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70" r:id="rId2"/>
    <p:sldId id="300" r:id="rId3"/>
    <p:sldId id="256" r:id="rId4"/>
    <p:sldId id="278" r:id="rId5"/>
    <p:sldId id="257" r:id="rId6"/>
    <p:sldId id="279" r:id="rId7"/>
    <p:sldId id="274" r:id="rId8"/>
    <p:sldId id="258" r:id="rId9"/>
    <p:sldId id="280" r:id="rId10"/>
    <p:sldId id="275" r:id="rId11"/>
    <p:sldId id="281" r:id="rId12"/>
    <p:sldId id="259" r:id="rId13"/>
    <p:sldId id="312" r:id="rId14"/>
    <p:sldId id="302" r:id="rId15"/>
    <p:sldId id="260" r:id="rId16"/>
    <p:sldId id="283" r:id="rId17"/>
    <p:sldId id="261" r:id="rId18"/>
    <p:sldId id="303" r:id="rId19"/>
    <p:sldId id="304" r:id="rId20"/>
    <p:sldId id="284" r:id="rId21"/>
    <p:sldId id="262" r:id="rId22"/>
    <p:sldId id="264" r:id="rId23"/>
    <p:sldId id="276" r:id="rId24"/>
    <p:sldId id="265" r:id="rId25"/>
    <p:sldId id="285" r:id="rId26"/>
    <p:sldId id="291" r:id="rId27"/>
    <p:sldId id="296" r:id="rId28"/>
    <p:sldId id="292" r:id="rId29"/>
    <p:sldId id="277" r:id="rId30"/>
    <p:sldId id="293" r:id="rId31"/>
    <p:sldId id="297" r:id="rId32"/>
    <p:sldId id="267" r:id="rId33"/>
    <p:sldId id="298" r:id="rId34"/>
    <p:sldId id="271" r:id="rId35"/>
    <p:sldId id="299" r:id="rId36"/>
    <p:sldId id="307" r:id="rId37"/>
    <p:sldId id="308" r:id="rId38"/>
    <p:sldId id="269" r:id="rId39"/>
    <p:sldId id="289" r:id="rId40"/>
    <p:sldId id="311" r:id="rId41"/>
    <p:sldId id="290" r:id="rId42"/>
    <p:sldId id="309" r:id="rId43"/>
    <p:sldId id="310" r:id="rId4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5000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00"/>
    <a:srgbClr val="FF3300"/>
    <a:srgbClr val="0066FF"/>
    <a:srgbClr val="9933FF"/>
    <a:srgbClr val="0066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36" autoAdjust="0"/>
    <p:restoredTop sz="94097" autoAdjust="0"/>
  </p:normalViewPr>
  <p:slideViewPr>
    <p:cSldViewPr snapToGrid="0">
      <p:cViewPr varScale="1">
        <p:scale>
          <a:sx n="70" d="100"/>
          <a:sy n="70" d="100"/>
        </p:scale>
        <p:origin x="-1830" y="-96"/>
      </p:cViewPr>
      <p:guideLst>
        <p:guide orient="horz" pos="4319"/>
        <p:guide pos="5759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8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B3C8840-49F9-46EF-8349-855FED657D1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95248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3C8840-49F9-46EF-8349-855FED657D14}" type="slidenum">
              <a:rPr lang="zh-CN" altLang="en-US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8266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3C8840-49F9-46EF-8349-855FED657D14}" type="slidenum">
              <a:rPr lang="zh-CN" altLang="en-US" smtClean="0"/>
              <a:pPr>
                <a:defRPr/>
              </a:pPr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5064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3C8840-49F9-46EF-8349-855FED657D14}" type="slidenum">
              <a:rPr lang="zh-CN" altLang="en-US" smtClean="0"/>
              <a:pPr>
                <a:defRPr/>
              </a:pPr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4440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33F66-A4A8-4A5D-9B87-0D870F5E308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9671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6D497-66C4-4B3B-95EC-5625F9D4C6A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5377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6E5B4-4801-4233-9A8E-DE4CDC94E3E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8105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0F9DC-2301-4B62-AE59-C1445ECBA77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8033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2D77FC-B120-4C94-928F-A82D070E7A2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0702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B37177-5F7C-4224-9182-E0379BA97BE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7611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73CD8-8195-4106-969B-5C1EE79B741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4375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B7C1B-F995-484A-AEC6-1C2632CC01C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1661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B1D05-F786-4C79-A88D-3BF7B0C440A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6474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5CE682-60F7-4393-BC42-18C4BE87AE3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8502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064E5-DFE2-4D8C-8D47-9C53A3A728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5714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2000" b="1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A436D938-AE43-4F12-BE4D-1C85AE950D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24.xml"/><Relationship Id="rId3" Type="http://schemas.openxmlformats.org/officeDocument/2006/relationships/slide" Target="slide4.xml"/><Relationship Id="rId7" Type="http://schemas.openxmlformats.org/officeDocument/2006/relationships/slide" Target="slide20.xml"/><Relationship Id="rId12" Type="http://schemas.openxmlformats.org/officeDocument/2006/relationships/slide" Target="slide3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slide" Target="slide38.xml"/><Relationship Id="rId5" Type="http://schemas.openxmlformats.org/officeDocument/2006/relationships/slide" Target="slide10.xml"/><Relationship Id="rId10" Type="http://schemas.openxmlformats.org/officeDocument/2006/relationships/slide" Target="slide35.xml"/><Relationship Id="rId4" Type="http://schemas.openxmlformats.org/officeDocument/2006/relationships/slide" Target="slide5.xml"/><Relationship Id="rId9" Type="http://schemas.openxmlformats.org/officeDocument/2006/relationships/slide" Target="slide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5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5.png"/><Relationship Id="rId5" Type="http://schemas.openxmlformats.org/officeDocument/2006/relationships/image" Target="../media/image25.png"/><Relationship Id="rId4" Type="http://schemas.openxmlformats.org/officeDocument/2006/relationships/image" Target="../media/image34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0.bin"/><Relationship Id="rId3" Type="http://schemas.openxmlformats.org/officeDocument/2006/relationships/image" Target="../media/image39.png"/><Relationship Id="rId7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49.png"/><Relationship Id="rId10" Type="http://schemas.openxmlformats.org/officeDocument/2006/relationships/slide" Target="slide1.xml"/><Relationship Id="rId4" Type="http://schemas.openxmlformats.org/officeDocument/2006/relationships/image" Target="../media/image40.png"/><Relationship Id="rId9" Type="http://schemas.openxmlformats.org/officeDocument/2006/relationships/image" Target="../media/image38.w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7.wmf"/><Relationship Id="rId5" Type="http://schemas.openxmlformats.org/officeDocument/2006/relationships/image" Target="../media/image4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959970" y="82061"/>
            <a:ext cx="1137138" cy="457200"/>
          </a:xfrm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E0A232C-BA25-482C-A265-68D67595A4DF}" type="slidenum">
              <a:rPr kumimoji="0" lang="zh-CN" altLang="en-US" sz="2000" smtClean="0">
                <a:solidFill>
                  <a:srgbClr val="FF0000"/>
                </a:solidFill>
              </a:rPr>
              <a:pPr eaLnBrk="1" hangingPunct="1"/>
              <a:t>1</a:t>
            </a:fld>
            <a:endParaRPr kumimoji="0" lang="en-US" altLang="zh-CN" sz="2000" dirty="0" smtClean="0">
              <a:solidFill>
                <a:srgbClr val="FF0000"/>
              </a:solidFill>
            </a:endParaRP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411163" y="163513"/>
            <a:ext cx="8001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宋体" pitchFamily="2" charset="-122"/>
              </a:rPr>
              <a:t>第6章 滚动轴承与孔、轴结合的精度设计</a:t>
            </a:r>
            <a:r>
              <a:rPr lang="zh-CN" altLang="en-US" sz="2800" dirty="0">
                <a:latin typeface="宋体" pitchFamily="2" charset="-122"/>
              </a:rPr>
              <a:t> </a:t>
            </a:r>
          </a:p>
        </p:txBody>
      </p:sp>
      <p:sp>
        <p:nvSpPr>
          <p:cNvPr id="2052" name="Text Box 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82575" y="676275"/>
            <a:ext cx="8017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内  容  提  要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-------------------------------------------------------(2)</a:t>
            </a:r>
          </a:p>
        </p:txBody>
      </p:sp>
      <p:sp>
        <p:nvSpPr>
          <p:cNvPr id="2053" name="Text Box 10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82575" y="1117600"/>
            <a:ext cx="8017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6.1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  概  述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 -------------------------------------------------------(4)</a:t>
            </a:r>
          </a:p>
        </p:txBody>
      </p:sp>
      <p:sp>
        <p:nvSpPr>
          <p:cNvPr id="2054" name="Text Box 11"/>
          <p:cNvSpPr txBox="1">
            <a:spLocks noChangeArrowheads="1"/>
          </p:cNvSpPr>
          <p:nvPr/>
        </p:nvSpPr>
        <p:spPr bwMode="auto">
          <a:xfrm>
            <a:off x="736600" y="1514475"/>
            <a:ext cx="7161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dirty="0"/>
              <a:t>6.1.1 滚动轴承的组成及种类</a:t>
            </a:r>
            <a:r>
              <a:rPr lang="zh-CN" altLang="en-US" sz="2000" dirty="0"/>
              <a:t> </a:t>
            </a:r>
            <a:r>
              <a:rPr lang="zh-CN" altLang="en-US" sz="2000" dirty="0">
                <a:hlinkClick r:id="rId3" action="ppaction://hlinksldjump"/>
              </a:rPr>
              <a:t>-----------------------------------(</a:t>
            </a:r>
            <a:r>
              <a:rPr lang="zh-CN" altLang="en-US" sz="2000" dirty="0"/>
              <a:t>4)</a:t>
            </a:r>
          </a:p>
        </p:txBody>
      </p:sp>
      <p:sp>
        <p:nvSpPr>
          <p:cNvPr id="2055" name="Text Box 12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736600" y="1917700"/>
            <a:ext cx="724681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dirty="0"/>
              <a:t>6.1.2 滚动轴承的公差等级及其应用</a:t>
            </a:r>
            <a:r>
              <a:rPr lang="zh-CN" altLang="en-US" sz="2000" dirty="0"/>
              <a:t>-------------------------- (5)</a:t>
            </a:r>
          </a:p>
        </p:txBody>
      </p:sp>
      <p:sp>
        <p:nvSpPr>
          <p:cNvPr id="2056" name="Rectangle 1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36600" y="2271713"/>
            <a:ext cx="692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000" b="1" dirty="0"/>
              <a:t>6.1.3  滚动轴承与孔、轴配合公差带</a:t>
            </a:r>
            <a:r>
              <a:rPr lang="zh-CN" altLang="en-US" sz="1800" dirty="0"/>
              <a:t> </a:t>
            </a:r>
            <a:r>
              <a:rPr lang="zh-CN" altLang="en-US" sz="2000" dirty="0"/>
              <a:t>------------------------ </a:t>
            </a:r>
            <a:r>
              <a:rPr lang="zh-CN" altLang="en-US" sz="1800" dirty="0" smtClean="0"/>
              <a:t>(</a:t>
            </a:r>
            <a:r>
              <a:rPr lang="en-US" altLang="zh-CN" sz="1800" dirty="0" smtClean="0"/>
              <a:t>10</a:t>
            </a:r>
            <a:r>
              <a:rPr lang="zh-CN" altLang="en-US" sz="1800" dirty="0" smtClean="0"/>
              <a:t>)</a:t>
            </a:r>
            <a:endParaRPr lang="zh-CN" altLang="en-US" sz="1800" dirty="0"/>
          </a:p>
        </p:txBody>
      </p:sp>
      <p:sp>
        <p:nvSpPr>
          <p:cNvPr id="2057" name="Text Box 14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282575" y="2609850"/>
            <a:ext cx="83931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6.2 滚动轴承与孔、轴结合的精度设计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-------------------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(1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5)</a:t>
            </a:r>
          </a:p>
        </p:txBody>
      </p:sp>
      <p:sp>
        <p:nvSpPr>
          <p:cNvPr id="2058" name="Text Box 15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36600" y="2990850"/>
            <a:ext cx="7450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1800" b="1" dirty="0"/>
              <a:t>6.2.1  配合选用的依据</a:t>
            </a:r>
            <a:r>
              <a:rPr lang="zh-CN" altLang="en-US" sz="2000" dirty="0"/>
              <a:t>------------------------- ---------------------</a:t>
            </a:r>
            <a:r>
              <a:rPr lang="zh-CN" altLang="en-US" sz="1800" b="1" dirty="0"/>
              <a:t>(1</a:t>
            </a:r>
            <a:r>
              <a:rPr lang="en-US" altLang="zh-CN" sz="1800" b="1" dirty="0"/>
              <a:t>5)</a:t>
            </a:r>
            <a:r>
              <a:rPr lang="en-US" altLang="zh-CN" dirty="0"/>
              <a:t> </a:t>
            </a:r>
          </a:p>
        </p:txBody>
      </p:sp>
      <p:sp>
        <p:nvSpPr>
          <p:cNvPr id="2059" name="Text Box 16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74700" y="3360738"/>
            <a:ext cx="68865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dirty="0"/>
              <a:t>6.2.2 孔、轴公差带的选用</a:t>
            </a:r>
            <a:r>
              <a:rPr lang="zh-CN" altLang="en-US" sz="2800" dirty="0"/>
              <a:t> ---------------------------</a:t>
            </a:r>
            <a:r>
              <a:rPr lang="zh-CN" altLang="en-US" sz="2000" b="1" dirty="0"/>
              <a:t>(</a:t>
            </a:r>
            <a:r>
              <a:rPr lang="en-US" altLang="zh-CN" sz="2000" b="1" dirty="0"/>
              <a:t>20)</a:t>
            </a:r>
          </a:p>
        </p:txBody>
      </p:sp>
      <p:sp>
        <p:nvSpPr>
          <p:cNvPr id="2060" name="Text Box 17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65175" y="3827463"/>
            <a:ext cx="7988299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dirty="0"/>
              <a:t>6.2.3  孔、轴几何公差和表面粗糙度的选用 </a:t>
            </a:r>
            <a:r>
              <a:rPr lang="zh-CN" altLang="en-US" sz="2000" dirty="0"/>
              <a:t>----------------</a:t>
            </a:r>
            <a:r>
              <a:rPr lang="zh-CN" altLang="en-US" sz="2000" b="1" dirty="0"/>
              <a:t>(</a:t>
            </a:r>
            <a:r>
              <a:rPr lang="zh-CN" altLang="en-US" sz="2000" b="1" dirty="0" smtClean="0"/>
              <a:t>2</a:t>
            </a:r>
            <a:r>
              <a:rPr lang="en-US" altLang="zh-CN" sz="2000" b="1" dirty="0" smtClean="0"/>
              <a:t>2)</a:t>
            </a:r>
            <a:endParaRPr lang="en-US" altLang="zh-CN" sz="2000" b="1" dirty="0"/>
          </a:p>
        </p:txBody>
      </p:sp>
      <p:sp>
        <p:nvSpPr>
          <p:cNvPr id="2061" name="Text Box 19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282575" y="4564063"/>
            <a:ext cx="82994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本章重点和作业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---------------------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-------------------------------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34)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62" name="Text Box 20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282575" y="4989513"/>
            <a:ext cx="8589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课 堂 练 习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------------------------------------------------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-----------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35)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63" name="Text Box 21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282575" y="5875338"/>
            <a:ext cx="8470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公 差 表 格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---------------------------------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--------------------------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(38)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64" name="Text Box 22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282575" y="5440363"/>
            <a:ext cx="8564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作 业 题 解释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------------------------------------------------------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（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36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）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65" name="Text Box 23">
            <a:hlinkClick r:id="rId13" action="ppaction://hlinksldjump"/>
          </p:cNvPr>
          <p:cNvSpPr txBox="1">
            <a:spLocks noChangeArrowheads="1"/>
          </p:cNvSpPr>
          <p:nvPr/>
        </p:nvSpPr>
        <p:spPr bwMode="auto">
          <a:xfrm>
            <a:off x="742950" y="4232275"/>
            <a:ext cx="74437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000" b="1" dirty="0"/>
              <a:t>6.2.4 </a:t>
            </a:r>
            <a:r>
              <a:rPr lang="zh-CN" altLang="en-US" sz="2000" b="1" dirty="0"/>
              <a:t>滚动轴承与孔、轴结合的精度设计举例</a:t>
            </a:r>
            <a:r>
              <a:rPr lang="en-US" altLang="zh-CN" sz="2000" b="1" dirty="0" smtClean="0"/>
              <a:t>-------------</a:t>
            </a:r>
            <a:r>
              <a:rPr lang="zh-CN" altLang="en-US" sz="2000" b="1" dirty="0"/>
              <a:t>（</a:t>
            </a:r>
            <a:r>
              <a:rPr lang="en-US" altLang="zh-CN" sz="2000" b="1" dirty="0" smtClean="0"/>
              <a:t>24</a:t>
            </a:r>
            <a:r>
              <a:rPr lang="zh-CN" altLang="en-US" sz="2000" b="1" dirty="0" smtClean="0"/>
              <a:t>）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052" grpId="0"/>
      <p:bldP spid="2053" grpId="0"/>
      <p:bldP spid="2054" grpId="0"/>
      <p:bldP spid="2055" grpId="0"/>
      <p:bldP spid="2056" grpId="0"/>
      <p:bldP spid="2057" grpId="0"/>
      <p:bldP spid="2058" grpId="0"/>
      <p:bldP spid="2059" grpId="0"/>
      <p:bldP spid="2060" grpId="0"/>
      <p:bldP spid="2061" grpId="0"/>
      <p:bldP spid="2062" grpId="0"/>
      <p:bldP spid="2063" grpId="0"/>
      <p:bldP spid="2064" grpId="0"/>
      <p:bldP spid="206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5A19871-BE6E-4E75-8C09-53EDB2908BAA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10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648292" y="425772"/>
            <a:ext cx="74009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6.1.3  滚动轴承与孔、轴配合公差带</a:t>
            </a:r>
            <a:r>
              <a:rPr lang="zh-CN" altLang="en-US"/>
              <a:t> 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695917" y="995684"/>
            <a:ext cx="75041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/>
              <a:t>1. 滚动轴承与孔、轴结合的特点 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746717" y="1529084"/>
            <a:ext cx="8151813" cy="107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30000"/>
              </a:spcBef>
              <a:buFontTx/>
              <a:buAutoNum type="arabicParenBoth"/>
            </a:pPr>
            <a:r>
              <a:rPr lang="zh-CN" altLang="en-US" b="1"/>
              <a:t>标准部件：是配合的</a:t>
            </a:r>
            <a:r>
              <a:rPr lang="zh-CN" altLang="en-US" b="1">
                <a:solidFill>
                  <a:srgbClr val="FF3300"/>
                </a:solidFill>
              </a:rPr>
              <a:t>基准件。</a:t>
            </a:r>
            <a:r>
              <a:rPr lang="zh-CN" altLang="en-US" b="1"/>
              <a:t>即轴承内圈内径为</a:t>
            </a:r>
            <a:r>
              <a:rPr lang="zh-CN" altLang="en-US" b="1">
                <a:solidFill>
                  <a:srgbClr val="FF3300"/>
                </a:solidFill>
              </a:rPr>
              <a:t>基准孔</a:t>
            </a:r>
          </a:p>
          <a:p>
            <a:pPr algn="l" eaLnBrk="1" hangingPunct="1">
              <a:lnSpc>
                <a:spcPct val="120000"/>
              </a:lnSpc>
              <a:spcBef>
                <a:spcPct val="30000"/>
              </a:spcBef>
            </a:pPr>
            <a:r>
              <a:rPr lang="zh-CN" altLang="en-US" b="1"/>
              <a:t>                          外圈外径为</a:t>
            </a:r>
            <a:r>
              <a:rPr lang="zh-CN" altLang="en-US" b="1">
                <a:solidFill>
                  <a:srgbClr val="FF3300"/>
                </a:solidFill>
              </a:rPr>
              <a:t>基准轴。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737192" y="3657922"/>
            <a:ext cx="51895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/>
              <a:t>(3)  薄壁件：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773705" y="2610172"/>
            <a:ext cx="4256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/>
              <a:t>(2)  易损件：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1184867" y="3113409"/>
            <a:ext cx="762635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/>
              <a:t>  需常拆卸，故一般选</a:t>
            </a:r>
            <a:r>
              <a:rPr lang="zh-CN" altLang="en-US" b="1">
                <a:solidFill>
                  <a:srgbClr val="FF3300"/>
                </a:solidFill>
              </a:rPr>
              <a:t>较松</a:t>
            </a:r>
            <a:r>
              <a:rPr lang="zh-CN" altLang="en-US" b="1"/>
              <a:t>的过盈配合或过渡配合。</a:t>
            </a:r>
          </a:p>
        </p:txBody>
      </p:sp>
      <p:sp>
        <p:nvSpPr>
          <p:cNvPr id="34839" name="Text Box 23"/>
          <p:cNvSpPr txBox="1">
            <a:spLocks noChangeArrowheads="1"/>
          </p:cNvSpPr>
          <p:nvPr/>
        </p:nvSpPr>
        <p:spPr bwMode="auto">
          <a:xfrm>
            <a:off x="654642" y="4084959"/>
            <a:ext cx="821055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/>
              <a:t>        轴承内、外圈为薄壁零件，在自由状态存放时易变形，当轴承内圈与轴颈，外圈与外壳孔装配后，这种变形会得到矫正。因此，</a:t>
            </a:r>
            <a:r>
              <a:rPr lang="zh-CN" altLang="en-US" b="1">
                <a:solidFill>
                  <a:srgbClr val="FF3300"/>
                </a:solidFill>
              </a:rPr>
              <a:t>轴承内、外圈与轴颈、外壳孔配合采用单一径向平面平均直径。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4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34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build="p" autoUpdateAnimBg="0"/>
      <p:bldP spid="34821" grpId="0" build="p" autoUpdateAnimBg="0"/>
      <p:bldP spid="34822" grpId="0" build="p" autoUpdateAnimBg="0"/>
      <p:bldP spid="34823" grpId="0" build="p" autoUpdateAnimBg="0"/>
      <p:bldP spid="34824" grpId="0" build="p" autoUpdateAnimBg="0"/>
      <p:bldP spid="34826" grpId="0" autoUpdateAnimBg="0"/>
      <p:bldP spid="34839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A508694-452F-47B5-94B0-5DC1384E069A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11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49156" name="Text Box 1028"/>
          <p:cNvSpPr txBox="1">
            <a:spLocks noChangeArrowheads="1"/>
          </p:cNvSpPr>
          <p:nvPr/>
        </p:nvSpPr>
        <p:spPr bwMode="auto">
          <a:xfrm>
            <a:off x="866979" y="469783"/>
            <a:ext cx="7553325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2800" b="1" dirty="0"/>
              <a:t>2.</a:t>
            </a:r>
            <a:r>
              <a:rPr lang="zh-CN" altLang="en-US" sz="2800" b="1" dirty="0">
                <a:latin typeface="宋体" pitchFamily="2" charset="-122"/>
              </a:rPr>
              <a:t> 滚动轴承内、外圈公差带（见图</a:t>
            </a:r>
            <a:r>
              <a:rPr lang="en-US" altLang="zh-CN" sz="2800" b="1" dirty="0">
                <a:latin typeface="宋体" pitchFamily="2" charset="-122"/>
              </a:rPr>
              <a:t>6.2</a:t>
            </a:r>
            <a:r>
              <a:rPr lang="zh-CN" altLang="en-US" sz="2800" b="1" dirty="0">
                <a:latin typeface="宋体" pitchFamily="2" charset="-122"/>
              </a:rPr>
              <a:t>）</a:t>
            </a:r>
            <a:endParaRPr lang="zh-CN" altLang="en-US" sz="2800" b="1" dirty="0"/>
          </a:p>
        </p:txBody>
      </p:sp>
      <p:sp>
        <p:nvSpPr>
          <p:cNvPr id="49160" name="Text Box 1032"/>
          <p:cNvSpPr txBox="1">
            <a:spLocks noChangeArrowheads="1"/>
          </p:cNvSpPr>
          <p:nvPr/>
        </p:nvSpPr>
        <p:spPr bwMode="auto">
          <a:xfrm>
            <a:off x="1068592" y="1203427"/>
            <a:ext cx="3519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(1) 内圈 </a:t>
            </a:r>
            <a:r>
              <a:rPr lang="zh-CN" altLang="en-US" b="1" dirty="0">
                <a:cs typeface="Times New Roman" pitchFamily="18" charset="0"/>
              </a:rPr>
              <a:t>— </a:t>
            </a:r>
            <a:r>
              <a:rPr lang="zh-CN" altLang="en-US" b="1" dirty="0"/>
              <a:t>基准孔</a:t>
            </a:r>
          </a:p>
        </p:txBody>
      </p:sp>
      <p:sp>
        <p:nvSpPr>
          <p:cNvPr id="49162" name="Text Box 1034"/>
          <p:cNvSpPr txBox="1">
            <a:spLocks noChangeArrowheads="1"/>
          </p:cNvSpPr>
          <p:nvPr/>
        </p:nvSpPr>
        <p:spPr bwMode="auto">
          <a:xfrm>
            <a:off x="4001997" y="1198866"/>
            <a:ext cx="1876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b="1" dirty="0">
                <a:solidFill>
                  <a:srgbClr val="FF3300"/>
                </a:solidFill>
              </a:rPr>
              <a:t>ES = 0</a:t>
            </a:r>
          </a:p>
        </p:txBody>
      </p:sp>
      <p:sp>
        <p:nvSpPr>
          <p:cNvPr id="49163" name="Text Box 1035"/>
          <p:cNvSpPr txBox="1">
            <a:spLocks noChangeArrowheads="1"/>
          </p:cNvSpPr>
          <p:nvPr/>
        </p:nvSpPr>
        <p:spPr bwMode="auto">
          <a:xfrm>
            <a:off x="1095579" y="1734040"/>
            <a:ext cx="5014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(2) 外圈 </a:t>
            </a:r>
            <a:r>
              <a:rPr lang="zh-CN" altLang="en-US" b="1" dirty="0">
                <a:cs typeface="Times New Roman" pitchFamily="18" charset="0"/>
              </a:rPr>
              <a:t>—</a:t>
            </a:r>
            <a:r>
              <a:rPr lang="zh-CN" altLang="en-US" b="1" dirty="0"/>
              <a:t>基准轴</a:t>
            </a:r>
          </a:p>
        </p:txBody>
      </p:sp>
      <p:sp>
        <p:nvSpPr>
          <p:cNvPr id="49165" name="Text Box 1037"/>
          <p:cNvSpPr txBox="1">
            <a:spLocks noChangeArrowheads="1"/>
          </p:cNvSpPr>
          <p:nvPr/>
        </p:nvSpPr>
        <p:spPr bwMode="auto">
          <a:xfrm>
            <a:off x="3999305" y="1718556"/>
            <a:ext cx="2382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b="1" dirty="0" err="1">
                <a:solidFill>
                  <a:srgbClr val="FF3300"/>
                </a:solidFill>
              </a:rPr>
              <a:t>es</a:t>
            </a:r>
            <a:r>
              <a:rPr lang="en-US" altLang="zh-CN" b="1" dirty="0">
                <a:solidFill>
                  <a:srgbClr val="FF3300"/>
                </a:solidFill>
              </a:rPr>
              <a:t> = 0</a:t>
            </a:r>
          </a:p>
        </p:txBody>
      </p:sp>
      <p:sp>
        <p:nvSpPr>
          <p:cNvPr id="49167" name="Text Box 1039"/>
          <p:cNvSpPr txBox="1">
            <a:spLocks noChangeArrowheads="1"/>
          </p:cNvSpPr>
          <p:nvPr/>
        </p:nvSpPr>
        <p:spPr bwMode="auto">
          <a:xfrm>
            <a:off x="968375" y="5603875"/>
            <a:ext cx="7151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/>
              <a:t>其特点—— 内、外圈的</a:t>
            </a:r>
            <a:r>
              <a:rPr lang="zh-CN" altLang="en-US" b="1">
                <a:solidFill>
                  <a:srgbClr val="FF3300"/>
                </a:solidFill>
              </a:rPr>
              <a:t>公差带都在零线下面。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66" y="2100039"/>
            <a:ext cx="6771127" cy="3503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Line 1041"/>
          <p:cNvSpPr>
            <a:spLocks noChangeShapeType="1"/>
          </p:cNvSpPr>
          <p:nvPr/>
        </p:nvSpPr>
        <p:spPr bwMode="auto">
          <a:xfrm>
            <a:off x="2910547" y="2473035"/>
            <a:ext cx="3907832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16" name="Line 1042"/>
          <p:cNvSpPr>
            <a:spLocks noChangeShapeType="1"/>
          </p:cNvSpPr>
          <p:nvPr/>
        </p:nvSpPr>
        <p:spPr bwMode="auto">
          <a:xfrm>
            <a:off x="2963766" y="3764447"/>
            <a:ext cx="3854613" cy="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utoUpdateAnimBg="0"/>
      <p:bldP spid="49160" grpId="0" autoUpdateAnimBg="0"/>
      <p:bldP spid="49162" grpId="0" autoUpdateAnimBg="0"/>
      <p:bldP spid="49163" grpId="0" autoUpdateAnimBg="0"/>
      <p:bldP spid="49165" grpId="0" autoUpdateAnimBg="0"/>
      <p:bldP spid="49167" grpId="0" autoUpdateAnimBg="0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098F958-0E6A-442D-BF95-FD1DD6F27017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12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776931" y="189132"/>
            <a:ext cx="8085723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2800" b="1" dirty="0"/>
              <a:t>3.</a:t>
            </a:r>
            <a:r>
              <a:rPr lang="zh-CN" altLang="en-US" sz="2800" b="1" dirty="0">
                <a:latin typeface="宋体" pitchFamily="2" charset="-122"/>
              </a:rPr>
              <a:t> 与滚动轴承配合的孔、轴公差带 （见图</a:t>
            </a:r>
            <a:r>
              <a:rPr lang="en-US" altLang="zh-CN" sz="2800" b="1" dirty="0">
                <a:latin typeface="宋体" pitchFamily="2" charset="-122"/>
              </a:rPr>
              <a:t>6.3</a:t>
            </a:r>
            <a:r>
              <a:rPr lang="zh-CN" altLang="en-US" sz="2800" b="1" dirty="0">
                <a:latin typeface="宋体" pitchFamily="2" charset="-122"/>
              </a:rPr>
              <a:t>）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55947" y="5585905"/>
            <a:ext cx="785654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dirty="0"/>
              <a:t>         </a:t>
            </a:r>
            <a:r>
              <a:rPr lang="zh-CN" altLang="en-US" b="1" dirty="0"/>
              <a:t>由图可见，轴承内圈与轴的配合比极限与配合标准中基孔制（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</a:rPr>
              <a:t>H</a:t>
            </a:r>
            <a:r>
              <a:rPr lang="zh-CN" altLang="en-US" b="1" dirty="0"/>
              <a:t>）的配合要</a:t>
            </a:r>
            <a:r>
              <a:rPr lang="zh-CN" altLang="en-US" b="1" dirty="0">
                <a:solidFill>
                  <a:srgbClr val="FF3300"/>
                </a:solidFill>
              </a:rPr>
              <a:t>紧</a:t>
            </a:r>
            <a:r>
              <a:rPr lang="zh-CN" altLang="en-US" b="1" dirty="0"/>
              <a:t>。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360414" y="744793"/>
            <a:ext cx="7841053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altLang="zh-CN" dirty="0"/>
              <a:t>     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</a:t>
            </a:r>
            <a:r>
              <a:rPr lang="en-US" altLang="zh-CN" dirty="0" smtClean="0"/>
              <a:t>GB/T275-2015</a:t>
            </a:r>
            <a:r>
              <a:rPr lang="zh-CN" altLang="en-US" b="1" dirty="0" smtClean="0"/>
              <a:t>规定</a:t>
            </a:r>
            <a:r>
              <a:rPr lang="zh-CN" altLang="en-US" b="1" dirty="0"/>
              <a:t>了滚动轴承内圈内径与轴颈配合</a:t>
            </a:r>
            <a:r>
              <a:rPr lang="en-US" altLang="zh-CN" b="1" dirty="0"/>
              <a:t>17</a:t>
            </a:r>
            <a:r>
              <a:rPr lang="zh-CN" altLang="en-US" b="1" dirty="0"/>
              <a:t>种公差带（</a:t>
            </a:r>
            <a:r>
              <a:rPr lang="zh-CN" altLang="en-US" b="1" dirty="0">
                <a:solidFill>
                  <a:srgbClr val="FF3300"/>
                </a:solidFill>
              </a:rPr>
              <a:t>均选自</a:t>
            </a:r>
            <a:r>
              <a:rPr lang="en-US" altLang="zh-CN" b="1" dirty="0">
                <a:solidFill>
                  <a:srgbClr val="FF3300"/>
                </a:solidFill>
              </a:rPr>
              <a:t>GB/T 1801 </a:t>
            </a:r>
            <a:r>
              <a:rPr lang="zh-CN" altLang="en-US" b="1" dirty="0">
                <a:solidFill>
                  <a:srgbClr val="FF3300"/>
                </a:solidFill>
                <a:cs typeface="Times New Roman" pitchFamily="18" charset="0"/>
              </a:rPr>
              <a:t>—</a:t>
            </a:r>
            <a:r>
              <a:rPr lang="en-US" altLang="zh-CN" b="1" dirty="0">
                <a:solidFill>
                  <a:srgbClr val="FF3300"/>
                </a:solidFill>
                <a:cs typeface="Times New Roman" pitchFamily="18" charset="0"/>
              </a:rPr>
              <a:t>2009</a:t>
            </a:r>
            <a:r>
              <a:rPr lang="zh-CN" altLang="en-US" b="1" dirty="0">
                <a:solidFill>
                  <a:srgbClr val="FF3300"/>
                </a:solidFill>
                <a:cs typeface="Times New Roman" pitchFamily="18" charset="0"/>
              </a:rPr>
              <a:t>）</a:t>
            </a:r>
            <a:r>
              <a:rPr lang="zh-CN" altLang="en-US" b="1" dirty="0"/>
              <a:t>。</a:t>
            </a:r>
            <a:endParaRPr lang="en-US" altLang="zh-CN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87026" y="2560590"/>
            <a:ext cx="248415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轴承内圈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基准孔</a:t>
            </a:r>
            <a:r>
              <a:rPr lang="zh-CN" altLang="en-US" b="1" dirty="0" smtClean="0">
                <a:solidFill>
                  <a:srgbClr val="FF0000"/>
                </a:solidFill>
              </a:rPr>
              <a:t>：   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ES = 0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 algn="l"/>
            <a:r>
              <a:rPr lang="zh-CN" altLang="en-US" sz="2800" b="1" dirty="0" smtClean="0"/>
              <a:t>基准孔</a:t>
            </a:r>
            <a:endParaRPr lang="en-US" altLang="zh-CN" sz="2800" b="1" dirty="0" smtClean="0"/>
          </a:p>
          <a:p>
            <a:pPr algn="l"/>
            <a:r>
              <a:rPr lang="en-US" altLang="zh-CN" sz="2800" b="1" dirty="0" smtClean="0"/>
              <a:t>H  EI = 0</a:t>
            </a:r>
            <a:endParaRPr lang="zh-CN" altLang="en-US" sz="2800" b="1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793" y="1680302"/>
            <a:ext cx="5545028" cy="396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3612296" y="2445383"/>
            <a:ext cx="3716990" cy="461665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/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    H</a:t>
            </a:r>
            <a:endParaRPr lang="en-US" altLang="zh-C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1322445" y="1723522"/>
            <a:ext cx="2289851" cy="497773"/>
          </a:xfrm>
          <a:prstGeom prst="wedgeRoundRectCallout">
            <a:avLst>
              <a:gd name="adj1" fmla="val 167025"/>
              <a:gd name="adj2" fmla="val 57207"/>
              <a:gd name="adj3" fmla="val 16667"/>
            </a:avLst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b="1" dirty="0"/>
              <a:t>轴颈的公差带</a:t>
            </a: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3612296" y="2921204"/>
            <a:ext cx="3716990" cy="269081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9" grpId="0" autoUpdateAnimBg="0"/>
      <p:bldP spid="10" grpId="0"/>
      <p:bldP spid="18" grpId="0"/>
      <p:bldP spid="20" grpId="0" animBg="1" autoUpdateAnimBg="0"/>
      <p:bldP spid="21" grpId="0" animBg="1" autoUpdateAnimBg="0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FB1D05-F786-4C79-A88D-3BF7B0C440AC}" type="slidenum">
              <a:rPr lang="zh-CN" altLang="en-US" smtClean="0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3" name="Text Box 21"/>
          <p:cNvSpPr txBox="1">
            <a:spLocks noChangeArrowheads="1"/>
          </p:cNvSpPr>
          <p:nvPr/>
        </p:nvSpPr>
        <p:spPr bwMode="auto">
          <a:xfrm>
            <a:off x="470829" y="315329"/>
            <a:ext cx="7693318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）</a:t>
            </a:r>
            <a:r>
              <a:rPr lang="en-US" altLang="zh-CN" dirty="0" smtClean="0"/>
              <a:t>GB/T275-2015</a:t>
            </a:r>
            <a:r>
              <a:rPr lang="zh-CN" altLang="en-US" b="1" dirty="0" smtClean="0"/>
              <a:t>规定</a:t>
            </a:r>
            <a:r>
              <a:rPr lang="zh-CN" altLang="en-US" b="1" dirty="0"/>
              <a:t>了滚动轴承外圈外径与外壳孔配合</a:t>
            </a:r>
            <a:r>
              <a:rPr lang="en-US" altLang="zh-CN" b="1" dirty="0"/>
              <a:t>16</a:t>
            </a:r>
            <a:r>
              <a:rPr lang="zh-CN" altLang="en-US" b="1" dirty="0"/>
              <a:t>种公差带（</a:t>
            </a:r>
            <a:r>
              <a:rPr lang="zh-CN" altLang="en-US" b="1" dirty="0">
                <a:solidFill>
                  <a:srgbClr val="FF3300"/>
                </a:solidFill>
              </a:rPr>
              <a:t>均</a:t>
            </a:r>
            <a:r>
              <a:rPr lang="zh-CN" altLang="en-US" b="1" dirty="0" smtClean="0">
                <a:solidFill>
                  <a:srgbClr val="FF3300"/>
                </a:solidFill>
              </a:rPr>
              <a:t>选</a:t>
            </a:r>
            <a:r>
              <a:rPr lang="en-US" altLang="zh-CN" b="1" dirty="0" smtClean="0">
                <a:solidFill>
                  <a:srgbClr val="FF3300"/>
                </a:solidFill>
              </a:rPr>
              <a:t>GB/T </a:t>
            </a:r>
            <a:r>
              <a:rPr lang="en-US" altLang="zh-CN" b="1" dirty="0">
                <a:solidFill>
                  <a:srgbClr val="FF3300"/>
                </a:solidFill>
              </a:rPr>
              <a:t>1801 </a:t>
            </a:r>
            <a:r>
              <a:rPr lang="zh-CN" altLang="en-US" b="1" dirty="0">
                <a:solidFill>
                  <a:srgbClr val="FF3300"/>
                </a:solidFill>
                <a:cs typeface="Times New Roman" pitchFamily="18" charset="0"/>
              </a:rPr>
              <a:t>—</a:t>
            </a:r>
            <a:r>
              <a:rPr lang="en-US" altLang="zh-CN" b="1" dirty="0">
                <a:solidFill>
                  <a:srgbClr val="FF3300"/>
                </a:solidFill>
                <a:cs typeface="Times New Roman" pitchFamily="18" charset="0"/>
              </a:rPr>
              <a:t>2009</a:t>
            </a:r>
            <a:r>
              <a:rPr lang="zh-CN" altLang="en-US" b="1" dirty="0">
                <a:solidFill>
                  <a:srgbClr val="FF3300"/>
                </a:solidFill>
                <a:cs typeface="Times New Roman" pitchFamily="18" charset="0"/>
              </a:rPr>
              <a:t>）</a:t>
            </a:r>
            <a:r>
              <a:rPr lang="zh-CN" altLang="en-US" b="1" dirty="0"/>
              <a:t>。</a:t>
            </a:r>
            <a:endParaRPr lang="en-US" altLang="zh-CN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95995" y="1334110"/>
            <a:ext cx="4271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C00000"/>
                </a:solidFill>
              </a:rPr>
              <a:t>轴承外圈： </a:t>
            </a:r>
            <a:r>
              <a:rPr lang="en-US" altLang="zh-CN" sz="3200" b="1" dirty="0" err="1" smtClean="0"/>
              <a:t>es</a:t>
            </a:r>
            <a:r>
              <a:rPr lang="en-US" altLang="zh-CN" sz="3200" b="1" dirty="0" smtClean="0"/>
              <a:t> = 0</a:t>
            </a:r>
            <a:endParaRPr lang="zh-CN" altLang="en-US" sz="3200" b="1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491" y="2014538"/>
            <a:ext cx="7465672" cy="4414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38"/>
          <p:cNvSpPr>
            <a:spLocks noChangeArrowheads="1"/>
          </p:cNvSpPr>
          <p:nvPr/>
        </p:nvSpPr>
        <p:spPr bwMode="auto">
          <a:xfrm>
            <a:off x="1649986" y="3353594"/>
            <a:ext cx="5442573" cy="304006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12" name="圆角矩形标注 11"/>
          <p:cNvSpPr/>
          <p:nvPr/>
        </p:nvSpPr>
        <p:spPr bwMode="auto">
          <a:xfrm>
            <a:off x="6049108" y="1504280"/>
            <a:ext cx="2115039" cy="510778"/>
          </a:xfrm>
          <a:prstGeom prst="wedgeRoundRectCallout">
            <a:avLst>
              <a:gd name="adj1" fmla="val -187539"/>
              <a:gd name="adj2" fmla="val 255502"/>
              <a:gd name="adj3" fmla="val 16667"/>
            </a:avLst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rPr>
              <a:t>孔的公差带</a:t>
            </a:r>
          </a:p>
        </p:txBody>
      </p:sp>
    </p:spTree>
    <p:extLst>
      <p:ext uri="{BB962C8B-B14F-4D97-AF65-F5344CB8AC3E}">
        <p14:creationId xmlns:p14="http://schemas.microsoft.com/office/powerpoint/2010/main" val="11654408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AB4F358-4017-4AD5-ABF0-B0182827C08D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14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227503" y="203200"/>
            <a:ext cx="7809216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altLang="zh-CN" b="1" dirty="0">
                <a:latin typeface="宋体" pitchFamily="2" charset="-122"/>
              </a:rPr>
              <a:t>  </a:t>
            </a:r>
            <a:r>
              <a:rPr lang="zh-CN" altLang="en-US" b="1" dirty="0">
                <a:latin typeface="宋体" pitchFamily="2" charset="-122"/>
              </a:rPr>
              <a:t>（</a:t>
            </a:r>
            <a:r>
              <a:rPr lang="en-US" altLang="zh-CN" b="1" dirty="0">
                <a:latin typeface="宋体" pitchFamily="2" charset="-122"/>
              </a:rPr>
              <a:t>3</a:t>
            </a:r>
            <a:r>
              <a:rPr lang="zh-CN" altLang="en-US" b="1" dirty="0">
                <a:latin typeface="宋体" pitchFamily="2" charset="-122"/>
              </a:rPr>
              <a:t>） </a:t>
            </a:r>
            <a:r>
              <a:rPr lang="en-US" altLang="zh-CN" b="1" dirty="0" smtClean="0">
                <a:latin typeface="宋体" pitchFamily="2" charset="-122"/>
              </a:rPr>
              <a:t>GB/T275</a:t>
            </a:r>
            <a:r>
              <a:rPr lang="en-US" altLang="zh-CN" b="1" dirty="0" smtClean="0"/>
              <a:t>—</a:t>
            </a:r>
            <a:r>
              <a:rPr lang="en-US" altLang="zh-CN" b="1" dirty="0" smtClean="0">
                <a:latin typeface="宋体" pitchFamily="2" charset="-122"/>
              </a:rPr>
              <a:t>2015</a:t>
            </a:r>
            <a:r>
              <a:rPr lang="zh-CN" altLang="en-US" b="1" dirty="0" smtClean="0">
                <a:latin typeface="宋体" pitchFamily="2" charset="-122"/>
              </a:rPr>
              <a:t>规定的轴与</a:t>
            </a:r>
            <a:r>
              <a:rPr lang="zh-CN" altLang="en-US" b="1" dirty="0">
                <a:latin typeface="宋体" pitchFamily="2" charset="-122"/>
              </a:rPr>
              <a:t>轴承座孔公差带</a:t>
            </a:r>
            <a:r>
              <a:rPr lang="zh-CN" altLang="en-US" b="1" dirty="0" smtClean="0">
                <a:latin typeface="宋体" pitchFamily="2" charset="-122"/>
              </a:rPr>
              <a:t>适用</a:t>
            </a:r>
            <a:r>
              <a:rPr lang="zh-CN" altLang="en-US" b="1" dirty="0">
                <a:latin typeface="宋体" pitchFamily="2" charset="-122"/>
              </a:rPr>
              <a:t>范（见图</a:t>
            </a:r>
            <a:r>
              <a:rPr lang="en-US" altLang="zh-CN" b="1" dirty="0">
                <a:latin typeface="宋体" pitchFamily="2" charset="-122"/>
              </a:rPr>
              <a:t>6.3</a:t>
            </a:r>
            <a:r>
              <a:rPr lang="zh-CN" altLang="en-US" b="1" dirty="0">
                <a:latin typeface="宋体" pitchFamily="2" charset="-122"/>
              </a:rPr>
              <a:t>）围为：</a:t>
            </a: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830263" y="1193800"/>
            <a:ext cx="7153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latin typeface="宋体" pitchFamily="2" charset="-122"/>
              </a:rPr>
              <a:t>① 对轴承的旋转精度和运转平稳性无特殊要求。</a:t>
            </a:r>
          </a:p>
        </p:txBody>
      </p:sp>
      <p:sp>
        <p:nvSpPr>
          <p:cNvPr id="15365" name="Rectangle 6"/>
          <p:cNvSpPr>
            <a:spLocks noChangeArrowheads="1"/>
          </p:cNvSpPr>
          <p:nvPr/>
        </p:nvSpPr>
        <p:spPr bwMode="auto">
          <a:xfrm>
            <a:off x="838200" y="1627188"/>
            <a:ext cx="7332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/>
              <a:t>②  轴为实体或厚壁空心的轴。</a:t>
            </a:r>
          </a:p>
        </p:txBody>
      </p:sp>
      <p:sp>
        <p:nvSpPr>
          <p:cNvPr id="15366" name="Rectangle 7"/>
          <p:cNvSpPr>
            <a:spLocks noChangeArrowheads="1"/>
          </p:cNvSpPr>
          <p:nvPr/>
        </p:nvSpPr>
        <p:spPr bwMode="auto">
          <a:xfrm>
            <a:off x="823913" y="2036763"/>
            <a:ext cx="7527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/>
              <a:t>③  轴与外壳孔的材料为钢或铸铁。</a:t>
            </a:r>
          </a:p>
        </p:txBody>
      </p:sp>
      <p:sp>
        <p:nvSpPr>
          <p:cNvPr id="15367" name="Rectangle 8"/>
          <p:cNvSpPr>
            <a:spLocks noChangeArrowheads="1"/>
          </p:cNvSpPr>
          <p:nvPr/>
        </p:nvSpPr>
        <p:spPr bwMode="auto">
          <a:xfrm>
            <a:off x="815975" y="2487613"/>
            <a:ext cx="6956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/>
              <a:t>④  轴承的工作温度不超过</a:t>
            </a:r>
            <a:r>
              <a:rPr lang="en-US" altLang="zh-CN" b="1"/>
              <a:t>100</a:t>
            </a:r>
            <a:r>
              <a:rPr lang="en-US" altLang="zh-CN" b="1">
                <a:latin typeface="宋体" pitchFamily="2" charset="-122"/>
              </a:rPr>
              <a:t>℃</a:t>
            </a:r>
            <a:r>
              <a:rPr lang="zh-CN" altLang="en-US" b="1">
                <a:cs typeface="Times New Roman" pitchFamily="18" charset="0"/>
              </a:rPr>
              <a:t>的场合。</a:t>
            </a:r>
          </a:p>
        </p:txBody>
      </p:sp>
      <p:sp>
        <p:nvSpPr>
          <p:cNvPr id="15368" name="Text Box 9"/>
          <p:cNvSpPr txBox="1">
            <a:spLocks noChangeArrowheads="1"/>
          </p:cNvSpPr>
          <p:nvPr/>
        </p:nvSpPr>
        <p:spPr bwMode="auto">
          <a:xfrm>
            <a:off x="560388" y="2889250"/>
            <a:ext cx="7331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/>
              <a:t>(4) </a:t>
            </a:r>
            <a:r>
              <a:rPr lang="zh-CN" altLang="en-US" b="1"/>
              <a:t>轴颈与外壳孔的公差等级的选用</a:t>
            </a:r>
          </a:p>
        </p:txBody>
      </p:sp>
      <p:sp>
        <p:nvSpPr>
          <p:cNvPr id="15369" name="Text Box 10"/>
          <p:cNvSpPr txBox="1">
            <a:spLocks noChangeArrowheads="1"/>
          </p:cNvSpPr>
          <p:nvPr/>
        </p:nvSpPr>
        <p:spPr bwMode="auto">
          <a:xfrm>
            <a:off x="273760" y="3305175"/>
            <a:ext cx="7995579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15000"/>
              </a:spcBef>
            </a:pPr>
            <a:r>
              <a:rPr lang="zh-CN" altLang="en-US" b="1" dirty="0"/>
              <a:t>         轴颈与外壳孔的公差等级与滚动轴承的公差等级有关。</a:t>
            </a:r>
          </a:p>
          <a:p>
            <a:pPr algn="l" eaLnBrk="1" hangingPunct="1">
              <a:lnSpc>
                <a:spcPct val="120000"/>
              </a:lnSpc>
              <a:spcBef>
                <a:spcPct val="15000"/>
              </a:spcBef>
            </a:pPr>
            <a:r>
              <a:rPr lang="zh-CN" altLang="en-US" b="1" dirty="0"/>
              <a:t>         </a:t>
            </a:r>
            <a:r>
              <a:rPr lang="zh-CN" altLang="en-US" b="1" dirty="0" smtClean="0"/>
              <a:t>对</a:t>
            </a:r>
            <a:r>
              <a:rPr lang="zh-CN" altLang="en-US" b="1" dirty="0">
                <a:solidFill>
                  <a:srgbClr val="FF0000"/>
                </a:solidFill>
              </a:rPr>
              <a:t>普通级</a:t>
            </a:r>
            <a:r>
              <a:rPr lang="zh-CN" altLang="en-US" b="1" dirty="0" smtClean="0">
                <a:solidFill>
                  <a:srgbClr val="FF3300"/>
                </a:solidFill>
              </a:rPr>
              <a:t>、</a:t>
            </a:r>
            <a:r>
              <a:rPr lang="en-US" altLang="zh-CN" b="1" dirty="0">
                <a:solidFill>
                  <a:srgbClr val="FF3300"/>
                </a:solidFill>
              </a:rPr>
              <a:t>6</a:t>
            </a:r>
            <a:r>
              <a:rPr lang="zh-CN" altLang="en-US" b="1" dirty="0">
                <a:solidFill>
                  <a:srgbClr val="FF3300"/>
                </a:solidFill>
              </a:rPr>
              <a:t>级的轴承</a:t>
            </a:r>
            <a:r>
              <a:rPr lang="zh-CN" altLang="en-US" b="1" dirty="0"/>
              <a:t>：轴一般取</a:t>
            </a:r>
            <a:r>
              <a:rPr lang="en-US" altLang="zh-CN" b="1" dirty="0"/>
              <a:t>IT6; </a:t>
            </a:r>
            <a:r>
              <a:rPr lang="zh-CN" altLang="en-US" b="1" dirty="0"/>
              <a:t>孔取</a:t>
            </a:r>
            <a:r>
              <a:rPr lang="en-US" altLang="zh-CN" b="1" dirty="0"/>
              <a:t>IT7</a:t>
            </a:r>
            <a:r>
              <a:rPr lang="zh-CN" altLang="en-US" b="1" dirty="0"/>
              <a:t>。对旋转精度和运转平稳性要求高的场合，轴取</a:t>
            </a:r>
            <a:r>
              <a:rPr lang="en-US" altLang="zh-CN" b="1" dirty="0"/>
              <a:t>IT5;</a:t>
            </a:r>
            <a:r>
              <a:rPr lang="zh-CN" altLang="en-US" b="1" dirty="0"/>
              <a:t>孔取</a:t>
            </a:r>
            <a:r>
              <a:rPr lang="en-US" altLang="zh-CN" b="1" dirty="0"/>
              <a:t>IT6</a:t>
            </a:r>
            <a:r>
              <a:rPr lang="zh-CN" altLang="en-US" b="1" dirty="0"/>
              <a:t>。</a:t>
            </a:r>
          </a:p>
        </p:txBody>
      </p:sp>
      <p:sp>
        <p:nvSpPr>
          <p:cNvPr id="15370" name="Rectangle 11"/>
          <p:cNvSpPr>
            <a:spLocks noChangeArrowheads="1"/>
          </p:cNvSpPr>
          <p:nvPr/>
        </p:nvSpPr>
        <p:spPr bwMode="auto">
          <a:xfrm>
            <a:off x="923486" y="4841048"/>
            <a:ext cx="635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/>
              <a:t>对</a:t>
            </a:r>
            <a:r>
              <a:rPr lang="en-US" altLang="zh-CN" b="1" dirty="0">
                <a:solidFill>
                  <a:srgbClr val="FF3300"/>
                </a:solidFill>
              </a:rPr>
              <a:t>5</a:t>
            </a:r>
            <a:r>
              <a:rPr lang="zh-CN" altLang="en-US" b="1" dirty="0">
                <a:solidFill>
                  <a:srgbClr val="FF3300"/>
                </a:solidFill>
              </a:rPr>
              <a:t>级的轴承</a:t>
            </a:r>
            <a:r>
              <a:rPr lang="zh-CN" altLang="en-US" b="1" dirty="0"/>
              <a:t>：轴、孔均取</a:t>
            </a:r>
            <a:r>
              <a:rPr lang="en-US" altLang="zh-CN" b="1" dirty="0"/>
              <a:t>IT6</a:t>
            </a:r>
            <a:r>
              <a:rPr lang="zh-CN" altLang="en-US" b="1" dirty="0"/>
              <a:t>。</a:t>
            </a:r>
          </a:p>
        </p:txBody>
      </p:sp>
      <p:sp>
        <p:nvSpPr>
          <p:cNvPr id="15371" name="Rectangle 12"/>
          <p:cNvSpPr>
            <a:spLocks noChangeArrowheads="1"/>
          </p:cNvSpPr>
          <p:nvPr/>
        </p:nvSpPr>
        <p:spPr bwMode="auto">
          <a:xfrm>
            <a:off x="328664" y="5295073"/>
            <a:ext cx="79406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b="1" dirty="0"/>
              <a:t>     </a:t>
            </a:r>
            <a:r>
              <a:rPr lang="zh-CN" altLang="en-US" b="1" dirty="0" smtClean="0"/>
              <a:t>  </a:t>
            </a:r>
            <a:r>
              <a:rPr lang="zh-CN" altLang="en-US" b="1" dirty="0"/>
              <a:t>对</a:t>
            </a:r>
            <a:r>
              <a:rPr lang="en-US" altLang="zh-CN" b="1" dirty="0">
                <a:solidFill>
                  <a:srgbClr val="FF3300"/>
                </a:solidFill>
              </a:rPr>
              <a:t>4</a:t>
            </a:r>
            <a:r>
              <a:rPr lang="zh-CN" altLang="en-US" b="1" dirty="0">
                <a:solidFill>
                  <a:srgbClr val="FF3300"/>
                </a:solidFill>
              </a:rPr>
              <a:t>级的轴承</a:t>
            </a:r>
            <a:r>
              <a:rPr lang="zh-CN" altLang="en-US" b="1" dirty="0"/>
              <a:t>：轴取</a:t>
            </a:r>
            <a:r>
              <a:rPr lang="en-US" altLang="zh-CN" b="1" dirty="0"/>
              <a:t>IT5</a:t>
            </a:r>
            <a:r>
              <a:rPr lang="zh-CN" altLang="en-US" b="1" dirty="0"/>
              <a:t>、孔取</a:t>
            </a:r>
            <a:r>
              <a:rPr lang="en-US" altLang="zh-CN" b="1" dirty="0"/>
              <a:t>IT6,</a:t>
            </a:r>
            <a:r>
              <a:rPr lang="zh-CN" altLang="en-US" b="1" dirty="0"/>
              <a:t>要求更高的场合，轴取</a:t>
            </a:r>
            <a:r>
              <a:rPr lang="en-US" altLang="zh-CN" b="1" dirty="0"/>
              <a:t>IT4</a:t>
            </a:r>
            <a:r>
              <a:rPr lang="zh-CN" altLang="en-US" b="1" dirty="0"/>
              <a:t>、孔取</a:t>
            </a:r>
            <a:r>
              <a:rPr lang="en-US" altLang="zh-CN" b="1" dirty="0"/>
              <a:t>IT5</a:t>
            </a:r>
            <a:r>
              <a:rPr lang="zh-CN" altLang="en-US" b="1" dirty="0"/>
              <a:t>。</a:t>
            </a: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build="p" autoUpdateAnimBg="0"/>
      <p:bldP spid="15364" grpId="0"/>
      <p:bldP spid="15365" grpId="0"/>
      <p:bldP spid="15366" grpId="0"/>
      <p:bldP spid="15367" grpId="0"/>
      <p:bldP spid="15368" grpId="0"/>
      <p:bldP spid="15369" grpId="0"/>
      <p:bldP spid="15370" grpId="0"/>
      <p:bldP spid="153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A933554-0D78-4A2D-85DB-4741FC159921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15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652463" y="211138"/>
            <a:ext cx="75596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dirty="0">
                <a:latin typeface="宋体" pitchFamily="2" charset="-122"/>
              </a:rPr>
              <a:t>6.2 滚动轴承与孔、轴结合的精度设计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714916" y="766763"/>
            <a:ext cx="1851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设计内容： 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021429" y="766763"/>
            <a:ext cx="3567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（1）</a:t>
            </a:r>
            <a:r>
              <a:rPr lang="zh-CN" altLang="en-US" b="1" dirty="0">
                <a:latin typeface="宋体" pitchFamily="2" charset="-122"/>
              </a:rPr>
              <a:t>选用依据； 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531266" y="766763"/>
            <a:ext cx="4316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/>
              <a:t>（2）孔、轴公差带； 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479550" y="1222375"/>
            <a:ext cx="74691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/>
              <a:t>（3）配合表面的几何公差和表面粗糙度轮廓 。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622300" y="1657350"/>
            <a:ext cx="4827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/>
              <a:t>6.2.1  配合选用的依据</a:t>
            </a:r>
            <a:r>
              <a:rPr lang="zh-CN" altLang="en-US"/>
              <a:t> 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511175" y="4430713"/>
            <a:ext cx="3767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/>
              <a:t>1.</a:t>
            </a:r>
            <a:r>
              <a:rPr lang="zh-CN" altLang="en-US" b="1">
                <a:latin typeface="宋体" pitchFamily="2" charset="-122"/>
              </a:rPr>
              <a:t> 负荷类型 </a:t>
            </a:r>
            <a:r>
              <a:rPr lang="en-US" altLang="zh-CN" b="1">
                <a:latin typeface="宋体" pitchFamily="2" charset="-122"/>
              </a:rPr>
              <a:t>(</a:t>
            </a:r>
            <a:r>
              <a:rPr lang="zh-CN" altLang="en-US" b="1">
                <a:latin typeface="宋体" pitchFamily="2" charset="-122"/>
              </a:rPr>
              <a:t>见图</a:t>
            </a:r>
            <a:r>
              <a:rPr lang="en-US" altLang="zh-CN" b="1">
                <a:latin typeface="宋体" pitchFamily="2" charset="-122"/>
              </a:rPr>
              <a:t>6.4)</a:t>
            </a:r>
            <a:r>
              <a:rPr lang="en-US" altLang="zh-CN" b="1"/>
              <a:t> </a:t>
            </a: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541338" y="4922838"/>
            <a:ext cx="2595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solidFill>
                  <a:srgbClr val="FF3300"/>
                </a:solidFill>
                <a:latin typeface="宋体" pitchFamily="2" charset="-122"/>
              </a:rPr>
              <a:t>① </a:t>
            </a:r>
            <a:r>
              <a:rPr lang="zh-CN" altLang="en-US" b="1">
                <a:solidFill>
                  <a:srgbClr val="FF3300"/>
                </a:solidFill>
              </a:rPr>
              <a:t>旋转</a:t>
            </a:r>
            <a:r>
              <a:rPr lang="zh-CN" altLang="en-US" b="1"/>
              <a:t>负荷</a:t>
            </a:r>
          </a:p>
        </p:txBody>
      </p:sp>
      <p:sp>
        <p:nvSpPr>
          <p:cNvPr id="9287" name="Text Box 71"/>
          <p:cNvSpPr txBox="1">
            <a:spLocks noChangeArrowheads="1"/>
          </p:cNvSpPr>
          <p:nvPr/>
        </p:nvSpPr>
        <p:spPr bwMode="auto">
          <a:xfrm>
            <a:off x="522288" y="5402263"/>
            <a:ext cx="2622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solidFill>
                  <a:srgbClr val="FF3300"/>
                </a:solidFill>
                <a:latin typeface="宋体" pitchFamily="2" charset="-122"/>
              </a:rPr>
              <a:t>② </a:t>
            </a:r>
            <a:r>
              <a:rPr lang="zh-CN" altLang="en-US" b="1">
                <a:solidFill>
                  <a:srgbClr val="FF3300"/>
                </a:solidFill>
              </a:rPr>
              <a:t>定向</a:t>
            </a:r>
            <a:r>
              <a:rPr lang="zh-CN" altLang="en-US" b="1"/>
              <a:t>负荷</a:t>
            </a:r>
          </a:p>
        </p:txBody>
      </p:sp>
      <p:pic>
        <p:nvPicPr>
          <p:cNvPr id="9292" name="Picture 7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2801938"/>
            <a:ext cx="2447925" cy="3430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93" name="Picture 7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2738438"/>
            <a:ext cx="2581275" cy="360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94" name="Arc 78"/>
          <p:cNvSpPr>
            <a:spLocks/>
          </p:cNvSpPr>
          <p:nvPr/>
        </p:nvSpPr>
        <p:spPr bwMode="auto">
          <a:xfrm>
            <a:off x="4727575" y="3521075"/>
            <a:ext cx="741363" cy="549275"/>
          </a:xfrm>
          <a:custGeom>
            <a:avLst/>
            <a:gdLst>
              <a:gd name="T0" fmla="*/ 19402654 w 43200"/>
              <a:gd name="T1" fmla="*/ 144261172 h 33893"/>
              <a:gd name="T2" fmla="*/ 218335934 w 43200"/>
              <a:gd name="T3" fmla="*/ 91937660 h 33893"/>
              <a:gd name="T4" fmla="*/ 109168121 w 43200"/>
              <a:gd name="T5" fmla="*/ 91937660 h 3389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3200" h="33893" fill="none" extrusionOk="0">
                <a:moveTo>
                  <a:pt x="3839" y="33892"/>
                </a:moveTo>
                <a:cubicBezTo>
                  <a:pt x="1339" y="30280"/>
                  <a:pt x="0" y="25992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33893" stroke="0" extrusionOk="0">
                <a:moveTo>
                  <a:pt x="3839" y="33892"/>
                </a:moveTo>
                <a:cubicBezTo>
                  <a:pt x="1339" y="30280"/>
                  <a:pt x="0" y="25992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lnTo>
                  <a:pt x="3839" y="33892"/>
                </a:lnTo>
                <a:close/>
              </a:path>
            </a:pathLst>
          </a:cu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9295" name="Arc 79"/>
          <p:cNvSpPr>
            <a:spLocks/>
          </p:cNvSpPr>
          <p:nvPr/>
        </p:nvSpPr>
        <p:spPr bwMode="auto">
          <a:xfrm rot="-5400000">
            <a:off x="6203950" y="2978150"/>
            <a:ext cx="1393825" cy="962025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1908321648 h 21600"/>
              <a:gd name="T4" fmla="*/ 0 w 21600"/>
              <a:gd name="T5" fmla="*/ 1908321648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9296" name="Text Box 80"/>
          <p:cNvSpPr txBox="1">
            <a:spLocks noChangeArrowheads="1"/>
          </p:cNvSpPr>
          <p:nvPr/>
        </p:nvSpPr>
        <p:spPr bwMode="auto">
          <a:xfrm>
            <a:off x="965200" y="2085975"/>
            <a:ext cx="4827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/>
              <a:t>选用轴与外壳孔公差带主要根据：</a:t>
            </a:r>
          </a:p>
        </p:txBody>
      </p:sp>
      <p:grpSp>
        <p:nvGrpSpPr>
          <p:cNvPr id="9302" name="Group 86"/>
          <p:cNvGrpSpPr>
            <a:grpSpLocks/>
          </p:cNvGrpSpPr>
          <p:nvPr/>
        </p:nvGrpSpPr>
        <p:grpSpPr bwMode="auto">
          <a:xfrm>
            <a:off x="673100" y="2516188"/>
            <a:ext cx="2933700" cy="1731962"/>
            <a:chOff x="316" y="1774"/>
            <a:chExt cx="1848" cy="1091"/>
          </a:xfrm>
        </p:grpSpPr>
        <p:sp>
          <p:nvSpPr>
            <p:cNvPr id="16405" name="AutoShape 81"/>
            <p:cNvSpPr>
              <a:spLocks/>
            </p:cNvSpPr>
            <p:nvPr/>
          </p:nvSpPr>
          <p:spPr bwMode="auto">
            <a:xfrm>
              <a:off x="316" y="1863"/>
              <a:ext cx="189" cy="1002"/>
            </a:xfrm>
            <a:prstGeom prst="leftBrace">
              <a:avLst>
                <a:gd name="adj1" fmla="val 44180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406" name="Text Box 82"/>
            <p:cNvSpPr txBox="1">
              <a:spLocks noChangeArrowheads="1"/>
            </p:cNvSpPr>
            <p:nvPr/>
          </p:nvSpPr>
          <p:spPr bwMode="auto">
            <a:xfrm>
              <a:off x="470" y="1774"/>
              <a:ext cx="169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b="1" dirty="0">
                  <a:latin typeface="宋体" pitchFamily="2" charset="-122"/>
                </a:rPr>
                <a:t>载荷（负荷）类型</a:t>
              </a:r>
              <a:r>
                <a:rPr lang="zh-CN" altLang="en-US" b="1" dirty="0" smtClean="0"/>
                <a:t> </a:t>
              </a:r>
              <a:endParaRPr lang="zh-CN" altLang="en-US" b="1" dirty="0"/>
            </a:p>
          </p:txBody>
        </p:sp>
      </p:grpSp>
      <p:sp>
        <p:nvSpPr>
          <p:cNvPr id="9299" name="Text Box 83"/>
          <p:cNvSpPr txBox="1">
            <a:spLocks noChangeArrowheads="1"/>
          </p:cNvSpPr>
          <p:nvPr/>
        </p:nvSpPr>
        <p:spPr bwMode="auto">
          <a:xfrm>
            <a:off x="917575" y="2992438"/>
            <a:ext cx="2752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 smtClean="0">
                <a:latin typeface="宋体" pitchFamily="2" charset="-122"/>
              </a:rPr>
              <a:t>载荷（负荷</a:t>
            </a:r>
            <a:r>
              <a:rPr lang="zh-CN" altLang="en-US" b="1" dirty="0">
                <a:latin typeface="宋体" pitchFamily="2" charset="-122"/>
              </a:rPr>
              <a:t>）大小</a:t>
            </a:r>
            <a:r>
              <a:rPr lang="en-US" altLang="zh-CN" b="1" dirty="0" smtClean="0"/>
              <a:t> </a:t>
            </a:r>
            <a:endParaRPr lang="en-US" altLang="zh-CN" b="1" dirty="0"/>
          </a:p>
        </p:txBody>
      </p:sp>
      <p:sp>
        <p:nvSpPr>
          <p:cNvPr id="9300" name="Text Box 84"/>
          <p:cNvSpPr txBox="1">
            <a:spLocks noChangeArrowheads="1"/>
          </p:cNvSpPr>
          <p:nvPr/>
        </p:nvSpPr>
        <p:spPr bwMode="auto">
          <a:xfrm>
            <a:off x="917575" y="3467100"/>
            <a:ext cx="2752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latin typeface="宋体" pitchFamily="2" charset="-122"/>
              </a:rPr>
              <a:t>轴承类型和尺寸</a:t>
            </a:r>
            <a:endParaRPr lang="en-US" altLang="zh-CN" b="1"/>
          </a:p>
        </p:txBody>
      </p:sp>
      <p:sp>
        <p:nvSpPr>
          <p:cNvPr id="9301" name="Text Box 85"/>
          <p:cNvSpPr txBox="1">
            <a:spLocks noChangeArrowheads="1"/>
          </p:cNvSpPr>
          <p:nvPr/>
        </p:nvSpPr>
        <p:spPr bwMode="auto">
          <a:xfrm>
            <a:off x="917575" y="3951288"/>
            <a:ext cx="2752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latin typeface="宋体" pitchFamily="2" charset="-122"/>
              </a:rPr>
              <a:t>工作条件等</a:t>
            </a:r>
            <a:endParaRPr lang="en-US" altLang="zh-CN" b="1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9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9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9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9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9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9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9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 autoUpdateAnimBg="0"/>
      <p:bldP spid="9220" grpId="0" autoUpdateAnimBg="0"/>
      <p:bldP spid="9221" grpId="0" autoUpdateAnimBg="0"/>
      <p:bldP spid="9222" grpId="0" autoUpdateAnimBg="0"/>
      <p:bldP spid="9223" grpId="0" autoUpdateAnimBg="0"/>
      <p:bldP spid="9224" grpId="0" build="p" autoUpdateAnimBg="0"/>
      <p:bldP spid="9225" grpId="0" build="p" autoUpdateAnimBg="0"/>
      <p:bldP spid="9242" grpId="0" autoUpdateAnimBg="0"/>
      <p:bldP spid="9287" grpId="0" autoUpdateAnimBg="0"/>
      <p:bldP spid="9294" grpId="0" animBg="1"/>
      <p:bldP spid="9295" grpId="0" animBg="1"/>
      <p:bldP spid="9296" grpId="0" build="p" autoUpdateAnimBg="0"/>
      <p:bldP spid="9299" grpId="0" build="p" autoUpdateAnimBg="0"/>
      <p:bldP spid="9300" grpId="0" build="p" autoUpdateAnimBg="0"/>
      <p:bldP spid="9301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F230CA2-D84C-4A8F-B7BE-C8D14DD7C80E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16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53254" name="Picture 10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2155825"/>
            <a:ext cx="3200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300" name="Text Box 1076"/>
          <p:cNvSpPr txBox="1">
            <a:spLocks noChangeArrowheads="1"/>
          </p:cNvSpPr>
          <p:nvPr/>
        </p:nvSpPr>
        <p:spPr bwMode="auto">
          <a:xfrm>
            <a:off x="4667250" y="450784"/>
            <a:ext cx="4270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solidFill>
                  <a:srgbClr val="FF3300"/>
                </a:solidFill>
                <a:latin typeface="宋体" pitchFamily="2" charset="-122"/>
              </a:rPr>
              <a:t>① </a:t>
            </a:r>
            <a:r>
              <a:rPr lang="zh-CN" altLang="en-US" b="1">
                <a:solidFill>
                  <a:srgbClr val="FF3300"/>
                </a:solidFill>
              </a:rPr>
              <a:t>旋转</a:t>
            </a:r>
            <a:r>
              <a:rPr lang="zh-CN" altLang="en-US" b="1"/>
              <a:t>负荷</a:t>
            </a:r>
            <a:r>
              <a:rPr lang="en-US" altLang="zh-CN" b="1"/>
              <a:t>:</a:t>
            </a:r>
            <a:r>
              <a:rPr lang="zh-CN" altLang="en-US" b="1"/>
              <a:t>选紧一些配合</a:t>
            </a:r>
          </a:p>
        </p:txBody>
      </p:sp>
      <p:sp>
        <p:nvSpPr>
          <p:cNvPr id="53301" name="Text Box 1077"/>
          <p:cNvSpPr txBox="1">
            <a:spLocks noChangeArrowheads="1"/>
          </p:cNvSpPr>
          <p:nvPr/>
        </p:nvSpPr>
        <p:spPr bwMode="auto">
          <a:xfrm>
            <a:off x="4667250" y="987359"/>
            <a:ext cx="419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solidFill>
                  <a:srgbClr val="FF3300"/>
                </a:solidFill>
                <a:latin typeface="宋体" pitchFamily="2" charset="-122"/>
              </a:rPr>
              <a:t>② </a:t>
            </a:r>
            <a:r>
              <a:rPr lang="zh-CN" altLang="en-US" b="1">
                <a:solidFill>
                  <a:srgbClr val="FF3300"/>
                </a:solidFill>
              </a:rPr>
              <a:t>定向</a:t>
            </a:r>
            <a:r>
              <a:rPr lang="zh-CN" altLang="en-US" b="1"/>
              <a:t>负荷</a:t>
            </a:r>
            <a:r>
              <a:rPr lang="en-US" altLang="zh-CN" b="1"/>
              <a:t>:</a:t>
            </a:r>
            <a:r>
              <a:rPr lang="zh-CN" altLang="en-US" b="1"/>
              <a:t>选松一些配合</a:t>
            </a:r>
            <a:endParaRPr lang="en-US" altLang="zh-CN" b="1"/>
          </a:p>
        </p:txBody>
      </p:sp>
      <p:sp>
        <p:nvSpPr>
          <p:cNvPr id="53302" name="Text Box 1078"/>
          <p:cNvSpPr txBox="1">
            <a:spLocks noChangeArrowheads="1"/>
          </p:cNvSpPr>
          <p:nvPr/>
        </p:nvSpPr>
        <p:spPr bwMode="auto">
          <a:xfrm>
            <a:off x="4681538" y="1511234"/>
            <a:ext cx="41576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solidFill>
                  <a:srgbClr val="FF3300"/>
                </a:solidFill>
                <a:latin typeface="宋体" pitchFamily="2" charset="-122"/>
              </a:rPr>
              <a:t>③ </a:t>
            </a:r>
            <a:r>
              <a:rPr lang="zh-CN" altLang="en-US" b="1">
                <a:solidFill>
                  <a:srgbClr val="FF3300"/>
                </a:solidFill>
              </a:rPr>
              <a:t>摆动</a:t>
            </a:r>
            <a:r>
              <a:rPr lang="zh-CN" altLang="en-US" b="1"/>
              <a:t>负荷：正常</a:t>
            </a:r>
          </a:p>
        </p:txBody>
      </p:sp>
      <p:grpSp>
        <p:nvGrpSpPr>
          <p:cNvPr id="53330" name="Group 1106"/>
          <p:cNvGrpSpPr>
            <a:grpSpLocks/>
          </p:cNvGrpSpPr>
          <p:nvPr/>
        </p:nvGrpSpPr>
        <p:grpSpPr bwMode="auto">
          <a:xfrm>
            <a:off x="2548647" y="592781"/>
            <a:ext cx="2149475" cy="1335087"/>
            <a:chOff x="1910" y="183"/>
            <a:chExt cx="1354" cy="841"/>
          </a:xfrm>
        </p:grpSpPr>
        <p:sp>
          <p:nvSpPr>
            <p:cNvPr id="17428" name="Text Box 1075"/>
            <p:cNvSpPr txBox="1">
              <a:spLocks noChangeArrowheads="1"/>
            </p:cNvSpPr>
            <p:nvPr/>
          </p:nvSpPr>
          <p:spPr bwMode="auto">
            <a:xfrm>
              <a:off x="1910" y="253"/>
              <a:ext cx="1135" cy="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b="1"/>
                <a:t>负荷有三</a:t>
              </a:r>
            </a:p>
            <a:p>
              <a:pPr algn="l" eaLnBrk="1" hangingPunct="1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b="1"/>
                <a:t> 种类 型</a:t>
              </a:r>
              <a:endParaRPr lang="en-US" altLang="zh-CN" b="1"/>
            </a:p>
          </p:txBody>
        </p:sp>
        <p:sp>
          <p:nvSpPr>
            <p:cNvPr id="17429" name="AutoShape 1084"/>
            <p:cNvSpPr>
              <a:spLocks/>
            </p:cNvSpPr>
            <p:nvPr/>
          </p:nvSpPr>
          <p:spPr bwMode="auto">
            <a:xfrm>
              <a:off x="3007" y="183"/>
              <a:ext cx="257" cy="841"/>
            </a:xfrm>
            <a:prstGeom prst="leftBrace">
              <a:avLst>
                <a:gd name="adj1" fmla="val 27270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53316" name="Line 1092"/>
          <p:cNvSpPr>
            <a:spLocks noChangeShapeType="1"/>
          </p:cNvSpPr>
          <p:nvPr/>
        </p:nvSpPr>
        <p:spPr bwMode="auto">
          <a:xfrm>
            <a:off x="1565275" y="3543300"/>
            <a:ext cx="0" cy="1270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3317" name="Line 1093"/>
          <p:cNvSpPr>
            <a:spLocks noChangeShapeType="1"/>
          </p:cNvSpPr>
          <p:nvPr/>
        </p:nvSpPr>
        <p:spPr bwMode="auto">
          <a:xfrm>
            <a:off x="1565275" y="3559175"/>
            <a:ext cx="433388" cy="820738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3318" name="Line 1094"/>
          <p:cNvSpPr>
            <a:spLocks noChangeShapeType="1"/>
          </p:cNvSpPr>
          <p:nvPr/>
        </p:nvSpPr>
        <p:spPr bwMode="auto">
          <a:xfrm>
            <a:off x="2014538" y="4348163"/>
            <a:ext cx="0" cy="1255712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3319" name="Line 1095"/>
          <p:cNvSpPr>
            <a:spLocks noChangeShapeType="1"/>
          </p:cNvSpPr>
          <p:nvPr/>
        </p:nvSpPr>
        <p:spPr bwMode="auto">
          <a:xfrm>
            <a:off x="1549400" y="4813300"/>
            <a:ext cx="465138" cy="852488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3320" name="Line 1096"/>
          <p:cNvSpPr>
            <a:spLocks noChangeShapeType="1"/>
          </p:cNvSpPr>
          <p:nvPr/>
        </p:nvSpPr>
        <p:spPr bwMode="auto">
          <a:xfrm>
            <a:off x="1581150" y="3559175"/>
            <a:ext cx="417513" cy="207645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3322" name="Line 1098"/>
          <p:cNvSpPr>
            <a:spLocks noChangeShapeType="1"/>
          </p:cNvSpPr>
          <p:nvPr/>
        </p:nvSpPr>
        <p:spPr bwMode="auto">
          <a:xfrm>
            <a:off x="1565275" y="2566988"/>
            <a:ext cx="0" cy="102235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3323" name="Line 1099"/>
          <p:cNvSpPr>
            <a:spLocks noChangeShapeType="1"/>
          </p:cNvSpPr>
          <p:nvPr/>
        </p:nvSpPr>
        <p:spPr bwMode="auto">
          <a:xfrm>
            <a:off x="1565275" y="3154363"/>
            <a:ext cx="0" cy="388937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3324" name="Line 1100"/>
          <p:cNvSpPr>
            <a:spLocks noChangeShapeType="1"/>
          </p:cNvSpPr>
          <p:nvPr/>
        </p:nvSpPr>
        <p:spPr bwMode="auto">
          <a:xfrm>
            <a:off x="1566863" y="3543300"/>
            <a:ext cx="0" cy="21844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3331" name="Text Box 1107"/>
          <p:cNvSpPr txBox="1">
            <a:spLocks noChangeArrowheads="1"/>
          </p:cNvSpPr>
          <p:nvPr/>
        </p:nvSpPr>
        <p:spPr bwMode="auto">
          <a:xfrm>
            <a:off x="438911" y="217488"/>
            <a:ext cx="2284412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 dirty="0"/>
              <a:t>     见图</a:t>
            </a:r>
            <a:r>
              <a:rPr lang="en-US" altLang="zh-CN" b="1" dirty="0"/>
              <a:t>6.4</a:t>
            </a:r>
            <a:r>
              <a:rPr lang="zh-CN" altLang="en-US" b="1" dirty="0"/>
              <a:t>（</a:t>
            </a:r>
            <a:r>
              <a:rPr lang="en-US" altLang="zh-CN" b="1" dirty="0"/>
              <a:t>c</a:t>
            </a:r>
            <a:r>
              <a:rPr lang="zh-CN" altLang="en-US" b="1" dirty="0"/>
              <a:t>）、（</a:t>
            </a:r>
            <a:r>
              <a:rPr lang="en-US" altLang="zh-CN" b="1" dirty="0"/>
              <a:t>d</a:t>
            </a:r>
            <a:r>
              <a:rPr lang="zh-CN" altLang="en-US" b="1" dirty="0"/>
              <a:t>）和图</a:t>
            </a:r>
            <a:r>
              <a:rPr lang="en-US" altLang="zh-CN" b="1" dirty="0"/>
              <a:t>6.5</a:t>
            </a:r>
            <a:r>
              <a:rPr lang="zh-CN" altLang="en-US" b="1" dirty="0"/>
              <a:t>所示。</a:t>
            </a:r>
            <a:endParaRPr lang="en-US" altLang="zh-CN" b="1" dirty="0"/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113" y="2361626"/>
            <a:ext cx="2763459" cy="3785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771" y="2215782"/>
            <a:ext cx="2768412" cy="402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AutoShape 1101"/>
          <p:cNvSpPr>
            <a:spLocks noChangeArrowheads="1"/>
          </p:cNvSpPr>
          <p:nvPr/>
        </p:nvSpPr>
        <p:spPr bwMode="auto">
          <a:xfrm>
            <a:off x="2548647" y="1884363"/>
            <a:ext cx="1409700" cy="982662"/>
          </a:xfrm>
          <a:prstGeom prst="wedgeRoundRectCallout">
            <a:avLst>
              <a:gd name="adj1" fmla="val -84772"/>
              <a:gd name="adj2" fmla="val 316276"/>
              <a:gd name="adj3" fmla="val 16667"/>
            </a:avLst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FF3300"/>
                </a:solidFill>
              </a:rPr>
              <a:t>摆动</a:t>
            </a:r>
          </a:p>
          <a:p>
            <a:pPr>
              <a:spcBef>
                <a:spcPct val="0"/>
              </a:spcBef>
            </a:pPr>
            <a:r>
              <a:rPr lang="zh-CN" altLang="en-US" sz="2800" b="1">
                <a:solidFill>
                  <a:srgbClr val="FF3300"/>
                </a:solidFill>
              </a:rPr>
              <a:t>负荷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000"/>
                                        <p:tgtEl>
                                          <p:spTgt spid="5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00"/>
                                        <p:tgtEl>
                                          <p:spTgt spid="53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53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300"/>
                                        <p:tgtEl>
                                          <p:spTgt spid="53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00" grpId="0" autoUpdateAnimBg="0"/>
      <p:bldP spid="53301" grpId="0" autoUpdateAnimBg="0"/>
      <p:bldP spid="53302" grpId="0" autoUpdateAnimBg="0"/>
      <p:bldP spid="53316" grpId="0" animBg="1"/>
      <p:bldP spid="53317" grpId="0" animBg="1"/>
      <p:bldP spid="53318" grpId="0" animBg="1"/>
      <p:bldP spid="53319" grpId="0" animBg="1"/>
      <p:bldP spid="53320" grpId="0" animBg="1"/>
      <p:bldP spid="53322" grpId="0" animBg="1"/>
      <p:bldP spid="53323" grpId="0" animBg="1"/>
      <p:bldP spid="53324" grpId="0" animBg="1"/>
      <p:bldP spid="53331" grpId="0"/>
      <p:bldP spid="25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38398CE-8E76-44F4-BD85-D02F68722D07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17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715018" y="166688"/>
            <a:ext cx="4635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2. </a:t>
            </a:r>
            <a:r>
              <a:rPr lang="zh-CN" altLang="en-US" b="1" dirty="0" smtClean="0">
                <a:latin typeface="宋体" pitchFamily="2" charset="-122"/>
              </a:rPr>
              <a:t>载荷（</a:t>
            </a:r>
            <a:r>
              <a:rPr lang="zh-CN" altLang="en-US" b="1" dirty="0"/>
              <a:t>负荷</a:t>
            </a:r>
            <a:r>
              <a:rPr lang="zh-CN" altLang="en-US" b="1" dirty="0" smtClean="0">
                <a:latin typeface="宋体" pitchFamily="2" charset="-122"/>
              </a:rPr>
              <a:t>）大小</a:t>
            </a:r>
            <a:r>
              <a:rPr lang="zh-CN" altLang="en-US" b="1" dirty="0" smtClean="0"/>
              <a:t> </a:t>
            </a:r>
            <a:r>
              <a:rPr lang="zh-CN" altLang="en-US" b="1" dirty="0"/>
              <a:t>（见图）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31256" y="3643313"/>
            <a:ext cx="3770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3. </a:t>
            </a:r>
            <a:r>
              <a:rPr lang="zh-CN" altLang="en-US" b="1" dirty="0">
                <a:latin typeface="宋体" pitchFamily="2" charset="-122"/>
              </a:rPr>
              <a:t>工作条件</a:t>
            </a:r>
            <a:endParaRPr lang="zh-CN" altLang="en-US" b="1" dirty="0"/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399494" y="4032250"/>
            <a:ext cx="45974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>
                <a:latin typeface="宋体" pitchFamily="2" charset="-122"/>
              </a:rPr>
              <a:t>（</a:t>
            </a:r>
            <a:r>
              <a:rPr lang="en-US" altLang="zh-CN" b="1">
                <a:latin typeface="宋体" pitchFamily="2" charset="-122"/>
              </a:rPr>
              <a:t>1</a:t>
            </a:r>
            <a:r>
              <a:rPr lang="zh-CN" altLang="en-US" b="1">
                <a:latin typeface="宋体" pitchFamily="2" charset="-122"/>
              </a:rPr>
              <a:t>）工作</a:t>
            </a:r>
            <a:r>
              <a:rPr lang="zh-CN" altLang="en-US" b="1">
                <a:solidFill>
                  <a:srgbClr val="FF3300"/>
                </a:solidFill>
                <a:latin typeface="宋体" pitchFamily="2" charset="-122"/>
              </a:rPr>
              <a:t>温度</a:t>
            </a:r>
            <a:r>
              <a:rPr lang="zh-CN" altLang="en-US" b="1">
                <a:latin typeface="宋体" pitchFamily="2" charset="-122"/>
              </a:rPr>
              <a:t>的影响</a:t>
            </a: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666194" y="4254837"/>
            <a:ext cx="1403350" cy="707886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如温度</a:t>
            </a:r>
            <a:r>
              <a:rPr lang="zh-CN" altLang="en-US" sz="4000" b="1" dirty="0">
                <a:solidFill>
                  <a:srgbClr val="FF3300"/>
                </a:solidFill>
              </a:rPr>
              <a:t>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60" name="Text Box 20"/>
              <p:cNvSpPr txBox="1">
                <a:spLocks noChangeArrowheads="1"/>
              </p:cNvSpPr>
              <p:nvPr/>
            </p:nvSpPr>
            <p:spPr bwMode="auto">
              <a:xfrm>
                <a:off x="936712" y="4942546"/>
                <a:ext cx="4275137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zh-CN" altLang="en-US" b="1" dirty="0" smtClean="0">
                    <a:solidFill>
                      <a:srgbClr val="FF3300"/>
                    </a:solidFill>
                  </a:rPr>
                  <a:t>    </a:t>
                </a:r>
                <a:r>
                  <a:rPr lang="zh-CN" altLang="en-US" b="1" dirty="0" smtClean="0"/>
                  <a:t>与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b="1" dirty="0"/>
                  <a:t>90H6</a:t>
                </a:r>
                <a:r>
                  <a:rPr lang="zh-CN" altLang="en-US" b="1" dirty="0"/>
                  <a:t>孔的配合变紧；</a:t>
                </a:r>
              </a:p>
            </p:txBody>
          </p:sp>
        </mc:Choice>
        <mc:Fallback xmlns="">
          <p:sp>
            <p:nvSpPr>
              <p:cNvPr id="10260" name="Text 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36712" y="4942546"/>
                <a:ext cx="4275137" cy="457200"/>
              </a:xfrm>
              <a:prstGeom prst="rect">
                <a:avLst/>
              </a:prstGeom>
              <a:blipFill rotWithShape="1">
                <a:blip r:embed="rId3"/>
                <a:stretch>
                  <a:fillRect t="-14667" b="-32000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61" name="Text Box 21"/>
              <p:cNvSpPr txBox="1">
                <a:spLocks noChangeArrowheads="1"/>
              </p:cNvSpPr>
              <p:nvPr/>
            </p:nvSpPr>
            <p:spPr bwMode="auto">
              <a:xfrm>
                <a:off x="643969" y="5301980"/>
                <a:ext cx="4202112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zh-CN" altLang="en-US" b="1" dirty="0">
                    <a:solidFill>
                      <a:srgbClr val="FF3300"/>
                    </a:solidFill>
                  </a:rPr>
                  <a:t> </a:t>
                </a:r>
                <a:r>
                  <a:rPr lang="zh-CN" altLang="en-US" b="1" dirty="0" smtClean="0">
                    <a:solidFill>
                      <a:srgbClr val="FF3300"/>
                    </a:solidFill>
                  </a:rPr>
                  <a:t>      </a:t>
                </a:r>
                <a:r>
                  <a:rPr lang="zh-CN" altLang="en-US" b="1" dirty="0" smtClean="0"/>
                  <a:t> </a:t>
                </a:r>
                <a:r>
                  <a:rPr lang="zh-CN" altLang="en-US" b="1" dirty="0"/>
                  <a:t>与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latin typeface="Cambria Math"/>
                        <a:ea typeface="Cambria Math"/>
                      </a:rPr>
                      <m:t>∅ </m:t>
                    </m:r>
                  </m:oMath>
                </a14:m>
                <a:r>
                  <a:rPr lang="en-US" altLang="zh-CN" b="1" dirty="0"/>
                  <a:t>45k5</a:t>
                </a:r>
                <a:r>
                  <a:rPr lang="zh-CN" altLang="en-US" b="1" dirty="0"/>
                  <a:t>轴的配合变松。</a:t>
                </a:r>
              </a:p>
            </p:txBody>
          </p:sp>
        </mc:Choice>
        <mc:Fallback xmlns="">
          <p:sp>
            <p:nvSpPr>
              <p:cNvPr id="10261" name="Text 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43969" y="5301980"/>
                <a:ext cx="4202112" cy="457200"/>
              </a:xfrm>
              <a:prstGeom prst="rect">
                <a:avLst/>
              </a:prstGeom>
              <a:blipFill rotWithShape="1">
                <a:blip r:embed="rId4"/>
                <a:stretch>
                  <a:fillRect t="-14667" r="-871" b="-3200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266" name="Group 26"/>
          <p:cNvGrpSpPr>
            <a:grpSpLocks/>
          </p:cNvGrpSpPr>
          <p:nvPr/>
        </p:nvGrpSpPr>
        <p:grpSpPr bwMode="auto">
          <a:xfrm>
            <a:off x="5661025" y="2011363"/>
            <a:ext cx="2968625" cy="4238625"/>
            <a:chOff x="2876" y="855"/>
            <a:chExt cx="1870" cy="2670"/>
          </a:xfrm>
        </p:grpSpPr>
        <p:pic>
          <p:nvPicPr>
            <p:cNvPr id="18450" name="Picture 1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6" y="855"/>
              <a:ext cx="1870" cy="26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451" name="Line 22"/>
            <p:cNvSpPr>
              <a:spLocks noChangeShapeType="1"/>
            </p:cNvSpPr>
            <p:nvPr/>
          </p:nvSpPr>
          <p:spPr bwMode="auto">
            <a:xfrm>
              <a:off x="3192" y="1416"/>
              <a:ext cx="508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8452" name="Line 23"/>
            <p:cNvSpPr>
              <a:spLocks noChangeShapeType="1"/>
            </p:cNvSpPr>
            <p:nvPr/>
          </p:nvSpPr>
          <p:spPr bwMode="auto">
            <a:xfrm>
              <a:off x="3197" y="3173"/>
              <a:ext cx="508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8453" name="Line 24"/>
            <p:cNvSpPr>
              <a:spLocks noChangeShapeType="1"/>
            </p:cNvSpPr>
            <p:nvPr/>
          </p:nvSpPr>
          <p:spPr bwMode="auto">
            <a:xfrm>
              <a:off x="3319" y="2714"/>
              <a:ext cx="381" cy="0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8454" name="Line 25"/>
            <p:cNvSpPr>
              <a:spLocks noChangeShapeType="1"/>
            </p:cNvSpPr>
            <p:nvPr/>
          </p:nvSpPr>
          <p:spPr bwMode="auto">
            <a:xfrm>
              <a:off x="3299" y="1894"/>
              <a:ext cx="381" cy="0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0267" name="Text Box 27"/>
          <p:cNvSpPr txBox="1">
            <a:spLocks noChangeArrowheads="1"/>
          </p:cNvSpPr>
          <p:nvPr/>
        </p:nvSpPr>
        <p:spPr bwMode="auto">
          <a:xfrm>
            <a:off x="715018" y="573088"/>
            <a:ext cx="75427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滚动轴承套圈与轴、外壳孔配合的最小过盈</a:t>
            </a:r>
            <a:r>
              <a:rPr lang="zh-CN" altLang="en-US" b="1" dirty="0" smtClean="0"/>
              <a:t>取决于载荷</a:t>
            </a:r>
            <a:r>
              <a:rPr lang="zh-CN" altLang="en-US" b="1" dirty="0"/>
              <a:t>大小。</a:t>
            </a:r>
          </a:p>
        </p:txBody>
      </p:sp>
      <p:sp>
        <p:nvSpPr>
          <p:cNvPr id="10268" name="Text Box 28"/>
          <p:cNvSpPr txBox="1">
            <a:spLocks noChangeArrowheads="1"/>
          </p:cNvSpPr>
          <p:nvPr/>
        </p:nvSpPr>
        <p:spPr bwMode="auto">
          <a:xfrm>
            <a:off x="1685509" y="945514"/>
            <a:ext cx="2986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latin typeface="宋体" pitchFamily="2" charset="-122"/>
              </a:rPr>
              <a:t>载</a:t>
            </a:r>
            <a:r>
              <a:rPr lang="zh-CN" altLang="en-US" b="1" dirty="0" smtClean="0">
                <a:latin typeface="宋体" pitchFamily="2" charset="-122"/>
              </a:rPr>
              <a:t>荷</a:t>
            </a:r>
            <a:r>
              <a:rPr lang="zh-CN" altLang="en-US" b="1" dirty="0">
                <a:latin typeface="宋体" pitchFamily="2" charset="-122"/>
              </a:rPr>
              <a:t>大小</a:t>
            </a:r>
            <a:r>
              <a:rPr lang="zh-CN" altLang="en-US" b="1" dirty="0"/>
              <a:t> </a:t>
            </a:r>
            <a:r>
              <a:rPr lang="zh-CN" altLang="en-US" b="1" dirty="0" smtClean="0"/>
              <a:t>见表</a:t>
            </a:r>
            <a:r>
              <a:rPr lang="en-US" altLang="zh-CN" b="1" dirty="0" smtClean="0"/>
              <a:t>6.2</a:t>
            </a:r>
            <a:r>
              <a:rPr lang="zh-CN" altLang="en-US" b="1" dirty="0" smtClean="0"/>
              <a:t>。</a:t>
            </a:r>
            <a:endParaRPr lang="en-US" altLang="zh-CN" b="1" dirty="0"/>
          </a:p>
        </p:txBody>
      </p:sp>
      <p:sp>
        <p:nvSpPr>
          <p:cNvPr id="10269" name="Text Box 29"/>
          <p:cNvSpPr txBox="1">
            <a:spLocks noChangeArrowheads="1"/>
          </p:cNvSpPr>
          <p:nvPr/>
        </p:nvSpPr>
        <p:spPr bwMode="auto">
          <a:xfrm>
            <a:off x="558244" y="2720046"/>
            <a:ext cx="4421187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/>
              <a:t>轻负荷：选松一些的配合。</a:t>
            </a:r>
          </a:p>
          <a:p>
            <a:pPr algn="l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/>
              <a:t>重负荷：选紧一些的配合。</a:t>
            </a:r>
          </a:p>
        </p:txBody>
      </p:sp>
      <p:sp>
        <p:nvSpPr>
          <p:cNvPr id="10270" name="Text Box 30"/>
          <p:cNvSpPr txBox="1">
            <a:spLocks noChangeArrowheads="1"/>
          </p:cNvSpPr>
          <p:nvPr/>
        </p:nvSpPr>
        <p:spPr bwMode="auto">
          <a:xfrm>
            <a:off x="760683" y="5745163"/>
            <a:ext cx="4984750" cy="97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latin typeface="宋体" pitchFamily="2" charset="-122"/>
              </a:rPr>
              <a:t>选配合时，要考虑温度的影响，</a:t>
            </a:r>
            <a:endParaRPr lang="en-US" altLang="zh-CN" b="1" dirty="0">
              <a:latin typeface="宋体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latin typeface="宋体" pitchFamily="2" charset="-122"/>
              </a:rPr>
              <a:t>并加以修正。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919" y="1396317"/>
            <a:ext cx="6048705" cy="845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58" y="2273372"/>
            <a:ext cx="5311775" cy="460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箭头连接符 2"/>
          <p:cNvCxnSpPr/>
          <p:nvPr/>
        </p:nvCxnSpPr>
        <p:spPr bwMode="auto">
          <a:xfrm>
            <a:off x="558244" y="5512411"/>
            <a:ext cx="800645" cy="23152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直接箭头连接符 27"/>
          <p:cNvCxnSpPr/>
          <p:nvPr/>
        </p:nvCxnSpPr>
        <p:spPr bwMode="auto">
          <a:xfrm>
            <a:off x="608080" y="5128942"/>
            <a:ext cx="800645" cy="23152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10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0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3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 autoUpdateAnimBg="0"/>
      <p:bldP spid="10244" grpId="0" build="p" autoUpdateAnimBg="0"/>
      <p:bldP spid="10250" grpId="0" autoUpdateAnimBg="0"/>
      <p:bldP spid="10259" grpId="0"/>
      <p:bldP spid="10260" grpId="0" autoUpdateAnimBg="0"/>
      <p:bldP spid="10261" grpId="0" autoUpdateAnimBg="0"/>
      <p:bldP spid="10267" grpId="0" build="p" autoUpdateAnimBg="0"/>
      <p:bldP spid="10268" grpId="0" build="p" autoUpdateAnimBg="0"/>
      <p:bldP spid="10269" grpId="0" autoUpdateAnimBg="0"/>
      <p:bldP spid="10270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83D35DB-17C8-4B8A-B27C-9D12C33C2369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18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395829" y="359536"/>
            <a:ext cx="6905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 </a:t>
            </a:r>
            <a:r>
              <a:rPr lang="zh-CN" altLang="en-US" b="1" dirty="0">
                <a:latin typeface="宋体" pitchFamily="2" charset="-122"/>
              </a:rPr>
              <a:t>旋转精度和旋转速度的影响</a:t>
            </a:r>
            <a:endParaRPr lang="zh-CN" altLang="en-US" b="1" dirty="0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533283" y="775022"/>
            <a:ext cx="8062082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 dirty="0"/>
              <a:t>         因机器要求有较高的 </a:t>
            </a:r>
            <a:r>
              <a:rPr lang="zh-CN" altLang="en-US" b="1" dirty="0">
                <a:latin typeface="宋体" pitchFamily="2" charset="-122"/>
              </a:rPr>
              <a:t>旋转精度和速度时，则应选用较高精度等级的轴承。因此，与轴承配合的轴、外壳孔也应选择较高的标准公差等级。</a:t>
            </a:r>
            <a:endParaRPr lang="zh-CN" altLang="en-US" b="1" dirty="0"/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498358" y="2089472"/>
            <a:ext cx="84074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/>
              <a:t>        关于轴承的旋转速度对配合的影响，一般为速度越高，配合应该越紧。</a:t>
            </a: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761883" y="3024509"/>
            <a:ext cx="6905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>
                <a:latin typeface="宋体" pitchFamily="2" charset="-122"/>
              </a:rPr>
              <a:t>4. </a:t>
            </a:r>
            <a:r>
              <a:rPr lang="zh-CN" altLang="en-US" b="1">
                <a:latin typeface="宋体" pitchFamily="2" charset="-122"/>
              </a:rPr>
              <a:t>轴和外壳孔的结构与材料</a:t>
            </a:r>
            <a:endParaRPr lang="zh-CN" altLang="en-US" b="1"/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569795" y="3453134"/>
            <a:ext cx="7772351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 dirty="0">
                <a:latin typeface="宋体" pitchFamily="2" charset="-122"/>
              </a:rPr>
              <a:t>    为了装卸方便，可以选用剖分式外壳。如果剖分式的外壳孔与外圈配合较紧，会使外圈产生椭圆变形，因此，宜采用较松配合。</a:t>
            </a:r>
            <a:endParaRPr lang="zh-CN" altLang="en-US" b="1" dirty="0"/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412633" y="4789809"/>
            <a:ext cx="7929513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 dirty="0">
                <a:latin typeface="宋体" pitchFamily="2" charset="-122"/>
              </a:rPr>
              <a:t>    当轴承安装在薄壁外壳、轻合金外壳或薄壁的心轴上时，为了保证轴承工作有足够的支承刚度和强度，所采用的配合应比在厚壁外壳、铸铁外壳或实心轴上紧些。</a:t>
            </a:r>
            <a:endParaRPr lang="zh-CN" altLang="en-US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6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96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96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96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96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 build="p" autoUpdateAnimBg="0"/>
      <p:bldP spid="96261" grpId="0" build="p" autoUpdateAnimBg="0"/>
      <p:bldP spid="96262" grpId="0" build="p" autoUpdateAnimBg="0"/>
      <p:bldP spid="96263" grpId="0" build="p" autoUpdateAnimBg="0"/>
      <p:bldP spid="96264" grpId="0" build="p" autoUpdateAnimBg="0"/>
      <p:bldP spid="96265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55BF3F1-8D4B-4182-9B84-D9A120A453BB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19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844045" y="736416"/>
            <a:ext cx="543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/>
              <a:t>5. </a:t>
            </a:r>
            <a:r>
              <a:rPr lang="zh-CN" altLang="en-US" b="1"/>
              <a:t>安装和拆卸的条件</a:t>
            </a:r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544008" y="1165041"/>
            <a:ext cx="7830344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 dirty="0"/>
              <a:t>        考虑轴承安装和拆卸方便，宜采用较松的配合，这对重型机械用的大型和特大型轴承尤为重要。如果要求装卸方便，而又需紧配合时，可采用分离型轴承，或内圈带锥孔、带紧定套和推卸套的轴承。</a:t>
            </a:r>
          </a:p>
        </p:txBody>
      </p:sp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559883" y="3014479"/>
            <a:ext cx="8091756" cy="2456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b="1" dirty="0"/>
              <a:t>        除上述条件外，还需考虑：当要求轴承内圈或外圈能沿轴向移动时，则内圈与轴或外圈与孔应选较松的配合。</a:t>
            </a:r>
          </a:p>
          <a:p>
            <a:pPr algn="l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b="1" dirty="0"/>
              <a:t>        滚动轴承的尺寸愈大，选取的配合愈紧。</a:t>
            </a:r>
          </a:p>
          <a:p>
            <a:pPr algn="l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b="1" dirty="0"/>
              <a:t>         滚动轴承的工作温度高于</a:t>
            </a:r>
            <a:r>
              <a:rPr lang="en-US" altLang="zh-CN" b="1" dirty="0"/>
              <a:t>100</a:t>
            </a:r>
            <a:r>
              <a:rPr lang="en-US" altLang="zh-CN" b="1" dirty="0">
                <a:latin typeface="宋体" pitchFamily="2" charset="-122"/>
              </a:rPr>
              <a:t>℃</a:t>
            </a:r>
            <a:r>
              <a:rPr lang="zh-CN" altLang="en-US" b="1" dirty="0">
                <a:latin typeface="宋体" pitchFamily="2" charset="-122"/>
              </a:rPr>
              <a:t>，应对所选的配合进行适当修正。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  <p:bldP spid="97285" grpId="0"/>
      <p:bldP spid="972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57BC623-EE9C-477B-BC27-266BB86FFA12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633413" y="492125"/>
            <a:ext cx="6508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3300"/>
                </a:solidFill>
              </a:rPr>
              <a:t>内容提要:</a:t>
            </a: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661988" y="1252538"/>
            <a:ext cx="7845425" cy="453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1. 滚动轴承的公差等级及其应用；</a:t>
            </a:r>
          </a:p>
          <a:p>
            <a:pPr algn="l" eaLnBrk="1" hangingPunct="1"/>
            <a:r>
              <a:rPr lang="en-US" altLang="zh-CN" sz="2800" b="1"/>
              <a:t>2. </a:t>
            </a:r>
            <a:r>
              <a:rPr lang="zh-CN" altLang="en-US" sz="2800" b="1"/>
              <a:t>滚动轴承内径和外径的公差带；</a:t>
            </a:r>
          </a:p>
          <a:p>
            <a:pPr algn="l" eaLnBrk="1" hangingPunct="1"/>
            <a:r>
              <a:rPr lang="zh-CN" altLang="en-US" sz="2800" b="1"/>
              <a:t>3. 与滚动轴承配合的孔、轴公差带（取自     </a:t>
            </a:r>
          </a:p>
          <a:p>
            <a:pPr algn="l" eaLnBrk="1" hangingPunct="1"/>
            <a:r>
              <a:rPr lang="zh-CN" altLang="en-US" sz="2800" b="1"/>
              <a:t>            </a:t>
            </a:r>
            <a:r>
              <a:rPr lang="en-US" altLang="zh-CN" sz="2800" b="1"/>
              <a:t>GB/ 1801 —  2009）；</a:t>
            </a:r>
          </a:p>
          <a:p>
            <a:pPr algn="l" eaLnBrk="1" hangingPunct="1"/>
            <a:r>
              <a:rPr lang="en-US" altLang="zh-CN" sz="2800" b="1"/>
              <a:t>4. </a:t>
            </a:r>
            <a:r>
              <a:rPr lang="zh-CN" altLang="en-US" sz="2800" b="1"/>
              <a:t>滚动轴承与孔、轴配合的选用；</a:t>
            </a:r>
          </a:p>
          <a:p>
            <a:pPr algn="l" eaLnBrk="1" hangingPunct="1">
              <a:lnSpc>
                <a:spcPct val="120000"/>
              </a:lnSpc>
            </a:pPr>
            <a:r>
              <a:rPr lang="zh-CN" altLang="en-US" sz="2800" b="1"/>
              <a:t>5. 轴颈和外壳孔的尺寸公差、几何公差和表</a:t>
            </a:r>
          </a:p>
          <a:p>
            <a:pPr algn="l" eaLnBrk="1" hangingPunct="1">
              <a:lnSpc>
                <a:spcPct val="120000"/>
              </a:lnSpc>
            </a:pPr>
            <a:r>
              <a:rPr lang="zh-CN" altLang="en-US" sz="2800" b="1"/>
              <a:t>    面粗糙度轮廓及其在图样上的标注。</a:t>
            </a: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3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3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31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 build="p" autoUpdateAnimBg="0" advAuto="2000"/>
      <p:bldP spid="93189" grpId="0" build="p" autoUpdateAnimBg="0" advAuto="150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F91DD2B-4449-403D-98AA-CCF4761A6FC9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20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1328432" y="676274"/>
            <a:ext cx="5356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/>
              <a:t>6.2.2 孔、轴尺寸公差带的选用</a:t>
            </a:r>
            <a:r>
              <a:rPr lang="zh-CN" altLang="en-US"/>
              <a:t> </a:t>
            </a: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1802303" y="1219030"/>
            <a:ext cx="43005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>
                <a:latin typeface="宋体" pitchFamily="2" charset="-122"/>
              </a:rPr>
              <a:t>（参照表</a:t>
            </a:r>
            <a:r>
              <a:rPr lang="zh-CN" altLang="en-US" b="1" dirty="0"/>
              <a:t>6</a:t>
            </a:r>
            <a:r>
              <a:rPr lang="zh-CN" altLang="en-US" b="1" dirty="0" smtClean="0"/>
              <a:t>.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 </a:t>
            </a:r>
            <a:r>
              <a:rPr lang="zh-CN" altLang="en-US" b="1" dirty="0"/>
              <a:t>—表6</a:t>
            </a:r>
            <a:r>
              <a:rPr lang="zh-CN" altLang="en-US" b="1" dirty="0" smtClean="0"/>
              <a:t>.</a:t>
            </a:r>
            <a:r>
              <a:rPr lang="en-US" altLang="zh-CN" b="1" dirty="0"/>
              <a:t>4</a:t>
            </a:r>
            <a:r>
              <a:rPr lang="zh-CN" altLang="en-US" b="1" dirty="0" smtClean="0"/>
              <a:t>选用</a:t>
            </a:r>
            <a:r>
              <a:rPr lang="zh-CN" altLang="en-US" b="1" dirty="0"/>
              <a:t>）</a:t>
            </a:r>
            <a:endParaRPr lang="en-US" altLang="zh-CN" b="1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25" y="1753602"/>
            <a:ext cx="4532625" cy="3733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607129" y="1772625"/>
            <a:ext cx="4349879" cy="3595788"/>
            <a:chOff x="4556047" y="1201295"/>
            <a:chExt cx="4349879" cy="3595788"/>
          </a:xfrm>
        </p:grpSpPr>
        <p:pic>
          <p:nvPicPr>
            <p:cNvPr id="4301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6047" y="2287905"/>
              <a:ext cx="4349879" cy="25091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013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8591" y="1243498"/>
              <a:ext cx="4053381" cy="1103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5013362" y="1201295"/>
              <a:ext cx="754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b="1" dirty="0" smtClean="0"/>
                <a:t>续</a:t>
              </a:r>
              <a:endParaRPr lang="zh-CN" altLang="en-US" sz="1000" b="1" dirty="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build="p" autoUpdateAnimBg="0"/>
      <p:bldP spid="55302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F1BE139-01E7-46B2-8FFD-12E538B8CE6F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21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63" y="1122924"/>
            <a:ext cx="7954280" cy="4166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A5F5F82-0E49-405F-9122-31A207217668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22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31901" y="289332"/>
            <a:ext cx="8258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/>
              <a:t>6.2.3  孔、轴几何公差和表面粗糙度轮廓参数值的选用 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395401" y="738595"/>
            <a:ext cx="59388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1. </a:t>
            </a:r>
            <a:r>
              <a:rPr lang="zh-CN" altLang="en-US" b="1" dirty="0">
                <a:latin typeface="宋体" pitchFamily="2" charset="-122"/>
              </a:rPr>
              <a:t>几何公差(如表6</a:t>
            </a:r>
            <a:r>
              <a:rPr lang="zh-CN" altLang="en-US" b="1" dirty="0" smtClean="0">
                <a:latin typeface="宋体" pitchFamily="2" charset="-122"/>
              </a:rPr>
              <a:t>.</a:t>
            </a:r>
            <a:r>
              <a:rPr lang="en-US" altLang="zh-CN" b="1" dirty="0" smtClean="0">
                <a:latin typeface="宋体" pitchFamily="2" charset="-122"/>
              </a:rPr>
              <a:t>5</a:t>
            </a:r>
            <a:r>
              <a:rPr lang="zh-CN" altLang="en-US" b="1" dirty="0" smtClean="0">
                <a:latin typeface="宋体" pitchFamily="2" charset="-122"/>
              </a:rPr>
              <a:t>所</a:t>
            </a:r>
            <a:r>
              <a:rPr lang="zh-CN" altLang="en-US" b="1" dirty="0">
                <a:latin typeface="宋体" pitchFamily="2" charset="-122"/>
              </a:rPr>
              <a:t>示）</a:t>
            </a:r>
            <a:endParaRPr lang="en-US" altLang="zh-CN" b="1" dirty="0">
              <a:latin typeface="宋体" pitchFamily="2" charset="-122"/>
            </a:endParaRP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633076" y="5105107"/>
            <a:ext cx="63304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例如6级向心轴承，</a:t>
            </a:r>
            <a:r>
              <a:rPr lang="en-US" altLang="zh-CN" b="1" i="1" dirty="0"/>
              <a:t>d </a:t>
            </a:r>
            <a:r>
              <a:rPr lang="en-US" altLang="zh-CN" b="1" dirty="0"/>
              <a:t>=</a:t>
            </a:r>
            <a:r>
              <a:rPr lang="en-US" altLang="zh-CN" b="1" i="1" dirty="0">
                <a:latin typeface="Swis721 BT" pitchFamily="34" charset="0"/>
                <a:ea typeface="Dotum" pitchFamily="34" charset="-127"/>
              </a:rPr>
              <a:t>Φ</a:t>
            </a:r>
            <a:r>
              <a:rPr lang="en-US" altLang="zh-CN" b="1" dirty="0"/>
              <a:t>45， </a:t>
            </a:r>
            <a:r>
              <a:rPr lang="en-US" altLang="zh-CN" b="1" i="1" dirty="0"/>
              <a:t>D </a:t>
            </a:r>
            <a:r>
              <a:rPr lang="en-US" altLang="zh-CN" b="1" dirty="0"/>
              <a:t>=</a:t>
            </a:r>
            <a:r>
              <a:rPr lang="en-US" altLang="zh-CN" b="1" i="1" dirty="0">
                <a:latin typeface="Swis721 BT" pitchFamily="34" charset="0"/>
                <a:ea typeface="Batang" pitchFamily="18" charset="-127"/>
              </a:rPr>
              <a:t>Φ</a:t>
            </a:r>
            <a:r>
              <a:rPr lang="en-US" altLang="zh-CN" b="1" dirty="0"/>
              <a:t>100。</a:t>
            </a:r>
          </a:p>
        </p:txBody>
      </p:sp>
      <p:sp>
        <p:nvSpPr>
          <p:cNvPr id="13334" name="Text Box 22"/>
          <p:cNvSpPr txBox="1">
            <a:spLocks noChangeArrowheads="1"/>
          </p:cNvSpPr>
          <p:nvPr/>
        </p:nvSpPr>
        <p:spPr bwMode="auto">
          <a:xfrm>
            <a:off x="649609" y="5575300"/>
            <a:ext cx="6772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/>
              <a:t>轴   颈：     </a:t>
            </a:r>
            <a:r>
              <a:rPr lang="en-US" altLang="zh-CN" b="1" i="1"/>
              <a:t>t = </a:t>
            </a:r>
            <a:r>
              <a:rPr lang="en-US" altLang="zh-CN" b="1"/>
              <a:t>?      </a:t>
            </a:r>
            <a:r>
              <a:rPr lang="zh-CN" altLang="en-US" b="1"/>
              <a:t>轴肩： </a:t>
            </a:r>
            <a:r>
              <a:rPr lang="en-US" altLang="zh-CN" b="1" i="1"/>
              <a:t>t</a:t>
            </a:r>
            <a:r>
              <a:rPr lang="en-US" altLang="zh-CN" b="1" baseline="-25000"/>
              <a:t>1</a:t>
            </a:r>
            <a:r>
              <a:rPr lang="en-US" altLang="zh-CN" b="1" i="1"/>
              <a:t> = </a:t>
            </a:r>
            <a:r>
              <a:rPr lang="en-US" altLang="zh-CN" b="1"/>
              <a:t>?</a:t>
            </a:r>
            <a:endParaRPr lang="zh-CN" altLang="en-US" b="1"/>
          </a:p>
        </p:txBody>
      </p:sp>
      <p:sp>
        <p:nvSpPr>
          <p:cNvPr id="13343" name="Rectangle 31"/>
          <p:cNvSpPr>
            <a:spLocks noChangeArrowheads="1"/>
          </p:cNvSpPr>
          <p:nvPr/>
        </p:nvSpPr>
        <p:spPr bwMode="auto">
          <a:xfrm>
            <a:off x="625797" y="6002338"/>
            <a:ext cx="688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/>
              <a:t>外壳孔：</a:t>
            </a:r>
            <a:r>
              <a:rPr lang="en-US" altLang="zh-CN"/>
              <a:t>     </a:t>
            </a:r>
            <a:r>
              <a:rPr lang="en-US" altLang="zh-CN" b="1" i="1"/>
              <a:t>t = </a:t>
            </a:r>
            <a:r>
              <a:rPr lang="en-US" altLang="zh-CN" b="1"/>
              <a:t>?    </a:t>
            </a:r>
            <a:r>
              <a:rPr lang="zh-CN" altLang="en-US" b="1"/>
              <a:t>外壳孔肩： </a:t>
            </a:r>
            <a:r>
              <a:rPr lang="en-US" altLang="zh-CN" b="1" i="1"/>
              <a:t>t</a:t>
            </a:r>
            <a:r>
              <a:rPr lang="en-US" altLang="zh-CN" b="1" baseline="-25000"/>
              <a:t>1</a:t>
            </a:r>
            <a:r>
              <a:rPr lang="en-US" altLang="zh-CN" b="1" i="1"/>
              <a:t> = </a:t>
            </a:r>
            <a:r>
              <a:rPr lang="en-US" altLang="zh-CN" b="1"/>
              <a:t>?</a:t>
            </a:r>
            <a:endParaRPr lang="zh-CN" altLang="en-US" b="1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899" y="1195794"/>
            <a:ext cx="6926799" cy="3893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23" grpId="0" autoUpdateAnimBg="0"/>
      <p:bldP spid="13329" grpId="0" autoUpdateAnimBg="0"/>
      <p:bldP spid="13334" grpId="0" autoUpdateAnimBg="0"/>
      <p:bldP spid="1334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E501812-635D-4228-91DC-2D38D19C1E73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23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578583" y="587083"/>
            <a:ext cx="7058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2. </a:t>
            </a:r>
            <a:r>
              <a:rPr lang="zh-CN" altLang="en-US" b="1" dirty="0">
                <a:latin typeface="宋体" pitchFamily="2" charset="-122"/>
              </a:rPr>
              <a:t>表面粗糙度（如表6</a:t>
            </a:r>
            <a:r>
              <a:rPr lang="zh-CN" altLang="en-US" b="1" dirty="0" smtClean="0">
                <a:latin typeface="宋体" pitchFamily="2" charset="-122"/>
              </a:rPr>
              <a:t>.</a:t>
            </a:r>
            <a:r>
              <a:rPr lang="en-US" altLang="zh-CN" b="1" dirty="0" smtClean="0">
                <a:latin typeface="宋体" pitchFamily="2" charset="-122"/>
              </a:rPr>
              <a:t>6</a:t>
            </a:r>
            <a:r>
              <a:rPr lang="zh-CN" altLang="en-US" b="1" dirty="0" smtClean="0">
                <a:latin typeface="宋体" pitchFamily="2" charset="-122"/>
              </a:rPr>
              <a:t>所</a:t>
            </a:r>
            <a:r>
              <a:rPr lang="zh-CN" altLang="en-US" b="1" dirty="0">
                <a:latin typeface="宋体" pitchFamily="2" charset="-122"/>
              </a:rPr>
              <a:t>示）</a:t>
            </a:r>
            <a:endParaRPr lang="en-US" altLang="zh-CN" b="1" dirty="0">
              <a:latin typeface="宋体" pitchFamily="2" charset="-122"/>
            </a:endParaRP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969966" y="4160878"/>
            <a:ext cx="3711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/>
              <a:t>例如 </a:t>
            </a:r>
            <a:r>
              <a:rPr lang="en-US" altLang="zh-CN" b="1" i="1"/>
              <a:t>d </a:t>
            </a:r>
            <a:r>
              <a:rPr lang="en-US" altLang="zh-CN" b="1"/>
              <a:t>=</a:t>
            </a:r>
            <a:r>
              <a:rPr lang="en-US" altLang="zh-CN" b="1" i="1">
                <a:latin typeface="Swis721 BT" pitchFamily="34" charset="0"/>
              </a:rPr>
              <a:t>Φ</a:t>
            </a:r>
            <a:r>
              <a:rPr lang="en-US" altLang="zh-CN" b="1"/>
              <a:t>45h6 ，</a:t>
            </a:r>
            <a:endParaRPr lang="zh-CN" altLang="en-US" b="1"/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933893" y="4586328"/>
            <a:ext cx="641408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轴颈</a:t>
            </a:r>
            <a:r>
              <a:rPr lang="en-US" altLang="zh-CN" b="1" i="1" dirty="0"/>
              <a:t>Ra</a:t>
            </a:r>
            <a:r>
              <a:rPr lang="zh-CN" altLang="en-US" b="1" dirty="0"/>
              <a:t>的上限值为0.8</a:t>
            </a:r>
            <a:r>
              <a:rPr lang="en-US" altLang="zh-CN" b="1" dirty="0" err="1"/>
              <a:t>μm</a:t>
            </a:r>
            <a:r>
              <a:rPr lang="en-US" altLang="zh-CN" b="1" dirty="0"/>
              <a:t>,</a:t>
            </a:r>
            <a:r>
              <a:rPr lang="zh-CN" altLang="en-US" b="1" dirty="0"/>
              <a:t>端面</a:t>
            </a:r>
            <a:r>
              <a:rPr lang="zh-CN" altLang="en-US" b="1" dirty="0" smtClean="0"/>
              <a:t>为</a:t>
            </a:r>
            <a:r>
              <a:rPr lang="en-US" altLang="zh-CN" b="1" dirty="0" smtClean="0"/>
              <a:t>6</a:t>
            </a:r>
            <a:r>
              <a:rPr lang="zh-CN" altLang="en-US" b="1" dirty="0" smtClean="0"/>
              <a:t>.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 </a:t>
            </a:r>
            <a:r>
              <a:rPr lang="en-US" altLang="zh-CN" b="1" dirty="0" err="1"/>
              <a:t>μm</a:t>
            </a:r>
            <a:r>
              <a:rPr lang="zh-CN" altLang="en-US" b="1" dirty="0"/>
              <a:t> 。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904608" y="5053053"/>
            <a:ext cx="659811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外壳孔</a:t>
            </a:r>
            <a:r>
              <a:rPr lang="en-US" altLang="zh-CN" b="1" i="1" dirty="0"/>
              <a:t>Ra</a:t>
            </a:r>
            <a:r>
              <a:rPr lang="zh-CN" altLang="en-US" b="1" dirty="0"/>
              <a:t>的上限值为1.6</a:t>
            </a:r>
            <a:r>
              <a:rPr lang="en-US" altLang="zh-CN" b="1" dirty="0" err="1"/>
              <a:t>μm</a:t>
            </a:r>
            <a:r>
              <a:rPr lang="en-US" altLang="zh-CN" b="1" dirty="0"/>
              <a:t>，</a:t>
            </a:r>
            <a:r>
              <a:rPr lang="zh-CN" altLang="en-US" b="1" dirty="0"/>
              <a:t>端面为3.2 </a:t>
            </a:r>
            <a:r>
              <a:rPr lang="en-US" altLang="zh-CN" b="1" dirty="0" err="1"/>
              <a:t>μm</a:t>
            </a:r>
            <a:r>
              <a:rPr lang="zh-CN" altLang="en-US" b="1" dirty="0"/>
              <a:t> 。</a:t>
            </a:r>
          </a:p>
        </p:txBody>
      </p:sp>
      <p:sp>
        <p:nvSpPr>
          <p:cNvPr id="36878" name="Rectangle 14"/>
          <p:cNvSpPr>
            <a:spLocks noChangeArrowheads="1"/>
          </p:cNvSpPr>
          <p:nvPr/>
        </p:nvSpPr>
        <p:spPr bwMode="auto">
          <a:xfrm>
            <a:off x="3951291" y="4197391"/>
            <a:ext cx="3457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b="1" i="1"/>
              <a:t>D</a:t>
            </a:r>
            <a:r>
              <a:rPr lang="en-US" altLang="zh-CN" b="1"/>
              <a:t>=</a:t>
            </a:r>
            <a:r>
              <a:rPr lang="en-US" altLang="zh-CN" b="1" i="1">
                <a:latin typeface="Swis721 BT" pitchFamily="34" charset="0"/>
              </a:rPr>
              <a:t>Φ</a:t>
            </a:r>
            <a:r>
              <a:rPr lang="en-US" altLang="zh-CN" b="1"/>
              <a:t>100J7。</a:t>
            </a:r>
            <a:endParaRPr lang="zh-CN" altLang="en-US" b="1"/>
          </a:p>
        </p:txBody>
      </p:sp>
      <p:sp>
        <p:nvSpPr>
          <p:cNvPr id="13" name="圆角矩形 12">
            <a:hlinkClick r:id="rId2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37" y="1193330"/>
            <a:ext cx="7817360" cy="3041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utoUpdateAnimBg="0"/>
      <p:bldP spid="36871" grpId="0" autoUpdateAnimBg="0"/>
      <p:bldP spid="36872" grpId="0" autoUpdateAnimBg="0"/>
      <p:bldP spid="36874" grpId="0" autoUpdateAnimBg="0"/>
      <p:bldP spid="36878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0F1B376-CC33-409F-92F9-22454C769ABB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24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14395" name="Picture 5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825" y="2817813"/>
            <a:ext cx="6057900" cy="352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96" name="AutoShape 60"/>
          <p:cNvSpPr>
            <a:spLocks noChangeArrowheads="1"/>
          </p:cNvSpPr>
          <p:nvPr/>
        </p:nvSpPr>
        <p:spPr bwMode="auto">
          <a:xfrm>
            <a:off x="6943725" y="4829175"/>
            <a:ext cx="1865313" cy="703263"/>
          </a:xfrm>
          <a:prstGeom prst="wedgeEllipseCallout">
            <a:avLst>
              <a:gd name="adj1" fmla="val -144551"/>
              <a:gd name="adj2" fmla="val -89051"/>
            </a:avLst>
          </a:prstGeom>
          <a:solidFill>
            <a:schemeClr val="bg1"/>
          </a:solidFill>
          <a:ln w="2857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2800" b="1">
                <a:solidFill>
                  <a:srgbClr val="FF3300"/>
                </a:solidFill>
              </a:rPr>
              <a:t>轴颈</a:t>
            </a:r>
          </a:p>
        </p:txBody>
      </p:sp>
      <p:sp>
        <p:nvSpPr>
          <p:cNvPr id="14397" name="AutoShape 61"/>
          <p:cNvSpPr>
            <a:spLocks noChangeArrowheads="1"/>
          </p:cNvSpPr>
          <p:nvPr/>
        </p:nvSpPr>
        <p:spPr bwMode="auto">
          <a:xfrm>
            <a:off x="7042150" y="2614613"/>
            <a:ext cx="1865313" cy="798512"/>
          </a:xfrm>
          <a:prstGeom prst="wedgeEllipseCallout">
            <a:avLst>
              <a:gd name="adj1" fmla="val -148977"/>
              <a:gd name="adj2" fmla="val 57755"/>
            </a:avLst>
          </a:prstGeom>
          <a:solidFill>
            <a:schemeClr val="bg1"/>
          </a:solidFill>
          <a:ln w="2857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2800" b="1">
                <a:solidFill>
                  <a:srgbClr val="FF3300"/>
                </a:solidFill>
              </a:rPr>
              <a:t>外壳孔</a:t>
            </a:r>
          </a:p>
        </p:txBody>
      </p:sp>
      <p:sp>
        <p:nvSpPr>
          <p:cNvPr id="28679" name="Text Box 62"/>
          <p:cNvSpPr txBox="1">
            <a:spLocks noChangeArrowheads="1"/>
          </p:cNvSpPr>
          <p:nvPr/>
        </p:nvSpPr>
        <p:spPr bwMode="auto">
          <a:xfrm>
            <a:off x="811131" y="425030"/>
            <a:ext cx="723560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6.2.4 </a:t>
            </a:r>
            <a:r>
              <a:rPr lang="zh-CN" altLang="en-US" b="1" dirty="0"/>
              <a:t>滚动轴承与孔、轴结合的精度设计举例</a:t>
            </a:r>
          </a:p>
        </p:txBody>
      </p:sp>
      <p:sp>
        <p:nvSpPr>
          <p:cNvPr id="2" name="矩形 1"/>
          <p:cNvSpPr/>
          <p:nvPr/>
        </p:nvSpPr>
        <p:spPr>
          <a:xfrm>
            <a:off x="445363" y="886662"/>
            <a:ext cx="79552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 某</a:t>
            </a:r>
            <a:r>
              <a:rPr lang="zh-CN" altLang="en-US" sz="2000" b="1" dirty="0"/>
              <a:t>一圆柱齿轮减速器的小齿轮轴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如图</a:t>
            </a:r>
            <a:r>
              <a:rPr lang="en-US" altLang="zh-CN" sz="2000" b="1" dirty="0"/>
              <a:t>6. 6 </a:t>
            </a:r>
            <a:r>
              <a:rPr lang="zh-CN" altLang="en-US" sz="2000" b="1" dirty="0"/>
              <a:t>所示。要求齿轮轴的旋转精度比较高</a:t>
            </a:r>
            <a:r>
              <a:rPr lang="en-US" altLang="zh-CN" sz="2000" b="1" dirty="0"/>
              <a:t>,</a:t>
            </a:r>
            <a:r>
              <a:rPr lang="zh-CN" altLang="en-US" sz="2000" b="1" dirty="0" smtClean="0"/>
              <a:t>两端</a:t>
            </a:r>
            <a:r>
              <a:rPr lang="zh-CN" altLang="en-US" sz="2000" b="1" dirty="0"/>
              <a:t>装有</a:t>
            </a:r>
            <a:r>
              <a:rPr lang="en-US" altLang="zh-CN" sz="2000" b="1" dirty="0"/>
              <a:t>6 </a:t>
            </a:r>
            <a:r>
              <a:rPr lang="zh-CN" altLang="en-US" sz="2000" b="1" dirty="0"/>
              <a:t>级单列向心球轴承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代号</a:t>
            </a:r>
            <a:r>
              <a:rPr lang="en-US" altLang="zh-CN" sz="2000" b="1" dirty="0"/>
              <a:t>6308),</a:t>
            </a:r>
            <a:r>
              <a:rPr lang="zh-CN" altLang="en-US" sz="2000" b="1" dirty="0"/>
              <a:t>轴承尺寸为</a:t>
            </a:r>
            <a:r>
              <a:rPr lang="en-US" altLang="zh-CN" sz="2000" b="1" dirty="0"/>
              <a:t>:40 mm </a:t>
            </a:r>
            <a:r>
              <a:rPr lang="en-US" altLang="zh-CN" sz="2000" b="1" dirty="0">
                <a:latin typeface="隶书"/>
                <a:ea typeface="隶书"/>
              </a:rPr>
              <a:t>×</a:t>
            </a:r>
            <a:r>
              <a:rPr lang="en-US" altLang="zh-CN" sz="2000" b="1" dirty="0" smtClean="0"/>
              <a:t>90 </a:t>
            </a:r>
            <a:r>
              <a:rPr lang="en-US" altLang="zh-CN" sz="2000" b="1" dirty="0"/>
              <a:t>mm </a:t>
            </a:r>
            <a:r>
              <a:rPr lang="en-US" altLang="zh-CN" sz="2000" b="1" dirty="0">
                <a:latin typeface="隶书"/>
                <a:ea typeface="隶书"/>
              </a:rPr>
              <a:t>× </a:t>
            </a:r>
            <a:r>
              <a:rPr lang="en-US" altLang="zh-CN" sz="2000" b="1" dirty="0" smtClean="0"/>
              <a:t>23 </a:t>
            </a:r>
            <a:r>
              <a:rPr lang="en-US" altLang="zh-CN" sz="2000" b="1" dirty="0"/>
              <a:t>mm,</a:t>
            </a:r>
            <a:r>
              <a:rPr lang="zh-CN" altLang="en-US" sz="2000" b="1" dirty="0"/>
              <a:t>径向</a:t>
            </a:r>
            <a:r>
              <a:rPr lang="zh-CN" altLang="en-US" sz="2000" b="1" dirty="0" smtClean="0"/>
              <a:t>额定动载荷</a:t>
            </a:r>
            <a:r>
              <a:rPr lang="en-US" altLang="zh-CN" sz="2000" b="1" i="1" dirty="0"/>
              <a:t>C</a:t>
            </a:r>
            <a:r>
              <a:rPr lang="en-US" altLang="zh-CN" sz="2000" b="1" dirty="0"/>
              <a:t>r </a:t>
            </a:r>
            <a:r>
              <a:rPr lang="zh-CN" altLang="en-US" sz="2000" b="1" dirty="0"/>
              <a:t>为</a:t>
            </a:r>
            <a:r>
              <a:rPr lang="en-US" altLang="zh-CN" sz="2000" b="1" dirty="0"/>
              <a:t>32 000 N,</a:t>
            </a:r>
            <a:r>
              <a:rPr lang="zh-CN" altLang="en-US" sz="2000" b="1" dirty="0"/>
              <a:t>轴承承受的径向当量动载荷</a:t>
            </a:r>
            <a:r>
              <a:rPr lang="en-US" altLang="zh-CN" sz="2000" b="1" i="1" dirty="0" err="1"/>
              <a:t>P</a:t>
            </a:r>
            <a:r>
              <a:rPr lang="en-US" altLang="zh-CN" sz="2000" b="1" dirty="0" err="1"/>
              <a:t>r</a:t>
            </a:r>
            <a:r>
              <a:rPr lang="en-US" altLang="zh-CN" sz="2000" b="1" dirty="0"/>
              <a:t> = 3 600 N</a:t>
            </a:r>
            <a:r>
              <a:rPr lang="zh-CN" altLang="en-US" sz="2000" b="1" dirty="0"/>
              <a:t>。试用查表法确定</a:t>
            </a:r>
            <a:r>
              <a:rPr lang="zh-CN" altLang="en-US" sz="2000" b="1" dirty="0" smtClean="0"/>
              <a:t>轴颈和</a:t>
            </a:r>
            <a:r>
              <a:rPr lang="zh-CN" altLang="en-US" sz="2000" b="1" dirty="0"/>
              <a:t>轴承座孔的公差带代号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画出公差带图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并确定孔、轴的几何公差值和表面粗糙度</a:t>
            </a:r>
            <a:r>
              <a:rPr lang="zh-CN" altLang="en-US" sz="2000" b="1" dirty="0" smtClean="0"/>
              <a:t>轮廓幅度</a:t>
            </a:r>
            <a:r>
              <a:rPr lang="zh-CN" altLang="en-US" sz="2000" b="1" dirty="0"/>
              <a:t>参数值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将它们分别标注在装配图和零件图上。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96" grpId="0" animBg="1" autoUpdateAnimBg="0"/>
      <p:bldP spid="14397" grpId="0" animBg="1" autoUpdateAnimBg="0"/>
      <p:bldP spid="28679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879A2BF-FE38-4BF8-A17C-A25E307FD356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25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495402" y="203200"/>
            <a:ext cx="7078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解：</a:t>
            </a:r>
            <a:r>
              <a:rPr lang="zh-CN" altLang="en-US" dirty="0"/>
              <a:t> </a:t>
            </a:r>
            <a:r>
              <a:rPr lang="zh-CN" altLang="en-US" b="1" dirty="0"/>
              <a:t>（1）</a:t>
            </a:r>
            <a:r>
              <a:rPr lang="zh-CN" altLang="en-US" b="1" dirty="0" smtClean="0"/>
              <a:t>确定轴颈公差带</a:t>
            </a:r>
            <a:r>
              <a:rPr lang="zh-CN" altLang="en-US" b="1" dirty="0"/>
              <a:t>代号（见图</a:t>
            </a:r>
            <a:r>
              <a:rPr lang="en-US" altLang="zh-CN" b="1" dirty="0"/>
              <a:t>6.6</a:t>
            </a:r>
            <a:r>
              <a:rPr lang="zh-CN" altLang="en-US" b="1" dirty="0"/>
              <a:t>所示）</a:t>
            </a:r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530327" y="671513"/>
            <a:ext cx="43894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①  轴承内圈同轴一起旋转</a:t>
            </a:r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424623" y="1188076"/>
            <a:ext cx="34553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 </a:t>
            </a:r>
            <a:r>
              <a:rPr lang="zh-CN" altLang="en-US" b="1" dirty="0" smtClean="0"/>
              <a:t>②载荷大小，</a:t>
            </a:r>
            <a:endParaRPr lang="zh-CN" altLang="en-US" b="1" dirty="0"/>
          </a:p>
        </p:txBody>
      </p:sp>
      <p:sp>
        <p:nvSpPr>
          <p:cNvPr id="61456" name="Rectangle 16"/>
          <p:cNvSpPr>
            <a:spLocks noChangeArrowheads="1"/>
          </p:cNvSpPr>
          <p:nvPr/>
        </p:nvSpPr>
        <p:spPr bwMode="auto">
          <a:xfrm>
            <a:off x="4756252" y="677863"/>
            <a:ext cx="37036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/>
              <a:t>内圈承受旋转负荷；</a:t>
            </a:r>
          </a:p>
        </p:txBody>
      </p:sp>
      <p:sp>
        <p:nvSpPr>
          <p:cNvPr id="61457" name="Rectangle 17"/>
          <p:cNvSpPr>
            <a:spLocks noChangeArrowheads="1"/>
          </p:cNvSpPr>
          <p:nvPr/>
        </p:nvSpPr>
        <p:spPr bwMode="auto">
          <a:xfrm>
            <a:off x="566504" y="2753124"/>
            <a:ext cx="4424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>
                <a:latin typeface="宋体" pitchFamily="2" charset="-122"/>
              </a:rPr>
              <a:t>③查表</a:t>
            </a:r>
            <a:r>
              <a:rPr lang="zh-CN" altLang="en-US" b="1" dirty="0"/>
              <a:t>6</a:t>
            </a:r>
            <a:r>
              <a:rPr lang="zh-CN" altLang="en-US" b="1" dirty="0" smtClean="0"/>
              <a:t>.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得</a:t>
            </a:r>
            <a:r>
              <a:rPr lang="zh-CN" altLang="en-US" b="1" dirty="0"/>
              <a:t>轴颈公差带代号</a:t>
            </a:r>
          </a:p>
        </p:txBody>
      </p:sp>
      <p:sp>
        <p:nvSpPr>
          <p:cNvPr id="61481" name="AutoShape 41"/>
          <p:cNvSpPr>
            <a:spLocks noChangeArrowheads="1"/>
          </p:cNvSpPr>
          <p:nvPr/>
        </p:nvSpPr>
        <p:spPr bwMode="auto">
          <a:xfrm>
            <a:off x="6133512" y="3013391"/>
            <a:ext cx="1858963" cy="609600"/>
          </a:xfrm>
          <a:prstGeom prst="wedgeEllipseCallout">
            <a:avLst>
              <a:gd name="adj1" fmla="val 28341"/>
              <a:gd name="adj2" fmla="val 260331"/>
            </a:avLst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zh-CN" sz="2800" b="1" i="1" dirty="0">
                <a:solidFill>
                  <a:srgbClr val="FF3300"/>
                </a:solidFill>
                <a:latin typeface="Swis721 BT" pitchFamily="34" charset="0"/>
              </a:rPr>
              <a:t>Φ</a:t>
            </a:r>
            <a:r>
              <a:rPr lang="en-US" altLang="zh-CN" sz="2800" b="1" dirty="0">
                <a:solidFill>
                  <a:srgbClr val="FF3300"/>
                </a:solidFill>
              </a:rPr>
              <a:t>40k5</a:t>
            </a:r>
          </a:p>
        </p:txBody>
      </p:sp>
      <p:grpSp>
        <p:nvGrpSpPr>
          <p:cNvPr id="61484" name="Group 44"/>
          <p:cNvGrpSpPr>
            <a:grpSpLocks/>
          </p:cNvGrpSpPr>
          <p:nvPr/>
        </p:nvGrpSpPr>
        <p:grpSpPr bwMode="auto">
          <a:xfrm>
            <a:off x="6963040" y="4313803"/>
            <a:ext cx="1828800" cy="1533525"/>
            <a:chOff x="4041" y="743"/>
            <a:chExt cx="1290" cy="1064"/>
          </a:xfrm>
        </p:grpSpPr>
        <p:grpSp>
          <p:nvGrpSpPr>
            <p:cNvPr id="29711" name="Group 42"/>
            <p:cNvGrpSpPr>
              <a:grpSpLocks/>
            </p:cNvGrpSpPr>
            <p:nvPr/>
          </p:nvGrpSpPr>
          <p:grpSpPr bwMode="auto">
            <a:xfrm>
              <a:off x="4041" y="743"/>
              <a:ext cx="1290" cy="1064"/>
              <a:chOff x="3622" y="997"/>
              <a:chExt cx="1290" cy="850"/>
            </a:xfrm>
          </p:grpSpPr>
          <p:grpSp>
            <p:nvGrpSpPr>
              <p:cNvPr id="29713" name="Group 30"/>
              <p:cNvGrpSpPr>
                <a:grpSpLocks/>
              </p:cNvGrpSpPr>
              <p:nvPr/>
            </p:nvGrpSpPr>
            <p:grpSpPr bwMode="auto">
              <a:xfrm>
                <a:off x="3622" y="997"/>
                <a:ext cx="1290" cy="850"/>
                <a:chOff x="1640" y="429"/>
                <a:chExt cx="1592" cy="1026"/>
              </a:xfrm>
            </p:grpSpPr>
            <p:sp>
              <p:nvSpPr>
                <p:cNvPr id="29715" name="Rectangle 31"/>
                <p:cNvSpPr>
                  <a:spLocks noChangeArrowheads="1"/>
                </p:cNvSpPr>
                <p:nvPr/>
              </p:nvSpPr>
              <p:spPr bwMode="auto">
                <a:xfrm>
                  <a:off x="1943" y="634"/>
                  <a:ext cx="762" cy="634"/>
                </a:xfrm>
                <a:prstGeom prst="rect">
                  <a:avLst/>
                </a:prstGeom>
                <a:noFill/>
                <a:ln w="762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16" name="Line 32"/>
                <p:cNvSpPr>
                  <a:spLocks noChangeShapeType="1"/>
                </p:cNvSpPr>
                <p:nvPr/>
              </p:nvSpPr>
              <p:spPr bwMode="auto">
                <a:xfrm flipH="1">
                  <a:off x="1855" y="634"/>
                  <a:ext cx="69" cy="88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17" name="Line 33"/>
                <p:cNvSpPr>
                  <a:spLocks noChangeShapeType="1"/>
                </p:cNvSpPr>
                <p:nvPr/>
              </p:nvSpPr>
              <p:spPr bwMode="auto">
                <a:xfrm flipH="1" flipV="1">
                  <a:off x="1835" y="1171"/>
                  <a:ext cx="98" cy="88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18" name="Line 34"/>
                <p:cNvSpPr>
                  <a:spLocks noChangeShapeType="1"/>
                </p:cNvSpPr>
                <p:nvPr/>
              </p:nvSpPr>
              <p:spPr bwMode="auto">
                <a:xfrm>
                  <a:off x="1855" y="693"/>
                  <a:ext cx="0" cy="517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19" name="Line 35"/>
                <p:cNvSpPr>
                  <a:spLocks noChangeShapeType="1"/>
                </p:cNvSpPr>
                <p:nvPr/>
              </p:nvSpPr>
              <p:spPr bwMode="auto">
                <a:xfrm>
                  <a:off x="2704" y="450"/>
                  <a:ext cx="0" cy="1005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20" name="Line 36"/>
                <p:cNvSpPr>
                  <a:spLocks noChangeShapeType="1"/>
                </p:cNvSpPr>
                <p:nvPr/>
              </p:nvSpPr>
              <p:spPr bwMode="auto">
                <a:xfrm>
                  <a:off x="2704" y="440"/>
                  <a:ext cx="332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21" name="Line 37"/>
                <p:cNvSpPr>
                  <a:spLocks noChangeShapeType="1"/>
                </p:cNvSpPr>
                <p:nvPr/>
              </p:nvSpPr>
              <p:spPr bwMode="auto">
                <a:xfrm>
                  <a:off x="2716" y="1427"/>
                  <a:ext cx="332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22" name="Freeform 38"/>
                <p:cNvSpPr>
                  <a:spLocks/>
                </p:cNvSpPr>
                <p:nvPr/>
              </p:nvSpPr>
              <p:spPr bwMode="auto">
                <a:xfrm>
                  <a:off x="3016" y="429"/>
                  <a:ext cx="118" cy="986"/>
                </a:xfrm>
                <a:custGeom>
                  <a:avLst/>
                  <a:gdLst>
                    <a:gd name="T0" fmla="*/ 0 w 118"/>
                    <a:gd name="T1" fmla="*/ 0 h 986"/>
                    <a:gd name="T2" fmla="*/ 88 w 118"/>
                    <a:gd name="T3" fmla="*/ 176 h 986"/>
                    <a:gd name="T4" fmla="*/ 108 w 118"/>
                    <a:gd name="T5" fmla="*/ 234 h 986"/>
                    <a:gd name="T6" fmla="*/ 118 w 118"/>
                    <a:gd name="T7" fmla="*/ 264 h 986"/>
                    <a:gd name="T8" fmla="*/ 108 w 118"/>
                    <a:gd name="T9" fmla="*/ 586 h 986"/>
                    <a:gd name="T10" fmla="*/ 59 w 118"/>
                    <a:gd name="T11" fmla="*/ 703 h 986"/>
                    <a:gd name="T12" fmla="*/ 30 w 118"/>
                    <a:gd name="T13" fmla="*/ 986 h 9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18" h="986">
                      <a:moveTo>
                        <a:pt x="0" y="0"/>
                      </a:moveTo>
                      <a:cubicBezTo>
                        <a:pt x="44" y="65"/>
                        <a:pt x="64" y="102"/>
                        <a:pt x="88" y="176"/>
                      </a:cubicBezTo>
                      <a:cubicBezTo>
                        <a:pt x="94" y="195"/>
                        <a:pt x="101" y="215"/>
                        <a:pt x="108" y="234"/>
                      </a:cubicBezTo>
                      <a:cubicBezTo>
                        <a:pt x="111" y="244"/>
                        <a:pt x="118" y="264"/>
                        <a:pt x="118" y="264"/>
                      </a:cubicBezTo>
                      <a:cubicBezTo>
                        <a:pt x="115" y="371"/>
                        <a:pt x="116" y="479"/>
                        <a:pt x="108" y="586"/>
                      </a:cubicBezTo>
                      <a:cubicBezTo>
                        <a:pt x="105" y="629"/>
                        <a:pt x="73" y="664"/>
                        <a:pt x="59" y="703"/>
                      </a:cubicBezTo>
                      <a:cubicBezTo>
                        <a:pt x="51" y="799"/>
                        <a:pt x="30" y="891"/>
                        <a:pt x="30" y="986"/>
                      </a:cubicBezTo>
                    </a:path>
                  </a:pathLst>
                </a:custGeom>
                <a:noFill/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23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1640" y="929"/>
                  <a:ext cx="1592" cy="29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prstDash val="lgDash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9714" name="Line 40"/>
              <p:cNvSpPr>
                <a:spLocks noChangeShapeType="1"/>
              </p:cNvSpPr>
              <p:nvPr/>
            </p:nvSpPr>
            <p:spPr bwMode="auto">
              <a:xfrm>
                <a:off x="4139" y="1181"/>
                <a:ext cx="0" cy="498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712" name="Text Box 43"/>
            <p:cNvSpPr txBox="1">
              <a:spLocks noChangeArrowheads="1"/>
            </p:cNvSpPr>
            <p:nvPr/>
          </p:nvSpPr>
          <p:spPr bwMode="auto">
            <a:xfrm rot="-5400000">
              <a:off x="4201" y="1095"/>
              <a:ext cx="517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 i="1">
                  <a:latin typeface="Swis721 BT" pitchFamily="34" charset="0"/>
                </a:rPr>
                <a:t>Φ</a:t>
              </a:r>
              <a:r>
                <a:rPr lang="en-US" altLang="zh-CN" b="1"/>
                <a:t>40</a:t>
              </a:r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52" y="1731310"/>
            <a:ext cx="7249209" cy="1013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706" y="1115530"/>
            <a:ext cx="3172704" cy="57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6027198" y="1222741"/>
            <a:ext cx="189244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 smtClean="0"/>
              <a:t>查表</a:t>
            </a:r>
            <a:r>
              <a:rPr lang="en-US" altLang="zh-CN" b="1" dirty="0" smtClean="0"/>
              <a:t>6.2</a:t>
            </a:r>
            <a:endParaRPr lang="en-US" altLang="zh-CN" b="1" dirty="0"/>
          </a:p>
        </p:txBody>
      </p:sp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12" y="3211220"/>
            <a:ext cx="5188803" cy="353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 bwMode="auto">
          <a:xfrm>
            <a:off x="4691628" y="2052629"/>
            <a:ext cx="1441884" cy="672359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8" name="矩形 37"/>
          <p:cNvSpPr/>
          <p:nvPr/>
        </p:nvSpPr>
        <p:spPr bwMode="auto">
          <a:xfrm>
            <a:off x="4931105" y="5563524"/>
            <a:ext cx="918305" cy="364698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6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61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 build="p" autoUpdateAnimBg="0"/>
      <p:bldP spid="61450" grpId="0" autoUpdateAnimBg="0"/>
      <p:bldP spid="61451" grpId="0" autoUpdateAnimBg="0"/>
      <p:bldP spid="61456" grpId="0" autoUpdateAnimBg="0"/>
      <p:bldP spid="61457" grpId="0" autoUpdateAnimBg="0"/>
      <p:bldP spid="61481" grpId="0" animBg="1" autoUpdateAnimBg="0"/>
      <p:bldP spid="32" grpId="0" autoUpdateAnimBg="0"/>
      <p:bldP spid="32" grpId="1"/>
      <p:bldP spid="4" grpId="0" animBg="1"/>
      <p:bldP spid="3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2BF19BC-6395-4D66-B32C-BE6ADC127EDB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26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73737" name="Rectangle 1033"/>
          <p:cNvSpPr>
            <a:spLocks noChangeArrowheads="1"/>
          </p:cNvSpPr>
          <p:nvPr/>
        </p:nvSpPr>
        <p:spPr bwMode="auto">
          <a:xfrm>
            <a:off x="686612" y="684636"/>
            <a:ext cx="6351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>
                <a:latin typeface="宋体" pitchFamily="2" charset="-122"/>
              </a:rPr>
              <a:t>④查表</a:t>
            </a:r>
            <a:r>
              <a:rPr lang="zh-CN" altLang="en-US" b="1" dirty="0"/>
              <a:t>6</a:t>
            </a:r>
            <a:r>
              <a:rPr lang="zh-CN" altLang="en-US" b="1" dirty="0" smtClean="0"/>
              <a:t>.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得</a:t>
            </a:r>
            <a:r>
              <a:rPr lang="zh-CN" altLang="en-US" b="1" dirty="0"/>
              <a:t>外壳孔的公差带代号为</a:t>
            </a:r>
          </a:p>
        </p:txBody>
      </p:sp>
      <p:sp>
        <p:nvSpPr>
          <p:cNvPr id="73738" name="Text Box 1034"/>
          <p:cNvSpPr txBox="1">
            <a:spLocks noChangeArrowheads="1"/>
          </p:cNvSpPr>
          <p:nvPr/>
        </p:nvSpPr>
        <p:spPr bwMode="auto">
          <a:xfrm>
            <a:off x="5588001" y="671795"/>
            <a:ext cx="1352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H7</a:t>
            </a:r>
          </a:p>
        </p:txBody>
      </p:sp>
      <p:sp>
        <p:nvSpPr>
          <p:cNvPr id="73739" name="Rectangle 1035"/>
          <p:cNvSpPr>
            <a:spLocks noChangeArrowheads="1"/>
          </p:cNvSpPr>
          <p:nvPr/>
        </p:nvSpPr>
        <p:spPr bwMode="auto">
          <a:xfrm>
            <a:off x="657225" y="1238623"/>
            <a:ext cx="47831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/>
              <a:t>∵齿轮旋转精度较高， </a:t>
            </a:r>
            <a:r>
              <a:rPr lang="zh-CN" altLang="en-US" b="1" dirty="0">
                <a:solidFill>
                  <a:srgbClr val="FF3300"/>
                </a:solidFill>
              </a:rPr>
              <a:t>∴取</a:t>
            </a:r>
            <a:r>
              <a:rPr lang="en-US" altLang="zh-CN" b="1" dirty="0">
                <a:solidFill>
                  <a:srgbClr val="FF3300"/>
                </a:solidFill>
              </a:rPr>
              <a:t>H6</a:t>
            </a:r>
          </a:p>
        </p:txBody>
      </p:sp>
      <p:grpSp>
        <p:nvGrpSpPr>
          <p:cNvPr id="73779" name="Group 1075"/>
          <p:cNvGrpSpPr>
            <a:grpSpLocks/>
          </p:cNvGrpSpPr>
          <p:nvPr/>
        </p:nvGrpSpPr>
        <p:grpSpPr bwMode="auto">
          <a:xfrm>
            <a:off x="6677026" y="2382044"/>
            <a:ext cx="1720850" cy="2403475"/>
            <a:chOff x="3716" y="818"/>
            <a:chExt cx="1084" cy="1514"/>
          </a:xfrm>
        </p:grpSpPr>
        <p:sp>
          <p:nvSpPr>
            <p:cNvPr id="30730" name="Rectangle 1049"/>
            <p:cNvSpPr>
              <a:spLocks noChangeArrowheads="1"/>
            </p:cNvSpPr>
            <p:nvPr/>
          </p:nvSpPr>
          <p:spPr bwMode="auto">
            <a:xfrm>
              <a:off x="3825" y="1127"/>
              <a:ext cx="547" cy="918"/>
            </a:xfrm>
            <a:prstGeom prst="rect">
              <a:avLst/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1" name="Rectangle 1050"/>
            <p:cNvSpPr>
              <a:spLocks noChangeArrowheads="1"/>
            </p:cNvSpPr>
            <p:nvPr/>
          </p:nvSpPr>
          <p:spPr bwMode="auto">
            <a:xfrm>
              <a:off x="4383" y="1042"/>
              <a:ext cx="111" cy="1086"/>
            </a:xfrm>
            <a:prstGeom prst="rect">
              <a:avLst/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2" name="Rectangle 1051"/>
            <p:cNvSpPr>
              <a:spLocks noChangeArrowheads="1"/>
            </p:cNvSpPr>
            <p:nvPr/>
          </p:nvSpPr>
          <p:spPr bwMode="auto">
            <a:xfrm>
              <a:off x="4492" y="1232"/>
              <a:ext cx="194" cy="715"/>
            </a:xfrm>
            <a:prstGeom prst="rect">
              <a:avLst/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3" name="Line 1052"/>
            <p:cNvSpPr>
              <a:spLocks noChangeShapeType="1"/>
            </p:cNvSpPr>
            <p:nvPr/>
          </p:nvSpPr>
          <p:spPr bwMode="auto">
            <a:xfrm>
              <a:off x="3826" y="826"/>
              <a:ext cx="0" cy="1457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4" name="Line 1053"/>
            <p:cNvSpPr>
              <a:spLocks noChangeShapeType="1"/>
            </p:cNvSpPr>
            <p:nvPr/>
          </p:nvSpPr>
          <p:spPr bwMode="auto">
            <a:xfrm>
              <a:off x="4679" y="829"/>
              <a:ext cx="0" cy="145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5" name="Line 1054"/>
            <p:cNvSpPr>
              <a:spLocks noChangeShapeType="1"/>
            </p:cNvSpPr>
            <p:nvPr/>
          </p:nvSpPr>
          <p:spPr bwMode="auto">
            <a:xfrm flipV="1">
              <a:off x="3716" y="1611"/>
              <a:ext cx="1084" cy="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6" name="Freeform 1055"/>
            <p:cNvSpPr>
              <a:spLocks/>
            </p:cNvSpPr>
            <p:nvPr/>
          </p:nvSpPr>
          <p:spPr bwMode="auto">
            <a:xfrm>
              <a:off x="3816" y="818"/>
              <a:ext cx="853" cy="63"/>
            </a:xfrm>
            <a:custGeom>
              <a:avLst/>
              <a:gdLst>
                <a:gd name="T0" fmla="*/ 0 w 899"/>
                <a:gd name="T1" fmla="*/ 7 h 88"/>
                <a:gd name="T2" fmla="*/ 150 w 899"/>
                <a:gd name="T3" fmla="*/ 17 h 88"/>
                <a:gd name="T4" fmla="*/ 201 w 899"/>
                <a:gd name="T5" fmla="*/ 25 h 88"/>
                <a:gd name="T6" fmla="*/ 350 w 899"/>
                <a:gd name="T7" fmla="*/ 21 h 88"/>
                <a:gd name="T8" fmla="*/ 459 w 899"/>
                <a:gd name="T9" fmla="*/ 7 h 88"/>
                <a:gd name="T10" fmla="*/ 768 w 899"/>
                <a:gd name="T11" fmla="*/ 0 h 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99" h="88">
                  <a:moveTo>
                    <a:pt x="0" y="19"/>
                  </a:moveTo>
                  <a:cubicBezTo>
                    <a:pt x="130" y="30"/>
                    <a:pt x="85" y="17"/>
                    <a:pt x="176" y="48"/>
                  </a:cubicBezTo>
                  <a:cubicBezTo>
                    <a:pt x="196" y="55"/>
                    <a:pt x="235" y="68"/>
                    <a:pt x="235" y="68"/>
                  </a:cubicBezTo>
                  <a:cubicBezTo>
                    <a:pt x="293" y="65"/>
                    <a:pt x="352" y="63"/>
                    <a:pt x="410" y="58"/>
                  </a:cubicBezTo>
                  <a:cubicBezTo>
                    <a:pt x="452" y="54"/>
                    <a:pt x="497" y="20"/>
                    <a:pt x="537" y="19"/>
                  </a:cubicBezTo>
                  <a:cubicBezTo>
                    <a:pt x="893" y="9"/>
                    <a:pt x="802" y="88"/>
                    <a:pt x="899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7" name="Freeform 1056"/>
            <p:cNvSpPr>
              <a:spLocks/>
            </p:cNvSpPr>
            <p:nvPr/>
          </p:nvSpPr>
          <p:spPr bwMode="auto">
            <a:xfrm>
              <a:off x="3831" y="2248"/>
              <a:ext cx="847" cy="77"/>
            </a:xfrm>
            <a:custGeom>
              <a:avLst/>
              <a:gdLst>
                <a:gd name="T0" fmla="*/ 3 w 892"/>
                <a:gd name="T1" fmla="*/ 0 h 107"/>
                <a:gd name="T2" fmla="*/ 10 w 892"/>
                <a:gd name="T3" fmla="*/ 29 h 107"/>
                <a:gd name="T4" fmla="*/ 95 w 892"/>
                <a:gd name="T5" fmla="*/ 40 h 107"/>
                <a:gd name="T6" fmla="*/ 271 w 892"/>
                <a:gd name="T7" fmla="*/ 29 h 107"/>
                <a:gd name="T8" fmla="*/ 421 w 892"/>
                <a:gd name="T9" fmla="*/ 11 h 107"/>
                <a:gd name="T10" fmla="*/ 471 w 892"/>
                <a:gd name="T11" fmla="*/ 3 h 107"/>
                <a:gd name="T12" fmla="*/ 654 w 892"/>
                <a:gd name="T13" fmla="*/ 7 h 107"/>
                <a:gd name="T14" fmla="*/ 763 w 892"/>
                <a:gd name="T15" fmla="*/ 3 h 1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92" h="107">
                  <a:moveTo>
                    <a:pt x="3" y="0"/>
                  </a:moveTo>
                  <a:cubicBezTo>
                    <a:pt x="6" y="26"/>
                    <a:pt x="0" y="55"/>
                    <a:pt x="13" y="78"/>
                  </a:cubicBezTo>
                  <a:cubicBezTo>
                    <a:pt x="15" y="81"/>
                    <a:pt x="90" y="100"/>
                    <a:pt x="111" y="107"/>
                  </a:cubicBezTo>
                  <a:cubicBezTo>
                    <a:pt x="204" y="100"/>
                    <a:pt x="239" y="98"/>
                    <a:pt x="316" y="78"/>
                  </a:cubicBezTo>
                  <a:cubicBezTo>
                    <a:pt x="367" y="43"/>
                    <a:pt x="432" y="49"/>
                    <a:pt x="492" y="29"/>
                  </a:cubicBezTo>
                  <a:cubicBezTo>
                    <a:pt x="511" y="23"/>
                    <a:pt x="550" y="9"/>
                    <a:pt x="550" y="9"/>
                  </a:cubicBezTo>
                  <a:cubicBezTo>
                    <a:pt x="622" y="12"/>
                    <a:pt x="693" y="13"/>
                    <a:pt x="765" y="19"/>
                  </a:cubicBezTo>
                  <a:cubicBezTo>
                    <a:pt x="799" y="22"/>
                    <a:pt x="892" y="72"/>
                    <a:pt x="892" y="9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8" name="Line 1057"/>
            <p:cNvSpPr>
              <a:spLocks noChangeShapeType="1"/>
            </p:cNvSpPr>
            <p:nvPr/>
          </p:nvSpPr>
          <p:spPr bwMode="auto">
            <a:xfrm flipH="1">
              <a:off x="3825" y="867"/>
              <a:ext cx="232" cy="1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9" name="Line 1058"/>
            <p:cNvSpPr>
              <a:spLocks noChangeShapeType="1"/>
            </p:cNvSpPr>
            <p:nvPr/>
          </p:nvSpPr>
          <p:spPr bwMode="auto">
            <a:xfrm flipH="1">
              <a:off x="3882" y="846"/>
              <a:ext cx="473" cy="2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40" name="Line 1059"/>
            <p:cNvSpPr>
              <a:spLocks noChangeShapeType="1"/>
            </p:cNvSpPr>
            <p:nvPr/>
          </p:nvSpPr>
          <p:spPr bwMode="auto">
            <a:xfrm flipH="1">
              <a:off x="4140" y="860"/>
              <a:ext cx="436" cy="2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41" name="Line 1060"/>
            <p:cNvSpPr>
              <a:spLocks noChangeShapeType="1"/>
            </p:cNvSpPr>
            <p:nvPr/>
          </p:nvSpPr>
          <p:spPr bwMode="auto">
            <a:xfrm flipH="1">
              <a:off x="4492" y="972"/>
              <a:ext cx="168" cy="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42" name="Line 1061"/>
            <p:cNvSpPr>
              <a:spLocks noChangeShapeType="1"/>
            </p:cNvSpPr>
            <p:nvPr/>
          </p:nvSpPr>
          <p:spPr bwMode="auto">
            <a:xfrm flipH="1">
              <a:off x="4501" y="1092"/>
              <a:ext cx="167" cy="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43" name="Line 1062"/>
            <p:cNvSpPr>
              <a:spLocks noChangeShapeType="1"/>
            </p:cNvSpPr>
            <p:nvPr/>
          </p:nvSpPr>
          <p:spPr bwMode="auto">
            <a:xfrm flipH="1">
              <a:off x="3788" y="2066"/>
              <a:ext cx="204" cy="1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44" name="Line 1063"/>
            <p:cNvSpPr>
              <a:spLocks noChangeShapeType="1"/>
            </p:cNvSpPr>
            <p:nvPr/>
          </p:nvSpPr>
          <p:spPr bwMode="auto">
            <a:xfrm flipH="1">
              <a:off x="3873" y="2066"/>
              <a:ext cx="333" cy="23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45" name="Line 1064"/>
            <p:cNvSpPr>
              <a:spLocks noChangeShapeType="1"/>
            </p:cNvSpPr>
            <p:nvPr/>
          </p:nvSpPr>
          <p:spPr bwMode="auto">
            <a:xfrm flipH="1">
              <a:off x="4076" y="2129"/>
              <a:ext cx="296" cy="20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46" name="Line 1065"/>
            <p:cNvSpPr>
              <a:spLocks noChangeShapeType="1"/>
            </p:cNvSpPr>
            <p:nvPr/>
          </p:nvSpPr>
          <p:spPr bwMode="auto">
            <a:xfrm flipH="1">
              <a:off x="4512" y="1946"/>
              <a:ext cx="83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47" name="Line 1066"/>
            <p:cNvSpPr>
              <a:spLocks noChangeShapeType="1"/>
            </p:cNvSpPr>
            <p:nvPr/>
          </p:nvSpPr>
          <p:spPr bwMode="auto">
            <a:xfrm flipH="1">
              <a:off x="4391" y="2094"/>
              <a:ext cx="278" cy="1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30748" name="Group 1072"/>
            <p:cNvGrpSpPr>
              <a:grpSpLocks/>
            </p:cNvGrpSpPr>
            <p:nvPr/>
          </p:nvGrpSpPr>
          <p:grpSpPr bwMode="auto">
            <a:xfrm>
              <a:off x="3828" y="1086"/>
              <a:ext cx="288" cy="950"/>
              <a:chOff x="3828" y="1210"/>
              <a:chExt cx="288" cy="908"/>
            </a:xfrm>
          </p:grpSpPr>
          <p:sp>
            <p:nvSpPr>
              <p:cNvPr id="30749" name="Line 1067"/>
              <p:cNvSpPr>
                <a:spLocks noChangeShapeType="1"/>
              </p:cNvSpPr>
              <p:nvPr/>
            </p:nvSpPr>
            <p:spPr bwMode="auto">
              <a:xfrm>
                <a:off x="4069" y="1210"/>
                <a:ext cx="0" cy="908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0750" name="Text Box 1071"/>
              <p:cNvSpPr txBox="1">
                <a:spLocks noChangeArrowheads="1"/>
              </p:cNvSpPr>
              <p:nvPr/>
            </p:nvSpPr>
            <p:spPr bwMode="auto">
              <a:xfrm rot="-5400000">
                <a:off x="3717" y="1453"/>
                <a:ext cx="51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i="1">
                    <a:latin typeface="Swis721 BT" pitchFamily="34" charset="0"/>
                  </a:rPr>
                  <a:t>Φ</a:t>
                </a:r>
                <a:r>
                  <a:rPr lang="en-US" altLang="zh-CN" sz="2000" b="1" i="1"/>
                  <a:t> </a:t>
                </a:r>
                <a:r>
                  <a:rPr lang="en-US" altLang="zh-CN" sz="2000" b="1"/>
                  <a:t>9</a:t>
                </a:r>
                <a:r>
                  <a:rPr lang="en-US" altLang="zh-CN" b="1"/>
                  <a:t>0</a:t>
                </a:r>
              </a:p>
            </p:txBody>
          </p:sp>
        </p:grpSp>
      </p:grp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15" y="2328408"/>
            <a:ext cx="6573549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Rectangle 1069"/>
          <p:cNvSpPr>
            <a:spLocks noChangeArrowheads="1"/>
          </p:cNvSpPr>
          <p:nvPr/>
        </p:nvSpPr>
        <p:spPr bwMode="auto">
          <a:xfrm>
            <a:off x="5468499" y="3149903"/>
            <a:ext cx="922338" cy="341313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37" name="AutoShape 1068"/>
          <p:cNvSpPr>
            <a:spLocks noChangeArrowheads="1"/>
          </p:cNvSpPr>
          <p:nvPr/>
        </p:nvSpPr>
        <p:spPr bwMode="auto">
          <a:xfrm>
            <a:off x="5259243" y="1238622"/>
            <a:ext cx="1552502" cy="686173"/>
          </a:xfrm>
          <a:prstGeom prst="wedgeRoundRectCallout">
            <a:avLst>
              <a:gd name="adj1" fmla="val 66553"/>
              <a:gd name="adj2" fmla="val 266327"/>
              <a:gd name="adj3" fmla="val 16667"/>
            </a:avLst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zh-CN" sz="3200" b="1" i="1" dirty="0">
                <a:solidFill>
                  <a:srgbClr val="FF3300"/>
                </a:solidFill>
                <a:latin typeface="Swis721 BT" pitchFamily="34" charset="0"/>
              </a:rPr>
              <a:t>Φ</a:t>
            </a:r>
            <a:r>
              <a:rPr lang="en-US" altLang="zh-CN" sz="3200" b="1" dirty="0">
                <a:solidFill>
                  <a:srgbClr val="FF3300"/>
                </a:solidFill>
              </a:rPr>
              <a:t>90H6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73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73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7" grpId="0" autoUpdateAnimBg="0"/>
      <p:bldP spid="73738" grpId="0" autoUpdateAnimBg="0"/>
      <p:bldP spid="73739" grpId="0" autoUpdateAnimBg="0"/>
      <p:bldP spid="36" grpId="0" animBg="1"/>
      <p:bldP spid="36" grpId="1" animBg="1"/>
      <p:bldP spid="37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FD72A90-A4CE-4F85-8A2E-FEB3B3FE11E8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27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203200" y="462837"/>
            <a:ext cx="682148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 dirty="0">
                <a:latin typeface="宋体" pitchFamily="2" charset="-122"/>
              </a:rPr>
              <a:t>⑤ </a:t>
            </a:r>
            <a:r>
              <a:rPr lang="zh-CN" altLang="en-US" b="1" dirty="0"/>
              <a:t>查表6.1得</a:t>
            </a:r>
            <a:r>
              <a:rPr lang="en-US" altLang="zh-CN" b="1" dirty="0">
                <a:solidFill>
                  <a:srgbClr val="FF3300"/>
                </a:solidFill>
              </a:rPr>
              <a:t>6</a:t>
            </a:r>
            <a:r>
              <a:rPr lang="zh-CN" altLang="en-US" b="1" dirty="0">
                <a:solidFill>
                  <a:srgbClr val="FF3300"/>
                </a:solidFill>
              </a:rPr>
              <a:t>级轴承</a:t>
            </a:r>
            <a:r>
              <a:rPr lang="zh-CN" altLang="en-US" b="1" dirty="0"/>
              <a:t>内、外圈的极限偏差</a:t>
            </a:r>
            <a:endParaRPr lang="en-US" altLang="zh-CN" b="1" dirty="0"/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660400" y="926860"/>
            <a:ext cx="4337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轴承内圈</a:t>
            </a:r>
            <a:r>
              <a:rPr lang="en-US" altLang="zh-CN" b="1" dirty="0"/>
              <a:t>(</a:t>
            </a:r>
            <a:r>
              <a:rPr lang="el-GR" altLang="zh-CN" b="1" i="1" dirty="0">
                <a:solidFill>
                  <a:srgbClr val="FF3300"/>
                </a:solidFill>
                <a:latin typeface="Swis721 BT" pitchFamily="34" charset="0"/>
                <a:ea typeface="Arial Unicode MS" pitchFamily="34" charset="-122"/>
                <a:cs typeface="Times New Roman" pitchFamily="18" charset="0"/>
              </a:rPr>
              <a:t>Φ</a:t>
            </a:r>
            <a:r>
              <a:rPr lang="en-US" altLang="zh-CN" b="1" dirty="0">
                <a:solidFill>
                  <a:srgbClr val="FF3300"/>
                </a:solidFill>
                <a:cs typeface="Times New Roman" pitchFamily="18" charset="0"/>
              </a:rPr>
              <a:t>40</a:t>
            </a:r>
            <a:r>
              <a:rPr lang="en-US" altLang="zh-CN" b="1" dirty="0">
                <a:cs typeface="Times New Roman" pitchFamily="18" charset="0"/>
              </a:rPr>
              <a:t>)</a:t>
            </a:r>
            <a:r>
              <a:rPr lang="zh-CN" altLang="en-US" b="1" dirty="0"/>
              <a:t>极限偏差为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4291013" y="925273"/>
            <a:ext cx="40814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 ES = 0,   EI = -10μm。 </a:t>
            </a:r>
          </a:p>
        </p:txBody>
      </p:sp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668338" y="1328678"/>
            <a:ext cx="41354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轴承外圈</a:t>
            </a:r>
            <a:r>
              <a:rPr lang="en-US" altLang="zh-CN" b="1" dirty="0"/>
              <a:t>(</a:t>
            </a:r>
            <a:r>
              <a:rPr lang="el-GR" altLang="zh-CN" b="1" i="1" dirty="0">
                <a:solidFill>
                  <a:srgbClr val="FF3300"/>
                </a:solidFill>
                <a:latin typeface="Swis721 BT" pitchFamily="34" charset="0"/>
                <a:ea typeface="Arial Unicode MS" pitchFamily="34" charset="-122"/>
                <a:cs typeface="Times New Roman" pitchFamily="18" charset="0"/>
              </a:rPr>
              <a:t>Φ</a:t>
            </a:r>
            <a:r>
              <a:rPr lang="en-US" altLang="zh-CN" b="1" dirty="0">
                <a:solidFill>
                  <a:srgbClr val="FF3300"/>
                </a:solidFill>
                <a:ea typeface="Arial Unicode MS" pitchFamily="34" charset="-122"/>
                <a:cs typeface="Times New Roman" pitchFamily="18" charset="0"/>
              </a:rPr>
              <a:t>90</a:t>
            </a:r>
            <a:r>
              <a:rPr lang="en-US" altLang="zh-CN" b="1" dirty="0">
                <a:ea typeface="Arial Unicode MS" pitchFamily="34" charset="-122"/>
                <a:cs typeface="Times New Roman" pitchFamily="18" charset="0"/>
              </a:rPr>
              <a:t>)</a:t>
            </a:r>
            <a:r>
              <a:rPr lang="zh-CN" altLang="en-US" b="1" dirty="0"/>
              <a:t>极限偏差为</a:t>
            </a:r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4306888" y="1398348"/>
            <a:ext cx="4313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/>
              <a:t> es = 0,    ei = -13 μm。 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16" y="1882166"/>
            <a:ext cx="6132528" cy="457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 bwMode="auto">
          <a:xfrm>
            <a:off x="2950564" y="5999871"/>
            <a:ext cx="649312" cy="4572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2964632" y="3712418"/>
            <a:ext cx="649312" cy="4572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 autoUpdateAnimBg="0"/>
      <p:bldP spid="83973" grpId="0" autoUpdateAnimBg="0"/>
      <p:bldP spid="83974" grpId="0" autoUpdateAnimBg="0"/>
      <p:bldP spid="83975" grpId="0" autoUpdateAnimBg="0"/>
      <p:bldP spid="83976" grpId="0" autoUpdateAnimBg="0"/>
      <p:bldP spid="4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F127498-BFA1-410C-8F8B-DEB5A86F1135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28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501650" y="192088"/>
            <a:ext cx="826135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latin typeface="宋体" pitchFamily="2" charset="-122"/>
              </a:rPr>
              <a:t>⑥</a:t>
            </a:r>
            <a:r>
              <a:rPr lang="zh-CN" altLang="en-US" b="1" dirty="0"/>
              <a:t> 画滚动轴承与孔、轴配合的尺寸公差带图（见图6.7）</a:t>
            </a:r>
          </a:p>
        </p:txBody>
      </p:sp>
      <p:grpSp>
        <p:nvGrpSpPr>
          <p:cNvPr id="75790" name="Group 14"/>
          <p:cNvGrpSpPr>
            <a:grpSpLocks/>
          </p:cNvGrpSpPr>
          <p:nvPr/>
        </p:nvGrpSpPr>
        <p:grpSpPr bwMode="auto">
          <a:xfrm>
            <a:off x="1262672" y="665163"/>
            <a:ext cx="6877050" cy="5053012"/>
            <a:chOff x="540" y="789"/>
            <a:chExt cx="4332" cy="3183"/>
          </a:xfrm>
        </p:grpSpPr>
        <p:pic>
          <p:nvPicPr>
            <p:cNvPr id="32775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" y="789"/>
              <a:ext cx="4332" cy="30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776" name="Text Box 7"/>
            <p:cNvSpPr txBox="1">
              <a:spLocks noChangeArrowheads="1"/>
            </p:cNvSpPr>
            <p:nvPr/>
          </p:nvSpPr>
          <p:spPr bwMode="auto">
            <a:xfrm>
              <a:off x="1425" y="3741"/>
              <a:ext cx="318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1800" b="1">
                  <a:latin typeface="宋体" pitchFamily="2" charset="-122"/>
                </a:rPr>
                <a:t>图 6.7 滚动轴承与孔、轴配合的尺寸公差带</a:t>
              </a:r>
            </a:p>
          </p:txBody>
        </p:sp>
        <p:sp>
          <p:nvSpPr>
            <p:cNvPr id="32777" name="Text Box 11"/>
            <p:cNvSpPr txBox="1">
              <a:spLocks noChangeArrowheads="1"/>
            </p:cNvSpPr>
            <p:nvPr/>
          </p:nvSpPr>
          <p:spPr bwMode="auto">
            <a:xfrm>
              <a:off x="3326" y="2718"/>
              <a:ext cx="507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800" b="1">
                  <a:solidFill>
                    <a:srgbClr val="FF3300"/>
                  </a:solidFill>
                </a:rPr>
                <a:t>6   </a:t>
              </a:r>
              <a:r>
                <a:rPr lang="zh-CN" altLang="en-US" sz="1800" b="1">
                  <a:solidFill>
                    <a:srgbClr val="FF3300"/>
                  </a:solidFill>
                </a:rPr>
                <a:t>级</a:t>
              </a:r>
            </a:p>
          </p:txBody>
        </p:sp>
        <p:sp>
          <p:nvSpPr>
            <p:cNvPr id="32778" name="Text Box 13"/>
            <p:cNvSpPr txBox="1">
              <a:spLocks noChangeArrowheads="1"/>
            </p:cNvSpPr>
            <p:nvPr/>
          </p:nvSpPr>
          <p:spPr bwMode="auto">
            <a:xfrm>
              <a:off x="3264" y="1422"/>
              <a:ext cx="507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800" b="1">
                  <a:solidFill>
                    <a:srgbClr val="FF3300"/>
                  </a:solidFill>
                </a:rPr>
                <a:t>6   </a:t>
              </a:r>
              <a:r>
                <a:rPr lang="zh-CN" altLang="en-US" sz="1800" b="1">
                  <a:solidFill>
                    <a:srgbClr val="FF3300"/>
                  </a:solidFill>
                </a:rPr>
                <a:t>级</a:t>
              </a:r>
            </a:p>
          </p:txBody>
        </p:sp>
      </p:grpSp>
      <p:graphicFrame>
        <p:nvGraphicFramePr>
          <p:cNvPr id="75793" name="Object 17"/>
          <p:cNvGraphicFramePr>
            <a:graphicFrameLocks noChangeAspect="1"/>
          </p:cNvGraphicFramePr>
          <p:nvPr/>
        </p:nvGraphicFramePr>
        <p:xfrm>
          <a:off x="1106488" y="5732463"/>
          <a:ext cx="6989762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3" name="公式" r:id="rId4" imgW="3581400" imgH="228600" progId="Equation.3">
                  <p:embed/>
                </p:oleObj>
              </mc:Choice>
              <mc:Fallback>
                <p:oleObj name="公式" r:id="rId4" imgW="3581400" imgH="2286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6488" y="5732463"/>
                        <a:ext cx="6989762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94" name="Object 18"/>
          <p:cNvGraphicFramePr>
            <a:graphicFrameLocks noChangeAspect="1"/>
          </p:cNvGraphicFramePr>
          <p:nvPr/>
        </p:nvGraphicFramePr>
        <p:xfrm>
          <a:off x="1120775" y="6189663"/>
          <a:ext cx="666750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4" name="公式" r:id="rId6" imgW="3416300" imgH="228600" progId="Equation.3">
                  <p:embed/>
                </p:oleObj>
              </mc:Choice>
              <mc:Fallback>
                <p:oleObj name="公式" r:id="rId6" imgW="341630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0775" y="6189663"/>
                        <a:ext cx="6667500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75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75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2A0FB03-5C08-49F4-B4E5-D880668E6CE8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29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87951" y="259749"/>
            <a:ext cx="64182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</a:pPr>
            <a:r>
              <a:rPr lang="zh-CN" altLang="en-US" b="1" dirty="0"/>
              <a:t>（2）确定配合表面的几何 公差(查表6</a:t>
            </a:r>
            <a:r>
              <a:rPr lang="zh-CN" altLang="en-US" b="1" dirty="0" smtClean="0"/>
              <a:t>.</a:t>
            </a:r>
            <a:r>
              <a:rPr lang="en-US" altLang="zh-CN" b="1" dirty="0" smtClean="0"/>
              <a:t>5)</a:t>
            </a:r>
            <a:endParaRPr lang="en-US" altLang="zh-CN" b="1" dirty="0"/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1307138" y="732824"/>
            <a:ext cx="2397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圆柱度公差</a:t>
            </a:r>
            <a:endParaRPr lang="en-US" altLang="zh-CN" b="1" dirty="0"/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1305551" y="1339249"/>
            <a:ext cx="2400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轴向圆跳动</a:t>
            </a:r>
            <a:endParaRPr lang="en-US" altLang="zh-CN" b="1" dirty="0"/>
          </a:p>
        </p:txBody>
      </p:sp>
      <p:sp>
        <p:nvSpPr>
          <p:cNvPr id="40978" name="Text Box 18"/>
          <p:cNvSpPr txBox="1">
            <a:spLocks noChangeArrowheads="1"/>
          </p:cNvSpPr>
          <p:nvPr/>
        </p:nvSpPr>
        <p:spPr bwMode="auto">
          <a:xfrm>
            <a:off x="3361363" y="764574"/>
            <a:ext cx="2479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b="1" i="1" dirty="0"/>
              <a:t>t </a:t>
            </a:r>
            <a:r>
              <a:rPr lang="en-US" altLang="zh-CN" b="1" dirty="0"/>
              <a:t>= 0.0025</a:t>
            </a:r>
            <a:endParaRPr lang="zh-CN" altLang="en-US" b="1" dirty="0"/>
          </a:p>
        </p:txBody>
      </p:sp>
      <p:grpSp>
        <p:nvGrpSpPr>
          <p:cNvPr id="41067" name="Group 107"/>
          <p:cNvGrpSpPr>
            <a:grpSpLocks/>
          </p:cNvGrpSpPr>
          <p:nvPr/>
        </p:nvGrpSpPr>
        <p:grpSpPr bwMode="auto">
          <a:xfrm>
            <a:off x="402263" y="913799"/>
            <a:ext cx="1133475" cy="801688"/>
            <a:chOff x="226" y="776"/>
            <a:chExt cx="714" cy="505"/>
          </a:xfrm>
        </p:grpSpPr>
        <p:sp>
          <p:nvSpPr>
            <p:cNvPr id="33852" name="Text Box 5"/>
            <p:cNvSpPr txBox="1">
              <a:spLocks noChangeArrowheads="1"/>
            </p:cNvSpPr>
            <p:nvPr/>
          </p:nvSpPr>
          <p:spPr bwMode="auto">
            <a:xfrm>
              <a:off x="226" y="866"/>
              <a:ext cx="71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b="1"/>
                <a:t>轴</a:t>
              </a:r>
              <a:endParaRPr lang="en-US" altLang="zh-CN" b="1"/>
            </a:p>
          </p:txBody>
        </p:sp>
        <p:sp>
          <p:nvSpPr>
            <p:cNvPr id="33853" name="AutoShape 39"/>
            <p:cNvSpPr>
              <a:spLocks/>
            </p:cNvSpPr>
            <p:nvPr/>
          </p:nvSpPr>
          <p:spPr bwMode="auto">
            <a:xfrm>
              <a:off x="616" y="776"/>
              <a:ext cx="171" cy="505"/>
            </a:xfrm>
            <a:prstGeom prst="leftBrace">
              <a:avLst>
                <a:gd name="adj1" fmla="val 24610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41001" name="Text Box 41"/>
          <p:cNvSpPr txBox="1">
            <a:spLocks noChangeArrowheads="1"/>
          </p:cNvSpPr>
          <p:nvPr/>
        </p:nvSpPr>
        <p:spPr bwMode="auto">
          <a:xfrm>
            <a:off x="1334126" y="1888286"/>
            <a:ext cx="46815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圆柱度公差 </a:t>
            </a:r>
            <a:r>
              <a:rPr lang="zh-CN" altLang="en-US" b="1" i="1" dirty="0"/>
              <a:t> </a:t>
            </a:r>
            <a:r>
              <a:rPr lang="en-US" altLang="zh-CN" b="1" i="1" dirty="0"/>
              <a:t>t </a:t>
            </a:r>
            <a:r>
              <a:rPr lang="en-US" altLang="zh-CN" b="1" dirty="0"/>
              <a:t>= 0.006</a:t>
            </a:r>
          </a:p>
        </p:txBody>
      </p:sp>
      <p:grpSp>
        <p:nvGrpSpPr>
          <p:cNvPr id="41068" name="Group 108"/>
          <p:cNvGrpSpPr>
            <a:grpSpLocks/>
          </p:cNvGrpSpPr>
          <p:nvPr/>
        </p:nvGrpSpPr>
        <p:grpSpPr bwMode="auto">
          <a:xfrm>
            <a:off x="466912" y="2107599"/>
            <a:ext cx="971550" cy="709613"/>
            <a:chOff x="249" y="1573"/>
            <a:chExt cx="612" cy="447"/>
          </a:xfrm>
        </p:grpSpPr>
        <p:sp>
          <p:nvSpPr>
            <p:cNvPr id="33850" name="Text Box 40"/>
            <p:cNvSpPr txBox="1">
              <a:spLocks noChangeArrowheads="1"/>
            </p:cNvSpPr>
            <p:nvPr/>
          </p:nvSpPr>
          <p:spPr bwMode="auto">
            <a:xfrm>
              <a:off x="249" y="1642"/>
              <a:ext cx="61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b="1" dirty="0"/>
                <a:t>孔</a:t>
              </a:r>
              <a:endParaRPr lang="en-US" altLang="zh-CN" b="1" dirty="0"/>
            </a:p>
          </p:txBody>
        </p:sp>
        <p:sp>
          <p:nvSpPr>
            <p:cNvPr id="33851" name="AutoShape 43"/>
            <p:cNvSpPr>
              <a:spLocks/>
            </p:cNvSpPr>
            <p:nvPr/>
          </p:nvSpPr>
          <p:spPr bwMode="auto">
            <a:xfrm>
              <a:off x="633" y="1573"/>
              <a:ext cx="151" cy="447"/>
            </a:xfrm>
            <a:prstGeom prst="leftBrace">
              <a:avLst>
                <a:gd name="adj1" fmla="val 24669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1019" name="Group 59"/>
          <p:cNvGrpSpPr>
            <a:grpSpLocks/>
          </p:cNvGrpSpPr>
          <p:nvPr/>
        </p:nvGrpSpPr>
        <p:grpSpPr bwMode="auto">
          <a:xfrm>
            <a:off x="5986463" y="204788"/>
            <a:ext cx="2527300" cy="2322512"/>
            <a:chOff x="3075" y="314"/>
            <a:chExt cx="1592" cy="1463"/>
          </a:xfrm>
        </p:grpSpPr>
        <p:grpSp>
          <p:nvGrpSpPr>
            <p:cNvPr id="33836" name="Group 60"/>
            <p:cNvGrpSpPr>
              <a:grpSpLocks/>
            </p:cNvGrpSpPr>
            <p:nvPr/>
          </p:nvGrpSpPr>
          <p:grpSpPr bwMode="auto">
            <a:xfrm>
              <a:off x="3075" y="751"/>
              <a:ext cx="1592" cy="1026"/>
              <a:chOff x="1640" y="429"/>
              <a:chExt cx="1592" cy="1026"/>
            </a:xfrm>
          </p:grpSpPr>
          <p:sp>
            <p:nvSpPr>
              <p:cNvPr id="33841" name="Rectangle 61"/>
              <p:cNvSpPr>
                <a:spLocks noChangeArrowheads="1"/>
              </p:cNvSpPr>
              <p:nvPr/>
            </p:nvSpPr>
            <p:spPr bwMode="auto">
              <a:xfrm>
                <a:off x="1943" y="634"/>
                <a:ext cx="762" cy="634"/>
              </a:xfrm>
              <a:prstGeom prst="rect">
                <a:avLst/>
              </a:prstGeom>
              <a:noFill/>
              <a:ln w="762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42" name="Line 62"/>
              <p:cNvSpPr>
                <a:spLocks noChangeShapeType="1"/>
              </p:cNvSpPr>
              <p:nvPr/>
            </p:nvSpPr>
            <p:spPr bwMode="auto">
              <a:xfrm flipH="1">
                <a:off x="1855" y="634"/>
                <a:ext cx="69" cy="8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43" name="Line 63"/>
              <p:cNvSpPr>
                <a:spLocks noChangeShapeType="1"/>
              </p:cNvSpPr>
              <p:nvPr/>
            </p:nvSpPr>
            <p:spPr bwMode="auto">
              <a:xfrm flipH="1" flipV="1">
                <a:off x="1835" y="1171"/>
                <a:ext cx="98" cy="8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44" name="Line 64"/>
              <p:cNvSpPr>
                <a:spLocks noChangeShapeType="1"/>
              </p:cNvSpPr>
              <p:nvPr/>
            </p:nvSpPr>
            <p:spPr bwMode="auto">
              <a:xfrm>
                <a:off x="1855" y="693"/>
                <a:ext cx="0" cy="517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45" name="Line 65"/>
              <p:cNvSpPr>
                <a:spLocks noChangeShapeType="1"/>
              </p:cNvSpPr>
              <p:nvPr/>
            </p:nvSpPr>
            <p:spPr bwMode="auto">
              <a:xfrm>
                <a:off x="2704" y="450"/>
                <a:ext cx="0" cy="1005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46" name="Line 66"/>
              <p:cNvSpPr>
                <a:spLocks noChangeShapeType="1"/>
              </p:cNvSpPr>
              <p:nvPr/>
            </p:nvSpPr>
            <p:spPr bwMode="auto">
              <a:xfrm>
                <a:off x="2704" y="440"/>
                <a:ext cx="332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47" name="Line 67"/>
              <p:cNvSpPr>
                <a:spLocks noChangeShapeType="1"/>
              </p:cNvSpPr>
              <p:nvPr/>
            </p:nvSpPr>
            <p:spPr bwMode="auto">
              <a:xfrm>
                <a:off x="2716" y="1427"/>
                <a:ext cx="332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48" name="Freeform 68"/>
              <p:cNvSpPr>
                <a:spLocks/>
              </p:cNvSpPr>
              <p:nvPr/>
            </p:nvSpPr>
            <p:spPr bwMode="auto">
              <a:xfrm>
                <a:off x="3016" y="429"/>
                <a:ext cx="118" cy="986"/>
              </a:xfrm>
              <a:custGeom>
                <a:avLst/>
                <a:gdLst>
                  <a:gd name="T0" fmla="*/ 0 w 118"/>
                  <a:gd name="T1" fmla="*/ 0 h 986"/>
                  <a:gd name="T2" fmla="*/ 88 w 118"/>
                  <a:gd name="T3" fmla="*/ 176 h 986"/>
                  <a:gd name="T4" fmla="*/ 108 w 118"/>
                  <a:gd name="T5" fmla="*/ 234 h 986"/>
                  <a:gd name="T6" fmla="*/ 118 w 118"/>
                  <a:gd name="T7" fmla="*/ 264 h 986"/>
                  <a:gd name="T8" fmla="*/ 108 w 118"/>
                  <a:gd name="T9" fmla="*/ 586 h 986"/>
                  <a:gd name="T10" fmla="*/ 59 w 118"/>
                  <a:gd name="T11" fmla="*/ 703 h 986"/>
                  <a:gd name="T12" fmla="*/ 30 w 118"/>
                  <a:gd name="T13" fmla="*/ 986 h 9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8" h="986">
                    <a:moveTo>
                      <a:pt x="0" y="0"/>
                    </a:moveTo>
                    <a:cubicBezTo>
                      <a:pt x="44" y="65"/>
                      <a:pt x="64" y="102"/>
                      <a:pt x="88" y="176"/>
                    </a:cubicBezTo>
                    <a:cubicBezTo>
                      <a:pt x="94" y="195"/>
                      <a:pt x="101" y="215"/>
                      <a:pt x="108" y="234"/>
                    </a:cubicBezTo>
                    <a:cubicBezTo>
                      <a:pt x="111" y="244"/>
                      <a:pt x="118" y="264"/>
                      <a:pt x="118" y="264"/>
                    </a:cubicBezTo>
                    <a:cubicBezTo>
                      <a:pt x="115" y="371"/>
                      <a:pt x="116" y="479"/>
                      <a:pt x="108" y="586"/>
                    </a:cubicBezTo>
                    <a:cubicBezTo>
                      <a:pt x="105" y="629"/>
                      <a:pt x="73" y="664"/>
                      <a:pt x="59" y="703"/>
                    </a:cubicBezTo>
                    <a:cubicBezTo>
                      <a:pt x="51" y="799"/>
                      <a:pt x="30" y="891"/>
                      <a:pt x="30" y="986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49" name="Line 69"/>
              <p:cNvSpPr>
                <a:spLocks noChangeShapeType="1"/>
              </p:cNvSpPr>
              <p:nvPr/>
            </p:nvSpPr>
            <p:spPr bwMode="auto">
              <a:xfrm flipV="1">
                <a:off x="1640" y="929"/>
                <a:ext cx="1592" cy="2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837" name="Line 70"/>
            <p:cNvSpPr>
              <a:spLocks noChangeShapeType="1"/>
            </p:cNvSpPr>
            <p:nvPr/>
          </p:nvSpPr>
          <p:spPr bwMode="auto">
            <a:xfrm>
              <a:off x="3729" y="946"/>
              <a:ext cx="0" cy="65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3838" name="Line 71"/>
            <p:cNvSpPr>
              <a:spLocks noChangeShapeType="1"/>
            </p:cNvSpPr>
            <p:nvPr/>
          </p:nvSpPr>
          <p:spPr bwMode="auto">
            <a:xfrm>
              <a:off x="3730" y="594"/>
              <a:ext cx="0" cy="3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3839" name="Line 72"/>
            <p:cNvSpPr>
              <a:spLocks noChangeShapeType="1"/>
            </p:cNvSpPr>
            <p:nvPr/>
          </p:nvSpPr>
          <p:spPr bwMode="auto">
            <a:xfrm>
              <a:off x="3739" y="595"/>
              <a:ext cx="74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3840" name="Text Box 73"/>
            <p:cNvSpPr txBox="1">
              <a:spLocks noChangeArrowheads="1"/>
            </p:cNvSpPr>
            <p:nvPr/>
          </p:nvSpPr>
          <p:spPr bwMode="auto">
            <a:xfrm>
              <a:off x="3656" y="314"/>
              <a:ext cx="85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i="1">
                  <a:latin typeface="Swis721 BT" pitchFamily="34" charset="0"/>
                </a:rPr>
                <a:t>Φ</a:t>
              </a:r>
              <a:r>
                <a:rPr lang="en-US" altLang="zh-CN"/>
                <a:t>40k5</a:t>
              </a:r>
            </a:p>
          </p:txBody>
        </p:sp>
      </p:grpSp>
      <p:grpSp>
        <p:nvGrpSpPr>
          <p:cNvPr id="41034" name="Group 74"/>
          <p:cNvGrpSpPr>
            <a:grpSpLocks/>
          </p:cNvGrpSpPr>
          <p:nvPr/>
        </p:nvGrpSpPr>
        <p:grpSpPr bwMode="auto">
          <a:xfrm>
            <a:off x="6824663" y="2713038"/>
            <a:ext cx="1812925" cy="3348037"/>
            <a:chOff x="1896" y="1601"/>
            <a:chExt cx="1142" cy="2109"/>
          </a:xfrm>
        </p:grpSpPr>
        <p:grpSp>
          <p:nvGrpSpPr>
            <p:cNvPr id="33815" name="Group 75"/>
            <p:cNvGrpSpPr>
              <a:grpSpLocks/>
            </p:cNvGrpSpPr>
            <p:nvPr/>
          </p:nvGrpSpPr>
          <p:grpSpPr bwMode="auto">
            <a:xfrm>
              <a:off x="1896" y="1601"/>
              <a:ext cx="1142" cy="2109"/>
              <a:chOff x="1896" y="1601"/>
              <a:chExt cx="1142" cy="2109"/>
            </a:xfrm>
          </p:grpSpPr>
          <p:sp>
            <p:nvSpPr>
              <p:cNvPr id="33818" name="Rectangle 76"/>
              <p:cNvSpPr>
                <a:spLocks noChangeArrowheads="1"/>
              </p:cNvSpPr>
              <p:nvPr/>
            </p:nvSpPr>
            <p:spPr bwMode="auto">
              <a:xfrm>
                <a:off x="2011" y="2031"/>
                <a:ext cx="576" cy="1279"/>
              </a:xfrm>
              <a:prstGeom prst="rect">
                <a:avLst/>
              </a:prstGeom>
              <a:noFill/>
              <a:ln w="762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19" name="Rectangle 77"/>
              <p:cNvSpPr>
                <a:spLocks noChangeArrowheads="1"/>
              </p:cNvSpPr>
              <p:nvPr/>
            </p:nvSpPr>
            <p:spPr bwMode="auto">
              <a:xfrm>
                <a:off x="2599" y="1913"/>
                <a:ext cx="117" cy="1513"/>
              </a:xfrm>
              <a:prstGeom prst="rect">
                <a:avLst/>
              </a:prstGeom>
              <a:noFill/>
              <a:ln w="762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0" name="Rectangle 78"/>
              <p:cNvSpPr>
                <a:spLocks noChangeArrowheads="1"/>
              </p:cNvSpPr>
              <p:nvPr/>
            </p:nvSpPr>
            <p:spPr bwMode="auto">
              <a:xfrm>
                <a:off x="2714" y="2178"/>
                <a:ext cx="204" cy="996"/>
              </a:xfrm>
              <a:prstGeom prst="rect">
                <a:avLst/>
              </a:prstGeom>
              <a:noFill/>
              <a:ln w="762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1" name="Line 79"/>
              <p:cNvSpPr>
                <a:spLocks noChangeShapeType="1"/>
              </p:cNvSpPr>
              <p:nvPr/>
            </p:nvSpPr>
            <p:spPr bwMode="auto">
              <a:xfrm>
                <a:off x="2012" y="1612"/>
                <a:ext cx="0" cy="203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2" name="Line 80"/>
              <p:cNvSpPr>
                <a:spLocks noChangeShapeType="1"/>
              </p:cNvSpPr>
              <p:nvPr/>
            </p:nvSpPr>
            <p:spPr bwMode="auto">
              <a:xfrm>
                <a:off x="2911" y="1617"/>
                <a:ext cx="0" cy="203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3" name="Line 81"/>
              <p:cNvSpPr>
                <a:spLocks noChangeShapeType="1"/>
              </p:cNvSpPr>
              <p:nvPr/>
            </p:nvSpPr>
            <p:spPr bwMode="auto">
              <a:xfrm flipV="1">
                <a:off x="1896" y="2705"/>
                <a:ext cx="1142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4" name="Freeform 82"/>
              <p:cNvSpPr>
                <a:spLocks/>
              </p:cNvSpPr>
              <p:nvPr/>
            </p:nvSpPr>
            <p:spPr bwMode="auto">
              <a:xfrm>
                <a:off x="2001" y="1601"/>
                <a:ext cx="899" cy="88"/>
              </a:xfrm>
              <a:custGeom>
                <a:avLst/>
                <a:gdLst>
                  <a:gd name="T0" fmla="*/ 0 w 899"/>
                  <a:gd name="T1" fmla="*/ 19 h 88"/>
                  <a:gd name="T2" fmla="*/ 176 w 899"/>
                  <a:gd name="T3" fmla="*/ 48 h 88"/>
                  <a:gd name="T4" fmla="*/ 235 w 899"/>
                  <a:gd name="T5" fmla="*/ 68 h 88"/>
                  <a:gd name="T6" fmla="*/ 410 w 899"/>
                  <a:gd name="T7" fmla="*/ 58 h 88"/>
                  <a:gd name="T8" fmla="*/ 537 w 899"/>
                  <a:gd name="T9" fmla="*/ 19 h 88"/>
                  <a:gd name="T10" fmla="*/ 899 w 899"/>
                  <a:gd name="T11" fmla="*/ 0 h 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99" h="88">
                    <a:moveTo>
                      <a:pt x="0" y="19"/>
                    </a:moveTo>
                    <a:cubicBezTo>
                      <a:pt x="130" y="30"/>
                      <a:pt x="85" y="17"/>
                      <a:pt x="176" y="48"/>
                    </a:cubicBezTo>
                    <a:cubicBezTo>
                      <a:pt x="196" y="55"/>
                      <a:pt x="235" y="68"/>
                      <a:pt x="235" y="68"/>
                    </a:cubicBezTo>
                    <a:cubicBezTo>
                      <a:pt x="293" y="65"/>
                      <a:pt x="352" y="63"/>
                      <a:pt x="410" y="58"/>
                    </a:cubicBezTo>
                    <a:cubicBezTo>
                      <a:pt x="452" y="54"/>
                      <a:pt x="497" y="20"/>
                      <a:pt x="537" y="19"/>
                    </a:cubicBezTo>
                    <a:cubicBezTo>
                      <a:pt x="893" y="9"/>
                      <a:pt x="802" y="88"/>
                      <a:pt x="899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5" name="Freeform 83"/>
              <p:cNvSpPr>
                <a:spLocks/>
              </p:cNvSpPr>
              <p:nvPr/>
            </p:nvSpPr>
            <p:spPr bwMode="auto">
              <a:xfrm>
                <a:off x="2017" y="3593"/>
                <a:ext cx="892" cy="107"/>
              </a:xfrm>
              <a:custGeom>
                <a:avLst/>
                <a:gdLst>
                  <a:gd name="T0" fmla="*/ 3 w 892"/>
                  <a:gd name="T1" fmla="*/ 0 h 107"/>
                  <a:gd name="T2" fmla="*/ 13 w 892"/>
                  <a:gd name="T3" fmla="*/ 78 h 107"/>
                  <a:gd name="T4" fmla="*/ 111 w 892"/>
                  <a:gd name="T5" fmla="*/ 107 h 107"/>
                  <a:gd name="T6" fmla="*/ 316 w 892"/>
                  <a:gd name="T7" fmla="*/ 78 h 107"/>
                  <a:gd name="T8" fmla="*/ 492 w 892"/>
                  <a:gd name="T9" fmla="*/ 29 h 107"/>
                  <a:gd name="T10" fmla="*/ 550 w 892"/>
                  <a:gd name="T11" fmla="*/ 9 h 107"/>
                  <a:gd name="T12" fmla="*/ 765 w 892"/>
                  <a:gd name="T13" fmla="*/ 19 h 107"/>
                  <a:gd name="T14" fmla="*/ 892 w 892"/>
                  <a:gd name="T15" fmla="*/ 9 h 10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92" h="107">
                    <a:moveTo>
                      <a:pt x="3" y="0"/>
                    </a:moveTo>
                    <a:cubicBezTo>
                      <a:pt x="6" y="26"/>
                      <a:pt x="0" y="55"/>
                      <a:pt x="13" y="78"/>
                    </a:cubicBezTo>
                    <a:cubicBezTo>
                      <a:pt x="15" y="81"/>
                      <a:pt x="90" y="100"/>
                      <a:pt x="111" y="107"/>
                    </a:cubicBezTo>
                    <a:cubicBezTo>
                      <a:pt x="204" y="100"/>
                      <a:pt x="239" y="98"/>
                      <a:pt x="316" y="78"/>
                    </a:cubicBezTo>
                    <a:cubicBezTo>
                      <a:pt x="367" y="43"/>
                      <a:pt x="432" y="49"/>
                      <a:pt x="492" y="29"/>
                    </a:cubicBezTo>
                    <a:cubicBezTo>
                      <a:pt x="511" y="23"/>
                      <a:pt x="550" y="9"/>
                      <a:pt x="550" y="9"/>
                    </a:cubicBezTo>
                    <a:cubicBezTo>
                      <a:pt x="622" y="12"/>
                      <a:pt x="693" y="13"/>
                      <a:pt x="765" y="19"/>
                    </a:cubicBezTo>
                    <a:cubicBezTo>
                      <a:pt x="799" y="22"/>
                      <a:pt x="892" y="72"/>
                      <a:pt x="892" y="9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6" name="Line 84"/>
              <p:cNvSpPr>
                <a:spLocks noChangeShapeType="1"/>
              </p:cNvSpPr>
              <p:nvPr/>
            </p:nvSpPr>
            <p:spPr bwMode="auto">
              <a:xfrm flipH="1">
                <a:off x="2011" y="1669"/>
                <a:ext cx="244" cy="1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7" name="Line 85"/>
              <p:cNvSpPr>
                <a:spLocks noChangeShapeType="1"/>
              </p:cNvSpPr>
              <p:nvPr/>
            </p:nvSpPr>
            <p:spPr bwMode="auto">
              <a:xfrm flipH="1">
                <a:off x="2071" y="1640"/>
                <a:ext cx="498" cy="38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8" name="Line 86"/>
              <p:cNvSpPr>
                <a:spLocks noChangeShapeType="1"/>
              </p:cNvSpPr>
              <p:nvPr/>
            </p:nvSpPr>
            <p:spPr bwMode="auto">
              <a:xfrm flipH="1">
                <a:off x="2343" y="1659"/>
                <a:ext cx="459" cy="3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9" name="Line 87"/>
              <p:cNvSpPr>
                <a:spLocks noChangeShapeType="1"/>
              </p:cNvSpPr>
              <p:nvPr/>
            </p:nvSpPr>
            <p:spPr bwMode="auto">
              <a:xfrm flipH="1">
                <a:off x="2714" y="1816"/>
                <a:ext cx="176" cy="1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30" name="Line 88"/>
              <p:cNvSpPr>
                <a:spLocks noChangeShapeType="1"/>
              </p:cNvSpPr>
              <p:nvPr/>
            </p:nvSpPr>
            <p:spPr bwMode="auto">
              <a:xfrm flipH="1">
                <a:off x="2723" y="1982"/>
                <a:ext cx="176" cy="10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31" name="Line 89"/>
              <p:cNvSpPr>
                <a:spLocks noChangeShapeType="1"/>
              </p:cNvSpPr>
              <p:nvPr/>
            </p:nvSpPr>
            <p:spPr bwMode="auto">
              <a:xfrm flipH="1">
                <a:off x="1972" y="3339"/>
                <a:ext cx="215" cy="2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32" name="Line 90"/>
              <p:cNvSpPr>
                <a:spLocks noChangeShapeType="1"/>
              </p:cNvSpPr>
              <p:nvPr/>
            </p:nvSpPr>
            <p:spPr bwMode="auto">
              <a:xfrm flipH="1">
                <a:off x="2061" y="3339"/>
                <a:ext cx="351" cy="32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33" name="Line 91"/>
              <p:cNvSpPr>
                <a:spLocks noChangeShapeType="1"/>
              </p:cNvSpPr>
              <p:nvPr/>
            </p:nvSpPr>
            <p:spPr bwMode="auto">
              <a:xfrm flipH="1">
                <a:off x="2275" y="3427"/>
                <a:ext cx="312" cy="2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34" name="Line 92"/>
              <p:cNvSpPr>
                <a:spLocks noChangeShapeType="1"/>
              </p:cNvSpPr>
              <p:nvPr/>
            </p:nvSpPr>
            <p:spPr bwMode="auto">
              <a:xfrm flipH="1">
                <a:off x="2735" y="3172"/>
                <a:ext cx="87" cy="1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35" name="Line 93"/>
              <p:cNvSpPr>
                <a:spLocks noChangeShapeType="1"/>
              </p:cNvSpPr>
              <p:nvPr/>
            </p:nvSpPr>
            <p:spPr bwMode="auto">
              <a:xfrm flipH="1">
                <a:off x="2607" y="3378"/>
                <a:ext cx="293" cy="2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816" name="Text Box 94"/>
            <p:cNvSpPr txBox="1">
              <a:spLocks noChangeArrowheads="1"/>
            </p:cNvSpPr>
            <p:nvPr/>
          </p:nvSpPr>
          <p:spPr bwMode="auto">
            <a:xfrm rot="-5400000">
              <a:off x="1827" y="2320"/>
              <a:ext cx="73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i="1">
                  <a:latin typeface="Swis721 BT" pitchFamily="34" charset="0"/>
                </a:rPr>
                <a:t>Φ</a:t>
              </a:r>
              <a:r>
                <a:rPr lang="en-US" altLang="zh-CN"/>
                <a:t>90H6</a:t>
              </a:r>
            </a:p>
          </p:txBody>
        </p:sp>
        <p:sp>
          <p:nvSpPr>
            <p:cNvPr id="33817" name="Line 95"/>
            <p:cNvSpPr>
              <a:spLocks noChangeShapeType="1"/>
            </p:cNvSpPr>
            <p:nvPr/>
          </p:nvSpPr>
          <p:spPr bwMode="auto">
            <a:xfrm>
              <a:off x="2324" y="2040"/>
              <a:ext cx="0" cy="12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aphicFrame>
        <p:nvGraphicFramePr>
          <p:cNvPr id="41078" name="Object 1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004457"/>
              </p:ext>
            </p:extLst>
          </p:nvPr>
        </p:nvGraphicFramePr>
        <p:xfrm>
          <a:off x="3277226" y="1293212"/>
          <a:ext cx="184467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1" name="公式" r:id="rId3" imgW="622030" imgH="215806" progId="Equation.3">
                  <p:embed/>
                </p:oleObj>
              </mc:Choice>
              <mc:Fallback>
                <p:oleObj name="公式" r:id="rId3" imgW="622030" imgH="215806" progId="Equation.3">
                  <p:embed/>
                  <p:pic>
                    <p:nvPicPr>
                      <p:cNvPr id="0" name="Object 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7226" y="1293212"/>
                        <a:ext cx="1844675" cy="639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017524"/>
            <a:ext cx="6288623" cy="353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 bwMode="auto">
          <a:xfrm>
            <a:off x="2146300" y="5123825"/>
            <a:ext cx="631825" cy="37941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4" name="矩形 63"/>
          <p:cNvSpPr/>
          <p:nvPr/>
        </p:nvSpPr>
        <p:spPr bwMode="auto">
          <a:xfrm>
            <a:off x="4585848" y="5120837"/>
            <a:ext cx="631825" cy="37941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6" name="矩形 65"/>
          <p:cNvSpPr/>
          <p:nvPr/>
        </p:nvSpPr>
        <p:spPr bwMode="auto">
          <a:xfrm>
            <a:off x="3469259" y="5603424"/>
            <a:ext cx="631825" cy="37941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5902764" y="5584422"/>
            <a:ext cx="631825" cy="37941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8" name="Text Box 8"/>
          <p:cNvSpPr txBox="1">
            <a:spLocks noChangeArrowheads="1"/>
          </p:cNvSpPr>
          <p:nvPr/>
        </p:nvSpPr>
        <p:spPr bwMode="auto">
          <a:xfrm>
            <a:off x="1334126" y="2505216"/>
            <a:ext cx="2400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轴向圆跳动</a:t>
            </a:r>
            <a:endParaRPr lang="en-US" altLang="zh-CN" b="1" dirty="0"/>
          </a:p>
        </p:txBody>
      </p:sp>
      <p:pic>
        <p:nvPicPr>
          <p:cNvPr id="33894" name="Picture 1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911" y="2505216"/>
            <a:ext cx="1767849" cy="48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1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3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uild="p" autoUpdateAnimBg="0"/>
      <p:bldP spid="40967" grpId="0"/>
      <p:bldP spid="40968" grpId="0"/>
      <p:bldP spid="40978" grpId="0"/>
      <p:bldP spid="41001" grpId="0"/>
      <p:bldP spid="2" grpId="0" animBg="1"/>
      <p:bldP spid="64" grpId="0" animBg="1"/>
      <p:bldP spid="66" grpId="0" animBg="1"/>
      <p:bldP spid="67" grpId="0" animBg="1"/>
      <p:bldP spid="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7B75808-7466-4CE8-8449-30A4109E1B5B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09536" y="174625"/>
            <a:ext cx="8001000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>
                <a:latin typeface="宋体" pitchFamily="2" charset="-122"/>
              </a:rPr>
              <a:t>第6章 滚 动 轴 承 与 孔、轴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>
                <a:latin typeface="宋体" pitchFamily="2" charset="-122"/>
              </a:rPr>
              <a:t>       结 合 的 精 度 设 计</a:t>
            </a:r>
            <a:r>
              <a:rPr lang="zh-CN" altLang="en-US" sz="3200" dirty="0">
                <a:latin typeface="宋体" pitchFamily="2" charset="-122"/>
              </a:rPr>
              <a:t> 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716204" y="4671306"/>
            <a:ext cx="7907337" cy="1643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2800" dirty="0"/>
              <a:t>        </a:t>
            </a:r>
            <a:r>
              <a:rPr lang="zh-CN" altLang="en-US" sz="2800" b="1" dirty="0"/>
              <a:t>它们的精度设计,实际上是</a:t>
            </a:r>
            <a:r>
              <a:rPr lang="zh-CN" altLang="en-US" sz="2800" b="1" dirty="0">
                <a:solidFill>
                  <a:srgbClr val="FF3300"/>
                </a:solidFill>
              </a:rPr>
              <a:t>尺寸公差、几何公差和表面粗糙度轮廓</a:t>
            </a:r>
            <a:r>
              <a:rPr lang="zh-CN" altLang="en-US" sz="2800" b="1" dirty="0"/>
              <a:t>在以上典型</a:t>
            </a:r>
            <a:r>
              <a:rPr lang="zh-CN" altLang="en-US" sz="2800" b="1" dirty="0" smtClean="0"/>
              <a:t>零件精度设计中</a:t>
            </a:r>
            <a:r>
              <a:rPr lang="zh-CN" altLang="en-US" sz="2800" b="1" dirty="0"/>
              <a:t>的</a:t>
            </a:r>
            <a:r>
              <a:rPr lang="zh-CN" altLang="en-US" sz="2800" b="1" dirty="0">
                <a:solidFill>
                  <a:srgbClr val="FF3300"/>
                </a:solidFill>
              </a:rPr>
              <a:t>实际应用</a:t>
            </a:r>
            <a:r>
              <a:rPr lang="zh-CN" altLang="en-US" sz="2800" dirty="0"/>
              <a:t>。 </a:t>
            </a:r>
          </a:p>
        </p:txBody>
      </p:sp>
      <p:sp>
        <p:nvSpPr>
          <p:cNvPr id="5156" name="Rectangle 36"/>
          <p:cNvSpPr>
            <a:spLocks noChangeArrowheads="1"/>
          </p:cNvSpPr>
          <p:nvPr/>
        </p:nvSpPr>
        <p:spPr bwMode="auto">
          <a:xfrm>
            <a:off x="682611" y="1414463"/>
            <a:ext cx="74485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 dirty="0"/>
              <a:t>本章开始学习</a:t>
            </a:r>
            <a:r>
              <a:rPr lang="zh-CN" altLang="en-US" sz="2800" b="1" dirty="0">
                <a:solidFill>
                  <a:srgbClr val="FF3300"/>
                </a:solidFill>
              </a:rPr>
              <a:t>典型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零、部件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的机械精度</a:t>
            </a:r>
            <a:r>
              <a:rPr lang="zh-CN" altLang="en-US" sz="2800" b="1" dirty="0">
                <a:solidFill>
                  <a:srgbClr val="FF3300"/>
                </a:solidFill>
              </a:rPr>
              <a:t>设计</a:t>
            </a:r>
            <a:r>
              <a:rPr lang="zh-CN" altLang="en-US" sz="2800" b="1" dirty="0"/>
              <a:t>。</a:t>
            </a:r>
          </a:p>
        </p:txBody>
      </p:sp>
      <p:grpSp>
        <p:nvGrpSpPr>
          <p:cNvPr id="5164" name="Group 44"/>
          <p:cNvGrpSpPr>
            <a:grpSpLocks/>
          </p:cNvGrpSpPr>
          <p:nvPr/>
        </p:nvGrpSpPr>
        <p:grpSpPr bwMode="auto">
          <a:xfrm>
            <a:off x="1120761" y="2187575"/>
            <a:ext cx="2395538" cy="2233613"/>
            <a:chOff x="958" y="1522"/>
            <a:chExt cx="1509" cy="1407"/>
          </a:xfrm>
        </p:grpSpPr>
        <p:sp>
          <p:nvSpPr>
            <p:cNvPr id="4108" name="Rectangle 37"/>
            <p:cNvSpPr>
              <a:spLocks noChangeArrowheads="1"/>
            </p:cNvSpPr>
            <p:nvPr/>
          </p:nvSpPr>
          <p:spPr bwMode="auto">
            <a:xfrm>
              <a:off x="958" y="2060"/>
              <a:ext cx="129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altLang="en-US" sz="2800" b="1"/>
                <a:t>主要介绍</a:t>
              </a:r>
            </a:p>
          </p:txBody>
        </p:sp>
        <p:sp>
          <p:nvSpPr>
            <p:cNvPr id="4109" name="AutoShape 38"/>
            <p:cNvSpPr>
              <a:spLocks/>
            </p:cNvSpPr>
            <p:nvPr/>
          </p:nvSpPr>
          <p:spPr bwMode="auto">
            <a:xfrm>
              <a:off x="2059" y="1522"/>
              <a:ext cx="408" cy="1407"/>
            </a:xfrm>
            <a:prstGeom prst="leftBrace">
              <a:avLst>
                <a:gd name="adj1" fmla="val 28738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5159" name="Rectangle 39"/>
          <p:cNvSpPr>
            <a:spLocks noChangeArrowheads="1"/>
          </p:cNvSpPr>
          <p:nvPr/>
        </p:nvSpPr>
        <p:spPr bwMode="auto">
          <a:xfrm>
            <a:off x="3605199" y="1949450"/>
            <a:ext cx="29432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>
                <a:solidFill>
                  <a:srgbClr val="FF3300"/>
                </a:solidFill>
              </a:rPr>
              <a:t>滚动轴承</a:t>
            </a:r>
          </a:p>
        </p:txBody>
      </p:sp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3605199" y="2557463"/>
            <a:ext cx="25447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>
                <a:solidFill>
                  <a:srgbClr val="FF3300"/>
                </a:solidFill>
              </a:rPr>
              <a:t>键和花键</a:t>
            </a:r>
          </a:p>
        </p:txBody>
      </p: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3605199" y="3114675"/>
            <a:ext cx="19748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圆     锥</a:t>
            </a:r>
          </a:p>
        </p:txBody>
      </p:sp>
      <p:sp>
        <p:nvSpPr>
          <p:cNvPr id="5162" name="Rectangle 42"/>
          <p:cNvSpPr>
            <a:spLocks noChangeArrowheads="1"/>
          </p:cNvSpPr>
          <p:nvPr/>
        </p:nvSpPr>
        <p:spPr bwMode="auto">
          <a:xfrm>
            <a:off x="3605199" y="3614738"/>
            <a:ext cx="34686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>
                <a:solidFill>
                  <a:srgbClr val="FF3300"/>
                </a:solidFill>
              </a:rPr>
              <a:t>普通螺纹</a:t>
            </a: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3605199" y="4148138"/>
            <a:ext cx="34115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>
                <a:solidFill>
                  <a:srgbClr val="FF3300"/>
                </a:solidFill>
              </a:rPr>
              <a:t>圆柱齿轮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5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5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5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5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autoUpdateAnimBg="0"/>
      <p:bldP spid="5156" grpId="0" autoUpdateAnimBg="0"/>
      <p:bldP spid="5159" grpId="0" autoUpdateAnimBg="0"/>
      <p:bldP spid="5160" grpId="0" autoUpdateAnimBg="0"/>
      <p:bldP spid="5161" grpId="0" autoUpdateAnimBg="0"/>
      <p:bldP spid="5162" grpId="0" autoUpdateAnimBg="0"/>
      <p:bldP spid="5163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3BEC385-F15B-4984-9737-C56B24FD3581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30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366713" y="366766"/>
            <a:ext cx="79105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dirty="0"/>
              <a:t>（3）确定各表面的</a:t>
            </a:r>
            <a:r>
              <a:rPr lang="en-US" altLang="zh-CN" sz="2800" b="1" i="1" dirty="0"/>
              <a:t>Ra</a:t>
            </a:r>
            <a:r>
              <a:rPr lang="zh-CN" altLang="en-US" sz="2800" b="1" dirty="0"/>
              <a:t>上限值 （查表6.7）</a:t>
            </a:r>
          </a:p>
        </p:txBody>
      </p:sp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752475" y="957316"/>
            <a:ext cx="27860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 dirty="0"/>
              <a:t>轴:</a:t>
            </a:r>
            <a:r>
              <a:rPr lang="en-US" altLang="zh-CN" sz="2800" b="1" i="1" dirty="0">
                <a:latin typeface="Swis721 BT" pitchFamily="34" charset="0"/>
              </a:rPr>
              <a:t>Φ</a:t>
            </a:r>
            <a:r>
              <a:rPr lang="en-US" altLang="zh-CN" sz="2800" b="1" dirty="0"/>
              <a:t>40k5</a:t>
            </a:r>
          </a:p>
        </p:txBody>
      </p:sp>
      <p:grpSp>
        <p:nvGrpSpPr>
          <p:cNvPr id="77842" name="Group 18"/>
          <p:cNvGrpSpPr>
            <a:grpSpLocks/>
          </p:cNvGrpSpPr>
          <p:nvPr/>
        </p:nvGrpSpPr>
        <p:grpSpPr bwMode="auto">
          <a:xfrm>
            <a:off x="3441700" y="1425575"/>
            <a:ext cx="2247900" cy="2016125"/>
            <a:chOff x="1640" y="429"/>
            <a:chExt cx="1592" cy="1026"/>
          </a:xfrm>
        </p:grpSpPr>
        <p:sp>
          <p:nvSpPr>
            <p:cNvPr id="34827" name="Rectangle 19"/>
            <p:cNvSpPr>
              <a:spLocks noChangeArrowheads="1"/>
            </p:cNvSpPr>
            <p:nvPr/>
          </p:nvSpPr>
          <p:spPr bwMode="auto">
            <a:xfrm>
              <a:off x="1943" y="634"/>
              <a:ext cx="762" cy="634"/>
            </a:xfrm>
            <a:prstGeom prst="rect">
              <a:avLst/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4828" name="Line 20"/>
            <p:cNvSpPr>
              <a:spLocks noChangeShapeType="1"/>
            </p:cNvSpPr>
            <p:nvPr/>
          </p:nvSpPr>
          <p:spPr bwMode="auto">
            <a:xfrm flipH="1">
              <a:off x="1855" y="634"/>
              <a:ext cx="69" cy="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4829" name="Line 21"/>
            <p:cNvSpPr>
              <a:spLocks noChangeShapeType="1"/>
            </p:cNvSpPr>
            <p:nvPr/>
          </p:nvSpPr>
          <p:spPr bwMode="auto">
            <a:xfrm flipH="1" flipV="1">
              <a:off x="1835" y="1171"/>
              <a:ext cx="98" cy="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4830" name="Line 22"/>
            <p:cNvSpPr>
              <a:spLocks noChangeShapeType="1"/>
            </p:cNvSpPr>
            <p:nvPr/>
          </p:nvSpPr>
          <p:spPr bwMode="auto">
            <a:xfrm>
              <a:off x="1855" y="693"/>
              <a:ext cx="0" cy="517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4831" name="Line 23"/>
            <p:cNvSpPr>
              <a:spLocks noChangeShapeType="1"/>
            </p:cNvSpPr>
            <p:nvPr/>
          </p:nvSpPr>
          <p:spPr bwMode="auto">
            <a:xfrm>
              <a:off x="2704" y="450"/>
              <a:ext cx="0" cy="1005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4832" name="Line 24"/>
            <p:cNvSpPr>
              <a:spLocks noChangeShapeType="1"/>
            </p:cNvSpPr>
            <p:nvPr/>
          </p:nvSpPr>
          <p:spPr bwMode="auto">
            <a:xfrm>
              <a:off x="2704" y="440"/>
              <a:ext cx="33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4833" name="Line 25"/>
            <p:cNvSpPr>
              <a:spLocks noChangeShapeType="1"/>
            </p:cNvSpPr>
            <p:nvPr/>
          </p:nvSpPr>
          <p:spPr bwMode="auto">
            <a:xfrm>
              <a:off x="2716" y="1427"/>
              <a:ext cx="33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4834" name="Freeform 26"/>
            <p:cNvSpPr>
              <a:spLocks/>
            </p:cNvSpPr>
            <p:nvPr/>
          </p:nvSpPr>
          <p:spPr bwMode="auto">
            <a:xfrm>
              <a:off x="3016" y="429"/>
              <a:ext cx="118" cy="986"/>
            </a:xfrm>
            <a:custGeom>
              <a:avLst/>
              <a:gdLst>
                <a:gd name="T0" fmla="*/ 0 w 118"/>
                <a:gd name="T1" fmla="*/ 0 h 986"/>
                <a:gd name="T2" fmla="*/ 88 w 118"/>
                <a:gd name="T3" fmla="*/ 176 h 986"/>
                <a:gd name="T4" fmla="*/ 108 w 118"/>
                <a:gd name="T5" fmla="*/ 234 h 986"/>
                <a:gd name="T6" fmla="*/ 118 w 118"/>
                <a:gd name="T7" fmla="*/ 264 h 986"/>
                <a:gd name="T8" fmla="*/ 108 w 118"/>
                <a:gd name="T9" fmla="*/ 586 h 986"/>
                <a:gd name="T10" fmla="*/ 59 w 118"/>
                <a:gd name="T11" fmla="*/ 703 h 986"/>
                <a:gd name="T12" fmla="*/ 30 w 118"/>
                <a:gd name="T13" fmla="*/ 986 h 9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8" h="986">
                  <a:moveTo>
                    <a:pt x="0" y="0"/>
                  </a:moveTo>
                  <a:cubicBezTo>
                    <a:pt x="44" y="65"/>
                    <a:pt x="64" y="102"/>
                    <a:pt x="88" y="176"/>
                  </a:cubicBezTo>
                  <a:cubicBezTo>
                    <a:pt x="94" y="195"/>
                    <a:pt x="101" y="215"/>
                    <a:pt x="108" y="234"/>
                  </a:cubicBezTo>
                  <a:cubicBezTo>
                    <a:pt x="111" y="244"/>
                    <a:pt x="118" y="264"/>
                    <a:pt x="118" y="264"/>
                  </a:cubicBezTo>
                  <a:cubicBezTo>
                    <a:pt x="115" y="371"/>
                    <a:pt x="116" y="479"/>
                    <a:pt x="108" y="586"/>
                  </a:cubicBezTo>
                  <a:cubicBezTo>
                    <a:pt x="105" y="629"/>
                    <a:pt x="73" y="664"/>
                    <a:pt x="59" y="703"/>
                  </a:cubicBezTo>
                  <a:cubicBezTo>
                    <a:pt x="51" y="799"/>
                    <a:pt x="30" y="891"/>
                    <a:pt x="30" y="986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4835" name="Line 27"/>
            <p:cNvSpPr>
              <a:spLocks noChangeShapeType="1"/>
            </p:cNvSpPr>
            <p:nvPr/>
          </p:nvSpPr>
          <p:spPr bwMode="auto">
            <a:xfrm flipV="1">
              <a:off x="1640" y="929"/>
              <a:ext cx="1592" cy="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77856" name="AutoShape 32"/>
          <p:cNvSpPr>
            <a:spLocks noChangeArrowheads="1"/>
          </p:cNvSpPr>
          <p:nvPr/>
        </p:nvSpPr>
        <p:spPr bwMode="auto">
          <a:xfrm>
            <a:off x="1167618" y="1754188"/>
            <a:ext cx="1672420" cy="996950"/>
          </a:xfrm>
          <a:prstGeom prst="wedgeRoundRectCallout">
            <a:avLst>
              <a:gd name="adj1" fmla="val 163595"/>
              <a:gd name="adj2" fmla="val 49439"/>
              <a:gd name="adj3" fmla="val 16667"/>
            </a:avLst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2800" b="1" dirty="0"/>
              <a:t>轴肩</a:t>
            </a:r>
          </a:p>
          <a:p>
            <a:pPr>
              <a:spcBef>
                <a:spcPct val="0"/>
              </a:spcBef>
            </a:pPr>
            <a:r>
              <a:rPr lang="en-US" altLang="zh-CN" sz="2800" b="1" dirty="0" smtClean="0"/>
              <a:t>6.3</a:t>
            </a:r>
            <a:r>
              <a:rPr lang="zh-CN" altLang="en-US" sz="2800" b="1" dirty="0" smtClean="0"/>
              <a:t> </a:t>
            </a:r>
            <a:r>
              <a:rPr lang="en-US" altLang="zh-CN" sz="2800" b="1" dirty="0" err="1">
                <a:ea typeface="楷体_GB2312" pitchFamily="49" charset="-122"/>
              </a:rPr>
              <a:t>μm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77858" name="AutoShape 34"/>
          <p:cNvSpPr>
            <a:spLocks/>
          </p:cNvSpPr>
          <p:nvPr/>
        </p:nvSpPr>
        <p:spPr bwMode="auto">
          <a:xfrm>
            <a:off x="6081713" y="1058863"/>
            <a:ext cx="1938337" cy="560387"/>
          </a:xfrm>
          <a:prstGeom prst="borderCallout3">
            <a:avLst>
              <a:gd name="adj1" fmla="val 10199"/>
              <a:gd name="adj2" fmla="val -3931"/>
              <a:gd name="adj3" fmla="val 10199"/>
              <a:gd name="adj4" fmla="val -107944"/>
              <a:gd name="adj5" fmla="val 10199"/>
              <a:gd name="adj6" fmla="val -107944"/>
              <a:gd name="adj7" fmla="val 129898"/>
              <a:gd name="adj8" fmla="val -89735"/>
            </a:avLst>
          </a:prstGeom>
          <a:noFill/>
          <a:ln w="57150">
            <a:solidFill>
              <a:srgbClr val="FF33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2800" b="1" dirty="0"/>
              <a:t>轴颈0.4</a:t>
            </a:r>
            <a:r>
              <a:rPr lang="en-US" altLang="zh-CN" sz="2800" b="1" dirty="0" err="1"/>
              <a:t>μm</a:t>
            </a:r>
            <a:endParaRPr lang="en-US" altLang="zh-CN" sz="2800" b="1" dirty="0"/>
          </a:p>
          <a:p>
            <a:endParaRPr lang="zh-CN" altLang="en-US" dirty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00" y="3574197"/>
            <a:ext cx="7817360" cy="3041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6614965" y="5103692"/>
            <a:ext cx="604837" cy="38735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6614964" y="6029948"/>
            <a:ext cx="604837" cy="38735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7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7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build="p" autoUpdateAnimBg="0"/>
      <p:bldP spid="77829" grpId="0" autoUpdateAnimBg="0"/>
      <p:bldP spid="77856" grpId="0" animBg="1"/>
      <p:bldP spid="77858" grpId="0" animBg="1"/>
      <p:bldP spid="21" grpId="0" animBg="1"/>
      <p:bldP spid="2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0580890-6F7E-43AB-B8FB-50CC91B3A9C2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31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grpSp>
        <p:nvGrpSpPr>
          <p:cNvPr id="86022" name="Group 6"/>
          <p:cNvGrpSpPr>
            <a:grpSpLocks/>
          </p:cNvGrpSpPr>
          <p:nvPr/>
        </p:nvGrpSpPr>
        <p:grpSpPr bwMode="auto">
          <a:xfrm>
            <a:off x="3444875" y="433388"/>
            <a:ext cx="1627188" cy="3068637"/>
            <a:chOff x="1896" y="1601"/>
            <a:chExt cx="1142" cy="2109"/>
          </a:xfrm>
        </p:grpSpPr>
        <p:sp>
          <p:nvSpPr>
            <p:cNvPr id="35851" name="Rectangle 7"/>
            <p:cNvSpPr>
              <a:spLocks noChangeArrowheads="1"/>
            </p:cNvSpPr>
            <p:nvPr/>
          </p:nvSpPr>
          <p:spPr bwMode="auto">
            <a:xfrm>
              <a:off x="2011" y="2031"/>
              <a:ext cx="576" cy="1279"/>
            </a:xfrm>
            <a:prstGeom prst="rect">
              <a:avLst/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852" name="Rectangle 8"/>
            <p:cNvSpPr>
              <a:spLocks noChangeArrowheads="1"/>
            </p:cNvSpPr>
            <p:nvPr/>
          </p:nvSpPr>
          <p:spPr bwMode="auto">
            <a:xfrm>
              <a:off x="2599" y="1913"/>
              <a:ext cx="117" cy="1513"/>
            </a:xfrm>
            <a:prstGeom prst="rect">
              <a:avLst/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853" name="Rectangle 9"/>
            <p:cNvSpPr>
              <a:spLocks noChangeArrowheads="1"/>
            </p:cNvSpPr>
            <p:nvPr/>
          </p:nvSpPr>
          <p:spPr bwMode="auto">
            <a:xfrm>
              <a:off x="2714" y="2178"/>
              <a:ext cx="204" cy="996"/>
            </a:xfrm>
            <a:prstGeom prst="rect">
              <a:avLst/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854" name="Line 10"/>
            <p:cNvSpPr>
              <a:spLocks noChangeShapeType="1"/>
            </p:cNvSpPr>
            <p:nvPr/>
          </p:nvSpPr>
          <p:spPr bwMode="auto">
            <a:xfrm>
              <a:off x="2012" y="1612"/>
              <a:ext cx="0" cy="203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855" name="Line 11"/>
            <p:cNvSpPr>
              <a:spLocks noChangeShapeType="1"/>
            </p:cNvSpPr>
            <p:nvPr/>
          </p:nvSpPr>
          <p:spPr bwMode="auto">
            <a:xfrm>
              <a:off x="2911" y="1617"/>
              <a:ext cx="0" cy="203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856" name="Line 12"/>
            <p:cNvSpPr>
              <a:spLocks noChangeShapeType="1"/>
            </p:cNvSpPr>
            <p:nvPr/>
          </p:nvSpPr>
          <p:spPr bwMode="auto">
            <a:xfrm flipV="1">
              <a:off x="1896" y="2705"/>
              <a:ext cx="1142" cy="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857" name="Freeform 13"/>
            <p:cNvSpPr>
              <a:spLocks/>
            </p:cNvSpPr>
            <p:nvPr/>
          </p:nvSpPr>
          <p:spPr bwMode="auto">
            <a:xfrm>
              <a:off x="2001" y="1601"/>
              <a:ext cx="899" cy="88"/>
            </a:xfrm>
            <a:custGeom>
              <a:avLst/>
              <a:gdLst>
                <a:gd name="T0" fmla="*/ 0 w 899"/>
                <a:gd name="T1" fmla="*/ 19 h 88"/>
                <a:gd name="T2" fmla="*/ 176 w 899"/>
                <a:gd name="T3" fmla="*/ 48 h 88"/>
                <a:gd name="T4" fmla="*/ 235 w 899"/>
                <a:gd name="T5" fmla="*/ 68 h 88"/>
                <a:gd name="T6" fmla="*/ 410 w 899"/>
                <a:gd name="T7" fmla="*/ 58 h 88"/>
                <a:gd name="T8" fmla="*/ 537 w 899"/>
                <a:gd name="T9" fmla="*/ 19 h 88"/>
                <a:gd name="T10" fmla="*/ 899 w 899"/>
                <a:gd name="T11" fmla="*/ 0 h 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99" h="88">
                  <a:moveTo>
                    <a:pt x="0" y="19"/>
                  </a:moveTo>
                  <a:cubicBezTo>
                    <a:pt x="130" y="30"/>
                    <a:pt x="85" y="17"/>
                    <a:pt x="176" y="48"/>
                  </a:cubicBezTo>
                  <a:cubicBezTo>
                    <a:pt x="196" y="55"/>
                    <a:pt x="235" y="68"/>
                    <a:pt x="235" y="68"/>
                  </a:cubicBezTo>
                  <a:cubicBezTo>
                    <a:pt x="293" y="65"/>
                    <a:pt x="352" y="63"/>
                    <a:pt x="410" y="58"/>
                  </a:cubicBezTo>
                  <a:cubicBezTo>
                    <a:pt x="452" y="54"/>
                    <a:pt x="497" y="20"/>
                    <a:pt x="537" y="19"/>
                  </a:cubicBezTo>
                  <a:cubicBezTo>
                    <a:pt x="893" y="9"/>
                    <a:pt x="802" y="88"/>
                    <a:pt x="899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858" name="Freeform 14"/>
            <p:cNvSpPr>
              <a:spLocks/>
            </p:cNvSpPr>
            <p:nvPr/>
          </p:nvSpPr>
          <p:spPr bwMode="auto">
            <a:xfrm>
              <a:off x="2017" y="3593"/>
              <a:ext cx="892" cy="107"/>
            </a:xfrm>
            <a:custGeom>
              <a:avLst/>
              <a:gdLst>
                <a:gd name="T0" fmla="*/ 3 w 892"/>
                <a:gd name="T1" fmla="*/ 0 h 107"/>
                <a:gd name="T2" fmla="*/ 13 w 892"/>
                <a:gd name="T3" fmla="*/ 78 h 107"/>
                <a:gd name="T4" fmla="*/ 111 w 892"/>
                <a:gd name="T5" fmla="*/ 107 h 107"/>
                <a:gd name="T6" fmla="*/ 316 w 892"/>
                <a:gd name="T7" fmla="*/ 78 h 107"/>
                <a:gd name="T8" fmla="*/ 492 w 892"/>
                <a:gd name="T9" fmla="*/ 29 h 107"/>
                <a:gd name="T10" fmla="*/ 550 w 892"/>
                <a:gd name="T11" fmla="*/ 9 h 107"/>
                <a:gd name="T12" fmla="*/ 765 w 892"/>
                <a:gd name="T13" fmla="*/ 19 h 107"/>
                <a:gd name="T14" fmla="*/ 892 w 892"/>
                <a:gd name="T15" fmla="*/ 9 h 1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92" h="107">
                  <a:moveTo>
                    <a:pt x="3" y="0"/>
                  </a:moveTo>
                  <a:cubicBezTo>
                    <a:pt x="6" y="26"/>
                    <a:pt x="0" y="55"/>
                    <a:pt x="13" y="78"/>
                  </a:cubicBezTo>
                  <a:cubicBezTo>
                    <a:pt x="15" y="81"/>
                    <a:pt x="90" y="100"/>
                    <a:pt x="111" y="107"/>
                  </a:cubicBezTo>
                  <a:cubicBezTo>
                    <a:pt x="204" y="100"/>
                    <a:pt x="239" y="98"/>
                    <a:pt x="316" y="78"/>
                  </a:cubicBezTo>
                  <a:cubicBezTo>
                    <a:pt x="367" y="43"/>
                    <a:pt x="432" y="49"/>
                    <a:pt x="492" y="29"/>
                  </a:cubicBezTo>
                  <a:cubicBezTo>
                    <a:pt x="511" y="23"/>
                    <a:pt x="550" y="9"/>
                    <a:pt x="550" y="9"/>
                  </a:cubicBezTo>
                  <a:cubicBezTo>
                    <a:pt x="622" y="12"/>
                    <a:pt x="693" y="13"/>
                    <a:pt x="765" y="19"/>
                  </a:cubicBezTo>
                  <a:cubicBezTo>
                    <a:pt x="799" y="22"/>
                    <a:pt x="892" y="72"/>
                    <a:pt x="892" y="9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859" name="Line 15"/>
            <p:cNvSpPr>
              <a:spLocks noChangeShapeType="1"/>
            </p:cNvSpPr>
            <p:nvPr/>
          </p:nvSpPr>
          <p:spPr bwMode="auto">
            <a:xfrm flipH="1">
              <a:off x="2011" y="1669"/>
              <a:ext cx="244" cy="1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860" name="Line 16"/>
            <p:cNvSpPr>
              <a:spLocks noChangeShapeType="1"/>
            </p:cNvSpPr>
            <p:nvPr/>
          </p:nvSpPr>
          <p:spPr bwMode="auto">
            <a:xfrm flipH="1">
              <a:off x="2071" y="1640"/>
              <a:ext cx="498" cy="3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861" name="Line 17"/>
            <p:cNvSpPr>
              <a:spLocks noChangeShapeType="1"/>
            </p:cNvSpPr>
            <p:nvPr/>
          </p:nvSpPr>
          <p:spPr bwMode="auto">
            <a:xfrm flipH="1">
              <a:off x="2343" y="1659"/>
              <a:ext cx="459" cy="3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862" name="Line 18"/>
            <p:cNvSpPr>
              <a:spLocks noChangeShapeType="1"/>
            </p:cNvSpPr>
            <p:nvPr/>
          </p:nvSpPr>
          <p:spPr bwMode="auto">
            <a:xfrm flipH="1">
              <a:off x="2714" y="1816"/>
              <a:ext cx="176" cy="1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863" name="Line 19"/>
            <p:cNvSpPr>
              <a:spLocks noChangeShapeType="1"/>
            </p:cNvSpPr>
            <p:nvPr/>
          </p:nvSpPr>
          <p:spPr bwMode="auto">
            <a:xfrm flipH="1">
              <a:off x="2723" y="1982"/>
              <a:ext cx="176" cy="10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864" name="Line 20"/>
            <p:cNvSpPr>
              <a:spLocks noChangeShapeType="1"/>
            </p:cNvSpPr>
            <p:nvPr/>
          </p:nvSpPr>
          <p:spPr bwMode="auto">
            <a:xfrm flipH="1">
              <a:off x="1972" y="3339"/>
              <a:ext cx="215" cy="2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865" name="Line 21"/>
            <p:cNvSpPr>
              <a:spLocks noChangeShapeType="1"/>
            </p:cNvSpPr>
            <p:nvPr/>
          </p:nvSpPr>
          <p:spPr bwMode="auto">
            <a:xfrm flipH="1">
              <a:off x="2061" y="3339"/>
              <a:ext cx="351" cy="32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866" name="Line 22"/>
            <p:cNvSpPr>
              <a:spLocks noChangeShapeType="1"/>
            </p:cNvSpPr>
            <p:nvPr/>
          </p:nvSpPr>
          <p:spPr bwMode="auto">
            <a:xfrm flipH="1">
              <a:off x="2275" y="3427"/>
              <a:ext cx="312" cy="2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867" name="Line 23"/>
            <p:cNvSpPr>
              <a:spLocks noChangeShapeType="1"/>
            </p:cNvSpPr>
            <p:nvPr/>
          </p:nvSpPr>
          <p:spPr bwMode="auto">
            <a:xfrm flipH="1">
              <a:off x="2735" y="3172"/>
              <a:ext cx="87" cy="1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868" name="Line 24"/>
            <p:cNvSpPr>
              <a:spLocks noChangeShapeType="1"/>
            </p:cNvSpPr>
            <p:nvPr/>
          </p:nvSpPr>
          <p:spPr bwMode="auto">
            <a:xfrm flipH="1">
              <a:off x="2607" y="3378"/>
              <a:ext cx="293" cy="2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86041" name="Text Box 25"/>
          <p:cNvSpPr txBox="1">
            <a:spLocks noChangeArrowheads="1"/>
          </p:cNvSpPr>
          <p:nvPr/>
        </p:nvSpPr>
        <p:spPr bwMode="auto">
          <a:xfrm>
            <a:off x="352425" y="393700"/>
            <a:ext cx="27479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孔</a:t>
            </a:r>
            <a:r>
              <a:rPr lang="en-US" altLang="zh-CN" sz="2800" b="1" i="1">
                <a:latin typeface="Swis721 BT" pitchFamily="34" charset="0"/>
              </a:rPr>
              <a:t>Φ</a:t>
            </a:r>
            <a:r>
              <a:rPr lang="en-US" altLang="zh-CN" sz="2800" b="1"/>
              <a:t>90H6:</a:t>
            </a:r>
          </a:p>
        </p:txBody>
      </p:sp>
      <p:sp>
        <p:nvSpPr>
          <p:cNvPr id="86044" name="AutoShape 28"/>
          <p:cNvSpPr>
            <a:spLocks/>
          </p:cNvSpPr>
          <p:nvPr/>
        </p:nvSpPr>
        <p:spPr bwMode="auto">
          <a:xfrm>
            <a:off x="5653088" y="1539875"/>
            <a:ext cx="1946275" cy="978242"/>
          </a:xfrm>
          <a:prstGeom prst="borderCallout3">
            <a:avLst>
              <a:gd name="adj1" fmla="val 10343"/>
              <a:gd name="adj2" fmla="val -3917"/>
              <a:gd name="adj3" fmla="val 10343"/>
              <a:gd name="adj4" fmla="val -92495"/>
              <a:gd name="adj5" fmla="val 10343"/>
              <a:gd name="adj6" fmla="val -92495"/>
              <a:gd name="adj7" fmla="val -40949"/>
              <a:gd name="adj8" fmla="val -81972"/>
            </a:avLst>
          </a:prstGeom>
          <a:noFill/>
          <a:ln w="57150">
            <a:solidFill>
              <a:srgbClr val="FF33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2800" b="1"/>
              <a:t>外壳孔1.6</a:t>
            </a:r>
            <a:r>
              <a:rPr lang="en-US" altLang="zh-CN" sz="2800" b="1"/>
              <a:t>μm</a:t>
            </a:r>
            <a:endParaRPr lang="zh-CN" altLang="en-US" sz="2800" b="1"/>
          </a:p>
        </p:txBody>
      </p:sp>
      <p:sp>
        <p:nvSpPr>
          <p:cNvPr id="86046" name="Line 30"/>
          <p:cNvSpPr>
            <a:spLocks noChangeShapeType="1"/>
          </p:cNvSpPr>
          <p:nvPr/>
        </p:nvSpPr>
        <p:spPr bwMode="auto">
          <a:xfrm>
            <a:off x="4618038" y="852488"/>
            <a:ext cx="0" cy="2262187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86048" name="AutoShape 32"/>
          <p:cNvSpPr>
            <a:spLocks/>
          </p:cNvSpPr>
          <p:nvPr/>
        </p:nvSpPr>
        <p:spPr bwMode="auto">
          <a:xfrm>
            <a:off x="801858" y="1793875"/>
            <a:ext cx="1976267" cy="925349"/>
          </a:xfrm>
          <a:prstGeom prst="borderCallout1">
            <a:avLst>
              <a:gd name="adj1" fmla="val 10028"/>
              <a:gd name="adj2" fmla="val 103370"/>
              <a:gd name="adj3" fmla="val 8508"/>
              <a:gd name="adj4" fmla="val 193794"/>
            </a:avLst>
          </a:prstGeom>
          <a:noFill/>
          <a:ln w="57150">
            <a:solidFill>
              <a:srgbClr val="FF33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2800" b="1" dirty="0"/>
              <a:t>外壳孔</a:t>
            </a:r>
            <a:r>
              <a:rPr lang="zh-CN" altLang="en-US" sz="2800" b="1" dirty="0" smtClean="0"/>
              <a:t>肩</a:t>
            </a:r>
            <a:r>
              <a:rPr lang="en-US" altLang="zh-CN" sz="2800" b="1" dirty="0" smtClean="0"/>
              <a:t>6</a:t>
            </a:r>
            <a:r>
              <a:rPr lang="zh-CN" altLang="en-US" sz="2800" b="1" dirty="0" smtClean="0"/>
              <a:t>.</a:t>
            </a:r>
            <a:r>
              <a:rPr lang="en-US" altLang="zh-CN" sz="2800" b="1" dirty="0" smtClean="0"/>
              <a:t>3μm</a:t>
            </a:r>
            <a:endParaRPr lang="zh-CN" altLang="en-US" sz="2800" b="1" dirty="0"/>
          </a:p>
          <a:p>
            <a:endParaRPr lang="zh-CN" altLang="en-US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00" y="3574197"/>
            <a:ext cx="7817360" cy="3041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Rectangle 26"/>
          <p:cNvSpPr>
            <a:spLocks noChangeArrowheads="1"/>
          </p:cNvSpPr>
          <p:nvPr/>
        </p:nvSpPr>
        <p:spPr bwMode="auto">
          <a:xfrm>
            <a:off x="4652331" y="5455920"/>
            <a:ext cx="652462" cy="31115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1" name="Rectangle 26"/>
          <p:cNvSpPr>
            <a:spLocks noChangeArrowheads="1"/>
          </p:cNvSpPr>
          <p:nvPr/>
        </p:nvSpPr>
        <p:spPr bwMode="auto">
          <a:xfrm>
            <a:off x="4666690" y="6074899"/>
            <a:ext cx="652462" cy="31115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6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6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6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6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6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6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6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6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41" grpId="0" autoUpdateAnimBg="0"/>
      <p:bldP spid="86044" grpId="0" animBg="1" autoUpdateAnimBg="0"/>
      <p:bldP spid="86046" grpId="0" animBg="1"/>
      <p:bldP spid="86048" grpId="0" animBg="1" autoUpdateAnimBg="0"/>
      <p:bldP spid="30" grpId="0" animBg="1"/>
      <p:bldP spid="3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6BA5659-E554-4F66-BAC4-033FF7000783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32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139700" y="182563"/>
            <a:ext cx="4467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latin typeface="宋体" pitchFamily="2" charset="-122"/>
              </a:rPr>
              <a:t>（4）</a:t>
            </a:r>
            <a:r>
              <a:rPr lang="zh-CN" altLang="en-US" b="1" dirty="0"/>
              <a:t>标注 (见图6.8所示)</a:t>
            </a:r>
          </a:p>
        </p:txBody>
      </p:sp>
      <p:pic>
        <p:nvPicPr>
          <p:cNvPr id="19480" name="Picture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513" y="688975"/>
            <a:ext cx="4832350" cy="599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82" name="Text Box 26"/>
          <p:cNvSpPr txBox="1">
            <a:spLocks noChangeArrowheads="1"/>
          </p:cNvSpPr>
          <p:nvPr/>
        </p:nvSpPr>
        <p:spPr bwMode="auto">
          <a:xfrm>
            <a:off x="3924300" y="226599"/>
            <a:ext cx="3816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装配图的标注图</a:t>
            </a:r>
            <a:r>
              <a:rPr lang="en-US" altLang="zh-CN" b="1" dirty="0"/>
              <a:t>6.8</a:t>
            </a:r>
            <a:r>
              <a:rPr lang="zh-CN" altLang="en-US" b="1" dirty="0"/>
              <a:t>（</a:t>
            </a:r>
            <a:r>
              <a:rPr lang="en-US" altLang="zh-CN" b="1" dirty="0"/>
              <a:t>a</a:t>
            </a:r>
            <a:r>
              <a:rPr lang="zh-CN" altLang="en-US" b="1" dirty="0"/>
              <a:t>）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 build="p" autoUpdateAnimBg="0"/>
      <p:bldP spid="19482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D1246D3-5CF2-4CA6-9E4B-7C3C0ABB8C9E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33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986527" y="577996"/>
            <a:ext cx="5394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零件图的标注图</a:t>
            </a:r>
            <a:r>
              <a:rPr lang="en-US" altLang="zh-CN" b="1" dirty="0"/>
              <a:t>6.8</a:t>
            </a:r>
            <a:r>
              <a:rPr lang="zh-CN" altLang="en-US" b="1" dirty="0"/>
              <a:t>（</a:t>
            </a:r>
            <a:r>
              <a:rPr lang="en-US" altLang="zh-CN" b="1" dirty="0"/>
              <a:t>b</a:t>
            </a:r>
            <a:r>
              <a:rPr lang="zh-CN" altLang="en-US" b="1" dirty="0"/>
              <a:t>）、（</a:t>
            </a:r>
            <a:r>
              <a:rPr lang="en-US" altLang="zh-CN" b="1" dirty="0"/>
              <a:t>c</a:t>
            </a:r>
            <a:r>
              <a:rPr lang="zh-CN" altLang="en-US" b="1" dirty="0"/>
              <a:t>）</a:t>
            </a:r>
            <a:endParaRPr lang="en-US" altLang="zh-CN" b="1" dirty="0"/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22" y="1154297"/>
            <a:ext cx="6743700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0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7BE5986-8F1D-4E0B-BD43-ADB494C1AB92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34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719138" y="530866"/>
            <a:ext cx="79105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dirty="0">
                <a:solidFill>
                  <a:srgbClr val="FF3300"/>
                </a:solidFill>
              </a:rPr>
              <a:t>本章重点: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560388" y="4537075"/>
            <a:ext cx="82883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>
                <a:latin typeface="宋体" pitchFamily="2" charset="-122"/>
              </a:rPr>
              <a:t>作业 </a:t>
            </a:r>
            <a:r>
              <a:rPr lang="en-US" altLang="zh-CN" b="1"/>
              <a:t>P154   </a:t>
            </a:r>
            <a:r>
              <a:rPr lang="zh-CN" altLang="en-US" b="1"/>
              <a:t>思考题1、2、3、4，作业题 1、2</a:t>
            </a:r>
            <a:r>
              <a:rPr lang="zh-CN" altLang="en-US" b="1">
                <a:latin typeface="宋体" pitchFamily="2" charset="-122"/>
              </a:rPr>
              <a:t> 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31838" y="1090613"/>
            <a:ext cx="8099425" cy="319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/>
              <a:t>1. 滚动轴承的公差等级及其应用范围；</a:t>
            </a:r>
          </a:p>
          <a:p>
            <a:pPr algn="l" eaLnBrk="1" hangingPunct="1"/>
            <a:r>
              <a:rPr lang="zh-CN" altLang="en-US" b="1"/>
              <a:t>2. 滚动轴承的内、外径公差特点—两种公差和公差  </a:t>
            </a:r>
          </a:p>
          <a:p>
            <a:pPr algn="l" eaLnBrk="1" hangingPunct="1"/>
            <a:r>
              <a:rPr lang="zh-CN" altLang="en-US" b="1"/>
              <a:t>    带位置；</a:t>
            </a:r>
          </a:p>
          <a:p>
            <a:pPr algn="l" eaLnBrk="1" hangingPunct="1"/>
            <a:r>
              <a:rPr lang="zh-CN" altLang="en-US" b="1"/>
              <a:t>3. 滚动轴承的配合特点—标准部件、薄壁件和易损件；</a:t>
            </a:r>
          </a:p>
          <a:p>
            <a:pPr algn="l" eaLnBrk="1" hangingPunct="1"/>
            <a:r>
              <a:rPr lang="zh-CN" altLang="en-US" b="1"/>
              <a:t>4. 滚动轴承配合的选用—基准制、配合选用依据、配合表 </a:t>
            </a:r>
          </a:p>
          <a:p>
            <a:pPr algn="l" eaLnBrk="1" hangingPunct="1"/>
            <a:r>
              <a:rPr lang="zh-CN" altLang="en-US" b="1"/>
              <a:t>   面的几何公差和表面粗糙度及公差在图样上的标注。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6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 autoUpdateAnimBg="0" advAuto="1000"/>
      <p:bldP spid="27651" grpId="0" build="p" autoUpdateAnimBg="0"/>
      <p:bldP spid="27652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DA428FB-148D-481C-A62C-503CFB916B8C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35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90125" name="Rectangle 13"/>
          <p:cNvSpPr>
            <a:spLocks noChangeArrowheads="1"/>
          </p:cNvSpPr>
          <p:nvPr/>
        </p:nvSpPr>
        <p:spPr bwMode="auto">
          <a:xfrm>
            <a:off x="273050" y="971550"/>
            <a:ext cx="5186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>
                <a:ea typeface="楷体_GB2312" pitchFamily="49" charset="-122"/>
              </a:rPr>
              <a:t>  </a:t>
            </a:r>
            <a:r>
              <a:rPr lang="zh-CN" altLang="en-US" b="1">
                <a:ea typeface="楷体_GB2312" pitchFamily="49" charset="-122"/>
              </a:rPr>
              <a:t>试将下列要求标在图上：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126" name="Rectangle 14"/>
              <p:cNvSpPr>
                <a:spLocks noChangeArrowheads="1"/>
              </p:cNvSpPr>
              <p:nvPr/>
            </p:nvSpPr>
            <p:spPr bwMode="auto">
              <a:xfrm>
                <a:off x="650875" y="1382713"/>
                <a:ext cx="6854825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altLang="zh-CN" b="1" dirty="0">
                    <a:ea typeface="楷体_GB2312" pitchFamily="49" charset="-122"/>
                  </a:rPr>
                  <a:t>(1) </a:t>
                </a:r>
                <a:r>
                  <a:rPr lang="zh-CN" altLang="en-US" b="1" dirty="0">
                    <a:ea typeface="楷体_GB2312" pitchFamily="49" charset="-122"/>
                  </a:rPr>
                  <a:t>大端圆柱面：尺寸要求为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b="1" dirty="0">
                    <a:ea typeface="楷体_GB2312" pitchFamily="49" charset="-122"/>
                  </a:rPr>
                  <a:t>４5 h7 mm</a:t>
                </a:r>
                <a:r>
                  <a:rPr lang="en-US" altLang="zh-CN" dirty="0">
                    <a:ea typeface="楷体_GB2312" pitchFamily="49" charset="-122"/>
                  </a:rPr>
                  <a:t> ，</a:t>
                </a:r>
              </a:p>
            </p:txBody>
          </p:sp>
        </mc:Choice>
        <mc:Fallback xmlns="">
          <p:sp>
            <p:nvSpPr>
              <p:cNvPr id="90126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0875" y="1382713"/>
                <a:ext cx="6854825" cy="457200"/>
              </a:xfrm>
              <a:prstGeom prst="rect">
                <a:avLst/>
              </a:prstGeom>
              <a:blipFill rotWithShape="1">
                <a:blip r:embed="rId2"/>
                <a:stretch>
                  <a:fillRect l="-1423" t="-14667" b="-3200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0127" name="Rectangle 15"/>
          <p:cNvSpPr>
            <a:spLocks noChangeArrowheads="1"/>
          </p:cNvSpPr>
          <p:nvPr/>
        </p:nvSpPr>
        <p:spPr bwMode="auto">
          <a:xfrm>
            <a:off x="1123950" y="1752600"/>
            <a:ext cx="3238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b="1">
                <a:ea typeface="楷体_GB2312" pitchFamily="49" charset="-122"/>
              </a:rPr>
              <a:t>并采用包容要求</a:t>
            </a:r>
            <a:r>
              <a:rPr lang="zh-CN" altLang="en-US">
                <a:ea typeface="楷体_GB2312" pitchFamily="49" charset="-122"/>
              </a:rPr>
              <a:t>，</a:t>
            </a:r>
          </a:p>
        </p:txBody>
      </p:sp>
      <p:sp>
        <p:nvSpPr>
          <p:cNvPr id="90128" name="Rectangle 16"/>
          <p:cNvSpPr>
            <a:spLocks noChangeArrowheads="1"/>
          </p:cNvSpPr>
          <p:nvPr/>
        </p:nvSpPr>
        <p:spPr bwMode="auto">
          <a:xfrm>
            <a:off x="1011238" y="2214563"/>
            <a:ext cx="6821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b="1">
                <a:ea typeface="楷体_GB2312" pitchFamily="49" charset="-122"/>
              </a:rPr>
              <a:t>表面粗糙度</a:t>
            </a:r>
            <a:r>
              <a:rPr lang="zh-CN" altLang="en-US" b="1" i="1">
                <a:ea typeface="楷体_GB2312" pitchFamily="49" charset="-122"/>
              </a:rPr>
              <a:t>Ｒ</a:t>
            </a:r>
            <a:r>
              <a:rPr lang="en-US" altLang="zh-CN" b="1" i="1">
                <a:ea typeface="楷体_GB2312" pitchFamily="49" charset="-122"/>
              </a:rPr>
              <a:t>a</a:t>
            </a:r>
            <a:r>
              <a:rPr lang="zh-CN" altLang="en-US" b="1">
                <a:ea typeface="楷体_GB2312" pitchFamily="49" charset="-122"/>
              </a:rPr>
              <a:t>的上限值为0.8</a:t>
            </a:r>
            <a:r>
              <a:rPr lang="en-US" altLang="zh-CN" b="1">
                <a:ea typeface="楷体_GB2312" pitchFamily="49" charset="-122"/>
              </a:rPr>
              <a:t>μ</a:t>
            </a:r>
            <a:r>
              <a:rPr lang="zh-CN" altLang="en-US" b="1">
                <a:ea typeface="楷体_GB2312" pitchFamily="49" charset="-122"/>
              </a:rPr>
              <a:t>ｍ；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130" name="Rectangle 18"/>
              <p:cNvSpPr>
                <a:spLocks noChangeArrowheads="1"/>
              </p:cNvSpPr>
              <p:nvPr/>
            </p:nvSpPr>
            <p:spPr bwMode="auto">
              <a:xfrm>
                <a:off x="650875" y="2660650"/>
                <a:ext cx="7324725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altLang="zh-CN" b="1" dirty="0">
                    <a:ea typeface="楷体_GB2312" pitchFamily="49" charset="-122"/>
                  </a:rPr>
                  <a:t>(2)  </a:t>
                </a:r>
                <a:r>
                  <a:rPr lang="zh-CN" altLang="en-US" b="1" dirty="0">
                    <a:ea typeface="楷体_GB2312" pitchFamily="49" charset="-122"/>
                  </a:rPr>
                  <a:t>小端圆柱面：尺寸为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b="1" dirty="0">
                    <a:ea typeface="楷体_GB2312" pitchFamily="49" charset="-122"/>
                  </a:rPr>
                  <a:t>25</a:t>
                </a:r>
                <a:r>
                  <a:rPr lang="en-US" altLang="zh-CN" b="1" dirty="0">
                    <a:latin typeface="楷体_GB2312" pitchFamily="49" charset="-122"/>
                    <a:ea typeface="楷体_GB2312" pitchFamily="49" charset="-122"/>
                  </a:rPr>
                  <a:t>±</a:t>
                </a:r>
                <a:r>
                  <a:rPr lang="en-US" altLang="zh-CN" b="1" dirty="0">
                    <a:ea typeface="楷体_GB2312" pitchFamily="49" charset="-122"/>
                  </a:rPr>
                  <a:t>0.007mm</a:t>
                </a:r>
                <a:r>
                  <a:rPr lang="zh-CN" altLang="en-US" b="1" dirty="0">
                    <a:ea typeface="楷体_GB2312" pitchFamily="49" charset="-122"/>
                  </a:rPr>
                  <a:t>，</a:t>
                </a:r>
              </a:p>
            </p:txBody>
          </p:sp>
        </mc:Choice>
        <mc:Fallback xmlns="">
          <p:sp>
            <p:nvSpPr>
              <p:cNvPr id="90130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0875" y="2660650"/>
                <a:ext cx="7324725" cy="457200"/>
              </a:xfrm>
              <a:prstGeom prst="rect">
                <a:avLst/>
              </a:prstGeom>
              <a:blipFill rotWithShape="1">
                <a:blip r:embed="rId3"/>
                <a:stretch>
                  <a:fillRect l="-1332" t="-14667" b="-3200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0131" name="Rectangle 19"/>
          <p:cNvSpPr>
            <a:spLocks noChangeArrowheads="1"/>
          </p:cNvSpPr>
          <p:nvPr/>
        </p:nvSpPr>
        <p:spPr bwMode="auto">
          <a:xfrm>
            <a:off x="1203325" y="3089275"/>
            <a:ext cx="4246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b="1">
                <a:ea typeface="楷体_GB2312" pitchFamily="49" charset="-122"/>
              </a:rPr>
              <a:t>圆度公差为0.01</a:t>
            </a:r>
            <a:r>
              <a:rPr lang="en-US" altLang="zh-CN" b="1">
                <a:ea typeface="楷体_GB2312" pitchFamily="49" charset="-122"/>
              </a:rPr>
              <a:t>mm，</a:t>
            </a:r>
            <a:endParaRPr lang="zh-CN" altLang="en-US" b="1">
              <a:ea typeface="楷体_GB2312" pitchFamily="49" charset="-122"/>
            </a:endParaRPr>
          </a:p>
        </p:txBody>
      </p:sp>
      <p:sp>
        <p:nvSpPr>
          <p:cNvPr id="90132" name="Rectangle 20"/>
          <p:cNvSpPr>
            <a:spLocks noChangeArrowheads="1"/>
          </p:cNvSpPr>
          <p:nvPr/>
        </p:nvSpPr>
        <p:spPr bwMode="auto">
          <a:xfrm>
            <a:off x="1247775" y="3500438"/>
            <a:ext cx="60420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b="1" i="1">
                <a:ea typeface="楷体_GB2312" pitchFamily="49" charset="-122"/>
              </a:rPr>
              <a:t>Rz</a:t>
            </a:r>
            <a:r>
              <a:rPr lang="zh-CN" altLang="en-US" b="1">
                <a:ea typeface="楷体_GB2312" pitchFamily="49" charset="-122"/>
              </a:rPr>
              <a:t>的</a:t>
            </a:r>
            <a:r>
              <a:rPr lang="zh-CN" altLang="en-US" b="1" i="1">
                <a:ea typeface="楷体_GB2312" pitchFamily="49" charset="-122"/>
              </a:rPr>
              <a:t> </a:t>
            </a:r>
            <a:r>
              <a:rPr lang="zh-CN" altLang="en-US" b="1">
                <a:ea typeface="楷体_GB2312" pitchFamily="49" charset="-122"/>
              </a:rPr>
              <a:t>最大值为1.6</a:t>
            </a:r>
            <a:r>
              <a:rPr lang="en-US" altLang="zh-CN" b="1">
                <a:ea typeface="楷体_GB2312" pitchFamily="49" charset="-122"/>
              </a:rPr>
              <a:t>μm，</a:t>
            </a:r>
            <a:r>
              <a:rPr lang="zh-CN" altLang="en-US" b="1">
                <a:ea typeface="楷体_GB2312" pitchFamily="49" charset="-122"/>
              </a:rPr>
              <a:t>其余表面</a:t>
            </a:r>
            <a:r>
              <a:rPr lang="zh-CN" altLang="en-US" b="1" i="1">
                <a:ea typeface="楷体_GB2312" pitchFamily="49" charset="-122"/>
              </a:rPr>
              <a:t>Ｒ</a:t>
            </a:r>
            <a:r>
              <a:rPr lang="en-US" altLang="zh-CN" b="1" i="1">
                <a:ea typeface="楷体_GB2312" pitchFamily="49" charset="-122"/>
              </a:rPr>
              <a:t>a </a:t>
            </a:r>
            <a:r>
              <a:rPr lang="zh-CN" altLang="en-US" b="1">
                <a:ea typeface="楷体_GB2312" pitchFamily="49" charset="-122"/>
              </a:rPr>
              <a:t>的上限</a:t>
            </a:r>
          </a:p>
          <a:p>
            <a:pPr algn="l">
              <a:spcBef>
                <a:spcPct val="0"/>
              </a:spcBef>
            </a:pPr>
            <a:r>
              <a:rPr lang="zh-CN" altLang="en-US" b="1">
                <a:ea typeface="楷体_GB2312" pitchFamily="49" charset="-122"/>
              </a:rPr>
              <a:t>值均为6.3</a:t>
            </a:r>
            <a:r>
              <a:rPr lang="en-US" altLang="zh-CN" b="1">
                <a:ea typeface="楷体_GB2312" pitchFamily="49" charset="-122"/>
              </a:rPr>
              <a:t>μ</a:t>
            </a:r>
            <a:r>
              <a:rPr lang="zh-CN" altLang="en-US" b="1">
                <a:ea typeface="楷体_GB2312" pitchFamily="49" charset="-122"/>
              </a:rPr>
              <a:t>ｍ</a:t>
            </a:r>
            <a:r>
              <a:rPr lang="en-US" altLang="zh-CN" b="1">
                <a:ea typeface="楷体_GB2312" pitchFamily="49" charset="-122"/>
              </a:rPr>
              <a:t>。</a:t>
            </a:r>
            <a:endParaRPr lang="zh-CN" altLang="en-US" b="1">
              <a:ea typeface="楷体_GB2312" pitchFamily="49" charset="-122"/>
            </a:endParaRPr>
          </a:p>
        </p:txBody>
      </p:sp>
      <p:grpSp>
        <p:nvGrpSpPr>
          <p:cNvPr id="90134" name="Group 22"/>
          <p:cNvGrpSpPr>
            <a:grpSpLocks/>
          </p:cNvGrpSpPr>
          <p:nvPr/>
        </p:nvGrpSpPr>
        <p:grpSpPr bwMode="auto">
          <a:xfrm>
            <a:off x="1444625" y="4467225"/>
            <a:ext cx="4725988" cy="2076450"/>
            <a:chOff x="910" y="2814"/>
            <a:chExt cx="2977" cy="1308"/>
          </a:xfrm>
        </p:grpSpPr>
        <p:sp>
          <p:nvSpPr>
            <p:cNvPr id="39948" name="Rectangle 6"/>
            <p:cNvSpPr>
              <a:spLocks noChangeArrowheads="1"/>
            </p:cNvSpPr>
            <p:nvPr/>
          </p:nvSpPr>
          <p:spPr bwMode="auto">
            <a:xfrm>
              <a:off x="2018" y="3132"/>
              <a:ext cx="1684" cy="672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9949" name="Group 7"/>
            <p:cNvGrpSpPr>
              <a:grpSpLocks/>
            </p:cNvGrpSpPr>
            <p:nvPr/>
          </p:nvGrpSpPr>
          <p:grpSpPr bwMode="auto">
            <a:xfrm>
              <a:off x="1087" y="2814"/>
              <a:ext cx="931" cy="1308"/>
              <a:chOff x="3407" y="3796"/>
              <a:chExt cx="1316" cy="1147"/>
            </a:xfrm>
          </p:grpSpPr>
          <p:sp>
            <p:nvSpPr>
              <p:cNvPr id="39951" name="Rectangle 8"/>
              <p:cNvSpPr>
                <a:spLocks noChangeArrowheads="1"/>
              </p:cNvSpPr>
              <p:nvPr/>
            </p:nvSpPr>
            <p:spPr bwMode="auto">
              <a:xfrm>
                <a:off x="3519" y="3796"/>
                <a:ext cx="1204" cy="1147"/>
              </a:xfrm>
              <a:prstGeom prst="rect">
                <a:avLst/>
              </a:prstGeom>
              <a:solidFill>
                <a:srgbClr val="FFFFFF"/>
              </a:solidFill>
              <a:ln w="5715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2" name="Line 9"/>
              <p:cNvSpPr>
                <a:spLocks noChangeShapeType="1"/>
              </p:cNvSpPr>
              <p:nvPr/>
            </p:nvSpPr>
            <p:spPr bwMode="auto">
              <a:xfrm>
                <a:off x="3407" y="3920"/>
                <a:ext cx="0" cy="930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3" name="Line 10"/>
              <p:cNvSpPr>
                <a:spLocks noChangeShapeType="1"/>
              </p:cNvSpPr>
              <p:nvPr/>
            </p:nvSpPr>
            <p:spPr bwMode="auto">
              <a:xfrm flipV="1">
                <a:off x="3407" y="3796"/>
                <a:ext cx="112" cy="124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4" name="Line 11"/>
              <p:cNvSpPr>
                <a:spLocks noChangeShapeType="1"/>
              </p:cNvSpPr>
              <p:nvPr/>
            </p:nvSpPr>
            <p:spPr bwMode="auto">
              <a:xfrm rot="16200000" flipV="1">
                <a:off x="3413" y="4825"/>
                <a:ext cx="112" cy="124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9950" name="Line 21"/>
            <p:cNvSpPr>
              <a:spLocks noChangeShapeType="1"/>
            </p:cNvSpPr>
            <p:nvPr/>
          </p:nvSpPr>
          <p:spPr bwMode="auto">
            <a:xfrm>
              <a:off x="910" y="3476"/>
              <a:ext cx="297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90135" name="Text Box 23"/>
          <p:cNvSpPr txBox="1">
            <a:spLocks noChangeArrowheads="1"/>
          </p:cNvSpPr>
          <p:nvPr/>
        </p:nvSpPr>
        <p:spPr bwMode="auto">
          <a:xfrm>
            <a:off x="1154344" y="349774"/>
            <a:ext cx="2930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课 堂 练 习</a:t>
            </a: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0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0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0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9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90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90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5" grpId="0" autoUpdateAnimBg="0"/>
      <p:bldP spid="90126" grpId="0" autoUpdateAnimBg="0"/>
      <p:bldP spid="90127" grpId="0" autoUpdateAnimBg="0"/>
      <p:bldP spid="90128" grpId="0" autoUpdateAnimBg="0"/>
      <p:bldP spid="90130" grpId="0" autoUpdateAnimBg="0"/>
      <p:bldP spid="90131" grpId="0" autoUpdateAnimBg="0"/>
      <p:bldP spid="90132" grpId="0" autoUpdateAnimBg="0"/>
      <p:bldP spid="90135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9B353FF-0F6C-47C6-AFCE-8E5F01AC9865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36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00356" name="Text Box 4"/>
          <p:cNvSpPr txBox="1">
            <a:spLocks noChangeArrowheads="1"/>
          </p:cNvSpPr>
          <p:nvPr/>
        </p:nvSpPr>
        <p:spPr bwMode="auto">
          <a:xfrm>
            <a:off x="1722438" y="254000"/>
            <a:ext cx="4710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3300"/>
                </a:solidFill>
              </a:rPr>
              <a:t>作 业 题 解释</a:t>
            </a:r>
            <a:endParaRPr lang="en-US" altLang="zh-CN" sz="3600" b="1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357" name="Text Box 5"/>
              <p:cNvSpPr txBox="1">
                <a:spLocks noChangeArrowheads="1"/>
              </p:cNvSpPr>
              <p:nvPr/>
            </p:nvSpPr>
            <p:spPr bwMode="auto">
              <a:xfrm>
                <a:off x="322263" y="925513"/>
                <a:ext cx="8128000" cy="14219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dirty="0"/>
                  <a:t>         </a:t>
                </a:r>
                <a:r>
                  <a:rPr lang="zh-CN" altLang="en-US" b="1" dirty="0"/>
                  <a:t>1.有一6级6</a:t>
                </a:r>
                <a:r>
                  <a:rPr lang="en-US" altLang="zh-CN" b="1" dirty="0"/>
                  <a:t>309</a:t>
                </a:r>
                <a:r>
                  <a:rPr lang="zh-CN" altLang="en-US" b="1" dirty="0"/>
                  <a:t>的滚动轴承，内圈为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b="1" dirty="0"/>
                  <a:t>45mm，</a:t>
                </a:r>
                <a:r>
                  <a:rPr lang="zh-CN" altLang="en-US" b="1" dirty="0"/>
                  <a:t>外圈为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b="1" dirty="0"/>
                  <a:t>100mm。</a:t>
                </a:r>
                <a:r>
                  <a:rPr lang="zh-CN" altLang="en-US" b="1" dirty="0"/>
                  <a:t>内圈与轴配合为</a:t>
                </a:r>
                <a:r>
                  <a:rPr lang="en-US" altLang="zh-CN" b="1" dirty="0"/>
                  <a:t>j5，</a:t>
                </a:r>
                <a:r>
                  <a:rPr lang="zh-CN" altLang="en-US" b="1" dirty="0"/>
                  <a:t>外圈与外壳孔配合为</a:t>
                </a:r>
                <a:r>
                  <a:rPr lang="en-US" altLang="zh-CN" b="1" dirty="0"/>
                  <a:t>H6，</a:t>
                </a:r>
                <a:r>
                  <a:rPr lang="zh-CN" altLang="en-US" b="1" dirty="0"/>
                  <a:t>试画出配合的尺寸公差带图，并计算其极限间隙和极限过盈。</a:t>
                </a:r>
              </a:p>
            </p:txBody>
          </p:sp>
        </mc:Choice>
        <mc:Fallback xmlns="">
          <p:sp>
            <p:nvSpPr>
              <p:cNvPr id="100357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2263" y="925513"/>
                <a:ext cx="8128000" cy="1421928"/>
              </a:xfrm>
              <a:prstGeom prst="rect">
                <a:avLst/>
              </a:prstGeom>
              <a:blipFill rotWithShape="1">
                <a:blip r:embed="rId2"/>
                <a:stretch>
                  <a:fillRect l="-1200" t="-2575" r="-1425" b="-472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698500" y="2851150"/>
            <a:ext cx="2913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/>
              <a:t>答案</a:t>
            </a:r>
          </a:p>
        </p:txBody>
      </p:sp>
      <p:grpSp>
        <p:nvGrpSpPr>
          <p:cNvPr id="100359" name="Group 7"/>
          <p:cNvGrpSpPr>
            <a:grpSpLocks/>
          </p:cNvGrpSpPr>
          <p:nvPr/>
        </p:nvGrpSpPr>
        <p:grpSpPr bwMode="auto">
          <a:xfrm>
            <a:off x="1190625" y="3159125"/>
            <a:ext cx="3032125" cy="1809750"/>
            <a:chOff x="750" y="1990"/>
            <a:chExt cx="1910" cy="1140"/>
          </a:xfrm>
        </p:grpSpPr>
        <p:sp>
          <p:nvSpPr>
            <p:cNvPr id="40983" name="Line 8"/>
            <p:cNvSpPr>
              <a:spLocks noChangeShapeType="1"/>
            </p:cNvSpPr>
            <p:nvPr/>
          </p:nvSpPr>
          <p:spPr bwMode="auto">
            <a:xfrm>
              <a:off x="913" y="2434"/>
              <a:ext cx="174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4" name="Line 9"/>
            <p:cNvSpPr>
              <a:spLocks noChangeShapeType="1"/>
            </p:cNvSpPr>
            <p:nvPr/>
          </p:nvSpPr>
          <p:spPr bwMode="auto">
            <a:xfrm>
              <a:off x="969" y="2409"/>
              <a:ext cx="0" cy="68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5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835" y="2347"/>
              <a:ext cx="52" cy="17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+</a:t>
              </a:r>
            </a:p>
            <a:p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0</a:t>
              </a:r>
            </a:p>
            <a:p>
              <a:r>
                <a:rPr lang="en-US" altLang="zh-CN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-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endParaRPr>
            </a:p>
          </p:txBody>
        </p:sp>
        <p:grpSp>
          <p:nvGrpSpPr>
            <p:cNvPr id="40986" name="Group 11"/>
            <p:cNvGrpSpPr>
              <a:grpSpLocks/>
            </p:cNvGrpSpPr>
            <p:nvPr/>
          </p:nvGrpSpPr>
          <p:grpSpPr bwMode="auto">
            <a:xfrm>
              <a:off x="1659" y="2069"/>
              <a:ext cx="471" cy="564"/>
              <a:chOff x="2959" y="11608"/>
              <a:chExt cx="840" cy="713"/>
            </a:xfrm>
          </p:grpSpPr>
          <p:sp>
            <p:nvSpPr>
              <p:cNvPr id="40994" name="Rectangle 12"/>
              <p:cNvSpPr>
                <a:spLocks noChangeArrowheads="1"/>
              </p:cNvSpPr>
              <p:nvPr/>
            </p:nvSpPr>
            <p:spPr bwMode="auto">
              <a:xfrm>
                <a:off x="2959" y="11608"/>
                <a:ext cx="840" cy="713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5" name="Text Box 13"/>
              <p:cNvSpPr txBox="1">
                <a:spLocks noChangeArrowheads="1"/>
              </p:cNvSpPr>
              <p:nvPr/>
            </p:nvSpPr>
            <p:spPr bwMode="auto">
              <a:xfrm>
                <a:off x="3155" y="11674"/>
                <a:ext cx="448" cy="4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just">
                  <a:spcBef>
                    <a:spcPct val="0"/>
                  </a:spcBef>
                </a:pPr>
                <a:r>
                  <a:rPr kumimoji="0" lang="en-US" altLang="zh-CN" sz="2000" b="1"/>
                  <a:t>j5</a:t>
                </a:r>
                <a:endParaRPr kumimoji="0" lang="en-US" altLang="zh-CN" sz="1400" b="1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987" name="Text Box 14"/>
                <p:cNvSpPr txBox="1">
                  <a:spLocks noChangeArrowheads="1"/>
                </p:cNvSpPr>
                <p:nvPr/>
              </p:nvSpPr>
              <p:spPr bwMode="auto">
                <a:xfrm rot="-5400000">
                  <a:off x="495" y="2601"/>
                  <a:ext cx="784" cy="2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algn="just">
                    <a:spcBef>
                      <a:spcPct val="0"/>
                    </a:spcBef>
                  </a:pPr>
                  <a14:m>
                    <m:oMath xmlns:m="http://schemas.openxmlformats.org/officeDocument/2006/math">
                      <m:r>
                        <a:rPr kumimoji="0" lang="en-US" altLang="zh-CN" sz="1900" b="1" i="1" dirty="0" smtClean="0">
                          <a:latin typeface="Cambria Math"/>
                          <a:ea typeface="Cambria Math"/>
                        </a:rPr>
                        <m:t>∅</m:t>
                      </m:r>
                    </m:oMath>
                  </a14:m>
                  <a:r>
                    <a:rPr kumimoji="0" lang="en-US" altLang="zh-CN" sz="1900" b="1" dirty="0"/>
                    <a:t>45mm</a:t>
                  </a:r>
                </a:p>
              </p:txBody>
            </p:sp>
          </mc:Choice>
          <mc:Fallback xmlns="">
            <p:sp>
              <p:nvSpPr>
                <p:cNvPr id="40987" name="Text 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 rot="-5400000">
                  <a:off x="495" y="2601"/>
                  <a:ext cx="784" cy="274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l="-16667" r="-1389" b="-7843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988" name="Text Box 15"/>
            <p:cNvSpPr txBox="1">
              <a:spLocks noChangeArrowheads="1"/>
            </p:cNvSpPr>
            <p:nvPr/>
          </p:nvSpPr>
          <p:spPr bwMode="auto">
            <a:xfrm>
              <a:off x="1270" y="2919"/>
              <a:ext cx="253" cy="16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kumimoji="0" lang="en-US" altLang="zh-CN" sz="1600" b="1"/>
                <a:t>EI</a:t>
              </a:r>
            </a:p>
          </p:txBody>
        </p:sp>
        <p:sp>
          <p:nvSpPr>
            <p:cNvPr id="40989" name="Text Box 16"/>
            <p:cNvSpPr txBox="1">
              <a:spLocks noChangeArrowheads="1"/>
            </p:cNvSpPr>
            <p:nvPr/>
          </p:nvSpPr>
          <p:spPr bwMode="auto">
            <a:xfrm>
              <a:off x="2183" y="1990"/>
              <a:ext cx="235" cy="12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kumimoji="0" lang="en-US" altLang="zh-CN" sz="1600" b="1"/>
                <a:t>es</a:t>
              </a:r>
            </a:p>
          </p:txBody>
        </p:sp>
        <p:grpSp>
          <p:nvGrpSpPr>
            <p:cNvPr id="40990" name="Group 17"/>
            <p:cNvGrpSpPr>
              <a:grpSpLocks/>
            </p:cNvGrpSpPr>
            <p:nvPr/>
          </p:nvGrpSpPr>
          <p:grpSpPr bwMode="auto">
            <a:xfrm>
              <a:off x="1088" y="2442"/>
              <a:ext cx="359" cy="469"/>
              <a:chOff x="4723" y="12445"/>
              <a:chExt cx="784" cy="992"/>
            </a:xfrm>
          </p:grpSpPr>
          <p:sp>
            <p:nvSpPr>
              <p:cNvPr id="40992" name="Rectangle 18"/>
              <p:cNvSpPr>
                <a:spLocks noChangeArrowheads="1"/>
              </p:cNvSpPr>
              <p:nvPr/>
            </p:nvSpPr>
            <p:spPr bwMode="auto">
              <a:xfrm>
                <a:off x="4723" y="12445"/>
                <a:ext cx="784" cy="992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3" name="Text Box 19"/>
              <p:cNvSpPr txBox="1">
                <a:spLocks noChangeArrowheads="1"/>
              </p:cNvSpPr>
              <p:nvPr/>
            </p:nvSpPr>
            <p:spPr bwMode="auto">
              <a:xfrm>
                <a:off x="4891" y="12697"/>
                <a:ext cx="448" cy="49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just">
                  <a:spcBef>
                    <a:spcPct val="0"/>
                  </a:spcBef>
                </a:pPr>
                <a:r>
                  <a:rPr kumimoji="0" lang="en-US" altLang="zh-CN" sz="1800" b="1"/>
                  <a:t>6</a:t>
                </a:r>
                <a:r>
                  <a:rPr kumimoji="0" lang="zh-CN" altLang="en-US" sz="1600" b="1"/>
                  <a:t>级</a:t>
                </a:r>
                <a:endParaRPr kumimoji="0" lang="zh-CN" altLang="en-US" sz="1000" b="1"/>
              </a:p>
            </p:txBody>
          </p:sp>
        </p:grpSp>
        <p:sp>
          <p:nvSpPr>
            <p:cNvPr id="40991" name="Text Box 20"/>
            <p:cNvSpPr txBox="1">
              <a:spLocks noChangeArrowheads="1"/>
            </p:cNvSpPr>
            <p:nvPr/>
          </p:nvSpPr>
          <p:spPr bwMode="auto">
            <a:xfrm>
              <a:off x="2138" y="2583"/>
              <a:ext cx="343" cy="1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kumimoji="0" lang="en-US" altLang="zh-CN" sz="1800" b="1"/>
                <a:t>ei</a:t>
              </a:r>
            </a:p>
          </p:txBody>
        </p:sp>
      </p:grpSp>
      <p:grpSp>
        <p:nvGrpSpPr>
          <p:cNvPr id="100373" name="Group 21"/>
          <p:cNvGrpSpPr>
            <a:grpSpLocks/>
          </p:cNvGrpSpPr>
          <p:nvPr/>
        </p:nvGrpSpPr>
        <p:grpSpPr bwMode="auto">
          <a:xfrm>
            <a:off x="4706938" y="2690813"/>
            <a:ext cx="3048000" cy="2468562"/>
            <a:chOff x="3005" y="1695"/>
            <a:chExt cx="1920" cy="155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970" name="Text Box 22"/>
                <p:cNvSpPr txBox="1">
                  <a:spLocks noChangeArrowheads="1"/>
                </p:cNvSpPr>
                <p:nvPr/>
              </p:nvSpPr>
              <p:spPr bwMode="auto">
                <a:xfrm rot="-5400000">
                  <a:off x="2604" y="2635"/>
                  <a:ext cx="1016" cy="21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algn="just">
                    <a:spcBef>
                      <a:spcPct val="0"/>
                    </a:spcBef>
                  </a:pPr>
                  <a14:m>
                    <m:oMath xmlns:m="http://schemas.openxmlformats.org/officeDocument/2006/math">
                      <m:r>
                        <a:rPr kumimoji="0" lang="en-US" altLang="zh-CN" sz="1900" b="1" i="1" dirty="0" smtClean="0">
                          <a:latin typeface="Cambria Math"/>
                          <a:ea typeface="Cambria Math"/>
                        </a:rPr>
                        <m:t>∅</m:t>
                      </m:r>
                    </m:oMath>
                  </a14:m>
                  <a:r>
                    <a:rPr kumimoji="0" lang="en-US" altLang="zh-CN" sz="1900" b="1" dirty="0"/>
                    <a:t>100mm</a:t>
                  </a:r>
                </a:p>
              </p:txBody>
            </p:sp>
          </mc:Choice>
          <mc:Fallback xmlns="">
            <p:sp>
              <p:nvSpPr>
                <p:cNvPr id="40970" name="Text Box 2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 rot="-5400000">
                  <a:off x="2604" y="2635"/>
                  <a:ext cx="1016" cy="214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21429" r="-30357" b="-6061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0971" name="Group 23"/>
            <p:cNvGrpSpPr>
              <a:grpSpLocks/>
            </p:cNvGrpSpPr>
            <p:nvPr/>
          </p:nvGrpSpPr>
          <p:grpSpPr bwMode="auto">
            <a:xfrm>
              <a:off x="3100" y="1695"/>
              <a:ext cx="1825" cy="1416"/>
              <a:chOff x="3377" y="1857"/>
              <a:chExt cx="1825" cy="1416"/>
            </a:xfrm>
          </p:grpSpPr>
          <p:sp>
            <p:nvSpPr>
              <p:cNvPr id="40972" name="Line 24"/>
              <p:cNvSpPr>
                <a:spLocks noChangeShapeType="1"/>
              </p:cNvSpPr>
              <p:nvPr/>
            </p:nvSpPr>
            <p:spPr bwMode="auto">
              <a:xfrm>
                <a:off x="3455" y="2616"/>
                <a:ext cx="174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3" name="Line 25"/>
              <p:cNvSpPr>
                <a:spLocks noChangeShapeType="1"/>
              </p:cNvSpPr>
              <p:nvPr/>
            </p:nvSpPr>
            <p:spPr bwMode="auto">
              <a:xfrm>
                <a:off x="3511" y="2591"/>
                <a:ext cx="0" cy="68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4" name="WordArt 26"/>
              <p:cNvSpPr>
                <a:spLocks noChangeArrowheads="1" noChangeShapeType="1" noTextEdit="1"/>
              </p:cNvSpPr>
              <p:nvPr/>
            </p:nvSpPr>
            <p:spPr bwMode="auto">
              <a:xfrm>
                <a:off x="3377" y="2529"/>
                <a:ext cx="52" cy="17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altLang="zh-CN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/>
                    <a:ea typeface="宋体"/>
                  </a:rPr>
                  <a:t>+</a:t>
                </a:r>
              </a:p>
              <a:p>
                <a:r>
                  <a:rPr lang="en-US" altLang="zh-CN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/>
                    <a:ea typeface="宋体"/>
                  </a:rPr>
                  <a:t>0</a:t>
                </a:r>
              </a:p>
              <a:p>
                <a:r>
                  <a:rPr lang="en-US" altLang="zh-CN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宋体"/>
                    <a:ea typeface="宋体"/>
                  </a:rPr>
                  <a:t>-</a:t>
                </a:r>
                <a:endPara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endParaRPr>
              </a:p>
            </p:txBody>
          </p:sp>
          <p:grpSp>
            <p:nvGrpSpPr>
              <p:cNvPr id="40975" name="Group 27"/>
              <p:cNvGrpSpPr>
                <a:grpSpLocks/>
              </p:cNvGrpSpPr>
              <p:nvPr/>
            </p:nvGrpSpPr>
            <p:grpSpPr bwMode="auto">
              <a:xfrm>
                <a:off x="4192" y="2008"/>
                <a:ext cx="471" cy="609"/>
                <a:chOff x="2959" y="11608"/>
                <a:chExt cx="840" cy="713"/>
              </a:xfrm>
            </p:grpSpPr>
            <p:sp>
              <p:nvSpPr>
                <p:cNvPr id="40981" name="Rectangle 28"/>
                <p:cNvSpPr>
                  <a:spLocks noChangeArrowheads="1"/>
                </p:cNvSpPr>
                <p:nvPr/>
              </p:nvSpPr>
              <p:spPr bwMode="auto">
                <a:xfrm>
                  <a:off x="2959" y="11608"/>
                  <a:ext cx="840" cy="713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982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3155" y="11674"/>
                  <a:ext cx="448" cy="496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algn="just">
                    <a:spcBef>
                      <a:spcPct val="0"/>
                    </a:spcBef>
                  </a:pPr>
                  <a:r>
                    <a:rPr kumimoji="0" lang="en-US" altLang="zh-CN" b="1"/>
                    <a:t>H6</a:t>
                  </a:r>
                  <a:endParaRPr kumimoji="0" lang="en-US" altLang="zh-CN" sz="1600" b="1"/>
                </a:p>
              </p:txBody>
            </p:sp>
          </p:grpSp>
          <p:sp>
            <p:nvSpPr>
              <p:cNvPr id="40976" name="Text Box 30"/>
              <p:cNvSpPr txBox="1">
                <a:spLocks noChangeArrowheads="1"/>
              </p:cNvSpPr>
              <p:nvPr/>
            </p:nvSpPr>
            <p:spPr bwMode="auto">
              <a:xfrm>
                <a:off x="3812" y="3101"/>
                <a:ext cx="253" cy="16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just">
                  <a:spcBef>
                    <a:spcPct val="0"/>
                  </a:spcBef>
                </a:pPr>
                <a:r>
                  <a:rPr kumimoji="0" lang="en-US" altLang="zh-CN" sz="1600" b="1"/>
                  <a:t>ei</a:t>
                </a:r>
              </a:p>
            </p:txBody>
          </p:sp>
          <p:sp>
            <p:nvSpPr>
              <p:cNvPr id="40977" name="Text Box 31"/>
              <p:cNvSpPr txBox="1">
                <a:spLocks noChangeArrowheads="1"/>
              </p:cNvSpPr>
              <p:nvPr/>
            </p:nvSpPr>
            <p:spPr bwMode="auto">
              <a:xfrm>
                <a:off x="4680" y="1857"/>
                <a:ext cx="406" cy="1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just">
                  <a:spcBef>
                    <a:spcPct val="0"/>
                  </a:spcBef>
                </a:pPr>
                <a:r>
                  <a:rPr kumimoji="0" lang="en-US" altLang="zh-CN" sz="2000" b="1"/>
                  <a:t>ES</a:t>
                </a:r>
              </a:p>
            </p:txBody>
          </p:sp>
          <p:grpSp>
            <p:nvGrpSpPr>
              <p:cNvPr id="40978" name="Group 32"/>
              <p:cNvGrpSpPr>
                <a:grpSpLocks/>
              </p:cNvGrpSpPr>
              <p:nvPr/>
            </p:nvGrpSpPr>
            <p:grpSpPr bwMode="auto">
              <a:xfrm>
                <a:off x="3630" y="2624"/>
                <a:ext cx="359" cy="469"/>
                <a:chOff x="4723" y="12445"/>
                <a:chExt cx="784" cy="992"/>
              </a:xfrm>
            </p:grpSpPr>
            <p:sp>
              <p:nvSpPr>
                <p:cNvPr id="40979" name="Rectangle 33"/>
                <p:cNvSpPr>
                  <a:spLocks noChangeArrowheads="1"/>
                </p:cNvSpPr>
                <p:nvPr/>
              </p:nvSpPr>
              <p:spPr bwMode="auto">
                <a:xfrm>
                  <a:off x="4723" y="12445"/>
                  <a:ext cx="784" cy="992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980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4891" y="12697"/>
                  <a:ext cx="448" cy="496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algn="just">
                    <a:spcBef>
                      <a:spcPct val="0"/>
                    </a:spcBef>
                  </a:pPr>
                  <a:r>
                    <a:rPr kumimoji="0" lang="en-US" altLang="zh-CN" sz="1800" b="1"/>
                    <a:t>6</a:t>
                  </a:r>
                  <a:r>
                    <a:rPr kumimoji="0" lang="zh-CN" altLang="en-US" sz="1600" b="1"/>
                    <a:t>级</a:t>
                  </a:r>
                  <a:endParaRPr kumimoji="0" lang="zh-CN" altLang="en-US" sz="1000" b="1"/>
                </a:p>
              </p:txBody>
            </p:sp>
          </p:grpSp>
        </p:grpSp>
      </p:grpSp>
      <p:sp>
        <p:nvSpPr>
          <p:cNvPr id="100387" name="Text Box 35"/>
          <p:cNvSpPr txBox="1">
            <a:spLocks noChangeArrowheads="1"/>
          </p:cNvSpPr>
          <p:nvPr/>
        </p:nvSpPr>
        <p:spPr bwMode="auto">
          <a:xfrm>
            <a:off x="703263" y="5254625"/>
            <a:ext cx="4027487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/>
              <a:t>内圈：</a:t>
            </a:r>
            <a:r>
              <a:rPr lang="en-US" altLang="zh-CN" sz="2800" b="1" i="1" dirty="0" err="1"/>
              <a:t>X</a:t>
            </a:r>
            <a:r>
              <a:rPr lang="en-US" altLang="zh-CN" b="1" baseline="-25000" dirty="0" err="1"/>
              <a:t>max</a:t>
            </a:r>
            <a:r>
              <a:rPr lang="en-US" altLang="zh-CN" b="1" dirty="0"/>
              <a:t>＝+5μm</a:t>
            </a:r>
          </a:p>
          <a:p>
            <a:pPr algn="l"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sz="2800" b="1" i="1" dirty="0"/>
              <a:t>            </a:t>
            </a:r>
            <a:r>
              <a:rPr lang="en-US" altLang="zh-CN" sz="2800" b="1" i="1" dirty="0" err="1"/>
              <a:t>X</a:t>
            </a:r>
            <a:r>
              <a:rPr lang="en-US" altLang="zh-CN" b="1" baseline="-25000" dirty="0" err="1"/>
              <a:t>min</a:t>
            </a:r>
            <a:r>
              <a:rPr lang="en-US" altLang="zh-CN" b="1" dirty="0"/>
              <a:t>＝-16μm</a:t>
            </a:r>
          </a:p>
        </p:txBody>
      </p:sp>
      <p:sp>
        <p:nvSpPr>
          <p:cNvPr id="100388" name="Text Box 36"/>
          <p:cNvSpPr txBox="1">
            <a:spLocks noChangeArrowheads="1"/>
          </p:cNvSpPr>
          <p:nvPr/>
        </p:nvSpPr>
        <p:spPr bwMode="auto">
          <a:xfrm>
            <a:off x="4502150" y="5329238"/>
            <a:ext cx="3870325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/>
              <a:t>外圈：</a:t>
            </a:r>
            <a:r>
              <a:rPr lang="zh-CN" altLang="en-US" sz="2800" b="1" i="1"/>
              <a:t> </a:t>
            </a:r>
            <a:r>
              <a:rPr lang="en-US" altLang="zh-CN" sz="2800" b="1" i="1"/>
              <a:t>X</a:t>
            </a:r>
            <a:r>
              <a:rPr lang="en-US" altLang="zh-CN" b="1" baseline="-25000"/>
              <a:t>max</a:t>
            </a:r>
            <a:r>
              <a:rPr lang="en-US" altLang="zh-CN" b="1"/>
              <a:t>＝+35μm</a:t>
            </a:r>
          </a:p>
          <a:p>
            <a:pPr algn="l"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sz="2800" b="1" i="1"/>
              <a:t>             X</a:t>
            </a:r>
            <a:r>
              <a:rPr lang="en-US" altLang="zh-CN" b="1" baseline="-25000"/>
              <a:t>min</a:t>
            </a:r>
            <a:r>
              <a:rPr lang="en-US" altLang="zh-CN" b="1"/>
              <a:t>＝0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30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00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100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100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100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 autoUpdateAnimBg="0"/>
      <p:bldP spid="100357" grpId="0" autoUpdateAnimBg="0"/>
      <p:bldP spid="100358" grpId="0"/>
      <p:bldP spid="100387" grpId="0" autoUpdateAnimBg="0"/>
      <p:bldP spid="100388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AC951C1-C80A-40BB-88D2-549E91C1BC9F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37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380" name="Text Box 4"/>
              <p:cNvSpPr txBox="1">
                <a:spLocks noChangeArrowheads="1"/>
              </p:cNvSpPr>
              <p:nvPr/>
            </p:nvSpPr>
            <p:spPr bwMode="auto">
              <a:xfrm>
                <a:off x="271464" y="387697"/>
                <a:ext cx="7869360" cy="18651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dirty="0"/>
                  <a:t>         </a:t>
                </a:r>
                <a:r>
                  <a:rPr lang="zh-CN" altLang="en-US" b="1" dirty="0"/>
                  <a:t>2.  皮带轮内孔与轴的配合为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b="1" dirty="0"/>
                  <a:t>40H7／js6</a:t>
                </a:r>
                <a:r>
                  <a:rPr lang="en-US" altLang="zh-CN" b="1" dirty="0" smtClean="0"/>
                  <a:t>，</a:t>
                </a:r>
                <a:r>
                  <a:rPr lang="zh-CN" altLang="en-US" b="1" dirty="0" smtClean="0"/>
                  <a:t>普通级滚动轴承</a:t>
                </a:r>
                <a:r>
                  <a:rPr lang="zh-CN" altLang="en-US" b="1" dirty="0"/>
                  <a:t>内圈与轴的配合为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latin typeface="Cambria Math"/>
                        <a:ea typeface="Cambria Math"/>
                      </a:rPr>
                      <m:t>∅ </m:t>
                    </m:r>
                  </m:oMath>
                </a14:m>
                <a:r>
                  <a:rPr lang="en-US" altLang="zh-CN" b="1" dirty="0"/>
                  <a:t>40js6，</a:t>
                </a:r>
                <a:r>
                  <a:rPr lang="zh-CN" altLang="en-US" b="1" dirty="0"/>
                  <a:t>试画出上述两种配合的尺寸公差带图。并根据平均过盈或平均间隙比较它们的配合的松紧。</a:t>
                </a:r>
              </a:p>
            </p:txBody>
          </p:sp>
        </mc:Choice>
        <mc:Fallback>
          <p:sp>
            <p:nvSpPr>
              <p:cNvPr id="101380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1464" y="387697"/>
                <a:ext cx="7869360" cy="1865126"/>
              </a:xfrm>
              <a:prstGeom prst="rect">
                <a:avLst/>
              </a:prstGeom>
              <a:blipFill rotWithShape="1">
                <a:blip r:embed="rId3"/>
                <a:stretch>
                  <a:fillRect l="-1240" t="-1961" r="-1240" b="-326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1381" name="Text Box 5"/>
              <p:cNvSpPr txBox="1">
                <a:spLocks noChangeArrowheads="1"/>
              </p:cNvSpPr>
              <p:nvPr/>
            </p:nvSpPr>
            <p:spPr bwMode="auto">
              <a:xfrm>
                <a:off x="360363" y="2195853"/>
                <a:ext cx="7386637" cy="10429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b="1" dirty="0"/>
                  <a:t>解释：(1) 皮带轮内孔与轴：</a:t>
                </a:r>
                <a:r>
                  <a:rPr lang="en-US" altLang="zh-CN" b="1" dirty="0" smtClean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latin typeface="Cambria Math"/>
                        <a:ea typeface="Cambria Math"/>
                      </a:rPr>
                      <m:t>∅ </m:t>
                    </m:r>
                  </m:oMath>
                </a14:m>
                <a:r>
                  <a:rPr lang="en-US" altLang="zh-CN" b="1" dirty="0"/>
                  <a:t>40H7/js6</a:t>
                </a:r>
              </a:p>
              <a:p>
                <a:pPr algn="l" eaLnBrk="1" hangingPunct="1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b="1" dirty="0"/>
                  <a:t>        </a:t>
                </a:r>
                <a:r>
                  <a:rPr lang="zh-CN" altLang="en-US" sz="2800" b="1" i="1" dirty="0"/>
                  <a:t> </a:t>
                </a:r>
                <a:r>
                  <a:rPr lang="en-US" altLang="zh-CN" sz="2800" b="1" i="1" dirty="0"/>
                  <a:t>X</a:t>
                </a:r>
                <a:r>
                  <a:rPr lang="zh-CN" altLang="en-US" b="1" baseline="-25000" dirty="0"/>
                  <a:t>平均</a:t>
                </a:r>
                <a:r>
                  <a:rPr lang="zh-CN" altLang="en-US" b="1" dirty="0"/>
                  <a:t> = +12.5</a:t>
                </a:r>
                <a:r>
                  <a:rPr lang="en-US" altLang="zh-CN" b="1" dirty="0" err="1"/>
                  <a:t>μm</a:t>
                </a:r>
                <a:endParaRPr lang="en-US" altLang="zh-CN" b="1" dirty="0"/>
              </a:p>
            </p:txBody>
          </p:sp>
        </mc:Choice>
        <mc:Fallback>
          <p:sp>
            <p:nvSpPr>
              <p:cNvPr id="101381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0363" y="2195853"/>
                <a:ext cx="7386637" cy="1042988"/>
              </a:xfrm>
              <a:prstGeom prst="rect">
                <a:avLst/>
              </a:prstGeom>
              <a:blipFill rotWithShape="1">
                <a:blip r:embed="rId4"/>
                <a:stretch>
                  <a:fillRect l="-1238" t="-3509" b="-1228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931863" y="3242016"/>
            <a:ext cx="4384675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/>
              <a:t>(2)  轴承内圈与∶</a:t>
            </a:r>
            <a:r>
              <a:rPr lang="en-US" altLang="zh-CN" b="1" i="1">
                <a:latin typeface="Swis721 Ex BT" pitchFamily="34" charset="0"/>
              </a:rPr>
              <a:t>Φ</a:t>
            </a:r>
            <a:r>
              <a:rPr lang="en-US" altLang="zh-CN" b="1"/>
              <a:t>40js6</a:t>
            </a:r>
          </a:p>
          <a:p>
            <a:pPr algn="l"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b="1"/>
              <a:t>      </a:t>
            </a:r>
            <a:r>
              <a:rPr lang="en-US" altLang="zh-CN" sz="2800" b="1"/>
              <a:t> </a:t>
            </a:r>
            <a:r>
              <a:rPr lang="en-US" altLang="zh-CN" sz="3200" b="1" i="1"/>
              <a:t>y</a:t>
            </a:r>
            <a:r>
              <a:rPr lang="zh-CN" altLang="en-US" b="1" baseline="-25000"/>
              <a:t>平均</a:t>
            </a:r>
            <a:r>
              <a:rPr lang="zh-CN" altLang="en-US" b="1"/>
              <a:t> = - 6</a:t>
            </a:r>
            <a:r>
              <a:rPr lang="en-US" altLang="zh-CN" b="1"/>
              <a:t>μm</a:t>
            </a:r>
          </a:p>
        </p:txBody>
      </p:sp>
      <p:sp>
        <p:nvSpPr>
          <p:cNvPr id="101383" name="Text Box 7"/>
          <p:cNvSpPr txBox="1">
            <a:spLocks noChangeArrowheads="1"/>
          </p:cNvSpPr>
          <p:nvPr/>
        </p:nvSpPr>
        <p:spPr bwMode="auto">
          <a:xfrm>
            <a:off x="407988" y="4362791"/>
            <a:ext cx="3692525" cy="163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/>
              <a:t>(3) 结论：</a:t>
            </a:r>
            <a:r>
              <a:rPr lang="zh-CN" altLang="en-US" sz="2800" b="1"/>
              <a:t>轴承与轴的配合 比皮带 轮与轴的配合</a:t>
            </a:r>
            <a:r>
              <a:rPr lang="zh-CN" altLang="en-US" sz="2800" b="1">
                <a:solidFill>
                  <a:srgbClr val="FF3300"/>
                </a:solidFill>
              </a:rPr>
              <a:t>要紧</a:t>
            </a:r>
            <a:r>
              <a:rPr lang="zh-CN" altLang="en-US" b="1"/>
              <a:t>。</a:t>
            </a:r>
          </a:p>
        </p:txBody>
      </p:sp>
      <p:grpSp>
        <p:nvGrpSpPr>
          <p:cNvPr id="101384" name="Group 8"/>
          <p:cNvGrpSpPr>
            <a:grpSpLocks/>
          </p:cNvGrpSpPr>
          <p:nvPr/>
        </p:nvGrpSpPr>
        <p:grpSpPr bwMode="auto">
          <a:xfrm>
            <a:off x="4891088" y="3032125"/>
            <a:ext cx="3330575" cy="3048000"/>
            <a:chOff x="3111" y="1910"/>
            <a:chExt cx="2098" cy="1920"/>
          </a:xfrm>
        </p:grpSpPr>
        <p:sp>
          <p:nvSpPr>
            <p:cNvPr id="41992" name="Text Box 9"/>
            <p:cNvSpPr txBox="1">
              <a:spLocks noChangeArrowheads="1"/>
            </p:cNvSpPr>
            <p:nvPr/>
          </p:nvSpPr>
          <p:spPr bwMode="auto">
            <a:xfrm>
              <a:off x="4359" y="3155"/>
              <a:ext cx="361" cy="2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kumimoji="0" lang="en-US" altLang="zh-CN" sz="1800" b="1"/>
                <a:t>ei</a:t>
              </a:r>
            </a:p>
          </p:txBody>
        </p:sp>
        <p:grpSp>
          <p:nvGrpSpPr>
            <p:cNvPr id="41993" name="Group 10"/>
            <p:cNvGrpSpPr>
              <a:grpSpLocks/>
            </p:cNvGrpSpPr>
            <p:nvPr/>
          </p:nvGrpSpPr>
          <p:grpSpPr bwMode="auto">
            <a:xfrm>
              <a:off x="3111" y="1910"/>
              <a:ext cx="2098" cy="1920"/>
              <a:chOff x="3274" y="1837"/>
              <a:chExt cx="2098" cy="1920"/>
            </a:xfrm>
          </p:grpSpPr>
          <p:grpSp>
            <p:nvGrpSpPr>
              <p:cNvPr id="41994" name="Group 11"/>
              <p:cNvGrpSpPr>
                <a:grpSpLocks/>
              </p:cNvGrpSpPr>
              <p:nvPr/>
            </p:nvGrpSpPr>
            <p:grpSpPr bwMode="auto">
              <a:xfrm>
                <a:off x="3298" y="1837"/>
                <a:ext cx="2074" cy="1920"/>
                <a:chOff x="3353" y="1867"/>
                <a:chExt cx="2084" cy="1769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1996" name="Text Box 12"/>
                    <p:cNvSpPr txBox="1">
                      <a:spLocks noChangeArrowheads="1"/>
                    </p:cNvSpPr>
                    <p:nvPr/>
                  </p:nvSpPr>
                  <p:spPr bwMode="auto">
                    <a:xfrm rot="-5400000">
                      <a:off x="3050" y="3063"/>
                      <a:ext cx="870" cy="264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lIns="0" tIns="0" rIns="0" bIns="0"/>
                    <a:lstStyle>
                      <a:lvl1pPr eaLnBrk="0" hangingPunct="0"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50000"/>
                        </a:spcBef>
                        <a:spcAft>
                          <a:spcPct val="0"/>
                        </a:spcAft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50000"/>
                        </a:spcBef>
                        <a:spcAft>
                          <a:spcPct val="0"/>
                        </a:spcAft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50000"/>
                        </a:spcBef>
                        <a:spcAft>
                          <a:spcPct val="0"/>
                        </a:spcAft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50000"/>
                        </a:spcBef>
                        <a:spcAft>
                          <a:spcPct val="0"/>
                        </a:spcAft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algn="just">
                        <a:spcBef>
                          <a:spcPct val="0"/>
                        </a:spcBef>
                      </a:pPr>
                      <a14:m>
                        <m:oMath xmlns:m="http://schemas.openxmlformats.org/officeDocument/2006/math">
                          <m:r>
                            <a:rPr lang="en-US" altLang="zh-CN" sz="2000" b="1" i="1" dirty="0" smtClean="0">
                              <a:latin typeface="Cambria Math"/>
                              <a:ea typeface="Cambria Math"/>
                            </a:rPr>
                            <m:t>∅ </m:t>
                          </m:r>
                        </m:oMath>
                      </a14:m>
                      <a:r>
                        <a:rPr kumimoji="0" lang="en-US" altLang="zh-CN" sz="1900" b="1" dirty="0"/>
                        <a:t>40mm</a:t>
                      </a:r>
                    </a:p>
                  </p:txBody>
                </p:sp>
              </mc:Choice>
              <mc:Fallback xmlns="">
                <p:sp>
                  <p:nvSpPr>
                    <p:cNvPr id="41996" name="Text Box 12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 bwMode="auto">
                    <a:xfrm rot="-5400000">
                      <a:off x="3050" y="3063"/>
                      <a:ext cx="870" cy="264"/>
                    </a:xfrm>
                    <a:prstGeom prst="rect">
                      <a:avLst/>
                    </a:prstGeom>
                    <a:blipFill rotWithShape="1">
                      <a:blip r:embed="rId5"/>
                      <a:stretch>
                        <a:fillRect l="-16176" r="-8824" b="-6504"/>
                      </a:stretch>
                    </a:blip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rgbClr val="808080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r>
                        <a:rPr lang="zh-CN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41997" name="Line 13"/>
                <p:cNvSpPr>
                  <a:spLocks noChangeShapeType="1"/>
                </p:cNvSpPr>
                <p:nvPr/>
              </p:nvSpPr>
              <p:spPr bwMode="auto">
                <a:xfrm>
                  <a:off x="3470" y="2818"/>
                  <a:ext cx="1838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998" name="Line 14"/>
                <p:cNvSpPr>
                  <a:spLocks noChangeShapeType="1"/>
                </p:cNvSpPr>
                <p:nvPr/>
              </p:nvSpPr>
              <p:spPr bwMode="auto">
                <a:xfrm>
                  <a:off x="3566" y="2820"/>
                  <a:ext cx="0" cy="816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41999" name="Group 15"/>
                <p:cNvGrpSpPr>
                  <a:grpSpLocks/>
                </p:cNvGrpSpPr>
                <p:nvPr/>
              </p:nvGrpSpPr>
              <p:grpSpPr bwMode="auto">
                <a:xfrm>
                  <a:off x="4292" y="2575"/>
                  <a:ext cx="467" cy="459"/>
                  <a:chOff x="2959" y="11608"/>
                  <a:chExt cx="840" cy="713"/>
                </a:xfrm>
              </p:grpSpPr>
              <p:sp>
                <p:nvSpPr>
                  <p:cNvPr id="42009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2959" y="11608"/>
                    <a:ext cx="840" cy="713"/>
                  </a:xfrm>
                  <a:prstGeom prst="rect">
                    <a:avLst/>
                  </a:prstGeom>
                  <a:noFill/>
                  <a:ln w="19050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10" name="Text Box 1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55" y="11674"/>
                    <a:ext cx="448" cy="49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>
                    <a:lvl1pPr eaLnBrk="0" hangingPunct="0"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9pPr>
                  </a:lstStyle>
                  <a:p>
                    <a:pPr algn="just">
                      <a:spcBef>
                        <a:spcPct val="0"/>
                      </a:spcBef>
                    </a:pPr>
                    <a:r>
                      <a:rPr kumimoji="0" lang="en-US" altLang="zh-CN" sz="2000" b="1"/>
                      <a:t>js6</a:t>
                    </a:r>
                    <a:endParaRPr kumimoji="0" lang="en-US" altLang="zh-CN" sz="1400" b="1"/>
                  </a:p>
                </p:txBody>
              </p:sp>
            </p:grpSp>
            <p:sp>
              <p:nvSpPr>
                <p:cNvPr id="42000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5171" y="3387"/>
                  <a:ext cx="266" cy="20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algn="just">
                    <a:spcBef>
                      <a:spcPct val="0"/>
                    </a:spcBef>
                  </a:pPr>
                  <a:r>
                    <a:rPr kumimoji="0" lang="en-US" altLang="zh-CN" sz="1600" b="1"/>
                    <a:t>EI</a:t>
                  </a:r>
                </a:p>
              </p:txBody>
            </p:sp>
            <p:sp>
              <p:nvSpPr>
                <p:cNvPr id="42001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4569" y="2362"/>
                  <a:ext cx="247" cy="14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algn="just">
                    <a:spcBef>
                      <a:spcPct val="0"/>
                    </a:spcBef>
                  </a:pPr>
                  <a:r>
                    <a:rPr kumimoji="0" lang="en-US" altLang="zh-CN" sz="1800" b="1"/>
                    <a:t>es</a:t>
                  </a:r>
                </a:p>
              </p:txBody>
            </p:sp>
            <p:grpSp>
              <p:nvGrpSpPr>
                <p:cNvPr id="42002" name="Group 20"/>
                <p:cNvGrpSpPr>
                  <a:grpSpLocks/>
                </p:cNvGrpSpPr>
                <p:nvPr/>
              </p:nvGrpSpPr>
              <p:grpSpPr bwMode="auto">
                <a:xfrm>
                  <a:off x="4951" y="2816"/>
                  <a:ext cx="378" cy="561"/>
                  <a:chOff x="4723" y="12445"/>
                  <a:chExt cx="784" cy="992"/>
                </a:xfrm>
              </p:grpSpPr>
              <p:sp>
                <p:nvSpPr>
                  <p:cNvPr id="42007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4723" y="12445"/>
                    <a:ext cx="784" cy="992"/>
                  </a:xfrm>
                  <a:prstGeom prst="rect">
                    <a:avLst/>
                  </a:prstGeom>
                  <a:solidFill>
                    <a:srgbClr val="FFFFFF"/>
                  </a:solidFill>
                  <a:ln w="19050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08" name="Text Box 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91" y="12544"/>
                    <a:ext cx="448" cy="81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>
                    <a:lvl1pPr eaLnBrk="0" hangingPunct="0"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9pPr>
                  </a:lstStyle>
                  <a:p>
                    <a:pPr algn="just">
                      <a:spcBef>
                        <a:spcPct val="0"/>
                      </a:spcBef>
                    </a:pPr>
                    <a:r>
                      <a:rPr kumimoji="0" lang="zh-CN" altLang="en-US" sz="1600" b="1" dirty="0" smtClean="0">
                        <a:solidFill>
                          <a:srgbClr val="FF0000"/>
                        </a:solidFill>
                      </a:rPr>
                      <a:t>普通级</a:t>
                    </a:r>
                    <a:endParaRPr kumimoji="0" lang="zh-CN" altLang="en-US" sz="1000" b="1" dirty="0">
                      <a:solidFill>
                        <a:srgbClr val="FF0000"/>
                      </a:solidFill>
                    </a:endParaRPr>
                  </a:p>
                </p:txBody>
              </p:sp>
            </p:grpSp>
            <p:grpSp>
              <p:nvGrpSpPr>
                <p:cNvPr id="42003" name="Group 23"/>
                <p:cNvGrpSpPr>
                  <a:grpSpLocks/>
                </p:cNvGrpSpPr>
                <p:nvPr/>
              </p:nvGrpSpPr>
              <p:grpSpPr bwMode="auto">
                <a:xfrm>
                  <a:off x="3682" y="1999"/>
                  <a:ext cx="378" cy="819"/>
                  <a:chOff x="4723" y="12445"/>
                  <a:chExt cx="784" cy="992"/>
                </a:xfrm>
              </p:grpSpPr>
              <p:sp>
                <p:nvSpPr>
                  <p:cNvPr id="42005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4723" y="12445"/>
                    <a:ext cx="784" cy="992"/>
                  </a:xfrm>
                  <a:prstGeom prst="rect">
                    <a:avLst/>
                  </a:prstGeom>
                  <a:solidFill>
                    <a:srgbClr val="FFFFFF"/>
                  </a:solidFill>
                  <a:ln w="19050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06" name="Text Box 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91" y="12697"/>
                    <a:ext cx="448" cy="496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lIns="0" tIns="0" rIns="0" bIns="0"/>
                  <a:lstStyle>
                    <a:lvl1pPr eaLnBrk="0" hangingPunct="0"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1pPr>
                    <a:lvl2pPr marL="742950" indent="-285750" eaLnBrk="0" hangingPunct="0"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2pPr>
                    <a:lvl3pPr marL="11430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3pPr>
                    <a:lvl4pPr marL="16002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4pPr>
                    <a:lvl5pPr marL="20574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9pPr>
                  </a:lstStyle>
                  <a:p>
                    <a:pPr algn="just">
                      <a:spcBef>
                        <a:spcPct val="0"/>
                      </a:spcBef>
                    </a:pPr>
                    <a:r>
                      <a:rPr kumimoji="0" lang="en-US" altLang="zh-CN" sz="2000" b="1"/>
                      <a:t>H7</a:t>
                    </a:r>
                    <a:endParaRPr kumimoji="0" lang="zh-CN" altLang="en-US" sz="1000" b="1"/>
                  </a:p>
                </p:txBody>
              </p:sp>
            </p:grpSp>
            <p:sp>
              <p:nvSpPr>
                <p:cNvPr id="42004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4143" y="1867"/>
                  <a:ext cx="380" cy="2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algn="just">
                    <a:spcBef>
                      <a:spcPct val="0"/>
                    </a:spcBef>
                  </a:pPr>
                  <a:r>
                    <a:rPr kumimoji="0" lang="en-US" altLang="zh-CN" sz="2000" b="1"/>
                    <a:t>ES</a:t>
                  </a: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41995" name="Object 27"/>
                  <p:cNvGraphicFramePr>
                    <a:graphicFrameLocks noChangeAspect="1"/>
                  </p:cNvGraphicFramePr>
                  <p:nvPr/>
                </p:nvGraphicFramePr>
                <p:xfrm>
                  <a:off x="3274" y="2603"/>
                  <a:ext cx="299" cy="491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42034" name="公式" r:id="rId6" imgW="139639" imgH="571252" progId="Equation.3">
                          <p:embed/>
                        </p:oleObj>
                      </mc:Choice>
                      <mc:Fallback>
                        <p:oleObj name="公式" r:id="rId6" imgW="139639" imgH="571252" progId="Equation.3">
                          <p:embed/>
                          <p:pic>
                            <p:nvPicPr>
                              <p:cNvPr id="0" name="Object 27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7">
                                <a:extLst>
                                  <a:ext uri="{28A0092B-C50C-407E-A947-70E740481C1C}">
                                    <a14:useLocalDpi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3274" y="2603"/>
                                <a:ext cx="299" cy="491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>
                                    <a:effectLst>
                                      <a:outerShdw dist="35921" dir="2700000" algn="ctr" rotWithShape="0">
                                        <a:srgbClr val="808080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Choice>
            <mc:Fallback xmlns="">
              <p:graphicFrame>
                <p:nvGraphicFramePr>
                  <p:cNvPr id="41995" name="Object 27"/>
                  <p:cNvGraphicFramePr>
                    <a:graphicFrameLocks noChangeAspect="1"/>
                  </p:cNvGraphicFramePr>
                  <p:nvPr/>
                </p:nvGraphicFramePr>
                <p:xfrm>
                  <a:off x="3274" y="2603"/>
                  <a:ext cx="299" cy="491"/>
                </p:xfrm>
                <a:graphic>
                  <a:graphicData uri="http://schemas.openxmlformats.org/presentationml/2006/ole">
                    <mc:AlternateContent>
                      <mc:Choice xmlns:v="urn:schemas-microsoft-com:vml" Requires="v">
                        <p:oleObj spid="_x0000_s42017" name="公式" r:id="rId8" imgW="139639" imgH="571252" progId="Equation.3">
                          <p:embed/>
                        </p:oleObj>
                      </mc:Choice>
                      <mc:Fallback>
                        <p:oleObj name="公式" r:id="rId8" imgW="139639" imgH="571252" progId="Equation.3">
                          <p:embed/>
                          <p:pic>
                            <p:nvPicPr>
                              <p:cNvPr id="0" name="Object 27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9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3274" y="2603"/>
                                <a:ext cx="299" cy="491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rgbClr val="808080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mc:Fallback>
          </mc:AlternateContent>
        </p:grpSp>
      </p:grpSp>
      <p:sp>
        <p:nvSpPr>
          <p:cNvPr id="27" name="圆角矩形 26">
            <a:hlinkClick r:id="rId10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 autoUpdateAnimBg="0"/>
      <p:bldP spid="101381" grpId="0" autoUpdateAnimBg="0"/>
      <p:bldP spid="101382" grpId="0" autoUpdateAnimBg="0"/>
      <p:bldP spid="101383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8AFC555-5663-45AC-B0C8-7907D3E6DB77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38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676" y="293059"/>
            <a:ext cx="5875404" cy="6311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6C96ECF-2AFD-4BA4-9F7A-3DC400D849F3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39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02" y="1575435"/>
            <a:ext cx="8224925" cy="122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F0B5EE0-5273-4151-AED9-B135466AA747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4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43012" name="Text Box 1028"/>
          <p:cNvSpPr txBox="1">
            <a:spLocks noChangeArrowheads="1"/>
          </p:cNvSpPr>
          <p:nvPr/>
        </p:nvSpPr>
        <p:spPr bwMode="auto">
          <a:xfrm>
            <a:off x="1731963" y="274518"/>
            <a:ext cx="37687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3200" b="1"/>
              <a:t>6.1</a:t>
            </a:r>
            <a:r>
              <a:rPr lang="zh-CN" altLang="en-US" sz="3200" b="1">
                <a:latin typeface="宋体" pitchFamily="2" charset="-122"/>
              </a:rPr>
              <a:t>  概  述</a:t>
            </a:r>
            <a:r>
              <a:rPr lang="zh-CN" altLang="en-US" sz="3200"/>
              <a:t> </a:t>
            </a:r>
          </a:p>
        </p:txBody>
      </p:sp>
      <p:sp>
        <p:nvSpPr>
          <p:cNvPr id="43013" name="Text Box 1029"/>
          <p:cNvSpPr txBox="1">
            <a:spLocks noChangeArrowheads="1"/>
          </p:cNvSpPr>
          <p:nvPr/>
        </p:nvSpPr>
        <p:spPr bwMode="auto">
          <a:xfrm>
            <a:off x="399882" y="833318"/>
            <a:ext cx="4964112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/>
              <a:t>6.1.1 滚动轴承的组成及种类</a:t>
            </a:r>
            <a:r>
              <a:rPr lang="zh-CN" altLang="en-US" sz="2800" dirty="0"/>
              <a:t> </a:t>
            </a:r>
          </a:p>
        </p:txBody>
      </p:sp>
      <p:sp>
        <p:nvSpPr>
          <p:cNvPr id="43014" name="Text Box 1030"/>
          <p:cNvSpPr txBox="1">
            <a:spLocks noChangeArrowheads="1"/>
          </p:cNvSpPr>
          <p:nvPr/>
        </p:nvSpPr>
        <p:spPr bwMode="auto">
          <a:xfrm>
            <a:off x="520532" y="1414343"/>
            <a:ext cx="4913481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15000"/>
              </a:spcBef>
              <a:buFontTx/>
              <a:buAutoNum type="arabicPeriod"/>
            </a:pPr>
            <a:r>
              <a:rPr lang="zh-CN" altLang="en-US" b="1" dirty="0">
                <a:latin typeface="宋体" pitchFamily="2" charset="-122"/>
              </a:rPr>
              <a:t>组成</a:t>
            </a:r>
            <a:r>
              <a:rPr lang="en-US" altLang="zh-CN" b="1" dirty="0">
                <a:latin typeface="宋体" pitchFamily="2" charset="-122"/>
              </a:rPr>
              <a:t>:</a:t>
            </a:r>
            <a:r>
              <a:rPr lang="zh-CN" altLang="en-US" b="1" dirty="0">
                <a:latin typeface="宋体" pitchFamily="2" charset="-122"/>
              </a:rPr>
              <a:t>内圈、</a:t>
            </a:r>
            <a:r>
              <a:rPr lang="zh-CN" altLang="en-US" b="1" dirty="0" smtClean="0">
                <a:latin typeface="宋体" pitchFamily="2" charset="-122"/>
              </a:rPr>
              <a:t>外圈</a:t>
            </a:r>
            <a:r>
              <a:rPr lang="zh-CN" altLang="en-US" b="1" dirty="0">
                <a:latin typeface="宋体" pitchFamily="2" charset="-122"/>
              </a:rPr>
              <a:t>、</a:t>
            </a:r>
            <a:r>
              <a:rPr lang="zh-CN" altLang="en-US" b="1" dirty="0" smtClean="0">
                <a:latin typeface="宋体" pitchFamily="2" charset="-122"/>
              </a:rPr>
              <a:t>滚动体</a:t>
            </a:r>
            <a:r>
              <a:rPr lang="zh-CN" altLang="en-US" b="1" dirty="0">
                <a:latin typeface="宋体" pitchFamily="2" charset="-122"/>
              </a:rPr>
              <a:t>和</a:t>
            </a:r>
          </a:p>
          <a:p>
            <a:pPr algn="l" eaLnBrk="1" hangingPunct="1">
              <a:spcBef>
                <a:spcPct val="15000"/>
              </a:spcBef>
            </a:pPr>
            <a:r>
              <a:rPr lang="zh-CN" altLang="en-US" b="1" dirty="0">
                <a:latin typeface="宋体" pitchFamily="2" charset="-122"/>
              </a:rPr>
              <a:t>        保持架。如图</a:t>
            </a:r>
            <a:r>
              <a:rPr lang="en-US" altLang="zh-CN" b="1" dirty="0">
                <a:latin typeface="宋体" pitchFamily="2" charset="-122"/>
              </a:rPr>
              <a:t>6.1</a:t>
            </a:r>
            <a:r>
              <a:rPr lang="zh-CN" altLang="en-US" b="1" dirty="0">
                <a:latin typeface="宋体" pitchFamily="2" charset="-122"/>
              </a:rPr>
              <a:t>所示。</a:t>
            </a:r>
            <a:endParaRPr lang="zh-CN" altLang="en-US" b="1" dirty="0"/>
          </a:p>
        </p:txBody>
      </p:sp>
      <p:sp>
        <p:nvSpPr>
          <p:cNvPr id="43015" name="Text Box 1031"/>
          <p:cNvSpPr txBox="1">
            <a:spLocks noChangeArrowheads="1"/>
          </p:cNvSpPr>
          <p:nvPr/>
        </p:nvSpPr>
        <p:spPr bwMode="auto">
          <a:xfrm>
            <a:off x="519654" y="2274768"/>
            <a:ext cx="3021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 2.</a:t>
            </a:r>
            <a:r>
              <a:rPr lang="zh-CN" altLang="en-US" b="1" dirty="0">
                <a:latin typeface="宋体" pitchFamily="2" charset="-122"/>
              </a:rPr>
              <a:t> 种类 </a:t>
            </a:r>
          </a:p>
        </p:txBody>
      </p:sp>
      <p:grpSp>
        <p:nvGrpSpPr>
          <p:cNvPr id="43042" name="Group 1058"/>
          <p:cNvGrpSpPr>
            <a:grpSpLocks/>
          </p:cNvGrpSpPr>
          <p:nvPr/>
        </p:nvGrpSpPr>
        <p:grpSpPr bwMode="auto">
          <a:xfrm>
            <a:off x="468309" y="2895600"/>
            <a:ext cx="1982787" cy="1181100"/>
            <a:chOff x="475" y="1887"/>
            <a:chExt cx="1249" cy="744"/>
          </a:xfrm>
        </p:grpSpPr>
        <p:sp>
          <p:nvSpPr>
            <p:cNvPr id="5152" name="Text Box 1032"/>
            <p:cNvSpPr txBox="1">
              <a:spLocks noChangeArrowheads="1"/>
            </p:cNvSpPr>
            <p:nvPr/>
          </p:nvSpPr>
          <p:spPr bwMode="auto">
            <a:xfrm>
              <a:off x="475" y="1931"/>
              <a:ext cx="1249" cy="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b="1" dirty="0"/>
                <a:t>按滚动体</a:t>
              </a:r>
            </a:p>
            <a:p>
              <a:pPr algn="l" eaLnBrk="1" hangingPunct="1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b="1" dirty="0"/>
                <a:t>  形状分 </a:t>
              </a:r>
            </a:p>
          </p:txBody>
        </p:sp>
        <p:sp>
          <p:nvSpPr>
            <p:cNvPr id="5153" name="AutoShape 1033"/>
            <p:cNvSpPr>
              <a:spLocks/>
            </p:cNvSpPr>
            <p:nvPr/>
          </p:nvSpPr>
          <p:spPr bwMode="auto">
            <a:xfrm flipV="1">
              <a:off x="1289" y="1887"/>
              <a:ext cx="249" cy="744"/>
            </a:xfrm>
            <a:prstGeom prst="leftBrace">
              <a:avLst>
                <a:gd name="adj1" fmla="val 24900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43018" name="Text Box 1034"/>
          <p:cNvSpPr txBox="1">
            <a:spLocks noChangeArrowheads="1"/>
          </p:cNvSpPr>
          <p:nvPr/>
        </p:nvSpPr>
        <p:spPr bwMode="auto">
          <a:xfrm>
            <a:off x="2093913" y="2701925"/>
            <a:ext cx="16875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/>
              <a:t>球轴承</a:t>
            </a:r>
          </a:p>
        </p:txBody>
      </p:sp>
      <p:grpSp>
        <p:nvGrpSpPr>
          <p:cNvPr id="43045" name="Group 1061"/>
          <p:cNvGrpSpPr>
            <a:grpSpLocks/>
          </p:cNvGrpSpPr>
          <p:nvPr/>
        </p:nvGrpSpPr>
        <p:grpSpPr bwMode="auto">
          <a:xfrm>
            <a:off x="2109788" y="3362325"/>
            <a:ext cx="1414462" cy="877888"/>
            <a:chOff x="1329" y="2181"/>
            <a:chExt cx="891" cy="553"/>
          </a:xfrm>
        </p:grpSpPr>
        <p:sp>
          <p:nvSpPr>
            <p:cNvPr id="5150" name="Text Box 1035"/>
            <p:cNvSpPr txBox="1">
              <a:spLocks noChangeArrowheads="1"/>
            </p:cNvSpPr>
            <p:nvPr/>
          </p:nvSpPr>
          <p:spPr bwMode="auto">
            <a:xfrm>
              <a:off x="1329" y="2181"/>
              <a:ext cx="891" cy="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 eaLnBrk="1" hangingPunct="1">
                <a:spcBef>
                  <a:spcPct val="15000"/>
                </a:spcBef>
              </a:pPr>
              <a:r>
                <a:rPr lang="zh-CN" altLang="en-US" b="1"/>
                <a:t>滚子</a:t>
              </a:r>
            </a:p>
            <a:p>
              <a:pPr algn="just" eaLnBrk="1" hangingPunct="1">
                <a:spcBef>
                  <a:spcPct val="15000"/>
                </a:spcBef>
              </a:pPr>
              <a:r>
                <a:rPr lang="zh-CN" altLang="en-US" b="1"/>
                <a:t>轴承</a:t>
              </a:r>
            </a:p>
          </p:txBody>
        </p:sp>
        <p:sp>
          <p:nvSpPr>
            <p:cNvPr id="5151" name="AutoShape 1037"/>
            <p:cNvSpPr>
              <a:spLocks/>
            </p:cNvSpPr>
            <p:nvPr/>
          </p:nvSpPr>
          <p:spPr bwMode="auto">
            <a:xfrm>
              <a:off x="1828" y="2227"/>
              <a:ext cx="144" cy="497"/>
            </a:xfrm>
            <a:prstGeom prst="leftBrace">
              <a:avLst>
                <a:gd name="adj1" fmla="val 28762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43022" name="Text Box 1038"/>
          <p:cNvSpPr txBox="1">
            <a:spLocks noChangeArrowheads="1"/>
          </p:cNvSpPr>
          <p:nvPr/>
        </p:nvSpPr>
        <p:spPr bwMode="auto">
          <a:xfrm>
            <a:off x="3121025" y="3221038"/>
            <a:ext cx="162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/>
              <a:t>圆柱轴承</a:t>
            </a:r>
            <a:endParaRPr lang="en-US" altLang="zh-CN" b="1"/>
          </a:p>
        </p:txBody>
      </p:sp>
      <p:sp>
        <p:nvSpPr>
          <p:cNvPr id="43023" name="Text Box 1039"/>
          <p:cNvSpPr txBox="1">
            <a:spLocks noChangeArrowheads="1"/>
          </p:cNvSpPr>
          <p:nvPr/>
        </p:nvSpPr>
        <p:spPr bwMode="auto">
          <a:xfrm>
            <a:off x="3135313" y="3863975"/>
            <a:ext cx="1622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/>
              <a:t>圆锥轴承</a:t>
            </a:r>
          </a:p>
        </p:txBody>
      </p:sp>
      <p:grpSp>
        <p:nvGrpSpPr>
          <p:cNvPr id="43024" name="Group 1040"/>
          <p:cNvGrpSpPr>
            <a:grpSpLocks/>
          </p:cNvGrpSpPr>
          <p:nvPr/>
        </p:nvGrpSpPr>
        <p:grpSpPr bwMode="auto">
          <a:xfrm>
            <a:off x="5040314" y="836613"/>
            <a:ext cx="3462338" cy="4640265"/>
            <a:chOff x="3264" y="1344"/>
            <a:chExt cx="2181" cy="2923"/>
          </a:xfrm>
        </p:grpSpPr>
        <p:pic>
          <p:nvPicPr>
            <p:cNvPr id="5148" name="Picture 104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4" y="1344"/>
              <a:ext cx="2181" cy="27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49" name="Text Box 1042"/>
            <p:cNvSpPr txBox="1">
              <a:spLocks noChangeArrowheads="1"/>
            </p:cNvSpPr>
            <p:nvPr/>
          </p:nvSpPr>
          <p:spPr bwMode="auto">
            <a:xfrm>
              <a:off x="4656" y="3976"/>
              <a:ext cx="66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宋体" pitchFamily="2" charset="-122"/>
                </a:rPr>
                <a:t>图6.1</a:t>
              </a:r>
            </a:p>
          </p:txBody>
        </p:sp>
      </p:grpSp>
      <p:grpSp>
        <p:nvGrpSpPr>
          <p:cNvPr id="43044" name="Group 1060"/>
          <p:cNvGrpSpPr>
            <a:grpSpLocks/>
          </p:cNvGrpSpPr>
          <p:nvPr/>
        </p:nvGrpSpPr>
        <p:grpSpPr bwMode="auto">
          <a:xfrm>
            <a:off x="539753" y="4475112"/>
            <a:ext cx="1701800" cy="1406525"/>
            <a:chOff x="570" y="3097"/>
            <a:chExt cx="1072" cy="886"/>
          </a:xfrm>
        </p:grpSpPr>
        <p:sp>
          <p:nvSpPr>
            <p:cNvPr id="5146" name="Text Box 1043"/>
            <p:cNvSpPr txBox="1">
              <a:spLocks noChangeArrowheads="1"/>
            </p:cNvSpPr>
            <p:nvPr/>
          </p:nvSpPr>
          <p:spPr bwMode="auto">
            <a:xfrm>
              <a:off x="570" y="3241"/>
              <a:ext cx="1072" cy="6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b="1" dirty="0" smtClean="0"/>
                <a:t>按</a:t>
              </a:r>
              <a:r>
                <a:rPr lang="zh-CN" altLang="en-US" b="1" dirty="0"/>
                <a:t>载荷</a:t>
              </a:r>
            </a:p>
            <a:p>
              <a:pPr algn="l" eaLnBrk="1" hangingPunct="1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b="1" dirty="0"/>
                <a:t>方向分 </a:t>
              </a:r>
            </a:p>
          </p:txBody>
        </p:sp>
        <p:sp>
          <p:nvSpPr>
            <p:cNvPr id="5147" name="AutoShape 1044"/>
            <p:cNvSpPr>
              <a:spLocks/>
            </p:cNvSpPr>
            <p:nvPr/>
          </p:nvSpPr>
          <p:spPr bwMode="auto">
            <a:xfrm>
              <a:off x="1198" y="3097"/>
              <a:ext cx="322" cy="886"/>
            </a:xfrm>
            <a:prstGeom prst="leftBrace">
              <a:avLst>
                <a:gd name="adj1" fmla="val 22930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43029" name="Text Box 1045"/>
          <p:cNvSpPr txBox="1">
            <a:spLocks noChangeArrowheads="1"/>
          </p:cNvSpPr>
          <p:nvPr/>
        </p:nvSpPr>
        <p:spPr bwMode="auto">
          <a:xfrm>
            <a:off x="1992313" y="4327474"/>
            <a:ext cx="2216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/>
              <a:t>向心轴承 </a:t>
            </a:r>
            <a:r>
              <a:rPr lang="zh-CN" altLang="en-US" b="1">
                <a:cs typeface="Times New Roman" pitchFamily="18" charset="0"/>
              </a:rPr>
              <a:t>—</a:t>
            </a:r>
            <a:endParaRPr lang="zh-CN" altLang="en-US" b="1"/>
          </a:p>
        </p:txBody>
      </p:sp>
      <p:sp>
        <p:nvSpPr>
          <p:cNvPr id="43030" name="Text Box 1046"/>
          <p:cNvSpPr txBox="1">
            <a:spLocks noChangeArrowheads="1"/>
          </p:cNvSpPr>
          <p:nvPr/>
        </p:nvSpPr>
        <p:spPr bwMode="auto">
          <a:xfrm>
            <a:off x="1960563" y="4952949"/>
            <a:ext cx="2405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/>
              <a:t>推力轴承</a:t>
            </a:r>
            <a:r>
              <a:rPr lang="zh-CN" altLang="en-US" b="1">
                <a:cs typeface="Times New Roman" pitchFamily="18" charset="0"/>
              </a:rPr>
              <a:t>—</a:t>
            </a:r>
          </a:p>
        </p:txBody>
      </p:sp>
      <p:sp>
        <p:nvSpPr>
          <p:cNvPr id="43031" name="Text Box 1047"/>
          <p:cNvSpPr txBox="1">
            <a:spLocks noChangeArrowheads="1"/>
          </p:cNvSpPr>
          <p:nvPr/>
        </p:nvSpPr>
        <p:spPr bwMode="auto">
          <a:xfrm>
            <a:off x="1976438" y="5600649"/>
            <a:ext cx="2644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/>
              <a:t>向心推力轴承</a:t>
            </a:r>
            <a:r>
              <a:rPr lang="zh-CN" altLang="en-US" b="1">
                <a:cs typeface="Times New Roman" pitchFamily="18" charset="0"/>
              </a:rPr>
              <a:t>—</a:t>
            </a:r>
            <a:endParaRPr lang="zh-CN" altLang="en-US" b="1"/>
          </a:p>
        </p:txBody>
      </p:sp>
      <p:sp>
        <p:nvSpPr>
          <p:cNvPr id="43032" name="Text Box 1048"/>
          <p:cNvSpPr txBox="1">
            <a:spLocks noChangeArrowheads="1"/>
          </p:cNvSpPr>
          <p:nvPr/>
        </p:nvSpPr>
        <p:spPr bwMode="auto">
          <a:xfrm>
            <a:off x="3624263" y="4327474"/>
            <a:ext cx="1809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/>
              <a:t>径向力</a:t>
            </a:r>
          </a:p>
        </p:txBody>
      </p:sp>
      <p:sp>
        <p:nvSpPr>
          <p:cNvPr id="43033" name="Text Box 1049"/>
          <p:cNvSpPr txBox="1">
            <a:spLocks noChangeArrowheads="1"/>
          </p:cNvSpPr>
          <p:nvPr/>
        </p:nvSpPr>
        <p:spPr bwMode="auto">
          <a:xfrm>
            <a:off x="3619500" y="4954537"/>
            <a:ext cx="24844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/>
              <a:t>轴向力</a:t>
            </a:r>
          </a:p>
        </p:txBody>
      </p:sp>
      <p:sp>
        <p:nvSpPr>
          <p:cNvPr id="43034" name="Text Box 1050"/>
          <p:cNvSpPr txBox="1">
            <a:spLocks noChangeArrowheads="1"/>
          </p:cNvSpPr>
          <p:nvPr/>
        </p:nvSpPr>
        <p:spPr bwMode="auto">
          <a:xfrm>
            <a:off x="4124055" y="5582697"/>
            <a:ext cx="3698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 smtClean="0"/>
              <a:t> 径向力</a:t>
            </a:r>
            <a:r>
              <a:rPr lang="zh-CN" altLang="en-US" b="1" dirty="0"/>
              <a:t>、轴向力</a:t>
            </a:r>
          </a:p>
        </p:txBody>
      </p:sp>
      <p:sp>
        <p:nvSpPr>
          <p:cNvPr id="43035" name="Line 1051"/>
          <p:cNvSpPr>
            <a:spLocks noChangeShapeType="1"/>
          </p:cNvSpPr>
          <p:nvPr/>
        </p:nvSpPr>
        <p:spPr bwMode="auto">
          <a:xfrm>
            <a:off x="7197725" y="4211638"/>
            <a:ext cx="1244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3036" name="Line 1052"/>
          <p:cNvSpPr>
            <a:spLocks noChangeShapeType="1"/>
          </p:cNvSpPr>
          <p:nvPr/>
        </p:nvSpPr>
        <p:spPr bwMode="auto">
          <a:xfrm>
            <a:off x="7245350" y="1468438"/>
            <a:ext cx="10350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3037" name="Line 1053"/>
          <p:cNvSpPr>
            <a:spLocks noChangeShapeType="1"/>
          </p:cNvSpPr>
          <p:nvPr/>
        </p:nvSpPr>
        <p:spPr bwMode="auto">
          <a:xfrm>
            <a:off x="7256463" y="2098675"/>
            <a:ext cx="960437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3038" name="Line 1054"/>
          <p:cNvSpPr>
            <a:spLocks noChangeShapeType="1"/>
          </p:cNvSpPr>
          <p:nvPr/>
        </p:nvSpPr>
        <p:spPr bwMode="auto">
          <a:xfrm>
            <a:off x="7223125" y="4751388"/>
            <a:ext cx="1244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3040" name="Line 1056"/>
          <p:cNvSpPr>
            <a:spLocks noChangeShapeType="1"/>
          </p:cNvSpPr>
          <p:nvPr/>
        </p:nvSpPr>
        <p:spPr bwMode="auto">
          <a:xfrm>
            <a:off x="7289800" y="160158"/>
            <a:ext cx="0" cy="9906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3041" name="Line 1057"/>
          <p:cNvSpPr>
            <a:spLocks noChangeShapeType="1"/>
          </p:cNvSpPr>
          <p:nvPr/>
        </p:nvSpPr>
        <p:spPr bwMode="auto">
          <a:xfrm>
            <a:off x="7108825" y="2635250"/>
            <a:ext cx="1427163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" name="圆角矩形 1">
            <a:hlinkClick r:id="rId3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3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000"/>
                                        <p:tgtEl>
                                          <p:spTgt spid="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000"/>
                                        <p:tgtEl>
                                          <p:spTgt spid="43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000"/>
                                        <p:tgtEl>
                                          <p:spTgt spid="43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3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3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3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3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3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3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3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3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300"/>
                                        <p:tgtEl>
                                          <p:spTgt spid="4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3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3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3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3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300"/>
                                        <p:tgtEl>
                                          <p:spTgt spid="4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uild="p" autoUpdateAnimBg="0"/>
      <p:bldP spid="43013" grpId="0" build="p" autoUpdateAnimBg="0"/>
      <p:bldP spid="43014" grpId="0" build="p" autoUpdateAnimBg="0"/>
      <p:bldP spid="43015" grpId="0" build="p" autoUpdateAnimBg="0"/>
      <p:bldP spid="43018" grpId="0" autoUpdateAnimBg="0"/>
      <p:bldP spid="43022" grpId="0" autoUpdateAnimBg="0"/>
      <p:bldP spid="43023" grpId="0" autoUpdateAnimBg="0"/>
      <p:bldP spid="43029" grpId="0" autoUpdateAnimBg="0"/>
      <p:bldP spid="43030" grpId="0" autoUpdateAnimBg="0"/>
      <p:bldP spid="43031" grpId="0" autoUpdateAnimBg="0"/>
      <p:bldP spid="43032" grpId="0" autoUpdateAnimBg="0"/>
      <p:bldP spid="43033" grpId="0" autoUpdateAnimBg="0"/>
      <p:bldP spid="43034" grpId="0" autoUpdateAnimBg="0"/>
      <p:bldP spid="43035" grpId="0" animBg="1"/>
      <p:bldP spid="43036" grpId="0" animBg="1"/>
      <p:bldP spid="43037" grpId="0" animBg="1"/>
      <p:bldP spid="43038" grpId="0" animBg="1"/>
      <p:bldP spid="43040" grpId="0" animBg="1"/>
      <p:bldP spid="4304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0B6B85B-E451-40B8-8138-26EE2CBB6F4C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40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953" y="341432"/>
            <a:ext cx="4698096" cy="618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13D0D66-E6E0-45D0-BC80-1E5641CDC91F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41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45" y="955282"/>
            <a:ext cx="8078421" cy="4221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FCA3E5A-98B9-4031-A1D9-959A07EFA1CD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42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29" y="781271"/>
            <a:ext cx="8343446" cy="4676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1E8B8CA-7E72-4D5C-ABE9-44C8DCD73B12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43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60" y="1416734"/>
            <a:ext cx="8282397" cy="3633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10AC41F-A0E9-4229-AF44-1D502C9E95E6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5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33114" y="345385"/>
            <a:ext cx="79771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dirty="0"/>
              <a:t>6.1.2 滚动轴承的公差等级及其应用</a:t>
            </a:r>
            <a:r>
              <a:rPr lang="zh-CN" altLang="en-US" dirty="0"/>
              <a:t> 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828389" y="913710"/>
            <a:ext cx="4606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1.</a:t>
            </a:r>
            <a:r>
              <a:rPr lang="zh-CN" altLang="en-US" b="1" dirty="0">
                <a:latin typeface="宋体" pitchFamily="2" charset="-122"/>
              </a:rPr>
              <a:t> 滚动轴承的公差等级</a:t>
            </a:r>
            <a:r>
              <a:rPr lang="zh-CN" altLang="en-US" b="1" dirty="0"/>
              <a:t> 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690563" y="1417825"/>
            <a:ext cx="5180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根据（1）尺寸精度（</a:t>
            </a:r>
            <a:r>
              <a:rPr lang="en-US" altLang="zh-CN" b="1" i="1" dirty="0">
                <a:solidFill>
                  <a:srgbClr val="FF3300"/>
                </a:solidFill>
              </a:rPr>
              <a:t>D</a:t>
            </a:r>
            <a:r>
              <a:rPr lang="zh-CN" altLang="en-US" b="1" i="1" dirty="0">
                <a:solidFill>
                  <a:srgbClr val="FF3300"/>
                </a:solidFill>
              </a:rPr>
              <a:t>、</a:t>
            </a:r>
            <a:r>
              <a:rPr lang="en-US" altLang="zh-CN" b="1" i="1" dirty="0">
                <a:solidFill>
                  <a:srgbClr val="FF3300"/>
                </a:solidFill>
              </a:rPr>
              <a:t>d</a:t>
            </a:r>
            <a:r>
              <a:rPr lang="zh-CN" altLang="en-US" b="1" i="1" dirty="0">
                <a:solidFill>
                  <a:srgbClr val="FF3300"/>
                </a:solidFill>
              </a:rPr>
              <a:t>、</a:t>
            </a:r>
            <a:r>
              <a:rPr lang="en-US" altLang="zh-CN" b="1" i="1" dirty="0">
                <a:solidFill>
                  <a:srgbClr val="FF3300"/>
                </a:solidFill>
              </a:rPr>
              <a:t>B</a:t>
            </a:r>
            <a:r>
              <a:rPr lang="zh-CN" altLang="en-US" b="1" dirty="0"/>
              <a:t>）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823795" y="2427779"/>
            <a:ext cx="3997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latin typeface="宋体" pitchFamily="2" charset="-122"/>
              </a:rPr>
              <a:t>① </a:t>
            </a:r>
            <a:r>
              <a:rPr lang="zh-CN" altLang="en-US" b="1" dirty="0"/>
              <a:t>向心 轴承的公差等级为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840081" y="4929368"/>
            <a:ext cx="619283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/>
              <a:t>其中 </a:t>
            </a:r>
            <a:r>
              <a:rPr lang="zh-CN" altLang="en-US" b="1" dirty="0" smtClean="0"/>
              <a:t>普通级精度</a:t>
            </a:r>
            <a:r>
              <a:rPr lang="zh-CN" altLang="en-US" b="1" dirty="0"/>
              <a:t>最低；其次依次增高。</a:t>
            </a:r>
          </a:p>
        </p:txBody>
      </p:sp>
      <p:sp>
        <p:nvSpPr>
          <p:cNvPr id="6255" name="Text Box 111"/>
          <p:cNvSpPr txBox="1">
            <a:spLocks noChangeArrowheads="1"/>
          </p:cNvSpPr>
          <p:nvPr/>
        </p:nvSpPr>
        <p:spPr bwMode="auto">
          <a:xfrm>
            <a:off x="760099" y="5436763"/>
            <a:ext cx="6600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 各公差等级的公差如表表6.1所示（下页）。</a:t>
            </a:r>
          </a:p>
        </p:txBody>
      </p:sp>
      <p:sp>
        <p:nvSpPr>
          <p:cNvPr id="6268" name="Text Box 124"/>
          <p:cNvSpPr txBox="1">
            <a:spLocks noChangeArrowheads="1"/>
          </p:cNvSpPr>
          <p:nvPr/>
        </p:nvSpPr>
        <p:spPr bwMode="auto">
          <a:xfrm>
            <a:off x="884237" y="2927183"/>
            <a:ext cx="48656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 </a:t>
            </a:r>
            <a:r>
              <a:rPr lang="zh-CN" altLang="en-US" b="1" dirty="0"/>
              <a:t>普通</a:t>
            </a:r>
            <a:r>
              <a:rPr lang="zh-CN" altLang="en-US" b="1" dirty="0" smtClean="0"/>
              <a:t>级（</a:t>
            </a:r>
            <a:r>
              <a:rPr lang="en-US" altLang="zh-CN" b="1" dirty="0" smtClean="0"/>
              <a:t>0</a:t>
            </a:r>
            <a:r>
              <a:rPr lang="zh-CN" altLang="en-US" b="1" dirty="0" smtClean="0"/>
              <a:t>）</a:t>
            </a:r>
            <a:r>
              <a:rPr lang="en-US" altLang="zh-CN" b="1" dirty="0" smtClean="0"/>
              <a:t>、6、5、4、2 </a:t>
            </a:r>
            <a:r>
              <a:rPr lang="zh-CN" altLang="en-US" b="1" dirty="0">
                <a:solidFill>
                  <a:srgbClr val="FF0000"/>
                </a:solidFill>
              </a:rPr>
              <a:t>五 级</a:t>
            </a:r>
            <a:r>
              <a:rPr lang="zh-CN" altLang="en-US" b="1" dirty="0"/>
              <a:t>；</a:t>
            </a:r>
          </a:p>
        </p:txBody>
      </p:sp>
      <p:sp>
        <p:nvSpPr>
          <p:cNvPr id="6269" name="Text Box 125"/>
          <p:cNvSpPr txBox="1">
            <a:spLocks noChangeArrowheads="1"/>
          </p:cNvSpPr>
          <p:nvPr/>
        </p:nvSpPr>
        <p:spPr bwMode="auto">
          <a:xfrm>
            <a:off x="780341" y="3985919"/>
            <a:ext cx="509023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b="1" dirty="0"/>
              <a:t> </a:t>
            </a:r>
            <a:r>
              <a:rPr lang="zh-CN" altLang="en-US" b="1" dirty="0" smtClean="0"/>
              <a:t>普通级（</a:t>
            </a:r>
            <a:r>
              <a:rPr lang="en-US" altLang="zh-CN" b="1" dirty="0" smtClean="0"/>
              <a:t>0</a:t>
            </a:r>
            <a:r>
              <a:rPr lang="zh-CN" altLang="en-US" b="1" dirty="0" smtClean="0"/>
              <a:t>）</a:t>
            </a:r>
            <a:r>
              <a:rPr lang="en-US" altLang="zh-CN" b="1" dirty="0" smtClean="0"/>
              <a:t>、6X、5、4 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3</a:t>
            </a:r>
            <a:r>
              <a:rPr lang="zh-CN" altLang="en-US" b="1" dirty="0" smtClean="0">
                <a:solidFill>
                  <a:srgbClr val="FF3300"/>
                </a:solidFill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</a:rPr>
              <a:t>五级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  <p:pic>
        <p:nvPicPr>
          <p:cNvPr id="6364" name="Picture 2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00" y="671513"/>
            <a:ext cx="1730375" cy="384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65" name="Rectangle 221"/>
          <p:cNvSpPr>
            <a:spLocks noChangeArrowheads="1"/>
          </p:cNvSpPr>
          <p:nvPr/>
        </p:nvSpPr>
        <p:spPr bwMode="auto">
          <a:xfrm>
            <a:off x="5510213" y="2130425"/>
            <a:ext cx="479425" cy="6032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6367" name="Oval 223"/>
          <p:cNvSpPr>
            <a:spLocks noChangeArrowheads="1"/>
          </p:cNvSpPr>
          <p:nvPr/>
        </p:nvSpPr>
        <p:spPr bwMode="auto">
          <a:xfrm>
            <a:off x="6038850" y="2128838"/>
            <a:ext cx="325438" cy="558800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6368" name="Rectangle 224"/>
          <p:cNvSpPr>
            <a:spLocks noChangeArrowheads="1"/>
          </p:cNvSpPr>
          <p:nvPr/>
        </p:nvSpPr>
        <p:spPr bwMode="auto">
          <a:xfrm>
            <a:off x="6654800" y="4064000"/>
            <a:ext cx="417513" cy="3556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6370" name="Rectangle 226"/>
          <p:cNvSpPr>
            <a:spLocks noChangeArrowheads="1"/>
          </p:cNvSpPr>
          <p:nvPr/>
        </p:nvSpPr>
        <p:spPr bwMode="auto">
          <a:xfrm>
            <a:off x="1400175" y="1919475"/>
            <a:ext cx="3765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/>
              <a:t>（2）旋转精度分</a:t>
            </a:r>
          </a:p>
        </p:txBody>
      </p:sp>
      <p:sp>
        <p:nvSpPr>
          <p:cNvPr id="6371" name="Text Box 227"/>
          <p:cNvSpPr txBox="1">
            <a:spLocks noChangeArrowheads="1"/>
          </p:cNvSpPr>
          <p:nvPr/>
        </p:nvSpPr>
        <p:spPr bwMode="auto">
          <a:xfrm>
            <a:off x="855984" y="3492794"/>
            <a:ext cx="4584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latin typeface="宋体" pitchFamily="2" charset="-122"/>
              </a:rPr>
              <a:t>② </a:t>
            </a:r>
            <a:r>
              <a:rPr lang="zh-CN" altLang="en-US" b="1" dirty="0"/>
              <a:t>圆锥滚子轴承的公差等级为</a:t>
            </a:r>
          </a:p>
        </p:txBody>
      </p:sp>
      <p:sp>
        <p:nvSpPr>
          <p:cNvPr id="6372" name="Text Box 228"/>
          <p:cNvSpPr txBox="1">
            <a:spLocks noChangeArrowheads="1"/>
          </p:cNvSpPr>
          <p:nvPr/>
        </p:nvSpPr>
        <p:spPr bwMode="auto">
          <a:xfrm>
            <a:off x="843989" y="4461289"/>
            <a:ext cx="4584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latin typeface="宋体" pitchFamily="2" charset="-122"/>
              </a:rPr>
              <a:t>③ </a:t>
            </a:r>
            <a:r>
              <a:rPr lang="zh-CN" altLang="en-US" b="1" dirty="0"/>
              <a:t>推力轴承的公差等级为</a:t>
            </a:r>
          </a:p>
        </p:txBody>
      </p:sp>
      <p:sp>
        <p:nvSpPr>
          <p:cNvPr id="6373" name="Text Box 229"/>
          <p:cNvSpPr txBox="1">
            <a:spLocks noChangeArrowheads="1"/>
          </p:cNvSpPr>
          <p:nvPr/>
        </p:nvSpPr>
        <p:spPr bwMode="auto">
          <a:xfrm>
            <a:off x="4401596" y="4530945"/>
            <a:ext cx="45173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 smtClean="0"/>
              <a:t>普通级（</a:t>
            </a:r>
            <a:r>
              <a:rPr lang="en-US" altLang="zh-CN" b="1" dirty="0" smtClean="0"/>
              <a:t>0</a:t>
            </a:r>
            <a:r>
              <a:rPr lang="zh-CN" altLang="en-US" b="1" dirty="0" smtClean="0"/>
              <a:t>）</a:t>
            </a:r>
            <a:r>
              <a:rPr lang="en-US" altLang="zh-CN" b="1" dirty="0" smtClean="0"/>
              <a:t>、</a:t>
            </a:r>
            <a:r>
              <a:rPr lang="en-US" altLang="zh-CN" b="1" dirty="0" smtClean="0"/>
              <a:t>6、5、4 </a:t>
            </a:r>
            <a:r>
              <a:rPr lang="zh-CN" altLang="en-US" b="1" dirty="0">
                <a:solidFill>
                  <a:srgbClr val="FF3300"/>
                </a:solidFill>
              </a:rPr>
              <a:t>四 </a:t>
            </a:r>
            <a:r>
              <a:rPr lang="zh-CN" altLang="en-US" b="1" dirty="0">
                <a:solidFill>
                  <a:srgbClr val="FF0000"/>
                </a:solidFill>
              </a:rPr>
              <a:t>级</a:t>
            </a:r>
            <a:r>
              <a:rPr lang="zh-CN" altLang="en-US" b="1" dirty="0"/>
              <a:t>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6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6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6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6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6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"/>
                                        <p:tgtEl>
                                          <p:spTgt spid="6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6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3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6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  <p:bldP spid="6147" grpId="0" build="p" autoUpdateAnimBg="0"/>
      <p:bldP spid="6148" grpId="0" autoUpdateAnimBg="0"/>
      <p:bldP spid="6149" grpId="0" autoUpdateAnimBg="0"/>
      <p:bldP spid="6151" grpId="0" autoUpdateAnimBg="0"/>
      <p:bldP spid="6255" grpId="0" autoUpdateAnimBg="0"/>
      <p:bldP spid="6268" grpId="0" autoUpdateAnimBg="0"/>
      <p:bldP spid="6269" grpId="0" autoUpdateAnimBg="0"/>
      <p:bldP spid="6365" grpId="0" animBg="1"/>
      <p:bldP spid="6367" grpId="0" animBg="1"/>
      <p:bldP spid="6368" grpId="0" animBg="1"/>
      <p:bldP spid="6370" grpId="0" autoUpdateAnimBg="0"/>
      <p:bldP spid="6371" grpId="0" autoUpdateAnimBg="0"/>
      <p:bldP spid="6372" grpId="0" autoUpdateAnimBg="0"/>
      <p:bldP spid="637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A2A3B97-10BE-4165-AF0E-A4438920E7B0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6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13" y="38983"/>
            <a:ext cx="6262363" cy="6819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7B3F5F4-F3BD-4324-8722-66114828297F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7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620968" y="643851"/>
            <a:ext cx="80057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800" b="1" dirty="0"/>
              <a:t>由表</a:t>
            </a:r>
            <a:r>
              <a:rPr lang="en-US" altLang="zh-CN" sz="2800" b="1" dirty="0"/>
              <a:t>6.1</a:t>
            </a:r>
            <a:r>
              <a:rPr lang="zh-CN" altLang="en-US" sz="2800" b="1" dirty="0"/>
              <a:t>中可见，轴承的内外径尺寸有</a:t>
            </a:r>
            <a:r>
              <a:rPr lang="zh-CN" altLang="en-US" sz="2800" b="1" dirty="0">
                <a:solidFill>
                  <a:srgbClr val="FF3300"/>
                </a:solidFill>
              </a:rPr>
              <a:t>2种公差</a:t>
            </a:r>
            <a:r>
              <a:rPr lang="zh-CN" altLang="en-US" sz="2800" b="1" dirty="0"/>
              <a:t>：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407651" y="1240751"/>
            <a:ext cx="74818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800" b="1"/>
              <a:t>（1）单一平面内的</a:t>
            </a:r>
            <a:r>
              <a:rPr lang="zh-CN" altLang="en-US" sz="2800" b="1">
                <a:solidFill>
                  <a:srgbClr val="FF3300"/>
                </a:solidFill>
              </a:rPr>
              <a:t>平均直径</a:t>
            </a:r>
            <a:r>
              <a:rPr lang="zh-CN" altLang="en-US" sz="2800" b="1"/>
              <a:t>公差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6313488" y="1430338"/>
            <a:ext cx="2571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/>
              <a:t>配合尺寸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5948956" y="2660729"/>
            <a:ext cx="2787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为控制配合尺寸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442576" y="3347364"/>
            <a:ext cx="67500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800" b="1"/>
              <a:t>（2）单一平面内的</a:t>
            </a:r>
            <a:r>
              <a:rPr lang="zh-CN" altLang="en-US" sz="2800" b="1">
                <a:solidFill>
                  <a:srgbClr val="FF3300"/>
                </a:solidFill>
              </a:rPr>
              <a:t>直径</a:t>
            </a:r>
            <a:r>
              <a:rPr lang="zh-CN" altLang="en-US" sz="2800" b="1"/>
              <a:t>公差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5154276" y="4083964"/>
            <a:ext cx="2662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/>
              <a:t>实际尺寸</a:t>
            </a: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5284451" y="4936451"/>
            <a:ext cx="38369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800" b="1"/>
              <a:t>为控制实际尺寸</a:t>
            </a:r>
          </a:p>
        </p:txBody>
      </p:sp>
      <p:graphicFrame>
        <p:nvGraphicFramePr>
          <p:cNvPr id="3278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49935"/>
              </p:ext>
            </p:extLst>
          </p:nvPr>
        </p:nvGraphicFramePr>
        <p:xfrm>
          <a:off x="680701" y="1863051"/>
          <a:ext cx="5748337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8" name="公式" r:id="rId4" imgW="2387600" imgH="241300" progId="Equation.3">
                  <p:embed/>
                </p:oleObj>
              </mc:Choice>
              <mc:Fallback>
                <p:oleObj name="公式" r:id="rId4" imgW="2387600" imgH="2413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701" y="1863051"/>
                        <a:ext cx="5748337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8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7439863"/>
              </p:ext>
            </p:extLst>
          </p:nvPr>
        </p:nvGraphicFramePr>
        <p:xfrm>
          <a:off x="718801" y="2612351"/>
          <a:ext cx="46482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" name="公式" r:id="rId6" imgW="1930400" imgH="241300" progId="Equation.3">
                  <p:embed/>
                </p:oleObj>
              </mc:Choice>
              <mc:Fallback>
                <p:oleObj name="公式" r:id="rId6" imgW="1930400" imgH="2413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801" y="2612351"/>
                        <a:ext cx="4648200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86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9356456"/>
              </p:ext>
            </p:extLst>
          </p:nvPr>
        </p:nvGraphicFramePr>
        <p:xfrm>
          <a:off x="1222038" y="4063326"/>
          <a:ext cx="2881313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0" name="公式" r:id="rId8" imgW="1054100" imgH="228600" progId="Equation.3">
                  <p:embed/>
                </p:oleObj>
              </mc:Choice>
              <mc:Fallback>
                <p:oleObj name="公式" r:id="rId8" imgW="105410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038" y="4063326"/>
                        <a:ext cx="2881313" cy="625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87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6611920"/>
              </p:ext>
            </p:extLst>
          </p:nvPr>
        </p:nvGraphicFramePr>
        <p:xfrm>
          <a:off x="1053763" y="4961851"/>
          <a:ext cx="3944938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1" name="公式" r:id="rId10" imgW="1638300" imgH="228600" progId="Equation.3">
                  <p:embed/>
                </p:oleObj>
              </mc:Choice>
              <mc:Fallback>
                <p:oleObj name="公式" r:id="rId10" imgW="1638300" imgH="2286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3763" y="4961851"/>
                        <a:ext cx="3944938" cy="550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32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utoUpdateAnimBg="0"/>
      <p:bldP spid="32773" grpId="0" build="p" autoUpdateAnimBg="0"/>
      <p:bldP spid="32775" grpId="0" autoUpdateAnimBg="0"/>
      <p:bldP spid="32777" grpId="0" autoUpdateAnimBg="0"/>
      <p:bldP spid="32778" grpId="0" build="p" autoUpdateAnimBg="0"/>
      <p:bldP spid="32780" grpId="0" autoUpdateAnimBg="0"/>
      <p:bldP spid="3278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4A0E537-5143-4F88-8D12-799AFE8D56DA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8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978375" y="315146"/>
            <a:ext cx="39338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dirty="0"/>
              <a:t>2.</a:t>
            </a:r>
            <a:r>
              <a:rPr lang="zh-CN" altLang="en-US" sz="2800" b="1" dirty="0">
                <a:latin typeface="宋体" pitchFamily="2" charset="-122"/>
              </a:rPr>
              <a:t> 各公差等级的应用</a:t>
            </a:r>
            <a:r>
              <a:rPr lang="zh-CN" altLang="en-US" sz="2800" b="1" dirty="0"/>
              <a:t> 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964087" y="897758"/>
            <a:ext cx="3651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dirty="0"/>
              <a:t>普通级</a:t>
            </a:r>
            <a:r>
              <a:rPr lang="zh-CN" altLang="en-US" sz="2800" b="1" dirty="0" smtClean="0"/>
              <a:t>(</a:t>
            </a:r>
            <a:r>
              <a:rPr lang="zh-CN" altLang="en-US" sz="2800" b="1" dirty="0">
                <a:solidFill>
                  <a:srgbClr val="FF3300"/>
                </a:solidFill>
              </a:rPr>
              <a:t>普通级)</a:t>
            </a:r>
            <a:r>
              <a:rPr lang="zh-CN" altLang="en-US" sz="2800" b="1" dirty="0"/>
              <a:t>：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80600" y="2375721"/>
            <a:ext cx="8286627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latin typeface="宋体" pitchFamily="2" charset="-122"/>
              </a:rPr>
              <a:t>   </a:t>
            </a:r>
            <a:r>
              <a:rPr lang="zh-CN" altLang="en-US" sz="2800" b="1" dirty="0" smtClean="0">
                <a:latin typeface="宋体" pitchFamily="2" charset="-122"/>
              </a:rPr>
              <a:t> 多</a:t>
            </a:r>
            <a:r>
              <a:rPr lang="zh-CN" altLang="en-US" sz="2800" b="1" dirty="0">
                <a:latin typeface="宋体" pitchFamily="2" charset="-122"/>
              </a:rPr>
              <a:t>用于旋转精度和运动平稳性要求较高或转速较高的旋转机构中（如普通机床主轴支承）。</a:t>
            </a:r>
            <a:r>
              <a:rPr lang="zh-CN" altLang="en-US" sz="2800" b="1" dirty="0"/>
              <a:t> </a:t>
            </a:r>
          </a:p>
        </p:txBody>
      </p:sp>
      <p:sp>
        <p:nvSpPr>
          <p:cNvPr id="7207" name="Text Box 39"/>
          <p:cNvSpPr txBox="1">
            <a:spLocks noChangeArrowheads="1"/>
          </p:cNvSpPr>
          <p:nvPr/>
        </p:nvSpPr>
        <p:spPr bwMode="auto">
          <a:xfrm>
            <a:off x="914216" y="1380358"/>
            <a:ext cx="8229784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800" b="1" dirty="0">
                <a:solidFill>
                  <a:srgbClr val="FF3300"/>
                </a:solidFill>
              </a:rPr>
              <a:t>最广泛</a:t>
            </a:r>
            <a:r>
              <a:rPr lang="zh-CN" altLang="en-US" sz="2800" b="1" dirty="0"/>
              <a:t>地应用于精度要求不高的一般旋转机构中。</a:t>
            </a:r>
          </a:p>
        </p:txBody>
      </p:sp>
      <p:sp>
        <p:nvSpPr>
          <p:cNvPr id="7208" name="Text Box 40"/>
          <p:cNvSpPr txBox="1">
            <a:spLocks noChangeArrowheads="1"/>
          </p:cNvSpPr>
          <p:nvPr/>
        </p:nvSpPr>
        <p:spPr bwMode="auto">
          <a:xfrm>
            <a:off x="1048495" y="1876099"/>
            <a:ext cx="67717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800" b="1" dirty="0"/>
              <a:t>6(6</a:t>
            </a:r>
            <a:r>
              <a:rPr lang="en-US" altLang="zh-CN" sz="2800" b="1" dirty="0"/>
              <a:t>X) </a:t>
            </a:r>
            <a:r>
              <a:rPr lang="zh-CN" altLang="en-US" sz="2800" b="1" dirty="0"/>
              <a:t>级</a:t>
            </a:r>
            <a:r>
              <a:rPr lang="zh-CN" altLang="en-US" sz="2800" b="1" dirty="0">
                <a:latin typeface="宋体" pitchFamily="2" charset="-122"/>
              </a:rPr>
              <a:t>(</a:t>
            </a:r>
            <a:r>
              <a:rPr lang="zh-CN" altLang="en-US" sz="2800" b="1" dirty="0">
                <a:solidFill>
                  <a:srgbClr val="FF3300"/>
                </a:solidFill>
                <a:latin typeface="宋体" pitchFamily="2" charset="-122"/>
              </a:rPr>
              <a:t>中等级</a:t>
            </a:r>
            <a:r>
              <a:rPr lang="zh-CN" altLang="en-US" sz="2800" b="1" dirty="0">
                <a:latin typeface="宋体" pitchFamily="2" charset="-122"/>
              </a:rPr>
              <a:t>)和</a:t>
            </a:r>
            <a:r>
              <a:rPr lang="zh-CN" altLang="en-US" sz="2800" b="1" dirty="0"/>
              <a:t>5级</a:t>
            </a:r>
            <a:r>
              <a:rPr lang="zh-CN" altLang="en-US" sz="2800" b="1" dirty="0">
                <a:latin typeface="宋体" pitchFamily="2" charset="-122"/>
              </a:rPr>
              <a:t>(</a:t>
            </a:r>
            <a:r>
              <a:rPr lang="zh-CN" altLang="en-US" sz="2800" b="1" dirty="0">
                <a:solidFill>
                  <a:srgbClr val="FF3300"/>
                </a:solidFill>
                <a:latin typeface="宋体" pitchFamily="2" charset="-122"/>
              </a:rPr>
              <a:t>较高级</a:t>
            </a:r>
            <a:r>
              <a:rPr lang="zh-CN" altLang="en-US" sz="2800" b="1" dirty="0">
                <a:latin typeface="宋体" pitchFamily="2" charset="-122"/>
              </a:rPr>
              <a:t>)：</a:t>
            </a:r>
          </a:p>
        </p:txBody>
      </p:sp>
      <p:grpSp>
        <p:nvGrpSpPr>
          <p:cNvPr id="7206" name="Group 38"/>
          <p:cNvGrpSpPr>
            <a:grpSpLocks/>
          </p:cNvGrpSpPr>
          <p:nvPr/>
        </p:nvGrpSpPr>
        <p:grpSpPr bwMode="auto">
          <a:xfrm>
            <a:off x="1219200" y="3624263"/>
            <a:ext cx="5922963" cy="1974850"/>
            <a:chOff x="3408" y="2640"/>
            <a:chExt cx="1968" cy="672"/>
          </a:xfrm>
        </p:grpSpPr>
        <p:sp>
          <p:nvSpPr>
            <p:cNvPr id="9227" name="Line 14"/>
            <p:cNvSpPr>
              <a:spLocks noChangeShapeType="1"/>
            </p:cNvSpPr>
            <p:nvPr/>
          </p:nvSpPr>
          <p:spPr bwMode="auto">
            <a:xfrm>
              <a:off x="3408" y="2976"/>
              <a:ext cx="196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9228" name="Group 26"/>
            <p:cNvGrpSpPr>
              <a:grpSpLocks/>
            </p:cNvGrpSpPr>
            <p:nvPr/>
          </p:nvGrpSpPr>
          <p:grpSpPr bwMode="auto">
            <a:xfrm>
              <a:off x="3648" y="2640"/>
              <a:ext cx="240" cy="672"/>
              <a:chOff x="3648" y="2640"/>
              <a:chExt cx="240" cy="672"/>
            </a:xfrm>
          </p:grpSpPr>
          <p:grpSp>
            <p:nvGrpSpPr>
              <p:cNvPr id="9240" name="Group 20"/>
              <p:cNvGrpSpPr>
                <a:grpSpLocks/>
              </p:cNvGrpSpPr>
              <p:nvPr/>
            </p:nvGrpSpPr>
            <p:grpSpPr bwMode="auto">
              <a:xfrm>
                <a:off x="3648" y="2640"/>
                <a:ext cx="240" cy="240"/>
                <a:chOff x="3648" y="2640"/>
                <a:chExt cx="240" cy="240"/>
              </a:xfrm>
            </p:grpSpPr>
            <p:grpSp>
              <p:nvGrpSpPr>
                <p:cNvPr id="9246" name="Group 18"/>
                <p:cNvGrpSpPr>
                  <a:grpSpLocks/>
                </p:cNvGrpSpPr>
                <p:nvPr/>
              </p:nvGrpSpPr>
              <p:grpSpPr bwMode="auto">
                <a:xfrm>
                  <a:off x="3648" y="2640"/>
                  <a:ext cx="240" cy="240"/>
                  <a:chOff x="3648" y="2592"/>
                  <a:chExt cx="240" cy="240"/>
                </a:xfrm>
              </p:grpSpPr>
              <p:sp>
                <p:nvSpPr>
                  <p:cNvPr id="9248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59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249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83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247" name="Oval 17"/>
                <p:cNvSpPr>
                  <a:spLocks noChangeArrowheads="1"/>
                </p:cNvSpPr>
                <p:nvPr/>
              </p:nvSpPr>
              <p:spPr bwMode="auto">
                <a:xfrm>
                  <a:off x="3696" y="2688"/>
                  <a:ext cx="144" cy="1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41" name="Group 21"/>
              <p:cNvGrpSpPr>
                <a:grpSpLocks/>
              </p:cNvGrpSpPr>
              <p:nvPr/>
            </p:nvGrpSpPr>
            <p:grpSpPr bwMode="auto">
              <a:xfrm>
                <a:off x="3648" y="3072"/>
                <a:ext cx="240" cy="240"/>
                <a:chOff x="3648" y="2640"/>
                <a:chExt cx="240" cy="240"/>
              </a:xfrm>
            </p:grpSpPr>
            <p:grpSp>
              <p:nvGrpSpPr>
                <p:cNvPr id="9242" name="Group 22"/>
                <p:cNvGrpSpPr>
                  <a:grpSpLocks/>
                </p:cNvGrpSpPr>
                <p:nvPr/>
              </p:nvGrpSpPr>
              <p:grpSpPr bwMode="auto">
                <a:xfrm>
                  <a:off x="3648" y="2640"/>
                  <a:ext cx="240" cy="240"/>
                  <a:chOff x="3648" y="2592"/>
                  <a:chExt cx="240" cy="240"/>
                </a:xfrm>
              </p:grpSpPr>
              <p:sp>
                <p:nvSpPr>
                  <p:cNvPr id="9244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59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245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83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243" name="Oval 25"/>
                <p:cNvSpPr>
                  <a:spLocks noChangeArrowheads="1"/>
                </p:cNvSpPr>
                <p:nvPr/>
              </p:nvSpPr>
              <p:spPr bwMode="auto">
                <a:xfrm>
                  <a:off x="3696" y="2688"/>
                  <a:ext cx="144" cy="1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229" name="Group 27"/>
            <p:cNvGrpSpPr>
              <a:grpSpLocks/>
            </p:cNvGrpSpPr>
            <p:nvPr/>
          </p:nvGrpSpPr>
          <p:grpSpPr bwMode="auto">
            <a:xfrm>
              <a:off x="4800" y="2640"/>
              <a:ext cx="240" cy="672"/>
              <a:chOff x="3648" y="2640"/>
              <a:chExt cx="240" cy="672"/>
            </a:xfrm>
          </p:grpSpPr>
          <p:grpSp>
            <p:nvGrpSpPr>
              <p:cNvPr id="9230" name="Group 28"/>
              <p:cNvGrpSpPr>
                <a:grpSpLocks/>
              </p:cNvGrpSpPr>
              <p:nvPr/>
            </p:nvGrpSpPr>
            <p:grpSpPr bwMode="auto">
              <a:xfrm>
                <a:off x="3648" y="2640"/>
                <a:ext cx="240" cy="240"/>
                <a:chOff x="3648" y="2640"/>
                <a:chExt cx="240" cy="240"/>
              </a:xfrm>
            </p:grpSpPr>
            <p:grpSp>
              <p:nvGrpSpPr>
                <p:cNvPr id="9236" name="Group 29"/>
                <p:cNvGrpSpPr>
                  <a:grpSpLocks/>
                </p:cNvGrpSpPr>
                <p:nvPr/>
              </p:nvGrpSpPr>
              <p:grpSpPr bwMode="auto">
                <a:xfrm>
                  <a:off x="3648" y="2640"/>
                  <a:ext cx="240" cy="240"/>
                  <a:chOff x="3648" y="2592"/>
                  <a:chExt cx="240" cy="240"/>
                </a:xfrm>
              </p:grpSpPr>
              <p:sp>
                <p:nvSpPr>
                  <p:cNvPr id="9238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59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239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83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237" name="Oval 32"/>
                <p:cNvSpPr>
                  <a:spLocks noChangeArrowheads="1"/>
                </p:cNvSpPr>
                <p:nvPr/>
              </p:nvSpPr>
              <p:spPr bwMode="auto">
                <a:xfrm>
                  <a:off x="3696" y="2688"/>
                  <a:ext cx="144" cy="1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31" name="Group 33"/>
              <p:cNvGrpSpPr>
                <a:grpSpLocks/>
              </p:cNvGrpSpPr>
              <p:nvPr/>
            </p:nvGrpSpPr>
            <p:grpSpPr bwMode="auto">
              <a:xfrm>
                <a:off x="3648" y="3072"/>
                <a:ext cx="240" cy="240"/>
                <a:chOff x="3648" y="2640"/>
                <a:chExt cx="240" cy="240"/>
              </a:xfrm>
            </p:grpSpPr>
            <p:grpSp>
              <p:nvGrpSpPr>
                <p:cNvPr id="9232" name="Group 34"/>
                <p:cNvGrpSpPr>
                  <a:grpSpLocks/>
                </p:cNvGrpSpPr>
                <p:nvPr/>
              </p:nvGrpSpPr>
              <p:grpSpPr bwMode="auto">
                <a:xfrm>
                  <a:off x="3648" y="2640"/>
                  <a:ext cx="240" cy="240"/>
                  <a:chOff x="3648" y="2592"/>
                  <a:chExt cx="240" cy="240"/>
                </a:xfrm>
              </p:grpSpPr>
              <p:sp>
                <p:nvSpPr>
                  <p:cNvPr id="9234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59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235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83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233" name="Oval 37"/>
                <p:cNvSpPr>
                  <a:spLocks noChangeArrowheads="1"/>
                </p:cNvSpPr>
                <p:nvPr/>
              </p:nvSpPr>
              <p:spPr bwMode="auto">
                <a:xfrm>
                  <a:off x="3696" y="2688"/>
                  <a:ext cx="144" cy="1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241" name="Text Box 73"/>
          <p:cNvSpPr txBox="1">
            <a:spLocks noChangeArrowheads="1"/>
          </p:cNvSpPr>
          <p:nvPr/>
        </p:nvSpPr>
        <p:spPr bwMode="auto">
          <a:xfrm>
            <a:off x="5099050" y="5740400"/>
            <a:ext cx="15922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3300"/>
                </a:solidFill>
              </a:rPr>
              <a:t>5  级</a:t>
            </a:r>
          </a:p>
        </p:txBody>
      </p:sp>
      <p:sp>
        <p:nvSpPr>
          <p:cNvPr id="7242" name="Text Box 74"/>
          <p:cNvSpPr txBox="1">
            <a:spLocks noChangeArrowheads="1"/>
          </p:cNvSpPr>
          <p:nvPr/>
        </p:nvSpPr>
        <p:spPr bwMode="auto">
          <a:xfrm>
            <a:off x="1812925" y="5791200"/>
            <a:ext cx="9858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3300"/>
                </a:solidFill>
              </a:rPr>
              <a:t>6   级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7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7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 autoUpdateAnimBg="0"/>
      <p:bldP spid="7171" grpId="0" autoUpdateAnimBg="0"/>
      <p:bldP spid="7173" grpId="0" autoUpdateAnimBg="0"/>
      <p:bldP spid="7207" grpId="0" autoUpdateAnimBg="0"/>
      <p:bldP spid="7208" grpId="0" autoUpdateAnimBg="0"/>
      <p:bldP spid="7241" grpId="0" autoUpdateAnimBg="0"/>
      <p:bldP spid="724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588E972-C615-4294-B14A-B21FB3C0DAC2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9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grpSp>
        <p:nvGrpSpPr>
          <p:cNvPr id="47109" name="Group 5"/>
          <p:cNvGrpSpPr>
            <a:grpSpLocks/>
          </p:cNvGrpSpPr>
          <p:nvPr/>
        </p:nvGrpSpPr>
        <p:grpSpPr bwMode="auto">
          <a:xfrm>
            <a:off x="1631950" y="3197225"/>
            <a:ext cx="5106988" cy="1463675"/>
            <a:chOff x="3408" y="2640"/>
            <a:chExt cx="1968" cy="672"/>
          </a:xfrm>
        </p:grpSpPr>
        <p:sp>
          <p:nvSpPr>
            <p:cNvPr id="10252" name="Line 6"/>
            <p:cNvSpPr>
              <a:spLocks noChangeShapeType="1"/>
            </p:cNvSpPr>
            <p:nvPr/>
          </p:nvSpPr>
          <p:spPr bwMode="auto">
            <a:xfrm>
              <a:off x="3408" y="2976"/>
              <a:ext cx="196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0253" name="Group 7"/>
            <p:cNvGrpSpPr>
              <a:grpSpLocks/>
            </p:cNvGrpSpPr>
            <p:nvPr/>
          </p:nvGrpSpPr>
          <p:grpSpPr bwMode="auto">
            <a:xfrm>
              <a:off x="3648" y="2640"/>
              <a:ext cx="240" cy="672"/>
              <a:chOff x="3648" y="2640"/>
              <a:chExt cx="240" cy="672"/>
            </a:xfrm>
          </p:grpSpPr>
          <p:grpSp>
            <p:nvGrpSpPr>
              <p:cNvPr id="10265" name="Group 8"/>
              <p:cNvGrpSpPr>
                <a:grpSpLocks/>
              </p:cNvGrpSpPr>
              <p:nvPr/>
            </p:nvGrpSpPr>
            <p:grpSpPr bwMode="auto">
              <a:xfrm>
                <a:off x="3648" y="2640"/>
                <a:ext cx="240" cy="240"/>
                <a:chOff x="3648" y="2640"/>
                <a:chExt cx="240" cy="240"/>
              </a:xfrm>
            </p:grpSpPr>
            <p:grpSp>
              <p:nvGrpSpPr>
                <p:cNvPr id="10271" name="Group 9"/>
                <p:cNvGrpSpPr>
                  <a:grpSpLocks/>
                </p:cNvGrpSpPr>
                <p:nvPr/>
              </p:nvGrpSpPr>
              <p:grpSpPr bwMode="auto">
                <a:xfrm>
                  <a:off x="3648" y="2640"/>
                  <a:ext cx="240" cy="240"/>
                  <a:chOff x="3648" y="2592"/>
                  <a:chExt cx="240" cy="240"/>
                </a:xfrm>
              </p:grpSpPr>
              <p:sp>
                <p:nvSpPr>
                  <p:cNvPr id="10273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59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4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83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272" name="Oval 12"/>
                <p:cNvSpPr>
                  <a:spLocks noChangeArrowheads="1"/>
                </p:cNvSpPr>
                <p:nvPr/>
              </p:nvSpPr>
              <p:spPr bwMode="auto">
                <a:xfrm>
                  <a:off x="3696" y="2688"/>
                  <a:ext cx="144" cy="1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266" name="Group 13"/>
              <p:cNvGrpSpPr>
                <a:grpSpLocks/>
              </p:cNvGrpSpPr>
              <p:nvPr/>
            </p:nvGrpSpPr>
            <p:grpSpPr bwMode="auto">
              <a:xfrm>
                <a:off x="3648" y="3072"/>
                <a:ext cx="240" cy="240"/>
                <a:chOff x="3648" y="2640"/>
                <a:chExt cx="240" cy="240"/>
              </a:xfrm>
            </p:grpSpPr>
            <p:grpSp>
              <p:nvGrpSpPr>
                <p:cNvPr id="10267" name="Group 14"/>
                <p:cNvGrpSpPr>
                  <a:grpSpLocks/>
                </p:cNvGrpSpPr>
                <p:nvPr/>
              </p:nvGrpSpPr>
              <p:grpSpPr bwMode="auto">
                <a:xfrm>
                  <a:off x="3648" y="2640"/>
                  <a:ext cx="240" cy="240"/>
                  <a:chOff x="3648" y="2592"/>
                  <a:chExt cx="240" cy="240"/>
                </a:xfrm>
              </p:grpSpPr>
              <p:sp>
                <p:nvSpPr>
                  <p:cNvPr id="10269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59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0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83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268" name="Oval 17"/>
                <p:cNvSpPr>
                  <a:spLocks noChangeArrowheads="1"/>
                </p:cNvSpPr>
                <p:nvPr/>
              </p:nvSpPr>
              <p:spPr bwMode="auto">
                <a:xfrm>
                  <a:off x="3696" y="2688"/>
                  <a:ext cx="144" cy="1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254" name="Group 18"/>
            <p:cNvGrpSpPr>
              <a:grpSpLocks/>
            </p:cNvGrpSpPr>
            <p:nvPr/>
          </p:nvGrpSpPr>
          <p:grpSpPr bwMode="auto">
            <a:xfrm>
              <a:off x="4800" y="2640"/>
              <a:ext cx="240" cy="672"/>
              <a:chOff x="3648" y="2640"/>
              <a:chExt cx="240" cy="672"/>
            </a:xfrm>
          </p:grpSpPr>
          <p:grpSp>
            <p:nvGrpSpPr>
              <p:cNvPr id="10255" name="Group 19"/>
              <p:cNvGrpSpPr>
                <a:grpSpLocks/>
              </p:cNvGrpSpPr>
              <p:nvPr/>
            </p:nvGrpSpPr>
            <p:grpSpPr bwMode="auto">
              <a:xfrm>
                <a:off x="3648" y="2640"/>
                <a:ext cx="240" cy="240"/>
                <a:chOff x="3648" y="2640"/>
                <a:chExt cx="240" cy="240"/>
              </a:xfrm>
            </p:grpSpPr>
            <p:grpSp>
              <p:nvGrpSpPr>
                <p:cNvPr id="10261" name="Group 20"/>
                <p:cNvGrpSpPr>
                  <a:grpSpLocks/>
                </p:cNvGrpSpPr>
                <p:nvPr/>
              </p:nvGrpSpPr>
              <p:grpSpPr bwMode="auto">
                <a:xfrm>
                  <a:off x="3648" y="2640"/>
                  <a:ext cx="240" cy="240"/>
                  <a:chOff x="3648" y="2592"/>
                  <a:chExt cx="240" cy="240"/>
                </a:xfrm>
              </p:grpSpPr>
              <p:sp>
                <p:nvSpPr>
                  <p:cNvPr id="10263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59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64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83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262" name="Oval 23"/>
                <p:cNvSpPr>
                  <a:spLocks noChangeArrowheads="1"/>
                </p:cNvSpPr>
                <p:nvPr/>
              </p:nvSpPr>
              <p:spPr bwMode="auto">
                <a:xfrm>
                  <a:off x="3696" y="2688"/>
                  <a:ext cx="144" cy="1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256" name="Group 24"/>
              <p:cNvGrpSpPr>
                <a:grpSpLocks/>
              </p:cNvGrpSpPr>
              <p:nvPr/>
            </p:nvGrpSpPr>
            <p:grpSpPr bwMode="auto">
              <a:xfrm>
                <a:off x="3648" y="3072"/>
                <a:ext cx="240" cy="240"/>
                <a:chOff x="3648" y="2640"/>
                <a:chExt cx="240" cy="240"/>
              </a:xfrm>
            </p:grpSpPr>
            <p:grpSp>
              <p:nvGrpSpPr>
                <p:cNvPr id="10257" name="Group 25"/>
                <p:cNvGrpSpPr>
                  <a:grpSpLocks/>
                </p:cNvGrpSpPr>
                <p:nvPr/>
              </p:nvGrpSpPr>
              <p:grpSpPr bwMode="auto">
                <a:xfrm>
                  <a:off x="3648" y="2640"/>
                  <a:ext cx="240" cy="240"/>
                  <a:chOff x="3648" y="2592"/>
                  <a:chExt cx="240" cy="240"/>
                </a:xfrm>
              </p:grpSpPr>
              <p:sp>
                <p:nvSpPr>
                  <p:cNvPr id="10259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59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60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83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258" name="Oval 28"/>
                <p:cNvSpPr>
                  <a:spLocks noChangeArrowheads="1"/>
                </p:cNvSpPr>
                <p:nvPr/>
              </p:nvSpPr>
              <p:spPr bwMode="auto">
                <a:xfrm>
                  <a:off x="3696" y="2688"/>
                  <a:ext cx="144" cy="1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7151" name="Text Box 47"/>
          <p:cNvSpPr txBox="1">
            <a:spLocks noChangeArrowheads="1"/>
          </p:cNvSpPr>
          <p:nvPr/>
        </p:nvSpPr>
        <p:spPr bwMode="auto">
          <a:xfrm>
            <a:off x="556979" y="791569"/>
            <a:ext cx="8024324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 dirty="0">
                <a:latin typeface="宋体" pitchFamily="2" charset="-122"/>
              </a:rPr>
              <a:t>     </a:t>
            </a:r>
            <a:r>
              <a:rPr lang="zh-CN" altLang="en-US" sz="2800" b="1" dirty="0">
                <a:latin typeface="宋体" pitchFamily="2" charset="-122"/>
              </a:rPr>
              <a:t>多用于转速很高和旋转精度要求很高的机床或机器的旋转机构中（如精密机床主轴支承）。</a:t>
            </a:r>
            <a:r>
              <a:rPr lang="zh-CN" altLang="en-US" sz="2800" b="1" dirty="0"/>
              <a:t> </a:t>
            </a:r>
          </a:p>
        </p:txBody>
      </p:sp>
      <p:sp>
        <p:nvSpPr>
          <p:cNvPr id="47152" name="Text Box 48"/>
          <p:cNvSpPr txBox="1">
            <a:spLocks noChangeArrowheads="1"/>
          </p:cNvSpPr>
          <p:nvPr/>
        </p:nvSpPr>
        <p:spPr bwMode="auto">
          <a:xfrm>
            <a:off x="169863" y="2229257"/>
            <a:ext cx="8332787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itchFamily="2" charset="-122"/>
              </a:rPr>
              <a:t>    多用于特别精密机床的主轴支承（如坐标镗床主轴支承） 。</a:t>
            </a:r>
            <a:r>
              <a:rPr lang="zh-CN" altLang="en-US" sz="2800" b="1" dirty="0"/>
              <a:t> </a:t>
            </a:r>
          </a:p>
        </p:txBody>
      </p:sp>
      <p:sp>
        <p:nvSpPr>
          <p:cNvPr id="47153" name="Text Box 49"/>
          <p:cNvSpPr txBox="1">
            <a:spLocks noChangeArrowheads="1"/>
          </p:cNvSpPr>
          <p:nvPr/>
        </p:nvSpPr>
        <p:spPr bwMode="auto">
          <a:xfrm>
            <a:off x="987190" y="361357"/>
            <a:ext cx="44688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800" b="1" dirty="0">
                <a:latin typeface="宋体" pitchFamily="2" charset="-122"/>
              </a:rPr>
              <a:t>4 级(</a:t>
            </a:r>
            <a:r>
              <a:rPr lang="zh-CN" altLang="en-US" sz="2800" b="1" dirty="0">
                <a:solidFill>
                  <a:srgbClr val="FF3300"/>
                </a:solidFill>
                <a:latin typeface="宋体" pitchFamily="2" charset="-122"/>
              </a:rPr>
              <a:t>精密级</a:t>
            </a:r>
            <a:r>
              <a:rPr lang="zh-CN" altLang="en-US" sz="2800" b="1" dirty="0">
                <a:latin typeface="宋体" pitchFamily="2" charset="-122"/>
              </a:rPr>
              <a:t>)：</a:t>
            </a:r>
          </a:p>
        </p:txBody>
      </p:sp>
      <p:sp>
        <p:nvSpPr>
          <p:cNvPr id="47154" name="Text Box 50"/>
          <p:cNvSpPr txBox="1">
            <a:spLocks noChangeArrowheads="1"/>
          </p:cNvSpPr>
          <p:nvPr/>
        </p:nvSpPr>
        <p:spPr bwMode="auto">
          <a:xfrm>
            <a:off x="940882" y="1830148"/>
            <a:ext cx="43164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800" b="1" dirty="0"/>
              <a:t>2  级</a:t>
            </a:r>
            <a:r>
              <a:rPr lang="zh-CN" altLang="en-US" sz="2800" b="1" dirty="0">
                <a:latin typeface="宋体" pitchFamily="2" charset="-122"/>
              </a:rPr>
              <a:t>(</a:t>
            </a:r>
            <a:r>
              <a:rPr lang="zh-CN" altLang="en-US" sz="2800" b="1" dirty="0">
                <a:solidFill>
                  <a:srgbClr val="FF3300"/>
                </a:solidFill>
                <a:latin typeface="宋体" pitchFamily="2" charset="-122"/>
              </a:rPr>
              <a:t>超精级</a:t>
            </a:r>
            <a:r>
              <a:rPr lang="zh-CN" altLang="en-US" sz="2800" b="1" dirty="0">
                <a:latin typeface="宋体" pitchFamily="2" charset="-122"/>
              </a:rPr>
              <a:t>)：</a:t>
            </a:r>
          </a:p>
        </p:txBody>
      </p:sp>
      <p:sp>
        <p:nvSpPr>
          <p:cNvPr id="47158" name="Text Box 54"/>
          <p:cNvSpPr txBox="1">
            <a:spLocks noChangeArrowheads="1"/>
          </p:cNvSpPr>
          <p:nvPr/>
        </p:nvSpPr>
        <p:spPr bwMode="auto">
          <a:xfrm>
            <a:off x="5184775" y="4862513"/>
            <a:ext cx="8969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3300"/>
                </a:solidFill>
              </a:rPr>
              <a:t>4  级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47159" name="Text Box 55"/>
          <p:cNvSpPr txBox="1">
            <a:spLocks noChangeArrowheads="1"/>
          </p:cNvSpPr>
          <p:nvPr/>
        </p:nvSpPr>
        <p:spPr bwMode="auto">
          <a:xfrm>
            <a:off x="2111375" y="4862513"/>
            <a:ext cx="8969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3300"/>
                </a:solidFill>
              </a:rPr>
              <a:t>5  级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47160" name="Text Box 56"/>
          <p:cNvSpPr txBox="1">
            <a:spLocks noChangeArrowheads="1"/>
          </p:cNvSpPr>
          <p:nvPr/>
        </p:nvSpPr>
        <p:spPr bwMode="auto">
          <a:xfrm>
            <a:off x="5213350" y="5541963"/>
            <a:ext cx="8969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3300"/>
                </a:solidFill>
              </a:rPr>
              <a:t>2  级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47161" name="Text Box 57"/>
          <p:cNvSpPr txBox="1">
            <a:spLocks noChangeArrowheads="1"/>
          </p:cNvSpPr>
          <p:nvPr/>
        </p:nvSpPr>
        <p:spPr bwMode="auto">
          <a:xfrm>
            <a:off x="2139950" y="5541963"/>
            <a:ext cx="8969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3300"/>
                </a:solidFill>
              </a:rPr>
              <a:t>4  级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35" name="圆角矩形 34">
            <a:hlinkClick r:id="rId2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7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7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47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4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4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47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47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47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51" grpId="0" autoUpdateAnimBg="0"/>
      <p:bldP spid="47152" grpId="0" autoUpdateAnimBg="0"/>
      <p:bldP spid="47153" grpId="0" autoUpdateAnimBg="0"/>
      <p:bldP spid="47154" grpId="0" autoUpdateAnimBg="0"/>
      <p:bldP spid="47158" grpId="0" autoUpdateAnimBg="0"/>
      <p:bldP spid="47159" grpId="0" autoUpdateAnimBg="0"/>
      <p:bldP spid="47160" grpId="0" autoUpdateAnimBg="0"/>
      <p:bldP spid="47161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5372</TotalTime>
  <Words>2662</Words>
  <Application>Microsoft Office PowerPoint</Application>
  <PresentationFormat>全屏显示(4:3)</PresentationFormat>
  <Paragraphs>339</Paragraphs>
  <Slides>43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5" baseType="lpstr">
      <vt:lpstr>默认设计模板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239</cp:revision>
  <dcterms:created xsi:type="dcterms:W3CDTF">1601-01-01T00:00:00Z</dcterms:created>
  <dcterms:modified xsi:type="dcterms:W3CDTF">2018-11-16T02:20:15Z</dcterms:modified>
</cp:coreProperties>
</file>