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256" r:id="rId2"/>
    <p:sldId id="326" r:id="rId3"/>
    <p:sldId id="302" r:id="rId4"/>
    <p:sldId id="283" r:id="rId5"/>
    <p:sldId id="274" r:id="rId6"/>
    <p:sldId id="303" r:id="rId7"/>
    <p:sldId id="333" r:id="rId8"/>
    <p:sldId id="284" r:id="rId9"/>
    <p:sldId id="305" r:id="rId10"/>
    <p:sldId id="257" r:id="rId11"/>
    <p:sldId id="258" r:id="rId12"/>
    <p:sldId id="285" r:id="rId13"/>
    <p:sldId id="275" r:id="rId14"/>
    <p:sldId id="307" r:id="rId15"/>
    <p:sldId id="306" r:id="rId16"/>
    <p:sldId id="286" r:id="rId17"/>
    <p:sldId id="273" r:id="rId18"/>
    <p:sldId id="308" r:id="rId19"/>
    <p:sldId id="287" r:id="rId20"/>
    <p:sldId id="259" r:id="rId21"/>
    <p:sldId id="288" r:id="rId22"/>
    <p:sldId id="309" r:id="rId23"/>
    <p:sldId id="311" r:id="rId24"/>
    <p:sldId id="312" r:id="rId25"/>
    <p:sldId id="260" r:id="rId26"/>
    <p:sldId id="289" r:id="rId27"/>
    <p:sldId id="261" r:id="rId28"/>
    <p:sldId id="276" r:id="rId29"/>
    <p:sldId id="290" r:id="rId30"/>
    <p:sldId id="269" r:id="rId31"/>
    <p:sldId id="291" r:id="rId32"/>
    <p:sldId id="277" r:id="rId33"/>
    <p:sldId id="263" r:id="rId34"/>
    <p:sldId id="278" r:id="rId35"/>
    <p:sldId id="292" r:id="rId36"/>
    <p:sldId id="264" r:id="rId37"/>
    <p:sldId id="293" r:id="rId38"/>
    <p:sldId id="265" r:id="rId39"/>
    <p:sldId id="294" r:id="rId40"/>
    <p:sldId id="279" r:id="rId41"/>
    <p:sldId id="266" r:id="rId42"/>
    <p:sldId id="295" r:id="rId43"/>
    <p:sldId id="267" r:id="rId44"/>
    <p:sldId id="268" r:id="rId45"/>
    <p:sldId id="314" r:id="rId46"/>
    <p:sldId id="315" r:id="rId47"/>
    <p:sldId id="316" r:id="rId48"/>
    <p:sldId id="270" r:id="rId49"/>
    <p:sldId id="317" r:id="rId50"/>
    <p:sldId id="318" r:id="rId51"/>
    <p:sldId id="320" r:id="rId52"/>
    <p:sldId id="321" r:id="rId53"/>
    <p:sldId id="322" r:id="rId54"/>
    <p:sldId id="323" r:id="rId55"/>
    <p:sldId id="324" r:id="rId56"/>
    <p:sldId id="325" r:id="rId57"/>
    <p:sldId id="327" r:id="rId58"/>
    <p:sldId id="328" r:id="rId59"/>
    <p:sldId id="329" r:id="rId60"/>
    <p:sldId id="330" r:id="rId61"/>
    <p:sldId id="331" r:id="rId62"/>
    <p:sldId id="332" r:id="rId63"/>
    <p:sldId id="319" r:id="rId64"/>
    <p:sldId id="272" r:id="rId65"/>
    <p:sldId id="280" r:id="rId66"/>
    <p:sldId id="281" r:id="rId67"/>
    <p:sldId id="301" r:id="rId68"/>
    <p:sldId id="298" r:id="rId69"/>
    <p:sldId id="299" r:id="rId70"/>
    <p:sldId id="282" r:id="rId71"/>
    <p:sldId id="296" r:id="rId72"/>
    <p:sldId id="334" r:id="rId73"/>
    <p:sldId id="297" r:id="rId74"/>
  </p:sldIdLst>
  <p:sldSz cx="9144000" cy="6858000" type="screen4x3"/>
  <p:notesSz cx="6858000" cy="9144000"/>
  <p:custShowLst>
    <p:custShow name="自定义放映1" id="0">
      <p:sldLst>
        <p:sld r:id="rId26"/>
        <p:sld r:id="rId28"/>
      </p:sldLst>
    </p:custShow>
  </p:custShowLst>
  <p:defaultTextStyle>
    <a:defPPr>
      <a:defRPr lang="en-US"/>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FF"/>
    <a:srgbClr val="FFCCFF"/>
    <a:srgbClr val="0000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22" autoAdjust="0"/>
    <p:restoredTop sz="94629" autoAdjust="0"/>
  </p:normalViewPr>
  <p:slideViewPr>
    <p:cSldViewPr snapToGrid="0">
      <p:cViewPr varScale="1">
        <p:scale>
          <a:sx n="107" d="100"/>
          <a:sy n="107" d="100"/>
        </p:scale>
        <p:origin x="-1764" y="-96"/>
      </p:cViewPr>
      <p:guideLst>
        <p:guide orient="horz" pos="4319"/>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image" Target="../media/image46.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 Id="rId5" Type="http://schemas.openxmlformats.org/officeDocument/2006/relationships/image" Target="../media/image58.wmf"/><Relationship Id="rId4" Type="http://schemas.openxmlformats.org/officeDocument/2006/relationships/image" Target="../media/image5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wmf"/><Relationship Id="rId4" Type="http://schemas.openxmlformats.org/officeDocument/2006/relationships/image" Target="../media/image69.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image" Target="../media/image73.wmf"/><Relationship Id="rId1" Type="http://schemas.openxmlformats.org/officeDocument/2006/relationships/image" Target="../media/image72.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8.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image" Target="../media/image80.wmf"/><Relationship Id="rId1" Type="http://schemas.openxmlformats.org/officeDocument/2006/relationships/image" Target="../media/image79.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84.wmf"/><Relationship Id="rId1" Type="http://schemas.openxmlformats.org/officeDocument/2006/relationships/image" Target="../media/image8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87.wmf"/><Relationship Id="rId1" Type="http://schemas.openxmlformats.org/officeDocument/2006/relationships/image" Target="../media/image86.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91.wmf"/><Relationship Id="rId1" Type="http://schemas.openxmlformats.org/officeDocument/2006/relationships/image" Target="../media/image90.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96.wmf"/><Relationship Id="rId2" Type="http://schemas.openxmlformats.org/officeDocument/2006/relationships/image" Target="../media/image95.wmf"/><Relationship Id="rId1" Type="http://schemas.openxmlformats.org/officeDocument/2006/relationships/image" Target="../media/image94.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00.wmf"/><Relationship Id="rId2" Type="http://schemas.openxmlformats.org/officeDocument/2006/relationships/image" Target="../media/image99.wmf"/><Relationship Id="rId1" Type="http://schemas.openxmlformats.org/officeDocument/2006/relationships/image" Target="../media/image98.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image" Target="../media/image104.wmf"/><Relationship Id="rId1" Type="http://schemas.openxmlformats.org/officeDocument/2006/relationships/image" Target="../media/image103.wmf"/><Relationship Id="rId4" Type="http://schemas.openxmlformats.org/officeDocument/2006/relationships/image" Target="../media/image106.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09.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15.wmf"/><Relationship Id="rId2" Type="http://schemas.openxmlformats.org/officeDocument/2006/relationships/image" Target="../media/image114.wmf"/><Relationship Id="rId1" Type="http://schemas.openxmlformats.org/officeDocument/2006/relationships/image" Target="../media/image113.wmf"/><Relationship Id="rId5" Type="http://schemas.openxmlformats.org/officeDocument/2006/relationships/image" Target="../media/image117.wmf"/><Relationship Id="rId4" Type="http://schemas.openxmlformats.org/officeDocument/2006/relationships/image" Target="../media/image116.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image" Target="../media/image121.wmf"/><Relationship Id="rId1" Type="http://schemas.openxmlformats.org/officeDocument/2006/relationships/image" Target="../media/image120.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3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5" Type="http://schemas.openxmlformats.org/officeDocument/2006/relationships/image" Target="../media/image16.wmf"/><Relationship Id="rId4"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pPr>
              <a:defRPr/>
            </a:pPr>
            <a:endParaRPr lang="zh-CN" altLang="en-US"/>
          </a:p>
        </p:txBody>
      </p:sp>
      <p:sp>
        <p:nvSpPr>
          <p:cNvPr id="1945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768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946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ltLang="zh-CN"/>
          </a:p>
        </p:txBody>
      </p:sp>
      <p:sp>
        <p:nvSpPr>
          <p:cNvPr id="1946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1CF8AE47-DEBD-466D-9433-E1DDA222E2F4}" type="slidenum">
              <a:rPr lang="zh-CN" altLang="en-US"/>
              <a:pPr>
                <a:defRPr/>
              </a:pPr>
              <a:t>‹#›</a:t>
            </a:fld>
            <a:endParaRPr lang="en-US" altLang="zh-CN"/>
          </a:p>
        </p:txBody>
      </p:sp>
    </p:spTree>
    <p:extLst>
      <p:ext uri="{BB962C8B-B14F-4D97-AF65-F5344CB8AC3E}">
        <p14:creationId xmlns:p14="http://schemas.microsoft.com/office/powerpoint/2010/main" val="1135724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p:spPr>
      </p:sp>
      <p:sp>
        <p:nvSpPr>
          <p:cNvPr id="77827" name="备注占位符 2"/>
          <p:cNvSpPr>
            <a:spLocks noGrp="1"/>
          </p:cNvSpPr>
          <p:nvPr>
            <p:ph type="body" idx="1"/>
          </p:nvPr>
        </p:nvSpPr>
        <p:spPr>
          <a:noFill/>
        </p:spPr>
        <p:txBody>
          <a:bodyPr/>
          <a:lstStyle/>
          <a:p>
            <a:endParaRPr lang="zh-CN" altLang="en-US" smtClean="0"/>
          </a:p>
        </p:txBody>
      </p:sp>
      <p:sp>
        <p:nvSpPr>
          <p:cNvPr id="77828"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4D3A5CC-4C66-4F2F-89DE-ED724101022D}" type="slidenum">
              <a:rPr lang="zh-CN" altLang="en-US" sz="1200" smtClean="0"/>
              <a:pPr eaLnBrk="1" hangingPunct="1"/>
              <a:t>15</a:t>
            </a:fld>
            <a:endParaRPr lang="en-US" altLang="zh-CN" sz="12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CF8AE47-DEBD-466D-9433-E1DDA222E2F4}" type="slidenum">
              <a:rPr lang="zh-CN" altLang="en-US" smtClean="0"/>
              <a:pPr>
                <a:defRPr/>
              </a:pPr>
              <a:t>46</a:t>
            </a:fld>
            <a:endParaRPr lang="en-US" altLang="zh-CN"/>
          </a:p>
        </p:txBody>
      </p:sp>
    </p:spTree>
    <p:extLst>
      <p:ext uri="{BB962C8B-B14F-4D97-AF65-F5344CB8AC3E}">
        <p14:creationId xmlns:p14="http://schemas.microsoft.com/office/powerpoint/2010/main" val="210110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a:ln/>
        </p:spPr>
      </p:sp>
      <p:sp>
        <p:nvSpPr>
          <p:cNvPr id="78851" name="备注占位符 2"/>
          <p:cNvSpPr>
            <a:spLocks noGrp="1"/>
          </p:cNvSpPr>
          <p:nvPr>
            <p:ph type="body" idx="1"/>
          </p:nvPr>
        </p:nvSpPr>
        <p:spPr>
          <a:noFill/>
        </p:spPr>
        <p:txBody>
          <a:bodyPr/>
          <a:lstStyle/>
          <a:p>
            <a:endParaRPr lang="zh-CN" altLang="en-US" dirty="0" smtClean="0"/>
          </a:p>
        </p:txBody>
      </p:sp>
      <p:sp>
        <p:nvSpPr>
          <p:cNvPr id="78852"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6B2E5F1-D84B-4617-AF5F-2BD26B61E490}" type="slidenum">
              <a:rPr lang="zh-CN" altLang="en-US" sz="1200" smtClean="0"/>
              <a:pPr eaLnBrk="1" hangingPunct="1"/>
              <a:t>58</a:t>
            </a:fld>
            <a:endParaRPr lang="en-US" altLang="zh-CN" sz="12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CF8AE47-DEBD-466D-9433-E1DDA222E2F4}" type="slidenum">
              <a:rPr lang="zh-CN" altLang="en-US" smtClean="0"/>
              <a:pPr>
                <a:defRPr/>
              </a:pPr>
              <a:t>61</a:t>
            </a:fld>
            <a:endParaRPr lang="en-US" altLang="zh-CN"/>
          </a:p>
        </p:txBody>
      </p:sp>
    </p:spTree>
    <p:extLst>
      <p:ext uri="{BB962C8B-B14F-4D97-AF65-F5344CB8AC3E}">
        <p14:creationId xmlns:p14="http://schemas.microsoft.com/office/powerpoint/2010/main" val="1226530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3FAA254-2C6A-4DDE-8279-E559E9285F36}" type="slidenum">
              <a:rPr lang="zh-CN" altLang="en-US"/>
              <a:pPr>
                <a:defRPr/>
              </a:pPr>
              <a:t>‹#›</a:t>
            </a:fld>
            <a:endParaRPr lang="en-US" altLang="zh-CN"/>
          </a:p>
        </p:txBody>
      </p:sp>
    </p:spTree>
    <p:extLst>
      <p:ext uri="{BB962C8B-B14F-4D97-AF65-F5344CB8AC3E}">
        <p14:creationId xmlns:p14="http://schemas.microsoft.com/office/powerpoint/2010/main" val="3994722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6814BFC-3322-4D6C-82E5-AED6A5B69BC7}" type="slidenum">
              <a:rPr lang="zh-CN" altLang="en-US"/>
              <a:pPr>
                <a:defRPr/>
              </a:pPr>
              <a:t>‹#›</a:t>
            </a:fld>
            <a:endParaRPr lang="en-US" altLang="zh-CN"/>
          </a:p>
        </p:txBody>
      </p:sp>
    </p:spTree>
    <p:extLst>
      <p:ext uri="{BB962C8B-B14F-4D97-AF65-F5344CB8AC3E}">
        <p14:creationId xmlns:p14="http://schemas.microsoft.com/office/powerpoint/2010/main" val="1440925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4D4B041-EBC7-46AB-8C87-F61494FAA3DA}" type="slidenum">
              <a:rPr lang="zh-CN" altLang="en-US"/>
              <a:pPr>
                <a:defRPr/>
              </a:pPr>
              <a:t>‹#›</a:t>
            </a:fld>
            <a:endParaRPr lang="en-US" altLang="zh-CN"/>
          </a:p>
        </p:txBody>
      </p:sp>
    </p:spTree>
    <p:extLst>
      <p:ext uri="{BB962C8B-B14F-4D97-AF65-F5344CB8AC3E}">
        <p14:creationId xmlns:p14="http://schemas.microsoft.com/office/powerpoint/2010/main" val="33507603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4ACD550-A1FF-46A2-915E-DDB52F33F431}" type="slidenum">
              <a:rPr lang="zh-CN" altLang="en-US"/>
              <a:pPr>
                <a:defRPr/>
              </a:pPr>
              <a:t>‹#›</a:t>
            </a:fld>
            <a:endParaRPr lang="en-US" altLang="zh-CN"/>
          </a:p>
        </p:txBody>
      </p:sp>
    </p:spTree>
    <p:extLst>
      <p:ext uri="{BB962C8B-B14F-4D97-AF65-F5344CB8AC3E}">
        <p14:creationId xmlns:p14="http://schemas.microsoft.com/office/powerpoint/2010/main" val="2012831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BDCB6EA-4933-45CB-8D82-304AF9857EB2}" type="slidenum">
              <a:rPr lang="zh-CN" altLang="en-US"/>
              <a:pPr>
                <a:defRPr/>
              </a:pPr>
              <a:t>‹#›</a:t>
            </a:fld>
            <a:endParaRPr lang="en-US" altLang="zh-CN"/>
          </a:p>
        </p:txBody>
      </p:sp>
    </p:spTree>
    <p:extLst>
      <p:ext uri="{BB962C8B-B14F-4D97-AF65-F5344CB8AC3E}">
        <p14:creationId xmlns:p14="http://schemas.microsoft.com/office/powerpoint/2010/main" val="2258293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550C38D-5C6F-48AB-A576-484AE3D89993}" type="slidenum">
              <a:rPr lang="zh-CN" altLang="en-US"/>
              <a:pPr>
                <a:defRPr/>
              </a:pPr>
              <a:t>‹#›</a:t>
            </a:fld>
            <a:endParaRPr lang="en-US" altLang="zh-CN"/>
          </a:p>
        </p:txBody>
      </p:sp>
    </p:spTree>
    <p:extLst>
      <p:ext uri="{BB962C8B-B14F-4D97-AF65-F5344CB8AC3E}">
        <p14:creationId xmlns:p14="http://schemas.microsoft.com/office/powerpoint/2010/main" val="2349251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05A622D-F9B7-4795-A9F0-3C0E74BF891F}" type="slidenum">
              <a:rPr lang="zh-CN" altLang="en-US"/>
              <a:pPr>
                <a:defRPr/>
              </a:pPr>
              <a:t>‹#›</a:t>
            </a:fld>
            <a:endParaRPr lang="en-US" altLang="zh-CN"/>
          </a:p>
        </p:txBody>
      </p:sp>
    </p:spTree>
    <p:extLst>
      <p:ext uri="{BB962C8B-B14F-4D97-AF65-F5344CB8AC3E}">
        <p14:creationId xmlns:p14="http://schemas.microsoft.com/office/powerpoint/2010/main" val="1232925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4C1A83F6-BEDD-4C2A-9E31-E2860C96602A}" type="slidenum">
              <a:rPr lang="zh-CN" altLang="en-US"/>
              <a:pPr>
                <a:defRPr/>
              </a:pPr>
              <a:t>‹#›</a:t>
            </a:fld>
            <a:endParaRPr lang="en-US" altLang="zh-CN"/>
          </a:p>
        </p:txBody>
      </p:sp>
    </p:spTree>
    <p:extLst>
      <p:ext uri="{BB962C8B-B14F-4D97-AF65-F5344CB8AC3E}">
        <p14:creationId xmlns:p14="http://schemas.microsoft.com/office/powerpoint/2010/main" val="3441704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C5815315-90DD-4F9A-9D71-D85B5107CFE6}" type="slidenum">
              <a:rPr lang="zh-CN" altLang="en-US"/>
              <a:pPr>
                <a:defRPr/>
              </a:pPr>
              <a:t>‹#›</a:t>
            </a:fld>
            <a:endParaRPr lang="en-US" altLang="zh-CN"/>
          </a:p>
        </p:txBody>
      </p:sp>
    </p:spTree>
    <p:extLst>
      <p:ext uri="{BB962C8B-B14F-4D97-AF65-F5344CB8AC3E}">
        <p14:creationId xmlns:p14="http://schemas.microsoft.com/office/powerpoint/2010/main" val="2626928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BE603E79-E4EE-41B0-B155-920D3C14A463}" type="slidenum">
              <a:rPr lang="zh-CN" altLang="en-US"/>
              <a:pPr>
                <a:defRPr/>
              </a:pPr>
              <a:t>‹#›</a:t>
            </a:fld>
            <a:endParaRPr lang="en-US" altLang="zh-CN"/>
          </a:p>
        </p:txBody>
      </p:sp>
    </p:spTree>
    <p:extLst>
      <p:ext uri="{BB962C8B-B14F-4D97-AF65-F5344CB8AC3E}">
        <p14:creationId xmlns:p14="http://schemas.microsoft.com/office/powerpoint/2010/main" val="1856722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2585475C-74BE-4FF6-9A5C-A66C1E096F14}" type="slidenum">
              <a:rPr lang="zh-CN" altLang="en-US"/>
              <a:pPr>
                <a:defRPr/>
              </a:pPr>
              <a:t>‹#›</a:t>
            </a:fld>
            <a:endParaRPr lang="en-US" altLang="zh-CN"/>
          </a:p>
        </p:txBody>
      </p:sp>
    </p:spTree>
    <p:extLst>
      <p:ext uri="{BB962C8B-B14F-4D97-AF65-F5344CB8AC3E}">
        <p14:creationId xmlns:p14="http://schemas.microsoft.com/office/powerpoint/2010/main" val="1513580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B8BD636-C155-4264-A690-826B70B94653}" type="slidenum">
              <a:rPr lang="zh-CN" altLang="en-US"/>
              <a:pPr>
                <a:defRPr/>
              </a:pPr>
              <a:t>‹#›</a:t>
            </a:fld>
            <a:endParaRPr lang="en-US" altLang="zh-CN"/>
          </a:p>
        </p:txBody>
      </p:sp>
    </p:spTree>
    <p:extLst>
      <p:ext uri="{BB962C8B-B14F-4D97-AF65-F5344CB8AC3E}">
        <p14:creationId xmlns:p14="http://schemas.microsoft.com/office/powerpoint/2010/main" val="890958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2000" b="1">
                <a:solidFill>
                  <a:srgbClr val="0000FF"/>
                </a:solidFill>
              </a:defRPr>
            </a:lvl1pPr>
          </a:lstStyle>
          <a:p>
            <a:pPr>
              <a:defRPr/>
            </a:pPr>
            <a:fld id="{ACA37838-FBC7-46B9-94B3-BFED13A0421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4.xml"/><Relationship Id="rId7" Type="http://schemas.openxmlformats.org/officeDocument/2006/relationships/slide" Target="slide45.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13.xml"/><Relationship Id="rId10" Type="http://schemas.openxmlformats.org/officeDocument/2006/relationships/slide" Target="slide53.xml"/><Relationship Id="rId4" Type="http://schemas.openxmlformats.org/officeDocument/2006/relationships/slide" Target="slide8.xml"/><Relationship Id="rId9" Type="http://schemas.openxmlformats.org/officeDocument/2006/relationships/slide" Target="slide51.xml"/></Relationships>
</file>

<file path=ppt/slides/_rels/slide10.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5.bin"/><Relationship Id="rId7" Type="http://schemas.openxmlformats.org/officeDocument/2006/relationships/oleObject" Target="../embeddings/oleObject7.bin"/><Relationship Id="rId12"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3.wmf"/><Relationship Id="rId11" Type="http://schemas.openxmlformats.org/officeDocument/2006/relationships/oleObject" Target="../embeddings/oleObject9.bin"/><Relationship Id="rId5" Type="http://schemas.openxmlformats.org/officeDocument/2006/relationships/oleObject" Target="../embeddings/oleObject6.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8.bin"/></Relationships>
</file>

<file path=ppt/slides/_rels/slide11.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image" Target="../media/image22.png"/><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8.wmf"/><Relationship Id="rId11" Type="http://schemas.openxmlformats.org/officeDocument/2006/relationships/oleObject" Target="../embeddings/oleObject14.bin"/><Relationship Id="rId5" Type="http://schemas.openxmlformats.org/officeDocument/2006/relationships/oleObject" Target="../embeddings/oleObject11.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13.bin"/></Relationships>
</file>

<file path=ppt/slides/_rels/slide12.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4.wmf"/><Relationship Id="rId5" Type="http://schemas.openxmlformats.org/officeDocument/2006/relationships/oleObject" Target="../embeddings/oleObject16.bin"/><Relationship Id="rId4" Type="http://schemas.openxmlformats.org/officeDocument/2006/relationships/image" Target="../media/image23.wmf"/><Relationship Id="rId9" Type="http://schemas.openxmlformats.org/officeDocument/2006/relationships/slide" Target="slide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wmf"/></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12.xml"/><Relationship Id="rId1" Type="http://schemas.openxmlformats.org/officeDocument/2006/relationships/vmlDrawing" Target="../drawings/vmlDrawing8.vml"/><Relationship Id="rId5" Type="http://schemas.openxmlformats.org/officeDocument/2006/relationships/image" Target="../media/image29.wmf"/><Relationship Id="rId4" Type="http://schemas.openxmlformats.org/officeDocument/2006/relationships/oleObject" Target="../embeddings/oleObject19.bin"/></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1.xml"/><Relationship Id="rId7" Type="http://schemas.openxmlformats.org/officeDocument/2006/relationships/image" Target="../media/image33.png"/><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image" Target="../media/image32.png"/><Relationship Id="rId5" Type="http://schemas.openxmlformats.org/officeDocument/2006/relationships/image" Target="../media/image31.wmf"/><Relationship Id="rId4" Type="http://schemas.openxmlformats.org/officeDocument/2006/relationships/oleObject" Target="../embeddings/oleObject20.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6.wmf"/><Relationship Id="rId5" Type="http://schemas.openxmlformats.org/officeDocument/2006/relationships/oleObject" Target="../embeddings/oleObject22.bin"/><Relationship Id="rId4" Type="http://schemas.openxmlformats.org/officeDocument/2006/relationships/image" Target="../media/image35.wmf"/></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slide" Target="slide64.xml"/><Relationship Id="rId7" Type="http://schemas.openxmlformats.org/officeDocument/2006/relationships/slide" Target="slide58.xml"/><Relationship Id="rId2" Type="http://schemas.openxmlformats.org/officeDocument/2006/relationships/slide" Target="slide63.xml"/><Relationship Id="rId1" Type="http://schemas.openxmlformats.org/officeDocument/2006/relationships/slideLayout" Target="../slideLayouts/slideLayout2.xml"/><Relationship Id="rId6" Type="http://schemas.openxmlformats.org/officeDocument/2006/relationships/slide" Target="slide59.xml"/><Relationship Id="rId5" Type="http://schemas.openxmlformats.org/officeDocument/2006/relationships/slide" Target="slide56.xml"/><Relationship Id="rId4" Type="http://schemas.openxmlformats.org/officeDocument/2006/relationships/slide" Target="slide66.xml"/></Relationships>
</file>

<file path=ppt/slides/_rels/slide20.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47.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24.bin"/><Relationship Id="rId5" Type="http://schemas.openxmlformats.org/officeDocument/2006/relationships/image" Target="../media/image46.wmf"/><Relationship Id="rId4" Type="http://schemas.openxmlformats.org/officeDocument/2006/relationships/oleObject" Target="../embeddings/oleObject23.bin"/></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56.wmf"/><Relationship Id="rId3" Type="http://schemas.openxmlformats.org/officeDocument/2006/relationships/oleObject" Target="../embeddings/oleObject25.bin"/><Relationship Id="rId7" Type="http://schemas.openxmlformats.org/officeDocument/2006/relationships/oleObject" Target="../embeddings/oleObject27.bin"/><Relationship Id="rId12" Type="http://schemas.openxmlformats.org/officeDocument/2006/relationships/image" Target="../media/image58.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55.wmf"/><Relationship Id="rId11" Type="http://schemas.openxmlformats.org/officeDocument/2006/relationships/oleObject" Target="../embeddings/oleObject29.bin"/><Relationship Id="rId5" Type="http://schemas.openxmlformats.org/officeDocument/2006/relationships/oleObject" Target="../embeddings/oleObject26.bin"/><Relationship Id="rId10" Type="http://schemas.openxmlformats.org/officeDocument/2006/relationships/image" Target="../media/image57.wmf"/><Relationship Id="rId4" Type="http://schemas.openxmlformats.org/officeDocument/2006/relationships/image" Target="../media/image54.wmf"/><Relationship Id="rId9" Type="http://schemas.openxmlformats.org/officeDocument/2006/relationships/oleObject" Target="../embeddings/oleObject28.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wmf"/></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image" Target="../media/image64.png"/></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image" Target="../media/image70.jpeg"/><Relationship Id="rId7" Type="http://schemas.openxmlformats.org/officeDocument/2006/relationships/image" Target="../media/image67.wmf"/><Relationship Id="rId12" Type="http://schemas.openxmlformats.org/officeDocument/2006/relationships/image" Target="../media/image71.png"/><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32.bin"/><Relationship Id="rId11" Type="http://schemas.openxmlformats.org/officeDocument/2006/relationships/image" Target="../media/image69.wmf"/><Relationship Id="rId5" Type="http://schemas.openxmlformats.org/officeDocument/2006/relationships/image" Target="../media/image66.wmf"/><Relationship Id="rId10" Type="http://schemas.openxmlformats.org/officeDocument/2006/relationships/oleObject" Target="../embeddings/oleObject34.bin"/><Relationship Id="rId4" Type="http://schemas.openxmlformats.org/officeDocument/2006/relationships/oleObject" Target="../embeddings/oleObject31.bin"/><Relationship Id="rId9" Type="http://schemas.openxmlformats.org/officeDocument/2006/relationships/image" Target="../media/image68.wmf"/></Relationships>
</file>

<file path=ppt/slides/_rels/slide34.xml.rels><?xml version="1.0" encoding="UTF-8" standalone="yes"?>
<Relationships xmlns="http://schemas.openxmlformats.org/package/2006/relationships"><Relationship Id="rId8" Type="http://schemas.openxmlformats.org/officeDocument/2006/relationships/image" Target="../media/image74.wmf"/><Relationship Id="rId3" Type="http://schemas.openxmlformats.org/officeDocument/2006/relationships/oleObject" Target="../embeddings/oleObject35.bin"/><Relationship Id="rId7"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73.wmf"/><Relationship Id="rId5" Type="http://schemas.openxmlformats.org/officeDocument/2006/relationships/oleObject" Target="../embeddings/oleObject36.bin"/><Relationship Id="rId4" Type="http://schemas.openxmlformats.org/officeDocument/2006/relationships/image" Target="../media/image72.wmf"/></Relationships>
</file>

<file path=ppt/slides/_rels/slide3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16.vml"/><Relationship Id="rId5" Type="http://schemas.openxmlformats.org/officeDocument/2006/relationships/image" Target="../media/image43.png"/><Relationship Id="rId4" Type="http://schemas.openxmlformats.org/officeDocument/2006/relationships/image" Target="../media/image78.wmf"/></Relationships>
</file>

<file path=ppt/slides/_rels/slide37.xml.rels><?xml version="1.0" encoding="UTF-8" standalone="yes"?>
<Relationships xmlns="http://schemas.openxmlformats.org/package/2006/relationships"><Relationship Id="rId8" Type="http://schemas.openxmlformats.org/officeDocument/2006/relationships/image" Target="../media/image81.wmf"/><Relationship Id="rId3" Type="http://schemas.openxmlformats.org/officeDocument/2006/relationships/oleObject" Target="../embeddings/oleObject39.bin"/><Relationship Id="rId7" Type="http://schemas.openxmlformats.org/officeDocument/2006/relationships/oleObject" Target="../embeddings/oleObject41.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80.wmf"/><Relationship Id="rId5" Type="http://schemas.openxmlformats.org/officeDocument/2006/relationships/oleObject" Target="../embeddings/oleObject40.bin"/><Relationship Id="rId4" Type="http://schemas.openxmlformats.org/officeDocument/2006/relationships/image" Target="../media/image79.wmf"/><Relationship Id="rId9"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43.png"/><Relationship Id="rId4" Type="http://schemas.openxmlformats.org/officeDocument/2006/relationships/image" Target="../media/image82.wmf"/></Relationships>
</file>

<file path=ppt/slides/_rels/slide3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oleObject" Target="../embeddings/oleObject43.bin"/><Relationship Id="rId7" Type="http://schemas.openxmlformats.org/officeDocument/2006/relationships/image" Target="../media/image85.png"/><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84.wmf"/><Relationship Id="rId5" Type="http://schemas.openxmlformats.org/officeDocument/2006/relationships/oleObject" Target="../embeddings/oleObject44.bin"/><Relationship Id="rId4" Type="http://schemas.openxmlformats.org/officeDocument/2006/relationships/image" Target="../media/image83.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45.bin"/><Relationship Id="rId7" Type="http://schemas.openxmlformats.org/officeDocument/2006/relationships/image" Target="../media/image43.png"/><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87.wmf"/><Relationship Id="rId5" Type="http://schemas.openxmlformats.org/officeDocument/2006/relationships/oleObject" Target="../embeddings/oleObject46.bin"/><Relationship Id="rId4" Type="http://schemas.openxmlformats.org/officeDocument/2006/relationships/image" Target="../media/image86.wmf"/></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slide" Target="slide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1.wmf"/><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oleObject" Target="../embeddings/oleObject48.bin"/><Relationship Id="rId5" Type="http://schemas.openxmlformats.org/officeDocument/2006/relationships/image" Target="../media/image90.wmf"/><Relationship Id="rId4" Type="http://schemas.openxmlformats.org/officeDocument/2006/relationships/oleObject" Target="../embeddings/oleObject47.bin"/></Relationships>
</file>

<file path=ppt/slides/_rels/slide4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96.wmf"/><Relationship Id="rId3" Type="http://schemas.openxmlformats.org/officeDocument/2006/relationships/oleObject" Target="../embeddings/oleObject49.bin"/><Relationship Id="rId7" Type="http://schemas.openxmlformats.org/officeDocument/2006/relationships/oleObject" Target="../embeddings/oleObject51.bin"/><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95.wmf"/><Relationship Id="rId5" Type="http://schemas.openxmlformats.org/officeDocument/2006/relationships/oleObject" Target="../embeddings/oleObject50.bin"/><Relationship Id="rId4" Type="http://schemas.openxmlformats.org/officeDocument/2006/relationships/image" Target="../media/image94.wmf"/><Relationship Id="rId9" Type="http://schemas.openxmlformats.org/officeDocument/2006/relationships/image" Target="../media/image97.png"/></Relationships>
</file>

<file path=ppt/slides/_rels/slide48.xml.rels><?xml version="1.0" encoding="UTF-8" standalone="yes"?>
<Relationships xmlns="http://schemas.openxmlformats.org/package/2006/relationships"><Relationship Id="rId8" Type="http://schemas.openxmlformats.org/officeDocument/2006/relationships/image" Target="../media/image100.wmf"/><Relationship Id="rId3" Type="http://schemas.openxmlformats.org/officeDocument/2006/relationships/oleObject" Target="../embeddings/oleObject52.bin"/><Relationship Id="rId7" Type="http://schemas.openxmlformats.org/officeDocument/2006/relationships/oleObject" Target="../embeddings/oleObject54.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99.wmf"/><Relationship Id="rId5" Type="http://schemas.openxmlformats.org/officeDocument/2006/relationships/oleObject" Target="../embeddings/oleObject53.bin"/><Relationship Id="rId4" Type="http://schemas.openxmlformats.org/officeDocument/2006/relationships/image" Target="../media/image98.wmf"/></Relationships>
</file>

<file path=ppt/slides/_rels/slide4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50.xml.rels><?xml version="1.0" encoding="UTF-8" standalone="yes"?>
<Relationships xmlns="http://schemas.openxmlformats.org/package/2006/relationships"><Relationship Id="rId8" Type="http://schemas.openxmlformats.org/officeDocument/2006/relationships/image" Target="../media/image105.wmf"/><Relationship Id="rId3" Type="http://schemas.openxmlformats.org/officeDocument/2006/relationships/oleObject" Target="../embeddings/oleObject55.bin"/><Relationship Id="rId7" Type="http://schemas.openxmlformats.org/officeDocument/2006/relationships/oleObject" Target="../embeddings/oleObject57.bin"/><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104.wmf"/><Relationship Id="rId11" Type="http://schemas.openxmlformats.org/officeDocument/2006/relationships/image" Target="../media/image107.png"/><Relationship Id="rId5" Type="http://schemas.openxmlformats.org/officeDocument/2006/relationships/oleObject" Target="../embeddings/oleObject56.bin"/><Relationship Id="rId10" Type="http://schemas.openxmlformats.org/officeDocument/2006/relationships/image" Target="../media/image106.wmf"/><Relationship Id="rId4" Type="http://schemas.openxmlformats.org/officeDocument/2006/relationships/image" Target="../media/image103.wmf"/><Relationship Id="rId9" Type="http://schemas.openxmlformats.org/officeDocument/2006/relationships/oleObject" Target="../embeddings/oleObject58.bin"/></Relationships>
</file>

<file path=ppt/slides/_rels/slide51.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2.xml"/><Relationship Id="rId1" Type="http://schemas.openxmlformats.org/officeDocument/2006/relationships/vmlDrawing" Target="../drawings/vmlDrawing25.vml"/><Relationship Id="rId5" Type="http://schemas.openxmlformats.org/officeDocument/2006/relationships/image" Target="../media/image110.png"/><Relationship Id="rId4" Type="http://schemas.openxmlformats.org/officeDocument/2006/relationships/image" Target="../media/image109.wmf"/></Relationships>
</file>

<file path=ppt/slides/_rels/slide54.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oleObject" Target="../embeddings/oleObject62.bin"/><Relationship Id="rId13" Type="http://schemas.openxmlformats.org/officeDocument/2006/relationships/image" Target="../media/image117.wmf"/><Relationship Id="rId3" Type="http://schemas.openxmlformats.org/officeDocument/2006/relationships/image" Target="../media/image118.png"/><Relationship Id="rId7" Type="http://schemas.openxmlformats.org/officeDocument/2006/relationships/image" Target="../media/image114.wmf"/><Relationship Id="rId12" Type="http://schemas.openxmlformats.org/officeDocument/2006/relationships/oleObject" Target="../embeddings/oleObject64.bin"/><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oleObject" Target="../embeddings/oleObject61.bin"/><Relationship Id="rId11" Type="http://schemas.openxmlformats.org/officeDocument/2006/relationships/image" Target="../media/image116.wmf"/><Relationship Id="rId5" Type="http://schemas.openxmlformats.org/officeDocument/2006/relationships/image" Target="../media/image113.wmf"/><Relationship Id="rId10" Type="http://schemas.openxmlformats.org/officeDocument/2006/relationships/oleObject" Target="../embeddings/oleObject63.bin"/><Relationship Id="rId4" Type="http://schemas.openxmlformats.org/officeDocument/2006/relationships/oleObject" Target="../embeddings/oleObject60.bin"/><Relationship Id="rId9" Type="http://schemas.openxmlformats.org/officeDocument/2006/relationships/image" Target="../media/image115.wmf"/></Relationships>
</file>

<file path=ppt/slides/_rels/slide5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66.bin"/><Relationship Id="rId13" Type="http://schemas.openxmlformats.org/officeDocument/2006/relationships/image" Target="../media/image126.png"/><Relationship Id="rId3" Type="http://schemas.openxmlformats.org/officeDocument/2006/relationships/notesSlide" Target="../notesSlides/notesSlide3.xml"/><Relationship Id="rId7" Type="http://schemas.openxmlformats.org/officeDocument/2006/relationships/image" Target="../media/image120.wmf"/><Relationship Id="rId12" Type="http://schemas.openxmlformats.org/officeDocument/2006/relationships/image" Target="../media/image122.wmf"/><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oleObject" Target="../embeddings/oleObject65.bin"/><Relationship Id="rId11" Type="http://schemas.openxmlformats.org/officeDocument/2006/relationships/oleObject" Target="../embeddings/oleObject67.bin"/><Relationship Id="rId5" Type="http://schemas.openxmlformats.org/officeDocument/2006/relationships/image" Target="../media/image124.png"/><Relationship Id="rId10" Type="http://schemas.openxmlformats.org/officeDocument/2006/relationships/image" Target="../media/image125.png"/><Relationship Id="rId4" Type="http://schemas.openxmlformats.org/officeDocument/2006/relationships/image" Target="../media/image123.png"/><Relationship Id="rId9" Type="http://schemas.openxmlformats.org/officeDocument/2006/relationships/image" Target="../media/image121.wmf"/><Relationship Id="rId14" Type="http://schemas.openxmlformats.org/officeDocument/2006/relationships/image" Target="../media/image127.png"/></Relationships>
</file>

<file path=ppt/slides/_rels/slide5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6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3.png"/></Relationships>
</file>

<file path=ppt/slides/_rels/slide62.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oleObject" Target="../embeddings/oleObject68.bin"/><Relationship Id="rId7" Type="http://schemas.openxmlformats.org/officeDocument/2006/relationships/image" Target="../media/image132.png"/><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34.wmf"/><Relationship Id="rId9"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jpeg"/><Relationship Id="rId1" Type="http://schemas.openxmlformats.org/officeDocument/2006/relationships/slideLayout" Target="../slideLayouts/slideLayout7.xml"/><Relationship Id="rId4" Type="http://schemas.openxmlformats.org/officeDocument/2006/relationships/image" Target="../media/image139.png"/></Relationships>
</file>

<file path=ppt/slides/_rels/slide66.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5.jpe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9.wmf"/><Relationship Id="rId5" Type="http://schemas.openxmlformats.org/officeDocument/2006/relationships/oleObject" Target="../embeddings/oleObject3.bin"/><Relationship Id="rId4" Type="http://schemas.openxmlformats.org/officeDocument/2006/relationships/image" Target="../media/image8.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1.png"/><Relationship Id="rId4" Type="http://schemas.openxmlformats.org/officeDocument/2006/relationships/image" Target="../media/image1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7833924" y="496921"/>
            <a:ext cx="981075"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F392B9B-262D-401E-BF5B-B6062B593C8F}" type="slidenum">
              <a:rPr kumimoji="0" lang="zh-CN" altLang="en-US" sz="2000" smtClean="0">
                <a:solidFill>
                  <a:srgbClr val="FF0000"/>
                </a:solidFill>
              </a:rPr>
              <a:pPr eaLnBrk="1" hangingPunct="1"/>
              <a:t>1</a:t>
            </a:fld>
            <a:endParaRPr kumimoji="0" lang="en-US" altLang="zh-CN" sz="2000" dirty="0" smtClean="0">
              <a:solidFill>
                <a:srgbClr val="FF0000"/>
              </a:solidFill>
            </a:endParaRPr>
          </a:p>
        </p:txBody>
      </p:sp>
      <p:sp>
        <p:nvSpPr>
          <p:cNvPr id="4129" name="Text Box 33"/>
          <p:cNvSpPr txBox="1">
            <a:spLocks noChangeArrowheads="1"/>
          </p:cNvSpPr>
          <p:nvPr/>
        </p:nvSpPr>
        <p:spPr bwMode="auto">
          <a:xfrm>
            <a:off x="700241" y="694565"/>
            <a:ext cx="622107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r>
              <a:rPr kumimoji="0" lang="zh-CN" altLang="en-US" b="1" dirty="0">
                <a:latin typeface="宋体" pitchFamily="2" charset="-122"/>
              </a:rPr>
              <a:t>第10章   圆柱齿轮精度设计与检测(3)</a:t>
            </a:r>
            <a:r>
              <a:rPr kumimoji="0" lang="zh-CN" altLang="en-US" sz="2800" dirty="0">
                <a:latin typeface="宋体" pitchFamily="2" charset="-122"/>
              </a:rPr>
              <a:t> </a:t>
            </a:r>
          </a:p>
        </p:txBody>
      </p:sp>
      <p:sp>
        <p:nvSpPr>
          <p:cNvPr id="4130" name="Text Box 34">
            <a:hlinkClick r:id="rId2" action="ppaction://hlinksldjump"/>
          </p:cNvPr>
          <p:cNvSpPr txBox="1">
            <a:spLocks noChangeArrowheads="1"/>
          </p:cNvSpPr>
          <p:nvPr/>
        </p:nvSpPr>
        <p:spPr bwMode="auto">
          <a:xfrm>
            <a:off x="328225" y="1421236"/>
            <a:ext cx="79962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solidFill>
                  <a:schemeClr val="accent1">
                    <a:lumMod val="75000"/>
                  </a:schemeClr>
                </a:solidFill>
                <a:latin typeface="宋体" pitchFamily="2" charset="-122"/>
              </a:rPr>
              <a:t>10.3 圆柱齿轮精度设计</a:t>
            </a:r>
            <a:r>
              <a:rPr lang="zh-CN" altLang="en-US" dirty="0">
                <a:solidFill>
                  <a:schemeClr val="accent1">
                    <a:lumMod val="75000"/>
                  </a:schemeClr>
                </a:solidFill>
              </a:rPr>
              <a:t> ---------------</a:t>
            </a:r>
            <a:r>
              <a:rPr lang="en-US" altLang="zh-CN" dirty="0">
                <a:solidFill>
                  <a:schemeClr val="accent1">
                    <a:lumMod val="75000"/>
                  </a:schemeClr>
                </a:solidFill>
              </a:rPr>
              <a:t>--------------------------(3)</a:t>
            </a:r>
          </a:p>
        </p:txBody>
      </p:sp>
      <p:sp>
        <p:nvSpPr>
          <p:cNvPr id="4131" name="Text Box 35">
            <a:hlinkClick r:id="rId3" action="ppaction://hlinksldjump"/>
          </p:cNvPr>
          <p:cNvSpPr txBox="1">
            <a:spLocks noChangeArrowheads="1"/>
          </p:cNvSpPr>
          <p:nvPr/>
        </p:nvSpPr>
        <p:spPr bwMode="auto">
          <a:xfrm>
            <a:off x="680650" y="1870499"/>
            <a:ext cx="701437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b="1" dirty="0"/>
              <a:t>10.3.1  齿轮精度</a:t>
            </a:r>
            <a:r>
              <a:rPr lang="zh-CN" altLang="en-US" sz="2000" b="1" dirty="0" smtClean="0"/>
              <a:t>等级和必检的偏差项目</a:t>
            </a:r>
            <a:r>
              <a:rPr lang="zh-CN" altLang="en-US" sz="2000" dirty="0" smtClean="0"/>
              <a:t>-----</a:t>
            </a:r>
            <a:r>
              <a:rPr lang="en-US" altLang="zh-CN" sz="2000" dirty="0" smtClean="0"/>
              <a:t>-----------------(</a:t>
            </a:r>
            <a:r>
              <a:rPr lang="en-US" altLang="zh-CN" sz="2000" dirty="0"/>
              <a:t>4)</a:t>
            </a:r>
          </a:p>
        </p:txBody>
      </p:sp>
      <p:sp>
        <p:nvSpPr>
          <p:cNvPr id="4134" name="Text Box 38">
            <a:hlinkClick r:id="rId4" action="ppaction://hlinksldjump"/>
          </p:cNvPr>
          <p:cNvSpPr txBox="1">
            <a:spLocks noChangeArrowheads="1"/>
          </p:cNvSpPr>
          <p:nvPr/>
        </p:nvSpPr>
        <p:spPr bwMode="auto">
          <a:xfrm>
            <a:off x="680650" y="2251499"/>
            <a:ext cx="73882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b="1" dirty="0">
                <a:latin typeface="宋体" pitchFamily="2" charset="-122"/>
              </a:rPr>
              <a:t>10.3.2  </a:t>
            </a:r>
            <a:r>
              <a:rPr lang="zh-CN" altLang="en-US" sz="2000" b="1" dirty="0" smtClean="0">
                <a:latin typeface="宋体" pitchFamily="2" charset="-122"/>
              </a:rPr>
              <a:t>最小侧隙和齿厚偏差的确定</a:t>
            </a:r>
            <a:r>
              <a:rPr lang="zh-CN" altLang="en-US" sz="2000" dirty="0" smtClean="0"/>
              <a:t> ------</a:t>
            </a:r>
            <a:r>
              <a:rPr lang="en-US" altLang="zh-CN" sz="2000" dirty="0" smtClean="0"/>
              <a:t>------------------</a:t>
            </a:r>
            <a:r>
              <a:rPr lang="en-US" altLang="zh-CN" sz="2000" b="1" dirty="0" smtClean="0"/>
              <a:t>(</a:t>
            </a:r>
            <a:r>
              <a:rPr lang="en-US" altLang="zh-CN" sz="2000" b="1" dirty="0"/>
              <a:t>8)</a:t>
            </a:r>
          </a:p>
        </p:txBody>
      </p:sp>
      <p:sp>
        <p:nvSpPr>
          <p:cNvPr id="4138" name="Text Box 42">
            <a:hlinkClick r:id="rId5" action="ppaction://hlinksldjump"/>
          </p:cNvPr>
          <p:cNvSpPr txBox="1">
            <a:spLocks noChangeArrowheads="1"/>
          </p:cNvSpPr>
          <p:nvPr/>
        </p:nvSpPr>
        <p:spPr bwMode="auto">
          <a:xfrm>
            <a:off x="680650" y="2688061"/>
            <a:ext cx="701437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b="1" dirty="0"/>
              <a:t>10.3.3  齿轮副和齿坯</a:t>
            </a:r>
            <a:r>
              <a:rPr lang="zh-CN" altLang="en-US" sz="2000" b="1" dirty="0" smtClean="0"/>
              <a:t>精度的确定</a:t>
            </a:r>
            <a:r>
              <a:rPr lang="zh-CN" altLang="en-US" sz="2000" dirty="0" smtClean="0"/>
              <a:t>--------</a:t>
            </a:r>
            <a:r>
              <a:rPr lang="en-US" altLang="zh-CN" sz="2000" dirty="0" smtClean="0"/>
              <a:t>-</a:t>
            </a:r>
            <a:r>
              <a:rPr lang="zh-CN" altLang="en-US" sz="2000" dirty="0" smtClean="0"/>
              <a:t>---</a:t>
            </a:r>
            <a:r>
              <a:rPr lang="en-US" altLang="zh-CN" sz="2000" dirty="0" smtClean="0"/>
              <a:t>-----------------</a:t>
            </a:r>
            <a:r>
              <a:rPr lang="en-US" altLang="zh-CN" sz="2000" b="1" dirty="0" smtClean="0"/>
              <a:t> </a:t>
            </a:r>
            <a:r>
              <a:rPr lang="en-US" altLang="zh-CN" sz="2000" b="1" dirty="0"/>
              <a:t>(13)</a:t>
            </a:r>
            <a:r>
              <a:rPr lang="en-US" altLang="zh-CN" sz="2000" dirty="0"/>
              <a:t> </a:t>
            </a:r>
          </a:p>
        </p:txBody>
      </p:sp>
      <p:sp>
        <p:nvSpPr>
          <p:cNvPr id="4141" name="Text Box 45">
            <a:hlinkClick r:id="rId6" action="ppaction://hlinksldjump"/>
          </p:cNvPr>
          <p:cNvSpPr txBox="1">
            <a:spLocks noChangeArrowheads="1"/>
          </p:cNvSpPr>
          <p:nvPr/>
        </p:nvSpPr>
        <p:spPr bwMode="auto">
          <a:xfrm>
            <a:off x="680650" y="3140499"/>
            <a:ext cx="6733024"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b="1" dirty="0">
                <a:latin typeface="宋体" pitchFamily="2" charset="-122"/>
              </a:rPr>
              <a:t>10.3.4 齿轮精度设计示例 </a:t>
            </a:r>
            <a:r>
              <a:rPr lang="zh-CN" altLang="en-US" sz="2000" dirty="0"/>
              <a:t>-------------------------</a:t>
            </a:r>
            <a:r>
              <a:rPr lang="en-US" altLang="zh-CN" sz="2000" dirty="0" smtClean="0"/>
              <a:t>----------</a:t>
            </a:r>
            <a:r>
              <a:rPr lang="en-US" altLang="zh-CN" sz="2000" b="1" dirty="0" smtClean="0">
                <a:latin typeface="宋体" pitchFamily="2" charset="-122"/>
              </a:rPr>
              <a:t>(</a:t>
            </a:r>
            <a:r>
              <a:rPr lang="en-US" altLang="zh-CN" sz="2000" b="1" dirty="0">
                <a:latin typeface="宋体" pitchFamily="2" charset="-122"/>
              </a:rPr>
              <a:t>25)</a:t>
            </a:r>
          </a:p>
        </p:txBody>
      </p:sp>
      <p:sp>
        <p:nvSpPr>
          <p:cNvPr id="4146" name="Text Box 50">
            <a:hlinkClick r:id="rId7" action="ppaction://hlinksldjump"/>
          </p:cNvPr>
          <p:cNvSpPr txBox="1">
            <a:spLocks noChangeArrowheads="1"/>
          </p:cNvSpPr>
          <p:nvPr/>
        </p:nvSpPr>
        <p:spPr bwMode="auto">
          <a:xfrm>
            <a:off x="328225" y="3597699"/>
            <a:ext cx="8532812" cy="46166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solidFill>
                  <a:schemeClr val="accent1">
                    <a:lumMod val="75000"/>
                  </a:schemeClr>
                </a:solidFill>
              </a:rPr>
              <a:t>10.4 </a:t>
            </a:r>
            <a:r>
              <a:rPr lang="zh-CN" altLang="en-US" b="1" dirty="0">
                <a:solidFill>
                  <a:schemeClr val="accent1">
                    <a:lumMod val="75000"/>
                  </a:schemeClr>
                </a:solidFill>
              </a:rPr>
              <a:t>齿轮精度检测</a:t>
            </a:r>
            <a:r>
              <a:rPr lang="en-US" altLang="zh-CN" b="1" dirty="0">
                <a:solidFill>
                  <a:schemeClr val="accent1">
                    <a:lumMod val="75000"/>
                  </a:schemeClr>
                </a:solidFill>
              </a:rPr>
              <a:t>----------------------------------------------</a:t>
            </a:r>
            <a:r>
              <a:rPr lang="zh-CN" altLang="en-US" b="1" dirty="0" smtClean="0">
                <a:solidFill>
                  <a:schemeClr val="accent1">
                    <a:lumMod val="75000"/>
                  </a:schemeClr>
                </a:solidFill>
              </a:rPr>
              <a:t>（</a:t>
            </a:r>
            <a:r>
              <a:rPr lang="en-US" altLang="zh-CN" b="1" dirty="0" smtClean="0">
                <a:solidFill>
                  <a:schemeClr val="accent1">
                    <a:lumMod val="75000"/>
                  </a:schemeClr>
                </a:solidFill>
              </a:rPr>
              <a:t>45</a:t>
            </a:r>
            <a:r>
              <a:rPr lang="zh-CN" altLang="en-US" b="1" dirty="0" smtClean="0">
                <a:solidFill>
                  <a:schemeClr val="accent1">
                    <a:lumMod val="75000"/>
                  </a:schemeClr>
                </a:solidFill>
              </a:rPr>
              <a:t>）</a:t>
            </a:r>
            <a:endParaRPr lang="zh-CN" altLang="en-US" b="1" dirty="0">
              <a:solidFill>
                <a:schemeClr val="accent1">
                  <a:lumMod val="75000"/>
                </a:schemeClr>
              </a:solidFill>
            </a:endParaRPr>
          </a:p>
        </p:txBody>
      </p:sp>
      <p:sp>
        <p:nvSpPr>
          <p:cNvPr id="4147" name="Text Box 51">
            <a:hlinkClick r:id="rId7" action="ppaction://hlinksldjump"/>
          </p:cNvPr>
          <p:cNvSpPr txBox="1">
            <a:spLocks noChangeArrowheads="1"/>
          </p:cNvSpPr>
          <p:nvPr/>
        </p:nvSpPr>
        <p:spPr bwMode="auto">
          <a:xfrm>
            <a:off x="680650" y="4070774"/>
            <a:ext cx="6733024"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000" b="1" dirty="0"/>
              <a:t>10.4.1 </a:t>
            </a:r>
            <a:r>
              <a:rPr lang="zh-CN" altLang="en-US" sz="2000" b="1" dirty="0"/>
              <a:t>齿轮径向跳动的测量</a:t>
            </a:r>
            <a:r>
              <a:rPr lang="en-US" altLang="zh-CN" sz="2000" b="1" dirty="0" smtClean="0"/>
              <a:t>-----------------------------------(</a:t>
            </a:r>
            <a:r>
              <a:rPr lang="en-US" altLang="zh-CN" sz="2000" b="1" dirty="0"/>
              <a:t>45)</a:t>
            </a:r>
          </a:p>
        </p:txBody>
      </p:sp>
      <p:sp>
        <p:nvSpPr>
          <p:cNvPr id="4148" name="Rectangle 52">
            <a:hlinkClick r:id="rId8" action="ppaction://hlinksldjump"/>
          </p:cNvPr>
          <p:cNvSpPr>
            <a:spLocks noChangeArrowheads="1"/>
          </p:cNvSpPr>
          <p:nvPr/>
        </p:nvSpPr>
        <p:spPr bwMode="auto">
          <a:xfrm>
            <a:off x="680650" y="4467649"/>
            <a:ext cx="7225393"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en-US" altLang="zh-CN" sz="2000" b="1" dirty="0"/>
              <a:t>10.4.2 </a:t>
            </a:r>
            <a:r>
              <a:rPr lang="zh-CN" altLang="en-US" sz="2000" b="1" dirty="0"/>
              <a:t>齿轮齿距偏差的测量</a:t>
            </a:r>
            <a:r>
              <a:rPr lang="en-US" altLang="zh-CN" sz="2000" b="1" dirty="0" smtClean="0"/>
              <a:t>-----------------------------------(</a:t>
            </a:r>
            <a:r>
              <a:rPr lang="en-US" altLang="zh-CN" sz="2000" b="1" dirty="0"/>
              <a:t>46)</a:t>
            </a:r>
          </a:p>
        </p:txBody>
      </p:sp>
      <p:sp>
        <p:nvSpPr>
          <p:cNvPr id="4149" name="Text Box 53">
            <a:hlinkClick r:id="rId9" action="ppaction://hlinksldjump"/>
          </p:cNvPr>
          <p:cNvSpPr txBox="1">
            <a:spLocks noChangeArrowheads="1"/>
          </p:cNvSpPr>
          <p:nvPr/>
        </p:nvSpPr>
        <p:spPr bwMode="auto">
          <a:xfrm>
            <a:off x="680651" y="4912149"/>
            <a:ext cx="7014378"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000" b="1" dirty="0"/>
              <a:t>10.4.3 </a:t>
            </a:r>
            <a:r>
              <a:rPr lang="zh-CN" altLang="en-US" sz="2000" b="1" dirty="0"/>
              <a:t>齿廓偏差的测量</a:t>
            </a:r>
            <a:r>
              <a:rPr lang="en-US" altLang="zh-CN" sz="2000" b="1" dirty="0" smtClean="0"/>
              <a:t>-----------------------------------------(</a:t>
            </a:r>
            <a:r>
              <a:rPr lang="en-US" altLang="zh-CN" sz="2000" b="1" dirty="0"/>
              <a:t>51)</a:t>
            </a:r>
          </a:p>
        </p:txBody>
      </p:sp>
      <p:sp>
        <p:nvSpPr>
          <p:cNvPr id="4150" name="Text Box 54">
            <a:hlinkClick r:id="rId10" action="ppaction://hlinksldjump"/>
          </p:cNvPr>
          <p:cNvSpPr txBox="1">
            <a:spLocks noChangeArrowheads="1"/>
          </p:cNvSpPr>
          <p:nvPr/>
        </p:nvSpPr>
        <p:spPr bwMode="auto">
          <a:xfrm>
            <a:off x="680650" y="5305849"/>
            <a:ext cx="8215312"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000" b="1" dirty="0"/>
              <a:t>10.4.4</a:t>
            </a:r>
            <a:r>
              <a:rPr lang="zh-CN" altLang="en-US" sz="2000" b="1" dirty="0"/>
              <a:t>齿向偏差和螺旋线偏差测量</a:t>
            </a:r>
            <a:r>
              <a:rPr lang="en-US" altLang="zh-CN" sz="2000" b="1" dirty="0" smtClean="0"/>
              <a:t>-------------------------</a:t>
            </a:r>
            <a:r>
              <a:rPr lang="zh-CN" altLang="en-US" sz="2000" b="1" dirty="0"/>
              <a:t>（</a:t>
            </a:r>
            <a:r>
              <a:rPr lang="en-US" altLang="zh-CN" sz="2000" b="1" dirty="0"/>
              <a:t>53</a:t>
            </a:r>
            <a:r>
              <a:rPr lang="zh-CN" altLang="en-US" sz="20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29"/>
                                        </p:tgtEl>
                                        <p:attrNameLst>
                                          <p:attrName>style.visibility</p:attrName>
                                        </p:attrNameLst>
                                      </p:cBhvr>
                                      <p:to>
                                        <p:strVal val="visible"/>
                                      </p:to>
                                    </p:set>
                                    <p:animEffect transition="in" filter="wipe(left)">
                                      <p:cBhvr>
                                        <p:cTn id="7" dur="500"/>
                                        <p:tgtEl>
                                          <p:spTgt spid="41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130"/>
                                        </p:tgtEl>
                                        <p:attrNameLst>
                                          <p:attrName>style.visibility</p:attrName>
                                        </p:attrNameLst>
                                      </p:cBhvr>
                                      <p:to>
                                        <p:strVal val="visible"/>
                                      </p:to>
                                    </p:set>
                                    <p:animEffect transition="in" filter="wipe(left)">
                                      <p:cBhvr>
                                        <p:cTn id="12" dur="1250"/>
                                        <p:tgtEl>
                                          <p:spTgt spid="413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131"/>
                                        </p:tgtEl>
                                        <p:attrNameLst>
                                          <p:attrName>style.visibility</p:attrName>
                                        </p:attrNameLst>
                                      </p:cBhvr>
                                      <p:to>
                                        <p:strVal val="visible"/>
                                      </p:to>
                                    </p:set>
                                    <p:animEffect transition="in" filter="wipe(left)">
                                      <p:cBhvr>
                                        <p:cTn id="15" dur="1250"/>
                                        <p:tgtEl>
                                          <p:spTgt spid="413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134"/>
                                        </p:tgtEl>
                                        <p:attrNameLst>
                                          <p:attrName>style.visibility</p:attrName>
                                        </p:attrNameLst>
                                      </p:cBhvr>
                                      <p:to>
                                        <p:strVal val="visible"/>
                                      </p:to>
                                    </p:set>
                                    <p:animEffect transition="in" filter="wipe(left)">
                                      <p:cBhvr>
                                        <p:cTn id="18" dur="1250"/>
                                        <p:tgtEl>
                                          <p:spTgt spid="413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138"/>
                                        </p:tgtEl>
                                        <p:attrNameLst>
                                          <p:attrName>style.visibility</p:attrName>
                                        </p:attrNameLst>
                                      </p:cBhvr>
                                      <p:to>
                                        <p:strVal val="visible"/>
                                      </p:to>
                                    </p:set>
                                    <p:animEffect transition="in" filter="wipe(left)">
                                      <p:cBhvr>
                                        <p:cTn id="21" dur="1250"/>
                                        <p:tgtEl>
                                          <p:spTgt spid="413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141"/>
                                        </p:tgtEl>
                                        <p:attrNameLst>
                                          <p:attrName>style.visibility</p:attrName>
                                        </p:attrNameLst>
                                      </p:cBhvr>
                                      <p:to>
                                        <p:strVal val="visible"/>
                                      </p:to>
                                    </p:set>
                                    <p:animEffect transition="in" filter="wipe(left)">
                                      <p:cBhvr>
                                        <p:cTn id="24" dur="1250"/>
                                        <p:tgtEl>
                                          <p:spTgt spid="414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146"/>
                                        </p:tgtEl>
                                        <p:attrNameLst>
                                          <p:attrName>style.visibility</p:attrName>
                                        </p:attrNameLst>
                                      </p:cBhvr>
                                      <p:to>
                                        <p:strVal val="visible"/>
                                      </p:to>
                                    </p:set>
                                    <p:animEffect transition="in" filter="wipe(left)">
                                      <p:cBhvr>
                                        <p:cTn id="27" dur="1250"/>
                                        <p:tgtEl>
                                          <p:spTgt spid="414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147"/>
                                        </p:tgtEl>
                                        <p:attrNameLst>
                                          <p:attrName>style.visibility</p:attrName>
                                        </p:attrNameLst>
                                      </p:cBhvr>
                                      <p:to>
                                        <p:strVal val="visible"/>
                                      </p:to>
                                    </p:set>
                                    <p:animEffect transition="in" filter="wipe(left)">
                                      <p:cBhvr>
                                        <p:cTn id="30" dur="1250"/>
                                        <p:tgtEl>
                                          <p:spTgt spid="414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148"/>
                                        </p:tgtEl>
                                        <p:attrNameLst>
                                          <p:attrName>style.visibility</p:attrName>
                                        </p:attrNameLst>
                                      </p:cBhvr>
                                      <p:to>
                                        <p:strVal val="visible"/>
                                      </p:to>
                                    </p:set>
                                    <p:animEffect transition="in" filter="wipe(left)">
                                      <p:cBhvr>
                                        <p:cTn id="33" dur="1250"/>
                                        <p:tgtEl>
                                          <p:spTgt spid="414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149"/>
                                        </p:tgtEl>
                                        <p:attrNameLst>
                                          <p:attrName>style.visibility</p:attrName>
                                        </p:attrNameLst>
                                      </p:cBhvr>
                                      <p:to>
                                        <p:strVal val="visible"/>
                                      </p:to>
                                    </p:set>
                                    <p:animEffect transition="in" filter="wipe(left)">
                                      <p:cBhvr>
                                        <p:cTn id="36" dur="1250"/>
                                        <p:tgtEl>
                                          <p:spTgt spid="414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150"/>
                                        </p:tgtEl>
                                        <p:attrNameLst>
                                          <p:attrName>style.visibility</p:attrName>
                                        </p:attrNameLst>
                                      </p:cBhvr>
                                      <p:to>
                                        <p:strVal val="visible"/>
                                      </p:to>
                                    </p:set>
                                    <p:animEffect transition="in" filter="wipe(left)">
                                      <p:cBhvr>
                                        <p:cTn id="39" dur="1250"/>
                                        <p:tgtEl>
                                          <p:spTgt spid="4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9" grpId="0"/>
      <p:bldP spid="4130" grpId="0"/>
      <p:bldP spid="4131" grpId="0"/>
      <p:bldP spid="4134" grpId="0"/>
      <p:bldP spid="4138" grpId="0"/>
      <p:bldP spid="4141" grpId="0"/>
      <p:bldP spid="4146" grpId="0"/>
      <p:bldP spid="4147" grpId="0"/>
      <p:bldP spid="4148" grpId="0"/>
      <p:bldP spid="4149" grpId="0"/>
      <p:bldP spid="41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xfrm>
            <a:off x="6999068" y="29213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3C3E438-F183-498A-8FC0-3C10B1D4F9D0}" type="slidenum">
              <a:rPr kumimoji="0" lang="zh-CN" altLang="en-US" sz="2000" smtClean="0">
                <a:solidFill>
                  <a:srgbClr val="0000FF"/>
                </a:solidFill>
              </a:rPr>
              <a:pPr eaLnBrk="1" hangingPunct="1"/>
              <a:t>10</a:t>
            </a:fld>
            <a:endParaRPr kumimoji="0" lang="en-US" altLang="zh-CN" sz="2000" dirty="0" smtClean="0">
              <a:solidFill>
                <a:srgbClr val="0000FF"/>
              </a:solidFill>
            </a:endParaRPr>
          </a:p>
        </p:txBody>
      </p:sp>
      <p:sp>
        <p:nvSpPr>
          <p:cNvPr id="5133" name="Text Box 13"/>
          <p:cNvSpPr txBox="1">
            <a:spLocks noChangeArrowheads="1"/>
          </p:cNvSpPr>
          <p:nvPr/>
        </p:nvSpPr>
        <p:spPr bwMode="auto">
          <a:xfrm>
            <a:off x="743981" y="520730"/>
            <a:ext cx="5529263" cy="312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t>3. </a:t>
            </a:r>
            <a:r>
              <a:rPr lang="zh-CN" altLang="en-US" b="1" dirty="0">
                <a:latin typeface="宋体" pitchFamily="2" charset="-122"/>
              </a:rPr>
              <a:t>齿厚上、下偏差的计算</a:t>
            </a:r>
            <a:endParaRPr lang="zh-CN" altLang="en-US" b="1" dirty="0"/>
          </a:p>
        </p:txBody>
      </p:sp>
      <p:sp>
        <p:nvSpPr>
          <p:cNvPr id="5134" name="Text Box 14"/>
          <p:cNvSpPr txBox="1">
            <a:spLocks noChangeArrowheads="1"/>
          </p:cNvSpPr>
          <p:nvPr/>
        </p:nvSpPr>
        <p:spPr bwMode="auto">
          <a:xfrm>
            <a:off x="220663" y="895880"/>
            <a:ext cx="8290291" cy="607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       </a:t>
            </a:r>
            <a:r>
              <a:rPr lang="zh-CN" altLang="en-US" b="1" dirty="0">
                <a:latin typeface="宋体" pitchFamily="2" charset="-122"/>
              </a:rPr>
              <a:t>齿轮传动同孔、轴配合一样，也有基准制问题，即基齿厚制</a:t>
            </a:r>
            <a:r>
              <a:rPr lang="zh-CN" altLang="en-US" b="1" dirty="0"/>
              <a:t>(相当于</a:t>
            </a:r>
            <a:r>
              <a:rPr lang="zh-CN" altLang="en-US" b="1" dirty="0">
                <a:solidFill>
                  <a:srgbClr val="FF0066"/>
                </a:solidFill>
              </a:rPr>
              <a:t>基准轴</a:t>
            </a:r>
            <a:r>
              <a:rPr lang="en-US" altLang="zh-CN" b="1" dirty="0">
                <a:solidFill>
                  <a:srgbClr val="FF0066"/>
                </a:solidFill>
              </a:rPr>
              <a:t>h</a:t>
            </a:r>
            <a:r>
              <a:rPr lang="en-US" altLang="zh-CN" b="1" dirty="0"/>
              <a:t>) </a:t>
            </a:r>
            <a:r>
              <a:rPr lang="zh-CN" altLang="en-US" b="1" dirty="0">
                <a:latin typeface="宋体" pitchFamily="2" charset="-122"/>
              </a:rPr>
              <a:t>和</a:t>
            </a:r>
            <a:r>
              <a:rPr lang="zh-CN" altLang="en-US" b="1" dirty="0">
                <a:solidFill>
                  <a:srgbClr val="FF0066"/>
                </a:solidFill>
                <a:latin typeface="宋体" pitchFamily="2" charset="-122"/>
              </a:rPr>
              <a:t>基中心距制</a:t>
            </a:r>
            <a:r>
              <a:rPr lang="zh-CN" altLang="en-US" b="1" dirty="0">
                <a:latin typeface="宋体" pitchFamily="2" charset="-122"/>
              </a:rPr>
              <a:t> </a:t>
            </a:r>
            <a:r>
              <a:rPr lang="zh-CN" altLang="en-US" b="1" dirty="0"/>
              <a:t>(相当于</a:t>
            </a:r>
            <a:r>
              <a:rPr lang="zh-CN" altLang="en-US" b="1" dirty="0">
                <a:solidFill>
                  <a:srgbClr val="FF0066"/>
                </a:solidFill>
              </a:rPr>
              <a:t>基孔制</a:t>
            </a:r>
            <a:r>
              <a:rPr lang="en-US" altLang="zh-CN" b="1" dirty="0">
                <a:solidFill>
                  <a:srgbClr val="FF0066"/>
                </a:solidFill>
              </a:rPr>
              <a:t>H</a:t>
            </a:r>
            <a:r>
              <a:rPr lang="en-US" altLang="zh-CN" b="1" dirty="0"/>
              <a:t>)</a:t>
            </a:r>
            <a:r>
              <a:rPr lang="en-US" altLang="zh-CN" b="1" dirty="0">
                <a:latin typeface="宋体" pitchFamily="2" charset="-122"/>
              </a:rPr>
              <a:t>。</a:t>
            </a:r>
            <a:endParaRPr lang="zh-CN" altLang="en-US" b="1" dirty="0">
              <a:latin typeface="宋体" pitchFamily="2" charset="-122"/>
            </a:endParaRPr>
          </a:p>
        </p:txBody>
      </p:sp>
      <p:graphicFrame>
        <p:nvGraphicFramePr>
          <p:cNvPr id="5157" name="Object 37"/>
          <p:cNvGraphicFramePr>
            <a:graphicFrameLocks noChangeAspect="1"/>
          </p:cNvGraphicFramePr>
          <p:nvPr>
            <p:extLst>
              <p:ext uri="{D42A27DB-BD31-4B8C-83A1-F6EECF244321}">
                <p14:modId xmlns:p14="http://schemas.microsoft.com/office/powerpoint/2010/main" val="2394387032"/>
              </p:ext>
            </p:extLst>
          </p:nvPr>
        </p:nvGraphicFramePr>
        <p:xfrm>
          <a:off x="800524" y="4058191"/>
          <a:ext cx="7035189" cy="548075"/>
        </p:xfrm>
        <a:graphic>
          <a:graphicData uri="http://schemas.openxmlformats.org/presentationml/2006/ole">
            <mc:AlternateContent xmlns:mc="http://schemas.openxmlformats.org/markup-compatibility/2006">
              <mc:Choice xmlns:v="urn:schemas-microsoft-com:vml" Requires="v">
                <p:oleObj spid="_x0000_s11355" name="公式" r:id="rId3" imgW="2717800" imgH="215900" progId="Equation.3">
                  <p:embed/>
                </p:oleObj>
              </mc:Choice>
              <mc:Fallback>
                <p:oleObj name="公式" r:id="rId3" imgW="2717800" imgH="215900" progId="Equation.3">
                  <p:embed/>
                  <p:pic>
                    <p:nvPicPr>
                      <p:cNvPr id="0" name="Object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524" y="4058191"/>
                        <a:ext cx="7035189" cy="548075"/>
                      </a:xfrm>
                      <a:prstGeom prst="rect">
                        <a:avLst/>
                      </a:prstGeom>
                      <a:noFill/>
                      <a:ln>
                        <a:noFill/>
                      </a:ln>
                      <a:extLst/>
                    </p:spPr>
                  </p:pic>
                </p:oleObj>
              </mc:Fallback>
            </mc:AlternateContent>
          </a:graphicData>
        </a:graphic>
      </p:graphicFrame>
      <p:graphicFrame>
        <p:nvGraphicFramePr>
          <p:cNvPr id="5164" name="Object 44"/>
          <p:cNvGraphicFramePr>
            <a:graphicFrameLocks noChangeAspect="1"/>
          </p:cNvGraphicFramePr>
          <p:nvPr>
            <p:extLst>
              <p:ext uri="{D42A27DB-BD31-4B8C-83A1-F6EECF244321}">
                <p14:modId xmlns:p14="http://schemas.microsoft.com/office/powerpoint/2010/main" val="3173421105"/>
              </p:ext>
            </p:extLst>
          </p:nvPr>
        </p:nvGraphicFramePr>
        <p:xfrm>
          <a:off x="2224088" y="4632816"/>
          <a:ext cx="5597549" cy="841992"/>
        </p:xfrm>
        <a:graphic>
          <a:graphicData uri="http://schemas.openxmlformats.org/presentationml/2006/ole">
            <mc:AlternateContent xmlns:mc="http://schemas.openxmlformats.org/markup-compatibility/2006">
              <mc:Choice xmlns:v="urn:schemas-microsoft-com:vml" Requires="v">
                <p:oleObj spid="_x0000_s11356" name="公式" r:id="rId5" imgW="2094591" imgH="317362" progId="Equation.3">
                  <p:embed/>
                </p:oleObj>
              </mc:Choice>
              <mc:Fallback>
                <p:oleObj name="公式" r:id="rId5" imgW="2094591" imgH="317362" progId="Equation.3">
                  <p:embed/>
                  <p:pic>
                    <p:nvPicPr>
                      <p:cNvPr id="0" name="Object 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4088" y="4632816"/>
                        <a:ext cx="5597549" cy="841992"/>
                      </a:xfrm>
                      <a:prstGeom prst="rect">
                        <a:avLst/>
                      </a:prstGeom>
                      <a:noFill/>
                      <a:ln>
                        <a:noFill/>
                      </a:ln>
                      <a:extLst/>
                    </p:spPr>
                  </p:pic>
                </p:oleObj>
              </mc:Fallback>
            </mc:AlternateContent>
          </a:graphicData>
        </a:graphic>
      </p:graphicFrame>
      <p:graphicFrame>
        <p:nvGraphicFramePr>
          <p:cNvPr id="5169" name="Object 49"/>
          <p:cNvGraphicFramePr>
            <a:graphicFrameLocks noChangeAspect="1"/>
          </p:cNvGraphicFramePr>
          <p:nvPr>
            <p:extLst>
              <p:ext uri="{D42A27DB-BD31-4B8C-83A1-F6EECF244321}">
                <p14:modId xmlns:p14="http://schemas.microsoft.com/office/powerpoint/2010/main" val="2481326703"/>
              </p:ext>
            </p:extLst>
          </p:nvPr>
        </p:nvGraphicFramePr>
        <p:xfrm>
          <a:off x="852488" y="2866469"/>
          <a:ext cx="7000875" cy="1020762"/>
        </p:xfrm>
        <a:graphic>
          <a:graphicData uri="http://schemas.openxmlformats.org/presentationml/2006/ole">
            <mc:AlternateContent xmlns:mc="http://schemas.openxmlformats.org/markup-compatibility/2006">
              <mc:Choice xmlns:v="urn:schemas-microsoft-com:vml" Requires="v">
                <p:oleObj spid="_x0000_s11357" name="公式" r:id="rId7" imgW="2565400" imgH="368300" progId="Equation.3">
                  <p:embed/>
                </p:oleObj>
              </mc:Choice>
              <mc:Fallback>
                <p:oleObj name="公式" r:id="rId7" imgW="2565400" imgH="368300" progId="Equation.3">
                  <p:embed/>
                  <p:pic>
                    <p:nvPicPr>
                      <p:cNvPr id="0" name="Object 4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2488" y="2866469"/>
                        <a:ext cx="7000875" cy="1020762"/>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60" name="Object 40"/>
          <p:cNvGraphicFramePr>
            <a:graphicFrameLocks noChangeAspect="1"/>
          </p:cNvGraphicFramePr>
          <p:nvPr>
            <p:extLst>
              <p:ext uri="{D42A27DB-BD31-4B8C-83A1-F6EECF244321}">
                <p14:modId xmlns:p14="http://schemas.microsoft.com/office/powerpoint/2010/main" val="3919459677"/>
              </p:ext>
            </p:extLst>
          </p:nvPr>
        </p:nvGraphicFramePr>
        <p:xfrm>
          <a:off x="787400" y="2220554"/>
          <a:ext cx="5246688" cy="700088"/>
        </p:xfrm>
        <a:graphic>
          <a:graphicData uri="http://schemas.openxmlformats.org/presentationml/2006/ole">
            <mc:AlternateContent xmlns:mc="http://schemas.openxmlformats.org/markup-compatibility/2006">
              <mc:Choice xmlns:v="urn:schemas-microsoft-com:vml" Requires="v">
                <p:oleObj spid="_x0000_s11358" name="公式" r:id="rId9" imgW="1701800" imgH="228600" progId="Equation.3">
                  <p:embed/>
                </p:oleObj>
              </mc:Choice>
              <mc:Fallback>
                <p:oleObj name="公式" r:id="rId9" imgW="1701800" imgH="228600" progId="Equation.3">
                  <p:embed/>
                  <p:pic>
                    <p:nvPicPr>
                      <p:cNvPr id="0" name="Object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7400" y="2220554"/>
                        <a:ext cx="5246688" cy="700088"/>
                      </a:xfrm>
                      <a:prstGeom prst="rect">
                        <a:avLst/>
                      </a:prstGeom>
                      <a:noFill/>
                      <a:ln>
                        <a:noFill/>
                      </a:ln>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84" name="Rectangle 64"/>
          <p:cNvSpPr>
            <a:spLocks noChangeArrowheads="1"/>
          </p:cNvSpPr>
          <p:nvPr/>
        </p:nvSpPr>
        <p:spPr bwMode="auto">
          <a:xfrm>
            <a:off x="704850" y="1747673"/>
            <a:ext cx="8020050" cy="530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spcBef>
                <a:spcPct val="50000"/>
              </a:spcBef>
            </a:pPr>
            <a:r>
              <a:rPr lang="zh-CN" altLang="en-US" b="1" dirty="0">
                <a:latin typeface="宋体" pitchFamily="2" charset="-122"/>
              </a:rPr>
              <a:t>标准规定采用</a:t>
            </a:r>
            <a:r>
              <a:rPr lang="zh-CN" altLang="en-US" b="1" dirty="0">
                <a:solidFill>
                  <a:srgbClr val="FF0066"/>
                </a:solidFill>
              </a:rPr>
              <a:t>基中心距制</a:t>
            </a:r>
            <a:r>
              <a:rPr lang="zh-CN" altLang="en-US" dirty="0"/>
              <a:t> </a:t>
            </a:r>
            <a:r>
              <a:rPr lang="zh-CN" altLang="en-US" b="1" dirty="0">
                <a:latin typeface="宋体" pitchFamily="2" charset="-122"/>
              </a:rPr>
              <a:t>，即</a:t>
            </a:r>
            <a:r>
              <a:rPr lang="zh-CN" altLang="en-US" b="1" dirty="0">
                <a:solidFill>
                  <a:srgbClr val="FF0066"/>
                </a:solidFill>
                <a:latin typeface="宋体" pitchFamily="2" charset="-122"/>
              </a:rPr>
              <a:t>改变齿厚</a:t>
            </a:r>
            <a:r>
              <a:rPr lang="zh-CN" altLang="en-US" b="1" dirty="0">
                <a:latin typeface="宋体" pitchFamily="2" charset="-122"/>
              </a:rPr>
              <a:t>达到所需侧隙。 </a:t>
            </a:r>
          </a:p>
        </p:txBody>
      </p:sp>
      <p:graphicFrame>
        <p:nvGraphicFramePr>
          <p:cNvPr id="5188" name="Object 68"/>
          <p:cNvGraphicFramePr>
            <a:graphicFrameLocks noChangeAspect="1"/>
          </p:cNvGraphicFramePr>
          <p:nvPr>
            <p:extLst>
              <p:ext uri="{D42A27DB-BD31-4B8C-83A1-F6EECF244321}">
                <p14:modId xmlns:p14="http://schemas.microsoft.com/office/powerpoint/2010/main" val="1272560008"/>
              </p:ext>
            </p:extLst>
          </p:nvPr>
        </p:nvGraphicFramePr>
        <p:xfrm>
          <a:off x="779784" y="5543770"/>
          <a:ext cx="6135688" cy="654050"/>
        </p:xfrm>
        <a:graphic>
          <a:graphicData uri="http://schemas.openxmlformats.org/presentationml/2006/ole">
            <mc:AlternateContent xmlns:mc="http://schemas.openxmlformats.org/markup-compatibility/2006">
              <mc:Choice xmlns:v="urn:schemas-microsoft-com:vml" Requires="v">
                <p:oleObj spid="_x0000_s11359" name="公式" r:id="rId11" imgW="2133600" imgH="228600" progId="Equation.3">
                  <p:embed/>
                </p:oleObj>
              </mc:Choice>
              <mc:Fallback>
                <p:oleObj name="公式" r:id="rId11" imgW="2133600" imgH="228600" progId="Equation.3">
                  <p:embed/>
                  <p:pic>
                    <p:nvPicPr>
                      <p:cNvPr id="0" name="Object 6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9784" y="5543770"/>
                        <a:ext cx="6135688"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33"/>
                                        </p:tgtEl>
                                        <p:attrNameLst>
                                          <p:attrName>style.visibility</p:attrName>
                                        </p:attrNameLst>
                                      </p:cBhvr>
                                      <p:to>
                                        <p:strVal val="visible"/>
                                      </p:to>
                                    </p:set>
                                    <p:animEffect transition="in" filter="wipe(left)">
                                      <p:cBhvr>
                                        <p:cTn id="7" dur="300"/>
                                        <p:tgtEl>
                                          <p:spTgt spid="51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34"/>
                                        </p:tgtEl>
                                        <p:attrNameLst>
                                          <p:attrName>style.visibility</p:attrName>
                                        </p:attrNameLst>
                                      </p:cBhvr>
                                      <p:to>
                                        <p:strVal val="visible"/>
                                      </p:to>
                                    </p:set>
                                    <p:animEffect transition="in" filter="wipe(left)">
                                      <p:cBhvr>
                                        <p:cTn id="12" dur="300"/>
                                        <p:tgtEl>
                                          <p:spTgt spid="513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184"/>
                                        </p:tgtEl>
                                        <p:attrNameLst>
                                          <p:attrName>style.visibility</p:attrName>
                                        </p:attrNameLst>
                                      </p:cBhvr>
                                      <p:to>
                                        <p:strVal val="visible"/>
                                      </p:to>
                                    </p:set>
                                    <p:animEffect transition="in" filter="wipe(left)">
                                      <p:cBhvr>
                                        <p:cTn id="17" dur="300"/>
                                        <p:tgtEl>
                                          <p:spTgt spid="518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160"/>
                                        </p:tgtEl>
                                        <p:attrNameLst>
                                          <p:attrName>style.visibility</p:attrName>
                                        </p:attrNameLst>
                                      </p:cBhvr>
                                      <p:to>
                                        <p:strVal val="visible"/>
                                      </p:to>
                                    </p:set>
                                    <p:animEffect transition="in" filter="wipe(left)">
                                      <p:cBhvr>
                                        <p:cTn id="22" dur="2000"/>
                                        <p:tgtEl>
                                          <p:spTgt spid="51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169"/>
                                        </p:tgtEl>
                                        <p:attrNameLst>
                                          <p:attrName>style.visibility</p:attrName>
                                        </p:attrNameLst>
                                      </p:cBhvr>
                                      <p:to>
                                        <p:strVal val="visible"/>
                                      </p:to>
                                    </p:set>
                                    <p:animEffect transition="in" filter="wipe(left)">
                                      <p:cBhvr>
                                        <p:cTn id="27" dur="500"/>
                                        <p:tgtEl>
                                          <p:spTgt spid="516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5157"/>
                                        </p:tgtEl>
                                        <p:attrNameLst>
                                          <p:attrName>style.visibility</p:attrName>
                                        </p:attrNameLst>
                                      </p:cBhvr>
                                      <p:to>
                                        <p:strVal val="visible"/>
                                      </p:to>
                                    </p:set>
                                    <p:animEffect transition="in" filter="wipe(left)">
                                      <p:cBhvr>
                                        <p:cTn id="32" dur="500"/>
                                        <p:tgtEl>
                                          <p:spTgt spid="515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5164"/>
                                        </p:tgtEl>
                                        <p:attrNameLst>
                                          <p:attrName>style.visibility</p:attrName>
                                        </p:attrNameLst>
                                      </p:cBhvr>
                                      <p:to>
                                        <p:strVal val="visible"/>
                                      </p:to>
                                    </p:set>
                                    <p:animEffect transition="in" filter="wipe(left)">
                                      <p:cBhvr>
                                        <p:cTn id="37" dur="500"/>
                                        <p:tgtEl>
                                          <p:spTgt spid="516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5188"/>
                                        </p:tgtEl>
                                        <p:attrNameLst>
                                          <p:attrName>style.visibility</p:attrName>
                                        </p:attrNameLst>
                                      </p:cBhvr>
                                      <p:to>
                                        <p:strVal val="visible"/>
                                      </p:to>
                                    </p:set>
                                    <p:animEffect transition="in" filter="wipe(left)">
                                      <p:cBhvr>
                                        <p:cTn id="42" dur="500"/>
                                        <p:tgtEl>
                                          <p:spTgt spid="5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3" grpId="0" autoUpdateAnimBg="0"/>
      <p:bldP spid="5134" grpId="0" autoUpdateAnimBg="0"/>
      <p:bldP spid="518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xfrm>
            <a:off x="7031038" y="53458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6C0A592-C81A-42DC-97A4-E21D884E1C6B}" type="slidenum">
              <a:rPr kumimoji="0" lang="zh-CN" altLang="en-US" sz="2000" smtClean="0">
                <a:solidFill>
                  <a:srgbClr val="0000FF"/>
                </a:solidFill>
              </a:rPr>
              <a:pPr eaLnBrk="1" hangingPunct="1"/>
              <a:t>11</a:t>
            </a:fld>
            <a:endParaRPr kumimoji="0" lang="en-US" altLang="zh-CN" sz="2000" dirty="0" smtClean="0">
              <a:solidFill>
                <a:srgbClr val="0000FF"/>
              </a:solidFill>
            </a:endParaRPr>
          </a:p>
        </p:txBody>
      </p:sp>
      <p:graphicFrame>
        <p:nvGraphicFramePr>
          <p:cNvPr id="6236" name="Object 92"/>
          <p:cNvGraphicFramePr>
            <a:graphicFrameLocks noChangeAspect="1"/>
          </p:cNvGraphicFramePr>
          <p:nvPr>
            <p:extLst>
              <p:ext uri="{D42A27DB-BD31-4B8C-83A1-F6EECF244321}">
                <p14:modId xmlns:p14="http://schemas.microsoft.com/office/powerpoint/2010/main" val="3876706227"/>
              </p:ext>
            </p:extLst>
          </p:nvPr>
        </p:nvGraphicFramePr>
        <p:xfrm>
          <a:off x="779463" y="3022314"/>
          <a:ext cx="7154715" cy="485351"/>
        </p:xfrm>
        <a:graphic>
          <a:graphicData uri="http://schemas.openxmlformats.org/presentationml/2006/ole">
            <mc:AlternateContent xmlns:mc="http://schemas.openxmlformats.org/markup-compatibility/2006">
              <mc:Choice xmlns:v="urn:schemas-microsoft-com:vml" Requires="v">
                <p:oleObj spid="_x0000_s12377" name="公式" r:id="rId3" imgW="2578100" imgH="215900" progId="Equation.3">
                  <p:embed/>
                </p:oleObj>
              </mc:Choice>
              <mc:Fallback>
                <p:oleObj name="公式" r:id="rId3" imgW="2578100" imgH="215900" progId="Equation.3">
                  <p:embed/>
                  <p:pic>
                    <p:nvPicPr>
                      <p:cNvPr id="0" name="Object 9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463" y="3022314"/>
                        <a:ext cx="7154715" cy="485351"/>
                      </a:xfrm>
                      <a:prstGeom prst="rect">
                        <a:avLst/>
                      </a:prstGeom>
                      <a:noFill/>
                      <a:ln>
                        <a:noFill/>
                      </a:ln>
                      <a:effectLst/>
                      <a:extLst/>
                    </p:spPr>
                  </p:pic>
                </p:oleObj>
              </mc:Fallback>
            </mc:AlternateContent>
          </a:graphicData>
        </a:graphic>
      </p:graphicFrame>
      <p:graphicFrame>
        <p:nvGraphicFramePr>
          <p:cNvPr id="6252" name="Object 108"/>
          <p:cNvGraphicFramePr>
            <a:graphicFrameLocks noChangeAspect="1"/>
          </p:cNvGraphicFramePr>
          <p:nvPr>
            <p:extLst>
              <p:ext uri="{D42A27DB-BD31-4B8C-83A1-F6EECF244321}">
                <p14:modId xmlns:p14="http://schemas.microsoft.com/office/powerpoint/2010/main" val="865276257"/>
              </p:ext>
            </p:extLst>
          </p:nvPr>
        </p:nvGraphicFramePr>
        <p:xfrm>
          <a:off x="765328" y="2107746"/>
          <a:ext cx="7627938" cy="822325"/>
        </p:xfrm>
        <a:graphic>
          <a:graphicData uri="http://schemas.openxmlformats.org/presentationml/2006/ole">
            <mc:AlternateContent xmlns:mc="http://schemas.openxmlformats.org/markup-compatibility/2006">
              <mc:Choice xmlns:v="urn:schemas-microsoft-com:vml" Requires="v">
                <p:oleObj spid="_x0000_s12378" name="公式" r:id="rId5" imgW="2590800" imgH="279400" progId="Equation.3">
                  <p:embed/>
                </p:oleObj>
              </mc:Choice>
              <mc:Fallback>
                <p:oleObj name="公式" r:id="rId5" imgW="2590800" imgH="279400" progId="Equation.3">
                  <p:embed/>
                  <p:pic>
                    <p:nvPicPr>
                      <p:cNvPr id="0" name="Object 10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328" y="2107746"/>
                        <a:ext cx="7627938" cy="822325"/>
                      </a:xfrm>
                      <a:prstGeom prst="rect">
                        <a:avLst/>
                      </a:prstGeom>
                      <a:solidFill>
                        <a:srgbClr val="CC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54" name="Object 110"/>
          <p:cNvGraphicFramePr>
            <a:graphicFrameLocks noChangeAspect="1"/>
          </p:cNvGraphicFramePr>
          <p:nvPr>
            <p:extLst>
              <p:ext uri="{D42A27DB-BD31-4B8C-83A1-F6EECF244321}">
                <p14:modId xmlns:p14="http://schemas.microsoft.com/office/powerpoint/2010/main" val="1029587394"/>
              </p:ext>
            </p:extLst>
          </p:nvPr>
        </p:nvGraphicFramePr>
        <p:xfrm>
          <a:off x="1433313" y="507714"/>
          <a:ext cx="5353050" cy="719138"/>
        </p:xfrm>
        <a:graphic>
          <a:graphicData uri="http://schemas.openxmlformats.org/presentationml/2006/ole">
            <mc:AlternateContent xmlns:mc="http://schemas.openxmlformats.org/markup-compatibility/2006">
              <mc:Choice xmlns:v="urn:schemas-microsoft-com:vml" Requires="v">
                <p:oleObj spid="_x0000_s12379" name="公式" r:id="rId7" imgW="1701800" imgH="228600" progId="Equation.3">
                  <p:embed/>
                </p:oleObj>
              </mc:Choice>
              <mc:Fallback>
                <p:oleObj name="公式" r:id="rId7" imgW="1701800" imgH="228600" progId="Equation.3">
                  <p:embed/>
                  <p:pic>
                    <p:nvPicPr>
                      <p:cNvPr id="0" name="Object 1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33313" y="507714"/>
                        <a:ext cx="5353050" cy="71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55" name="Object 111"/>
          <p:cNvGraphicFramePr>
            <a:graphicFrameLocks noChangeAspect="1"/>
          </p:cNvGraphicFramePr>
          <p:nvPr>
            <p:extLst>
              <p:ext uri="{D42A27DB-BD31-4B8C-83A1-F6EECF244321}">
                <p14:modId xmlns:p14="http://schemas.microsoft.com/office/powerpoint/2010/main" val="1517070837"/>
              </p:ext>
            </p:extLst>
          </p:nvPr>
        </p:nvGraphicFramePr>
        <p:xfrm>
          <a:off x="1419225" y="1293578"/>
          <a:ext cx="5913438" cy="719137"/>
        </p:xfrm>
        <a:graphic>
          <a:graphicData uri="http://schemas.openxmlformats.org/presentationml/2006/ole">
            <mc:AlternateContent xmlns:mc="http://schemas.openxmlformats.org/markup-compatibility/2006">
              <mc:Choice xmlns:v="urn:schemas-microsoft-com:vml" Requires="v">
                <p:oleObj spid="_x0000_s12380" name="公式" r:id="rId9" imgW="1879600" imgH="228600" progId="Equation.3">
                  <p:embed/>
                </p:oleObj>
              </mc:Choice>
              <mc:Fallback>
                <p:oleObj name="公式" r:id="rId9" imgW="1879600" imgH="228600" progId="Equation.3">
                  <p:embed/>
                  <p:pic>
                    <p:nvPicPr>
                      <p:cNvPr id="0" name="Object 1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19225" y="1293578"/>
                        <a:ext cx="5913438" cy="719137"/>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56" name="Object 112"/>
          <p:cNvGraphicFramePr>
            <a:graphicFrameLocks noChangeAspect="1"/>
          </p:cNvGraphicFramePr>
          <p:nvPr>
            <p:extLst>
              <p:ext uri="{D42A27DB-BD31-4B8C-83A1-F6EECF244321}">
                <p14:modId xmlns:p14="http://schemas.microsoft.com/office/powerpoint/2010/main" val="3078394366"/>
              </p:ext>
            </p:extLst>
          </p:nvPr>
        </p:nvGraphicFramePr>
        <p:xfrm>
          <a:off x="1608745" y="3584703"/>
          <a:ext cx="6044077" cy="470177"/>
        </p:xfrm>
        <a:graphic>
          <a:graphicData uri="http://schemas.openxmlformats.org/presentationml/2006/ole">
            <mc:AlternateContent xmlns:mc="http://schemas.openxmlformats.org/markup-compatibility/2006">
              <mc:Choice xmlns:v="urn:schemas-microsoft-com:vml" Requires="v">
                <p:oleObj spid="_x0000_s12381" name="公式" r:id="rId11" imgW="2247900" imgH="215900" progId="Equation.3">
                  <p:embed/>
                </p:oleObj>
              </mc:Choice>
              <mc:Fallback>
                <p:oleObj name="公式" r:id="rId11" imgW="2247900" imgH="215900" progId="Equation.3">
                  <p:embed/>
                  <p:pic>
                    <p:nvPicPr>
                      <p:cNvPr id="0" name="Object 1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08745" y="3584703"/>
                        <a:ext cx="6044077" cy="470177"/>
                      </a:xfrm>
                      <a:prstGeom prst="rect">
                        <a:avLst/>
                      </a:prstGeom>
                      <a:noFill/>
                      <a:ln>
                        <a:noFill/>
                      </a:ln>
                      <a:effectLst/>
                      <a:extLst/>
                    </p:spPr>
                  </p:pic>
                </p:oleObj>
              </mc:Fallback>
            </mc:AlternateContent>
          </a:graphicData>
        </a:graphic>
      </p:graphicFrame>
      <p:pic>
        <p:nvPicPr>
          <p:cNvPr id="12304" name="Picture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0220" y="4072772"/>
            <a:ext cx="7903283" cy="188047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254"/>
                                        </p:tgtEl>
                                        <p:attrNameLst>
                                          <p:attrName>style.visibility</p:attrName>
                                        </p:attrNameLst>
                                      </p:cBhvr>
                                      <p:to>
                                        <p:strVal val="visible"/>
                                      </p:to>
                                    </p:set>
                                    <p:animEffect transition="in" filter="wipe(left)">
                                      <p:cBhvr>
                                        <p:cTn id="7" dur="2000"/>
                                        <p:tgtEl>
                                          <p:spTgt spid="62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255"/>
                                        </p:tgtEl>
                                        <p:attrNameLst>
                                          <p:attrName>style.visibility</p:attrName>
                                        </p:attrNameLst>
                                      </p:cBhvr>
                                      <p:to>
                                        <p:strVal val="visible"/>
                                      </p:to>
                                    </p:set>
                                    <p:animEffect transition="in" filter="wipe(left)">
                                      <p:cBhvr>
                                        <p:cTn id="12" dur="2000"/>
                                        <p:tgtEl>
                                          <p:spTgt spid="62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252"/>
                                        </p:tgtEl>
                                        <p:attrNameLst>
                                          <p:attrName>style.visibility</p:attrName>
                                        </p:attrNameLst>
                                      </p:cBhvr>
                                      <p:to>
                                        <p:strVal val="visible"/>
                                      </p:to>
                                    </p:set>
                                    <p:animEffect transition="in" filter="wipe(left)">
                                      <p:cBhvr>
                                        <p:cTn id="17" dur="500"/>
                                        <p:tgtEl>
                                          <p:spTgt spid="625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236"/>
                                        </p:tgtEl>
                                        <p:attrNameLst>
                                          <p:attrName>style.visibility</p:attrName>
                                        </p:attrNameLst>
                                      </p:cBhvr>
                                      <p:to>
                                        <p:strVal val="visible"/>
                                      </p:to>
                                    </p:set>
                                    <p:animEffect transition="in" filter="wipe(left)">
                                      <p:cBhvr>
                                        <p:cTn id="22" dur="500"/>
                                        <p:tgtEl>
                                          <p:spTgt spid="623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256"/>
                                        </p:tgtEl>
                                        <p:attrNameLst>
                                          <p:attrName>style.visibility</p:attrName>
                                        </p:attrNameLst>
                                      </p:cBhvr>
                                      <p:to>
                                        <p:strVal val="visible"/>
                                      </p:to>
                                    </p:set>
                                    <p:animEffect transition="in" filter="wipe(left)">
                                      <p:cBhvr>
                                        <p:cTn id="27" dur="500"/>
                                        <p:tgtEl>
                                          <p:spTgt spid="625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12304"/>
                                        </p:tgtEl>
                                        <p:attrNameLst>
                                          <p:attrName>style.visibility</p:attrName>
                                        </p:attrNameLst>
                                      </p:cBhvr>
                                      <p:to>
                                        <p:strVal val="visible"/>
                                      </p:to>
                                    </p:set>
                                    <p:anim calcmode="lin" valueType="num">
                                      <p:cBhvr additive="base">
                                        <p:cTn id="32" dur="500" fill="hold"/>
                                        <p:tgtEl>
                                          <p:spTgt spid="12304"/>
                                        </p:tgtEl>
                                        <p:attrNameLst>
                                          <p:attrName>ppt_x</p:attrName>
                                        </p:attrNameLst>
                                      </p:cBhvr>
                                      <p:tavLst>
                                        <p:tav tm="0">
                                          <p:val>
                                            <p:strVal val="#ppt_x"/>
                                          </p:val>
                                        </p:tav>
                                        <p:tav tm="100000">
                                          <p:val>
                                            <p:strVal val="#ppt_x"/>
                                          </p:val>
                                        </p:tav>
                                      </p:tavLst>
                                    </p:anim>
                                    <p:anim calcmode="lin" valueType="num">
                                      <p:cBhvr additive="base">
                                        <p:cTn id="33" dur="500" fill="hold"/>
                                        <p:tgtEl>
                                          <p:spTgt spid="123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xfrm>
            <a:off x="6878199" y="19597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2523BC4-BE8C-4B22-BEA0-FB8FF03E91D2}" type="slidenum">
              <a:rPr kumimoji="0" lang="zh-CN" altLang="en-US" sz="2000" smtClean="0">
                <a:solidFill>
                  <a:srgbClr val="0000FF"/>
                </a:solidFill>
              </a:rPr>
              <a:pPr eaLnBrk="1" hangingPunct="1"/>
              <a:t>12</a:t>
            </a:fld>
            <a:endParaRPr kumimoji="0" lang="en-US" altLang="zh-CN" sz="2000" dirty="0" smtClean="0">
              <a:solidFill>
                <a:srgbClr val="0000FF"/>
              </a:solidFill>
            </a:endParaRPr>
          </a:p>
        </p:txBody>
      </p:sp>
      <p:sp>
        <p:nvSpPr>
          <p:cNvPr id="52228" name="Text Box 4"/>
          <p:cNvSpPr txBox="1">
            <a:spLocks noChangeArrowheads="1"/>
          </p:cNvSpPr>
          <p:nvPr/>
        </p:nvSpPr>
        <p:spPr bwMode="auto">
          <a:xfrm>
            <a:off x="704176" y="434994"/>
            <a:ext cx="670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t>4. </a:t>
            </a:r>
            <a:r>
              <a:rPr lang="zh-CN" altLang="en-US" b="1" dirty="0">
                <a:latin typeface="宋体" pitchFamily="2" charset="-122"/>
              </a:rPr>
              <a:t>公法线长度上、下偏差的计算 </a:t>
            </a:r>
          </a:p>
        </p:txBody>
      </p:sp>
      <p:sp>
        <p:nvSpPr>
          <p:cNvPr id="52229" name="Text Box 5"/>
          <p:cNvSpPr txBox="1">
            <a:spLocks noChangeArrowheads="1"/>
          </p:cNvSpPr>
          <p:nvPr/>
        </p:nvSpPr>
        <p:spPr bwMode="auto">
          <a:xfrm>
            <a:off x="665586" y="3574172"/>
            <a:ext cx="5480050"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故换算时应从齿厚极限偏差中扣除</a:t>
            </a:r>
            <a:r>
              <a:rPr lang="en-US" altLang="zh-CN" b="1" dirty="0" err="1"/>
              <a:t>Δ</a:t>
            </a:r>
            <a:r>
              <a:rPr lang="en-US" altLang="zh-CN" b="1" i="1" dirty="0" err="1"/>
              <a:t>F</a:t>
            </a:r>
            <a:r>
              <a:rPr lang="en-US" altLang="zh-CN" b="1" baseline="-30000" dirty="0" err="1"/>
              <a:t>r</a:t>
            </a:r>
            <a:r>
              <a:rPr lang="zh-CN" altLang="en-US" b="1" dirty="0"/>
              <a:t>的影响，见图。</a:t>
            </a:r>
            <a:r>
              <a:rPr lang="zh-CN" altLang="en-US" b="1" dirty="0">
                <a:solidFill>
                  <a:srgbClr val="FF0066"/>
                </a:solidFill>
              </a:rPr>
              <a:t> </a:t>
            </a:r>
          </a:p>
        </p:txBody>
      </p:sp>
      <p:graphicFrame>
        <p:nvGraphicFramePr>
          <p:cNvPr id="52230" name="Object 6"/>
          <p:cNvGraphicFramePr>
            <a:graphicFrameLocks noChangeAspect="1"/>
          </p:cNvGraphicFramePr>
          <p:nvPr/>
        </p:nvGraphicFramePr>
        <p:xfrm>
          <a:off x="2122488" y="4471988"/>
          <a:ext cx="4835525" cy="681037"/>
        </p:xfrm>
        <a:graphic>
          <a:graphicData uri="http://schemas.openxmlformats.org/presentationml/2006/ole">
            <mc:AlternateContent xmlns:mc="http://schemas.openxmlformats.org/markup-compatibility/2006">
              <mc:Choice xmlns:v="urn:schemas-microsoft-com:vml" Requires="v">
                <p:oleObj spid="_x0000_s13395" r:id="rId3" imgW="1854200" imgH="228600" progId="Equation.DSMT4">
                  <p:embed/>
                </p:oleObj>
              </mc:Choice>
              <mc:Fallback>
                <p:oleObj r:id="rId3" imgW="1854200" imgH="22860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2488" y="4471988"/>
                        <a:ext cx="4835525"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2231" name="Object 7"/>
          <p:cNvGraphicFramePr>
            <a:graphicFrameLocks noChangeAspect="1"/>
          </p:cNvGraphicFramePr>
          <p:nvPr/>
        </p:nvGraphicFramePr>
        <p:xfrm>
          <a:off x="2122488" y="5241925"/>
          <a:ext cx="4864100" cy="717550"/>
        </p:xfrm>
        <a:graphic>
          <a:graphicData uri="http://schemas.openxmlformats.org/presentationml/2006/ole">
            <mc:AlternateContent xmlns:mc="http://schemas.openxmlformats.org/markup-compatibility/2006">
              <mc:Choice xmlns:v="urn:schemas-microsoft-com:vml" Requires="v">
                <p:oleObj spid="_x0000_s13396" r:id="rId5" imgW="1841500" imgH="228600" progId="Equation.DSMT4">
                  <p:embed/>
                </p:oleObj>
              </mc:Choice>
              <mc:Fallback>
                <p:oleObj r:id="rId5" imgW="1841500" imgH="228600" progId="Equation.DSMT4">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2488" y="5241925"/>
                        <a:ext cx="486410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2281" name="Group 57"/>
          <p:cNvGrpSpPr>
            <a:grpSpLocks/>
          </p:cNvGrpSpPr>
          <p:nvPr/>
        </p:nvGrpSpPr>
        <p:grpSpPr bwMode="auto">
          <a:xfrm>
            <a:off x="958193" y="4668838"/>
            <a:ext cx="1138238" cy="1011237"/>
            <a:chOff x="577" y="3260"/>
            <a:chExt cx="717" cy="637"/>
          </a:xfrm>
        </p:grpSpPr>
        <p:sp>
          <p:nvSpPr>
            <p:cNvPr id="13339" name="Text Box 8"/>
            <p:cNvSpPr txBox="1">
              <a:spLocks noChangeArrowheads="1"/>
            </p:cNvSpPr>
            <p:nvPr/>
          </p:nvSpPr>
          <p:spPr bwMode="auto">
            <a:xfrm>
              <a:off x="577" y="3260"/>
              <a:ext cx="705" cy="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对外</a:t>
              </a:r>
            </a:p>
            <a:p>
              <a:pPr algn="just" eaLnBrk="1" hangingPunct="1">
                <a:spcBef>
                  <a:spcPct val="50000"/>
                </a:spcBef>
              </a:pPr>
              <a:r>
                <a:rPr lang="zh-CN" altLang="en-US" b="1" dirty="0"/>
                <a:t>齿轮</a:t>
              </a:r>
            </a:p>
          </p:txBody>
        </p:sp>
        <p:sp>
          <p:nvSpPr>
            <p:cNvPr id="13340" name="AutoShape 9"/>
            <p:cNvSpPr>
              <a:spLocks/>
            </p:cNvSpPr>
            <p:nvPr/>
          </p:nvSpPr>
          <p:spPr bwMode="auto">
            <a:xfrm>
              <a:off x="1106" y="3261"/>
              <a:ext cx="188" cy="636"/>
            </a:xfrm>
            <a:prstGeom prst="leftBrace">
              <a:avLst>
                <a:gd name="adj1" fmla="val 28191"/>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2237" name="Rectangle 13"/>
          <p:cNvSpPr>
            <a:spLocks noChangeArrowheads="1"/>
          </p:cNvSpPr>
          <p:nvPr/>
        </p:nvSpPr>
        <p:spPr bwMode="auto">
          <a:xfrm>
            <a:off x="703263" y="1375182"/>
            <a:ext cx="5402262"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sz="2000" b="1" dirty="0"/>
              <a:t>由于齿坯安装偏心(</a:t>
            </a:r>
            <a:r>
              <a:rPr lang="en-US" altLang="zh-CN" sz="2000" b="1" i="1" dirty="0"/>
              <a:t>e</a:t>
            </a:r>
            <a:r>
              <a:rPr lang="zh-CN" altLang="en-US" sz="2000" b="1" baseline="-30000" dirty="0"/>
              <a:t>几</a:t>
            </a:r>
            <a:r>
              <a:rPr lang="zh-CN" altLang="en-US" sz="2000" b="1" dirty="0"/>
              <a:t>)  产生的径向跳动</a:t>
            </a:r>
            <a:r>
              <a:rPr lang="el-GR" altLang="zh-CN" sz="2000" b="1" dirty="0"/>
              <a:t>Δ</a:t>
            </a:r>
            <a:r>
              <a:rPr lang="en-US" altLang="zh-CN" sz="2000" b="1" i="1" dirty="0" err="1"/>
              <a:t>F</a:t>
            </a:r>
            <a:r>
              <a:rPr lang="en-US" altLang="zh-CN" sz="2000" b="1" baseline="-30000" dirty="0" err="1"/>
              <a:t>r</a:t>
            </a:r>
            <a:r>
              <a:rPr lang="en-US" altLang="zh-CN" sz="2000" b="1" baseline="-30000" dirty="0"/>
              <a:t>，</a:t>
            </a:r>
            <a:endParaRPr lang="zh-CN" altLang="en-US" sz="2000" b="1" baseline="-30000" dirty="0"/>
          </a:p>
        </p:txBody>
      </p:sp>
      <p:sp>
        <p:nvSpPr>
          <p:cNvPr id="52239" name="Rectangle 15"/>
          <p:cNvSpPr>
            <a:spLocks noChangeArrowheads="1"/>
          </p:cNvSpPr>
          <p:nvPr/>
        </p:nvSpPr>
        <p:spPr bwMode="auto">
          <a:xfrm>
            <a:off x="673524" y="3139197"/>
            <a:ext cx="5472112" cy="46196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a:t>齿厚尺寸不同，但不影响公法线长度。</a:t>
            </a:r>
          </a:p>
        </p:txBody>
      </p:sp>
      <p:sp>
        <p:nvSpPr>
          <p:cNvPr id="52242" name="AutoShape 18"/>
          <p:cNvSpPr>
            <a:spLocks noChangeArrowheads="1"/>
          </p:cNvSpPr>
          <p:nvPr/>
        </p:nvSpPr>
        <p:spPr bwMode="auto">
          <a:xfrm rot="5400000">
            <a:off x="2163763" y="1657757"/>
            <a:ext cx="1360488" cy="1697037"/>
          </a:xfrm>
          <a:prstGeom prst="notchedRightArrow">
            <a:avLst>
              <a:gd name="adj1" fmla="val 50000"/>
              <a:gd name="adj2" fmla="val 25000"/>
            </a:avLst>
          </a:prstGeom>
          <a:noFill/>
          <a:ln w="3810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rot="10800000" vert="eaVert" wrap="none" anchor="ctr"/>
          <a:lstStyle/>
          <a:p>
            <a:r>
              <a:rPr lang="en-US" altLang="zh-CN" sz="2000" b="1"/>
              <a:t>Δ</a:t>
            </a:r>
            <a:r>
              <a:rPr lang="en-US" altLang="zh-CN" sz="2000" b="1" i="1"/>
              <a:t>F</a:t>
            </a:r>
            <a:r>
              <a:rPr lang="en-US" altLang="zh-CN" sz="2000" b="1" baseline="-30000"/>
              <a:t>r</a:t>
            </a:r>
          </a:p>
          <a:p>
            <a:r>
              <a:rPr lang="zh-CN" altLang="en-US" sz="2000" b="1"/>
              <a:t>影 响</a:t>
            </a:r>
          </a:p>
        </p:txBody>
      </p:sp>
      <p:sp>
        <p:nvSpPr>
          <p:cNvPr id="52256" name="AutoShape 32"/>
          <p:cNvSpPr>
            <a:spLocks/>
          </p:cNvSpPr>
          <p:nvPr/>
        </p:nvSpPr>
        <p:spPr bwMode="auto">
          <a:xfrm>
            <a:off x="7437438" y="1574800"/>
            <a:ext cx="627062" cy="465138"/>
          </a:xfrm>
          <a:prstGeom prst="borderCallout1">
            <a:avLst>
              <a:gd name="adj1" fmla="val 24574"/>
              <a:gd name="adj2" fmla="val -12153"/>
              <a:gd name="adj3" fmla="val 203755"/>
              <a:gd name="adj4" fmla="val -64306"/>
            </a:avLst>
          </a:prstGeom>
          <a:noFill/>
          <a:ln w="38100">
            <a:solidFill>
              <a:srgbClr val="FF0066"/>
            </a:solidFill>
            <a:miter lim="800000"/>
            <a:headEnd/>
            <a:tailEnd type="triangle" w="med" len="me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sz="2800" b="1" i="1"/>
              <a:t>α</a:t>
            </a:r>
          </a:p>
        </p:txBody>
      </p:sp>
      <p:sp>
        <p:nvSpPr>
          <p:cNvPr id="52257" name="AutoShape 33"/>
          <p:cNvSpPr>
            <a:spLocks/>
          </p:cNvSpPr>
          <p:nvPr/>
        </p:nvSpPr>
        <p:spPr bwMode="auto">
          <a:xfrm>
            <a:off x="7815263" y="2381250"/>
            <a:ext cx="889000" cy="623888"/>
          </a:xfrm>
          <a:prstGeom prst="borderCallout2">
            <a:avLst>
              <a:gd name="adj1" fmla="val 18319"/>
              <a:gd name="adj2" fmla="val -8569"/>
              <a:gd name="adj3" fmla="val 18319"/>
              <a:gd name="adj4" fmla="val -41963"/>
              <a:gd name="adj5" fmla="val 139185"/>
              <a:gd name="adj6" fmla="val -67144"/>
            </a:avLst>
          </a:prstGeom>
          <a:noFill/>
          <a:ln w="38100">
            <a:solidFill>
              <a:srgbClr val="FF0066"/>
            </a:solidFill>
            <a:miter lim="800000"/>
            <a:headEnd/>
            <a:tailEnd type="triangle" w="med" len="me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sz="2800" b="1" i="1"/>
              <a:t>E</a:t>
            </a:r>
            <a:r>
              <a:rPr lang="en-US" altLang="zh-CN" sz="2800" b="1" baseline="-25000"/>
              <a:t>bn</a:t>
            </a:r>
          </a:p>
        </p:txBody>
      </p:sp>
      <p:sp>
        <p:nvSpPr>
          <p:cNvPr id="52258" name="AutoShape 34"/>
          <p:cNvSpPr>
            <a:spLocks/>
          </p:cNvSpPr>
          <p:nvPr/>
        </p:nvSpPr>
        <p:spPr bwMode="auto">
          <a:xfrm>
            <a:off x="7545388" y="4332288"/>
            <a:ext cx="836612" cy="609600"/>
          </a:xfrm>
          <a:prstGeom prst="borderCallout1">
            <a:avLst>
              <a:gd name="adj1" fmla="val 18750"/>
              <a:gd name="adj2" fmla="val -9106"/>
              <a:gd name="adj3" fmla="val -84634"/>
              <a:gd name="adj4" fmla="val -17269"/>
            </a:avLst>
          </a:prstGeom>
          <a:noFill/>
          <a:ln w="38100">
            <a:solidFill>
              <a:srgbClr val="FF0066"/>
            </a:solidFill>
            <a:miter lim="800000"/>
            <a:headEnd/>
            <a:tailEnd type="triangle" w="med" len="me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sz="2800" b="1" i="1"/>
              <a:t>E</a:t>
            </a:r>
            <a:r>
              <a:rPr lang="en-US" altLang="zh-CN" sz="2800" b="1" baseline="-25000"/>
              <a:t>sn</a:t>
            </a:r>
          </a:p>
        </p:txBody>
      </p:sp>
      <p:sp>
        <p:nvSpPr>
          <p:cNvPr id="52263" name="AutoShape 39"/>
          <p:cNvSpPr>
            <a:spLocks/>
          </p:cNvSpPr>
          <p:nvPr/>
        </p:nvSpPr>
        <p:spPr bwMode="auto">
          <a:xfrm>
            <a:off x="5356225" y="2560638"/>
            <a:ext cx="784225" cy="530225"/>
          </a:xfrm>
          <a:prstGeom prst="borderCallout1">
            <a:avLst>
              <a:gd name="adj1" fmla="val 21556"/>
              <a:gd name="adj2" fmla="val 109718"/>
              <a:gd name="adj3" fmla="val 48204"/>
              <a:gd name="adj4" fmla="val 159514"/>
            </a:avLst>
          </a:prstGeom>
          <a:noFill/>
          <a:ln w="38100">
            <a:solidFill>
              <a:srgbClr val="FF0066"/>
            </a:solidFill>
            <a:miter lim="800000"/>
            <a:headEnd/>
            <a:tailEnd type="triangle" w="med" len="me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sz="2800" i="1"/>
              <a:t>F</a:t>
            </a:r>
            <a:r>
              <a:rPr lang="en-US" altLang="zh-CN" sz="2800" baseline="-25000"/>
              <a:t>r</a:t>
            </a:r>
            <a:endParaRPr lang="zh-CN" altLang="en-US" sz="2800" baseline="-25000"/>
          </a:p>
        </p:txBody>
      </p:sp>
      <p:grpSp>
        <p:nvGrpSpPr>
          <p:cNvPr id="52265" name="Group 41"/>
          <p:cNvGrpSpPr>
            <a:grpSpLocks/>
          </p:cNvGrpSpPr>
          <p:nvPr/>
        </p:nvGrpSpPr>
        <p:grpSpPr bwMode="auto">
          <a:xfrm>
            <a:off x="6611938" y="1817688"/>
            <a:ext cx="1333500" cy="2092325"/>
            <a:chOff x="3815" y="1145"/>
            <a:chExt cx="840" cy="1318"/>
          </a:xfrm>
        </p:grpSpPr>
        <p:sp>
          <p:nvSpPr>
            <p:cNvPr id="13329" name="Line 28"/>
            <p:cNvSpPr>
              <a:spLocks noChangeShapeType="1"/>
            </p:cNvSpPr>
            <p:nvPr/>
          </p:nvSpPr>
          <p:spPr bwMode="auto">
            <a:xfrm>
              <a:off x="4005" y="2156"/>
              <a:ext cx="0" cy="305"/>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3330" name="Line 29"/>
            <p:cNvSpPr>
              <a:spLocks noChangeShapeType="1"/>
            </p:cNvSpPr>
            <p:nvPr/>
          </p:nvSpPr>
          <p:spPr bwMode="auto">
            <a:xfrm>
              <a:off x="4647" y="2158"/>
              <a:ext cx="0" cy="305"/>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grpSp>
          <p:nvGrpSpPr>
            <p:cNvPr id="13331" name="Group 35"/>
            <p:cNvGrpSpPr>
              <a:grpSpLocks/>
            </p:cNvGrpSpPr>
            <p:nvPr/>
          </p:nvGrpSpPr>
          <p:grpSpPr bwMode="auto">
            <a:xfrm>
              <a:off x="3957" y="1145"/>
              <a:ext cx="698" cy="1037"/>
              <a:chOff x="4445" y="1145"/>
              <a:chExt cx="698" cy="1037"/>
            </a:xfrm>
          </p:grpSpPr>
          <p:sp>
            <p:nvSpPr>
              <p:cNvPr id="13335" name="Line 20"/>
              <p:cNvSpPr>
                <a:spLocks noChangeShapeType="1"/>
              </p:cNvSpPr>
              <p:nvPr/>
            </p:nvSpPr>
            <p:spPr bwMode="auto">
              <a:xfrm>
                <a:off x="4445" y="1151"/>
                <a:ext cx="41" cy="1011"/>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3336" name="Arc 24"/>
              <p:cNvSpPr>
                <a:spLocks/>
              </p:cNvSpPr>
              <p:nvPr/>
            </p:nvSpPr>
            <p:spPr bwMode="auto">
              <a:xfrm rot="7417906">
                <a:off x="4487" y="1479"/>
                <a:ext cx="185" cy="20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a:solidFill>
                  <a:srgbClr val="FF0066"/>
                </a:solidFill>
                <a:round/>
                <a:headEnd type="triangle" w="med" len="med"/>
                <a:tailEnd type="triangle" w="med" len="me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3337" name="Line 25"/>
              <p:cNvSpPr>
                <a:spLocks noChangeShapeType="1"/>
              </p:cNvSpPr>
              <p:nvPr/>
            </p:nvSpPr>
            <p:spPr bwMode="auto">
              <a:xfrm>
                <a:off x="4476" y="2180"/>
                <a:ext cx="667" cy="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3338" name="Line 26"/>
              <p:cNvSpPr>
                <a:spLocks noChangeShapeType="1"/>
              </p:cNvSpPr>
              <p:nvPr/>
            </p:nvSpPr>
            <p:spPr bwMode="auto">
              <a:xfrm>
                <a:off x="4453" y="1145"/>
                <a:ext cx="683" cy="1037"/>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grpSp>
        <p:sp>
          <p:nvSpPr>
            <p:cNvPr id="13332" name="Line 30"/>
            <p:cNvSpPr>
              <a:spLocks noChangeShapeType="1"/>
            </p:cNvSpPr>
            <p:nvPr/>
          </p:nvSpPr>
          <p:spPr bwMode="auto">
            <a:xfrm>
              <a:off x="3982" y="2387"/>
              <a:ext cx="658" cy="0"/>
            </a:xfrm>
            <a:prstGeom prst="line">
              <a:avLst/>
            </a:prstGeom>
            <a:noFill/>
            <a:ln w="28575">
              <a:solidFill>
                <a:srgbClr val="FF00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3333" name="Line 31"/>
            <p:cNvSpPr>
              <a:spLocks noChangeShapeType="1"/>
            </p:cNvSpPr>
            <p:nvPr/>
          </p:nvSpPr>
          <p:spPr bwMode="auto">
            <a:xfrm>
              <a:off x="3815" y="1300"/>
              <a:ext cx="0" cy="922"/>
            </a:xfrm>
            <a:prstGeom prst="line">
              <a:avLst/>
            </a:prstGeom>
            <a:noFill/>
            <a:ln w="28575">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3334" name="Line 40"/>
            <p:cNvSpPr>
              <a:spLocks noChangeShapeType="1"/>
            </p:cNvSpPr>
            <p:nvPr/>
          </p:nvSpPr>
          <p:spPr bwMode="auto">
            <a:xfrm flipV="1">
              <a:off x="3999" y="1933"/>
              <a:ext cx="477" cy="247"/>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grpSp>
      <p:graphicFrame>
        <p:nvGraphicFramePr>
          <p:cNvPr id="52280" name="Object 56"/>
          <p:cNvGraphicFramePr>
            <a:graphicFrameLocks noChangeAspect="1"/>
          </p:cNvGraphicFramePr>
          <p:nvPr>
            <p:extLst>
              <p:ext uri="{D42A27DB-BD31-4B8C-83A1-F6EECF244321}">
                <p14:modId xmlns:p14="http://schemas.microsoft.com/office/powerpoint/2010/main" val="3098617866"/>
              </p:ext>
            </p:extLst>
          </p:nvPr>
        </p:nvGraphicFramePr>
        <p:xfrm>
          <a:off x="765665" y="979508"/>
          <a:ext cx="7451376" cy="413066"/>
        </p:xfrm>
        <a:graphic>
          <a:graphicData uri="http://schemas.openxmlformats.org/presentationml/2006/ole">
            <mc:AlternateContent xmlns:mc="http://schemas.openxmlformats.org/markup-compatibility/2006">
              <mc:Choice xmlns:v="urn:schemas-microsoft-com:vml" Requires="v">
                <p:oleObj spid="_x0000_s13397" name="公式" r:id="rId7" imgW="4114800" imgH="228600" progId="Equation.3">
                  <p:embed/>
                </p:oleObj>
              </mc:Choice>
              <mc:Fallback>
                <p:oleObj name="公式" r:id="rId7" imgW="4114800" imgH="228600" progId="Equation.3">
                  <p:embed/>
                  <p:pic>
                    <p:nvPicPr>
                      <p:cNvPr id="0" name="Object 5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5665" y="979508"/>
                        <a:ext cx="7451376" cy="413066"/>
                      </a:xfrm>
                      <a:prstGeom prst="rect">
                        <a:avLst/>
                      </a:prstGeom>
                      <a:noFill/>
                      <a:ln>
                        <a:noFill/>
                      </a:ln>
                      <a:effectLst/>
                      <a:extLst/>
                    </p:spPr>
                  </p:pic>
                </p:oleObj>
              </mc:Fallback>
            </mc:AlternateContent>
          </a:graphicData>
        </a:graphic>
      </p:graphicFrame>
      <p:sp>
        <p:nvSpPr>
          <p:cNvPr id="29" name="右箭头 28">
            <a:hlinkClick r:id="rId9" action="ppaction://hlinksldjump"/>
          </p:cNvPr>
          <p:cNvSpPr/>
          <p:nvPr/>
        </p:nvSpPr>
        <p:spPr bwMode="auto">
          <a:xfrm>
            <a:off x="6969394" y="5655211"/>
            <a:ext cx="1744394" cy="956609"/>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返回到</a:t>
            </a:r>
            <a:r>
              <a:rPr kumimoji="1" lang="en-US" altLang="zh-CN" sz="2400" b="1" i="0" u="none" strike="noStrike" cap="none" normalizeH="0" baseline="0" dirty="0" smtClean="0">
                <a:ln>
                  <a:noFill/>
                </a:ln>
                <a:solidFill>
                  <a:srgbClr val="FF0000"/>
                </a:solidFill>
                <a:effectLst/>
                <a:latin typeface="方正舒体" pitchFamily="2" charset="-122"/>
                <a:ea typeface="方正舒体" pitchFamily="2" charset="-122"/>
              </a:rPr>
              <a:t>1</a:t>
            </a:r>
            <a:endPar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228">
                                            <p:txEl>
                                              <p:pRg st="0" end="0"/>
                                            </p:txEl>
                                          </p:spTgt>
                                        </p:tgtEl>
                                        <p:attrNameLst>
                                          <p:attrName>style.visibility</p:attrName>
                                        </p:attrNameLst>
                                      </p:cBhvr>
                                      <p:to>
                                        <p:strVal val="visible"/>
                                      </p:to>
                                    </p:set>
                                    <p:animEffect transition="in" filter="wipe(left)">
                                      <p:cBhvr>
                                        <p:cTn id="7" dur="500"/>
                                        <p:tgtEl>
                                          <p:spTgt spid="522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2280"/>
                                        </p:tgtEl>
                                        <p:attrNameLst>
                                          <p:attrName>style.visibility</p:attrName>
                                        </p:attrNameLst>
                                      </p:cBhvr>
                                      <p:to>
                                        <p:strVal val="visible"/>
                                      </p:to>
                                    </p:set>
                                    <p:animEffect transition="in" filter="wipe(left)">
                                      <p:cBhvr>
                                        <p:cTn id="12" dur="2000"/>
                                        <p:tgtEl>
                                          <p:spTgt spid="522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2237"/>
                                        </p:tgtEl>
                                        <p:attrNameLst>
                                          <p:attrName>style.visibility</p:attrName>
                                        </p:attrNameLst>
                                      </p:cBhvr>
                                      <p:to>
                                        <p:strVal val="visible"/>
                                      </p:to>
                                    </p:set>
                                    <p:animEffect transition="in" filter="wipe(left)">
                                      <p:cBhvr>
                                        <p:cTn id="17" dur="300"/>
                                        <p:tgtEl>
                                          <p:spTgt spid="5223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1" fill="hold" grpId="0" nodeType="clickEffect">
                                  <p:stCondLst>
                                    <p:cond delay="0"/>
                                  </p:stCondLst>
                                  <p:childTnLst>
                                    <p:set>
                                      <p:cBhvr>
                                        <p:cTn id="21" dur="1" fill="hold">
                                          <p:stCondLst>
                                            <p:cond delay="0"/>
                                          </p:stCondLst>
                                        </p:cTn>
                                        <p:tgtEl>
                                          <p:spTgt spid="52242"/>
                                        </p:tgtEl>
                                        <p:attrNameLst>
                                          <p:attrName>style.visibility</p:attrName>
                                        </p:attrNameLst>
                                      </p:cBhvr>
                                      <p:to>
                                        <p:strVal val="visible"/>
                                      </p:to>
                                    </p:set>
                                    <p:anim calcmode="lin" valueType="num">
                                      <p:cBhvr>
                                        <p:cTn id="22" dur="500" fill="hold"/>
                                        <p:tgtEl>
                                          <p:spTgt spid="52242"/>
                                        </p:tgtEl>
                                        <p:attrNameLst>
                                          <p:attrName>ppt_x</p:attrName>
                                        </p:attrNameLst>
                                      </p:cBhvr>
                                      <p:tavLst>
                                        <p:tav tm="0">
                                          <p:val>
                                            <p:strVal val="#ppt_x"/>
                                          </p:val>
                                        </p:tav>
                                        <p:tav tm="100000">
                                          <p:val>
                                            <p:strVal val="#ppt_x"/>
                                          </p:val>
                                        </p:tav>
                                      </p:tavLst>
                                    </p:anim>
                                    <p:anim calcmode="lin" valueType="num">
                                      <p:cBhvr>
                                        <p:cTn id="23" dur="500" fill="hold"/>
                                        <p:tgtEl>
                                          <p:spTgt spid="52242"/>
                                        </p:tgtEl>
                                        <p:attrNameLst>
                                          <p:attrName>ppt_y</p:attrName>
                                        </p:attrNameLst>
                                      </p:cBhvr>
                                      <p:tavLst>
                                        <p:tav tm="0">
                                          <p:val>
                                            <p:strVal val="#ppt_y-#ppt_h/2"/>
                                          </p:val>
                                        </p:tav>
                                        <p:tav tm="100000">
                                          <p:val>
                                            <p:strVal val="#ppt_y"/>
                                          </p:val>
                                        </p:tav>
                                      </p:tavLst>
                                    </p:anim>
                                    <p:anim calcmode="lin" valueType="num">
                                      <p:cBhvr>
                                        <p:cTn id="24" dur="500" fill="hold"/>
                                        <p:tgtEl>
                                          <p:spTgt spid="52242"/>
                                        </p:tgtEl>
                                        <p:attrNameLst>
                                          <p:attrName>ppt_w</p:attrName>
                                        </p:attrNameLst>
                                      </p:cBhvr>
                                      <p:tavLst>
                                        <p:tav tm="0">
                                          <p:val>
                                            <p:strVal val="#ppt_w"/>
                                          </p:val>
                                        </p:tav>
                                        <p:tav tm="100000">
                                          <p:val>
                                            <p:strVal val="#ppt_w"/>
                                          </p:val>
                                        </p:tav>
                                      </p:tavLst>
                                    </p:anim>
                                    <p:anim calcmode="lin" valueType="num">
                                      <p:cBhvr>
                                        <p:cTn id="25" dur="500" fill="hold"/>
                                        <p:tgtEl>
                                          <p:spTgt spid="52242"/>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52239"/>
                                        </p:tgtEl>
                                        <p:attrNameLst>
                                          <p:attrName>style.visibility</p:attrName>
                                        </p:attrNameLst>
                                      </p:cBhvr>
                                      <p:to>
                                        <p:strVal val="visible"/>
                                      </p:to>
                                    </p:set>
                                    <p:animEffect transition="in" filter="wipe(left)">
                                      <p:cBhvr>
                                        <p:cTn id="30" dur="300"/>
                                        <p:tgtEl>
                                          <p:spTgt spid="5223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iterate type="wd">
                                    <p:tmPct val="100000"/>
                                  </p:iterate>
                                  <p:childTnLst>
                                    <p:set>
                                      <p:cBhvr>
                                        <p:cTn id="34" dur="1" fill="hold">
                                          <p:stCondLst>
                                            <p:cond delay="0"/>
                                          </p:stCondLst>
                                        </p:cTn>
                                        <p:tgtEl>
                                          <p:spTgt spid="52229"/>
                                        </p:tgtEl>
                                        <p:attrNameLst>
                                          <p:attrName>style.visibility</p:attrName>
                                        </p:attrNameLst>
                                      </p:cBhvr>
                                      <p:to>
                                        <p:strVal val="visible"/>
                                      </p:to>
                                    </p:set>
                                    <p:animEffect transition="in" filter="wipe(left)">
                                      <p:cBhvr>
                                        <p:cTn id="35" dur="300"/>
                                        <p:tgtEl>
                                          <p:spTgt spid="52229"/>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52281"/>
                                        </p:tgtEl>
                                        <p:attrNameLst>
                                          <p:attrName>style.visibility</p:attrName>
                                        </p:attrNameLst>
                                      </p:cBhvr>
                                      <p:to>
                                        <p:strVal val="visible"/>
                                      </p:to>
                                    </p:set>
                                    <p:animEffect transition="in" filter="wipe(left)">
                                      <p:cBhvr>
                                        <p:cTn id="40" dur="2000"/>
                                        <p:tgtEl>
                                          <p:spTgt spid="52281"/>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nodeType="clickEffect">
                                  <p:stCondLst>
                                    <p:cond delay="0"/>
                                  </p:stCondLst>
                                  <p:childTnLst>
                                    <p:set>
                                      <p:cBhvr>
                                        <p:cTn id="44" dur="1" fill="hold">
                                          <p:stCondLst>
                                            <p:cond delay="0"/>
                                          </p:stCondLst>
                                        </p:cTn>
                                        <p:tgtEl>
                                          <p:spTgt spid="52230"/>
                                        </p:tgtEl>
                                        <p:attrNameLst>
                                          <p:attrName>style.visibility</p:attrName>
                                        </p:attrNameLst>
                                      </p:cBhvr>
                                      <p:to>
                                        <p:strVal val="visible"/>
                                      </p:to>
                                    </p:set>
                                    <p:animEffect transition="in" filter="wipe(left)">
                                      <p:cBhvr>
                                        <p:cTn id="45" dur="500"/>
                                        <p:tgtEl>
                                          <p:spTgt spid="5223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52231"/>
                                        </p:tgtEl>
                                        <p:attrNameLst>
                                          <p:attrName>style.visibility</p:attrName>
                                        </p:attrNameLst>
                                      </p:cBhvr>
                                      <p:to>
                                        <p:strVal val="visible"/>
                                      </p:to>
                                    </p:set>
                                    <p:animEffect transition="in" filter="wipe(left)">
                                      <p:cBhvr>
                                        <p:cTn id="50" dur="500"/>
                                        <p:tgtEl>
                                          <p:spTgt spid="5223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2" fill="hold" nodeType="clickEffect">
                                  <p:stCondLst>
                                    <p:cond delay="0"/>
                                  </p:stCondLst>
                                  <p:childTnLst>
                                    <p:set>
                                      <p:cBhvr>
                                        <p:cTn id="54" dur="1" fill="hold">
                                          <p:stCondLst>
                                            <p:cond delay="0"/>
                                          </p:stCondLst>
                                        </p:cTn>
                                        <p:tgtEl>
                                          <p:spTgt spid="52265"/>
                                        </p:tgtEl>
                                        <p:attrNameLst>
                                          <p:attrName>style.visibility</p:attrName>
                                        </p:attrNameLst>
                                      </p:cBhvr>
                                      <p:to>
                                        <p:strVal val="visible"/>
                                      </p:to>
                                    </p:set>
                                    <p:anim calcmode="lin" valueType="num">
                                      <p:cBhvr additive="base">
                                        <p:cTn id="55" dur="500" fill="hold"/>
                                        <p:tgtEl>
                                          <p:spTgt spid="52265"/>
                                        </p:tgtEl>
                                        <p:attrNameLst>
                                          <p:attrName>ppt_x</p:attrName>
                                        </p:attrNameLst>
                                      </p:cBhvr>
                                      <p:tavLst>
                                        <p:tav tm="0">
                                          <p:val>
                                            <p:strVal val="1+#ppt_w/2"/>
                                          </p:val>
                                        </p:tav>
                                        <p:tav tm="100000">
                                          <p:val>
                                            <p:strVal val="#ppt_x"/>
                                          </p:val>
                                        </p:tav>
                                      </p:tavLst>
                                    </p:anim>
                                    <p:anim calcmode="lin" valueType="num">
                                      <p:cBhvr additive="base">
                                        <p:cTn id="56" dur="500" fill="hold"/>
                                        <p:tgtEl>
                                          <p:spTgt spid="52265"/>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16" presetClass="entr" presetSubtype="42" fill="hold" grpId="0" nodeType="clickEffect">
                                  <p:stCondLst>
                                    <p:cond delay="0"/>
                                  </p:stCondLst>
                                  <p:childTnLst>
                                    <p:set>
                                      <p:cBhvr>
                                        <p:cTn id="60" dur="1" fill="hold">
                                          <p:stCondLst>
                                            <p:cond delay="0"/>
                                          </p:stCondLst>
                                        </p:cTn>
                                        <p:tgtEl>
                                          <p:spTgt spid="52256"/>
                                        </p:tgtEl>
                                        <p:attrNameLst>
                                          <p:attrName>style.visibility</p:attrName>
                                        </p:attrNameLst>
                                      </p:cBhvr>
                                      <p:to>
                                        <p:strVal val="visible"/>
                                      </p:to>
                                    </p:set>
                                    <p:animEffect transition="in" filter="barn(outHorizontal)">
                                      <p:cBhvr>
                                        <p:cTn id="61" dur="500"/>
                                        <p:tgtEl>
                                          <p:spTgt spid="52256"/>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6" presetClass="entr" presetSubtype="42" fill="hold" grpId="0" nodeType="clickEffect">
                                  <p:stCondLst>
                                    <p:cond delay="0"/>
                                  </p:stCondLst>
                                  <p:childTnLst>
                                    <p:set>
                                      <p:cBhvr>
                                        <p:cTn id="65" dur="1" fill="hold">
                                          <p:stCondLst>
                                            <p:cond delay="0"/>
                                          </p:stCondLst>
                                        </p:cTn>
                                        <p:tgtEl>
                                          <p:spTgt spid="52257"/>
                                        </p:tgtEl>
                                        <p:attrNameLst>
                                          <p:attrName>style.visibility</p:attrName>
                                        </p:attrNameLst>
                                      </p:cBhvr>
                                      <p:to>
                                        <p:strVal val="visible"/>
                                      </p:to>
                                    </p:set>
                                    <p:animEffect transition="in" filter="barn(outHorizontal)">
                                      <p:cBhvr>
                                        <p:cTn id="66" dur="500"/>
                                        <p:tgtEl>
                                          <p:spTgt spid="52257"/>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6" presetClass="entr" presetSubtype="42" fill="hold" grpId="0" nodeType="clickEffect">
                                  <p:stCondLst>
                                    <p:cond delay="0"/>
                                  </p:stCondLst>
                                  <p:childTnLst>
                                    <p:set>
                                      <p:cBhvr>
                                        <p:cTn id="70" dur="1" fill="hold">
                                          <p:stCondLst>
                                            <p:cond delay="0"/>
                                          </p:stCondLst>
                                        </p:cTn>
                                        <p:tgtEl>
                                          <p:spTgt spid="52258"/>
                                        </p:tgtEl>
                                        <p:attrNameLst>
                                          <p:attrName>style.visibility</p:attrName>
                                        </p:attrNameLst>
                                      </p:cBhvr>
                                      <p:to>
                                        <p:strVal val="visible"/>
                                      </p:to>
                                    </p:set>
                                    <p:animEffect transition="in" filter="barn(outHorizontal)">
                                      <p:cBhvr>
                                        <p:cTn id="71" dur="500"/>
                                        <p:tgtEl>
                                          <p:spTgt spid="52258"/>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16" presetClass="entr" presetSubtype="42" fill="hold" grpId="0" nodeType="clickEffect">
                                  <p:stCondLst>
                                    <p:cond delay="0"/>
                                  </p:stCondLst>
                                  <p:childTnLst>
                                    <p:set>
                                      <p:cBhvr>
                                        <p:cTn id="75" dur="1" fill="hold">
                                          <p:stCondLst>
                                            <p:cond delay="0"/>
                                          </p:stCondLst>
                                        </p:cTn>
                                        <p:tgtEl>
                                          <p:spTgt spid="52263"/>
                                        </p:tgtEl>
                                        <p:attrNameLst>
                                          <p:attrName>style.visibility</p:attrName>
                                        </p:attrNameLst>
                                      </p:cBhvr>
                                      <p:to>
                                        <p:strVal val="visible"/>
                                      </p:to>
                                    </p:set>
                                    <p:animEffect transition="in" filter="barn(outHorizontal)">
                                      <p:cBhvr>
                                        <p:cTn id="76" dur="500"/>
                                        <p:tgtEl>
                                          <p:spTgt spid="52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build="p" autoUpdateAnimBg="0"/>
      <p:bldP spid="52229" grpId="0" autoUpdateAnimBg="0"/>
      <p:bldP spid="52237" grpId="0" autoUpdateAnimBg="0"/>
      <p:bldP spid="52239" grpId="0" autoUpdateAnimBg="0"/>
      <p:bldP spid="52242" grpId="0" animBg="1" autoUpdateAnimBg="0"/>
      <p:bldP spid="52256" grpId="0" animBg="1" autoUpdateAnimBg="0"/>
      <p:bldP spid="52257" grpId="0" animBg="1" autoUpdateAnimBg="0"/>
      <p:bldP spid="52258" grpId="0" animBg="1" autoUpdateAnimBg="0"/>
      <p:bldP spid="52263"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xfrm>
            <a:off x="7126459" y="6210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457A3E0-9B34-4FFB-83AE-D20A3B193C90}" type="slidenum">
              <a:rPr kumimoji="0" lang="zh-CN" altLang="en-US" sz="2000" smtClean="0">
                <a:solidFill>
                  <a:srgbClr val="0000FF"/>
                </a:solidFill>
              </a:rPr>
              <a:pPr eaLnBrk="1" hangingPunct="1"/>
              <a:t>13</a:t>
            </a:fld>
            <a:endParaRPr kumimoji="0" lang="en-US" altLang="zh-CN" sz="2000" dirty="0" smtClean="0">
              <a:solidFill>
                <a:srgbClr val="0000FF"/>
              </a:solidFill>
            </a:endParaRPr>
          </a:p>
        </p:txBody>
      </p:sp>
      <p:sp>
        <p:nvSpPr>
          <p:cNvPr id="31748" name="Text Box 1028"/>
          <p:cNvSpPr txBox="1">
            <a:spLocks noChangeArrowheads="1"/>
          </p:cNvSpPr>
          <p:nvPr/>
        </p:nvSpPr>
        <p:spPr bwMode="auto">
          <a:xfrm>
            <a:off x="600397" y="370235"/>
            <a:ext cx="5118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10.3.3  齿轮副和齿坯</a:t>
            </a:r>
            <a:r>
              <a:rPr lang="zh-CN" altLang="en-US" b="1" dirty="0" smtClean="0"/>
              <a:t>精度的确定</a:t>
            </a:r>
            <a:r>
              <a:rPr lang="zh-CN" altLang="en-US" dirty="0" smtClean="0"/>
              <a:t> </a:t>
            </a:r>
            <a:endParaRPr lang="zh-CN" altLang="en-US" dirty="0"/>
          </a:p>
        </p:txBody>
      </p:sp>
      <p:sp>
        <p:nvSpPr>
          <p:cNvPr id="31749" name="Text Box 1029"/>
          <p:cNvSpPr txBox="1">
            <a:spLocks noChangeArrowheads="1"/>
          </p:cNvSpPr>
          <p:nvPr/>
        </p:nvSpPr>
        <p:spPr bwMode="auto">
          <a:xfrm>
            <a:off x="730572" y="795685"/>
            <a:ext cx="4486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1. </a:t>
            </a:r>
            <a:r>
              <a:rPr lang="zh-CN" altLang="en-US" b="1" dirty="0">
                <a:latin typeface="宋体" pitchFamily="2" charset="-122"/>
              </a:rPr>
              <a:t>齿轮副的精度</a:t>
            </a:r>
            <a:r>
              <a:rPr lang="zh-CN" altLang="en-US" b="1" dirty="0"/>
              <a:t> </a:t>
            </a:r>
          </a:p>
        </p:txBody>
      </p:sp>
      <p:graphicFrame>
        <p:nvGraphicFramePr>
          <p:cNvPr id="31790" name="Object 1070"/>
          <p:cNvGraphicFramePr>
            <a:graphicFrameLocks noChangeAspect="1"/>
          </p:cNvGraphicFramePr>
          <p:nvPr>
            <p:extLst>
              <p:ext uri="{D42A27DB-BD31-4B8C-83A1-F6EECF244321}">
                <p14:modId xmlns:p14="http://schemas.microsoft.com/office/powerpoint/2010/main" val="1649718088"/>
              </p:ext>
            </p:extLst>
          </p:nvPr>
        </p:nvGraphicFramePr>
        <p:xfrm>
          <a:off x="694808" y="3060335"/>
          <a:ext cx="3659188" cy="803275"/>
        </p:xfrm>
        <a:graphic>
          <a:graphicData uri="http://schemas.openxmlformats.org/presentationml/2006/ole">
            <mc:AlternateContent xmlns:mc="http://schemas.openxmlformats.org/markup-compatibility/2006">
              <mc:Choice xmlns:v="urn:schemas-microsoft-com:vml" Requires="v">
                <p:oleObj spid="_x0000_s14366" name="公式" r:id="rId3" imgW="1040948" imgH="228501" progId="Equation.3">
                  <p:embed/>
                </p:oleObj>
              </mc:Choice>
              <mc:Fallback>
                <p:oleObj name="公式" r:id="rId3" imgW="1040948" imgH="228501" progId="Equation.3">
                  <p:embed/>
                  <p:pic>
                    <p:nvPicPr>
                      <p:cNvPr id="0" name="Object 10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08" y="3060335"/>
                        <a:ext cx="3659188" cy="80327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803" name="Text Box 1083"/>
          <p:cNvSpPr txBox="1">
            <a:spLocks noChangeArrowheads="1"/>
          </p:cNvSpPr>
          <p:nvPr/>
        </p:nvSpPr>
        <p:spPr bwMode="auto">
          <a:xfrm>
            <a:off x="561960" y="1685318"/>
            <a:ext cx="4114800" cy="1422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a:t>
            </a:r>
            <a:r>
              <a:rPr lang="zh-CN" altLang="en-US" b="1" dirty="0">
                <a:latin typeface="宋体" pitchFamily="2" charset="-122"/>
              </a:rPr>
              <a:t>①</a:t>
            </a:r>
            <a:r>
              <a:rPr lang="zh-CN" altLang="en-US" b="1" dirty="0"/>
              <a:t>  </a:t>
            </a:r>
            <a:r>
              <a:rPr lang="zh-CN" altLang="en-US" b="1" dirty="0">
                <a:solidFill>
                  <a:srgbClr val="FF0066"/>
                </a:solidFill>
              </a:rPr>
              <a:t>中心距偏差</a:t>
            </a:r>
            <a:r>
              <a:rPr lang="zh-CN" altLang="en-US" b="1" dirty="0"/>
              <a:t>是是指实际中心距与公称中心距之差，见图</a:t>
            </a:r>
            <a:r>
              <a:rPr lang="en-US" altLang="zh-CN" b="1" dirty="0"/>
              <a:t>10.11</a:t>
            </a:r>
            <a:r>
              <a:rPr lang="zh-CN" altLang="en-US" b="1" dirty="0"/>
              <a:t>所示。</a:t>
            </a:r>
          </a:p>
        </p:txBody>
      </p:sp>
      <p:sp>
        <p:nvSpPr>
          <p:cNvPr id="31804" name="Text Box 1084"/>
          <p:cNvSpPr txBox="1">
            <a:spLocks noChangeArrowheads="1"/>
          </p:cNvSpPr>
          <p:nvPr/>
        </p:nvSpPr>
        <p:spPr bwMode="auto">
          <a:xfrm>
            <a:off x="624028" y="3806358"/>
            <a:ext cx="3898261" cy="216059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a:t>
            </a:r>
            <a:r>
              <a:rPr lang="zh-CN" altLang="en-US" sz="2800" b="1" dirty="0"/>
              <a:t>中心距偏差不但影响齿轮副的侧隙，而且对齿轮的重合度也有影响。所以需要控制。</a:t>
            </a:r>
          </a:p>
        </p:txBody>
      </p:sp>
      <p:grpSp>
        <p:nvGrpSpPr>
          <p:cNvPr id="5" name="组合 4"/>
          <p:cNvGrpSpPr>
            <a:grpSpLocks/>
          </p:cNvGrpSpPr>
          <p:nvPr/>
        </p:nvGrpSpPr>
        <p:grpSpPr bwMode="auto">
          <a:xfrm>
            <a:off x="4748213" y="1544638"/>
            <a:ext cx="3976687" cy="4508500"/>
            <a:chOff x="4747772" y="1545342"/>
            <a:chExt cx="3977713" cy="4507412"/>
          </a:xfrm>
        </p:grpSpPr>
        <p:pic>
          <p:nvPicPr>
            <p:cNvPr id="14347"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7772" y="1545342"/>
              <a:ext cx="3977713" cy="397771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4348" name="TextBox 3"/>
            <p:cNvSpPr txBox="1">
              <a:spLocks noChangeArrowheads="1"/>
            </p:cNvSpPr>
            <p:nvPr/>
          </p:nvSpPr>
          <p:spPr bwMode="auto">
            <a:xfrm>
              <a:off x="4867414" y="5652644"/>
              <a:ext cx="3362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000" b="1"/>
                <a:t>图</a:t>
              </a:r>
              <a:r>
                <a:rPr lang="en-US" altLang="zh-CN" sz="2000" b="1"/>
                <a:t>10.11</a:t>
              </a:r>
              <a:r>
                <a:rPr lang="zh-CN" altLang="en-US" sz="2000" b="1"/>
                <a:t>轴线平行度偏差</a:t>
              </a:r>
            </a:p>
          </p:txBody>
        </p:sp>
      </p:grpSp>
      <p:sp>
        <p:nvSpPr>
          <p:cNvPr id="17" name="Rectangle 1078"/>
          <p:cNvSpPr>
            <a:spLocks noChangeArrowheads="1"/>
          </p:cNvSpPr>
          <p:nvPr/>
        </p:nvSpPr>
        <p:spPr bwMode="auto">
          <a:xfrm>
            <a:off x="5048250" y="1824038"/>
            <a:ext cx="679450" cy="366712"/>
          </a:xfrm>
          <a:prstGeom prst="rect">
            <a:avLst/>
          </a:prstGeom>
          <a:noFill/>
          <a:ln w="3810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pic>
        <p:nvPicPr>
          <p:cNvPr id="14362" name="Picture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0778" y="1241510"/>
            <a:ext cx="461962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1748">
                                            <p:txEl>
                                              <p:pRg st="0" end="0"/>
                                            </p:txEl>
                                          </p:spTgt>
                                        </p:tgtEl>
                                        <p:attrNameLst>
                                          <p:attrName>style.visibility</p:attrName>
                                        </p:attrNameLst>
                                      </p:cBhvr>
                                      <p:to>
                                        <p:strVal val="visible"/>
                                      </p:to>
                                    </p:set>
                                    <p:animEffect transition="in" filter="wipe(left)">
                                      <p:cBhvr>
                                        <p:cTn id="7" dur="300"/>
                                        <p:tgtEl>
                                          <p:spTgt spid="317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1749">
                                            <p:txEl>
                                              <p:pRg st="0" end="0"/>
                                            </p:txEl>
                                          </p:spTgt>
                                        </p:tgtEl>
                                        <p:attrNameLst>
                                          <p:attrName>style.visibility</p:attrName>
                                        </p:attrNameLst>
                                      </p:cBhvr>
                                      <p:to>
                                        <p:strVal val="visible"/>
                                      </p:to>
                                    </p:set>
                                    <p:animEffect transition="in" filter="wipe(left)">
                                      <p:cBhvr>
                                        <p:cTn id="12" dur="300"/>
                                        <p:tgtEl>
                                          <p:spTgt spid="3174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362"/>
                                        </p:tgtEl>
                                        <p:attrNameLst>
                                          <p:attrName>style.visibility</p:attrName>
                                        </p:attrNameLst>
                                      </p:cBhvr>
                                      <p:to>
                                        <p:strVal val="visible"/>
                                      </p:to>
                                    </p:set>
                                    <p:animEffect transition="in" filter="wipe(down)">
                                      <p:cBhvr>
                                        <p:cTn id="17" dur="500"/>
                                        <p:tgtEl>
                                          <p:spTgt spid="143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803"/>
                                        </p:tgtEl>
                                        <p:attrNameLst>
                                          <p:attrName>style.visibility</p:attrName>
                                        </p:attrNameLst>
                                      </p:cBhvr>
                                      <p:to>
                                        <p:strVal val="visible"/>
                                      </p:to>
                                    </p:set>
                                    <p:animEffect transition="in" filter="wipe(left)">
                                      <p:cBhvr>
                                        <p:cTn id="22" dur="2000"/>
                                        <p:tgtEl>
                                          <p:spTgt spid="3180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style.rotation</p:attrName>
                                        </p:attrNameLst>
                                      </p:cBhvr>
                                      <p:tavLst>
                                        <p:tav tm="0">
                                          <p:val>
                                            <p:fltVal val="90"/>
                                          </p:val>
                                        </p:tav>
                                        <p:tav tm="100000">
                                          <p:val>
                                            <p:fltVal val="0"/>
                                          </p:val>
                                        </p:tav>
                                      </p:tavLst>
                                    </p:anim>
                                    <p:animEffect transition="in" filter="fade">
                                      <p:cBhvr>
                                        <p:cTn id="36" dur="10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31790"/>
                                        </p:tgtEl>
                                        <p:attrNameLst>
                                          <p:attrName>style.visibility</p:attrName>
                                        </p:attrNameLst>
                                      </p:cBhvr>
                                      <p:to>
                                        <p:strVal val="visible"/>
                                      </p:to>
                                    </p:set>
                                    <p:animEffect transition="in" filter="wipe(left)">
                                      <p:cBhvr>
                                        <p:cTn id="41" dur="500"/>
                                        <p:tgtEl>
                                          <p:spTgt spid="3179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1804"/>
                                        </p:tgtEl>
                                        <p:attrNameLst>
                                          <p:attrName>style.visibility</p:attrName>
                                        </p:attrNameLst>
                                      </p:cBhvr>
                                      <p:to>
                                        <p:strVal val="visible"/>
                                      </p:to>
                                    </p:set>
                                    <p:animEffect transition="in" filter="wipe(left)">
                                      <p:cBhvr>
                                        <p:cTn id="46" dur="2000"/>
                                        <p:tgtEl>
                                          <p:spTgt spid="31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uild="p" autoUpdateAnimBg="0"/>
      <p:bldP spid="31749" grpId="0" build="p" autoUpdateAnimBg="0"/>
      <p:bldP spid="31803" grpId="0"/>
      <p:bldP spid="31804" grpId="0"/>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4"/>
          <p:cNvSpPr>
            <a:spLocks noGrp="1"/>
          </p:cNvSpPr>
          <p:nvPr>
            <p:ph type="sldNum" sz="quarter" idx="12"/>
          </p:nvPr>
        </p:nvSpPr>
        <p:spPr>
          <a:xfrm>
            <a:off x="7091092" y="115939"/>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BBAA74E-259E-436C-A926-0C10A28CDA00}" type="slidenum">
              <a:rPr kumimoji="0" lang="zh-CN" altLang="en-US" sz="2000" smtClean="0">
                <a:solidFill>
                  <a:srgbClr val="0000FF"/>
                </a:solidFill>
              </a:rPr>
              <a:pPr eaLnBrk="1" hangingPunct="1"/>
              <a:t>14</a:t>
            </a:fld>
            <a:endParaRPr kumimoji="0" lang="en-US" altLang="zh-CN" sz="2000" dirty="0" smtClean="0">
              <a:solidFill>
                <a:srgbClr val="0000FF"/>
              </a:solidFill>
            </a:endParaRPr>
          </a:p>
        </p:txBody>
      </p:sp>
      <p:sp>
        <p:nvSpPr>
          <p:cNvPr id="95236" name="Rectangle 4"/>
          <p:cNvSpPr>
            <a:spLocks noChangeArrowheads="1"/>
          </p:cNvSpPr>
          <p:nvPr/>
        </p:nvSpPr>
        <p:spPr bwMode="auto">
          <a:xfrm>
            <a:off x="1165194" y="433319"/>
            <a:ext cx="449262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latin typeface="宋体" pitchFamily="2" charset="-122"/>
              </a:rPr>
              <a:t>②</a:t>
            </a:r>
            <a:r>
              <a:rPr lang="zh-CN" altLang="en-US" b="1" dirty="0"/>
              <a:t>  中心距偏差的</a:t>
            </a:r>
            <a:r>
              <a:rPr lang="zh-CN" altLang="en-US" b="1" dirty="0">
                <a:solidFill>
                  <a:srgbClr val="FF0066"/>
                </a:solidFill>
              </a:rPr>
              <a:t>合格条件</a:t>
            </a:r>
          </a:p>
        </p:txBody>
      </p:sp>
      <p:sp>
        <p:nvSpPr>
          <p:cNvPr id="95237" name="Rectangle 5"/>
          <p:cNvSpPr>
            <a:spLocks noChangeArrowheads="1"/>
          </p:cNvSpPr>
          <p:nvPr/>
        </p:nvSpPr>
        <p:spPr bwMode="auto">
          <a:xfrm>
            <a:off x="1183131" y="923856"/>
            <a:ext cx="5707176"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t>中心距偏差的允许值见表</a:t>
            </a:r>
            <a:r>
              <a:rPr lang="en-US" altLang="zh-CN" b="1" dirty="0"/>
              <a:t>10.8</a:t>
            </a:r>
            <a:r>
              <a:rPr lang="zh-CN" altLang="en-US" b="1" dirty="0"/>
              <a:t>所示。</a:t>
            </a:r>
          </a:p>
        </p:txBody>
      </p:sp>
      <p:pic>
        <p:nvPicPr>
          <p:cNvPr id="95238" name="Picture 6" descr="表10-08中心距极限偏差"/>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38" y="1442211"/>
            <a:ext cx="7599362" cy="336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5239" name="Object 7"/>
          <p:cNvGraphicFramePr>
            <a:graphicFrameLocks noGrp="1" noChangeAspect="1"/>
          </p:cNvGraphicFramePr>
          <p:nvPr>
            <p:ph/>
            <p:extLst>
              <p:ext uri="{D42A27DB-BD31-4B8C-83A1-F6EECF244321}">
                <p14:modId xmlns:p14="http://schemas.microsoft.com/office/powerpoint/2010/main" val="208561516"/>
              </p:ext>
            </p:extLst>
          </p:nvPr>
        </p:nvGraphicFramePr>
        <p:xfrm>
          <a:off x="1543466" y="4874334"/>
          <a:ext cx="4838700" cy="1350962"/>
        </p:xfrm>
        <a:graphic>
          <a:graphicData uri="http://schemas.openxmlformats.org/presentationml/2006/ole">
            <mc:AlternateContent xmlns:mc="http://schemas.openxmlformats.org/markup-compatibility/2006">
              <mc:Choice xmlns:v="urn:schemas-microsoft-com:vml" Requires="v">
                <p:oleObj spid="_x0000_s15383" name="公式" r:id="rId4" imgW="1638300" imgH="457200" progId="Equation.3">
                  <p:embed/>
                </p:oleObj>
              </mc:Choice>
              <mc:Fallback>
                <p:oleObj name="公式" r:id="rId4" imgW="1638300" imgH="45720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3466" y="4874334"/>
                        <a:ext cx="4838700" cy="135096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236"/>
                                        </p:tgtEl>
                                        <p:attrNameLst>
                                          <p:attrName>style.visibility</p:attrName>
                                        </p:attrNameLst>
                                      </p:cBhvr>
                                      <p:to>
                                        <p:strVal val="visible"/>
                                      </p:to>
                                    </p:set>
                                    <p:animEffect transition="in" filter="wipe(left)">
                                      <p:cBhvr>
                                        <p:cTn id="7" dur="2000"/>
                                        <p:tgtEl>
                                          <p:spTgt spid="952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5237"/>
                                        </p:tgtEl>
                                        <p:attrNameLst>
                                          <p:attrName>style.visibility</p:attrName>
                                        </p:attrNameLst>
                                      </p:cBhvr>
                                      <p:to>
                                        <p:strVal val="visible"/>
                                      </p:to>
                                    </p:set>
                                    <p:animEffect transition="in" filter="wipe(left)">
                                      <p:cBhvr>
                                        <p:cTn id="12" dur="2000"/>
                                        <p:tgtEl>
                                          <p:spTgt spid="952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95238"/>
                                        </p:tgtEl>
                                        <p:attrNameLst>
                                          <p:attrName>style.visibility</p:attrName>
                                        </p:attrNameLst>
                                      </p:cBhvr>
                                      <p:to>
                                        <p:strVal val="visible"/>
                                      </p:to>
                                    </p:set>
                                    <p:anim calcmode="lin" valueType="num">
                                      <p:cBhvr additive="base">
                                        <p:cTn id="17" dur="2000" fill="hold"/>
                                        <p:tgtEl>
                                          <p:spTgt spid="95238"/>
                                        </p:tgtEl>
                                        <p:attrNameLst>
                                          <p:attrName>ppt_x</p:attrName>
                                        </p:attrNameLst>
                                      </p:cBhvr>
                                      <p:tavLst>
                                        <p:tav tm="0">
                                          <p:val>
                                            <p:strVal val="1+#ppt_w/2"/>
                                          </p:val>
                                        </p:tav>
                                        <p:tav tm="100000">
                                          <p:val>
                                            <p:strVal val="#ppt_x"/>
                                          </p:val>
                                        </p:tav>
                                      </p:tavLst>
                                    </p:anim>
                                    <p:anim calcmode="lin" valueType="num">
                                      <p:cBhvr additive="base">
                                        <p:cTn id="18" dur="2000" fill="hold"/>
                                        <p:tgtEl>
                                          <p:spTgt spid="9523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95239"/>
                                        </p:tgtEl>
                                        <p:attrNameLst>
                                          <p:attrName>style.visibility</p:attrName>
                                        </p:attrNameLst>
                                      </p:cBhvr>
                                      <p:to>
                                        <p:strVal val="visible"/>
                                      </p:to>
                                    </p:set>
                                    <p:animEffect transition="in" filter="wipe(left)">
                                      <p:cBhvr>
                                        <p:cTn id="23" dur="2000"/>
                                        <p:tgtEl>
                                          <p:spTgt spid="95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p:bldP spid="952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4"/>
          <p:cNvSpPr>
            <a:spLocks noGrp="1"/>
          </p:cNvSpPr>
          <p:nvPr>
            <p:ph type="sldNum" sz="quarter" idx="12"/>
          </p:nvPr>
        </p:nvSpPr>
        <p:spPr>
          <a:xfrm>
            <a:off x="7182728" y="11298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84A47D1-D7AB-468E-B6CF-62E84E97FF42}" type="slidenum">
              <a:rPr kumimoji="0" lang="zh-CN" altLang="en-US" sz="2000" smtClean="0">
                <a:solidFill>
                  <a:srgbClr val="0000FF"/>
                </a:solidFill>
              </a:rPr>
              <a:pPr eaLnBrk="1" hangingPunct="1"/>
              <a:t>15</a:t>
            </a:fld>
            <a:endParaRPr kumimoji="0" lang="en-US" altLang="zh-CN" sz="2000" dirty="0" smtClean="0">
              <a:solidFill>
                <a:srgbClr val="0000FF"/>
              </a:solidFill>
            </a:endParaRPr>
          </a:p>
        </p:txBody>
      </p:sp>
      <p:grpSp>
        <p:nvGrpSpPr>
          <p:cNvPr id="94221" name="Group 13"/>
          <p:cNvGrpSpPr>
            <a:grpSpLocks/>
          </p:cNvGrpSpPr>
          <p:nvPr/>
        </p:nvGrpSpPr>
        <p:grpSpPr bwMode="auto">
          <a:xfrm>
            <a:off x="789023" y="462897"/>
            <a:ext cx="7004490" cy="457200"/>
            <a:chOff x="178" y="179"/>
            <a:chExt cx="4533" cy="370"/>
          </a:xfrm>
        </p:grpSpPr>
        <p:sp>
          <p:nvSpPr>
            <p:cNvPr id="16397" name="Text Box 4"/>
            <p:cNvSpPr txBox="1">
              <a:spLocks noChangeArrowheads="1"/>
            </p:cNvSpPr>
            <p:nvPr/>
          </p:nvSpPr>
          <p:spPr bwMode="auto">
            <a:xfrm>
              <a:off x="178" y="179"/>
              <a:ext cx="248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(2)  </a:t>
              </a:r>
              <a:r>
                <a:rPr lang="zh-CN" altLang="en-US" b="1" dirty="0">
                  <a:latin typeface="宋体" pitchFamily="2" charset="-122"/>
                </a:rPr>
                <a:t>轴线平行度偏差</a:t>
              </a:r>
            </a:p>
          </p:txBody>
        </p:sp>
        <p:graphicFrame>
          <p:nvGraphicFramePr>
            <p:cNvPr id="16398" name="Object 5"/>
            <p:cNvGraphicFramePr>
              <a:graphicFrameLocks noChangeAspect="1"/>
            </p:cNvGraphicFramePr>
            <p:nvPr/>
          </p:nvGraphicFramePr>
          <p:xfrm>
            <a:off x="1943" y="179"/>
            <a:ext cx="2768" cy="370"/>
          </p:xfrm>
          <a:graphic>
            <a:graphicData uri="http://schemas.openxmlformats.org/presentationml/2006/ole">
              <mc:AlternateContent xmlns:mc="http://schemas.openxmlformats.org/markup-compatibility/2006">
                <mc:Choice xmlns:v="urn:schemas-microsoft-com:vml" Requires="v">
                  <p:oleObj spid="_x0000_s16416" name="公式" r:id="rId4" imgW="1803400" imgH="241300" progId="Equation.3">
                    <p:embed/>
                  </p:oleObj>
                </mc:Choice>
                <mc:Fallback>
                  <p:oleObj name="公式" r:id="rId4" imgW="1803400" imgH="2413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3" y="179"/>
                          <a:ext cx="2768" cy="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94220" name="Text Box 12"/>
          <p:cNvSpPr txBox="1">
            <a:spLocks noChangeArrowheads="1"/>
          </p:cNvSpPr>
          <p:nvPr/>
        </p:nvSpPr>
        <p:spPr bwMode="auto">
          <a:xfrm>
            <a:off x="188913" y="871055"/>
            <a:ext cx="865324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latin typeface="宋体" pitchFamily="2" charset="-122"/>
              </a:rPr>
              <a:t>    轴线平行度偏差的影响与其向量的方向有关，因此规定了两种轴线平行度偏差</a:t>
            </a:r>
            <a:r>
              <a:rPr lang="en-US" altLang="zh-CN" b="1" dirty="0">
                <a:latin typeface="宋体" pitchFamily="2" charset="-122"/>
              </a:rPr>
              <a:t>,</a:t>
            </a:r>
            <a:r>
              <a:rPr lang="zh-CN" altLang="en-US" b="1" dirty="0">
                <a:latin typeface="宋体" pitchFamily="2" charset="-122"/>
              </a:rPr>
              <a:t>见图</a:t>
            </a:r>
            <a:r>
              <a:rPr lang="en-US" altLang="zh-CN" b="1" dirty="0">
                <a:latin typeface="宋体" pitchFamily="2" charset="-122"/>
              </a:rPr>
              <a:t>3.11</a:t>
            </a:r>
            <a:r>
              <a:rPr lang="zh-CN" altLang="en-US" b="1" dirty="0">
                <a:latin typeface="宋体" pitchFamily="2" charset="-122"/>
              </a:rPr>
              <a:t>所示。</a:t>
            </a:r>
          </a:p>
        </p:txBody>
      </p:sp>
      <p:sp>
        <p:nvSpPr>
          <p:cNvPr id="16394" name="Text Box 22"/>
          <p:cNvSpPr txBox="1">
            <a:spLocks noRot="1" noChangeAspect="1" noMove="1" noResize="1" noEditPoints="1" noAdjustHandles="1" noChangeArrowheads="1" noChangeShapeType="1" noTextEdit="1"/>
          </p:cNvSpPr>
          <p:nvPr/>
        </p:nvSpPr>
        <p:spPr bwMode="auto">
          <a:xfrm>
            <a:off x="355394" y="2155239"/>
            <a:ext cx="4245415" cy="427618"/>
          </a:xfrm>
          <a:prstGeom prst="rect">
            <a:avLst/>
          </a:prstGeom>
          <a:blipFill rotWithShape="1">
            <a:blip r:embed="rId6"/>
            <a:stretch>
              <a:fillRect l="-1435" t="-11429" b="-14286"/>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pic>
        <p:nvPicPr>
          <p:cNvPr id="16409" name="Picture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6525" y="1573213"/>
            <a:ext cx="3814763" cy="4716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20" name="AutoShape 10"/>
          <p:cNvSpPr>
            <a:spLocks noChangeArrowheads="1"/>
          </p:cNvSpPr>
          <p:nvPr/>
        </p:nvSpPr>
        <p:spPr bwMode="auto">
          <a:xfrm>
            <a:off x="3284538" y="4668838"/>
            <a:ext cx="1873250" cy="779462"/>
          </a:xfrm>
          <a:prstGeom prst="wedgeRoundRectCallout">
            <a:avLst>
              <a:gd name="adj1" fmla="val 60847"/>
              <a:gd name="adj2" fmla="val -114505"/>
              <a:gd name="adj3" fmla="val 16667"/>
            </a:avLst>
          </a:prstGeom>
          <a:solidFill>
            <a:schemeClr val="bg1"/>
          </a:solidFill>
          <a:ln w="57150">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sz="1800" b="1">
                <a:latin typeface="宋体" pitchFamily="2" charset="-122"/>
              </a:rPr>
              <a:t>垂直平面上的</a:t>
            </a:r>
          </a:p>
          <a:p>
            <a:r>
              <a:rPr lang="zh-CN" altLang="en-US" sz="1800" b="1">
                <a:latin typeface="宋体" pitchFamily="2" charset="-122"/>
              </a:rPr>
              <a:t>平行度偏差</a:t>
            </a:r>
            <a:endParaRPr lang="en-US" altLang="zh-CN" sz="1800" b="1">
              <a:latin typeface="宋体" pitchFamily="2" charset="-122"/>
            </a:endParaRPr>
          </a:p>
        </p:txBody>
      </p:sp>
      <p:sp>
        <p:nvSpPr>
          <p:cNvPr id="22" name="AutoShape 11"/>
          <p:cNvSpPr>
            <a:spLocks noChangeArrowheads="1"/>
          </p:cNvSpPr>
          <p:nvPr/>
        </p:nvSpPr>
        <p:spPr bwMode="auto">
          <a:xfrm>
            <a:off x="3499706" y="5718076"/>
            <a:ext cx="1883166" cy="753061"/>
          </a:xfrm>
          <a:prstGeom prst="wedgeRoundRectCallout">
            <a:avLst>
              <a:gd name="adj1" fmla="val 73721"/>
              <a:gd name="adj2" fmla="val -194812"/>
              <a:gd name="adj3" fmla="val 16667"/>
            </a:avLst>
          </a:prstGeom>
          <a:solidFill>
            <a:schemeClr val="bg1"/>
          </a:solidFill>
          <a:ln w="57150">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sz="1800" b="1">
                <a:latin typeface="宋体" pitchFamily="2" charset="-122"/>
              </a:rPr>
              <a:t>轴线平面上的</a:t>
            </a:r>
          </a:p>
          <a:p>
            <a:r>
              <a:rPr lang="zh-CN" altLang="en-US" sz="1800" b="1">
                <a:latin typeface="宋体" pitchFamily="2" charset="-122"/>
              </a:rPr>
              <a:t>轴线平行度偏差</a:t>
            </a:r>
          </a:p>
        </p:txBody>
      </p:sp>
      <p:sp>
        <p:nvSpPr>
          <p:cNvPr id="3" name="矩形 2"/>
          <p:cNvSpPr>
            <a:spLocks noChangeArrowheads="1"/>
          </p:cNvSpPr>
          <p:nvPr/>
        </p:nvSpPr>
        <p:spPr bwMode="auto">
          <a:xfrm>
            <a:off x="366156" y="2532063"/>
            <a:ext cx="4572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dirty="0"/>
              <a:t>        </a:t>
            </a:r>
            <a:r>
              <a:rPr lang="zh-CN" altLang="en-US" sz="2000" b="1" dirty="0">
                <a:solidFill>
                  <a:srgbClr val="FF0000"/>
                </a:solidFill>
              </a:rPr>
              <a:t>轴线平面</a:t>
            </a:r>
            <a:r>
              <a:rPr lang="zh-CN" altLang="en-US" sz="2000" b="1" dirty="0"/>
              <a:t>是指包含基准轴线，并通过被测轴线与其一个轴承中间平面的交点所确定的平面。</a:t>
            </a:r>
          </a:p>
        </p:txBody>
      </p:sp>
      <p:sp>
        <p:nvSpPr>
          <p:cNvPr id="4" name="矩形 3"/>
          <p:cNvSpPr>
            <a:spLocks noChangeArrowheads="1"/>
          </p:cNvSpPr>
          <p:nvPr/>
        </p:nvSpPr>
        <p:spPr bwMode="auto">
          <a:xfrm>
            <a:off x="363956" y="3441236"/>
            <a:ext cx="42513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2000" b="1" dirty="0"/>
              <a:t>        </a:t>
            </a:r>
            <a:r>
              <a:rPr lang="zh-CN" altLang="en-US" sz="2000" b="1" dirty="0">
                <a:solidFill>
                  <a:srgbClr val="FF0000"/>
                </a:solidFill>
              </a:rPr>
              <a:t>垂直平面</a:t>
            </a:r>
            <a:r>
              <a:rPr lang="zh-CN" altLang="en-US" sz="2000" b="1" dirty="0"/>
              <a:t>是指通过上述交点确定的垂直于轴线平面</a:t>
            </a:r>
            <a:r>
              <a:rPr lang="en-US" altLang="zh-CN" sz="2000" b="1" dirty="0"/>
              <a:t>,</a:t>
            </a:r>
            <a:r>
              <a:rPr lang="zh-CN" altLang="en-US" sz="2000" b="1" dirty="0"/>
              <a:t>并且平行于基准轴线的平面</a:t>
            </a:r>
            <a:r>
              <a:rPr lang="zh-CN" altLang="en-US" b="1" dirty="0"/>
              <a:t>。</a:t>
            </a:r>
          </a:p>
        </p:txBody>
      </p:sp>
      <p:sp>
        <p:nvSpPr>
          <p:cNvPr id="14" name="矩形 13"/>
          <p:cNvSpPr>
            <a:spLocks noChangeArrowheads="1"/>
          </p:cNvSpPr>
          <p:nvPr/>
        </p:nvSpPr>
        <p:spPr bwMode="auto">
          <a:xfrm>
            <a:off x="239105" y="4484417"/>
            <a:ext cx="303847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ts val="2400"/>
              </a:lnSpc>
            </a:pPr>
            <a:r>
              <a:rPr lang="zh-CN" altLang="en-US" sz="2000" b="1" dirty="0"/>
              <a:t>         </a:t>
            </a:r>
            <a:r>
              <a:rPr lang="zh-CN" altLang="en-US" sz="2000" b="1" dirty="0">
                <a:solidFill>
                  <a:srgbClr val="FF0000"/>
                </a:solidFill>
              </a:rPr>
              <a:t>基准轴线</a:t>
            </a:r>
            <a:r>
              <a:rPr lang="zh-CN" altLang="en-US" sz="2000" b="1" dirty="0"/>
              <a:t>一般选两对轴承中跨距</a:t>
            </a:r>
            <a:r>
              <a:rPr lang="en-US" altLang="zh-CN" sz="2000" b="1" i="1" dirty="0"/>
              <a:t>L</a:t>
            </a:r>
            <a:r>
              <a:rPr lang="en-US" altLang="zh-CN" sz="2000" b="1" dirty="0"/>
              <a:t> </a:t>
            </a:r>
            <a:r>
              <a:rPr lang="zh-CN" altLang="en-US" sz="2000" b="1" dirty="0"/>
              <a:t>较大的那条轴线。如果两对轴承的跨距相同</a:t>
            </a:r>
            <a:r>
              <a:rPr lang="en-US" altLang="zh-CN" sz="2000" b="1" dirty="0"/>
              <a:t>,</a:t>
            </a:r>
            <a:r>
              <a:rPr lang="zh-CN" altLang="en-US" sz="2000" b="1" dirty="0"/>
              <a:t>则可取其中任何一条轴线作基准轴线。</a:t>
            </a:r>
          </a:p>
        </p:txBody>
      </p:sp>
      <p:pic>
        <p:nvPicPr>
          <p:cNvPr id="16413" name="Picture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890" y="1733079"/>
            <a:ext cx="39243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4221"/>
                                        </p:tgtEl>
                                        <p:attrNameLst>
                                          <p:attrName>style.visibility</p:attrName>
                                        </p:attrNameLst>
                                      </p:cBhvr>
                                      <p:to>
                                        <p:strVal val="visible"/>
                                      </p:to>
                                    </p:set>
                                    <p:animEffect transition="in" filter="wipe(left)">
                                      <p:cBhvr>
                                        <p:cTn id="7" dur="2000"/>
                                        <p:tgtEl>
                                          <p:spTgt spid="942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4220">
                                            <p:txEl>
                                              <p:pRg st="0" end="0"/>
                                            </p:txEl>
                                          </p:spTgt>
                                        </p:tgtEl>
                                        <p:attrNameLst>
                                          <p:attrName>style.visibility</p:attrName>
                                        </p:attrNameLst>
                                      </p:cBhvr>
                                      <p:to>
                                        <p:strVal val="visible"/>
                                      </p:to>
                                    </p:set>
                                    <p:animEffect transition="in" filter="wipe(left)">
                                      <p:cBhvr>
                                        <p:cTn id="12" dur="300"/>
                                        <p:tgtEl>
                                          <p:spTgt spid="9422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16409"/>
                                        </p:tgtEl>
                                        <p:attrNameLst>
                                          <p:attrName>style.visibility</p:attrName>
                                        </p:attrNameLst>
                                      </p:cBhvr>
                                      <p:to>
                                        <p:strVal val="visible"/>
                                      </p:to>
                                    </p:set>
                                    <p:anim calcmode="lin" valueType="num">
                                      <p:cBhvr additive="base">
                                        <p:cTn id="17" dur="1750" fill="hold"/>
                                        <p:tgtEl>
                                          <p:spTgt spid="16409"/>
                                        </p:tgtEl>
                                        <p:attrNameLst>
                                          <p:attrName>ppt_x</p:attrName>
                                        </p:attrNameLst>
                                      </p:cBhvr>
                                      <p:tavLst>
                                        <p:tav tm="0">
                                          <p:val>
                                            <p:strVal val="1+#ppt_w/2"/>
                                          </p:val>
                                        </p:tav>
                                        <p:tav tm="100000">
                                          <p:val>
                                            <p:strVal val="#ppt_x"/>
                                          </p:val>
                                        </p:tav>
                                      </p:tavLst>
                                    </p:anim>
                                    <p:anim calcmode="lin" valueType="num">
                                      <p:cBhvr additive="base">
                                        <p:cTn id="18" dur="1750" fill="hold"/>
                                        <p:tgtEl>
                                          <p:spTgt spid="1640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6413"/>
                                        </p:tgtEl>
                                        <p:attrNameLst>
                                          <p:attrName>style.visibility</p:attrName>
                                        </p:attrNameLst>
                                      </p:cBhvr>
                                      <p:to>
                                        <p:strVal val="visible"/>
                                      </p:to>
                                    </p:set>
                                    <p:animEffect transition="in" filter="wipe(left)">
                                      <p:cBhvr>
                                        <p:cTn id="23" dur="500"/>
                                        <p:tgtEl>
                                          <p:spTgt spid="16413"/>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ppt_x</p:attrName>
                                        </p:attrNameLst>
                                      </p:cBhvr>
                                      <p:tavLst>
                                        <p:tav tm="0">
                                          <p:val>
                                            <p:strVal val="#ppt_x-#ppt_w/2"/>
                                          </p:val>
                                        </p:tav>
                                        <p:tav tm="100000">
                                          <p:val>
                                            <p:strVal val="#ppt_x"/>
                                          </p:val>
                                        </p:tav>
                                      </p:tavLst>
                                    </p:anim>
                                    <p:anim calcmode="lin" valueType="num">
                                      <p:cBhvr>
                                        <p:cTn id="29" dur="500" fill="hold"/>
                                        <p:tgtEl>
                                          <p:spTgt spid="22"/>
                                        </p:tgtEl>
                                        <p:attrNameLst>
                                          <p:attrName>ppt_y</p:attrName>
                                        </p:attrNameLst>
                                      </p:cBhvr>
                                      <p:tavLst>
                                        <p:tav tm="0">
                                          <p:val>
                                            <p:strVal val="#ppt_y"/>
                                          </p:val>
                                        </p:tav>
                                        <p:tav tm="100000">
                                          <p:val>
                                            <p:strVal val="#ppt_y"/>
                                          </p:val>
                                        </p:tav>
                                      </p:tavLst>
                                    </p:anim>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6394"/>
                                        </p:tgtEl>
                                        <p:attrNameLst>
                                          <p:attrName>style.visibility</p:attrName>
                                        </p:attrNameLst>
                                      </p:cBhvr>
                                      <p:to>
                                        <p:strVal val="visible"/>
                                      </p:to>
                                    </p:set>
                                    <p:animEffect transition="in" filter="wipe(left)">
                                      <p:cBhvr>
                                        <p:cTn id="36" dur="500"/>
                                        <p:tgtEl>
                                          <p:spTgt spid="16394"/>
                                        </p:tgtEl>
                                      </p:cBhvr>
                                    </p:animEffect>
                                  </p:childTnLst>
                                </p:cTn>
                              </p:par>
                            </p:childTnLst>
                          </p:cTn>
                        </p:par>
                      </p:childTnLst>
                    </p:cTn>
                  </p:par>
                  <p:par>
                    <p:cTn id="37" fill="hold">
                      <p:stCondLst>
                        <p:cond delay="indefinite"/>
                      </p:stCondLst>
                      <p:childTnLst>
                        <p:par>
                          <p:cTn id="38" fill="hold">
                            <p:stCondLst>
                              <p:cond delay="0"/>
                            </p:stCondLst>
                            <p:childTnLst>
                              <p:par>
                                <p:cTn id="39" presetID="17" presetClass="entr" presetSubtype="8"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ppt_x</p:attrName>
                                        </p:attrNameLst>
                                      </p:cBhvr>
                                      <p:tavLst>
                                        <p:tav tm="0">
                                          <p:val>
                                            <p:strVal val="#ppt_x-#ppt_w/2"/>
                                          </p:val>
                                        </p:tav>
                                        <p:tav tm="100000">
                                          <p:val>
                                            <p:strVal val="#ppt_x"/>
                                          </p:val>
                                        </p:tav>
                                      </p:tavLst>
                                    </p:anim>
                                    <p:anim calcmode="lin" valueType="num">
                                      <p:cBhvr>
                                        <p:cTn id="42" dur="500" fill="hold"/>
                                        <p:tgtEl>
                                          <p:spTgt spid="20"/>
                                        </p:tgtEl>
                                        <p:attrNameLst>
                                          <p:attrName>ppt_y</p:attrName>
                                        </p:attrNameLst>
                                      </p:cBhvr>
                                      <p:tavLst>
                                        <p:tav tm="0">
                                          <p:val>
                                            <p:strVal val="#ppt_y"/>
                                          </p:val>
                                        </p:tav>
                                        <p:tav tm="100000">
                                          <p:val>
                                            <p:strVal val="#ppt_y"/>
                                          </p:val>
                                        </p:tav>
                                      </p:tavLst>
                                    </p:anim>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5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0" grpId="0" build="p" autoUpdateAnimBg="0"/>
      <p:bldP spid="20" grpId="0" animBg="1" autoUpdateAnimBg="0"/>
      <p:bldP spid="22" grpId="0" animBg="1" autoUpdateAnimBg="0"/>
      <p:bldP spid="3" grpId="0"/>
      <p:bldP spid="4"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xfrm>
            <a:off x="6911350" y="335297"/>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5022C6D-4954-48C8-B8F2-4225D47E2F09}" type="slidenum">
              <a:rPr kumimoji="0" lang="zh-CN" altLang="en-US" sz="2000" smtClean="0">
                <a:solidFill>
                  <a:srgbClr val="0000FF"/>
                </a:solidFill>
              </a:rPr>
              <a:pPr eaLnBrk="1" hangingPunct="1"/>
              <a:t>16</a:t>
            </a:fld>
            <a:endParaRPr kumimoji="0" lang="en-US" altLang="zh-CN" sz="2000" dirty="0" smtClean="0">
              <a:solidFill>
                <a:srgbClr val="0000FF"/>
              </a:solidFill>
            </a:endParaRPr>
          </a:p>
        </p:txBody>
      </p:sp>
      <p:sp>
        <p:nvSpPr>
          <p:cNvPr id="54297" name="Text Box 1049"/>
          <p:cNvSpPr txBox="1">
            <a:spLocks noChangeArrowheads="1"/>
          </p:cNvSpPr>
          <p:nvPr/>
        </p:nvSpPr>
        <p:spPr bwMode="auto">
          <a:xfrm>
            <a:off x="879781" y="584404"/>
            <a:ext cx="511651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轴线平行度偏差允许值</a:t>
            </a:r>
          </a:p>
        </p:txBody>
      </p:sp>
      <p:sp>
        <p:nvSpPr>
          <p:cNvPr id="54298" name="Rectangle 1050"/>
          <p:cNvSpPr>
            <a:spLocks noChangeArrowheads="1"/>
          </p:cNvSpPr>
          <p:nvPr/>
        </p:nvSpPr>
        <p:spPr bwMode="auto">
          <a:xfrm>
            <a:off x="870644" y="1104885"/>
            <a:ext cx="7162018"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latin typeface="宋体" pitchFamily="2" charset="-122"/>
              </a:rPr>
              <a:t>① 轴线平面上的平行度最大推荐值为</a:t>
            </a:r>
            <a:endParaRPr lang="en-US" altLang="zh-CN" b="1" dirty="0">
              <a:latin typeface="宋体" pitchFamily="2" charset="-122"/>
            </a:endParaRPr>
          </a:p>
        </p:txBody>
      </p:sp>
      <p:graphicFrame>
        <p:nvGraphicFramePr>
          <p:cNvPr id="54299" name="Object 1051"/>
          <p:cNvGraphicFramePr>
            <a:graphicFrameLocks noChangeAspect="1"/>
          </p:cNvGraphicFramePr>
          <p:nvPr>
            <p:extLst>
              <p:ext uri="{D42A27DB-BD31-4B8C-83A1-F6EECF244321}">
                <p14:modId xmlns:p14="http://schemas.microsoft.com/office/powerpoint/2010/main" val="2430261293"/>
              </p:ext>
            </p:extLst>
          </p:nvPr>
        </p:nvGraphicFramePr>
        <p:xfrm>
          <a:off x="1020763" y="1691601"/>
          <a:ext cx="5451475" cy="1089025"/>
        </p:xfrm>
        <a:graphic>
          <a:graphicData uri="http://schemas.openxmlformats.org/presentationml/2006/ole">
            <mc:AlternateContent xmlns:mc="http://schemas.openxmlformats.org/markup-compatibility/2006">
              <mc:Choice xmlns:v="urn:schemas-microsoft-com:vml" Requires="v">
                <p:oleObj spid="_x0000_s17453" name="公式" r:id="rId3" imgW="1968500" imgH="393700" progId="Equation.3">
                  <p:embed/>
                </p:oleObj>
              </mc:Choice>
              <mc:Fallback>
                <p:oleObj name="公式" r:id="rId3" imgW="1968500" imgH="393700" progId="Equation.3">
                  <p:embed/>
                  <p:pic>
                    <p:nvPicPr>
                      <p:cNvPr id="0" name="Object 10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0763" y="1691601"/>
                        <a:ext cx="5451475" cy="108902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4301" name="Text Box 1053"/>
          <p:cNvSpPr txBox="1">
            <a:spLocks noChangeArrowheads="1"/>
          </p:cNvSpPr>
          <p:nvPr/>
        </p:nvSpPr>
        <p:spPr bwMode="auto">
          <a:xfrm>
            <a:off x="835228" y="2824096"/>
            <a:ext cx="6789469" cy="52322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dirty="0"/>
              <a:t>② </a:t>
            </a:r>
            <a:r>
              <a:rPr lang="zh-CN" altLang="en-US" sz="2800" b="1" dirty="0">
                <a:latin typeface="宋体" pitchFamily="2" charset="-122"/>
              </a:rPr>
              <a:t>垂直平面上的平行度最大推荐值</a:t>
            </a:r>
            <a:r>
              <a:rPr lang="en-US" altLang="zh-CN" sz="2800" b="1" dirty="0">
                <a:latin typeface="宋体" pitchFamily="2" charset="-122"/>
              </a:rPr>
              <a:t> </a:t>
            </a:r>
            <a:r>
              <a:rPr lang="zh-CN" altLang="en-US" sz="2800" b="1" dirty="0">
                <a:latin typeface="宋体" pitchFamily="2" charset="-122"/>
              </a:rPr>
              <a:t>为</a:t>
            </a:r>
          </a:p>
        </p:txBody>
      </p:sp>
      <p:graphicFrame>
        <p:nvGraphicFramePr>
          <p:cNvPr id="54302" name="Object 1054"/>
          <p:cNvGraphicFramePr>
            <a:graphicFrameLocks noChangeAspect="1"/>
          </p:cNvGraphicFramePr>
          <p:nvPr>
            <p:extLst>
              <p:ext uri="{D42A27DB-BD31-4B8C-83A1-F6EECF244321}">
                <p14:modId xmlns:p14="http://schemas.microsoft.com/office/powerpoint/2010/main" val="3905365313"/>
              </p:ext>
            </p:extLst>
          </p:nvPr>
        </p:nvGraphicFramePr>
        <p:xfrm>
          <a:off x="1004112" y="3359962"/>
          <a:ext cx="7051675" cy="1138237"/>
        </p:xfrm>
        <a:graphic>
          <a:graphicData uri="http://schemas.openxmlformats.org/presentationml/2006/ole">
            <mc:AlternateContent xmlns:mc="http://schemas.openxmlformats.org/markup-compatibility/2006">
              <mc:Choice xmlns:v="urn:schemas-microsoft-com:vml" Requires="v">
                <p:oleObj spid="_x0000_s17454" name="公式" r:id="rId5" imgW="2438400" imgH="393700" progId="Equation.3">
                  <p:embed/>
                </p:oleObj>
              </mc:Choice>
              <mc:Fallback>
                <p:oleObj name="公式" r:id="rId5" imgW="2438400" imgH="393700" progId="Equation.3">
                  <p:embed/>
                  <p:pic>
                    <p:nvPicPr>
                      <p:cNvPr id="0" name="Object 10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4112" y="3359962"/>
                        <a:ext cx="7051675" cy="1138237"/>
                      </a:xfrm>
                      <a:prstGeom prst="rect">
                        <a:avLst/>
                      </a:prstGeom>
                      <a:solidFill>
                        <a:srgbClr val="CC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4303" name="Text Box 1055"/>
          <p:cNvSpPr txBox="1">
            <a:spLocks noChangeArrowheads="1"/>
          </p:cNvSpPr>
          <p:nvPr/>
        </p:nvSpPr>
        <p:spPr bwMode="auto">
          <a:xfrm>
            <a:off x="754588" y="4604562"/>
            <a:ext cx="39417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式中  </a:t>
            </a:r>
            <a:r>
              <a:rPr lang="en-US" altLang="zh-CN" b="1" i="1"/>
              <a:t>b   —  </a:t>
            </a:r>
            <a:r>
              <a:rPr lang="zh-CN" altLang="en-US" b="1"/>
              <a:t>齿宽，</a:t>
            </a:r>
          </a:p>
        </p:txBody>
      </p:sp>
      <p:sp>
        <p:nvSpPr>
          <p:cNvPr id="54304" name="Text Box 1056"/>
          <p:cNvSpPr txBox="1">
            <a:spLocks noChangeArrowheads="1"/>
          </p:cNvSpPr>
          <p:nvPr/>
        </p:nvSpPr>
        <p:spPr bwMode="auto">
          <a:xfrm>
            <a:off x="1495951" y="5091924"/>
            <a:ext cx="568166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i="1" dirty="0"/>
              <a:t>L</a:t>
            </a:r>
            <a:r>
              <a:rPr lang="en-US" altLang="zh-CN" b="1" dirty="0"/>
              <a:t>  — </a:t>
            </a:r>
            <a:r>
              <a:rPr lang="zh-CN" altLang="en-US" b="1" dirty="0"/>
              <a:t>箱体上的轴承跨距，</a:t>
            </a:r>
          </a:p>
        </p:txBody>
      </p:sp>
      <p:sp>
        <p:nvSpPr>
          <p:cNvPr id="54305" name="Text Box 1057"/>
          <p:cNvSpPr txBox="1">
            <a:spLocks noChangeArrowheads="1"/>
          </p:cNvSpPr>
          <p:nvPr/>
        </p:nvSpPr>
        <p:spPr bwMode="auto">
          <a:xfrm>
            <a:off x="1403876" y="5631674"/>
            <a:ext cx="429577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i="1"/>
              <a:t>F</a:t>
            </a:r>
            <a:r>
              <a:rPr lang="en-US" altLang="zh-CN" b="1" baseline="-25000"/>
              <a:t>β</a:t>
            </a:r>
            <a:r>
              <a:rPr lang="en-US" altLang="zh-CN" b="1" i="1" baseline="-25000"/>
              <a:t>  </a:t>
            </a:r>
            <a:r>
              <a:rPr lang="en-US" altLang="zh-CN" b="1" i="1"/>
              <a:t>—  </a:t>
            </a:r>
            <a:r>
              <a:rPr lang="zh-CN" altLang="en-US" b="1"/>
              <a:t>螺旋线总公差。</a:t>
            </a:r>
            <a:endParaRPr lang="zh-CN" altLang="en-US" b="1" baseline="-250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4297"/>
                                        </p:tgtEl>
                                        <p:attrNameLst>
                                          <p:attrName>style.visibility</p:attrName>
                                        </p:attrNameLst>
                                      </p:cBhvr>
                                      <p:to>
                                        <p:strVal val="visible"/>
                                      </p:to>
                                    </p:set>
                                    <p:animEffect transition="in" filter="wipe(left)">
                                      <p:cBhvr>
                                        <p:cTn id="7" dur="300"/>
                                        <p:tgtEl>
                                          <p:spTgt spid="542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4298"/>
                                        </p:tgtEl>
                                        <p:attrNameLst>
                                          <p:attrName>style.visibility</p:attrName>
                                        </p:attrNameLst>
                                      </p:cBhvr>
                                      <p:to>
                                        <p:strVal val="visible"/>
                                      </p:to>
                                    </p:set>
                                    <p:animEffect transition="in" filter="wipe(left)">
                                      <p:cBhvr>
                                        <p:cTn id="12" dur="300"/>
                                        <p:tgtEl>
                                          <p:spTgt spid="542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4299"/>
                                        </p:tgtEl>
                                        <p:attrNameLst>
                                          <p:attrName>style.visibility</p:attrName>
                                        </p:attrNameLst>
                                      </p:cBhvr>
                                      <p:to>
                                        <p:strVal val="visible"/>
                                      </p:to>
                                    </p:set>
                                    <p:animEffect transition="in" filter="wipe(left)">
                                      <p:cBhvr>
                                        <p:cTn id="17" dur="500"/>
                                        <p:tgtEl>
                                          <p:spTgt spid="5429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4301"/>
                                        </p:tgtEl>
                                        <p:attrNameLst>
                                          <p:attrName>style.visibility</p:attrName>
                                        </p:attrNameLst>
                                      </p:cBhvr>
                                      <p:to>
                                        <p:strVal val="visible"/>
                                      </p:to>
                                    </p:set>
                                    <p:animEffect transition="in" filter="wipe(left)">
                                      <p:cBhvr>
                                        <p:cTn id="22" dur="300"/>
                                        <p:tgtEl>
                                          <p:spTgt spid="5430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4302"/>
                                        </p:tgtEl>
                                        <p:attrNameLst>
                                          <p:attrName>style.visibility</p:attrName>
                                        </p:attrNameLst>
                                      </p:cBhvr>
                                      <p:to>
                                        <p:strVal val="visible"/>
                                      </p:to>
                                    </p:set>
                                    <p:animEffect transition="in" filter="wipe(left)">
                                      <p:cBhvr>
                                        <p:cTn id="27" dur="500"/>
                                        <p:tgtEl>
                                          <p:spTgt spid="5430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4303"/>
                                        </p:tgtEl>
                                        <p:attrNameLst>
                                          <p:attrName>style.visibility</p:attrName>
                                        </p:attrNameLst>
                                      </p:cBhvr>
                                      <p:to>
                                        <p:strVal val="visible"/>
                                      </p:to>
                                    </p:set>
                                    <p:animEffect transition="in" filter="wipe(left)">
                                      <p:cBhvr>
                                        <p:cTn id="32" dur="300"/>
                                        <p:tgtEl>
                                          <p:spTgt spid="5430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4304"/>
                                        </p:tgtEl>
                                        <p:attrNameLst>
                                          <p:attrName>style.visibility</p:attrName>
                                        </p:attrNameLst>
                                      </p:cBhvr>
                                      <p:to>
                                        <p:strVal val="visible"/>
                                      </p:to>
                                    </p:set>
                                    <p:animEffect transition="in" filter="wipe(left)">
                                      <p:cBhvr>
                                        <p:cTn id="37" dur="300"/>
                                        <p:tgtEl>
                                          <p:spTgt spid="5430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4305"/>
                                        </p:tgtEl>
                                        <p:attrNameLst>
                                          <p:attrName>style.visibility</p:attrName>
                                        </p:attrNameLst>
                                      </p:cBhvr>
                                      <p:to>
                                        <p:strVal val="visible"/>
                                      </p:to>
                                    </p:set>
                                    <p:animEffect transition="in" filter="wipe(left)">
                                      <p:cBhvr>
                                        <p:cTn id="42" dur="300"/>
                                        <p:tgtEl>
                                          <p:spTgt spid="54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97" grpId="0" autoUpdateAnimBg="0"/>
      <p:bldP spid="54298" grpId="0" autoUpdateAnimBg="0"/>
      <p:bldP spid="54301" grpId="0" autoUpdateAnimBg="0"/>
      <p:bldP spid="54303" grpId="0" autoUpdateAnimBg="0"/>
      <p:bldP spid="54304" grpId="0" autoUpdateAnimBg="0"/>
      <p:bldP spid="5430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xfrm>
            <a:off x="7055266" y="64184"/>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D937DBF-72DA-4876-9D1E-03BC263FD2C8}" type="slidenum">
              <a:rPr kumimoji="0" lang="zh-CN" altLang="en-US" sz="2000" smtClean="0">
                <a:solidFill>
                  <a:srgbClr val="0000FF"/>
                </a:solidFill>
              </a:rPr>
              <a:pPr eaLnBrk="1" hangingPunct="1"/>
              <a:t>17</a:t>
            </a:fld>
            <a:endParaRPr kumimoji="0" lang="en-US" altLang="zh-CN" sz="2000" dirty="0" smtClean="0">
              <a:solidFill>
                <a:srgbClr val="0000FF"/>
              </a:solidFill>
            </a:endParaRPr>
          </a:p>
        </p:txBody>
      </p:sp>
      <p:sp>
        <p:nvSpPr>
          <p:cNvPr id="27660" name="Rectangle 1036"/>
          <p:cNvSpPr>
            <a:spLocks noChangeArrowheads="1"/>
          </p:cNvSpPr>
          <p:nvPr/>
        </p:nvSpPr>
        <p:spPr bwMode="auto">
          <a:xfrm>
            <a:off x="1054783" y="461537"/>
            <a:ext cx="5774739"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en-US" altLang="zh-CN" dirty="0"/>
              <a:t>(3)  </a:t>
            </a:r>
            <a:r>
              <a:rPr lang="zh-CN" altLang="en-US" b="1" dirty="0"/>
              <a:t>接触斑点</a:t>
            </a:r>
          </a:p>
        </p:txBody>
      </p:sp>
      <p:grpSp>
        <p:nvGrpSpPr>
          <p:cNvPr id="27679" name="Group 1055"/>
          <p:cNvGrpSpPr>
            <a:grpSpLocks/>
          </p:cNvGrpSpPr>
          <p:nvPr/>
        </p:nvGrpSpPr>
        <p:grpSpPr bwMode="auto">
          <a:xfrm>
            <a:off x="2159710" y="2631299"/>
            <a:ext cx="6140230" cy="3838991"/>
            <a:chOff x="729" y="1273"/>
            <a:chExt cx="4507" cy="2932"/>
          </a:xfrm>
        </p:grpSpPr>
        <p:pic>
          <p:nvPicPr>
            <p:cNvPr id="18440" name="Picture 105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9" y="1273"/>
              <a:ext cx="4507" cy="262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8441" name="Text Box 1054"/>
            <p:cNvSpPr txBox="1">
              <a:spLocks noChangeArrowheads="1"/>
            </p:cNvSpPr>
            <p:nvPr/>
          </p:nvSpPr>
          <p:spPr bwMode="auto">
            <a:xfrm>
              <a:off x="1245" y="3933"/>
              <a:ext cx="3208" cy="27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000" b="1"/>
                <a:t>图</a:t>
              </a:r>
              <a:r>
                <a:rPr lang="en-US" altLang="zh-CN" sz="2000" b="1"/>
                <a:t>10.12 </a:t>
              </a:r>
              <a:r>
                <a:rPr lang="zh-CN" altLang="en-US" sz="2000" b="1"/>
                <a:t>接 触 斑 点 分 布 的 示 意 图</a:t>
              </a:r>
            </a:p>
          </p:txBody>
        </p:sp>
      </p:grpSp>
      <p:sp>
        <p:nvSpPr>
          <p:cNvPr id="27680" name="Rectangle 1056"/>
          <p:cNvSpPr>
            <a:spLocks noChangeArrowheads="1"/>
          </p:cNvSpPr>
          <p:nvPr/>
        </p:nvSpPr>
        <p:spPr bwMode="auto">
          <a:xfrm>
            <a:off x="465511" y="892103"/>
            <a:ext cx="8298668" cy="9787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lnSpc>
                <a:spcPct val="120000"/>
              </a:lnSpc>
            </a:pPr>
            <a:r>
              <a:rPr lang="zh-CN" altLang="en-US" b="1" dirty="0"/>
              <a:t>         接触斑点的评定：</a:t>
            </a:r>
            <a:r>
              <a:rPr lang="zh-CN" altLang="en-US" b="1" dirty="0">
                <a:latin typeface="宋体" pitchFamily="2" charset="-122"/>
              </a:rPr>
              <a:t>① 在齿轮箱体上安装好的配对齿轮所产生的接触斑点的大小，用来评估齿轮副的齿面接触精度。</a:t>
            </a:r>
          </a:p>
        </p:txBody>
      </p:sp>
      <p:sp>
        <p:nvSpPr>
          <p:cNvPr id="27681" name="Rectangle 1057"/>
          <p:cNvSpPr>
            <a:spLocks noChangeArrowheads="1"/>
          </p:cNvSpPr>
          <p:nvPr/>
        </p:nvSpPr>
        <p:spPr bwMode="auto">
          <a:xfrm>
            <a:off x="390847" y="1782052"/>
            <a:ext cx="8288923" cy="9787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lnSpc>
                <a:spcPct val="120000"/>
              </a:lnSpc>
            </a:pPr>
            <a:r>
              <a:rPr lang="zh-CN" altLang="en-US" b="1" dirty="0">
                <a:latin typeface="宋体" pitchFamily="2" charset="-122"/>
              </a:rPr>
              <a:t>    ②</a:t>
            </a:r>
            <a:r>
              <a:rPr lang="zh-CN" altLang="en-US" b="1" dirty="0"/>
              <a:t>  将被测齿轮安装在机架上与测量齿轮在轻载下测量接触斑点，可评估装配后齿轮螺旋线精度 和齿廓精度。</a:t>
            </a:r>
          </a:p>
        </p:txBody>
      </p:sp>
      <p:sp>
        <p:nvSpPr>
          <p:cNvPr id="27682" name="Text Box 1058"/>
          <p:cNvSpPr txBox="1">
            <a:spLocks noChangeArrowheads="1"/>
          </p:cNvSpPr>
          <p:nvPr/>
        </p:nvSpPr>
        <p:spPr bwMode="auto">
          <a:xfrm>
            <a:off x="695018" y="3012186"/>
            <a:ext cx="1630362" cy="1844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图</a:t>
            </a:r>
            <a:r>
              <a:rPr lang="en-US" altLang="zh-CN" b="1" dirty="0"/>
              <a:t>10.12 </a:t>
            </a:r>
            <a:r>
              <a:rPr lang="zh-CN" altLang="en-US" b="1" dirty="0"/>
              <a:t>为计算接触斑点的示意图。</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7660"/>
                                        </p:tgtEl>
                                        <p:attrNameLst>
                                          <p:attrName>style.visibility</p:attrName>
                                        </p:attrNameLst>
                                      </p:cBhvr>
                                      <p:to>
                                        <p:strVal val="visible"/>
                                      </p:to>
                                    </p:set>
                                    <p:animEffect transition="in" filter="wipe(left)">
                                      <p:cBhvr>
                                        <p:cTn id="7" dur="300"/>
                                        <p:tgtEl>
                                          <p:spTgt spid="276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680"/>
                                        </p:tgtEl>
                                        <p:attrNameLst>
                                          <p:attrName>style.visibility</p:attrName>
                                        </p:attrNameLst>
                                      </p:cBhvr>
                                      <p:to>
                                        <p:strVal val="visible"/>
                                      </p:to>
                                    </p:set>
                                    <p:animEffect transition="in" filter="wipe(left)">
                                      <p:cBhvr>
                                        <p:cTn id="12" dur="300"/>
                                        <p:tgtEl>
                                          <p:spTgt spid="276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681"/>
                                        </p:tgtEl>
                                        <p:attrNameLst>
                                          <p:attrName>style.visibility</p:attrName>
                                        </p:attrNameLst>
                                      </p:cBhvr>
                                      <p:to>
                                        <p:strVal val="visible"/>
                                      </p:to>
                                    </p:set>
                                    <p:animEffect transition="in" filter="wipe(left)">
                                      <p:cBhvr>
                                        <p:cTn id="17" dur="2000"/>
                                        <p:tgtEl>
                                          <p:spTgt spid="276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7682"/>
                                        </p:tgtEl>
                                        <p:attrNameLst>
                                          <p:attrName>style.visibility</p:attrName>
                                        </p:attrNameLst>
                                      </p:cBhvr>
                                      <p:to>
                                        <p:strVal val="visible"/>
                                      </p:to>
                                    </p:set>
                                    <p:animEffect transition="in" filter="wipe(up)">
                                      <p:cBhvr>
                                        <p:cTn id="22" dur="2000"/>
                                        <p:tgtEl>
                                          <p:spTgt spid="2768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6" fill="hold" nodeType="clickEffect">
                                  <p:stCondLst>
                                    <p:cond delay="0"/>
                                  </p:stCondLst>
                                  <p:childTnLst>
                                    <p:set>
                                      <p:cBhvr>
                                        <p:cTn id="26" dur="1" fill="hold">
                                          <p:stCondLst>
                                            <p:cond delay="0"/>
                                          </p:stCondLst>
                                        </p:cTn>
                                        <p:tgtEl>
                                          <p:spTgt spid="27679"/>
                                        </p:tgtEl>
                                        <p:attrNameLst>
                                          <p:attrName>style.visibility</p:attrName>
                                        </p:attrNameLst>
                                      </p:cBhvr>
                                      <p:to>
                                        <p:strVal val="visible"/>
                                      </p:to>
                                    </p:set>
                                    <p:anim calcmode="lin" valueType="num">
                                      <p:cBhvr additive="base">
                                        <p:cTn id="27" dur="2000" fill="hold"/>
                                        <p:tgtEl>
                                          <p:spTgt spid="27679"/>
                                        </p:tgtEl>
                                        <p:attrNameLst>
                                          <p:attrName>ppt_x</p:attrName>
                                        </p:attrNameLst>
                                      </p:cBhvr>
                                      <p:tavLst>
                                        <p:tav tm="0">
                                          <p:val>
                                            <p:strVal val="1+#ppt_w/2"/>
                                          </p:val>
                                        </p:tav>
                                        <p:tav tm="100000">
                                          <p:val>
                                            <p:strVal val="#ppt_x"/>
                                          </p:val>
                                        </p:tav>
                                      </p:tavLst>
                                    </p:anim>
                                    <p:anim calcmode="lin" valueType="num">
                                      <p:cBhvr additive="base">
                                        <p:cTn id="28" dur="2000" fill="hold"/>
                                        <p:tgtEl>
                                          <p:spTgt spid="276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0" grpId="0" autoUpdateAnimBg="0"/>
      <p:bldP spid="27680" grpId="0" autoUpdateAnimBg="0"/>
      <p:bldP spid="27681" grpId="0"/>
      <p:bldP spid="2768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5"/>
          <p:cNvSpPr>
            <a:spLocks noGrp="1"/>
          </p:cNvSpPr>
          <p:nvPr>
            <p:ph type="sldNum" sz="quarter" idx="12"/>
          </p:nvPr>
        </p:nvSpPr>
        <p:spPr>
          <a:xfrm>
            <a:off x="7085078" y="16881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8A1AB85-30F4-423A-BC87-3AD380163AA2}" type="slidenum">
              <a:rPr kumimoji="0" lang="zh-CN" altLang="en-US" sz="2000" smtClean="0">
                <a:solidFill>
                  <a:srgbClr val="0000FF"/>
                </a:solidFill>
              </a:rPr>
              <a:pPr eaLnBrk="1" hangingPunct="1"/>
              <a:t>18</a:t>
            </a:fld>
            <a:endParaRPr kumimoji="0" lang="en-US" altLang="zh-CN" sz="2000" smtClean="0">
              <a:solidFill>
                <a:srgbClr val="0000FF"/>
              </a:solidFill>
            </a:endParaRPr>
          </a:p>
        </p:txBody>
      </p:sp>
      <p:grpSp>
        <p:nvGrpSpPr>
          <p:cNvPr id="98308" name="Group 4"/>
          <p:cNvGrpSpPr>
            <a:grpSpLocks/>
          </p:cNvGrpSpPr>
          <p:nvPr/>
        </p:nvGrpSpPr>
        <p:grpSpPr bwMode="auto">
          <a:xfrm>
            <a:off x="390525" y="1809750"/>
            <a:ext cx="8135938" cy="3108325"/>
            <a:chOff x="589" y="2359"/>
            <a:chExt cx="4693" cy="1793"/>
          </a:xfrm>
        </p:grpSpPr>
        <p:pic>
          <p:nvPicPr>
            <p:cNvPr id="194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 y="2392"/>
              <a:ext cx="4468" cy="176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9466" name="Rectangle 6"/>
            <p:cNvSpPr>
              <a:spLocks noChangeArrowheads="1"/>
            </p:cNvSpPr>
            <p:nvPr/>
          </p:nvSpPr>
          <p:spPr bwMode="auto">
            <a:xfrm>
              <a:off x="4718" y="2359"/>
              <a:ext cx="564" cy="20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600" b="1"/>
                <a:t>2008）</a:t>
              </a:r>
            </a:p>
          </p:txBody>
        </p:sp>
      </p:grpSp>
      <p:sp>
        <p:nvSpPr>
          <p:cNvPr id="98311" name="Line 7"/>
          <p:cNvSpPr>
            <a:spLocks noChangeShapeType="1"/>
          </p:cNvSpPr>
          <p:nvPr/>
        </p:nvSpPr>
        <p:spPr bwMode="auto">
          <a:xfrm>
            <a:off x="2087563" y="2962275"/>
            <a:ext cx="1171575" cy="0"/>
          </a:xfrm>
          <a:prstGeom prst="line">
            <a:avLst/>
          </a:prstGeom>
          <a:noFill/>
          <a:ln w="28575">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98312" name="Line 8"/>
          <p:cNvSpPr>
            <a:spLocks noChangeShapeType="1"/>
          </p:cNvSpPr>
          <p:nvPr/>
        </p:nvSpPr>
        <p:spPr bwMode="auto">
          <a:xfrm>
            <a:off x="3568700" y="2978150"/>
            <a:ext cx="1171575" cy="0"/>
          </a:xfrm>
          <a:prstGeom prst="line">
            <a:avLst/>
          </a:prstGeom>
          <a:noFill/>
          <a:ln w="28575">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98313" name="Line 9"/>
          <p:cNvSpPr>
            <a:spLocks noChangeShapeType="1"/>
          </p:cNvSpPr>
          <p:nvPr/>
        </p:nvSpPr>
        <p:spPr bwMode="auto">
          <a:xfrm>
            <a:off x="5114925" y="2978150"/>
            <a:ext cx="1171575" cy="0"/>
          </a:xfrm>
          <a:prstGeom prst="line">
            <a:avLst/>
          </a:prstGeom>
          <a:noFill/>
          <a:ln w="28575">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98314" name="Line 10"/>
          <p:cNvSpPr>
            <a:spLocks noChangeShapeType="1"/>
          </p:cNvSpPr>
          <p:nvPr/>
        </p:nvSpPr>
        <p:spPr bwMode="auto">
          <a:xfrm>
            <a:off x="6729413" y="2978150"/>
            <a:ext cx="1171575" cy="0"/>
          </a:xfrm>
          <a:prstGeom prst="line">
            <a:avLst/>
          </a:prstGeom>
          <a:noFill/>
          <a:ln w="28575">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98315" name="Text Box 11"/>
          <p:cNvSpPr txBox="1">
            <a:spLocks noChangeArrowheads="1"/>
          </p:cNvSpPr>
          <p:nvPr/>
        </p:nvSpPr>
        <p:spPr bwMode="auto">
          <a:xfrm>
            <a:off x="636588" y="1147583"/>
            <a:ext cx="762476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表</a:t>
            </a:r>
            <a:r>
              <a:rPr lang="en-US" altLang="zh-CN" b="1" dirty="0"/>
              <a:t>10.9</a:t>
            </a:r>
            <a:r>
              <a:rPr lang="zh-CN" altLang="en-US" b="1" dirty="0"/>
              <a:t>所示为装配后齿轮副接触表面的最低要求。</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8315"/>
                                        </p:tgtEl>
                                        <p:attrNameLst>
                                          <p:attrName>style.visibility</p:attrName>
                                        </p:attrNameLst>
                                      </p:cBhvr>
                                      <p:to>
                                        <p:strVal val="visible"/>
                                      </p:to>
                                    </p:set>
                                    <p:animEffect transition="in" filter="wipe(left)">
                                      <p:cBhvr>
                                        <p:cTn id="7" dur="2000"/>
                                        <p:tgtEl>
                                          <p:spTgt spid="983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98308"/>
                                        </p:tgtEl>
                                        <p:attrNameLst>
                                          <p:attrName>style.visibility</p:attrName>
                                        </p:attrNameLst>
                                      </p:cBhvr>
                                      <p:to>
                                        <p:strVal val="visible"/>
                                      </p:to>
                                    </p:set>
                                    <p:anim calcmode="lin" valueType="num">
                                      <p:cBhvr additive="base">
                                        <p:cTn id="12" dur="500" fill="hold"/>
                                        <p:tgtEl>
                                          <p:spTgt spid="98308"/>
                                        </p:tgtEl>
                                        <p:attrNameLst>
                                          <p:attrName>ppt_x</p:attrName>
                                        </p:attrNameLst>
                                      </p:cBhvr>
                                      <p:tavLst>
                                        <p:tav tm="0">
                                          <p:val>
                                            <p:strVal val="0-#ppt_w/2"/>
                                          </p:val>
                                        </p:tav>
                                        <p:tav tm="100000">
                                          <p:val>
                                            <p:strVal val="#ppt_x"/>
                                          </p:val>
                                        </p:tav>
                                      </p:tavLst>
                                    </p:anim>
                                    <p:anim calcmode="lin" valueType="num">
                                      <p:cBhvr additive="base">
                                        <p:cTn id="13"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98311"/>
                                        </p:tgtEl>
                                        <p:attrNameLst>
                                          <p:attrName>style.visibility</p:attrName>
                                        </p:attrNameLst>
                                      </p:cBhvr>
                                      <p:to>
                                        <p:strVal val="visible"/>
                                      </p:to>
                                    </p:set>
                                    <p:anim calcmode="lin" valueType="num">
                                      <p:cBhvr>
                                        <p:cTn id="18" dur="500" fill="hold"/>
                                        <p:tgtEl>
                                          <p:spTgt spid="98311"/>
                                        </p:tgtEl>
                                        <p:attrNameLst>
                                          <p:attrName>ppt_x</p:attrName>
                                        </p:attrNameLst>
                                      </p:cBhvr>
                                      <p:tavLst>
                                        <p:tav tm="0">
                                          <p:val>
                                            <p:strVal val="#ppt_x-#ppt_w/2"/>
                                          </p:val>
                                        </p:tav>
                                        <p:tav tm="100000">
                                          <p:val>
                                            <p:strVal val="#ppt_x"/>
                                          </p:val>
                                        </p:tav>
                                      </p:tavLst>
                                    </p:anim>
                                    <p:anim calcmode="lin" valueType="num">
                                      <p:cBhvr>
                                        <p:cTn id="19" dur="500" fill="hold"/>
                                        <p:tgtEl>
                                          <p:spTgt spid="98311"/>
                                        </p:tgtEl>
                                        <p:attrNameLst>
                                          <p:attrName>ppt_y</p:attrName>
                                        </p:attrNameLst>
                                      </p:cBhvr>
                                      <p:tavLst>
                                        <p:tav tm="0">
                                          <p:val>
                                            <p:strVal val="#ppt_y"/>
                                          </p:val>
                                        </p:tav>
                                        <p:tav tm="100000">
                                          <p:val>
                                            <p:strVal val="#ppt_y"/>
                                          </p:val>
                                        </p:tav>
                                      </p:tavLst>
                                    </p:anim>
                                    <p:anim calcmode="lin" valueType="num">
                                      <p:cBhvr>
                                        <p:cTn id="20" dur="500" fill="hold"/>
                                        <p:tgtEl>
                                          <p:spTgt spid="98311"/>
                                        </p:tgtEl>
                                        <p:attrNameLst>
                                          <p:attrName>ppt_w</p:attrName>
                                        </p:attrNameLst>
                                      </p:cBhvr>
                                      <p:tavLst>
                                        <p:tav tm="0">
                                          <p:val>
                                            <p:fltVal val="0"/>
                                          </p:val>
                                        </p:tav>
                                        <p:tav tm="100000">
                                          <p:val>
                                            <p:strVal val="#ppt_w"/>
                                          </p:val>
                                        </p:tav>
                                      </p:tavLst>
                                    </p:anim>
                                    <p:anim calcmode="lin" valueType="num">
                                      <p:cBhvr>
                                        <p:cTn id="21" dur="500" fill="hold"/>
                                        <p:tgtEl>
                                          <p:spTgt spid="98311"/>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7" presetClass="entr" presetSubtype="8" fill="hold" grpId="0" nodeType="clickEffect">
                                  <p:stCondLst>
                                    <p:cond delay="0"/>
                                  </p:stCondLst>
                                  <p:childTnLst>
                                    <p:set>
                                      <p:cBhvr>
                                        <p:cTn id="25" dur="1" fill="hold">
                                          <p:stCondLst>
                                            <p:cond delay="0"/>
                                          </p:stCondLst>
                                        </p:cTn>
                                        <p:tgtEl>
                                          <p:spTgt spid="98312"/>
                                        </p:tgtEl>
                                        <p:attrNameLst>
                                          <p:attrName>style.visibility</p:attrName>
                                        </p:attrNameLst>
                                      </p:cBhvr>
                                      <p:to>
                                        <p:strVal val="visible"/>
                                      </p:to>
                                    </p:set>
                                    <p:anim calcmode="lin" valueType="num">
                                      <p:cBhvr>
                                        <p:cTn id="26" dur="500" fill="hold"/>
                                        <p:tgtEl>
                                          <p:spTgt spid="98312"/>
                                        </p:tgtEl>
                                        <p:attrNameLst>
                                          <p:attrName>ppt_x</p:attrName>
                                        </p:attrNameLst>
                                      </p:cBhvr>
                                      <p:tavLst>
                                        <p:tav tm="0">
                                          <p:val>
                                            <p:strVal val="#ppt_x-#ppt_w/2"/>
                                          </p:val>
                                        </p:tav>
                                        <p:tav tm="100000">
                                          <p:val>
                                            <p:strVal val="#ppt_x"/>
                                          </p:val>
                                        </p:tav>
                                      </p:tavLst>
                                    </p:anim>
                                    <p:anim calcmode="lin" valueType="num">
                                      <p:cBhvr>
                                        <p:cTn id="27" dur="500" fill="hold"/>
                                        <p:tgtEl>
                                          <p:spTgt spid="98312"/>
                                        </p:tgtEl>
                                        <p:attrNameLst>
                                          <p:attrName>ppt_y</p:attrName>
                                        </p:attrNameLst>
                                      </p:cBhvr>
                                      <p:tavLst>
                                        <p:tav tm="0">
                                          <p:val>
                                            <p:strVal val="#ppt_y"/>
                                          </p:val>
                                        </p:tav>
                                        <p:tav tm="100000">
                                          <p:val>
                                            <p:strVal val="#ppt_y"/>
                                          </p:val>
                                        </p:tav>
                                      </p:tavLst>
                                    </p:anim>
                                    <p:anim calcmode="lin" valueType="num">
                                      <p:cBhvr>
                                        <p:cTn id="28" dur="500" fill="hold"/>
                                        <p:tgtEl>
                                          <p:spTgt spid="98312"/>
                                        </p:tgtEl>
                                        <p:attrNameLst>
                                          <p:attrName>ppt_w</p:attrName>
                                        </p:attrNameLst>
                                      </p:cBhvr>
                                      <p:tavLst>
                                        <p:tav tm="0">
                                          <p:val>
                                            <p:fltVal val="0"/>
                                          </p:val>
                                        </p:tav>
                                        <p:tav tm="100000">
                                          <p:val>
                                            <p:strVal val="#ppt_w"/>
                                          </p:val>
                                        </p:tav>
                                      </p:tavLst>
                                    </p:anim>
                                    <p:anim calcmode="lin" valueType="num">
                                      <p:cBhvr>
                                        <p:cTn id="29" dur="500" fill="hold"/>
                                        <p:tgtEl>
                                          <p:spTgt spid="98312"/>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17" presetClass="entr" presetSubtype="8" fill="hold" grpId="0" nodeType="clickEffect">
                                  <p:stCondLst>
                                    <p:cond delay="0"/>
                                  </p:stCondLst>
                                  <p:childTnLst>
                                    <p:set>
                                      <p:cBhvr>
                                        <p:cTn id="33" dur="1" fill="hold">
                                          <p:stCondLst>
                                            <p:cond delay="0"/>
                                          </p:stCondLst>
                                        </p:cTn>
                                        <p:tgtEl>
                                          <p:spTgt spid="98313"/>
                                        </p:tgtEl>
                                        <p:attrNameLst>
                                          <p:attrName>style.visibility</p:attrName>
                                        </p:attrNameLst>
                                      </p:cBhvr>
                                      <p:to>
                                        <p:strVal val="visible"/>
                                      </p:to>
                                    </p:set>
                                    <p:anim calcmode="lin" valueType="num">
                                      <p:cBhvr>
                                        <p:cTn id="34" dur="500" fill="hold"/>
                                        <p:tgtEl>
                                          <p:spTgt spid="98313"/>
                                        </p:tgtEl>
                                        <p:attrNameLst>
                                          <p:attrName>ppt_x</p:attrName>
                                        </p:attrNameLst>
                                      </p:cBhvr>
                                      <p:tavLst>
                                        <p:tav tm="0">
                                          <p:val>
                                            <p:strVal val="#ppt_x-#ppt_w/2"/>
                                          </p:val>
                                        </p:tav>
                                        <p:tav tm="100000">
                                          <p:val>
                                            <p:strVal val="#ppt_x"/>
                                          </p:val>
                                        </p:tav>
                                      </p:tavLst>
                                    </p:anim>
                                    <p:anim calcmode="lin" valueType="num">
                                      <p:cBhvr>
                                        <p:cTn id="35" dur="500" fill="hold"/>
                                        <p:tgtEl>
                                          <p:spTgt spid="98313"/>
                                        </p:tgtEl>
                                        <p:attrNameLst>
                                          <p:attrName>ppt_y</p:attrName>
                                        </p:attrNameLst>
                                      </p:cBhvr>
                                      <p:tavLst>
                                        <p:tav tm="0">
                                          <p:val>
                                            <p:strVal val="#ppt_y"/>
                                          </p:val>
                                        </p:tav>
                                        <p:tav tm="100000">
                                          <p:val>
                                            <p:strVal val="#ppt_y"/>
                                          </p:val>
                                        </p:tav>
                                      </p:tavLst>
                                    </p:anim>
                                    <p:anim calcmode="lin" valueType="num">
                                      <p:cBhvr>
                                        <p:cTn id="36" dur="500" fill="hold"/>
                                        <p:tgtEl>
                                          <p:spTgt spid="98313"/>
                                        </p:tgtEl>
                                        <p:attrNameLst>
                                          <p:attrName>ppt_w</p:attrName>
                                        </p:attrNameLst>
                                      </p:cBhvr>
                                      <p:tavLst>
                                        <p:tav tm="0">
                                          <p:val>
                                            <p:fltVal val="0"/>
                                          </p:val>
                                        </p:tav>
                                        <p:tav tm="100000">
                                          <p:val>
                                            <p:strVal val="#ppt_w"/>
                                          </p:val>
                                        </p:tav>
                                      </p:tavLst>
                                    </p:anim>
                                    <p:anim calcmode="lin" valueType="num">
                                      <p:cBhvr>
                                        <p:cTn id="37" dur="500" fill="hold"/>
                                        <p:tgtEl>
                                          <p:spTgt spid="98313"/>
                                        </p:tgtEl>
                                        <p:attrNameLst>
                                          <p:attrName>ppt_h</p:attrName>
                                        </p:attrNameLst>
                                      </p:cBhvr>
                                      <p:tavLst>
                                        <p:tav tm="0">
                                          <p:val>
                                            <p:strVal val="#ppt_h"/>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7" presetClass="entr" presetSubtype="8" fill="hold" grpId="0" nodeType="clickEffect">
                                  <p:stCondLst>
                                    <p:cond delay="0"/>
                                  </p:stCondLst>
                                  <p:childTnLst>
                                    <p:set>
                                      <p:cBhvr>
                                        <p:cTn id="41" dur="1" fill="hold">
                                          <p:stCondLst>
                                            <p:cond delay="0"/>
                                          </p:stCondLst>
                                        </p:cTn>
                                        <p:tgtEl>
                                          <p:spTgt spid="98314"/>
                                        </p:tgtEl>
                                        <p:attrNameLst>
                                          <p:attrName>style.visibility</p:attrName>
                                        </p:attrNameLst>
                                      </p:cBhvr>
                                      <p:to>
                                        <p:strVal val="visible"/>
                                      </p:to>
                                    </p:set>
                                    <p:anim calcmode="lin" valueType="num">
                                      <p:cBhvr>
                                        <p:cTn id="42" dur="500" fill="hold"/>
                                        <p:tgtEl>
                                          <p:spTgt spid="98314"/>
                                        </p:tgtEl>
                                        <p:attrNameLst>
                                          <p:attrName>ppt_x</p:attrName>
                                        </p:attrNameLst>
                                      </p:cBhvr>
                                      <p:tavLst>
                                        <p:tav tm="0">
                                          <p:val>
                                            <p:strVal val="#ppt_x-#ppt_w/2"/>
                                          </p:val>
                                        </p:tav>
                                        <p:tav tm="100000">
                                          <p:val>
                                            <p:strVal val="#ppt_x"/>
                                          </p:val>
                                        </p:tav>
                                      </p:tavLst>
                                    </p:anim>
                                    <p:anim calcmode="lin" valueType="num">
                                      <p:cBhvr>
                                        <p:cTn id="43" dur="500" fill="hold"/>
                                        <p:tgtEl>
                                          <p:spTgt spid="98314"/>
                                        </p:tgtEl>
                                        <p:attrNameLst>
                                          <p:attrName>ppt_y</p:attrName>
                                        </p:attrNameLst>
                                      </p:cBhvr>
                                      <p:tavLst>
                                        <p:tav tm="0">
                                          <p:val>
                                            <p:strVal val="#ppt_y"/>
                                          </p:val>
                                        </p:tav>
                                        <p:tav tm="100000">
                                          <p:val>
                                            <p:strVal val="#ppt_y"/>
                                          </p:val>
                                        </p:tav>
                                      </p:tavLst>
                                    </p:anim>
                                    <p:anim calcmode="lin" valueType="num">
                                      <p:cBhvr>
                                        <p:cTn id="44" dur="500" fill="hold"/>
                                        <p:tgtEl>
                                          <p:spTgt spid="98314"/>
                                        </p:tgtEl>
                                        <p:attrNameLst>
                                          <p:attrName>ppt_w</p:attrName>
                                        </p:attrNameLst>
                                      </p:cBhvr>
                                      <p:tavLst>
                                        <p:tav tm="0">
                                          <p:val>
                                            <p:fltVal val="0"/>
                                          </p:val>
                                        </p:tav>
                                        <p:tav tm="100000">
                                          <p:val>
                                            <p:strVal val="#ppt_w"/>
                                          </p:val>
                                        </p:tav>
                                      </p:tavLst>
                                    </p:anim>
                                    <p:anim calcmode="lin" valueType="num">
                                      <p:cBhvr>
                                        <p:cTn id="45" dur="500" fill="hold"/>
                                        <p:tgtEl>
                                          <p:spTgt spid="983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1" grpId="0" animBg="1"/>
      <p:bldP spid="98312" grpId="0" animBg="1"/>
      <p:bldP spid="98313" grpId="0" animBg="1"/>
      <p:bldP spid="98314" grpId="0" animBg="1"/>
      <p:bldP spid="983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xfrm>
            <a:off x="6899275" y="6606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36EBBF7-9A29-4F3F-9AE1-2DD1DC30BF6F}" type="slidenum">
              <a:rPr kumimoji="0" lang="zh-CN" altLang="en-US" sz="2000" smtClean="0">
                <a:solidFill>
                  <a:srgbClr val="0000FF"/>
                </a:solidFill>
              </a:rPr>
              <a:pPr eaLnBrk="1" hangingPunct="1"/>
              <a:t>19</a:t>
            </a:fld>
            <a:endParaRPr kumimoji="0" lang="en-US" altLang="zh-CN" sz="2000" dirty="0" smtClean="0">
              <a:solidFill>
                <a:srgbClr val="0000FF"/>
              </a:solidFill>
            </a:endParaRPr>
          </a:p>
        </p:txBody>
      </p:sp>
      <p:sp>
        <p:nvSpPr>
          <p:cNvPr id="56325" name="Text Box 5"/>
          <p:cNvSpPr txBox="1">
            <a:spLocks noChangeArrowheads="1"/>
          </p:cNvSpPr>
          <p:nvPr/>
        </p:nvSpPr>
        <p:spPr bwMode="auto">
          <a:xfrm>
            <a:off x="412251" y="578764"/>
            <a:ext cx="5242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2.  齿坯精度(图10.13 图10.14 )</a:t>
            </a:r>
          </a:p>
        </p:txBody>
      </p:sp>
      <p:sp>
        <p:nvSpPr>
          <p:cNvPr id="56328" name="Rectangle 8"/>
          <p:cNvSpPr>
            <a:spLocks noChangeArrowheads="1"/>
          </p:cNvSpPr>
          <p:nvPr/>
        </p:nvSpPr>
        <p:spPr bwMode="auto">
          <a:xfrm>
            <a:off x="403232" y="1015264"/>
            <a:ext cx="8161337"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solidFill>
                  <a:srgbClr val="FF0066"/>
                </a:solidFill>
              </a:rPr>
              <a:t>齿轮坯</a:t>
            </a:r>
            <a:r>
              <a:rPr lang="zh-CN" altLang="en-US" b="1" dirty="0"/>
              <a:t>（简称</a:t>
            </a:r>
            <a:r>
              <a:rPr lang="zh-CN" altLang="en-US" b="1" dirty="0">
                <a:solidFill>
                  <a:srgbClr val="FF0066"/>
                </a:solidFill>
              </a:rPr>
              <a:t>齿坯</a:t>
            </a:r>
            <a:r>
              <a:rPr lang="zh-CN" altLang="en-US" b="1" dirty="0"/>
              <a:t>）是指在轮齿加工前供</a:t>
            </a:r>
            <a:r>
              <a:rPr lang="zh-CN" altLang="en-US" b="1" dirty="0">
                <a:solidFill>
                  <a:srgbClr val="FF0066"/>
                </a:solidFill>
              </a:rPr>
              <a:t>制造齿轮的工件</a:t>
            </a:r>
            <a:r>
              <a:rPr lang="zh-CN" altLang="en-US" b="1" dirty="0"/>
              <a:t>。</a:t>
            </a:r>
          </a:p>
        </p:txBody>
      </p:sp>
      <p:sp>
        <p:nvSpPr>
          <p:cNvPr id="56335" name="Text Box 15"/>
          <p:cNvSpPr txBox="1">
            <a:spLocks noChangeArrowheads="1"/>
          </p:cNvSpPr>
          <p:nvPr/>
        </p:nvSpPr>
        <p:spPr bwMode="auto">
          <a:xfrm>
            <a:off x="414344" y="1429137"/>
            <a:ext cx="7523163"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齿坯精度对齿轮的加工、检验和安装精度都有影响。</a:t>
            </a:r>
            <a:endParaRPr lang="zh-CN" altLang="en-US" b="1" dirty="0">
              <a:solidFill>
                <a:srgbClr val="FF0066"/>
              </a:solidFill>
            </a:endParaRPr>
          </a:p>
        </p:txBody>
      </p:sp>
      <p:sp>
        <p:nvSpPr>
          <p:cNvPr id="56336" name="Rectangle 16"/>
          <p:cNvSpPr>
            <a:spLocks noChangeArrowheads="1"/>
          </p:cNvSpPr>
          <p:nvPr/>
        </p:nvSpPr>
        <p:spPr bwMode="auto">
          <a:xfrm>
            <a:off x="163525" y="1861704"/>
            <a:ext cx="8731899" cy="53553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lnSpc>
                <a:spcPct val="120000"/>
              </a:lnSpc>
            </a:pPr>
            <a:r>
              <a:rPr lang="zh-CN" altLang="en-US" b="1" dirty="0">
                <a:solidFill>
                  <a:srgbClr val="FF0066"/>
                </a:solidFill>
              </a:rPr>
              <a:t>  </a:t>
            </a:r>
            <a:r>
              <a:rPr lang="zh-CN" altLang="en-US" b="1" dirty="0" smtClean="0">
                <a:solidFill>
                  <a:srgbClr val="FF0066"/>
                </a:solidFill>
              </a:rPr>
              <a:t> 因此</a:t>
            </a:r>
            <a:r>
              <a:rPr lang="zh-CN" altLang="en-US" b="1" dirty="0">
                <a:solidFill>
                  <a:srgbClr val="FF0066"/>
                </a:solidFill>
              </a:rPr>
              <a:t>，控制齿坯质量来提高齿轮加工精度是一项有效的措施。</a:t>
            </a:r>
          </a:p>
        </p:txBody>
      </p:sp>
      <p:grpSp>
        <p:nvGrpSpPr>
          <p:cNvPr id="56342" name="Group 22"/>
          <p:cNvGrpSpPr>
            <a:grpSpLocks/>
          </p:cNvGrpSpPr>
          <p:nvPr/>
        </p:nvGrpSpPr>
        <p:grpSpPr bwMode="auto">
          <a:xfrm>
            <a:off x="1208657" y="2398283"/>
            <a:ext cx="2417825" cy="3206542"/>
            <a:chOff x="2316" y="1039"/>
            <a:chExt cx="2901" cy="3166"/>
          </a:xfrm>
        </p:grpSpPr>
        <p:pic>
          <p:nvPicPr>
            <p:cNvPr id="20488" name="Picture 2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16" y="1039"/>
              <a:ext cx="2853" cy="288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20489" name="Text Box 21"/>
            <p:cNvSpPr txBox="1">
              <a:spLocks noChangeArrowheads="1"/>
            </p:cNvSpPr>
            <p:nvPr/>
          </p:nvSpPr>
          <p:spPr bwMode="auto">
            <a:xfrm>
              <a:off x="2364" y="3932"/>
              <a:ext cx="2853" cy="27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200" b="1" dirty="0"/>
                <a:t>图</a:t>
              </a:r>
              <a:r>
                <a:rPr lang="en-US" altLang="zh-CN" sz="1200" b="1" dirty="0"/>
                <a:t>10.13</a:t>
              </a:r>
              <a:r>
                <a:rPr lang="zh-CN" altLang="en-US" sz="1200" b="1" dirty="0"/>
                <a:t>带孔齿轮的齿坯公差</a:t>
              </a:r>
            </a:p>
          </p:txBody>
        </p:sp>
      </p:grpSp>
      <p:pic>
        <p:nvPicPr>
          <p:cNvPr id="665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4231" y="2569427"/>
            <a:ext cx="5002201" cy="2637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6325">
                                            <p:txEl>
                                              <p:pRg st="0" end="0"/>
                                            </p:txEl>
                                          </p:spTgt>
                                        </p:tgtEl>
                                        <p:attrNameLst>
                                          <p:attrName>style.visibility</p:attrName>
                                        </p:attrNameLst>
                                      </p:cBhvr>
                                      <p:to>
                                        <p:strVal val="visible"/>
                                      </p:to>
                                    </p:set>
                                    <p:animEffect transition="in" filter="wipe(left)">
                                      <p:cBhvr>
                                        <p:cTn id="7" dur="300"/>
                                        <p:tgtEl>
                                          <p:spTgt spid="5632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6342"/>
                                        </p:tgtEl>
                                        <p:attrNameLst>
                                          <p:attrName>style.visibility</p:attrName>
                                        </p:attrNameLst>
                                      </p:cBhvr>
                                      <p:to>
                                        <p:strVal val="visible"/>
                                      </p:to>
                                    </p:set>
                                    <p:anim calcmode="lin" valueType="num">
                                      <p:cBhvr additive="base">
                                        <p:cTn id="12" dur="2000" fill="hold"/>
                                        <p:tgtEl>
                                          <p:spTgt spid="56342"/>
                                        </p:tgtEl>
                                        <p:attrNameLst>
                                          <p:attrName>ppt_x</p:attrName>
                                        </p:attrNameLst>
                                      </p:cBhvr>
                                      <p:tavLst>
                                        <p:tav tm="0">
                                          <p:val>
                                            <p:strVal val="#ppt_x"/>
                                          </p:val>
                                        </p:tav>
                                        <p:tav tm="100000">
                                          <p:val>
                                            <p:strVal val="#ppt_x"/>
                                          </p:val>
                                        </p:tav>
                                      </p:tavLst>
                                    </p:anim>
                                    <p:anim calcmode="lin" valueType="num">
                                      <p:cBhvr additive="base">
                                        <p:cTn id="13" dur="2000" fill="hold"/>
                                        <p:tgtEl>
                                          <p:spTgt spid="5634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66562"/>
                                        </p:tgtEl>
                                        <p:attrNameLst>
                                          <p:attrName>style.visibility</p:attrName>
                                        </p:attrNameLst>
                                      </p:cBhvr>
                                      <p:to>
                                        <p:strVal val="visible"/>
                                      </p:to>
                                    </p:set>
                                    <p:anim calcmode="lin" valueType="num">
                                      <p:cBhvr additive="base">
                                        <p:cTn id="18" dur="500" fill="hold"/>
                                        <p:tgtEl>
                                          <p:spTgt spid="66562"/>
                                        </p:tgtEl>
                                        <p:attrNameLst>
                                          <p:attrName>ppt_x</p:attrName>
                                        </p:attrNameLst>
                                      </p:cBhvr>
                                      <p:tavLst>
                                        <p:tav tm="0">
                                          <p:val>
                                            <p:strVal val="#ppt_x"/>
                                          </p:val>
                                        </p:tav>
                                        <p:tav tm="100000">
                                          <p:val>
                                            <p:strVal val="#ppt_x"/>
                                          </p:val>
                                        </p:tav>
                                      </p:tavLst>
                                    </p:anim>
                                    <p:anim calcmode="lin" valueType="num">
                                      <p:cBhvr additive="base">
                                        <p:cTn id="19" dur="500" fill="hold"/>
                                        <p:tgtEl>
                                          <p:spTgt spid="6656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iterate type="wd">
                                    <p:tmPct val="100000"/>
                                  </p:iterate>
                                  <p:childTnLst>
                                    <p:set>
                                      <p:cBhvr>
                                        <p:cTn id="23" dur="1" fill="hold">
                                          <p:stCondLst>
                                            <p:cond delay="0"/>
                                          </p:stCondLst>
                                        </p:cTn>
                                        <p:tgtEl>
                                          <p:spTgt spid="56328"/>
                                        </p:tgtEl>
                                        <p:attrNameLst>
                                          <p:attrName>style.visibility</p:attrName>
                                        </p:attrNameLst>
                                      </p:cBhvr>
                                      <p:to>
                                        <p:strVal val="visible"/>
                                      </p:to>
                                    </p:set>
                                    <p:animEffect transition="in" filter="wipe(left)">
                                      <p:cBhvr>
                                        <p:cTn id="24" dur="300"/>
                                        <p:tgtEl>
                                          <p:spTgt spid="5632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56335"/>
                                        </p:tgtEl>
                                        <p:attrNameLst>
                                          <p:attrName>style.visibility</p:attrName>
                                        </p:attrNameLst>
                                      </p:cBhvr>
                                      <p:to>
                                        <p:strVal val="visible"/>
                                      </p:to>
                                    </p:set>
                                    <p:animEffect transition="in" filter="wipe(left)">
                                      <p:cBhvr>
                                        <p:cTn id="29" dur="300"/>
                                        <p:tgtEl>
                                          <p:spTgt spid="5633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56336"/>
                                        </p:tgtEl>
                                        <p:attrNameLst>
                                          <p:attrName>style.visibility</p:attrName>
                                        </p:attrNameLst>
                                      </p:cBhvr>
                                      <p:to>
                                        <p:strVal val="visible"/>
                                      </p:to>
                                    </p:set>
                                    <p:animEffect transition="in" filter="wipe(left)">
                                      <p:cBhvr>
                                        <p:cTn id="34" dur="300"/>
                                        <p:tgtEl>
                                          <p:spTgt spid="56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build="p" autoUpdateAnimBg="0"/>
      <p:bldP spid="56328" grpId="0" autoUpdateAnimBg="0"/>
      <p:bldP spid="56335" grpId="0" autoUpdateAnimBg="0"/>
      <p:bldP spid="56336"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xfrm>
            <a:off x="6951663" y="25321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E9F600C-6CA1-41D5-98BD-60CC16D31784}" type="slidenum">
              <a:rPr kumimoji="0" lang="zh-CN" altLang="en-US" sz="2000" smtClean="0">
                <a:solidFill>
                  <a:srgbClr val="0000FF"/>
                </a:solidFill>
              </a:rPr>
              <a:pPr eaLnBrk="1" hangingPunct="1"/>
              <a:t>2</a:t>
            </a:fld>
            <a:endParaRPr kumimoji="0" lang="en-US" altLang="zh-CN" sz="2000" smtClean="0">
              <a:solidFill>
                <a:srgbClr val="0000FF"/>
              </a:solidFill>
            </a:endParaRPr>
          </a:p>
        </p:txBody>
      </p:sp>
      <p:sp>
        <p:nvSpPr>
          <p:cNvPr id="119812" name="Text Box 4">
            <a:hlinkClick r:id="rId2" action="ppaction://hlinksldjump"/>
          </p:cNvPr>
          <p:cNvSpPr txBox="1">
            <a:spLocks noChangeArrowheads="1"/>
          </p:cNvSpPr>
          <p:nvPr/>
        </p:nvSpPr>
        <p:spPr bwMode="auto">
          <a:xfrm>
            <a:off x="366713" y="3476880"/>
            <a:ext cx="85296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solidFill>
                  <a:schemeClr val="accent1">
                    <a:lumMod val="75000"/>
                  </a:schemeClr>
                </a:solidFill>
              </a:rPr>
              <a:t>作业: 思考题4、7，作业题 1 </a:t>
            </a:r>
            <a:r>
              <a:rPr lang="zh-CN" altLang="en-US" dirty="0">
                <a:solidFill>
                  <a:schemeClr val="accent1">
                    <a:lumMod val="75000"/>
                  </a:schemeClr>
                </a:solidFill>
              </a:rPr>
              <a:t>---------------</a:t>
            </a:r>
            <a:r>
              <a:rPr lang="en-US" altLang="zh-CN" dirty="0">
                <a:solidFill>
                  <a:schemeClr val="accent1">
                    <a:lumMod val="75000"/>
                  </a:schemeClr>
                </a:solidFill>
              </a:rPr>
              <a:t>---------------------</a:t>
            </a:r>
            <a:r>
              <a:rPr lang="en-US" altLang="zh-CN" b="1" dirty="0">
                <a:solidFill>
                  <a:schemeClr val="accent1">
                    <a:lumMod val="75000"/>
                  </a:schemeClr>
                </a:solidFill>
              </a:rPr>
              <a:t>(63)</a:t>
            </a:r>
          </a:p>
        </p:txBody>
      </p:sp>
      <p:sp>
        <p:nvSpPr>
          <p:cNvPr id="119813" name="Text Box 5">
            <a:hlinkClick r:id="rId2" action="ppaction://hlinksldjump"/>
          </p:cNvPr>
          <p:cNvSpPr txBox="1">
            <a:spLocks noChangeArrowheads="1"/>
          </p:cNvSpPr>
          <p:nvPr/>
        </p:nvSpPr>
        <p:spPr bwMode="auto">
          <a:xfrm>
            <a:off x="366713" y="2968880"/>
            <a:ext cx="8489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solidFill>
                  <a:schemeClr val="accent1">
                    <a:lumMod val="75000"/>
                  </a:schemeClr>
                </a:solidFill>
              </a:rPr>
              <a:t>本  章  重  点</a:t>
            </a:r>
            <a:r>
              <a:rPr lang="zh-CN" altLang="en-US" dirty="0">
                <a:solidFill>
                  <a:schemeClr val="accent1">
                    <a:lumMod val="75000"/>
                  </a:schemeClr>
                </a:solidFill>
              </a:rPr>
              <a:t>------------------------------------</a:t>
            </a:r>
            <a:r>
              <a:rPr lang="en-US" altLang="zh-CN" dirty="0">
                <a:solidFill>
                  <a:schemeClr val="accent1">
                    <a:lumMod val="75000"/>
                  </a:schemeClr>
                </a:solidFill>
              </a:rPr>
              <a:t>---------------------</a:t>
            </a:r>
            <a:r>
              <a:rPr lang="en-US" altLang="zh-CN" b="1" dirty="0">
                <a:solidFill>
                  <a:schemeClr val="accent1">
                    <a:lumMod val="75000"/>
                  </a:schemeClr>
                </a:solidFill>
              </a:rPr>
              <a:t>(63)</a:t>
            </a:r>
          </a:p>
        </p:txBody>
      </p:sp>
      <p:sp>
        <p:nvSpPr>
          <p:cNvPr id="119814" name="Text Box 6">
            <a:hlinkClick r:id="rId3" action="ppaction://hlinksldjump"/>
          </p:cNvPr>
          <p:cNvSpPr txBox="1">
            <a:spLocks noChangeArrowheads="1"/>
          </p:cNvSpPr>
          <p:nvPr/>
        </p:nvSpPr>
        <p:spPr bwMode="auto">
          <a:xfrm>
            <a:off x="366713" y="4062668"/>
            <a:ext cx="8509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solidFill>
                  <a:schemeClr val="accent1">
                    <a:lumMod val="75000"/>
                  </a:schemeClr>
                </a:solidFill>
              </a:rPr>
              <a:t>作业题解释</a:t>
            </a:r>
            <a:r>
              <a:rPr lang="zh-CN" altLang="en-US">
                <a:solidFill>
                  <a:schemeClr val="accent1">
                    <a:lumMod val="75000"/>
                  </a:schemeClr>
                </a:solidFill>
              </a:rPr>
              <a:t>-------------------</a:t>
            </a:r>
            <a:r>
              <a:rPr lang="en-US" altLang="zh-CN">
                <a:solidFill>
                  <a:schemeClr val="accent1">
                    <a:lumMod val="75000"/>
                  </a:schemeClr>
                </a:solidFill>
              </a:rPr>
              <a:t>----------------------------------------</a:t>
            </a:r>
            <a:r>
              <a:rPr lang="en-US" altLang="zh-CN" b="1">
                <a:solidFill>
                  <a:schemeClr val="accent1">
                    <a:lumMod val="75000"/>
                  </a:schemeClr>
                </a:solidFill>
              </a:rPr>
              <a:t>(64</a:t>
            </a:r>
            <a:r>
              <a:rPr lang="zh-CN" altLang="en-US" b="1">
                <a:solidFill>
                  <a:schemeClr val="accent1">
                    <a:lumMod val="75000"/>
                  </a:schemeClr>
                </a:solidFill>
              </a:rPr>
              <a:t>）</a:t>
            </a:r>
          </a:p>
        </p:txBody>
      </p:sp>
      <p:sp>
        <p:nvSpPr>
          <p:cNvPr id="119815" name="Text Box 7">
            <a:hlinkClick r:id="rId4" action="ppaction://hlinksldjump"/>
          </p:cNvPr>
          <p:cNvSpPr txBox="1">
            <a:spLocks noChangeArrowheads="1"/>
          </p:cNvSpPr>
          <p:nvPr/>
        </p:nvSpPr>
        <p:spPr bwMode="auto">
          <a:xfrm>
            <a:off x="338138" y="4689730"/>
            <a:ext cx="8347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solidFill>
                  <a:schemeClr val="accent1">
                    <a:lumMod val="75000"/>
                  </a:schemeClr>
                </a:solidFill>
              </a:rPr>
              <a:t>公 差 表 格</a:t>
            </a:r>
            <a:r>
              <a:rPr lang="zh-CN" altLang="en-US" dirty="0">
                <a:solidFill>
                  <a:schemeClr val="accent1">
                    <a:lumMod val="75000"/>
                  </a:schemeClr>
                </a:solidFill>
              </a:rPr>
              <a:t>---------------------------------</a:t>
            </a:r>
            <a:r>
              <a:rPr lang="en-US" altLang="zh-CN" dirty="0">
                <a:solidFill>
                  <a:schemeClr val="accent1">
                    <a:lumMod val="75000"/>
                  </a:schemeClr>
                </a:solidFill>
              </a:rPr>
              <a:t>---</a:t>
            </a:r>
            <a:r>
              <a:rPr lang="zh-CN" altLang="en-US" dirty="0">
                <a:solidFill>
                  <a:schemeClr val="accent1">
                    <a:lumMod val="75000"/>
                  </a:schemeClr>
                </a:solidFill>
              </a:rPr>
              <a:t>--------------</a:t>
            </a:r>
            <a:r>
              <a:rPr lang="en-US" altLang="zh-CN" dirty="0">
                <a:solidFill>
                  <a:schemeClr val="accent1">
                    <a:lumMod val="75000"/>
                  </a:schemeClr>
                </a:solidFill>
              </a:rPr>
              <a:t>----------(65</a:t>
            </a:r>
            <a:r>
              <a:rPr lang="en-US" altLang="zh-CN" b="1" dirty="0">
                <a:solidFill>
                  <a:schemeClr val="accent1">
                    <a:lumMod val="75000"/>
                  </a:schemeClr>
                </a:solidFill>
              </a:rPr>
              <a:t>)</a:t>
            </a:r>
          </a:p>
        </p:txBody>
      </p:sp>
      <p:sp>
        <p:nvSpPr>
          <p:cNvPr id="8" name="Text Box 55">
            <a:hlinkClick r:id="rId5" action="ppaction://hlinksldjump"/>
          </p:cNvPr>
          <p:cNvSpPr txBox="1">
            <a:spLocks noChangeArrowheads="1"/>
          </p:cNvSpPr>
          <p:nvPr/>
        </p:nvSpPr>
        <p:spPr bwMode="auto">
          <a:xfrm>
            <a:off x="619125" y="1070230"/>
            <a:ext cx="8004175"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000" b="1" dirty="0"/>
              <a:t>10.4.5</a:t>
            </a:r>
            <a:r>
              <a:rPr lang="zh-CN" altLang="en-US" sz="2000" b="1" dirty="0"/>
              <a:t> 公法线长度的测量</a:t>
            </a:r>
            <a:r>
              <a:rPr lang="en-US" altLang="zh-CN" sz="2000" b="1" dirty="0" smtClean="0"/>
              <a:t>------------------------------------</a:t>
            </a:r>
            <a:r>
              <a:rPr lang="zh-CN" altLang="en-US" sz="2000" b="1" dirty="0"/>
              <a:t>（</a:t>
            </a:r>
            <a:r>
              <a:rPr lang="en-US" altLang="zh-CN" sz="2000" b="1" dirty="0"/>
              <a:t>56</a:t>
            </a:r>
            <a:r>
              <a:rPr lang="zh-CN" altLang="en-US" sz="2000" b="1" dirty="0"/>
              <a:t>）</a:t>
            </a:r>
          </a:p>
        </p:txBody>
      </p:sp>
      <p:sp>
        <p:nvSpPr>
          <p:cNvPr id="9" name="Text Box 56">
            <a:hlinkClick r:id="rId6" action="ppaction://hlinksldjump"/>
          </p:cNvPr>
          <p:cNvSpPr txBox="1">
            <a:spLocks noChangeArrowheads="1"/>
          </p:cNvSpPr>
          <p:nvPr/>
        </p:nvSpPr>
        <p:spPr bwMode="auto">
          <a:xfrm>
            <a:off x="649288" y="1929068"/>
            <a:ext cx="7545387"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000" b="1" dirty="0"/>
              <a:t>10.4.7 </a:t>
            </a:r>
            <a:r>
              <a:rPr lang="zh-CN" altLang="en-US" sz="2000" b="1" dirty="0"/>
              <a:t>单面啮合合测量</a:t>
            </a:r>
            <a:r>
              <a:rPr lang="en-US" altLang="zh-CN" sz="2000" b="1" dirty="0" smtClean="0"/>
              <a:t>----------------------------------------- </a:t>
            </a:r>
            <a:r>
              <a:rPr lang="en-US" altLang="zh-CN" sz="2000" b="1" dirty="0"/>
              <a:t>(59)</a:t>
            </a:r>
          </a:p>
        </p:txBody>
      </p:sp>
      <p:sp>
        <p:nvSpPr>
          <p:cNvPr id="10" name="Text Box 57">
            <a:hlinkClick r:id="rId7" action="ppaction://hlinksldjump"/>
          </p:cNvPr>
          <p:cNvSpPr txBox="1">
            <a:spLocks noChangeArrowheads="1"/>
          </p:cNvSpPr>
          <p:nvPr/>
        </p:nvSpPr>
        <p:spPr bwMode="auto">
          <a:xfrm>
            <a:off x="649288" y="1475043"/>
            <a:ext cx="7580312"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000" b="1" dirty="0"/>
              <a:t>10.4.6 </a:t>
            </a:r>
            <a:r>
              <a:rPr lang="zh-CN" altLang="en-US" sz="2000" b="1" dirty="0"/>
              <a:t>齿厚的测量</a:t>
            </a:r>
            <a:r>
              <a:rPr lang="en-US" altLang="zh-CN" sz="2000" b="1" dirty="0" smtClean="0"/>
              <a:t>----------------------------------------------- </a:t>
            </a:r>
            <a:r>
              <a:rPr lang="en-US" altLang="zh-CN" sz="2000" b="1" dirty="0"/>
              <a:t>(58)</a:t>
            </a:r>
          </a:p>
        </p:txBody>
      </p:sp>
      <p:sp>
        <p:nvSpPr>
          <p:cNvPr id="11" name="Text Box 58">
            <a:hlinkClick r:id="rId8" action="ppaction://hlinksldjump"/>
          </p:cNvPr>
          <p:cNvSpPr txBox="1">
            <a:spLocks noChangeArrowheads="1"/>
          </p:cNvSpPr>
          <p:nvPr/>
        </p:nvSpPr>
        <p:spPr bwMode="auto">
          <a:xfrm>
            <a:off x="649288" y="2398968"/>
            <a:ext cx="7775575"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000" b="1" dirty="0"/>
              <a:t>10.4.8 </a:t>
            </a:r>
            <a:r>
              <a:rPr lang="zh-CN" altLang="en-US" sz="2000" b="1" dirty="0"/>
              <a:t>双面啮合综合测量</a:t>
            </a:r>
            <a:r>
              <a:rPr lang="en-US" altLang="zh-CN" sz="2000" b="1" dirty="0" smtClean="0"/>
              <a:t>-------------------------------------- </a:t>
            </a:r>
            <a:r>
              <a:rPr lang="en-US" altLang="zh-CN" sz="2000" b="1" dirty="0"/>
              <a:t>(61)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9813"/>
                                        </p:tgtEl>
                                        <p:attrNameLst>
                                          <p:attrName>style.visibility</p:attrName>
                                        </p:attrNameLst>
                                      </p:cBhvr>
                                      <p:to>
                                        <p:strVal val="visible"/>
                                      </p:to>
                                    </p:set>
                                    <p:animEffect transition="in" filter="wipe(left)">
                                      <p:cBhvr>
                                        <p:cTn id="21" dur="500"/>
                                        <p:tgtEl>
                                          <p:spTgt spid="11981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19812"/>
                                        </p:tgtEl>
                                        <p:attrNameLst>
                                          <p:attrName>style.visibility</p:attrName>
                                        </p:attrNameLst>
                                      </p:cBhvr>
                                      <p:to>
                                        <p:strVal val="visible"/>
                                      </p:to>
                                    </p:set>
                                    <p:animEffect transition="in" filter="wipe(left)">
                                      <p:cBhvr>
                                        <p:cTn id="24" dur="500"/>
                                        <p:tgtEl>
                                          <p:spTgt spid="11981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19814"/>
                                        </p:tgtEl>
                                        <p:attrNameLst>
                                          <p:attrName>style.visibility</p:attrName>
                                        </p:attrNameLst>
                                      </p:cBhvr>
                                      <p:to>
                                        <p:strVal val="visible"/>
                                      </p:to>
                                    </p:set>
                                    <p:animEffect transition="in" filter="wipe(left)">
                                      <p:cBhvr>
                                        <p:cTn id="27" dur="500"/>
                                        <p:tgtEl>
                                          <p:spTgt spid="1198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19815"/>
                                        </p:tgtEl>
                                        <p:attrNameLst>
                                          <p:attrName>style.visibility</p:attrName>
                                        </p:attrNameLst>
                                      </p:cBhvr>
                                      <p:to>
                                        <p:strVal val="visible"/>
                                      </p:to>
                                    </p:set>
                                    <p:animEffect transition="in" filter="wipe(left)">
                                      <p:cBhvr>
                                        <p:cTn id="30" dur="500"/>
                                        <p:tgtEl>
                                          <p:spTgt spid="1198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p:bldP spid="119813" grpId="0"/>
      <p:bldP spid="119814" grpId="0"/>
      <p:bldP spid="119815"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xfrm>
            <a:off x="7067476" y="89365"/>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7D9F0A7-776E-4749-A4DC-C66D4F8D484B}" type="slidenum">
              <a:rPr kumimoji="0" lang="zh-CN" altLang="en-US" sz="2000" smtClean="0">
                <a:solidFill>
                  <a:srgbClr val="0000FF"/>
                </a:solidFill>
              </a:rPr>
              <a:pPr eaLnBrk="1" hangingPunct="1"/>
              <a:t>20</a:t>
            </a:fld>
            <a:endParaRPr kumimoji="0" lang="en-US" altLang="zh-CN" sz="2000" dirty="0" smtClean="0">
              <a:solidFill>
                <a:srgbClr val="0000FF"/>
              </a:solidFill>
            </a:endParaRPr>
          </a:p>
        </p:txBody>
      </p:sp>
      <p:sp>
        <p:nvSpPr>
          <p:cNvPr id="7177" name="Text Box 9"/>
          <p:cNvSpPr txBox="1">
            <a:spLocks noChangeArrowheads="1"/>
          </p:cNvSpPr>
          <p:nvPr/>
        </p:nvSpPr>
        <p:spPr bwMode="auto">
          <a:xfrm>
            <a:off x="555778" y="800399"/>
            <a:ext cx="329565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latin typeface="宋体" pitchFamily="2" charset="-122"/>
              </a:rPr>
              <a:t>①</a:t>
            </a:r>
            <a:r>
              <a:rPr lang="zh-CN" altLang="en-US" b="1" dirty="0"/>
              <a:t> </a:t>
            </a:r>
            <a:r>
              <a:rPr lang="zh-CN" altLang="en-US" b="1" dirty="0">
                <a:latin typeface="宋体" pitchFamily="2" charset="-122"/>
              </a:rPr>
              <a:t>孔和顶圆精度；</a:t>
            </a:r>
            <a:endParaRPr lang="zh-CN" altLang="en-US" b="1" dirty="0"/>
          </a:p>
        </p:txBody>
      </p:sp>
      <p:sp>
        <p:nvSpPr>
          <p:cNvPr id="7181" name="Text Box 13"/>
          <p:cNvSpPr txBox="1">
            <a:spLocks noChangeArrowheads="1"/>
          </p:cNvSpPr>
          <p:nvPr/>
        </p:nvSpPr>
        <p:spPr bwMode="auto">
          <a:xfrm>
            <a:off x="525126" y="351136"/>
            <a:ext cx="6834187"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(1) </a:t>
            </a:r>
            <a:r>
              <a:rPr lang="zh-CN" altLang="en-US" b="1" dirty="0"/>
              <a:t>带孔齿轮的齿坯精度是指（图10.13）：</a:t>
            </a:r>
          </a:p>
        </p:txBody>
      </p:sp>
      <p:sp>
        <p:nvSpPr>
          <p:cNvPr id="7182" name="Rectangle 14"/>
          <p:cNvSpPr>
            <a:spLocks noChangeArrowheads="1"/>
          </p:cNvSpPr>
          <p:nvPr/>
        </p:nvSpPr>
        <p:spPr bwMode="auto">
          <a:xfrm>
            <a:off x="557484" y="1248362"/>
            <a:ext cx="3709987"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latin typeface="宋体" pitchFamily="2" charset="-122"/>
              </a:rPr>
              <a:t>②</a:t>
            </a:r>
            <a:r>
              <a:rPr lang="zh-CN" altLang="en-US" b="1" dirty="0"/>
              <a:t> 径向</a:t>
            </a:r>
            <a:r>
              <a:rPr lang="en-US" altLang="zh-CN" b="1" dirty="0" err="1"/>
              <a:t>S</a:t>
            </a:r>
            <a:r>
              <a:rPr lang="en-US" altLang="zh-CN" b="1" baseline="-30000" dirty="0" err="1"/>
              <a:t>r</a:t>
            </a:r>
            <a:r>
              <a:rPr lang="zh-CN" altLang="en-US" b="1" dirty="0"/>
              <a:t>基准面精度；</a:t>
            </a:r>
          </a:p>
        </p:txBody>
      </p:sp>
      <p:sp>
        <p:nvSpPr>
          <p:cNvPr id="7189" name="Rectangle 21"/>
          <p:cNvSpPr>
            <a:spLocks noChangeArrowheads="1"/>
          </p:cNvSpPr>
          <p:nvPr/>
        </p:nvSpPr>
        <p:spPr bwMode="auto">
          <a:xfrm>
            <a:off x="552528" y="2761152"/>
            <a:ext cx="309784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latin typeface="宋体" pitchFamily="2" charset="-122"/>
              </a:rPr>
              <a:t>③</a:t>
            </a:r>
            <a:r>
              <a:rPr lang="zh-CN" altLang="en-US" b="1" dirty="0"/>
              <a:t>轴向</a:t>
            </a:r>
            <a:r>
              <a:rPr lang="en-US" altLang="zh-CN" b="1" dirty="0"/>
              <a:t>S</a:t>
            </a:r>
            <a:r>
              <a:rPr lang="en-US" altLang="zh-CN" b="1" baseline="-30000" dirty="0"/>
              <a:t>i</a:t>
            </a:r>
            <a:r>
              <a:rPr lang="zh-CN" altLang="en-US" b="1" dirty="0">
                <a:latin typeface="宋体" pitchFamily="2" charset="-122"/>
              </a:rPr>
              <a:t>基准面精度。</a:t>
            </a:r>
          </a:p>
        </p:txBody>
      </p:sp>
      <p:sp>
        <p:nvSpPr>
          <p:cNvPr id="7199" name="AutoShape 31"/>
          <p:cNvSpPr>
            <a:spLocks noChangeArrowheads="1"/>
          </p:cNvSpPr>
          <p:nvPr/>
        </p:nvSpPr>
        <p:spPr bwMode="auto">
          <a:xfrm>
            <a:off x="7677523" y="3818499"/>
            <a:ext cx="914400" cy="739775"/>
          </a:xfrm>
          <a:prstGeom prst="wedgeRoundRectCallout">
            <a:avLst>
              <a:gd name="adj1" fmla="val -209433"/>
              <a:gd name="adj2" fmla="val 26277"/>
              <a:gd name="adj3" fmla="val 16667"/>
            </a:avLst>
          </a:prstGeom>
          <a:solidFill>
            <a:schemeClr val="bg1"/>
          </a:solidFill>
          <a:ln w="38100">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sz="3200"/>
              <a:t>S</a:t>
            </a:r>
            <a:r>
              <a:rPr lang="en-US" altLang="zh-CN" sz="3200" baseline="-25000"/>
              <a:t>i</a:t>
            </a:r>
          </a:p>
        </p:txBody>
      </p:sp>
      <p:sp>
        <p:nvSpPr>
          <p:cNvPr id="7200" name="AutoShape 32"/>
          <p:cNvSpPr>
            <a:spLocks noChangeArrowheads="1"/>
          </p:cNvSpPr>
          <p:nvPr/>
        </p:nvSpPr>
        <p:spPr bwMode="auto">
          <a:xfrm>
            <a:off x="7220323" y="1441450"/>
            <a:ext cx="914400" cy="765175"/>
          </a:xfrm>
          <a:prstGeom prst="wedgeEllipseCallout">
            <a:avLst>
              <a:gd name="adj1" fmla="val -166667"/>
              <a:gd name="adj2" fmla="val 182157"/>
            </a:avLst>
          </a:prstGeom>
          <a:solidFill>
            <a:schemeClr val="bg1"/>
          </a:solidFill>
          <a:ln w="57150">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sz="3200"/>
              <a:t>S</a:t>
            </a:r>
            <a:r>
              <a:rPr lang="en-US" altLang="zh-CN" sz="3200" baseline="-25000"/>
              <a:t>r</a:t>
            </a:r>
          </a:p>
        </p:txBody>
      </p:sp>
      <p:grpSp>
        <p:nvGrpSpPr>
          <p:cNvPr id="7207" name="Group 39"/>
          <p:cNvGrpSpPr>
            <a:grpSpLocks/>
          </p:cNvGrpSpPr>
          <p:nvPr/>
        </p:nvGrpSpPr>
        <p:grpSpPr bwMode="auto">
          <a:xfrm>
            <a:off x="4464423" y="3749675"/>
            <a:ext cx="2535237" cy="1098550"/>
            <a:chOff x="1522" y="2362"/>
            <a:chExt cx="1597" cy="692"/>
          </a:xfrm>
        </p:grpSpPr>
        <p:sp>
          <p:nvSpPr>
            <p:cNvPr id="21521" name="Line 36"/>
            <p:cNvSpPr>
              <a:spLocks noChangeShapeType="1"/>
            </p:cNvSpPr>
            <p:nvPr/>
          </p:nvSpPr>
          <p:spPr bwMode="auto">
            <a:xfrm>
              <a:off x="1563" y="2362"/>
              <a:ext cx="1523"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21522" name="Line 37"/>
            <p:cNvSpPr>
              <a:spLocks noChangeShapeType="1"/>
            </p:cNvSpPr>
            <p:nvPr/>
          </p:nvSpPr>
          <p:spPr bwMode="auto">
            <a:xfrm>
              <a:off x="1522" y="3054"/>
              <a:ext cx="1597"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21523" name="Line 38"/>
            <p:cNvSpPr>
              <a:spLocks noChangeShapeType="1"/>
            </p:cNvSpPr>
            <p:nvPr/>
          </p:nvSpPr>
          <p:spPr bwMode="auto">
            <a:xfrm>
              <a:off x="3012" y="2378"/>
              <a:ext cx="0" cy="659"/>
            </a:xfrm>
            <a:prstGeom prst="line">
              <a:avLst/>
            </a:prstGeom>
            <a:noFill/>
            <a:ln w="38100">
              <a:solidFill>
                <a:srgbClr val="FF00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grpSp>
      <p:grpSp>
        <p:nvGrpSpPr>
          <p:cNvPr id="7211" name="Group 43"/>
          <p:cNvGrpSpPr>
            <a:grpSpLocks/>
          </p:cNvGrpSpPr>
          <p:nvPr/>
        </p:nvGrpSpPr>
        <p:grpSpPr bwMode="auto">
          <a:xfrm>
            <a:off x="3923085" y="2703513"/>
            <a:ext cx="2089150" cy="3175000"/>
            <a:chOff x="1037" y="1703"/>
            <a:chExt cx="1316" cy="2000"/>
          </a:xfrm>
        </p:grpSpPr>
        <p:sp>
          <p:nvSpPr>
            <p:cNvPr id="21518" name="Line 40"/>
            <p:cNvSpPr>
              <a:spLocks noChangeShapeType="1"/>
            </p:cNvSpPr>
            <p:nvPr/>
          </p:nvSpPr>
          <p:spPr bwMode="auto">
            <a:xfrm>
              <a:off x="1037" y="1703"/>
              <a:ext cx="1316"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21519" name="Line 41"/>
            <p:cNvSpPr>
              <a:spLocks noChangeShapeType="1"/>
            </p:cNvSpPr>
            <p:nvPr/>
          </p:nvSpPr>
          <p:spPr bwMode="auto">
            <a:xfrm>
              <a:off x="1037" y="3703"/>
              <a:ext cx="1316"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21520" name="Line 42"/>
            <p:cNvSpPr>
              <a:spLocks noChangeShapeType="1"/>
            </p:cNvSpPr>
            <p:nvPr/>
          </p:nvSpPr>
          <p:spPr bwMode="auto">
            <a:xfrm>
              <a:off x="1226" y="1720"/>
              <a:ext cx="0" cy="1966"/>
            </a:xfrm>
            <a:prstGeom prst="line">
              <a:avLst/>
            </a:prstGeom>
            <a:noFill/>
            <a:ln w="38100">
              <a:solidFill>
                <a:srgbClr val="FF00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grpSp>
      <p:grpSp>
        <p:nvGrpSpPr>
          <p:cNvPr id="7212" name="Group 44"/>
          <p:cNvGrpSpPr>
            <a:grpSpLocks/>
          </p:cNvGrpSpPr>
          <p:nvPr/>
        </p:nvGrpSpPr>
        <p:grpSpPr bwMode="auto">
          <a:xfrm>
            <a:off x="2984873" y="1274763"/>
            <a:ext cx="4953000" cy="5194300"/>
            <a:chOff x="2015" y="1096"/>
            <a:chExt cx="2801" cy="3032"/>
          </a:xfrm>
        </p:grpSpPr>
        <p:pic>
          <p:nvPicPr>
            <p:cNvPr id="21516" name="Picture 4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15" y="1096"/>
              <a:ext cx="2775" cy="278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21517" name="Text Box 46"/>
            <p:cNvSpPr txBox="1">
              <a:spLocks noChangeArrowheads="1"/>
            </p:cNvSpPr>
            <p:nvPr/>
          </p:nvSpPr>
          <p:spPr bwMode="auto">
            <a:xfrm>
              <a:off x="2238" y="3897"/>
              <a:ext cx="2578" cy="23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图10.13 带孔齿轮的齿坯公差</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81"/>
                                        </p:tgtEl>
                                        <p:attrNameLst>
                                          <p:attrName>style.visibility</p:attrName>
                                        </p:attrNameLst>
                                      </p:cBhvr>
                                      <p:to>
                                        <p:strVal val="visible"/>
                                      </p:to>
                                    </p:set>
                                    <p:animEffect transition="in" filter="wipe(left)">
                                      <p:cBhvr>
                                        <p:cTn id="7" dur="300"/>
                                        <p:tgtEl>
                                          <p:spTgt spid="71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7212"/>
                                        </p:tgtEl>
                                        <p:attrNameLst>
                                          <p:attrName>style.visibility</p:attrName>
                                        </p:attrNameLst>
                                      </p:cBhvr>
                                      <p:to>
                                        <p:strVal val="visible"/>
                                      </p:to>
                                    </p:set>
                                    <p:anim calcmode="lin" valueType="num">
                                      <p:cBhvr additive="base">
                                        <p:cTn id="12" dur="500" fill="hold"/>
                                        <p:tgtEl>
                                          <p:spTgt spid="7212"/>
                                        </p:tgtEl>
                                        <p:attrNameLst>
                                          <p:attrName>ppt_x</p:attrName>
                                        </p:attrNameLst>
                                      </p:cBhvr>
                                      <p:tavLst>
                                        <p:tav tm="0">
                                          <p:val>
                                            <p:strVal val="1+#ppt_w/2"/>
                                          </p:val>
                                        </p:tav>
                                        <p:tav tm="100000">
                                          <p:val>
                                            <p:strVal val="#ppt_x"/>
                                          </p:val>
                                        </p:tav>
                                      </p:tavLst>
                                    </p:anim>
                                    <p:anim calcmode="lin" valueType="num">
                                      <p:cBhvr additive="base">
                                        <p:cTn id="13" dur="500" fill="hold"/>
                                        <p:tgtEl>
                                          <p:spTgt spid="721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177"/>
                                        </p:tgtEl>
                                        <p:attrNameLst>
                                          <p:attrName>style.visibility</p:attrName>
                                        </p:attrNameLst>
                                      </p:cBhvr>
                                      <p:to>
                                        <p:strVal val="visible"/>
                                      </p:to>
                                    </p:set>
                                    <p:animEffect transition="in" filter="wipe(left)">
                                      <p:cBhvr>
                                        <p:cTn id="18" dur="300"/>
                                        <p:tgtEl>
                                          <p:spTgt spid="717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42" fill="hold" nodeType="clickEffect">
                                  <p:stCondLst>
                                    <p:cond delay="0"/>
                                  </p:stCondLst>
                                  <p:childTnLst>
                                    <p:set>
                                      <p:cBhvr>
                                        <p:cTn id="22" dur="1" fill="hold">
                                          <p:stCondLst>
                                            <p:cond delay="0"/>
                                          </p:stCondLst>
                                        </p:cTn>
                                        <p:tgtEl>
                                          <p:spTgt spid="7207"/>
                                        </p:tgtEl>
                                        <p:attrNameLst>
                                          <p:attrName>style.visibility</p:attrName>
                                        </p:attrNameLst>
                                      </p:cBhvr>
                                      <p:to>
                                        <p:strVal val="visible"/>
                                      </p:to>
                                    </p:set>
                                    <p:animEffect transition="in" filter="barn(outHorizontal)">
                                      <p:cBhvr>
                                        <p:cTn id="23" dur="500"/>
                                        <p:tgtEl>
                                          <p:spTgt spid="720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42" fill="hold" nodeType="clickEffect">
                                  <p:stCondLst>
                                    <p:cond delay="0"/>
                                  </p:stCondLst>
                                  <p:childTnLst>
                                    <p:set>
                                      <p:cBhvr>
                                        <p:cTn id="27" dur="1" fill="hold">
                                          <p:stCondLst>
                                            <p:cond delay="0"/>
                                          </p:stCondLst>
                                        </p:cTn>
                                        <p:tgtEl>
                                          <p:spTgt spid="7211"/>
                                        </p:tgtEl>
                                        <p:attrNameLst>
                                          <p:attrName>style.visibility</p:attrName>
                                        </p:attrNameLst>
                                      </p:cBhvr>
                                      <p:to>
                                        <p:strVal val="visible"/>
                                      </p:to>
                                    </p:set>
                                    <p:animEffect transition="in" filter="barn(outHorizontal)">
                                      <p:cBhvr>
                                        <p:cTn id="28" dur="500"/>
                                        <p:tgtEl>
                                          <p:spTgt spid="721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182"/>
                                        </p:tgtEl>
                                        <p:attrNameLst>
                                          <p:attrName>style.visibility</p:attrName>
                                        </p:attrNameLst>
                                      </p:cBhvr>
                                      <p:to>
                                        <p:strVal val="visible"/>
                                      </p:to>
                                    </p:set>
                                    <p:animEffect transition="in" filter="wipe(left)">
                                      <p:cBhvr>
                                        <p:cTn id="33" dur="300"/>
                                        <p:tgtEl>
                                          <p:spTgt spid="7182"/>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2" fill="hold" grpId="0" nodeType="clickEffect">
                                  <p:stCondLst>
                                    <p:cond delay="0"/>
                                  </p:stCondLst>
                                  <p:childTnLst>
                                    <p:set>
                                      <p:cBhvr>
                                        <p:cTn id="37" dur="1" fill="hold">
                                          <p:stCondLst>
                                            <p:cond delay="0"/>
                                          </p:stCondLst>
                                        </p:cTn>
                                        <p:tgtEl>
                                          <p:spTgt spid="7200"/>
                                        </p:tgtEl>
                                        <p:attrNameLst>
                                          <p:attrName>style.visibility</p:attrName>
                                        </p:attrNameLst>
                                      </p:cBhvr>
                                      <p:to>
                                        <p:strVal val="visible"/>
                                      </p:to>
                                    </p:set>
                                    <p:anim calcmode="lin" valueType="num">
                                      <p:cBhvr>
                                        <p:cTn id="38" dur="500" fill="hold"/>
                                        <p:tgtEl>
                                          <p:spTgt spid="7200"/>
                                        </p:tgtEl>
                                        <p:attrNameLst>
                                          <p:attrName>ppt_x</p:attrName>
                                        </p:attrNameLst>
                                      </p:cBhvr>
                                      <p:tavLst>
                                        <p:tav tm="0">
                                          <p:val>
                                            <p:strVal val="#ppt_x+#ppt_w/2"/>
                                          </p:val>
                                        </p:tav>
                                        <p:tav tm="100000">
                                          <p:val>
                                            <p:strVal val="#ppt_x"/>
                                          </p:val>
                                        </p:tav>
                                      </p:tavLst>
                                    </p:anim>
                                    <p:anim calcmode="lin" valueType="num">
                                      <p:cBhvr>
                                        <p:cTn id="39" dur="500" fill="hold"/>
                                        <p:tgtEl>
                                          <p:spTgt spid="7200"/>
                                        </p:tgtEl>
                                        <p:attrNameLst>
                                          <p:attrName>ppt_y</p:attrName>
                                        </p:attrNameLst>
                                      </p:cBhvr>
                                      <p:tavLst>
                                        <p:tav tm="0">
                                          <p:val>
                                            <p:strVal val="#ppt_y"/>
                                          </p:val>
                                        </p:tav>
                                        <p:tav tm="100000">
                                          <p:val>
                                            <p:strVal val="#ppt_y"/>
                                          </p:val>
                                        </p:tav>
                                      </p:tavLst>
                                    </p:anim>
                                    <p:anim calcmode="lin" valueType="num">
                                      <p:cBhvr>
                                        <p:cTn id="40" dur="500" fill="hold"/>
                                        <p:tgtEl>
                                          <p:spTgt spid="7200"/>
                                        </p:tgtEl>
                                        <p:attrNameLst>
                                          <p:attrName>ppt_w</p:attrName>
                                        </p:attrNameLst>
                                      </p:cBhvr>
                                      <p:tavLst>
                                        <p:tav tm="0">
                                          <p:val>
                                            <p:fltVal val="0"/>
                                          </p:val>
                                        </p:tav>
                                        <p:tav tm="100000">
                                          <p:val>
                                            <p:strVal val="#ppt_w"/>
                                          </p:val>
                                        </p:tav>
                                      </p:tavLst>
                                    </p:anim>
                                    <p:anim calcmode="lin" valueType="num">
                                      <p:cBhvr>
                                        <p:cTn id="41" dur="500" fill="hold"/>
                                        <p:tgtEl>
                                          <p:spTgt spid="7200"/>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iterate type="wd">
                                    <p:tmPct val="100000"/>
                                  </p:iterate>
                                  <p:childTnLst>
                                    <p:set>
                                      <p:cBhvr>
                                        <p:cTn id="45" dur="1" fill="hold">
                                          <p:stCondLst>
                                            <p:cond delay="0"/>
                                          </p:stCondLst>
                                        </p:cTn>
                                        <p:tgtEl>
                                          <p:spTgt spid="7189"/>
                                        </p:tgtEl>
                                        <p:attrNameLst>
                                          <p:attrName>style.visibility</p:attrName>
                                        </p:attrNameLst>
                                      </p:cBhvr>
                                      <p:to>
                                        <p:strVal val="visible"/>
                                      </p:to>
                                    </p:set>
                                    <p:animEffect transition="in" filter="wipe(left)">
                                      <p:cBhvr>
                                        <p:cTn id="46" dur="300"/>
                                        <p:tgtEl>
                                          <p:spTgt spid="718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7" presetClass="entr" presetSubtype="2" fill="hold" grpId="0" nodeType="clickEffect">
                                  <p:stCondLst>
                                    <p:cond delay="0"/>
                                  </p:stCondLst>
                                  <p:childTnLst>
                                    <p:set>
                                      <p:cBhvr>
                                        <p:cTn id="50" dur="1" fill="hold">
                                          <p:stCondLst>
                                            <p:cond delay="0"/>
                                          </p:stCondLst>
                                        </p:cTn>
                                        <p:tgtEl>
                                          <p:spTgt spid="7199"/>
                                        </p:tgtEl>
                                        <p:attrNameLst>
                                          <p:attrName>style.visibility</p:attrName>
                                        </p:attrNameLst>
                                      </p:cBhvr>
                                      <p:to>
                                        <p:strVal val="visible"/>
                                      </p:to>
                                    </p:set>
                                    <p:anim calcmode="lin" valueType="num">
                                      <p:cBhvr>
                                        <p:cTn id="51" dur="500" fill="hold"/>
                                        <p:tgtEl>
                                          <p:spTgt spid="7199"/>
                                        </p:tgtEl>
                                        <p:attrNameLst>
                                          <p:attrName>ppt_x</p:attrName>
                                        </p:attrNameLst>
                                      </p:cBhvr>
                                      <p:tavLst>
                                        <p:tav tm="0">
                                          <p:val>
                                            <p:strVal val="#ppt_x+#ppt_w/2"/>
                                          </p:val>
                                        </p:tav>
                                        <p:tav tm="100000">
                                          <p:val>
                                            <p:strVal val="#ppt_x"/>
                                          </p:val>
                                        </p:tav>
                                      </p:tavLst>
                                    </p:anim>
                                    <p:anim calcmode="lin" valueType="num">
                                      <p:cBhvr>
                                        <p:cTn id="52" dur="500" fill="hold"/>
                                        <p:tgtEl>
                                          <p:spTgt spid="7199"/>
                                        </p:tgtEl>
                                        <p:attrNameLst>
                                          <p:attrName>ppt_y</p:attrName>
                                        </p:attrNameLst>
                                      </p:cBhvr>
                                      <p:tavLst>
                                        <p:tav tm="0">
                                          <p:val>
                                            <p:strVal val="#ppt_y"/>
                                          </p:val>
                                        </p:tav>
                                        <p:tav tm="100000">
                                          <p:val>
                                            <p:strVal val="#ppt_y"/>
                                          </p:val>
                                        </p:tav>
                                      </p:tavLst>
                                    </p:anim>
                                    <p:anim calcmode="lin" valueType="num">
                                      <p:cBhvr>
                                        <p:cTn id="53" dur="500" fill="hold"/>
                                        <p:tgtEl>
                                          <p:spTgt spid="7199"/>
                                        </p:tgtEl>
                                        <p:attrNameLst>
                                          <p:attrName>ppt_w</p:attrName>
                                        </p:attrNameLst>
                                      </p:cBhvr>
                                      <p:tavLst>
                                        <p:tav tm="0">
                                          <p:val>
                                            <p:fltVal val="0"/>
                                          </p:val>
                                        </p:tav>
                                        <p:tav tm="100000">
                                          <p:val>
                                            <p:strVal val="#ppt_w"/>
                                          </p:val>
                                        </p:tav>
                                      </p:tavLst>
                                    </p:anim>
                                    <p:anim calcmode="lin" valueType="num">
                                      <p:cBhvr>
                                        <p:cTn id="54" dur="500" fill="hold"/>
                                        <p:tgtEl>
                                          <p:spTgt spid="719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autoUpdateAnimBg="0"/>
      <p:bldP spid="7181" grpId="0" autoUpdateAnimBg="0"/>
      <p:bldP spid="7182" grpId="0" autoUpdateAnimBg="0"/>
      <p:bldP spid="7189" grpId="0" autoUpdateAnimBg="0"/>
      <p:bldP spid="7199" grpId="0" animBg="1" autoUpdateAnimBg="0"/>
      <p:bldP spid="7200"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xfrm>
            <a:off x="6957061" y="265241"/>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8A05AC7-21D9-490D-B650-046FF6E5AABB}" type="slidenum">
              <a:rPr kumimoji="0" lang="zh-CN" altLang="en-US" sz="2000" smtClean="0">
                <a:solidFill>
                  <a:srgbClr val="0000FF"/>
                </a:solidFill>
              </a:rPr>
              <a:pPr eaLnBrk="1" hangingPunct="1"/>
              <a:t>21</a:t>
            </a:fld>
            <a:endParaRPr kumimoji="0" lang="en-US" altLang="zh-CN" sz="2000" smtClean="0">
              <a:solidFill>
                <a:srgbClr val="0000FF"/>
              </a:solidFill>
            </a:endParaRPr>
          </a:p>
        </p:txBody>
      </p:sp>
      <p:sp>
        <p:nvSpPr>
          <p:cNvPr id="58376" name="Text Box 8"/>
          <p:cNvSpPr txBox="1">
            <a:spLocks noChangeArrowheads="1"/>
          </p:cNvSpPr>
          <p:nvPr/>
        </p:nvSpPr>
        <p:spPr bwMode="auto">
          <a:xfrm>
            <a:off x="350720" y="429499"/>
            <a:ext cx="650557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a:t>
            </a:r>
            <a:r>
              <a:rPr lang="en-US" altLang="zh-CN" b="1" dirty="0"/>
              <a:t>2</a:t>
            </a:r>
            <a:r>
              <a:rPr lang="zh-CN" altLang="en-US" b="1" dirty="0"/>
              <a:t>）齿轮轴的齿坯精度是指（图10.14</a:t>
            </a:r>
            <a:r>
              <a:rPr lang="en-US" altLang="zh-CN" b="1" dirty="0"/>
              <a:t>）：</a:t>
            </a:r>
          </a:p>
        </p:txBody>
      </p:sp>
      <p:sp>
        <p:nvSpPr>
          <p:cNvPr id="58377" name="Text Box 9"/>
          <p:cNvSpPr txBox="1">
            <a:spLocks noChangeArrowheads="1"/>
          </p:cNvSpPr>
          <p:nvPr/>
        </p:nvSpPr>
        <p:spPr bwMode="auto">
          <a:xfrm>
            <a:off x="568208" y="858173"/>
            <a:ext cx="38893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latin typeface="宋体" pitchFamily="2" charset="-122"/>
              </a:rPr>
              <a:t>①</a:t>
            </a:r>
            <a:r>
              <a:rPr lang="zh-CN" altLang="en-US" b="1" dirty="0"/>
              <a:t> </a:t>
            </a:r>
            <a:r>
              <a:rPr lang="zh-CN" altLang="en-US" b="1" dirty="0">
                <a:latin typeface="宋体" pitchFamily="2" charset="-122"/>
              </a:rPr>
              <a:t>轴颈和顶圆精度；</a:t>
            </a:r>
            <a:endParaRPr lang="zh-CN" altLang="en-US" b="1" dirty="0"/>
          </a:p>
        </p:txBody>
      </p:sp>
      <p:sp>
        <p:nvSpPr>
          <p:cNvPr id="58378" name="Rectangle 10"/>
          <p:cNvSpPr>
            <a:spLocks noChangeArrowheads="1"/>
          </p:cNvSpPr>
          <p:nvPr/>
        </p:nvSpPr>
        <p:spPr bwMode="auto">
          <a:xfrm>
            <a:off x="3427295" y="892169"/>
            <a:ext cx="365760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latin typeface="宋体" pitchFamily="2" charset="-122"/>
              </a:rPr>
              <a:t>②</a:t>
            </a:r>
            <a:r>
              <a:rPr lang="zh-CN" altLang="en-US" b="1" dirty="0"/>
              <a:t> 径向</a:t>
            </a:r>
            <a:r>
              <a:rPr lang="en-US" altLang="zh-CN" b="1" dirty="0" err="1"/>
              <a:t>S</a:t>
            </a:r>
            <a:r>
              <a:rPr lang="en-US" altLang="zh-CN" b="1" baseline="-30000" dirty="0" err="1"/>
              <a:t>r</a:t>
            </a:r>
            <a:r>
              <a:rPr lang="zh-CN" altLang="en-US" b="1" dirty="0"/>
              <a:t>基准面精度；</a:t>
            </a:r>
          </a:p>
        </p:txBody>
      </p:sp>
      <p:sp>
        <p:nvSpPr>
          <p:cNvPr id="58379" name="Rectangle 11"/>
          <p:cNvSpPr>
            <a:spLocks noChangeArrowheads="1"/>
          </p:cNvSpPr>
          <p:nvPr/>
        </p:nvSpPr>
        <p:spPr bwMode="auto">
          <a:xfrm>
            <a:off x="423098" y="1346194"/>
            <a:ext cx="3494088"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r>
              <a:rPr lang="zh-CN" altLang="en-US" b="1" dirty="0">
                <a:latin typeface="宋体" pitchFamily="2" charset="-122"/>
              </a:rPr>
              <a:t>③</a:t>
            </a:r>
            <a:r>
              <a:rPr lang="zh-CN" altLang="en-US" b="1" dirty="0"/>
              <a:t>轴向</a:t>
            </a:r>
            <a:r>
              <a:rPr lang="en-US" altLang="zh-CN" b="1" dirty="0"/>
              <a:t>S</a:t>
            </a:r>
            <a:r>
              <a:rPr lang="en-US" altLang="zh-CN" b="1" baseline="-30000" dirty="0"/>
              <a:t>i</a:t>
            </a:r>
            <a:r>
              <a:rPr lang="zh-CN" altLang="en-US" b="1" dirty="0">
                <a:latin typeface="宋体" pitchFamily="2" charset="-122"/>
              </a:rPr>
              <a:t>基准面精度。</a:t>
            </a:r>
          </a:p>
        </p:txBody>
      </p:sp>
      <p:grpSp>
        <p:nvGrpSpPr>
          <p:cNvPr id="58397" name="Group 29"/>
          <p:cNvGrpSpPr>
            <a:grpSpLocks/>
          </p:cNvGrpSpPr>
          <p:nvPr/>
        </p:nvGrpSpPr>
        <p:grpSpPr bwMode="auto">
          <a:xfrm>
            <a:off x="714375" y="1865313"/>
            <a:ext cx="7823200" cy="4281487"/>
            <a:chOff x="491" y="959"/>
            <a:chExt cx="4928" cy="2697"/>
          </a:xfrm>
        </p:grpSpPr>
        <p:pic>
          <p:nvPicPr>
            <p:cNvPr id="22543" name="Picture 2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1" y="959"/>
              <a:ext cx="4928" cy="243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22544" name="Text Box 28"/>
            <p:cNvSpPr txBox="1">
              <a:spLocks noChangeArrowheads="1"/>
            </p:cNvSpPr>
            <p:nvPr/>
          </p:nvSpPr>
          <p:spPr bwMode="auto">
            <a:xfrm>
              <a:off x="1101" y="3406"/>
              <a:ext cx="2633" cy="2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000" b="1" dirty="0"/>
                <a:t>图 </a:t>
              </a:r>
              <a:r>
                <a:rPr lang="en-US" altLang="zh-CN" sz="2000" b="1" dirty="0"/>
                <a:t>10.14  </a:t>
              </a:r>
              <a:r>
                <a:rPr lang="zh-CN" altLang="en-US" sz="2000" b="1" dirty="0"/>
                <a:t>齿轮轴的齿坯公差</a:t>
              </a:r>
            </a:p>
          </p:txBody>
        </p:sp>
      </p:grpSp>
      <p:sp>
        <p:nvSpPr>
          <p:cNvPr id="58401" name="Line 33"/>
          <p:cNvSpPr>
            <a:spLocks noChangeShapeType="1"/>
          </p:cNvSpPr>
          <p:nvPr/>
        </p:nvSpPr>
        <p:spPr bwMode="auto">
          <a:xfrm>
            <a:off x="4881563" y="3119438"/>
            <a:ext cx="0" cy="1828800"/>
          </a:xfrm>
          <a:prstGeom prst="line">
            <a:avLst/>
          </a:prstGeom>
          <a:noFill/>
          <a:ln w="57150">
            <a:solidFill>
              <a:srgbClr val="FF00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58402" name="AutoShape 34"/>
          <p:cNvSpPr>
            <a:spLocks/>
          </p:cNvSpPr>
          <p:nvPr/>
        </p:nvSpPr>
        <p:spPr bwMode="auto">
          <a:xfrm>
            <a:off x="7634288" y="3451225"/>
            <a:ext cx="1241425" cy="609600"/>
          </a:xfrm>
          <a:prstGeom prst="borderCallout1">
            <a:avLst>
              <a:gd name="adj1" fmla="val 18750"/>
              <a:gd name="adj2" fmla="val -6139"/>
              <a:gd name="adj3" fmla="val 92449"/>
              <a:gd name="adj4" fmla="val -126088"/>
            </a:avLst>
          </a:prstGeom>
          <a:noFill/>
          <a:ln w="38100">
            <a:solidFill>
              <a:srgbClr val="FF0066"/>
            </a:solidFill>
            <a:miter lim="800000"/>
            <a:headEnd/>
            <a:tailEnd type="triangle" w="med" len="me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sz="2800" b="1"/>
              <a:t>S</a:t>
            </a:r>
            <a:r>
              <a:rPr lang="en-US" altLang="zh-CN" sz="2800" b="1" baseline="-25000"/>
              <a:t>i</a:t>
            </a:r>
          </a:p>
        </p:txBody>
      </p:sp>
      <p:sp>
        <p:nvSpPr>
          <p:cNvPr id="58403" name="AutoShape 35"/>
          <p:cNvSpPr>
            <a:spLocks noChangeArrowheads="1"/>
          </p:cNvSpPr>
          <p:nvPr/>
        </p:nvSpPr>
        <p:spPr bwMode="auto">
          <a:xfrm>
            <a:off x="7265988" y="1828800"/>
            <a:ext cx="1077912" cy="609600"/>
          </a:xfrm>
          <a:prstGeom prst="wedgeEllipseCallout">
            <a:avLst>
              <a:gd name="adj1" fmla="val -127907"/>
              <a:gd name="adj2" fmla="val 211981"/>
            </a:avLst>
          </a:prstGeom>
          <a:noFill/>
          <a:ln w="28575">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a:t>S</a:t>
            </a:r>
            <a:r>
              <a:rPr lang="en-US" altLang="zh-CN" baseline="-25000"/>
              <a:t>r</a:t>
            </a:r>
          </a:p>
        </p:txBody>
      </p:sp>
      <p:sp>
        <p:nvSpPr>
          <p:cNvPr id="58404" name="AutoShape 36"/>
          <p:cNvSpPr>
            <a:spLocks noChangeArrowheads="1"/>
          </p:cNvSpPr>
          <p:nvPr/>
        </p:nvSpPr>
        <p:spPr bwMode="auto">
          <a:xfrm>
            <a:off x="3233737" y="1558193"/>
            <a:ext cx="1077913" cy="641350"/>
          </a:xfrm>
          <a:prstGeom prst="wedgeEllipseCallout">
            <a:avLst>
              <a:gd name="adj1" fmla="val 11412"/>
              <a:gd name="adj2" fmla="val 250000"/>
            </a:avLst>
          </a:prstGeom>
          <a:noFill/>
          <a:ln w="28575">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a:t>S</a:t>
            </a:r>
            <a:r>
              <a:rPr lang="en-US" altLang="zh-CN" baseline="-25000"/>
              <a:t>r</a:t>
            </a:r>
          </a:p>
        </p:txBody>
      </p:sp>
      <p:sp>
        <p:nvSpPr>
          <p:cNvPr id="18" name="AutoShape 34"/>
          <p:cNvSpPr>
            <a:spLocks/>
          </p:cNvSpPr>
          <p:nvPr/>
        </p:nvSpPr>
        <p:spPr bwMode="auto">
          <a:xfrm>
            <a:off x="5618163" y="5818188"/>
            <a:ext cx="1241425" cy="609600"/>
          </a:xfrm>
          <a:prstGeom prst="borderCallout1">
            <a:avLst>
              <a:gd name="adj1" fmla="val 18750"/>
              <a:gd name="adj2" fmla="val -6139"/>
              <a:gd name="adj3" fmla="val -96782"/>
              <a:gd name="adj4" fmla="val -111356"/>
            </a:avLst>
          </a:prstGeom>
          <a:noFill/>
          <a:ln w="38100">
            <a:solidFill>
              <a:srgbClr val="FF0066"/>
            </a:solidFill>
            <a:miter lim="800000"/>
            <a:headEnd/>
            <a:tailEnd type="triangle" w="med" len="me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sz="2800" b="1"/>
              <a:t>S</a:t>
            </a:r>
            <a:r>
              <a:rPr lang="en-US" altLang="zh-CN" sz="2800" b="1" baseline="-25000"/>
              <a:t>i</a:t>
            </a:r>
          </a:p>
        </p:txBody>
      </p:sp>
      <p:sp>
        <p:nvSpPr>
          <p:cNvPr id="19" name="Line 33"/>
          <p:cNvSpPr>
            <a:spLocks noChangeShapeType="1"/>
          </p:cNvSpPr>
          <p:nvPr/>
        </p:nvSpPr>
        <p:spPr bwMode="auto">
          <a:xfrm>
            <a:off x="4037013" y="3451225"/>
            <a:ext cx="0" cy="1065213"/>
          </a:xfrm>
          <a:prstGeom prst="line">
            <a:avLst/>
          </a:prstGeom>
          <a:noFill/>
          <a:ln w="57150">
            <a:solidFill>
              <a:srgbClr val="FF00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20" name="Line 33"/>
          <p:cNvSpPr>
            <a:spLocks noChangeShapeType="1"/>
          </p:cNvSpPr>
          <p:nvPr/>
        </p:nvSpPr>
        <p:spPr bwMode="auto">
          <a:xfrm>
            <a:off x="6211888" y="3473450"/>
            <a:ext cx="0" cy="1065213"/>
          </a:xfrm>
          <a:prstGeom prst="line">
            <a:avLst/>
          </a:prstGeom>
          <a:noFill/>
          <a:ln w="57150">
            <a:solidFill>
              <a:srgbClr val="FF0066"/>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376"/>
                                        </p:tgtEl>
                                        <p:attrNameLst>
                                          <p:attrName>style.visibility</p:attrName>
                                        </p:attrNameLst>
                                      </p:cBhvr>
                                      <p:to>
                                        <p:strVal val="visible"/>
                                      </p:to>
                                    </p:set>
                                    <p:animEffect transition="in" filter="wipe(left)">
                                      <p:cBhvr>
                                        <p:cTn id="7" dur="500"/>
                                        <p:tgtEl>
                                          <p:spTgt spid="583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8397"/>
                                        </p:tgtEl>
                                        <p:attrNameLst>
                                          <p:attrName>style.visibility</p:attrName>
                                        </p:attrNameLst>
                                      </p:cBhvr>
                                      <p:to>
                                        <p:strVal val="visible"/>
                                      </p:to>
                                    </p:set>
                                    <p:anim calcmode="lin" valueType="num">
                                      <p:cBhvr additive="base">
                                        <p:cTn id="12" dur="2000" fill="hold"/>
                                        <p:tgtEl>
                                          <p:spTgt spid="58397"/>
                                        </p:tgtEl>
                                        <p:attrNameLst>
                                          <p:attrName>ppt_x</p:attrName>
                                        </p:attrNameLst>
                                      </p:cBhvr>
                                      <p:tavLst>
                                        <p:tav tm="0">
                                          <p:val>
                                            <p:strVal val="#ppt_x"/>
                                          </p:val>
                                        </p:tav>
                                        <p:tav tm="100000">
                                          <p:val>
                                            <p:strVal val="#ppt_x"/>
                                          </p:val>
                                        </p:tav>
                                      </p:tavLst>
                                    </p:anim>
                                    <p:anim calcmode="lin" valueType="num">
                                      <p:cBhvr additive="base">
                                        <p:cTn id="13" dur="2000" fill="hold"/>
                                        <p:tgtEl>
                                          <p:spTgt spid="5839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8377"/>
                                        </p:tgtEl>
                                        <p:attrNameLst>
                                          <p:attrName>style.visibility</p:attrName>
                                        </p:attrNameLst>
                                      </p:cBhvr>
                                      <p:to>
                                        <p:strVal val="visible"/>
                                      </p:to>
                                    </p:set>
                                    <p:animEffect transition="in" filter="wipe(left)">
                                      <p:cBhvr>
                                        <p:cTn id="18" dur="300"/>
                                        <p:tgtEl>
                                          <p:spTgt spid="5837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8401"/>
                                        </p:tgtEl>
                                        <p:attrNameLst>
                                          <p:attrName>style.visibility</p:attrName>
                                        </p:attrNameLst>
                                      </p:cBhvr>
                                      <p:to>
                                        <p:strVal val="visible"/>
                                      </p:to>
                                    </p:set>
                                    <p:animEffect transition="in" filter="wipe(up)">
                                      <p:cBhvr>
                                        <p:cTn id="23" dur="2000"/>
                                        <p:tgtEl>
                                          <p:spTgt spid="5840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up)">
                                      <p:cBhvr>
                                        <p:cTn id="28" dur="2000"/>
                                        <p:tgtEl>
                                          <p:spTgt spid="1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2000"/>
                                        <p:tgtEl>
                                          <p:spTgt spid="2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58378"/>
                                        </p:tgtEl>
                                        <p:attrNameLst>
                                          <p:attrName>style.visibility</p:attrName>
                                        </p:attrNameLst>
                                      </p:cBhvr>
                                      <p:to>
                                        <p:strVal val="visible"/>
                                      </p:to>
                                    </p:set>
                                    <p:animEffect transition="in" filter="wipe(left)">
                                      <p:cBhvr>
                                        <p:cTn id="38" dur="500"/>
                                        <p:tgtEl>
                                          <p:spTgt spid="5837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58403"/>
                                        </p:tgtEl>
                                        <p:attrNameLst>
                                          <p:attrName>style.visibility</p:attrName>
                                        </p:attrNameLst>
                                      </p:cBhvr>
                                      <p:to>
                                        <p:strVal val="visible"/>
                                      </p:to>
                                    </p:set>
                                    <p:animEffect transition="in" filter="wipe(up)">
                                      <p:cBhvr>
                                        <p:cTn id="43" dur="2000"/>
                                        <p:tgtEl>
                                          <p:spTgt spid="58403"/>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58404"/>
                                        </p:tgtEl>
                                        <p:attrNameLst>
                                          <p:attrName>style.visibility</p:attrName>
                                        </p:attrNameLst>
                                      </p:cBhvr>
                                      <p:to>
                                        <p:strVal val="visible"/>
                                      </p:to>
                                    </p:set>
                                    <p:animEffect transition="in" filter="wipe(up)">
                                      <p:cBhvr>
                                        <p:cTn id="48" dur="2000"/>
                                        <p:tgtEl>
                                          <p:spTgt spid="5840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58379"/>
                                        </p:tgtEl>
                                        <p:attrNameLst>
                                          <p:attrName>style.visibility</p:attrName>
                                        </p:attrNameLst>
                                      </p:cBhvr>
                                      <p:to>
                                        <p:strVal val="visible"/>
                                      </p:to>
                                    </p:set>
                                    <p:animEffect transition="in" filter="wipe(left)">
                                      <p:cBhvr>
                                        <p:cTn id="53" dur="500"/>
                                        <p:tgtEl>
                                          <p:spTgt spid="58379"/>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7" presetClass="entr" presetSubtype="2" fill="hold" grpId="0" nodeType="clickEffect">
                                  <p:stCondLst>
                                    <p:cond delay="0"/>
                                  </p:stCondLst>
                                  <p:childTnLst>
                                    <p:set>
                                      <p:cBhvr>
                                        <p:cTn id="57" dur="1" fill="hold">
                                          <p:stCondLst>
                                            <p:cond delay="0"/>
                                          </p:stCondLst>
                                        </p:cTn>
                                        <p:tgtEl>
                                          <p:spTgt spid="58402"/>
                                        </p:tgtEl>
                                        <p:attrNameLst>
                                          <p:attrName>style.visibility</p:attrName>
                                        </p:attrNameLst>
                                      </p:cBhvr>
                                      <p:to>
                                        <p:strVal val="visible"/>
                                      </p:to>
                                    </p:set>
                                    <p:anim calcmode="lin" valueType="num">
                                      <p:cBhvr>
                                        <p:cTn id="58" dur="500" fill="hold"/>
                                        <p:tgtEl>
                                          <p:spTgt spid="58402"/>
                                        </p:tgtEl>
                                        <p:attrNameLst>
                                          <p:attrName>ppt_x</p:attrName>
                                        </p:attrNameLst>
                                      </p:cBhvr>
                                      <p:tavLst>
                                        <p:tav tm="0">
                                          <p:val>
                                            <p:strVal val="#ppt_x+#ppt_w/2"/>
                                          </p:val>
                                        </p:tav>
                                        <p:tav tm="100000">
                                          <p:val>
                                            <p:strVal val="#ppt_x"/>
                                          </p:val>
                                        </p:tav>
                                      </p:tavLst>
                                    </p:anim>
                                    <p:anim calcmode="lin" valueType="num">
                                      <p:cBhvr>
                                        <p:cTn id="59" dur="500" fill="hold"/>
                                        <p:tgtEl>
                                          <p:spTgt spid="58402"/>
                                        </p:tgtEl>
                                        <p:attrNameLst>
                                          <p:attrName>ppt_y</p:attrName>
                                        </p:attrNameLst>
                                      </p:cBhvr>
                                      <p:tavLst>
                                        <p:tav tm="0">
                                          <p:val>
                                            <p:strVal val="#ppt_y"/>
                                          </p:val>
                                        </p:tav>
                                        <p:tav tm="100000">
                                          <p:val>
                                            <p:strVal val="#ppt_y"/>
                                          </p:val>
                                        </p:tav>
                                      </p:tavLst>
                                    </p:anim>
                                    <p:anim calcmode="lin" valueType="num">
                                      <p:cBhvr>
                                        <p:cTn id="60" dur="500" fill="hold"/>
                                        <p:tgtEl>
                                          <p:spTgt spid="58402"/>
                                        </p:tgtEl>
                                        <p:attrNameLst>
                                          <p:attrName>ppt_w</p:attrName>
                                        </p:attrNameLst>
                                      </p:cBhvr>
                                      <p:tavLst>
                                        <p:tav tm="0">
                                          <p:val>
                                            <p:fltVal val="0"/>
                                          </p:val>
                                        </p:tav>
                                        <p:tav tm="100000">
                                          <p:val>
                                            <p:strVal val="#ppt_w"/>
                                          </p:val>
                                        </p:tav>
                                      </p:tavLst>
                                    </p:anim>
                                    <p:anim calcmode="lin" valueType="num">
                                      <p:cBhvr>
                                        <p:cTn id="61" dur="500" fill="hold"/>
                                        <p:tgtEl>
                                          <p:spTgt spid="58402"/>
                                        </p:tgtEl>
                                        <p:attrNameLst>
                                          <p:attrName>ppt_h</p:attrName>
                                        </p:attrNameLst>
                                      </p:cBhvr>
                                      <p:tavLst>
                                        <p:tav tm="0">
                                          <p:val>
                                            <p:strVal val="#ppt_h"/>
                                          </p:val>
                                        </p:tav>
                                        <p:tav tm="100000">
                                          <p:val>
                                            <p:strVal val="#ppt_h"/>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17" presetClass="entr" presetSubtype="2"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ppt_x</p:attrName>
                                        </p:attrNameLst>
                                      </p:cBhvr>
                                      <p:tavLst>
                                        <p:tav tm="0">
                                          <p:val>
                                            <p:strVal val="#ppt_x+#ppt_w/2"/>
                                          </p:val>
                                        </p:tav>
                                        <p:tav tm="100000">
                                          <p:val>
                                            <p:strVal val="#ppt_x"/>
                                          </p:val>
                                        </p:tav>
                                      </p:tavLst>
                                    </p:anim>
                                    <p:anim calcmode="lin" valueType="num">
                                      <p:cBhvr>
                                        <p:cTn id="67" dur="500" fill="hold"/>
                                        <p:tgtEl>
                                          <p:spTgt spid="18"/>
                                        </p:tgtEl>
                                        <p:attrNameLst>
                                          <p:attrName>ppt_y</p:attrName>
                                        </p:attrNameLst>
                                      </p:cBhvr>
                                      <p:tavLst>
                                        <p:tav tm="0">
                                          <p:val>
                                            <p:strVal val="#ppt_y"/>
                                          </p:val>
                                        </p:tav>
                                        <p:tav tm="100000">
                                          <p:val>
                                            <p:strVal val="#ppt_y"/>
                                          </p:val>
                                        </p:tav>
                                      </p:tavLst>
                                    </p:anim>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6" grpId="0" autoUpdateAnimBg="0"/>
      <p:bldP spid="58377" grpId="0" autoUpdateAnimBg="0"/>
      <p:bldP spid="58378" grpId="0" autoUpdateAnimBg="0"/>
      <p:bldP spid="58379" grpId="0" autoUpdateAnimBg="0"/>
      <p:bldP spid="58401" grpId="0" animBg="1"/>
      <p:bldP spid="58402" grpId="0" animBg="1" autoUpdateAnimBg="0"/>
      <p:bldP spid="58403" grpId="0" animBg="1"/>
      <p:bldP spid="58404" grpId="0" animBg="1"/>
      <p:bldP spid="18" grpId="0" animBg="1" autoUpdateAnimBg="0"/>
      <p:bldP spid="19"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5"/>
          <p:cNvSpPr>
            <a:spLocks noGrp="1"/>
          </p:cNvSpPr>
          <p:nvPr>
            <p:ph type="sldNum" sz="quarter" idx="12"/>
          </p:nvPr>
        </p:nvSpPr>
        <p:spPr>
          <a:xfrm>
            <a:off x="6931172" y="16668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859ADDE-1777-4A86-8C56-396B6EF37C6D}" type="slidenum">
              <a:rPr kumimoji="0" lang="zh-CN" altLang="en-US" sz="2000" smtClean="0">
                <a:solidFill>
                  <a:srgbClr val="0000FF"/>
                </a:solidFill>
              </a:rPr>
              <a:pPr eaLnBrk="1" hangingPunct="1"/>
              <a:t>22</a:t>
            </a:fld>
            <a:endParaRPr kumimoji="0" lang="en-US" altLang="zh-CN" sz="2000" dirty="0" smtClean="0">
              <a:solidFill>
                <a:srgbClr val="0000FF"/>
              </a:solidFill>
            </a:endParaRPr>
          </a:p>
        </p:txBody>
      </p:sp>
      <p:sp>
        <p:nvSpPr>
          <p:cNvPr id="23555" name="Text Box 4"/>
          <p:cNvSpPr txBox="1">
            <a:spLocks noChangeArrowheads="1"/>
          </p:cNvSpPr>
          <p:nvPr/>
        </p:nvSpPr>
        <p:spPr bwMode="auto">
          <a:xfrm>
            <a:off x="618890" y="385084"/>
            <a:ext cx="553402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a:t>
            </a:r>
            <a:r>
              <a:rPr lang="en-US" altLang="zh-CN" b="1" dirty="0"/>
              <a:t>3</a:t>
            </a:r>
            <a:r>
              <a:rPr lang="zh-CN" altLang="en-US" b="1" dirty="0"/>
              <a:t>）齿</a:t>
            </a:r>
            <a:r>
              <a:rPr lang="zh-CN" altLang="en-US" b="1" dirty="0" smtClean="0"/>
              <a:t>坯尺寸和几何公差</a:t>
            </a:r>
            <a:endParaRPr lang="zh-CN" altLang="en-US" b="1" dirty="0"/>
          </a:p>
        </p:txBody>
      </p:sp>
      <p:sp>
        <p:nvSpPr>
          <p:cNvPr id="23556" name="Text Box 5"/>
          <p:cNvSpPr txBox="1">
            <a:spLocks noChangeArrowheads="1"/>
          </p:cNvSpPr>
          <p:nvPr/>
        </p:nvSpPr>
        <p:spPr bwMode="auto">
          <a:xfrm>
            <a:off x="834790" y="842284"/>
            <a:ext cx="6944653" cy="4619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齿坯的尺寸公差和几何公差参考表</a:t>
            </a:r>
            <a:r>
              <a:rPr lang="en-US" altLang="zh-CN" b="1" dirty="0"/>
              <a:t>10.10</a:t>
            </a:r>
            <a:r>
              <a:rPr lang="zh-CN" altLang="en-US" b="1" dirty="0"/>
              <a:t>选取。</a:t>
            </a:r>
          </a:p>
        </p:txBody>
      </p:sp>
      <p:grpSp>
        <p:nvGrpSpPr>
          <p:cNvPr id="3" name="组合 2"/>
          <p:cNvGrpSpPr>
            <a:grpSpLocks/>
          </p:cNvGrpSpPr>
          <p:nvPr/>
        </p:nvGrpSpPr>
        <p:grpSpPr bwMode="auto">
          <a:xfrm>
            <a:off x="412750" y="1212850"/>
            <a:ext cx="8429625" cy="4916488"/>
            <a:chOff x="394257" y="1200541"/>
            <a:chExt cx="8429458" cy="4917372"/>
          </a:xfrm>
        </p:grpSpPr>
        <p:pic>
          <p:nvPicPr>
            <p:cNvPr id="2356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257" y="1200541"/>
              <a:ext cx="8429458" cy="462753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23561" name="Text Box 5"/>
            <p:cNvSpPr txBox="1">
              <a:spLocks noChangeArrowheads="1"/>
            </p:cNvSpPr>
            <p:nvPr/>
          </p:nvSpPr>
          <p:spPr bwMode="auto">
            <a:xfrm>
              <a:off x="581977" y="5748581"/>
              <a:ext cx="7510463" cy="36933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800" b="1">
                  <a:latin typeface="宋体" pitchFamily="2" charset="-122"/>
                </a:rPr>
                <a:t>④ </a:t>
              </a:r>
              <a:r>
                <a:rPr lang="zh-CN" altLang="en-US" sz="1800" b="1"/>
                <a:t>齿坯基准孔和基准轴颈采用包容要求。</a:t>
              </a:r>
            </a:p>
          </p:txBody>
        </p:sp>
      </p:grpSp>
      <p:sp>
        <p:nvSpPr>
          <p:cNvPr id="13" name="椭圆 12"/>
          <p:cNvSpPr>
            <a:spLocks noChangeArrowheads="1"/>
          </p:cNvSpPr>
          <p:nvPr/>
        </p:nvSpPr>
        <p:spPr bwMode="auto">
          <a:xfrm>
            <a:off x="441325" y="3205163"/>
            <a:ext cx="598488" cy="1209675"/>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 name="椭圆 13"/>
          <p:cNvSpPr>
            <a:spLocks noChangeArrowheads="1"/>
          </p:cNvSpPr>
          <p:nvPr/>
        </p:nvSpPr>
        <p:spPr bwMode="auto">
          <a:xfrm>
            <a:off x="441325" y="1795463"/>
            <a:ext cx="598488" cy="1209675"/>
          </a:xfrm>
          <a:prstGeom prst="ellipse">
            <a:avLst/>
          </a:prstGeom>
          <a:noFill/>
          <a:ln w="571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wipe(left)">
                                      <p:cBhvr>
                                        <p:cTn id="7" dur="500"/>
                                        <p:tgtEl>
                                          <p:spTgt spid="235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wipe(left)">
                                      <p:cBhvr>
                                        <p:cTn id="12" dur="500"/>
                                        <p:tgtEl>
                                          <p:spTgt spid="235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000" fill="hold"/>
                                        <p:tgtEl>
                                          <p:spTgt spid="3"/>
                                        </p:tgtEl>
                                        <p:attrNameLst>
                                          <p:attrName>ppt_x</p:attrName>
                                        </p:attrNameLst>
                                      </p:cBhvr>
                                      <p:tavLst>
                                        <p:tav tm="0">
                                          <p:val>
                                            <p:strVal val="1+#ppt_w/2"/>
                                          </p:val>
                                        </p:tav>
                                        <p:tav tm="100000">
                                          <p:val>
                                            <p:strVal val="#ppt_x"/>
                                          </p:val>
                                        </p:tav>
                                      </p:tavLst>
                                    </p:anim>
                                    <p:anim calcmode="lin" valueType="num">
                                      <p:cBhvr additive="base">
                                        <p:cTn id="18"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80">
                                          <p:stCondLst>
                                            <p:cond delay="0"/>
                                          </p:stCondLst>
                                        </p:cTn>
                                        <p:tgtEl>
                                          <p:spTgt spid="14"/>
                                        </p:tgtEl>
                                      </p:cBhvr>
                                    </p:animEffect>
                                    <p:anim calcmode="lin" valueType="num">
                                      <p:cBhvr>
                                        <p:cTn id="24"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9" dur="26">
                                          <p:stCondLst>
                                            <p:cond delay="650"/>
                                          </p:stCondLst>
                                        </p:cTn>
                                        <p:tgtEl>
                                          <p:spTgt spid="14"/>
                                        </p:tgtEl>
                                      </p:cBhvr>
                                      <p:to x="100000" y="60000"/>
                                    </p:animScale>
                                    <p:animScale>
                                      <p:cBhvr>
                                        <p:cTn id="30" dur="166" decel="50000">
                                          <p:stCondLst>
                                            <p:cond delay="676"/>
                                          </p:stCondLst>
                                        </p:cTn>
                                        <p:tgtEl>
                                          <p:spTgt spid="14"/>
                                        </p:tgtEl>
                                      </p:cBhvr>
                                      <p:to x="100000" y="100000"/>
                                    </p:animScale>
                                    <p:animScale>
                                      <p:cBhvr>
                                        <p:cTn id="31" dur="26">
                                          <p:stCondLst>
                                            <p:cond delay="1312"/>
                                          </p:stCondLst>
                                        </p:cTn>
                                        <p:tgtEl>
                                          <p:spTgt spid="14"/>
                                        </p:tgtEl>
                                      </p:cBhvr>
                                      <p:to x="100000" y="80000"/>
                                    </p:animScale>
                                    <p:animScale>
                                      <p:cBhvr>
                                        <p:cTn id="32" dur="166" decel="50000">
                                          <p:stCondLst>
                                            <p:cond delay="1338"/>
                                          </p:stCondLst>
                                        </p:cTn>
                                        <p:tgtEl>
                                          <p:spTgt spid="14"/>
                                        </p:tgtEl>
                                      </p:cBhvr>
                                      <p:to x="100000" y="100000"/>
                                    </p:animScale>
                                    <p:animScale>
                                      <p:cBhvr>
                                        <p:cTn id="33" dur="26">
                                          <p:stCondLst>
                                            <p:cond delay="1642"/>
                                          </p:stCondLst>
                                        </p:cTn>
                                        <p:tgtEl>
                                          <p:spTgt spid="14"/>
                                        </p:tgtEl>
                                      </p:cBhvr>
                                      <p:to x="100000" y="90000"/>
                                    </p:animScale>
                                    <p:animScale>
                                      <p:cBhvr>
                                        <p:cTn id="34" dur="166" decel="50000">
                                          <p:stCondLst>
                                            <p:cond delay="1668"/>
                                          </p:stCondLst>
                                        </p:cTn>
                                        <p:tgtEl>
                                          <p:spTgt spid="14"/>
                                        </p:tgtEl>
                                      </p:cBhvr>
                                      <p:to x="100000" y="100000"/>
                                    </p:animScale>
                                    <p:animScale>
                                      <p:cBhvr>
                                        <p:cTn id="35" dur="26">
                                          <p:stCondLst>
                                            <p:cond delay="1808"/>
                                          </p:stCondLst>
                                        </p:cTn>
                                        <p:tgtEl>
                                          <p:spTgt spid="14"/>
                                        </p:tgtEl>
                                      </p:cBhvr>
                                      <p:to x="100000" y="95000"/>
                                    </p:animScale>
                                    <p:animScale>
                                      <p:cBhvr>
                                        <p:cTn id="36" dur="166" decel="50000">
                                          <p:stCondLst>
                                            <p:cond delay="1834"/>
                                          </p:stCondLst>
                                        </p:cTn>
                                        <p:tgtEl>
                                          <p:spTgt spid="14"/>
                                        </p:tgtEl>
                                      </p:cBhvr>
                                      <p:to x="100000" y="100000"/>
                                    </p:animScale>
                                  </p:childTnLst>
                                </p:cTn>
                              </p:par>
                            </p:childTnLst>
                          </p:cTn>
                        </p:par>
                      </p:childTnLst>
                    </p:cTn>
                  </p:par>
                  <p:par>
                    <p:cTn id="37" fill="hold" nodeType="clickPar">
                      <p:stCondLst>
                        <p:cond delay="indefinite"/>
                      </p:stCondLst>
                      <p:childTnLst>
                        <p:par>
                          <p:cTn id="38" fill="hold" nodeType="withGroup">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ppt_w</p:attrName>
                                        </p:attrNameLst>
                                      </p:cBhvr>
                                      <p:tavLst>
                                        <p:tav tm="0">
                                          <p:val>
                                            <p:fltVal val="0"/>
                                          </p:val>
                                        </p:tav>
                                        <p:tav tm="100000">
                                          <p:val>
                                            <p:strVal val="#ppt_w"/>
                                          </p:val>
                                        </p:tav>
                                      </p:tavLst>
                                    </p:anim>
                                    <p:anim calcmode="lin" valueType="num">
                                      <p:cBhvr>
                                        <p:cTn id="42" dur="1000" fill="hold"/>
                                        <p:tgtEl>
                                          <p:spTgt spid="13"/>
                                        </p:tgtEl>
                                        <p:attrNameLst>
                                          <p:attrName>ppt_h</p:attrName>
                                        </p:attrNameLst>
                                      </p:cBhvr>
                                      <p:tavLst>
                                        <p:tav tm="0">
                                          <p:val>
                                            <p:fltVal val="0"/>
                                          </p:val>
                                        </p:tav>
                                        <p:tav tm="100000">
                                          <p:val>
                                            <p:strVal val="#ppt_h"/>
                                          </p:val>
                                        </p:tav>
                                      </p:tavLst>
                                    </p:anim>
                                    <p:anim calcmode="lin" valueType="num">
                                      <p:cBhvr>
                                        <p:cTn id="43" dur="1000" fill="hold"/>
                                        <p:tgtEl>
                                          <p:spTgt spid="13"/>
                                        </p:tgtEl>
                                        <p:attrNameLst>
                                          <p:attrName>style.rotation</p:attrName>
                                        </p:attrNameLst>
                                      </p:cBhvr>
                                      <p:tavLst>
                                        <p:tav tm="0">
                                          <p:val>
                                            <p:fltVal val="90"/>
                                          </p:val>
                                        </p:tav>
                                        <p:tav tm="100000">
                                          <p:val>
                                            <p:fltVal val="0"/>
                                          </p:val>
                                        </p:tav>
                                      </p:tavLst>
                                    </p:anim>
                                    <p:animEffect transition="in" filter="fade">
                                      <p:cBhvr>
                                        <p:cTn id="4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5"/>
          <p:cNvSpPr>
            <a:spLocks noGrp="1"/>
          </p:cNvSpPr>
          <p:nvPr>
            <p:ph type="sldNum" sz="quarter" idx="12"/>
          </p:nvPr>
        </p:nvSpPr>
        <p:spPr>
          <a:xfrm>
            <a:off x="6864127" y="11254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40BF475-C563-47EA-8315-BB63EE0E96E0}" type="slidenum">
              <a:rPr kumimoji="0" lang="zh-CN" altLang="en-US" sz="2000" smtClean="0">
                <a:solidFill>
                  <a:srgbClr val="0000FF"/>
                </a:solidFill>
              </a:rPr>
              <a:pPr eaLnBrk="1" hangingPunct="1"/>
              <a:t>23</a:t>
            </a:fld>
            <a:endParaRPr kumimoji="0" lang="en-US" altLang="zh-CN" sz="2000" dirty="0" smtClean="0">
              <a:solidFill>
                <a:srgbClr val="0000FF"/>
              </a:solidFill>
            </a:endParaRPr>
          </a:p>
        </p:txBody>
      </p:sp>
      <p:sp>
        <p:nvSpPr>
          <p:cNvPr id="103429" name="Text Box 5"/>
          <p:cNvSpPr txBox="1">
            <a:spLocks noChangeArrowheads="1"/>
          </p:cNvSpPr>
          <p:nvPr/>
        </p:nvSpPr>
        <p:spPr bwMode="auto">
          <a:xfrm>
            <a:off x="273060" y="799375"/>
            <a:ext cx="8472488"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a:t>
            </a:r>
            <a:r>
              <a:rPr lang="en-US" altLang="zh-CN" b="1" dirty="0"/>
              <a:t>4</a:t>
            </a:r>
            <a:r>
              <a:rPr lang="zh-CN" altLang="en-US" b="1" dirty="0"/>
              <a:t>）齿坯的表面粗糙度轮廓参考表</a:t>
            </a:r>
            <a:r>
              <a:rPr lang="en-US" altLang="zh-CN" b="1" dirty="0"/>
              <a:t>10.11</a:t>
            </a:r>
            <a:r>
              <a:rPr lang="zh-CN" altLang="en-US" b="1" dirty="0"/>
              <a:t>和表</a:t>
            </a:r>
            <a:r>
              <a:rPr lang="en-US" altLang="zh-CN" b="1" dirty="0"/>
              <a:t>10.12</a:t>
            </a:r>
            <a:r>
              <a:rPr lang="zh-CN" altLang="en-US" b="1" dirty="0"/>
              <a:t>选取。</a:t>
            </a:r>
          </a:p>
        </p:txBody>
      </p:sp>
      <p:grpSp>
        <p:nvGrpSpPr>
          <p:cNvPr id="103430" name="Group 6"/>
          <p:cNvGrpSpPr>
            <a:grpSpLocks/>
          </p:cNvGrpSpPr>
          <p:nvPr/>
        </p:nvGrpSpPr>
        <p:grpSpPr bwMode="auto">
          <a:xfrm>
            <a:off x="631825" y="1463675"/>
            <a:ext cx="7937500" cy="3543300"/>
            <a:chOff x="234" y="1600"/>
            <a:chExt cx="5000" cy="2232"/>
          </a:xfrm>
        </p:grpSpPr>
        <p:pic>
          <p:nvPicPr>
            <p:cNvPr id="2458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 y="1600"/>
              <a:ext cx="5000" cy="223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24582" name="Rectangle 8"/>
            <p:cNvSpPr>
              <a:spLocks noChangeArrowheads="1"/>
            </p:cNvSpPr>
            <p:nvPr/>
          </p:nvSpPr>
          <p:spPr bwMode="auto">
            <a:xfrm>
              <a:off x="4542" y="1609"/>
              <a:ext cx="397" cy="201"/>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r>
                <a:rPr lang="zh-CN" altLang="en-US" sz="1600" b="1"/>
                <a:t>2008）</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wipe(left)">
                                      <p:cBhvr>
                                        <p:cTn id="7" dur="2000"/>
                                        <p:tgtEl>
                                          <p:spTgt spid="1034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3430"/>
                                        </p:tgtEl>
                                        <p:attrNameLst>
                                          <p:attrName>style.visibility</p:attrName>
                                        </p:attrNameLst>
                                      </p:cBhvr>
                                      <p:to>
                                        <p:strVal val="visible"/>
                                      </p:to>
                                    </p:set>
                                    <p:anim calcmode="lin" valueType="num">
                                      <p:cBhvr additive="base">
                                        <p:cTn id="12" dur="2000" fill="hold"/>
                                        <p:tgtEl>
                                          <p:spTgt spid="103430"/>
                                        </p:tgtEl>
                                        <p:attrNameLst>
                                          <p:attrName>ppt_x</p:attrName>
                                        </p:attrNameLst>
                                      </p:cBhvr>
                                      <p:tavLst>
                                        <p:tav tm="0">
                                          <p:val>
                                            <p:strVal val="#ppt_x"/>
                                          </p:val>
                                        </p:tav>
                                        <p:tav tm="100000">
                                          <p:val>
                                            <p:strVal val="#ppt_x"/>
                                          </p:val>
                                        </p:tav>
                                      </p:tavLst>
                                    </p:anim>
                                    <p:anim calcmode="lin" valueType="num">
                                      <p:cBhvr additive="base">
                                        <p:cTn id="13" dur="2000" fill="hold"/>
                                        <p:tgtEl>
                                          <p:spTgt spid="1034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5"/>
          <p:cNvSpPr>
            <a:spLocks noGrp="1"/>
          </p:cNvSpPr>
          <p:nvPr>
            <p:ph type="sldNum" sz="quarter" idx="12"/>
          </p:nvPr>
        </p:nvSpPr>
        <p:spPr>
          <a:xfrm>
            <a:off x="6969394" y="140677"/>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AB3094D-1494-4D88-B5D3-DBDD1C0A46EF}" type="slidenum">
              <a:rPr kumimoji="0" lang="zh-CN" altLang="en-US" sz="2000" smtClean="0">
                <a:solidFill>
                  <a:srgbClr val="0000FF"/>
                </a:solidFill>
              </a:rPr>
              <a:pPr eaLnBrk="1" hangingPunct="1"/>
              <a:t>24</a:t>
            </a:fld>
            <a:endParaRPr kumimoji="0" lang="en-US" altLang="zh-CN" sz="2000" dirty="0" smtClean="0">
              <a:solidFill>
                <a:srgbClr val="0000FF"/>
              </a:solidFill>
            </a:endParaRPr>
          </a:p>
        </p:txBody>
      </p:sp>
      <p:pic>
        <p:nvPicPr>
          <p:cNvPr id="104452" name="Picture 4" descr="表10-12基准面粗糙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113" y="798513"/>
            <a:ext cx="8575675" cy="355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右箭头 3">
            <a:hlinkClick r:id="rId3" action="ppaction://hlinksldjump"/>
          </p:cNvPr>
          <p:cNvSpPr/>
          <p:nvPr/>
        </p:nvSpPr>
        <p:spPr bwMode="auto">
          <a:xfrm>
            <a:off x="6969394" y="5655211"/>
            <a:ext cx="1744394" cy="956609"/>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返回到</a:t>
            </a:r>
            <a:r>
              <a:rPr kumimoji="1" lang="en-US" altLang="zh-CN" sz="2400" b="1" i="0" u="none" strike="noStrike" cap="none" normalizeH="0" baseline="0" dirty="0" smtClean="0">
                <a:ln>
                  <a:noFill/>
                </a:ln>
                <a:solidFill>
                  <a:srgbClr val="FF0000"/>
                </a:solidFill>
                <a:effectLst/>
                <a:latin typeface="方正舒体" pitchFamily="2" charset="-122"/>
                <a:ea typeface="方正舒体" pitchFamily="2" charset="-122"/>
              </a:rPr>
              <a:t>1</a:t>
            </a:r>
            <a:endPar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04452"/>
                                        </p:tgtEl>
                                        <p:attrNameLst>
                                          <p:attrName>style.visibility</p:attrName>
                                        </p:attrNameLst>
                                      </p:cBhvr>
                                      <p:to>
                                        <p:strVal val="visible"/>
                                      </p:to>
                                    </p:set>
                                    <p:anim calcmode="lin" valueType="num">
                                      <p:cBhvr additive="base">
                                        <p:cTn id="7" dur="500" fill="hold"/>
                                        <p:tgtEl>
                                          <p:spTgt spid="104452"/>
                                        </p:tgtEl>
                                        <p:attrNameLst>
                                          <p:attrName>ppt_x</p:attrName>
                                        </p:attrNameLst>
                                      </p:cBhvr>
                                      <p:tavLst>
                                        <p:tav tm="0">
                                          <p:val>
                                            <p:strVal val="0-#ppt_w/2"/>
                                          </p:val>
                                        </p:tav>
                                        <p:tav tm="100000">
                                          <p:val>
                                            <p:strVal val="#ppt_x"/>
                                          </p:val>
                                        </p:tav>
                                      </p:tavLst>
                                    </p:anim>
                                    <p:anim calcmode="lin" valueType="num">
                                      <p:cBhvr additive="base">
                                        <p:cTn id="8" dur="500" fill="hold"/>
                                        <p:tgtEl>
                                          <p:spTgt spid="1044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xfrm>
            <a:off x="6793932" y="140677"/>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4D0E1D1-0BA4-4289-A69B-992557324B9A}" type="slidenum">
              <a:rPr kumimoji="0" lang="zh-CN" altLang="en-US" sz="2000" smtClean="0">
                <a:solidFill>
                  <a:srgbClr val="0000FF"/>
                </a:solidFill>
              </a:rPr>
              <a:pPr eaLnBrk="1" hangingPunct="1"/>
              <a:t>25</a:t>
            </a:fld>
            <a:endParaRPr kumimoji="0" lang="en-US" altLang="zh-CN" sz="2000" dirty="0" smtClean="0">
              <a:solidFill>
                <a:srgbClr val="0000FF"/>
              </a:solidFill>
            </a:endParaRPr>
          </a:p>
        </p:txBody>
      </p:sp>
      <p:sp>
        <p:nvSpPr>
          <p:cNvPr id="8194" name="Text Box 2"/>
          <p:cNvSpPr txBox="1">
            <a:spLocks noChangeArrowheads="1"/>
          </p:cNvSpPr>
          <p:nvPr/>
        </p:nvSpPr>
        <p:spPr bwMode="auto">
          <a:xfrm>
            <a:off x="1259443" y="851448"/>
            <a:ext cx="6486989"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latin typeface="宋体" pitchFamily="2" charset="-122"/>
              </a:rPr>
              <a:t>10.3.4齿轮精度设计示例 </a:t>
            </a:r>
          </a:p>
        </p:txBody>
      </p:sp>
      <p:sp>
        <p:nvSpPr>
          <p:cNvPr id="8195" name="Text Box 3"/>
          <p:cNvSpPr txBox="1">
            <a:spLocks noChangeArrowheads="1"/>
          </p:cNvSpPr>
          <p:nvPr/>
        </p:nvSpPr>
        <p:spPr bwMode="auto">
          <a:xfrm>
            <a:off x="507224" y="1356419"/>
            <a:ext cx="8132109" cy="316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        </a:t>
            </a:r>
            <a:r>
              <a:rPr lang="zh-CN" altLang="en-US" sz="2800" b="1" dirty="0"/>
              <a:t>今有某机床主轴箱传动轴上的一对直齿圆柱齿轮，小齿轮和大齿轮的齿数分别为</a:t>
            </a:r>
            <a:r>
              <a:rPr lang="en-US" altLang="zh-CN" sz="2800" b="1" i="1" dirty="0"/>
              <a:t>z</a:t>
            </a:r>
            <a:r>
              <a:rPr lang="en-US" altLang="zh-CN" sz="2800" b="1" baseline="-30000" dirty="0"/>
              <a:t>1</a:t>
            </a:r>
            <a:r>
              <a:rPr lang="en-US" altLang="zh-CN" sz="2800" b="1" dirty="0"/>
              <a:t>=26, </a:t>
            </a:r>
            <a:r>
              <a:rPr lang="en-US" altLang="zh-CN" sz="2800" b="1" i="1" dirty="0"/>
              <a:t>z</a:t>
            </a:r>
            <a:r>
              <a:rPr lang="en-US" altLang="zh-CN" sz="2800" b="1" baseline="-30000" dirty="0"/>
              <a:t>2</a:t>
            </a:r>
            <a:r>
              <a:rPr lang="en-US" altLang="zh-CN" sz="2800" b="1" dirty="0"/>
              <a:t>=56,</a:t>
            </a:r>
            <a:r>
              <a:rPr lang="zh-CN" altLang="en-US" sz="2800" b="1" dirty="0"/>
              <a:t>模数为 </a:t>
            </a:r>
            <a:r>
              <a:rPr lang="en-US" altLang="zh-CN" sz="2800" b="1" i="1" dirty="0"/>
              <a:t>m</a:t>
            </a:r>
            <a:r>
              <a:rPr lang="en-US" altLang="zh-CN" sz="2800" b="1" dirty="0"/>
              <a:t>=2.75,</a:t>
            </a:r>
            <a:r>
              <a:rPr lang="zh-CN" altLang="en-US" sz="2800" b="1" dirty="0"/>
              <a:t>齿宽分别为 </a:t>
            </a:r>
            <a:r>
              <a:rPr lang="en-US" altLang="zh-CN" sz="2800" b="1" i="1" dirty="0"/>
              <a:t>b</a:t>
            </a:r>
            <a:r>
              <a:rPr lang="en-US" altLang="zh-CN" sz="2800" b="1" baseline="-30000" dirty="0"/>
              <a:t>1</a:t>
            </a:r>
            <a:r>
              <a:rPr lang="en-US" altLang="zh-CN" sz="2800" b="1" dirty="0"/>
              <a:t>=28,</a:t>
            </a:r>
            <a:r>
              <a:rPr lang="en-US" altLang="zh-CN" sz="2800" b="1" i="1" dirty="0"/>
              <a:t> b</a:t>
            </a:r>
            <a:r>
              <a:rPr lang="en-US" altLang="zh-CN" sz="2800" b="1" baseline="-30000" dirty="0"/>
              <a:t>2</a:t>
            </a:r>
            <a:r>
              <a:rPr lang="en-US" altLang="zh-CN" sz="2800" b="1" dirty="0"/>
              <a:t>=24,</a:t>
            </a:r>
            <a:r>
              <a:rPr lang="zh-CN" altLang="en-US" sz="2800" b="1" dirty="0"/>
              <a:t>小齿轮的基准孔内孔的公称尺寸</a:t>
            </a:r>
            <a:r>
              <a:rPr lang="en-US" altLang="zh-CN" sz="2800" b="1" i="1" dirty="0"/>
              <a:t>D </a:t>
            </a:r>
            <a:r>
              <a:rPr lang="en-US" altLang="zh-CN" sz="2800" b="1" dirty="0"/>
              <a:t>=</a:t>
            </a:r>
            <a:r>
              <a:rPr lang="en-US" altLang="zh-CN" sz="2800" b="1" i="1" dirty="0"/>
              <a:t>Φ</a:t>
            </a:r>
            <a:r>
              <a:rPr lang="en-US" altLang="zh-CN" sz="2800" b="1" dirty="0"/>
              <a:t>30,</a:t>
            </a:r>
            <a:r>
              <a:rPr lang="en-US" altLang="zh-CN" sz="2800" b="1" i="1" dirty="0"/>
              <a:t> </a:t>
            </a:r>
            <a:r>
              <a:rPr lang="zh-CN" altLang="en-US" sz="2800" b="1" dirty="0"/>
              <a:t>转速</a:t>
            </a:r>
            <a:r>
              <a:rPr lang="en-US" altLang="zh-CN" sz="2800" b="1" i="1" dirty="0"/>
              <a:t>n</a:t>
            </a:r>
            <a:r>
              <a:rPr lang="en-US" altLang="zh-CN" sz="2800" b="1" baseline="-30000" dirty="0"/>
              <a:t>1</a:t>
            </a:r>
            <a:r>
              <a:rPr lang="en-US" altLang="zh-CN" sz="2800" b="1" dirty="0"/>
              <a:t>=1650r/min，</a:t>
            </a:r>
            <a:r>
              <a:rPr lang="zh-CN" altLang="en-US" sz="2800" b="1" dirty="0"/>
              <a:t>箱体上两对轴承孔中较长的跨距</a:t>
            </a:r>
            <a:r>
              <a:rPr lang="en-US" altLang="zh-CN" sz="2800" b="1" i="1" dirty="0"/>
              <a:t>L</a:t>
            </a:r>
            <a:r>
              <a:rPr lang="en-US" altLang="zh-CN" sz="2800" b="1" dirty="0"/>
              <a:t>=90, </a:t>
            </a:r>
            <a:r>
              <a:rPr lang="zh-CN" altLang="en-US" sz="2800" b="1" dirty="0"/>
              <a:t>齿轮材料为钢、箱体材料为铸铁，单件小批生产。</a:t>
            </a:r>
          </a:p>
        </p:txBody>
      </p:sp>
      <p:sp>
        <p:nvSpPr>
          <p:cNvPr id="8234" name="Rectangle 42"/>
          <p:cNvSpPr>
            <a:spLocks noChangeArrowheads="1"/>
          </p:cNvSpPr>
          <p:nvPr/>
        </p:nvSpPr>
        <p:spPr bwMode="auto">
          <a:xfrm>
            <a:off x="1108082" y="4520082"/>
            <a:ext cx="7251700" cy="5191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t> </a:t>
            </a:r>
            <a:r>
              <a:rPr lang="zh-CN" altLang="en-US" sz="2800" b="1" dirty="0"/>
              <a:t>要求设计小齿轮精度，并画出齿轮零件图。</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left)">
                                      <p:cBhvr>
                                        <p:cTn id="7" dur="2000"/>
                                        <p:tgtEl>
                                          <p:spTgt spid="81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wipe(left)">
                                      <p:cBhvr>
                                        <p:cTn id="12" dur="500"/>
                                        <p:tgtEl>
                                          <p:spTgt spid="81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234"/>
                                        </p:tgtEl>
                                        <p:attrNameLst>
                                          <p:attrName>style.visibility</p:attrName>
                                        </p:attrNameLst>
                                      </p:cBhvr>
                                      <p:to>
                                        <p:strVal val="visible"/>
                                      </p:to>
                                    </p:set>
                                    <p:animEffect transition="in" filter="wipe(left)">
                                      <p:cBhvr>
                                        <p:cTn id="17" dur="500"/>
                                        <p:tgtEl>
                                          <p:spTgt spid="8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autoUpdateAnimBg="0"/>
      <p:bldP spid="823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3"/>
          <p:cNvSpPr>
            <a:spLocks noGrp="1"/>
          </p:cNvSpPr>
          <p:nvPr>
            <p:ph type="sldNum" sz="quarter" idx="12"/>
          </p:nvPr>
        </p:nvSpPr>
        <p:spPr>
          <a:xfrm>
            <a:off x="7013917" y="11616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5B7080F-6578-4E52-90A2-BAFDFE161E68}" type="slidenum">
              <a:rPr kumimoji="0" lang="zh-CN" altLang="en-US" sz="2000" smtClean="0">
                <a:solidFill>
                  <a:srgbClr val="0000FF"/>
                </a:solidFill>
              </a:rPr>
              <a:pPr eaLnBrk="1" hangingPunct="1"/>
              <a:t>26</a:t>
            </a:fld>
            <a:endParaRPr kumimoji="0" lang="en-US" altLang="zh-CN" sz="2000" dirty="0" smtClean="0">
              <a:solidFill>
                <a:srgbClr val="0000FF"/>
              </a:solidFill>
            </a:endParaRPr>
          </a:p>
        </p:txBody>
      </p:sp>
      <p:sp>
        <p:nvSpPr>
          <p:cNvPr id="60420" name="Text Box 4"/>
          <p:cNvSpPr txBox="1">
            <a:spLocks noChangeArrowheads="1"/>
          </p:cNvSpPr>
          <p:nvPr/>
        </p:nvSpPr>
        <p:spPr bwMode="auto">
          <a:xfrm>
            <a:off x="632198" y="525835"/>
            <a:ext cx="69230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解: (1)  确定齿轮精度等级 </a:t>
            </a:r>
          </a:p>
        </p:txBody>
      </p:sp>
      <p:pic>
        <p:nvPicPr>
          <p:cNvPr id="6042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426" y="1589680"/>
            <a:ext cx="8334375" cy="195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23" name="Text Box 7"/>
          <p:cNvSpPr txBox="1">
            <a:spLocks noChangeArrowheads="1"/>
          </p:cNvSpPr>
          <p:nvPr/>
        </p:nvSpPr>
        <p:spPr bwMode="auto">
          <a:xfrm>
            <a:off x="627435" y="930648"/>
            <a:ext cx="7688263"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dirty="0"/>
              <a:t>由题意可知，该齿轮为机床传动转速用，由表10.4</a:t>
            </a:r>
          </a:p>
        </p:txBody>
      </p:sp>
      <p:sp>
        <p:nvSpPr>
          <p:cNvPr id="60424" name="Text Box 8"/>
          <p:cNvSpPr txBox="1">
            <a:spLocks noChangeArrowheads="1"/>
          </p:cNvSpPr>
          <p:nvPr/>
        </p:nvSpPr>
        <p:spPr bwMode="auto">
          <a:xfrm>
            <a:off x="1062242" y="3550630"/>
            <a:ext cx="48164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精度等级为    </a:t>
            </a:r>
            <a:r>
              <a:rPr lang="zh-CN" altLang="en-US" b="1" dirty="0">
                <a:solidFill>
                  <a:srgbClr val="FF0066"/>
                </a:solidFill>
              </a:rPr>
              <a:t>3～8</a:t>
            </a:r>
            <a:r>
              <a:rPr lang="zh-CN" altLang="en-US" b="1" dirty="0"/>
              <a:t>级范围。</a:t>
            </a:r>
          </a:p>
        </p:txBody>
      </p:sp>
      <p:sp>
        <p:nvSpPr>
          <p:cNvPr id="60444" name="Line 28"/>
          <p:cNvSpPr>
            <a:spLocks noChangeShapeType="1"/>
          </p:cNvSpPr>
          <p:nvPr/>
        </p:nvSpPr>
        <p:spPr bwMode="auto">
          <a:xfrm>
            <a:off x="318261" y="3175592"/>
            <a:ext cx="2410873" cy="0"/>
          </a:xfrm>
          <a:prstGeom prst="line">
            <a:avLst/>
          </a:prstGeom>
          <a:noFill/>
          <a:ln w="5715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60445" name="Text Box 29"/>
          <p:cNvSpPr txBox="1">
            <a:spLocks noChangeArrowheads="1"/>
          </p:cNvSpPr>
          <p:nvPr/>
        </p:nvSpPr>
        <p:spPr bwMode="auto">
          <a:xfrm>
            <a:off x="1062242" y="4084301"/>
            <a:ext cx="514350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计算齿轮的圆周速度：</a:t>
            </a:r>
          </a:p>
        </p:txBody>
      </p:sp>
      <p:graphicFrame>
        <p:nvGraphicFramePr>
          <p:cNvPr id="60446" name="Object 30"/>
          <p:cNvGraphicFramePr>
            <a:graphicFrameLocks noChangeAspect="1"/>
          </p:cNvGraphicFramePr>
          <p:nvPr>
            <p:extLst>
              <p:ext uri="{D42A27DB-BD31-4B8C-83A1-F6EECF244321}">
                <p14:modId xmlns:p14="http://schemas.microsoft.com/office/powerpoint/2010/main" val="1403072870"/>
              </p:ext>
            </p:extLst>
          </p:nvPr>
        </p:nvGraphicFramePr>
        <p:xfrm>
          <a:off x="1205117" y="4566630"/>
          <a:ext cx="3835400" cy="950913"/>
        </p:xfrm>
        <a:graphic>
          <a:graphicData uri="http://schemas.openxmlformats.org/presentationml/2006/ole">
            <mc:AlternateContent xmlns:mc="http://schemas.openxmlformats.org/markup-compatibility/2006">
              <mc:Choice xmlns:v="urn:schemas-microsoft-com:vml" Requires="v">
                <p:oleObj spid="_x0000_s27691" name="公式" r:id="rId4" imgW="1586811" imgH="393529" progId="Equation.3">
                  <p:embed/>
                </p:oleObj>
              </mc:Choice>
              <mc:Fallback>
                <p:oleObj name="公式" r:id="rId4" imgW="1586811" imgH="393529" progId="Equation.3">
                  <p:embed/>
                  <p:pic>
                    <p:nvPicPr>
                      <p:cNvPr id="0" name="Object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5117" y="4566630"/>
                        <a:ext cx="3835400" cy="950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448" name="Object 32"/>
          <p:cNvGraphicFramePr>
            <a:graphicFrameLocks noChangeAspect="1"/>
          </p:cNvGraphicFramePr>
          <p:nvPr>
            <p:extLst>
              <p:ext uri="{D42A27DB-BD31-4B8C-83A1-F6EECF244321}">
                <p14:modId xmlns:p14="http://schemas.microsoft.com/office/powerpoint/2010/main" val="3146437371"/>
              </p:ext>
            </p:extLst>
          </p:nvPr>
        </p:nvGraphicFramePr>
        <p:xfrm>
          <a:off x="1492454" y="5617555"/>
          <a:ext cx="4646613" cy="889000"/>
        </p:xfrm>
        <a:graphic>
          <a:graphicData uri="http://schemas.openxmlformats.org/presentationml/2006/ole">
            <mc:AlternateContent xmlns:mc="http://schemas.openxmlformats.org/markup-compatibility/2006">
              <mc:Choice xmlns:v="urn:schemas-microsoft-com:vml" Requires="v">
                <p:oleObj spid="_x0000_s27692" name="公式" r:id="rId6" imgW="2057400" imgH="393700" progId="Equation.3">
                  <p:embed/>
                </p:oleObj>
              </mc:Choice>
              <mc:Fallback>
                <p:oleObj name="公式" r:id="rId6" imgW="2057400" imgH="393700" progId="Equation.3">
                  <p:embed/>
                  <p:pic>
                    <p:nvPicPr>
                      <p:cNvPr id="0" name="Object 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92454" y="5617555"/>
                        <a:ext cx="4646613" cy="88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0420"/>
                                        </p:tgtEl>
                                        <p:attrNameLst>
                                          <p:attrName>style.visibility</p:attrName>
                                        </p:attrNameLst>
                                      </p:cBhvr>
                                      <p:to>
                                        <p:strVal val="visible"/>
                                      </p:to>
                                    </p:set>
                                    <p:animEffect transition="in" filter="wipe(left)">
                                      <p:cBhvr>
                                        <p:cTn id="7" dur="300"/>
                                        <p:tgtEl>
                                          <p:spTgt spid="604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0423"/>
                                        </p:tgtEl>
                                        <p:attrNameLst>
                                          <p:attrName>style.visibility</p:attrName>
                                        </p:attrNameLst>
                                      </p:cBhvr>
                                      <p:to>
                                        <p:strVal val="visible"/>
                                      </p:to>
                                    </p:set>
                                    <p:animEffect transition="in" filter="wipe(left)">
                                      <p:cBhvr>
                                        <p:cTn id="12" dur="300"/>
                                        <p:tgtEl>
                                          <p:spTgt spid="604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0422"/>
                                        </p:tgtEl>
                                        <p:attrNameLst>
                                          <p:attrName>style.visibility</p:attrName>
                                        </p:attrNameLst>
                                      </p:cBhvr>
                                      <p:to>
                                        <p:strVal val="visible"/>
                                      </p:to>
                                    </p:set>
                                    <p:animEffect transition="in" filter="wipe(left)">
                                      <p:cBhvr>
                                        <p:cTn id="17" dur="500"/>
                                        <p:tgtEl>
                                          <p:spTgt spid="604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8" fill="hold" grpId="0" nodeType="clickEffect">
                                  <p:stCondLst>
                                    <p:cond delay="0"/>
                                  </p:stCondLst>
                                  <p:childTnLst>
                                    <p:set>
                                      <p:cBhvr>
                                        <p:cTn id="21" dur="1" fill="hold">
                                          <p:stCondLst>
                                            <p:cond delay="0"/>
                                          </p:stCondLst>
                                        </p:cTn>
                                        <p:tgtEl>
                                          <p:spTgt spid="60444"/>
                                        </p:tgtEl>
                                        <p:attrNameLst>
                                          <p:attrName>style.visibility</p:attrName>
                                        </p:attrNameLst>
                                      </p:cBhvr>
                                      <p:to>
                                        <p:strVal val="visible"/>
                                      </p:to>
                                    </p:set>
                                    <p:anim calcmode="lin" valueType="num">
                                      <p:cBhvr>
                                        <p:cTn id="22" dur="500" fill="hold"/>
                                        <p:tgtEl>
                                          <p:spTgt spid="60444"/>
                                        </p:tgtEl>
                                        <p:attrNameLst>
                                          <p:attrName>ppt_x</p:attrName>
                                        </p:attrNameLst>
                                      </p:cBhvr>
                                      <p:tavLst>
                                        <p:tav tm="0">
                                          <p:val>
                                            <p:strVal val="#ppt_x-#ppt_w/2"/>
                                          </p:val>
                                        </p:tav>
                                        <p:tav tm="100000">
                                          <p:val>
                                            <p:strVal val="#ppt_x"/>
                                          </p:val>
                                        </p:tav>
                                      </p:tavLst>
                                    </p:anim>
                                    <p:anim calcmode="lin" valueType="num">
                                      <p:cBhvr>
                                        <p:cTn id="23" dur="500" fill="hold"/>
                                        <p:tgtEl>
                                          <p:spTgt spid="60444"/>
                                        </p:tgtEl>
                                        <p:attrNameLst>
                                          <p:attrName>ppt_y</p:attrName>
                                        </p:attrNameLst>
                                      </p:cBhvr>
                                      <p:tavLst>
                                        <p:tav tm="0">
                                          <p:val>
                                            <p:strVal val="#ppt_y"/>
                                          </p:val>
                                        </p:tav>
                                        <p:tav tm="100000">
                                          <p:val>
                                            <p:strVal val="#ppt_y"/>
                                          </p:val>
                                        </p:tav>
                                      </p:tavLst>
                                    </p:anim>
                                    <p:anim calcmode="lin" valueType="num">
                                      <p:cBhvr>
                                        <p:cTn id="24" dur="500" fill="hold"/>
                                        <p:tgtEl>
                                          <p:spTgt spid="60444"/>
                                        </p:tgtEl>
                                        <p:attrNameLst>
                                          <p:attrName>ppt_w</p:attrName>
                                        </p:attrNameLst>
                                      </p:cBhvr>
                                      <p:tavLst>
                                        <p:tav tm="0">
                                          <p:val>
                                            <p:fltVal val="0"/>
                                          </p:val>
                                        </p:tav>
                                        <p:tav tm="100000">
                                          <p:val>
                                            <p:strVal val="#ppt_w"/>
                                          </p:val>
                                        </p:tav>
                                      </p:tavLst>
                                    </p:anim>
                                    <p:anim calcmode="lin" valueType="num">
                                      <p:cBhvr>
                                        <p:cTn id="25" dur="500" fill="hold"/>
                                        <p:tgtEl>
                                          <p:spTgt spid="60444"/>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60424"/>
                                        </p:tgtEl>
                                        <p:attrNameLst>
                                          <p:attrName>style.visibility</p:attrName>
                                        </p:attrNameLst>
                                      </p:cBhvr>
                                      <p:to>
                                        <p:strVal val="visible"/>
                                      </p:to>
                                    </p:set>
                                    <p:animEffect transition="in" filter="wipe(left)">
                                      <p:cBhvr>
                                        <p:cTn id="30" dur="300"/>
                                        <p:tgtEl>
                                          <p:spTgt spid="6042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iterate type="wd">
                                    <p:tmPct val="100000"/>
                                  </p:iterate>
                                  <p:childTnLst>
                                    <p:set>
                                      <p:cBhvr>
                                        <p:cTn id="34" dur="1" fill="hold">
                                          <p:stCondLst>
                                            <p:cond delay="0"/>
                                          </p:stCondLst>
                                        </p:cTn>
                                        <p:tgtEl>
                                          <p:spTgt spid="60445"/>
                                        </p:tgtEl>
                                        <p:attrNameLst>
                                          <p:attrName>style.visibility</p:attrName>
                                        </p:attrNameLst>
                                      </p:cBhvr>
                                      <p:to>
                                        <p:strVal val="visible"/>
                                      </p:to>
                                    </p:set>
                                    <p:animEffect transition="in" filter="wipe(left)">
                                      <p:cBhvr>
                                        <p:cTn id="35" dur="300"/>
                                        <p:tgtEl>
                                          <p:spTgt spid="6044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60446"/>
                                        </p:tgtEl>
                                        <p:attrNameLst>
                                          <p:attrName>style.visibility</p:attrName>
                                        </p:attrNameLst>
                                      </p:cBhvr>
                                      <p:to>
                                        <p:strVal val="visible"/>
                                      </p:to>
                                    </p:set>
                                    <p:animEffect transition="in" filter="wipe(left)">
                                      <p:cBhvr>
                                        <p:cTn id="40" dur="500"/>
                                        <p:tgtEl>
                                          <p:spTgt spid="60446"/>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nodeType="clickEffect">
                                  <p:stCondLst>
                                    <p:cond delay="0"/>
                                  </p:stCondLst>
                                  <p:childTnLst>
                                    <p:set>
                                      <p:cBhvr>
                                        <p:cTn id="44" dur="1" fill="hold">
                                          <p:stCondLst>
                                            <p:cond delay="0"/>
                                          </p:stCondLst>
                                        </p:cTn>
                                        <p:tgtEl>
                                          <p:spTgt spid="60448"/>
                                        </p:tgtEl>
                                        <p:attrNameLst>
                                          <p:attrName>style.visibility</p:attrName>
                                        </p:attrNameLst>
                                      </p:cBhvr>
                                      <p:to>
                                        <p:strVal val="visible"/>
                                      </p:to>
                                    </p:set>
                                    <p:animEffect transition="in" filter="wipe(left)">
                                      <p:cBhvr>
                                        <p:cTn id="45" dur="500"/>
                                        <p:tgtEl>
                                          <p:spTgt spid="60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utoUpdateAnimBg="0"/>
      <p:bldP spid="60423" grpId="0" autoUpdateAnimBg="0"/>
      <p:bldP spid="60424" grpId="0" autoUpdateAnimBg="0"/>
      <p:bldP spid="60444" grpId="0" animBg="1"/>
      <p:bldP spid="60445"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xfrm>
            <a:off x="7053469" y="113506"/>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2C941E9-99B0-4FBE-8E80-272B46649026}" type="slidenum">
              <a:rPr kumimoji="0" lang="zh-CN" altLang="en-US" sz="2000" smtClean="0">
                <a:solidFill>
                  <a:srgbClr val="0000FF"/>
                </a:solidFill>
              </a:rPr>
              <a:pPr eaLnBrk="1" hangingPunct="1"/>
              <a:t>27</a:t>
            </a:fld>
            <a:endParaRPr kumimoji="0" lang="en-US" altLang="zh-CN" sz="2000" dirty="0" smtClean="0">
              <a:solidFill>
                <a:srgbClr val="0000FF"/>
              </a:solidFill>
            </a:endParaRPr>
          </a:p>
        </p:txBody>
      </p:sp>
      <p:grpSp>
        <p:nvGrpSpPr>
          <p:cNvPr id="9221" name="Group 5"/>
          <p:cNvGrpSpPr>
            <a:grpSpLocks/>
          </p:cNvGrpSpPr>
          <p:nvPr/>
        </p:nvGrpSpPr>
        <p:grpSpPr bwMode="auto">
          <a:xfrm>
            <a:off x="674351" y="1456330"/>
            <a:ext cx="7597775" cy="3416300"/>
            <a:chOff x="0" y="91"/>
            <a:chExt cx="5550" cy="2256"/>
          </a:xfrm>
        </p:grpSpPr>
        <p:pic>
          <p:nvPicPr>
            <p:cNvPr id="2868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76"/>
              <a:ext cx="5550" cy="1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8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1"/>
              <a:ext cx="5520" cy="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222" name="Text Box 6"/>
          <p:cNvSpPr txBox="1">
            <a:spLocks noChangeArrowheads="1"/>
          </p:cNvSpPr>
          <p:nvPr/>
        </p:nvSpPr>
        <p:spPr bwMode="auto">
          <a:xfrm>
            <a:off x="505417" y="436562"/>
            <a:ext cx="7575550" cy="88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       </a:t>
            </a:r>
            <a:r>
              <a:rPr lang="zh-CN" altLang="en-US" b="1" dirty="0"/>
              <a:t>根据 </a:t>
            </a:r>
            <a:r>
              <a:rPr lang="en-US" altLang="zh-CN" b="1" i="1" dirty="0">
                <a:solidFill>
                  <a:srgbClr val="FF0066"/>
                </a:solidFill>
              </a:rPr>
              <a:t>v </a:t>
            </a:r>
            <a:r>
              <a:rPr lang="en-US" altLang="zh-CN" b="1" dirty="0">
                <a:solidFill>
                  <a:srgbClr val="FF0066"/>
                </a:solidFill>
              </a:rPr>
              <a:t>= 6.2m/s</a:t>
            </a:r>
            <a:r>
              <a:rPr lang="en-US" altLang="zh-CN" b="1" i="1" dirty="0"/>
              <a:t> ,</a:t>
            </a:r>
            <a:r>
              <a:rPr lang="zh-CN" altLang="en-US" b="1" dirty="0"/>
              <a:t>直齿齿轮，查表10.5得平稳性精度等级为</a:t>
            </a:r>
          </a:p>
        </p:txBody>
      </p:sp>
      <p:sp>
        <p:nvSpPr>
          <p:cNvPr id="9223" name="Text Box 7"/>
          <p:cNvSpPr txBox="1">
            <a:spLocks noChangeArrowheads="1"/>
          </p:cNvSpPr>
          <p:nvPr/>
        </p:nvSpPr>
        <p:spPr bwMode="auto">
          <a:xfrm>
            <a:off x="463213" y="4791667"/>
            <a:ext cx="7459663"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a:t>         由于该齿轮的运动精度要求不高，传递动力不大，故</a:t>
            </a:r>
            <a:r>
              <a:rPr lang="zh-CN" altLang="en-US" b="1">
                <a:solidFill>
                  <a:srgbClr val="FF0066"/>
                </a:solidFill>
              </a:rPr>
              <a:t>三项精度要求均取7级。 </a:t>
            </a:r>
          </a:p>
        </p:txBody>
      </p:sp>
      <p:sp>
        <p:nvSpPr>
          <p:cNvPr id="9227" name="Text Box 11"/>
          <p:cNvSpPr txBox="1">
            <a:spLocks noChangeArrowheads="1"/>
          </p:cNvSpPr>
          <p:nvPr/>
        </p:nvSpPr>
        <p:spPr bwMode="auto">
          <a:xfrm>
            <a:off x="1634083" y="850544"/>
            <a:ext cx="21193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solidFill>
                  <a:srgbClr val="FF0066"/>
                </a:solidFill>
              </a:rPr>
              <a:t> </a:t>
            </a:r>
            <a:r>
              <a:rPr lang="zh-CN" altLang="en-US" sz="2800" b="1" dirty="0">
                <a:solidFill>
                  <a:srgbClr val="FF0066"/>
                </a:solidFill>
              </a:rPr>
              <a:t>7 </a:t>
            </a:r>
            <a:r>
              <a:rPr lang="zh-CN" altLang="en-US" sz="2800" b="1" dirty="0"/>
              <a:t>级。</a:t>
            </a:r>
          </a:p>
        </p:txBody>
      </p:sp>
      <p:sp>
        <p:nvSpPr>
          <p:cNvPr id="9237" name="Line 21"/>
          <p:cNvSpPr>
            <a:spLocks noChangeShapeType="1"/>
          </p:cNvSpPr>
          <p:nvPr/>
        </p:nvSpPr>
        <p:spPr bwMode="auto">
          <a:xfrm>
            <a:off x="820401" y="3812180"/>
            <a:ext cx="7589837" cy="0"/>
          </a:xfrm>
          <a:prstGeom prst="line">
            <a:avLst/>
          </a:prstGeom>
          <a:noFill/>
          <a:ln w="5715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9238" name="Rectangle 22"/>
          <p:cNvSpPr>
            <a:spLocks noChangeArrowheads="1"/>
          </p:cNvSpPr>
          <p:nvPr/>
        </p:nvSpPr>
        <p:spPr bwMode="auto">
          <a:xfrm>
            <a:off x="741026" y="3134317"/>
            <a:ext cx="1423987" cy="654050"/>
          </a:xfrm>
          <a:prstGeom prst="rect">
            <a:avLst/>
          </a:prstGeom>
          <a:noFill/>
          <a:ln w="57150">
            <a:solidFill>
              <a:srgbClr val="FF0066"/>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2" name="矩形 1"/>
          <p:cNvSpPr/>
          <p:nvPr/>
        </p:nvSpPr>
        <p:spPr>
          <a:xfrm>
            <a:off x="1105187" y="5669917"/>
            <a:ext cx="6015832" cy="523220"/>
          </a:xfrm>
          <a:prstGeom prst="rect">
            <a:avLst/>
          </a:prstGeom>
        </p:spPr>
        <p:txBody>
          <a:bodyPr wrap="square">
            <a:spAutoFit/>
          </a:bodyPr>
          <a:lstStyle/>
          <a:p>
            <a:pPr algn="l"/>
            <a:r>
              <a:rPr lang="zh-CN" altLang="en-US" b="1" dirty="0"/>
              <a:t>图样上标注为</a:t>
            </a:r>
            <a:r>
              <a:rPr lang="en-US" altLang="zh-CN" b="1" dirty="0" smtClean="0"/>
              <a:t>:   </a:t>
            </a:r>
            <a:r>
              <a:rPr lang="en-US" altLang="zh-CN" sz="2800" b="1" dirty="0" smtClean="0">
                <a:solidFill>
                  <a:srgbClr val="FF0000"/>
                </a:solidFill>
              </a:rPr>
              <a:t>7 </a:t>
            </a:r>
            <a:r>
              <a:rPr lang="en-US" altLang="zh-CN" sz="2800" b="1" dirty="0">
                <a:solidFill>
                  <a:srgbClr val="FF0000"/>
                </a:solidFill>
              </a:rPr>
              <a:t>GB/ T 10095. 1 ~ . 2</a:t>
            </a:r>
            <a:r>
              <a:rPr lang="zh-CN" altLang="en-US" sz="2800" b="1" dirty="0">
                <a:solidFill>
                  <a:srgbClr val="FF0000"/>
                </a:solidFill>
              </a:rPr>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22"/>
                                        </p:tgtEl>
                                        <p:attrNameLst>
                                          <p:attrName>style.visibility</p:attrName>
                                        </p:attrNameLst>
                                      </p:cBhvr>
                                      <p:to>
                                        <p:strVal val="visible"/>
                                      </p:to>
                                    </p:set>
                                    <p:animEffect transition="in" filter="wipe(left)">
                                      <p:cBhvr>
                                        <p:cTn id="7" dur="300"/>
                                        <p:tgtEl>
                                          <p:spTgt spid="92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9221"/>
                                        </p:tgtEl>
                                        <p:attrNameLst>
                                          <p:attrName>style.visibility</p:attrName>
                                        </p:attrNameLst>
                                      </p:cBhvr>
                                      <p:to>
                                        <p:strVal val="visible"/>
                                      </p:to>
                                    </p:set>
                                    <p:anim calcmode="lin" valueType="num">
                                      <p:cBhvr additive="base">
                                        <p:cTn id="12" dur="500" fill="hold"/>
                                        <p:tgtEl>
                                          <p:spTgt spid="9221"/>
                                        </p:tgtEl>
                                        <p:attrNameLst>
                                          <p:attrName>ppt_x</p:attrName>
                                        </p:attrNameLst>
                                      </p:cBhvr>
                                      <p:tavLst>
                                        <p:tav tm="0">
                                          <p:val>
                                            <p:strVal val="0-#ppt_w/2"/>
                                          </p:val>
                                        </p:tav>
                                        <p:tav tm="100000">
                                          <p:val>
                                            <p:strVal val="#ppt_x"/>
                                          </p:val>
                                        </p:tav>
                                      </p:tavLst>
                                    </p:anim>
                                    <p:anim calcmode="lin" valueType="num">
                                      <p:cBhvr additive="base">
                                        <p:cTn id="13" dur="500" fill="hold"/>
                                        <p:tgtEl>
                                          <p:spTgt spid="9221"/>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9237"/>
                                        </p:tgtEl>
                                        <p:attrNameLst>
                                          <p:attrName>style.visibility</p:attrName>
                                        </p:attrNameLst>
                                      </p:cBhvr>
                                      <p:to>
                                        <p:strVal val="visible"/>
                                      </p:to>
                                    </p:set>
                                    <p:anim calcmode="lin" valueType="num">
                                      <p:cBhvr>
                                        <p:cTn id="18" dur="500" fill="hold"/>
                                        <p:tgtEl>
                                          <p:spTgt spid="9237"/>
                                        </p:tgtEl>
                                        <p:attrNameLst>
                                          <p:attrName>ppt_x</p:attrName>
                                        </p:attrNameLst>
                                      </p:cBhvr>
                                      <p:tavLst>
                                        <p:tav tm="0">
                                          <p:val>
                                            <p:strVal val="#ppt_x-#ppt_w/2"/>
                                          </p:val>
                                        </p:tav>
                                        <p:tav tm="100000">
                                          <p:val>
                                            <p:strVal val="#ppt_x"/>
                                          </p:val>
                                        </p:tav>
                                      </p:tavLst>
                                    </p:anim>
                                    <p:anim calcmode="lin" valueType="num">
                                      <p:cBhvr>
                                        <p:cTn id="19" dur="500" fill="hold"/>
                                        <p:tgtEl>
                                          <p:spTgt spid="9237"/>
                                        </p:tgtEl>
                                        <p:attrNameLst>
                                          <p:attrName>ppt_y</p:attrName>
                                        </p:attrNameLst>
                                      </p:cBhvr>
                                      <p:tavLst>
                                        <p:tav tm="0">
                                          <p:val>
                                            <p:strVal val="#ppt_y"/>
                                          </p:val>
                                        </p:tav>
                                        <p:tav tm="100000">
                                          <p:val>
                                            <p:strVal val="#ppt_y"/>
                                          </p:val>
                                        </p:tav>
                                      </p:tavLst>
                                    </p:anim>
                                    <p:anim calcmode="lin" valueType="num">
                                      <p:cBhvr>
                                        <p:cTn id="20" dur="500" fill="hold"/>
                                        <p:tgtEl>
                                          <p:spTgt spid="9237"/>
                                        </p:tgtEl>
                                        <p:attrNameLst>
                                          <p:attrName>ppt_w</p:attrName>
                                        </p:attrNameLst>
                                      </p:cBhvr>
                                      <p:tavLst>
                                        <p:tav tm="0">
                                          <p:val>
                                            <p:fltVal val="0"/>
                                          </p:val>
                                        </p:tav>
                                        <p:tav tm="100000">
                                          <p:val>
                                            <p:strVal val="#ppt_w"/>
                                          </p:val>
                                        </p:tav>
                                      </p:tavLst>
                                    </p:anim>
                                    <p:anim calcmode="lin" valueType="num">
                                      <p:cBhvr>
                                        <p:cTn id="21" dur="500" fill="hold"/>
                                        <p:tgtEl>
                                          <p:spTgt spid="9237"/>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42" fill="hold" grpId="0" nodeType="clickEffect">
                                  <p:stCondLst>
                                    <p:cond delay="0"/>
                                  </p:stCondLst>
                                  <p:childTnLst>
                                    <p:set>
                                      <p:cBhvr>
                                        <p:cTn id="25" dur="1" fill="hold">
                                          <p:stCondLst>
                                            <p:cond delay="0"/>
                                          </p:stCondLst>
                                        </p:cTn>
                                        <p:tgtEl>
                                          <p:spTgt spid="9238"/>
                                        </p:tgtEl>
                                        <p:attrNameLst>
                                          <p:attrName>style.visibility</p:attrName>
                                        </p:attrNameLst>
                                      </p:cBhvr>
                                      <p:to>
                                        <p:strVal val="visible"/>
                                      </p:to>
                                    </p:set>
                                    <p:animEffect transition="in" filter="barn(outHorizontal)">
                                      <p:cBhvr>
                                        <p:cTn id="26" dur="500"/>
                                        <p:tgtEl>
                                          <p:spTgt spid="923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9227"/>
                                        </p:tgtEl>
                                        <p:attrNameLst>
                                          <p:attrName>style.visibility</p:attrName>
                                        </p:attrNameLst>
                                      </p:cBhvr>
                                      <p:to>
                                        <p:strVal val="visible"/>
                                      </p:to>
                                    </p:set>
                                    <p:animEffect transition="in" filter="wipe(left)">
                                      <p:cBhvr>
                                        <p:cTn id="31" dur="300"/>
                                        <p:tgtEl>
                                          <p:spTgt spid="9227"/>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9223"/>
                                        </p:tgtEl>
                                        <p:attrNameLst>
                                          <p:attrName>style.visibility</p:attrName>
                                        </p:attrNameLst>
                                      </p:cBhvr>
                                      <p:to>
                                        <p:strVal val="visible"/>
                                      </p:to>
                                    </p:set>
                                    <p:animEffect transition="in" filter="wipe(left)">
                                      <p:cBhvr>
                                        <p:cTn id="36" dur="300"/>
                                        <p:tgtEl>
                                          <p:spTgt spid="922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left)">
                                      <p:cBhvr>
                                        <p:cTn id="4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autoUpdateAnimBg="0"/>
      <p:bldP spid="9223" grpId="0" autoUpdateAnimBg="0"/>
      <p:bldP spid="9227" grpId="0" autoUpdateAnimBg="0"/>
      <p:bldP spid="9237" grpId="0" animBg="1"/>
      <p:bldP spid="9238" grpId="0" animBg="1"/>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xfrm>
            <a:off x="7126288" y="12700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DCA74C4-FCC9-4D22-ACE1-FF0DEBF06326}" type="slidenum">
              <a:rPr kumimoji="0" lang="zh-CN" altLang="en-US" sz="2000" smtClean="0">
                <a:solidFill>
                  <a:srgbClr val="0000FF"/>
                </a:solidFill>
              </a:rPr>
              <a:pPr eaLnBrk="1" hangingPunct="1"/>
              <a:t>28</a:t>
            </a:fld>
            <a:endParaRPr kumimoji="0" lang="en-US" altLang="zh-CN" sz="2000" smtClean="0">
              <a:solidFill>
                <a:srgbClr val="0000FF"/>
              </a:solidFill>
            </a:endParaRPr>
          </a:p>
        </p:txBody>
      </p:sp>
      <p:sp>
        <p:nvSpPr>
          <p:cNvPr id="33796" name="Text Box 4"/>
          <p:cNvSpPr txBox="1">
            <a:spLocks noChangeArrowheads="1"/>
          </p:cNvSpPr>
          <p:nvPr/>
        </p:nvSpPr>
        <p:spPr bwMode="auto">
          <a:xfrm>
            <a:off x="492937" y="311081"/>
            <a:ext cx="640638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(2) </a:t>
            </a:r>
            <a:r>
              <a:rPr lang="zh-CN" altLang="en-US" b="1" dirty="0">
                <a:latin typeface="宋体" pitchFamily="2" charset="-122"/>
              </a:rPr>
              <a:t>确定齿轮的必检参数及其允许值</a:t>
            </a:r>
            <a:r>
              <a:rPr lang="en-US" altLang="zh-CN" b="1" dirty="0"/>
              <a:t> </a:t>
            </a:r>
          </a:p>
        </p:txBody>
      </p:sp>
      <p:sp>
        <p:nvSpPr>
          <p:cNvPr id="33798" name="Text Box 6"/>
          <p:cNvSpPr txBox="1">
            <a:spLocks noChangeArrowheads="1"/>
          </p:cNvSpPr>
          <p:nvPr/>
        </p:nvSpPr>
        <p:spPr bwMode="auto">
          <a:xfrm>
            <a:off x="5818239" y="1164347"/>
            <a:ext cx="24114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a:t> </a:t>
            </a:r>
            <a:r>
              <a:rPr lang="zh-CN" altLang="en-US" b="1">
                <a:solidFill>
                  <a:srgbClr val="FF0066"/>
                </a:solidFill>
              </a:rPr>
              <a:t>0.038</a:t>
            </a:r>
          </a:p>
        </p:txBody>
      </p:sp>
      <p:sp>
        <p:nvSpPr>
          <p:cNvPr id="33799" name="Text Box 7"/>
          <p:cNvSpPr txBox="1">
            <a:spLocks noChangeArrowheads="1"/>
          </p:cNvSpPr>
          <p:nvPr/>
        </p:nvSpPr>
        <p:spPr bwMode="auto">
          <a:xfrm>
            <a:off x="6150026" y="2040647"/>
            <a:ext cx="1739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b="1">
                <a:solidFill>
                  <a:srgbClr val="FF0066"/>
                </a:solidFill>
              </a:rPr>
              <a:t>±0.012</a:t>
            </a:r>
            <a:endParaRPr lang="zh-CN" altLang="en-US" b="1">
              <a:solidFill>
                <a:srgbClr val="FF0066"/>
              </a:solidFill>
            </a:endParaRPr>
          </a:p>
        </p:txBody>
      </p:sp>
      <p:sp>
        <p:nvSpPr>
          <p:cNvPr id="33800" name="Text Box 8"/>
          <p:cNvSpPr txBox="1">
            <a:spLocks noChangeArrowheads="1"/>
          </p:cNvSpPr>
          <p:nvPr/>
        </p:nvSpPr>
        <p:spPr bwMode="auto">
          <a:xfrm>
            <a:off x="5870626" y="2528010"/>
            <a:ext cx="1819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b="1">
                <a:solidFill>
                  <a:srgbClr val="FF0066"/>
                </a:solidFill>
              </a:rPr>
              <a:t>0.016</a:t>
            </a:r>
            <a:endParaRPr lang="zh-CN" altLang="en-US" b="1">
              <a:solidFill>
                <a:srgbClr val="FF0066"/>
              </a:solidFill>
            </a:endParaRPr>
          </a:p>
        </p:txBody>
      </p:sp>
      <p:sp>
        <p:nvSpPr>
          <p:cNvPr id="33811" name="Rectangle 19"/>
          <p:cNvSpPr>
            <a:spLocks noChangeArrowheads="1"/>
          </p:cNvSpPr>
          <p:nvPr/>
        </p:nvSpPr>
        <p:spPr bwMode="auto">
          <a:xfrm>
            <a:off x="564374" y="735944"/>
            <a:ext cx="7665277"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r>
              <a:rPr lang="zh-CN" altLang="en-US" b="1" dirty="0"/>
              <a:t>由 </a:t>
            </a:r>
            <a:r>
              <a:rPr lang="en-US" altLang="zh-CN" b="1" i="1" dirty="0"/>
              <a:t>d</a:t>
            </a:r>
            <a:r>
              <a:rPr lang="en-US" altLang="zh-CN" b="1" baseline="-30000" dirty="0"/>
              <a:t>1</a:t>
            </a:r>
            <a:r>
              <a:rPr lang="en-US" altLang="zh-CN" b="1" dirty="0"/>
              <a:t>=</a:t>
            </a:r>
            <a:r>
              <a:rPr lang="en-US" altLang="zh-CN" b="1" i="1" dirty="0"/>
              <a:t>m</a:t>
            </a:r>
            <a:r>
              <a:rPr lang="en-US" altLang="zh-CN" b="1" dirty="0"/>
              <a:t> </a:t>
            </a:r>
            <a:r>
              <a:rPr lang="en-US" altLang="zh-CN" b="1" i="1" dirty="0"/>
              <a:t>z =</a:t>
            </a:r>
            <a:r>
              <a:rPr lang="en-US" altLang="zh-CN" b="1" dirty="0"/>
              <a:t>2.75×26=</a:t>
            </a:r>
            <a:r>
              <a:rPr lang="en-US" altLang="zh-CN" b="1" i="1" dirty="0"/>
              <a:t> </a:t>
            </a:r>
            <a:r>
              <a:rPr lang="en-US" altLang="zh-CN" b="1" dirty="0"/>
              <a:t>71.5</a:t>
            </a:r>
            <a:r>
              <a:rPr lang="zh-CN" altLang="en-US" b="1" dirty="0"/>
              <a:t>和7级精度</a:t>
            </a:r>
            <a:r>
              <a:rPr lang="zh-CN" altLang="en-US" dirty="0"/>
              <a:t>， </a:t>
            </a:r>
            <a:r>
              <a:rPr lang="zh-CN" altLang="en-US" b="1" dirty="0"/>
              <a:t>查表10.1得</a:t>
            </a:r>
          </a:p>
        </p:txBody>
      </p:sp>
      <p:sp>
        <p:nvSpPr>
          <p:cNvPr id="33812" name="Rectangle 20"/>
          <p:cNvSpPr>
            <a:spLocks noChangeArrowheads="1"/>
          </p:cNvSpPr>
          <p:nvPr/>
        </p:nvSpPr>
        <p:spPr bwMode="auto">
          <a:xfrm>
            <a:off x="477889" y="1172285"/>
            <a:ext cx="607536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t>运动精度：齿距累积总偏差允许值</a:t>
            </a:r>
            <a:r>
              <a:rPr lang="en-US" altLang="zh-CN" b="1" i="1" dirty="0"/>
              <a:t>F</a:t>
            </a:r>
            <a:r>
              <a:rPr lang="en-US" altLang="zh-CN" b="1" baseline="-25000" dirty="0"/>
              <a:t>P </a:t>
            </a:r>
            <a:r>
              <a:rPr lang="en-US" altLang="zh-CN" b="1" dirty="0"/>
              <a:t>=</a:t>
            </a:r>
            <a:endParaRPr lang="zh-CN" altLang="en-US" b="1" dirty="0"/>
          </a:p>
        </p:txBody>
      </p:sp>
      <p:sp>
        <p:nvSpPr>
          <p:cNvPr id="33813" name="Rectangle 21"/>
          <p:cNvSpPr>
            <a:spLocks noChangeArrowheads="1"/>
          </p:cNvSpPr>
          <p:nvPr/>
        </p:nvSpPr>
        <p:spPr bwMode="auto">
          <a:xfrm>
            <a:off x="1981251" y="1650122"/>
            <a:ext cx="4689475" cy="3968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en-US" altLang="zh-CN" sz="2000" b="1"/>
              <a:t>(</a:t>
            </a:r>
            <a:r>
              <a:rPr lang="zh-CN" altLang="en-US" sz="2000" b="1"/>
              <a:t>一般不需检验齿距累积偏差</a:t>
            </a:r>
            <a:r>
              <a:rPr lang="en-US" altLang="zh-CN" sz="2000" b="1" i="1"/>
              <a:t>F</a:t>
            </a:r>
            <a:r>
              <a:rPr lang="en-US" altLang="zh-CN" sz="2000" b="1" baseline="-25000"/>
              <a:t>PK</a:t>
            </a:r>
            <a:r>
              <a:rPr lang="en-US" altLang="zh-CN" sz="2000" b="1"/>
              <a:t>)</a:t>
            </a:r>
            <a:endParaRPr lang="zh-CN" altLang="en-US" sz="2000" b="1"/>
          </a:p>
        </p:txBody>
      </p:sp>
      <p:sp>
        <p:nvSpPr>
          <p:cNvPr id="33814" name="Rectangle 22"/>
          <p:cNvSpPr>
            <a:spLocks noChangeArrowheads="1"/>
          </p:cNvSpPr>
          <p:nvPr/>
        </p:nvSpPr>
        <p:spPr bwMode="auto">
          <a:xfrm>
            <a:off x="409626" y="2032710"/>
            <a:ext cx="648970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a:t>平稳性精度：</a:t>
            </a:r>
            <a:r>
              <a:rPr lang="zh-CN" altLang="en-US" b="1">
                <a:latin typeface="宋体" pitchFamily="2" charset="-122"/>
              </a:rPr>
              <a:t>① 单个齿距偏差允许值 </a:t>
            </a:r>
            <a:r>
              <a:rPr lang="en-US" altLang="zh-CN" b="1" i="1"/>
              <a:t>f</a:t>
            </a:r>
            <a:r>
              <a:rPr lang="en-US" altLang="zh-CN" b="1" baseline="-30000"/>
              <a:t>pt</a:t>
            </a:r>
            <a:r>
              <a:rPr lang="en-US" altLang="zh-CN" b="1"/>
              <a:t>=</a:t>
            </a:r>
            <a:endParaRPr lang="zh-CN" altLang="en-US" b="1"/>
          </a:p>
        </p:txBody>
      </p:sp>
      <p:sp>
        <p:nvSpPr>
          <p:cNvPr id="33815" name="Rectangle 23"/>
          <p:cNvSpPr>
            <a:spLocks noChangeArrowheads="1"/>
          </p:cNvSpPr>
          <p:nvPr/>
        </p:nvSpPr>
        <p:spPr bwMode="auto">
          <a:xfrm>
            <a:off x="2276526" y="2494085"/>
            <a:ext cx="45132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dirty="0">
                <a:latin typeface="宋体" pitchFamily="2" charset="-122"/>
              </a:rPr>
              <a:t>② </a:t>
            </a:r>
            <a:r>
              <a:rPr lang="zh-CN" altLang="en-US" b="1" dirty="0"/>
              <a:t>齿廓总偏差允许值</a:t>
            </a:r>
            <a:r>
              <a:rPr lang="en-US" altLang="zh-CN" b="1" i="1" dirty="0"/>
              <a:t>F</a:t>
            </a:r>
            <a:r>
              <a:rPr lang="en-US" altLang="zh-CN" b="1" baseline="-30000" dirty="0"/>
              <a:t>α</a:t>
            </a:r>
            <a:r>
              <a:rPr lang="en-US" altLang="zh-CN" b="1" dirty="0"/>
              <a:t>=</a:t>
            </a:r>
            <a:endParaRPr lang="zh-CN" altLang="en-US" b="1" dirty="0"/>
          </a:p>
        </p:txBody>
      </p:sp>
      <p:sp>
        <p:nvSpPr>
          <p:cNvPr id="33821" name="Text Box 29"/>
          <p:cNvSpPr txBox="1">
            <a:spLocks noChangeArrowheads="1"/>
          </p:cNvSpPr>
          <p:nvPr/>
        </p:nvSpPr>
        <p:spPr bwMode="auto">
          <a:xfrm>
            <a:off x="6211888" y="2910230"/>
            <a:ext cx="2819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b="1" dirty="0">
                <a:solidFill>
                  <a:srgbClr val="FF0066"/>
                </a:solidFill>
              </a:rPr>
              <a:t>0.017 </a:t>
            </a:r>
            <a:r>
              <a:rPr lang="en-US" altLang="zh-CN" b="1" dirty="0"/>
              <a:t>(</a:t>
            </a:r>
            <a:r>
              <a:rPr lang="zh-CN" altLang="en-US" b="1" dirty="0"/>
              <a:t>下页表</a:t>
            </a:r>
            <a:r>
              <a:rPr lang="en-US" altLang="zh-CN" b="1" dirty="0"/>
              <a:t>10.2)</a:t>
            </a:r>
          </a:p>
        </p:txBody>
      </p:sp>
      <p:sp>
        <p:nvSpPr>
          <p:cNvPr id="33822" name="Rectangle 30"/>
          <p:cNvSpPr>
            <a:spLocks noChangeArrowheads="1"/>
          </p:cNvSpPr>
          <p:nvPr/>
        </p:nvSpPr>
        <p:spPr bwMode="auto">
          <a:xfrm>
            <a:off x="328613" y="2905467"/>
            <a:ext cx="6491287" cy="530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spcBef>
                <a:spcPct val="50000"/>
              </a:spcBef>
            </a:pPr>
            <a:r>
              <a:rPr lang="zh-CN" altLang="en-US" b="1" dirty="0"/>
              <a:t>载荷分布均匀性：螺旋线总偏差允许值</a:t>
            </a:r>
            <a:r>
              <a:rPr lang="en-US" altLang="zh-CN" b="1" i="1" dirty="0"/>
              <a:t>F</a:t>
            </a:r>
            <a:r>
              <a:rPr lang="en-US" altLang="zh-CN" b="1" baseline="-30000" dirty="0"/>
              <a:t>β</a:t>
            </a:r>
            <a:r>
              <a:rPr lang="en-US" altLang="zh-CN" b="1" dirty="0"/>
              <a:t>=</a:t>
            </a:r>
            <a:endParaRPr lang="zh-CN" altLang="en-US" b="1" dirty="0"/>
          </a:p>
        </p:txBody>
      </p:sp>
      <p:grpSp>
        <p:nvGrpSpPr>
          <p:cNvPr id="33836" name="Group 44"/>
          <p:cNvGrpSpPr>
            <a:grpSpLocks/>
          </p:cNvGrpSpPr>
          <p:nvPr/>
        </p:nvGrpSpPr>
        <p:grpSpPr bwMode="auto">
          <a:xfrm>
            <a:off x="238125" y="3451345"/>
            <a:ext cx="8577263" cy="2787650"/>
            <a:chOff x="150" y="2050"/>
            <a:chExt cx="5403" cy="1756"/>
          </a:xfrm>
        </p:grpSpPr>
        <p:grpSp>
          <p:nvGrpSpPr>
            <p:cNvPr id="29715" name="Group 33"/>
            <p:cNvGrpSpPr>
              <a:grpSpLocks/>
            </p:cNvGrpSpPr>
            <p:nvPr/>
          </p:nvGrpSpPr>
          <p:grpSpPr bwMode="auto">
            <a:xfrm>
              <a:off x="150" y="2050"/>
              <a:ext cx="5403" cy="1756"/>
              <a:chOff x="303" y="1371"/>
              <a:chExt cx="5403" cy="1756"/>
            </a:xfrm>
          </p:grpSpPr>
          <p:grpSp>
            <p:nvGrpSpPr>
              <p:cNvPr id="29719" name="Group 11"/>
              <p:cNvGrpSpPr>
                <a:grpSpLocks/>
              </p:cNvGrpSpPr>
              <p:nvPr/>
            </p:nvGrpSpPr>
            <p:grpSpPr bwMode="auto">
              <a:xfrm>
                <a:off x="303" y="1371"/>
                <a:ext cx="5403" cy="1756"/>
                <a:chOff x="48" y="0"/>
                <a:chExt cx="5568" cy="1745"/>
              </a:xfrm>
            </p:grpSpPr>
            <p:pic>
              <p:nvPicPr>
                <p:cNvPr id="29721"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 y="0"/>
                  <a:ext cx="5568" cy="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22"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 y="816"/>
                  <a:ext cx="5568" cy="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23"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0" y="1392"/>
                  <a:ext cx="5334" cy="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9720" name="Rectangle 31"/>
              <p:cNvSpPr>
                <a:spLocks noChangeArrowheads="1"/>
              </p:cNvSpPr>
              <p:nvPr/>
            </p:nvSpPr>
            <p:spPr bwMode="auto">
              <a:xfrm>
                <a:off x="4968" y="1372"/>
                <a:ext cx="442" cy="151"/>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400"/>
                  <a:t>2008）</a:t>
                </a:r>
              </a:p>
            </p:txBody>
          </p:sp>
        </p:grpSp>
        <p:sp>
          <p:nvSpPr>
            <p:cNvPr id="29716" name="Text Box 41"/>
            <p:cNvSpPr txBox="1">
              <a:spLocks noChangeArrowheads="1"/>
            </p:cNvSpPr>
            <p:nvPr/>
          </p:nvSpPr>
          <p:spPr bwMode="auto">
            <a:xfrm>
              <a:off x="1256" y="2278"/>
              <a:ext cx="692" cy="17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200" b="1"/>
                <a:t>单个齿距偏差</a:t>
              </a:r>
            </a:p>
          </p:txBody>
        </p:sp>
        <p:sp>
          <p:nvSpPr>
            <p:cNvPr id="29717" name="Text Box 42"/>
            <p:cNvSpPr txBox="1">
              <a:spLocks noChangeArrowheads="1"/>
            </p:cNvSpPr>
            <p:nvPr/>
          </p:nvSpPr>
          <p:spPr bwMode="auto">
            <a:xfrm>
              <a:off x="1983" y="2269"/>
              <a:ext cx="639" cy="32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400" b="1"/>
                <a:t>齿距累积</a:t>
              </a:r>
            </a:p>
            <a:p>
              <a:pPr algn="l" eaLnBrk="1" hangingPunct="1"/>
              <a:r>
                <a:rPr lang="zh-CN" altLang="en-US" sz="1400" b="1"/>
                <a:t>总偏差</a:t>
              </a:r>
              <a:r>
                <a:rPr lang="en-US" altLang="zh-CN" sz="1400" b="1" i="1"/>
                <a:t>F</a:t>
              </a:r>
              <a:r>
                <a:rPr lang="en-US" altLang="zh-CN" sz="1400" b="1" baseline="-25000"/>
                <a:t>P</a:t>
              </a:r>
            </a:p>
          </p:txBody>
        </p:sp>
        <p:sp>
          <p:nvSpPr>
            <p:cNvPr id="29718" name="Text Box 43"/>
            <p:cNvSpPr txBox="1">
              <a:spLocks noChangeArrowheads="1"/>
            </p:cNvSpPr>
            <p:nvPr/>
          </p:nvSpPr>
          <p:spPr bwMode="auto">
            <a:xfrm>
              <a:off x="2746" y="2270"/>
              <a:ext cx="639"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400" b="1"/>
                <a:t>齿廓总偏</a:t>
              </a:r>
              <a:endParaRPr lang="en-US" altLang="zh-CN" sz="1400" b="1" baseline="-25000"/>
            </a:p>
          </p:txBody>
        </p:sp>
      </p:grpSp>
      <p:sp>
        <p:nvSpPr>
          <p:cNvPr id="33837" name="Line 45"/>
          <p:cNvSpPr>
            <a:spLocks noChangeShapeType="1"/>
          </p:cNvSpPr>
          <p:nvPr/>
        </p:nvSpPr>
        <p:spPr bwMode="auto">
          <a:xfrm>
            <a:off x="322263" y="5310308"/>
            <a:ext cx="8370887"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33838" name="Rectangle 46"/>
          <p:cNvSpPr>
            <a:spLocks noChangeArrowheads="1"/>
          </p:cNvSpPr>
          <p:nvPr/>
        </p:nvSpPr>
        <p:spPr bwMode="auto">
          <a:xfrm>
            <a:off x="2466975" y="4937245"/>
            <a:ext cx="461963" cy="368300"/>
          </a:xfrm>
          <a:prstGeom prst="rect">
            <a:avLst/>
          </a:prstGeom>
          <a:noFill/>
          <a:ln w="28575">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33839" name="Rectangle 47"/>
          <p:cNvSpPr>
            <a:spLocks noChangeArrowheads="1"/>
          </p:cNvSpPr>
          <p:nvPr/>
        </p:nvSpPr>
        <p:spPr bwMode="auto">
          <a:xfrm>
            <a:off x="3603625" y="4967408"/>
            <a:ext cx="461963" cy="368300"/>
          </a:xfrm>
          <a:prstGeom prst="rect">
            <a:avLst/>
          </a:prstGeom>
          <a:noFill/>
          <a:ln w="28575">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33840" name="Rectangle 48"/>
          <p:cNvSpPr>
            <a:spLocks noChangeArrowheads="1"/>
          </p:cNvSpPr>
          <p:nvPr/>
        </p:nvSpPr>
        <p:spPr bwMode="auto">
          <a:xfrm>
            <a:off x="4779963" y="4965820"/>
            <a:ext cx="461962" cy="368300"/>
          </a:xfrm>
          <a:prstGeom prst="rect">
            <a:avLst/>
          </a:prstGeom>
          <a:noFill/>
          <a:ln w="28575">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wipe(left)">
                                      <p:cBhvr>
                                        <p:cTn id="7" dur="500"/>
                                        <p:tgtEl>
                                          <p:spTgt spid="337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3811"/>
                                        </p:tgtEl>
                                        <p:attrNameLst>
                                          <p:attrName>style.visibility</p:attrName>
                                        </p:attrNameLst>
                                      </p:cBhvr>
                                      <p:to>
                                        <p:strVal val="visible"/>
                                      </p:to>
                                    </p:set>
                                    <p:animEffect transition="in" filter="wipe(left)">
                                      <p:cBhvr>
                                        <p:cTn id="12" dur="300"/>
                                        <p:tgtEl>
                                          <p:spTgt spid="338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3836"/>
                                        </p:tgtEl>
                                        <p:attrNameLst>
                                          <p:attrName>style.visibility</p:attrName>
                                        </p:attrNameLst>
                                      </p:cBhvr>
                                      <p:to>
                                        <p:strVal val="visible"/>
                                      </p:to>
                                    </p:set>
                                    <p:anim calcmode="lin" valueType="num">
                                      <p:cBhvr additive="base">
                                        <p:cTn id="17" dur="500" fill="hold"/>
                                        <p:tgtEl>
                                          <p:spTgt spid="33836"/>
                                        </p:tgtEl>
                                        <p:attrNameLst>
                                          <p:attrName>ppt_x</p:attrName>
                                        </p:attrNameLst>
                                      </p:cBhvr>
                                      <p:tavLst>
                                        <p:tav tm="0">
                                          <p:val>
                                            <p:strVal val="#ppt_x"/>
                                          </p:val>
                                        </p:tav>
                                        <p:tav tm="100000">
                                          <p:val>
                                            <p:strVal val="#ppt_x"/>
                                          </p:val>
                                        </p:tav>
                                      </p:tavLst>
                                    </p:anim>
                                    <p:anim calcmode="lin" valueType="num">
                                      <p:cBhvr additive="base">
                                        <p:cTn id="18" dur="500" fill="hold"/>
                                        <p:tgtEl>
                                          <p:spTgt spid="3383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3812"/>
                                        </p:tgtEl>
                                        <p:attrNameLst>
                                          <p:attrName>style.visibility</p:attrName>
                                        </p:attrNameLst>
                                      </p:cBhvr>
                                      <p:to>
                                        <p:strVal val="visible"/>
                                      </p:to>
                                    </p:set>
                                    <p:animEffect transition="in" filter="wipe(left)">
                                      <p:cBhvr>
                                        <p:cTn id="23" dur="300"/>
                                        <p:tgtEl>
                                          <p:spTgt spid="3381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33837"/>
                                        </p:tgtEl>
                                        <p:attrNameLst>
                                          <p:attrName>style.visibility</p:attrName>
                                        </p:attrNameLst>
                                      </p:cBhvr>
                                      <p:to>
                                        <p:strVal val="visible"/>
                                      </p:to>
                                    </p:set>
                                    <p:anim calcmode="lin" valueType="num">
                                      <p:cBhvr>
                                        <p:cTn id="28" dur="500" fill="hold"/>
                                        <p:tgtEl>
                                          <p:spTgt spid="33837"/>
                                        </p:tgtEl>
                                        <p:attrNameLst>
                                          <p:attrName>ppt_x</p:attrName>
                                        </p:attrNameLst>
                                      </p:cBhvr>
                                      <p:tavLst>
                                        <p:tav tm="0">
                                          <p:val>
                                            <p:strVal val="#ppt_x-#ppt_w/2"/>
                                          </p:val>
                                        </p:tav>
                                        <p:tav tm="100000">
                                          <p:val>
                                            <p:strVal val="#ppt_x"/>
                                          </p:val>
                                        </p:tav>
                                      </p:tavLst>
                                    </p:anim>
                                    <p:anim calcmode="lin" valueType="num">
                                      <p:cBhvr>
                                        <p:cTn id="29" dur="500" fill="hold"/>
                                        <p:tgtEl>
                                          <p:spTgt spid="33837"/>
                                        </p:tgtEl>
                                        <p:attrNameLst>
                                          <p:attrName>ppt_y</p:attrName>
                                        </p:attrNameLst>
                                      </p:cBhvr>
                                      <p:tavLst>
                                        <p:tav tm="0">
                                          <p:val>
                                            <p:strVal val="#ppt_y"/>
                                          </p:val>
                                        </p:tav>
                                        <p:tav tm="100000">
                                          <p:val>
                                            <p:strVal val="#ppt_y"/>
                                          </p:val>
                                        </p:tav>
                                      </p:tavLst>
                                    </p:anim>
                                    <p:anim calcmode="lin" valueType="num">
                                      <p:cBhvr>
                                        <p:cTn id="30" dur="500" fill="hold"/>
                                        <p:tgtEl>
                                          <p:spTgt spid="33837"/>
                                        </p:tgtEl>
                                        <p:attrNameLst>
                                          <p:attrName>ppt_w</p:attrName>
                                        </p:attrNameLst>
                                      </p:cBhvr>
                                      <p:tavLst>
                                        <p:tav tm="0">
                                          <p:val>
                                            <p:fltVal val="0"/>
                                          </p:val>
                                        </p:tav>
                                        <p:tav tm="100000">
                                          <p:val>
                                            <p:strVal val="#ppt_w"/>
                                          </p:val>
                                        </p:tav>
                                      </p:tavLst>
                                    </p:anim>
                                    <p:anim calcmode="lin" valueType="num">
                                      <p:cBhvr>
                                        <p:cTn id="31" dur="500" fill="hold"/>
                                        <p:tgtEl>
                                          <p:spTgt spid="33837"/>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6" presetClass="entr" presetSubtype="42" fill="hold" grpId="0" nodeType="clickEffect">
                                  <p:stCondLst>
                                    <p:cond delay="0"/>
                                  </p:stCondLst>
                                  <p:childTnLst>
                                    <p:set>
                                      <p:cBhvr>
                                        <p:cTn id="35" dur="1" fill="hold">
                                          <p:stCondLst>
                                            <p:cond delay="0"/>
                                          </p:stCondLst>
                                        </p:cTn>
                                        <p:tgtEl>
                                          <p:spTgt spid="33839"/>
                                        </p:tgtEl>
                                        <p:attrNameLst>
                                          <p:attrName>style.visibility</p:attrName>
                                        </p:attrNameLst>
                                      </p:cBhvr>
                                      <p:to>
                                        <p:strVal val="visible"/>
                                      </p:to>
                                    </p:set>
                                    <p:animEffect transition="in" filter="barn(outHorizontal)">
                                      <p:cBhvr>
                                        <p:cTn id="36" dur="500"/>
                                        <p:tgtEl>
                                          <p:spTgt spid="3383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33798"/>
                                        </p:tgtEl>
                                        <p:attrNameLst>
                                          <p:attrName>style.visibility</p:attrName>
                                        </p:attrNameLst>
                                      </p:cBhvr>
                                      <p:to>
                                        <p:strVal val="visible"/>
                                      </p:to>
                                    </p:set>
                                    <p:animEffect transition="in" filter="wipe(left)">
                                      <p:cBhvr>
                                        <p:cTn id="41" dur="300"/>
                                        <p:tgtEl>
                                          <p:spTgt spid="33798"/>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iterate type="wd">
                                    <p:tmPct val="100000"/>
                                  </p:iterate>
                                  <p:childTnLst>
                                    <p:set>
                                      <p:cBhvr>
                                        <p:cTn id="45" dur="1" fill="hold">
                                          <p:stCondLst>
                                            <p:cond delay="0"/>
                                          </p:stCondLst>
                                        </p:cTn>
                                        <p:tgtEl>
                                          <p:spTgt spid="33813"/>
                                        </p:tgtEl>
                                        <p:attrNameLst>
                                          <p:attrName>style.visibility</p:attrName>
                                        </p:attrNameLst>
                                      </p:cBhvr>
                                      <p:to>
                                        <p:strVal val="visible"/>
                                      </p:to>
                                    </p:set>
                                    <p:animEffect transition="in" filter="wipe(left)">
                                      <p:cBhvr>
                                        <p:cTn id="46" dur="300"/>
                                        <p:tgtEl>
                                          <p:spTgt spid="33813"/>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33814"/>
                                        </p:tgtEl>
                                        <p:attrNameLst>
                                          <p:attrName>style.visibility</p:attrName>
                                        </p:attrNameLst>
                                      </p:cBhvr>
                                      <p:to>
                                        <p:strVal val="visible"/>
                                      </p:to>
                                    </p:set>
                                    <p:animEffect transition="in" filter="wipe(left)">
                                      <p:cBhvr>
                                        <p:cTn id="51" dur="300"/>
                                        <p:tgtEl>
                                          <p:spTgt spid="33814"/>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6" presetClass="entr" presetSubtype="42" fill="hold" grpId="0" nodeType="clickEffect">
                                  <p:stCondLst>
                                    <p:cond delay="0"/>
                                  </p:stCondLst>
                                  <p:childTnLst>
                                    <p:set>
                                      <p:cBhvr>
                                        <p:cTn id="55" dur="1" fill="hold">
                                          <p:stCondLst>
                                            <p:cond delay="0"/>
                                          </p:stCondLst>
                                        </p:cTn>
                                        <p:tgtEl>
                                          <p:spTgt spid="33838"/>
                                        </p:tgtEl>
                                        <p:attrNameLst>
                                          <p:attrName>style.visibility</p:attrName>
                                        </p:attrNameLst>
                                      </p:cBhvr>
                                      <p:to>
                                        <p:strVal val="visible"/>
                                      </p:to>
                                    </p:set>
                                    <p:animEffect transition="in" filter="barn(outHorizontal)">
                                      <p:cBhvr>
                                        <p:cTn id="56" dur="500"/>
                                        <p:tgtEl>
                                          <p:spTgt spid="33838"/>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grpId="0" nodeType="clickEffect">
                                  <p:stCondLst>
                                    <p:cond delay="0"/>
                                  </p:stCondLst>
                                  <p:iterate type="wd">
                                    <p:tmPct val="100000"/>
                                  </p:iterate>
                                  <p:childTnLst>
                                    <p:set>
                                      <p:cBhvr>
                                        <p:cTn id="60" dur="1" fill="hold">
                                          <p:stCondLst>
                                            <p:cond delay="0"/>
                                          </p:stCondLst>
                                        </p:cTn>
                                        <p:tgtEl>
                                          <p:spTgt spid="33799"/>
                                        </p:tgtEl>
                                        <p:attrNameLst>
                                          <p:attrName>style.visibility</p:attrName>
                                        </p:attrNameLst>
                                      </p:cBhvr>
                                      <p:to>
                                        <p:strVal val="visible"/>
                                      </p:to>
                                    </p:set>
                                    <p:animEffect transition="in" filter="wipe(left)">
                                      <p:cBhvr>
                                        <p:cTn id="61" dur="300"/>
                                        <p:tgtEl>
                                          <p:spTgt spid="33799"/>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8" fill="hold" grpId="0" nodeType="clickEffect">
                                  <p:stCondLst>
                                    <p:cond delay="0"/>
                                  </p:stCondLst>
                                  <p:iterate type="wd">
                                    <p:tmPct val="100000"/>
                                  </p:iterate>
                                  <p:childTnLst>
                                    <p:set>
                                      <p:cBhvr>
                                        <p:cTn id="65" dur="1" fill="hold">
                                          <p:stCondLst>
                                            <p:cond delay="0"/>
                                          </p:stCondLst>
                                        </p:cTn>
                                        <p:tgtEl>
                                          <p:spTgt spid="33815"/>
                                        </p:tgtEl>
                                        <p:attrNameLst>
                                          <p:attrName>style.visibility</p:attrName>
                                        </p:attrNameLst>
                                      </p:cBhvr>
                                      <p:to>
                                        <p:strVal val="visible"/>
                                      </p:to>
                                    </p:set>
                                    <p:animEffect transition="in" filter="wipe(left)">
                                      <p:cBhvr>
                                        <p:cTn id="66" dur="300"/>
                                        <p:tgtEl>
                                          <p:spTgt spid="3381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6" presetClass="entr" presetSubtype="42" fill="hold" grpId="0" nodeType="clickEffect">
                                  <p:stCondLst>
                                    <p:cond delay="0"/>
                                  </p:stCondLst>
                                  <p:childTnLst>
                                    <p:set>
                                      <p:cBhvr>
                                        <p:cTn id="70" dur="1" fill="hold">
                                          <p:stCondLst>
                                            <p:cond delay="0"/>
                                          </p:stCondLst>
                                        </p:cTn>
                                        <p:tgtEl>
                                          <p:spTgt spid="33840"/>
                                        </p:tgtEl>
                                        <p:attrNameLst>
                                          <p:attrName>style.visibility</p:attrName>
                                        </p:attrNameLst>
                                      </p:cBhvr>
                                      <p:to>
                                        <p:strVal val="visible"/>
                                      </p:to>
                                    </p:set>
                                    <p:animEffect transition="in" filter="barn(outHorizontal)">
                                      <p:cBhvr>
                                        <p:cTn id="71" dur="500"/>
                                        <p:tgtEl>
                                          <p:spTgt spid="33840"/>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8" fill="hold" grpId="0" nodeType="clickEffect">
                                  <p:stCondLst>
                                    <p:cond delay="0"/>
                                  </p:stCondLst>
                                  <p:iterate type="wd">
                                    <p:tmPct val="100000"/>
                                  </p:iterate>
                                  <p:childTnLst>
                                    <p:set>
                                      <p:cBhvr>
                                        <p:cTn id="75" dur="1" fill="hold">
                                          <p:stCondLst>
                                            <p:cond delay="0"/>
                                          </p:stCondLst>
                                        </p:cTn>
                                        <p:tgtEl>
                                          <p:spTgt spid="33800"/>
                                        </p:tgtEl>
                                        <p:attrNameLst>
                                          <p:attrName>style.visibility</p:attrName>
                                        </p:attrNameLst>
                                      </p:cBhvr>
                                      <p:to>
                                        <p:strVal val="visible"/>
                                      </p:to>
                                    </p:set>
                                    <p:animEffect transition="in" filter="wipe(left)">
                                      <p:cBhvr>
                                        <p:cTn id="76" dur="300"/>
                                        <p:tgtEl>
                                          <p:spTgt spid="33800"/>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grpId="0" nodeType="clickEffect">
                                  <p:stCondLst>
                                    <p:cond delay="0"/>
                                  </p:stCondLst>
                                  <p:iterate type="wd">
                                    <p:tmPct val="100000"/>
                                  </p:iterate>
                                  <p:childTnLst>
                                    <p:set>
                                      <p:cBhvr>
                                        <p:cTn id="80" dur="1" fill="hold">
                                          <p:stCondLst>
                                            <p:cond delay="0"/>
                                          </p:stCondLst>
                                        </p:cTn>
                                        <p:tgtEl>
                                          <p:spTgt spid="33822"/>
                                        </p:tgtEl>
                                        <p:attrNameLst>
                                          <p:attrName>style.visibility</p:attrName>
                                        </p:attrNameLst>
                                      </p:cBhvr>
                                      <p:to>
                                        <p:strVal val="visible"/>
                                      </p:to>
                                    </p:set>
                                    <p:animEffect transition="in" filter="wipe(left)">
                                      <p:cBhvr>
                                        <p:cTn id="81" dur="300"/>
                                        <p:tgtEl>
                                          <p:spTgt spid="33822"/>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8" fill="hold" grpId="0" nodeType="clickEffect">
                                  <p:stCondLst>
                                    <p:cond delay="0"/>
                                  </p:stCondLst>
                                  <p:iterate type="wd">
                                    <p:tmPct val="100000"/>
                                  </p:iterate>
                                  <p:childTnLst>
                                    <p:set>
                                      <p:cBhvr>
                                        <p:cTn id="85" dur="1" fill="hold">
                                          <p:stCondLst>
                                            <p:cond delay="0"/>
                                          </p:stCondLst>
                                        </p:cTn>
                                        <p:tgtEl>
                                          <p:spTgt spid="33821"/>
                                        </p:tgtEl>
                                        <p:attrNameLst>
                                          <p:attrName>style.visibility</p:attrName>
                                        </p:attrNameLst>
                                      </p:cBhvr>
                                      <p:to>
                                        <p:strVal val="visible"/>
                                      </p:to>
                                    </p:set>
                                    <p:animEffect transition="in" filter="wipe(left)">
                                      <p:cBhvr>
                                        <p:cTn id="86" dur="300"/>
                                        <p:tgtEl>
                                          <p:spTgt spid="33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uild="p" autoUpdateAnimBg="0"/>
      <p:bldP spid="33798" grpId="0" autoUpdateAnimBg="0"/>
      <p:bldP spid="33799" grpId="0" autoUpdateAnimBg="0"/>
      <p:bldP spid="33800" grpId="0" autoUpdateAnimBg="0"/>
      <p:bldP spid="33811" grpId="0" autoUpdateAnimBg="0"/>
      <p:bldP spid="33812" grpId="0" autoUpdateAnimBg="0"/>
      <p:bldP spid="33813" grpId="0" autoUpdateAnimBg="0"/>
      <p:bldP spid="33814" grpId="0" autoUpdateAnimBg="0"/>
      <p:bldP spid="33815" grpId="0" autoUpdateAnimBg="0"/>
      <p:bldP spid="33821" grpId="0" autoUpdateAnimBg="0"/>
      <p:bldP spid="33822" grpId="0" autoUpdateAnimBg="0"/>
      <p:bldP spid="33837" grpId="0" animBg="1"/>
      <p:bldP spid="33838" grpId="0" animBg="1"/>
      <p:bldP spid="33839" grpId="0" animBg="1"/>
      <p:bldP spid="3384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xfrm>
            <a:off x="7084219" y="4445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0AE7F33-5FA2-47A1-A322-C01454C4CAB7}" type="slidenum">
              <a:rPr kumimoji="0" lang="zh-CN" altLang="en-US" sz="2000" smtClean="0">
                <a:solidFill>
                  <a:srgbClr val="0000FF"/>
                </a:solidFill>
              </a:rPr>
              <a:pPr eaLnBrk="1" hangingPunct="1"/>
              <a:t>29</a:t>
            </a:fld>
            <a:endParaRPr kumimoji="0" lang="en-US" altLang="zh-CN" sz="2000" smtClean="0">
              <a:solidFill>
                <a:srgbClr val="0000FF"/>
              </a:solidFill>
            </a:endParaRPr>
          </a:p>
        </p:txBody>
      </p:sp>
      <p:sp>
        <p:nvSpPr>
          <p:cNvPr id="62472" name="Text Box 8"/>
          <p:cNvSpPr txBox="1">
            <a:spLocks noChangeArrowheads="1"/>
          </p:cNvSpPr>
          <p:nvPr/>
        </p:nvSpPr>
        <p:spPr bwMode="auto">
          <a:xfrm>
            <a:off x="6615113" y="1639468"/>
            <a:ext cx="17764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sz="2800" b="1" dirty="0">
                <a:solidFill>
                  <a:srgbClr val="FF0066"/>
                </a:solidFill>
              </a:rPr>
              <a:t>0.017</a:t>
            </a:r>
            <a:endParaRPr lang="zh-CN" altLang="en-US" sz="2800" b="1" dirty="0">
              <a:solidFill>
                <a:srgbClr val="FF0066"/>
              </a:solidFill>
            </a:endParaRPr>
          </a:p>
        </p:txBody>
      </p:sp>
      <p:sp>
        <p:nvSpPr>
          <p:cNvPr id="62473" name="Rectangle 9"/>
          <p:cNvSpPr>
            <a:spLocks noChangeArrowheads="1"/>
          </p:cNvSpPr>
          <p:nvPr/>
        </p:nvSpPr>
        <p:spPr bwMode="auto">
          <a:xfrm>
            <a:off x="729576" y="534868"/>
            <a:ext cx="7689850" cy="101021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lnSpc>
                <a:spcPct val="120000"/>
              </a:lnSpc>
            </a:pPr>
            <a:r>
              <a:rPr lang="zh-CN" altLang="en-US" sz="2800" b="1" dirty="0"/>
              <a:t>        </a:t>
            </a:r>
            <a:r>
              <a:rPr lang="zh-CN" altLang="en-US" b="1" dirty="0"/>
              <a:t>由 </a:t>
            </a:r>
            <a:r>
              <a:rPr lang="en-US" altLang="zh-CN" b="1" i="1" dirty="0"/>
              <a:t>d</a:t>
            </a:r>
            <a:r>
              <a:rPr lang="en-US" altLang="zh-CN" b="1" baseline="-30000" dirty="0"/>
              <a:t>1</a:t>
            </a:r>
            <a:r>
              <a:rPr lang="en-US" altLang="zh-CN" b="1" dirty="0"/>
              <a:t>=m </a:t>
            </a:r>
            <a:r>
              <a:rPr lang="en-US" altLang="zh-CN" b="1" i="1" dirty="0"/>
              <a:t>z =</a:t>
            </a:r>
            <a:r>
              <a:rPr lang="en-US" altLang="zh-CN" b="1" dirty="0"/>
              <a:t>2.75×26=</a:t>
            </a:r>
            <a:r>
              <a:rPr lang="en-US" altLang="zh-CN" b="1" i="1" dirty="0"/>
              <a:t> </a:t>
            </a:r>
            <a:r>
              <a:rPr lang="en-US" altLang="zh-CN" b="1" dirty="0"/>
              <a:t>71.5、</a:t>
            </a:r>
            <a:r>
              <a:rPr lang="en-US" altLang="zh-CN" b="1" i="1" dirty="0"/>
              <a:t>b</a:t>
            </a:r>
            <a:r>
              <a:rPr lang="en-US" altLang="zh-CN" b="1" baseline="-30000" dirty="0"/>
              <a:t>1 </a:t>
            </a:r>
            <a:r>
              <a:rPr lang="en-US" altLang="zh-CN" b="1" dirty="0"/>
              <a:t>= 28</a:t>
            </a:r>
            <a:r>
              <a:rPr lang="zh-CN" altLang="en-US" b="1" dirty="0"/>
              <a:t>和精度等级为7级</a:t>
            </a:r>
            <a:r>
              <a:rPr lang="zh-CN" altLang="en-US" b="1" dirty="0" smtClean="0"/>
              <a:t>，查表</a:t>
            </a:r>
            <a:r>
              <a:rPr lang="zh-CN" altLang="en-US" b="1" dirty="0"/>
              <a:t>10.2得</a:t>
            </a:r>
          </a:p>
        </p:txBody>
      </p:sp>
      <p:sp>
        <p:nvSpPr>
          <p:cNvPr id="62474" name="Rectangle 10"/>
          <p:cNvSpPr>
            <a:spLocks noChangeArrowheads="1"/>
          </p:cNvSpPr>
          <p:nvPr/>
        </p:nvSpPr>
        <p:spPr bwMode="auto">
          <a:xfrm>
            <a:off x="787400" y="1463287"/>
            <a:ext cx="7105650" cy="530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spcBef>
                <a:spcPct val="50000"/>
              </a:spcBef>
            </a:pPr>
            <a:r>
              <a:rPr lang="zh-CN" altLang="en-US" b="1" dirty="0"/>
              <a:t>载荷分布均匀性：螺旋线总偏差允许值</a:t>
            </a:r>
            <a:r>
              <a:rPr lang="en-US" altLang="zh-CN" b="1" i="1" dirty="0"/>
              <a:t>F</a:t>
            </a:r>
            <a:r>
              <a:rPr lang="en-US" altLang="zh-CN" b="1" baseline="-30000" dirty="0"/>
              <a:t>β</a:t>
            </a:r>
            <a:r>
              <a:rPr lang="en-US" altLang="zh-CN" b="1" dirty="0"/>
              <a:t>=</a:t>
            </a:r>
            <a:endParaRPr lang="zh-CN" altLang="en-US" b="1" dirty="0"/>
          </a:p>
        </p:txBody>
      </p:sp>
      <p:grpSp>
        <p:nvGrpSpPr>
          <p:cNvPr id="62483" name="Group 19"/>
          <p:cNvGrpSpPr>
            <a:grpSpLocks/>
          </p:cNvGrpSpPr>
          <p:nvPr/>
        </p:nvGrpSpPr>
        <p:grpSpPr bwMode="auto">
          <a:xfrm>
            <a:off x="279400" y="2014538"/>
            <a:ext cx="7929563" cy="3221037"/>
            <a:chOff x="312" y="1581"/>
            <a:chExt cx="4995" cy="2029"/>
          </a:xfrm>
        </p:grpSpPr>
        <p:grpSp>
          <p:nvGrpSpPr>
            <p:cNvPr id="30729" name="Group 14"/>
            <p:cNvGrpSpPr>
              <a:grpSpLocks/>
            </p:cNvGrpSpPr>
            <p:nvPr/>
          </p:nvGrpSpPr>
          <p:grpSpPr bwMode="auto">
            <a:xfrm>
              <a:off x="312" y="1581"/>
              <a:ext cx="4995" cy="2029"/>
              <a:chOff x="357" y="1118"/>
              <a:chExt cx="4995" cy="2029"/>
            </a:xfrm>
          </p:grpSpPr>
          <p:grpSp>
            <p:nvGrpSpPr>
              <p:cNvPr id="30731" name="Group 4"/>
              <p:cNvGrpSpPr>
                <a:grpSpLocks/>
              </p:cNvGrpSpPr>
              <p:nvPr/>
            </p:nvGrpSpPr>
            <p:grpSpPr bwMode="auto">
              <a:xfrm>
                <a:off x="357" y="1123"/>
                <a:ext cx="4995" cy="2024"/>
                <a:chOff x="528" y="1824"/>
                <a:chExt cx="4464" cy="1685"/>
              </a:xfrm>
            </p:grpSpPr>
            <p:pic>
              <p:nvPicPr>
                <p:cNvPr id="3073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 y="1824"/>
                  <a:ext cx="4416" cy="1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3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 y="2928"/>
                  <a:ext cx="4464" cy="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0732" name="Rectangle 13"/>
              <p:cNvSpPr>
                <a:spLocks noChangeArrowheads="1"/>
              </p:cNvSpPr>
              <p:nvPr/>
            </p:nvSpPr>
            <p:spPr bwMode="auto">
              <a:xfrm>
                <a:off x="4311" y="1118"/>
                <a:ext cx="665" cy="20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2000" b="1"/>
                  <a:t>2008)</a:t>
                </a:r>
              </a:p>
            </p:txBody>
          </p:sp>
        </p:grpSp>
        <p:sp>
          <p:nvSpPr>
            <p:cNvPr id="30730" name="Text Box 18"/>
            <p:cNvSpPr txBox="1">
              <a:spLocks noChangeArrowheads="1"/>
            </p:cNvSpPr>
            <p:nvPr/>
          </p:nvSpPr>
          <p:spPr bwMode="auto">
            <a:xfrm>
              <a:off x="3941" y="2008"/>
              <a:ext cx="521"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400" b="1"/>
                <a:t>总偏差</a:t>
              </a:r>
              <a:endParaRPr lang="en-US" altLang="zh-CN" sz="1400" b="1" baseline="-25000"/>
            </a:p>
          </p:txBody>
        </p:sp>
      </p:grpSp>
      <p:sp>
        <p:nvSpPr>
          <p:cNvPr id="62484" name="Line 20"/>
          <p:cNvSpPr>
            <a:spLocks noChangeShapeType="1"/>
          </p:cNvSpPr>
          <p:nvPr/>
        </p:nvSpPr>
        <p:spPr bwMode="auto">
          <a:xfrm>
            <a:off x="825500" y="4945063"/>
            <a:ext cx="7377113" cy="0"/>
          </a:xfrm>
          <a:prstGeom prst="line">
            <a:avLst/>
          </a:prstGeom>
          <a:noFill/>
          <a:ln w="762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62485" name="Rectangle 21"/>
          <p:cNvSpPr>
            <a:spLocks noChangeArrowheads="1"/>
          </p:cNvSpPr>
          <p:nvPr/>
        </p:nvSpPr>
        <p:spPr bwMode="auto">
          <a:xfrm>
            <a:off x="6294438" y="4605338"/>
            <a:ext cx="754062" cy="363537"/>
          </a:xfrm>
          <a:prstGeom prst="rect">
            <a:avLst/>
          </a:prstGeom>
          <a:noFill/>
          <a:ln w="5715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473"/>
                                        </p:tgtEl>
                                        <p:attrNameLst>
                                          <p:attrName>style.visibility</p:attrName>
                                        </p:attrNameLst>
                                      </p:cBhvr>
                                      <p:to>
                                        <p:strVal val="visible"/>
                                      </p:to>
                                    </p:set>
                                    <p:animEffect transition="in" filter="wipe(left)">
                                      <p:cBhvr>
                                        <p:cTn id="7" dur="500"/>
                                        <p:tgtEl>
                                          <p:spTgt spid="624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2483"/>
                                        </p:tgtEl>
                                        <p:attrNameLst>
                                          <p:attrName>style.visibility</p:attrName>
                                        </p:attrNameLst>
                                      </p:cBhvr>
                                      <p:to>
                                        <p:strVal val="visible"/>
                                      </p:to>
                                    </p:set>
                                    <p:anim calcmode="lin" valueType="num">
                                      <p:cBhvr additive="base">
                                        <p:cTn id="12" dur="500" fill="hold"/>
                                        <p:tgtEl>
                                          <p:spTgt spid="62483"/>
                                        </p:tgtEl>
                                        <p:attrNameLst>
                                          <p:attrName>ppt_x</p:attrName>
                                        </p:attrNameLst>
                                      </p:cBhvr>
                                      <p:tavLst>
                                        <p:tav tm="0">
                                          <p:val>
                                            <p:strVal val="#ppt_x"/>
                                          </p:val>
                                        </p:tav>
                                        <p:tav tm="100000">
                                          <p:val>
                                            <p:strVal val="#ppt_x"/>
                                          </p:val>
                                        </p:tav>
                                      </p:tavLst>
                                    </p:anim>
                                    <p:anim calcmode="lin" valueType="num">
                                      <p:cBhvr additive="base">
                                        <p:cTn id="13" dur="500" fill="hold"/>
                                        <p:tgtEl>
                                          <p:spTgt spid="6248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2474"/>
                                        </p:tgtEl>
                                        <p:attrNameLst>
                                          <p:attrName>style.visibility</p:attrName>
                                        </p:attrNameLst>
                                      </p:cBhvr>
                                      <p:to>
                                        <p:strVal val="visible"/>
                                      </p:to>
                                    </p:set>
                                    <p:animEffect transition="in" filter="wipe(left)">
                                      <p:cBhvr>
                                        <p:cTn id="18" dur="300"/>
                                        <p:tgtEl>
                                          <p:spTgt spid="6247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62484"/>
                                        </p:tgtEl>
                                        <p:attrNameLst>
                                          <p:attrName>style.visibility</p:attrName>
                                        </p:attrNameLst>
                                      </p:cBhvr>
                                      <p:to>
                                        <p:strVal val="visible"/>
                                      </p:to>
                                    </p:set>
                                    <p:anim calcmode="lin" valueType="num">
                                      <p:cBhvr>
                                        <p:cTn id="23" dur="500" fill="hold"/>
                                        <p:tgtEl>
                                          <p:spTgt spid="62484"/>
                                        </p:tgtEl>
                                        <p:attrNameLst>
                                          <p:attrName>ppt_x</p:attrName>
                                        </p:attrNameLst>
                                      </p:cBhvr>
                                      <p:tavLst>
                                        <p:tav tm="0">
                                          <p:val>
                                            <p:strVal val="#ppt_x-#ppt_w/2"/>
                                          </p:val>
                                        </p:tav>
                                        <p:tav tm="100000">
                                          <p:val>
                                            <p:strVal val="#ppt_x"/>
                                          </p:val>
                                        </p:tav>
                                      </p:tavLst>
                                    </p:anim>
                                    <p:anim calcmode="lin" valueType="num">
                                      <p:cBhvr>
                                        <p:cTn id="24" dur="500" fill="hold"/>
                                        <p:tgtEl>
                                          <p:spTgt spid="62484"/>
                                        </p:tgtEl>
                                        <p:attrNameLst>
                                          <p:attrName>ppt_y</p:attrName>
                                        </p:attrNameLst>
                                      </p:cBhvr>
                                      <p:tavLst>
                                        <p:tav tm="0">
                                          <p:val>
                                            <p:strVal val="#ppt_y"/>
                                          </p:val>
                                        </p:tav>
                                        <p:tav tm="100000">
                                          <p:val>
                                            <p:strVal val="#ppt_y"/>
                                          </p:val>
                                        </p:tav>
                                      </p:tavLst>
                                    </p:anim>
                                    <p:anim calcmode="lin" valueType="num">
                                      <p:cBhvr>
                                        <p:cTn id="25" dur="500" fill="hold"/>
                                        <p:tgtEl>
                                          <p:spTgt spid="62484"/>
                                        </p:tgtEl>
                                        <p:attrNameLst>
                                          <p:attrName>ppt_w</p:attrName>
                                        </p:attrNameLst>
                                      </p:cBhvr>
                                      <p:tavLst>
                                        <p:tav tm="0">
                                          <p:val>
                                            <p:fltVal val="0"/>
                                          </p:val>
                                        </p:tav>
                                        <p:tav tm="100000">
                                          <p:val>
                                            <p:strVal val="#ppt_w"/>
                                          </p:val>
                                        </p:tav>
                                      </p:tavLst>
                                    </p:anim>
                                    <p:anim calcmode="lin" valueType="num">
                                      <p:cBhvr>
                                        <p:cTn id="26" dur="500" fill="hold"/>
                                        <p:tgtEl>
                                          <p:spTgt spid="62484"/>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42" fill="hold" grpId="0" nodeType="clickEffect">
                                  <p:stCondLst>
                                    <p:cond delay="0"/>
                                  </p:stCondLst>
                                  <p:childTnLst>
                                    <p:set>
                                      <p:cBhvr>
                                        <p:cTn id="30" dur="1" fill="hold">
                                          <p:stCondLst>
                                            <p:cond delay="0"/>
                                          </p:stCondLst>
                                        </p:cTn>
                                        <p:tgtEl>
                                          <p:spTgt spid="62485"/>
                                        </p:tgtEl>
                                        <p:attrNameLst>
                                          <p:attrName>style.visibility</p:attrName>
                                        </p:attrNameLst>
                                      </p:cBhvr>
                                      <p:to>
                                        <p:strVal val="visible"/>
                                      </p:to>
                                    </p:set>
                                    <p:animEffect transition="in" filter="barn(outHorizontal)">
                                      <p:cBhvr>
                                        <p:cTn id="31" dur="500"/>
                                        <p:tgtEl>
                                          <p:spTgt spid="6248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62472"/>
                                        </p:tgtEl>
                                        <p:attrNameLst>
                                          <p:attrName>style.visibility</p:attrName>
                                        </p:attrNameLst>
                                      </p:cBhvr>
                                      <p:to>
                                        <p:strVal val="visible"/>
                                      </p:to>
                                    </p:set>
                                    <p:animEffect transition="in" filter="wipe(left)">
                                      <p:cBhvr>
                                        <p:cTn id="36" dur="300"/>
                                        <p:tgtEl>
                                          <p:spTgt spid="62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2" grpId="0" autoUpdateAnimBg="0"/>
      <p:bldP spid="62473" grpId="0" autoUpdateAnimBg="0"/>
      <p:bldP spid="62474" grpId="0" autoUpdateAnimBg="0"/>
      <p:bldP spid="62484" grpId="0" animBg="1"/>
      <p:bldP spid="6248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5"/>
          <p:cNvSpPr>
            <a:spLocks noGrp="1"/>
          </p:cNvSpPr>
          <p:nvPr>
            <p:ph type="sldNum" sz="quarter" idx="12"/>
          </p:nvPr>
        </p:nvSpPr>
        <p:spPr>
          <a:xfrm>
            <a:off x="6992938" y="18573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EDF2841-FF8C-42E5-9C09-6339063E940A}" type="slidenum">
              <a:rPr kumimoji="0" lang="zh-CN" altLang="en-US" sz="2000" smtClean="0">
                <a:solidFill>
                  <a:srgbClr val="0000FF"/>
                </a:solidFill>
              </a:rPr>
              <a:pPr eaLnBrk="1" hangingPunct="1"/>
              <a:t>3</a:t>
            </a:fld>
            <a:endParaRPr kumimoji="0" lang="en-US" altLang="zh-CN" sz="2000" dirty="0" smtClean="0">
              <a:solidFill>
                <a:srgbClr val="0000FF"/>
              </a:solidFill>
            </a:endParaRPr>
          </a:p>
        </p:txBody>
      </p:sp>
      <p:sp>
        <p:nvSpPr>
          <p:cNvPr id="89092" name="Text Box 4"/>
          <p:cNvSpPr txBox="1">
            <a:spLocks noChangeArrowheads="1"/>
          </p:cNvSpPr>
          <p:nvPr/>
        </p:nvSpPr>
        <p:spPr bwMode="auto">
          <a:xfrm>
            <a:off x="1266825" y="642938"/>
            <a:ext cx="63674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3200" b="1">
                <a:latin typeface="宋体" pitchFamily="2" charset="-122"/>
              </a:rPr>
              <a:t>10.3 圆柱齿轮精度设计</a:t>
            </a:r>
            <a:r>
              <a:rPr lang="zh-CN" altLang="en-US" sz="2800"/>
              <a:t> </a:t>
            </a:r>
          </a:p>
        </p:txBody>
      </p:sp>
      <p:sp>
        <p:nvSpPr>
          <p:cNvPr id="89094" name="Text Box 6"/>
          <p:cNvSpPr txBox="1">
            <a:spLocks noChangeArrowheads="1"/>
          </p:cNvSpPr>
          <p:nvPr/>
        </p:nvSpPr>
        <p:spPr bwMode="auto">
          <a:xfrm>
            <a:off x="2897188" y="1549400"/>
            <a:ext cx="47720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t>(1) 精度等级及其评定参数</a:t>
            </a:r>
          </a:p>
        </p:txBody>
      </p:sp>
      <p:sp>
        <p:nvSpPr>
          <p:cNvPr id="89095" name="Text Box 7"/>
          <p:cNvSpPr txBox="1">
            <a:spLocks noChangeArrowheads="1"/>
          </p:cNvSpPr>
          <p:nvPr/>
        </p:nvSpPr>
        <p:spPr bwMode="auto">
          <a:xfrm>
            <a:off x="2897188" y="2727325"/>
            <a:ext cx="55499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t>(2)  最小法向侧隙</a:t>
            </a:r>
            <a:r>
              <a:rPr lang="en-US" altLang="zh-CN" sz="2800" b="1" i="1"/>
              <a:t>j</a:t>
            </a:r>
            <a:r>
              <a:rPr lang="en-US" altLang="zh-CN" sz="2800" b="1" baseline="-30000"/>
              <a:t>bnmin</a:t>
            </a:r>
            <a:r>
              <a:rPr lang="zh-CN" altLang="en-US" sz="2800" b="1">
                <a:latin typeface="宋体" pitchFamily="2" charset="-122"/>
              </a:rPr>
              <a:t>及其控制</a:t>
            </a:r>
            <a:endParaRPr lang="zh-CN" altLang="en-US" b="1"/>
          </a:p>
        </p:txBody>
      </p:sp>
      <p:sp>
        <p:nvSpPr>
          <p:cNvPr id="89096" name="Text Box 8"/>
          <p:cNvSpPr txBox="1">
            <a:spLocks noChangeArrowheads="1"/>
          </p:cNvSpPr>
          <p:nvPr/>
        </p:nvSpPr>
        <p:spPr bwMode="auto">
          <a:xfrm>
            <a:off x="2897188" y="3821113"/>
            <a:ext cx="40957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t>(3) </a:t>
            </a:r>
            <a:r>
              <a:rPr lang="zh-CN" altLang="en-US" sz="2800" b="1">
                <a:latin typeface="宋体" pitchFamily="2" charset="-122"/>
              </a:rPr>
              <a:t>齿坯精度</a:t>
            </a:r>
            <a:endParaRPr lang="zh-CN" altLang="en-US" sz="2800" b="1"/>
          </a:p>
        </p:txBody>
      </p:sp>
      <p:sp>
        <p:nvSpPr>
          <p:cNvPr id="89097" name="Text Box 9"/>
          <p:cNvSpPr txBox="1">
            <a:spLocks noChangeArrowheads="1"/>
          </p:cNvSpPr>
          <p:nvPr/>
        </p:nvSpPr>
        <p:spPr bwMode="auto">
          <a:xfrm>
            <a:off x="2897188" y="5018088"/>
            <a:ext cx="33242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t>(4)  </a:t>
            </a:r>
            <a:r>
              <a:rPr lang="zh-CN" altLang="en-US" sz="2800" b="1">
                <a:latin typeface="宋体" pitchFamily="2" charset="-122"/>
              </a:rPr>
              <a:t>齿轮副精度</a:t>
            </a:r>
          </a:p>
        </p:txBody>
      </p:sp>
      <p:grpSp>
        <p:nvGrpSpPr>
          <p:cNvPr id="89099" name="Group 11"/>
          <p:cNvGrpSpPr>
            <a:grpSpLocks/>
          </p:cNvGrpSpPr>
          <p:nvPr/>
        </p:nvGrpSpPr>
        <p:grpSpPr bwMode="auto">
          <a:xfrm>
            <a:off x="828676" y="1692275"/>
            <a:ext cx="1889125" cy="3703638"/>
            <a:chOff x="522" y="1066"/>
            <a:chExt cx="1190" cy="2333"/>
          </a:xfrm>
        </p:grpSpPr>
        <p:sp>
          <p:nvSpPr>
            <p:cNvPr id="4105" name="Text Box 5"/>
            <p:cNvSpPr txBox="1">
              <a:spLocks noChangeArrowheads="1"/>
            </p:cNvSpPr>
            <p:nvPr/>
          </p:nvSpPr>
          <p:spPr bwMode="auto">
            <a:xfrm>
              <a:off x="522" y="1825"/>
              <a:ext cx="1017" cy="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3200" b="1" dirty="0">
                  <a:solidFill>
                    <a:srgbClr val="FF0066"/>
                  </a:solidFill>
                </a:rPr>
                <a:t>设计</a:t>
              </a:r>
            </a:p>
            <a:p>
              <a:pPr algn="l" eaLnBrk="1" hangingPunct="1">
                <a:spcBef>
                  <a:spcPct val="50000"/>
                </a:spcBef>
              </a:pPr>
              <a:r>
                <a:rPr lang="zh-CN" altLang="en-US" sz="3200" b="1" dirty="0">
                  <a:solidFill>
                    <a:srgbClr val="FF0066"/>
                  </a:solidFill>
                </a:rPr>
                <a:t>内容</a:t>
              </a:r>
              <a:endParaRPr lang="zh-CN" altLang="en-US" sz="3200" dirty="0"/>
            </a:p>
          </p:txBody>
        </p:sp>
        <p:sp>
          <p:nvSpPr>
            <p:cNvPr id="4106" name="AutoShape 10"/>
            <p:cNvSpPr>
              <a:spLocks/>
            </p:cNvSpPr>
            <p:nvPr/>
          </p:nvSpPr>
          <p:spPr bwMode="auto">
            <a:xfrm>
              <a:off x="1295" y="1066"/>
              <a:ext cx="417" cy="2333"/>
            </a:xfrm>
            <a:prstGeom prst="leftBrace">
              <a:avLst>
                <a:gd name="adj1" fmla="val 46623"/>
                <a:gd name="adj2" fmla="val 50000"/>
              </a:avLst>
            </a:prstGeom>
            <a:noFill/>
            <a:ln w="76200">
              <a:solidFill>
                <a:srgbClr val="000000"/>
              </a:solidFill>
              <a:round/>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9092">
                                            <p:txEl>
                                              <p:pRg st="0" end="0"/>
                                            </p:txEl>
                                          </p:spTgt>
                                        </p:tgtEl>
                                        <p:attrNameLst>
                                          <p:attrName>style.visibility</p:attrName>
                                        </p:attrNameLst>
                                      </p:cBhvr>
                                      <p:to>
                                        <p:strVal val="visible"/>
                                      </p:to>
                                    </p:set>
                                    <p:animEffect transition="in" filter="wipe(left)">
                                      <p:cBhvr>
                                        <p:cTn id="7" dur="300"/>
                                        <p:tgtEl>
                                          <p:spTgt spid="8909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9099"/>
                                        </p:tgtEl>
                                        <p:attrNameLst>
                                          <p:attrName>style.visibility</p:attrName>
                                        </p:attrNameLst>
                                      </p:cBhvr>
                                      <p:to>
                                        <p:strVal val="visible"/>
                                      </p:to>
                                    </p:set>
                                    <p:animEffect transition="in" filter="wipe(left)">
                                      <p:cBhvr>
                                        <p:cTn id="12" dur="2000"/>
                                        <p:tgtEl>
                                          <p:spTgt spid="890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9094"/>
                                        </p:tgtEl>
                                        <p:attrNameLst>
                                          <p:attrName>style.visibility</p:attrName>
                                        </p:attrNameLst>
                                      </p:cBhvr>
                                      <p:to>
                                        <p:strVal val="visible"/>
                                      </p:to>
                                    </p:set>
                                    <p:animEffect transition="in" filter="wipe(left)">
                                      <p:cBhvr>
                                        <p:cTn id="17" dur="300"/>
                                        <p:tgtEl>
                                          <p:spTgt spid="8909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9095"/>
                                        </p:tgtEl>
                                        <p:attrNameLst>
                                          <p:attrName>style.visibility</p:attrName>
                                        </p:attrNameLst>
                                      </p:cBhvr>
                                      <p:to>
                                        <p:strVal val="visible"/>
                                      </p:to>
                                    </p:set>
                                    <p:animEffect transition="in" filter="wipe(left)">
                                      <p:cBhvr>
                                        <p:cTn id="22" dur="300"/>
                                        <p:tgtEl>
                                          <p:spTgt spid="8909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89096"/>
                                        </p:tgtEl>
                                        <p:attrNameLst>
                                          <p:attrName>style.visibility</p:attrName>
                                        </p:attrNameLst>
                                      </p:cBhvr>
                                      <p:to>
                                        <p:strVal val="visible"/>
                                      </p:to>
                                    </p:set>
                                    <p:animEffect transition="in" filter="wipe(left)">
                                      <p:cBhvr>
                                        <p:cTn id="27" dur="300"/>
                                        <p:tgtEl>
                                          <p:spTgt spid="8909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89097"/>
                                        </p:tgtEl>
                                        <p:attrNameLst>
                                          <p:attrName>style.visibility</p:attrName>
                                        </p:attrNameLst>
                                      </p:cBhvr>
                                      <p:to>
                                        <p:strVal val="visible"/>
                                      </p:to>
                                    </p:set>
                                    <p:animEffect transition="in" filter="wipe(left)">
                                      <p:cBhvr>
                                        <p:cTn id="32" dur="300"/>
                                        <p:tgtEl>
                                          <p:spTgt spid="89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build="p" autoUpdateAnimBg="0"/>
      <p:bldP spid="89094" grpId="0" autoUpdateAnimBg="0"/>
      <p:bldP spid="89095" grpId="0" autoUpdateAnimBg="0"/>
      <p:bldP spid="89096" grpId="0" autoUpdateAnimBg="0"/>
      <p:bldP spid="89097"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xfrm>
            <a:off x="7239000" y="38100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F6AB976-FCF7-447D-A58B-856B36246180}" type="slidenum">
              <a:rPr kumimoji="0" lang="zh-CN" altLang="en-US" sz="2000" smtClean="0">
                <a:solidFill>
                  <a:srgbClr val="0000FF"/>
                </a:solidFill>
              </a:rPr>
              <a:pPr eaLnBrk="1" hangingPunct="1"/>
              <a:t>30</a:t>
            </a:fld>
            <a:endParaRPr kumimoji="0" lang="en-US" altLang="zh-CN" sz="2000" smtClean="0">
              <a:solidFill>
                <a:srgbClr val="0000FF"/>
              </a:solidFill>
            </a:endParaRPr>
          </a:p>
        </p:txBody>
      </p:sp>
      <p:sp>
        <p:nvSpPr>
          <p:cNvPr id="20484" name="Text Box 4"/>
          <p:cNvSpPr txBox="1">
            <a:spLocks noChangeArrowheads="1"/>
          </p:cNvSpPr>
          <p:nvPr/>
        </p:nvSpPr>
        <p:spPr bwMode="auto">
          <a:xfrm>
            <a:off x="1147461" y="396614"/>
            <a:ext cx="639282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(3) </a:t>
            </a:r>
            <a:r>
              <a:rPr lang="zh-CN" altLang="en-US" b="1" dirty="0">
                <a:latin typeface="宋体" pitchFamily="2" charset="-122"/>
              </a:rPr>
              <a:t>确定最小法向侧隙和齿厚的上、下偏差 </a:t>
            </a:r>
          </a:p>
        </p:txBody>
      </p:sp>
      <p:sp>
        <p:nvSpPr>
          <p:cNvPr id="20499" name="Text Box 19"/>
          <p:cNvSpPr txBox="1">
            <a:spLocks noChangeArrowheads="1"/>
          </p:cNvSpPr>
          <p:nvPr/>
        </p:nvSpPr>
        <p:spPr bwMode="auto">
          <a:xfrm>
            <a:off x="1225958" y="3348844"/>
            <a:ext cx="44592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由 式（10.2）： </a:t>
            </a:r>
          </a:p>
        </p:txBody>
      </p:sp>
      <p:graphicFrame>
        <p:nvGraphicFramePr>
          <p:cNvPr id="20500" name="Object 20"/>
          <p:cNvGraphicFramePr>
            <a:graphicFrameLocks noChangeAspect="1"/>
          </p:cNvGraphicFramePr>
          <p:nvPr>
            <p:extLst>
              <p:ext uri="{D42A27DB-BD31-4B8C-83A1-F6EECF244321}">
                <p14:modId xmlns:p14="http://schemas.microsoft.com/office/powerpoint/2010/main" val="3266650437"/>
              </p:ext>
            </p:extLst>
          </p:nvPr>
        </p:nvGraphicFramePr>
        <p:xfrm>
          <a:off x="1117146" y="3856391"/>
          <a:ext cx="6240267" cy="1101686"/>
        </p:xfrm>
        <a:graphic>
          <a:graphicData uri="http://schemas.openxmlformats.org/presentationml/2006/ole">
            <mc:AlternateContent xmlns:mc="http://schemas.openxmlformats.org/markup-compatibility/2006">
              <mc:Choice xmlns:v="urn:schemas-microsoft-com:vml" Requires="v">
                <p:oleObj spid="_x0000_s31837" r:id="rId3" imgW="2209800" imgH="393700" progId="Equation.DSMT4">
                  <p:embed/>
                </p:oleObj>
              </mc:Choice>
              <mc:Fallback>
                <p:oleObj r:id="rId3" imgW="2209800" imgH="393700" progId="Equation.DSMT4">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7146" y="3856391"/>
                        <a:ext cx="6240267" cy="1101686"/>
                      </a:xfrm>
                      <a:prstGeom prst="rect">
                        <a:avLst/>
                      </a:prstGeom>
                      <a:noFill/>
                      <a:ln>
                        <a:noFill/>
                      </a:ln>
                      <a:extLst/>
                    </p:spPr>
                  </p:pic>
                </p:oleObj>
              </mc:Fallback>
            </mc:AlternateContent>
          </a:graphicData>
        </a:graphic>
      </p:graphicFrame>
      <p:graphicFrame>
        <p:nvGraphicFramePr>
          <p:cNvPr id="20501" name="Object 21"/>
          <p:cNvGraphicFramePr>
            <a:graphicFrameLocks noChangeAspect="1"/>
          </p:cNvGraphicFramePr>
          <p:nvPr>
            <p:extLst>
              <p:ext uri="{D42A27DB-BD31-4B8C-83A1-F6EECF244321}">
                <p14:modId xmlns:p14="http://schemas.microsoft.com/office/powerpoint/2010/main" val="1542588675"/>
              </p:ext>
            </p:extLst>
          </p:nvPr>
        </p:nvGraphicFramePr>
        <p:xfrm>
          <a:off x="2180601" y="4972523"/>
          <a:ext cx="5919179" cy="989305"/>
        </p:xfrm>
        <a:graphic>
          <a:graphicData uri="http://schemas.openxmlformats.org/presentationml/2006/ole">
            <mc:AlternateContent xmlns:mc="http://schemas.openxmlformats.org/markup-compatibility/2006">
              <mc:Choice xmlns:v="urn:schemas-microsoft-com:vml" Requires="v">
                <p:oleObj spid="_x0000_s31838" r:id="rId5" imgW="2984500" imgH="393700" progId="Equation.DSMT4">
                  <p:embed/>
                </p:oleObj>
              </mc:Choice>
              <mc:Fallback>
                <p:oleObj r:id="rId5" imgW="2984500" imgH="393700" progId="Equation.DSMT4">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80601" y="4972523"/>
                        <a:ext cx="5919179" cy="989305"/>
                      </a:xfrm>
                      <a:prstGeom prst="rect">
                        <a:avLst/>
                      </a:prstGeom>
                      <a:noFill/>
                      <a:ln>
                        <a:noFill/>
                      </a:ln>
                      <a:extLst/>
                    </p:spPr>
                  </p:pic>
                </p:oleObj>
              </mc:Fallback>
            </mc:AlternateContent>
          </a:graphicData>
        </a:graphic>
      </p:graphicFrame>
      <p:graphicFrame>
        <p:nvGraphicFramePr>
          <p:cNvPr id="20513" name="Object 33"/>
          <p:cNvGraphicFramePr>
            <a:graphicFrameLocks noChangeAspect="1"/>
          </p:cNvGraphicFramePr>
          <p:nvPr>
            <p:extLst>
              <p:ext uri="{D42A27DB-BD31-4B8C-83A1-F6EECF244321}">
                <p14:modId xmlns:p14="http://schemas.microsoft.com/office/powerpoint/2010/main" val="1270693677"/>
              </p:ext>
            </p:extLst>
          </p:nvPr>
        </p:nvGraphicFramePr>
        <p:xfrm>
          <a:off x="1624334" y="1319703"/>
          <a:ext cx="5043756" cy="1028871"/>
        </p:xfrm>
        <a:graphic>
          <a:graphicData uri="http://schemas.openxmlformats.org/presentationml/2006/ole">
            <mc:AlternateContent xmlns:mc="http://schemas.openxmlformats.org/markup-compatibility/2006">
              <mc:Choice xmlns:v="urn:schemas-microsoft-com:vml" Requires="v">
                <p:oleObj spid="_x0000_s31839" name="Equation" r:id="rId7" imgW="1688367" imgH="393529" progId="Equation.3">
                  <p:embed/>
                </p:oleObj>
              </mc:Choice>
              <mc:Fallback>
                <p:oleObj name="Equation" r:id="rId7" imgW="1688367" imgH="393529" progId="Equation.3">
                  <p:embed/>
                  <p:pic>
                    <p:nvPicPr>
                      <p:cNvPr id="0" name="Object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4334" y="1319703"/>
                        <a:ext cx="5043756" cy="1028871"/>
                      </a:xfrm>
                      <a:prstGeom prst="rect">
                        <a:avLst/>
                      </a:prstGeom>
                      <a:noFill/>
                      <a:ln>
                        <a:noFill/>
                      </a:ln>
                      <a:effectLst/>
                      <a:extLst/>
                    </p:spPr>
                  </p:pic>
                </p:oleObj>
              </mc:Fallback>
            </mc:AlternateContent>
          </a:graphicData>
        </a:graphic>
      </p:graphicFrame>
      <p:graphicFrame>
        <p:nvGraphicFramePr>
          <p:cNvPr id="20514" name="Object 34"/>
          <p:cNvGraphicFramePr>
            <a:graphicFrameLocks noChangeAspect="1"/>
          </p:cNvGraphicFramePr>
          <p:nvPr>
            <p:extLst>
              <p:ext uri="{D42A27DB-BD31-4B8C-83A1-F6EECF244321}">
                <p14:modId xmlns:p14="http://schemas.microsoft.com/office/powerpoint/2010/main" val="13799240"/>
              </p:ext>
            </p:extLst>
          </p:nvPr>
        </p:nvGraphicFramePr>
        <p:xfrm>
          <a:off x="1933897" y="2426190"/>
          <a:ext cx="4804532" cy="983990"/>
        </p:xfrm>
        <a:graphic>
          <a:graphicData uri="http://schemas.openxmlformats.org/presentationml/2006/ole">
            <mc:AlternateContent xmlns:mc="http://schemas.openxmlformats.org/markup-compatibility/2006">
              <mc:Choice xmlns:v="urn:schemas-microsoft-com:vml" Requires="v">
                <p:oleObj spid="_x0000_s31840" name="Equation" r:id="rId9" imgW="1562100" imgH="393700" progId="Equation.3">
                  <p:embed/>
                </p:oleObj>
              </mc:Choice>
              <mc:Fallback>
                <p:oleObj name="Equation" r:id="rId9" imgW="1562100" imgH="393700" progId="Equation.3">
                  <p:embed/>
                  <p:pic>
                    <p:nvPicPr>
                      <p:cNvPr id="0" name="Object 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33897" y="2426190"/>
                        <a:ext cx="4804532" cy="983990"/>
                      </a:xfrm>
                      <a:prstGeom prst="rect">
                        <a:avLst/>
                      </a:prstGeom>
                      <a:noFill/>
                      <a:ln>
                        <a:noFill/>
                      </a:ln>
                      <a:effectLst/>
                      <a:extLst/>
                    </p:spPr>
                  </p:pic>
                </p:oleObj>
              </mc:Fallback>
            </mc:AlternateContent>
          </a:graphicData>
        </a:graphic>
      </p:graphicFrame>
      <p:sp>
        <p:nvSpPr>
          <p:cNvPr id="20516" name="Rectangle 36"/>
          <p:cNvSpPr>
            <a:spLocks noChangeArrowheads="1"/>
          </p:cNvSpPr>
          <p:nvPr/>
        </p:nvSpPr>
        <p:spPr bwMode="auto">
          <a:xfrm>
            <a:off x="7287578" y="5074746"/>
            <a:ext cx="913887" cy="731837"/>
          </a:xfrm>
          <a:prstGeom prst="rect">
            <a:avLst/>
          </a:prstGeom>
          <a:noFill/>
          <a:ln w="5715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grpSp>
        <p:nvGrpSpPr>
          <p:cNvPr id="20518" name="Group 38"/>
          <p:cNvGrpSpPr>
            <a:grpSpLocks/>
          </p:cNvGrpSpPr>
          <p:nvPr/>
        </p:nvGrpSpPr>
        <p:grpSpPr bwMode="auto">
          <a:xfrm>
            <a:off x="1169686" y="613928"/>
            <a:ext cx="4929188" cy="871538"/>
            <a:chOff x="276" y="300"/>
            <a:chExt cx="3105" cy="549"/>
          </a:xfrm>
        </p:grpSpPr>
        <p:sp>
          <p:nvSpPr>
            <p:cNvPr id="31755" name="Text Box 6"/>
            <p:cNvSpPr txBox="1">
              <a:spLocks noChangeArrowheads="1"/>
            </p:cNvSpPr>
            <p:nvPr/>
          </p:nvSpPr>
          <p:spPr bwMode="auto">
            <a:xfrm>
              <a:off x="276" y="441"/>
              <a:ext cx="310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① 计算</a:t>
              </a:r>
              <a:r>
                <a:rPr lang="zh-CN" altLang="en-US" sz="2800" b="1" dirty="0">
                  <a:latin typeface="宋体" pitchFamily="2" charset="-122"/>
                </a:rPr>
                <a:t>最小法向侧隙</a:t>
              </a:r>
              <a:endParaRPr lang="zh-CN" altLang="en-US" b="1" dirty="0"/>
            </a:p>
          </p:txBody>
        </p:sp>
        <p:graphicFrame>
          <p:nvGraphicFramePr>
            <p:cNvPr id="31756" name="Object 37"/>
            <p:cNvGraphicFramePr>
              <a:graphicFrameLocks noChangeAspect="1"/>
            </p:cNvGraphicFramePr>
            <p:nvPr/>
          </p:nvGraphicFramePr>
          <p:xfrm>
            <a:off x="2395" y="300"/>
            <a:ext cx="885" cy="549"/>
          </p:xfrm>
          <a:graphic>
            <a:graphicData uri="http://schemas.openxmlformats.org/presentationml/2006/ole">
              <mc:AlternateContent xmlns:mc="http://schemas.openxmlformats.org/markup-compatibility/2006">
                <mc:Choice xmlns:v="urn:schemas-microsoft-com:vml" Requires="v">
                  <p:oleObj spid="_x0000_s31841" name="Equation" r:id="rId11" imgW="368300" imgH="228600" progId="Equation.3">
                    <p:embed/>
                  </p:oleObj>
                </mc:Choice>
                <mc:Fallback>
                  <p:oleObj name="Equation" r:id="rId11" imgW="368300" imgH="228600" progId="Equation.3">
                    <p:embed/>
                    <p:pic>
                      <p:nvPicPr>
                        <p:cNvPr id="0" name="Object 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95" y="300"/>
                          <a:ext cx="885" cy="549"/>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84">
                                            <p:txEl>
                                              <p:pRg st="0" end="0"/>
                                            </p:txEl>
                                          </p:spTgt>
                                        </p:tgtEl>
                                        <p:attrNameLst>
                                          <p:attrName>style.visibility</p:attrName>
                                        </p:attrNameLst>
                                      </p:cBhvr>
                                      <p:to>
                                        <p:strVal val="visible"/>
                                      </p:to>
                                    </p:set>
                                    <p:animEffect transition="in" filter="wipe(left)">
                                      <p:cBhvr>
                                        <p:cTn id="7" dur="500"/>
                                        <p:tgtEl>
                                          <p:spTgt spid="2048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0518"/>
                                        </p:tgtEl>
                                        <p:attrNameLst>
                                          <p:attrName>style.visibility</p:attrName>
                                        </p:attrNameLst>
                                      </p:cBhvr>
                                      <p:to>
                                        <p:strVal val="visible"/>
                                      </p:to>
                                    </p:set>
                                    <p:animEffect transition="in" filter="wipe(left)">
                                      <p:cBhvr>
                                        <p:cTn id="12" dur="500"/>
                                        <p:tgtEl>
                                          <p:spTgt spid="205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0513"/>
                                        </p:tgtEl>
                                        <p:attrNameLst>
                                          <p:attrName>style.visibility</p:attrName>
                                        </p:attrNameLst>
                                      </p:cBhvr>
                                      <p:to>
                                        <p:strVal val="visible"/>
                                      </p:to>
                                    </p:set>
                                    <p:animEffect transition="in" filter="wipe(left)">
                                      <p:cBhvr>
                                        <p:cTn id="17" dur="500"/>
                                        <p:tgtEl>
                                          <p:spTgt spid="205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0514"/>
                                        </p:tgtEl>
                                        <p:attrNameLst>
                                          <p:attrName>style.visibility</p:attrName>
                                        </p:attrNameLst>
                                      </p:cBhvr>
                                      <p:to>
                                        <p:strVal val="visible"/>
                                      </p:to>
                                    </p:set>
                                    <p:animEffect transition="in" filter="wipe(left)">
                                      <p:cBhvr>
                                        <p:cTn id="22" dur="500"/>
                                        <p:tgtEl>
                                          <p:spTgt spid="205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0499"/>
                                        </p:tgtEl>
                                        <p:attrNameLst>
                                          <p:attrName>style.visibility</p:attrName>
                                        </p:attrNameLst>
                                      </p:cBhvr>
                                      <p:to>
                                        <p:strVal val="visible"/>
                                      </p:to>
                                    </p:set>
                                    <p:animEffect transition="in" filter="wipe(left)">
                                      <p:cBhvr>
                                        <p:cTn id="27" dur="300"/>
                                        <p:tgtEl>
                                          <p:spTgt spid="2049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0500"/>
                                        </p:tgtEl>
                                        <p:attrNameLst>
                                          <p:attrName>style.visibility</p:attrName>
                                        </p:attrNameLst>
                                      </p:cBhvr>
                                      <p:to>
                                        <p:strVal val="visible"/>
                                      </p:to>
                                    </p:set>
                                    <p:animEffect transition="in" filter="wipe(left)">
                                      <p:cBhvr>
                                        <p:cTn id="32" dur="500"/>
                                        <p:tgtEl>
                                          <p:spTgt spid="2050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0501"/>
                                        </p:tgtEl>
                                        <p:attrNameLst>
                                          <p:attrName>style.visibility</p:attrName>
                                        </p:attrNameLst>
                                      </p:cBhvr>
                                      <p:to>
                                        <p:strVal val="visible"/>
                                      </p:to>
                                    </p:set>
                                    <p:animEffect transition="in" filter="wipe(left)">
                                      <p:cBhvr>
                                        <p:cTn id="37" dur="500"/>
                                        <p:tgtEl>
                                          <p:spTgt spid="2050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7" presetClass="entr" presetSubtype="10" fill="hold" grpId="0" nodeType="clickEffect">
                                  <p:stCondLst>
                                    <p:cond delay="0"/>
                                  </p:stCondLst>
                                  <p:childTnLst>
                                    <p:set>
                                      <p:cBhvr>
                                        <p:cTn id="41" dur="1" fill="hold">
                                          <p:stCondLst>
                                            <p:cond delay="0"/>
                                          </p:stCondLst>
                                        </p:cTn>
                                        <p:tgtEl>
                                          <p:spTgt spid="20516"/>
                                        </p:tgtEl>
                                        <p:attrNameLst>
                                          <p:attrName>style.visibility</p:attrName>
                                        </p:attrNameLst>
                                      </p:cBhvr>
                                      <p:to>
                                        <p:strVal val="visible"/>
                                      </p:to>
                                    </p:set>
                                    <p:anim calcmode="lin" valueType="num">
                                      <p:cBhvr>
                                        <p:cTn id="42" dur="500" fill="hold"/>
                                        <p:tgtEl>
                                          <p:spTgt spid="20516"/>
                                        </p:tgtEl>
                                        <p:attrNameLst>
                                          <p:attrName>ppt_w</p:attrName>
                                        </p:attrNameLst>
                                      </p:cBhvr>
                                      <p:tavLst>
                                        <p:tav tm="0">
                                          <p:val>
                                            <p:fltVal val="0"/>
                                          </p:val>
                                        </p:tav>
                                        <p:tav tm="100000">
                                          <p:val>
                                            <p:strVal val="#ppt_w"/>
                                          </p:val>
                                        </p:tav>
                                      </p:tavLst>
                                    </p:anim>
                                    <p:anim calcmode="lin" valueType="num">
                                      <p:cBhvr>
                                        <p:cTn id="43" dur="500" fill="hold"/>
                                        <p:tgtEl>
                                          <p:spTgt spid="205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uild="p" autoUpdateAnimBg="0"/>
      <p:bldP spid="20499" grpId="0" autoUpdateAnimBg="0"/>
      <p:bldP spid="205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xfrm>
            <a:off x="7119938" y="151987"/>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288A46C-9645-4D52-BA64-AB12E798E70D}" type="slidenum">
              <a:rPr kumimoji="0" lang="zh-CN" altLang="en-US" sz="2000" smtClean="0">
                <a:solidFill>
                  <a:srgbClr val="0000FF"/>
                </a:solidFill>
              </a:rPr>
              <a:pPr eaLnBrk="1" hangingPunct="1"/>
              <a:t>31</a:t>
            </a:fld>
            <a:endParaRPr kumimoji="0" lang="en-US" altLang="zh-CN" sz="2000" dirty="0" smtClean="0">
              <a:solidFill>
                <a:srgbClr val="0000FF"/>
              </a:solidFill>
            </a:endParaRPr>
          </a:p>
        </p:txBody>
      </p:sp>
      <p:sp>
        <p:nvSpPr>
          <p:cNvPr id="64516" name="Text Box 4"/>
          <p:cNvSpPr txBox="1">
            <a:spLocks noChangeArrowheads="1"/>
          </p:cNvSpPr>
          <p:nvPr/>
        </p:nvSpPr>
        <p:spPr bwMode="auto">
          <a:xfrm>
            <a:off x="1147584" y="475106"/>
            <a:ext cx="35321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② </a:t>
            </a:r>
            <a:r>
              <a:rPr lang="en-US" altLang="zh-CN" sz="2800" b="1" i="1" dirty="0" err="1"/>
              <a:t>E</a:t>
            </a:r>
            <a:r>
              <a:rPr lang="en-US" altLang="zh-CN" sz="2800" b="1" baseline="-30000" dirty="0" err="1"/>
              <a:t>sns</a:t>
            </a:r>
            <a:r>
              <a:rPr lang="zh-CN" altLang="en-US" sz="2800" b="1" dirty="0"/>
              <a:t>的计算 </a:t>
            </a:r>
          </a:p>
        </p:txBody>
      </p:sp>
      <p:graphicFrame>
        <p:nvGraphicFramePr>
          <p:cNvPr id="64521" name="Object 9"/>
          <p:cNvGraphicFramePr>
            <a:graphicFrameLocks noChangeAspect="1"/>
          </p:cNvGraphicFramePr>
          <p:nvPr>
            <p:extLst>
              <p:ext uri="{D42A27DB-BD31-4B8C-83A1-F6EECF244321}">
                <p14:modId xmlns:p14="http://schemas.microsoft.com/office/powerpoint/2010/main" val="74004948"/>
              </p:ext>
            </p:extLst>
          </p:nvPr>
        </p:nvGraphicFramePr>
        <p:xfrm>
          <a:off x="1494374" y="1102268"/>
          <a:ext cx="5300321" cy="1054488"/>
        </p:xfrm>
        <a:graphic>
          <a:graphicData uri="http://schemas.openxmlformats.org/presentationml/2006/ole">
            <mc:AlternateContent xmlns:mc="http://schemas.openxmlformats.org/markup-compatibility/2006">
              <mc:Choice xmlns:v="urn:schemas-microsoft-com:vml" Requires="v">
                <p:oleObj spid="_x0000_s32834" name="公式" r:id="rId3" imgW="1879600" imgH="368300" progId="Equation.3">
                  <p:embed/>
                </p:oleObj>
              </mc:Choice>
              <mc:Fallback>
                <p:oleObj name="公式" r:id="rId3" imgW="1879600" imgH="3683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4374" y="1102268"/>
                        <a:ext cx="5300321" cy="1054488"/>
                      </a:xfrm>
                      <a:prstGeom prst="rect">
                        <a:avLst/>
                      </a:prstGeom>
                      <a:solidFill>
                        <a:srgbClr val="FFCCFF"/>
                      </a:solidFill>
                      <a:ln>
                        <a:noFill/>
                      </a:ln>
                      <a:extLst/>
                    </p:spPr>
                  </p:pic>
                </p:oleObj>
              </mc:Fallback>
            </mc:AlternateContent>
          </a:graphicData>
        </a:graphic>
      </p:graphicFrame>
      <p:pic>
        <p:nvPicPr>
          <p:cNvPr id="32824" name="Picture 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975" y="3534910"/>
            <a:ext cx="7981594" cy="227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Rectangle 10"/>
          <p:cNvSpPr>
            <a:spLocks noChangeArrowheads="1"/>
          </p:cNvSpPr>
          <p:nvPr/>
        </p:nvSpPr>
        <p:spPr bwMode="auto">
          <a:xfrm>
            <a:off x="1447979" y="5125840"/>
            <a:ext cx="1646906" cy="601662"/>
          </a:xfrm>
          <a:prstGeom prst="rect">
            <a:avLst/>
          </a:prstGeom>
          <a:noFill/>
          <a:ln w="3810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pic>
        <p:nvPicPr>
          <p:cNvPr id="32825" name="Picture 5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0702" y="2199616"/>
            <a:ext cx="7459515" cy="1307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4516">
                                            <p:txEl>
                                              <p:pRg st="0" end="0"/>
                                            </p:txEl>
                                          </p:spTgt>
                                        </p:tgtEl>
                                        <p:attrNameLst>
                                          <p:attrName>style.visibility</p:attrName>
                                        </p:attrNameLst>
                                      </p:cBhvr>
                                      <p:to>
                                        <p:strVal val="visible"/>
                                      </p:to>
                                    </p:set>
                                    <p:animEffect transition="in" filter="wipe(left)">
                                      <p:cBhvr>
                                        <p:cTn id="7" dur="300"/>
                                        <p:tgtEl>
                                          <p:spTgt spid="6451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4521"/>
                                        </p:tgtEl>
                                        <p:attrNameLst>
                                          <p:attrName>style.visibility</p:attrName>
                                        </p:attrNameLst>
                                      </p:cBhvr>
                                      <p:to>
                                        <p:strVal val="visible"/>
                                      </p:to>
                                    </p:set>
                                    <p:animEffect transition="in" filter="wipe(left)">
                                      <p:cBhvr>
                                        <p:cTn id="12" dur="500"/>
                                        <p:tgtEl>
                                          <p:spTgt spid="645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2825"/>
                                        </p:tgtEl>
                                        <p:attrNameLst>
                                          <p:attrName>style.visibility</p:attrName>
                                        </p:attrNameLst>
                                      </p:cBhvr>
                                      <p:to>
                                        <p:strVal val="visible"/>
                                      </p:to>
                                    </p:set>
                                    <p:animEffect transition="in" filter="wipe(left)">
                                      <p:cBhvr>
                                        <p:cTn id="17" dur="500"/>
                                        <p:tgtEl>
                                          <p:spTgt spid="328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2824"/>
                                        </p:tgtEl>
                                        <p:attrNameLst>
                                          <p:attrName>style.visibility</p:attrName>
                                        </p:attrNameLst>
                                      </p:cBhvr>
                                      <p:to>
                                        <p:strVal val="visible"/>
                                      </p:to>
                                    </p:set>
                                    <p:animEffect transition="in" filter="wipe(left)">
                                      <p:cBhvr>
                                        <p:cTn id="22" dur="500"/>
                                        <p:tgtEl>
                                          <p:spTgt spid="32824"/>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build="p" autoUpdateAnimBg="0"/>
      <p:bldP spid="2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a:spLocks noGrp="1"/>
          </p:cNvSpPr>
          <p:nvPr>
            <p:ph type="sldNum" sz="quarter" idx="12"/>
          </p:nvPr>
        </p:nvSpPr>
        <p:spPr>
          <a:xfrm>
            <a:off x="6943579" y="25321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A965670-0A0D-4984-A14E-CF14D0238493}" type="slidenum">
              <a:rPr kumimoji="0" lang="zh-CN" altLang="en-US" sz="2000" smtClean="0">
                <a:solidFill>
                  <a:srgbClr val="0000FF"/>
                </a:solidFill>
              </a:rPr>
              <a:pPr eaLnBrk="1" hangingPunct="1"/>
              <a:t>32</a:t>
            </a:fld>
            <a:endParaRPr kumimoji="0" lang="en-US" altLang="zh-CN" sz="2000" dirty="0" smtClean="0">
              <a:solidFill>
                <a:srgbClr val="0000FF"/>
              </a:solidFill>
            </a:endParaRPr>
          </a:p>
        </p:txBody>
      </p:sp>
      <p:sp>
        <p:nvSpPr>
          <p:cNvPr id="7" name="Text Box 11"/>
          <p:cNvSpPr txBox="1">
            <a:spLocks noChangeArrowheads="1"/>
          </p:cNvSpPr>
          <p:nvPr/>
        </p:nvSpPr>
        <p:spPr bwMode="auto">
          <a:xfrm>
            <a:off x="1114426" y="755372"/>
            <a:ext cx="3530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由 表10.8   得  </a:t>
            </a:r>
            <a:r>
              <a:rPr lang="en-US" altLang="zh-CN" b="1" i="1" dirty="0" err="1"/>
              <a:t>f</a:t>
            </a:r>
            <a:r>
              <a:rPr lang="en-US" altLang="zh-CN" b="1" i="1" baseline="-25000" dirty="0" err="1"/>
              <a:t>a</a:t>
            </a:r>
            <a:r>
              <a:rPr lang="en-US" altLang="zh-CN" b="1" i="1" dirty="0"/>
              <a:t>  </a:t>
            </a:r>
            <a:r>
              <a:rPr lang="en-US" altLang="zh-CN" b="1" dirty="0"/>
              <a:t>=</a:t>
            </a:r>
            <a:endParaRPr lang="zh-CN" altLang="en-US" b="1" dirty="0"/>
          </a:p>
        </p:txBody>
      </p:sp>
      <p:sp>
        <p:nvSpPr>
          <p:cNvPr id="8" name="Rectangle 12"/>
          <p:cNvSpPr>
            <a:spLocks noChangeArrowheads="1"/>
          </p:cNvSpPr>
          <p:nvPr/>
        </p:nvSpPr>
        <p:spPr bwMode="auto">
          <a:xfrm>
            <a:off x="3830638" y="771247"/>
            <a:ext cx="143192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r>
              <a:rPr lang="zh-CN" altLang="en-US" sz="2500" dirty="0">
                <a:solidFill>
                  <a:srgbClr val="000000"/>
                </a:solidFill>
              </a:rPr>
              <a:t>  </a:t>
            </a:r>
            <a:r>
              <a:rPr lang="zh-CN" altLang="en-US" sz="2800" b="1" dirty="0">
                <a:solidFill>
                  <a:srgbClr val="FF0066"/>
                </a:solidFill>
              </a:rPr>
              <a:t>0.027</a:t>
            </a:r>
          </a:p>
        </p:txBody>
      </p:sp>
      <p:grpSp>
        <p:nvGrpSpPr>
          <p:cNvPr id="9" name="Group 20"/>
          <p:cNvGrpSpPr>
            <a:grpSpLocks/>
          </p:cNvGrpSpPr>
          <p:nvPr/>
        </p:nvGrpSpPr>
        <p:grpSpPr bwMode="auto">
          <a:xfrm>
            <a:off x="842963" y="1361743"/>
            <a:ext cx="6551613" cy="1719263"/>
            <a:chOff x="665" y="3038"/>
            <a:chExt cx="4127" cy="1083"/>
          </a:xfrm>
        </p:grpSpPr>
        <p:pic>
          <p:nvPicPr>
            <p:cNvPr id="10"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 y="3038"/>
              <a:ext cx="4080" cy="60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pic>
          <p:nvPicPr>
            <p:cNvPr id="11"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 y="3689"/>
              <a:ext cx="4082" cy="43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2" name="Line 18"/>
            <p:cNvSpPr>
              <a:spLocks noChangeShapeType="1"/>
            </p:cNvSpPr>
            <p:nvPr/>
          </p:nvSpPr>
          <p:spPr bwMode="auto">
            <a:xfrm>
              <a:off x="774" y="3641"/>
              <a:ext cx="3954" cy="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3" name="Line 19"/>
            <p:cNvSpPr>
              <a:spLocks noChangeShapeType="1"/>
            </p:cNvSpPr>
            <p:nvPr/>
          </p:nvSpPr>
          <p:spPr bwMode="auto">
            <a:xfrm>
              <a:off x="688" y="3203"/>
              <a:ext cx="3954" cy="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grpSp>
      <p:sp>
        <p:nvSpPr>
          <p:cNvPr id="14" name="Line 21"/>
          <p:cNvSpPr>
            <a:spLocks noChangeShapeType="1"/>
          </p:cNvSpPr>
          <p:nvPr/>
        </p:nvSpPr>
        <p:spPr bwMode="auto">
          <a:xfrm>
            <a:off x="1179513" y="2874631"/>
            <a:ext cx="6059488" cy="0"/>
          </a:xfrm>
          <a:prstGeom prst="line">
            <a:avLst/>
          </a:prstGeom>
          <a:noFill/>
          <a:ln w="5715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5" name="Rectangle 22"/>
          <p:cNvSpPr>
            <a:spLocks noChangeArrowheads="1"/>
          </p:cNvSpPr>
          <p:nvPr/>
        </p:nvSpPr>
        <p:spPr bwMode="auto">
          <a:xfrm>
            <a:off x="6010276" y="2536493"/>
            <a:ext cx="1077912" cy="354013"/>
          </a:xfrm>
          <a:prstGeom prst="rect">
            <a:avLst/>
          </a:prstGeom>
          <a:noFill/>
          <a:ln w="3810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6" name="Rectangle 23"/>
          <p:cNvSpPr>
            <a:spLocks noChangeArrowheads="1"/>
          </p:cNvSpPr>
          <p:nvPr/>
        </p:nvSpPr>
        <p:spPr bwMode="auto">
          <a:xfrm>
            <a:off x="3760788" y="708567"/>
            <a:ext cx="1474788" cy="504005"/>
          </a:xfrm>
          <a:prstGeom prst="rect">
            <a:avLst/>
          </a:prstGeom>
          <a:noFill/>
          <a:ln w="5715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pic>
        <p:nvPicPr>
          <p:cNvPr id="33832" name="Picture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554" y="3137278"/>
            <a:ext cx="7824091" cy="545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833" name="Picture 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8978" y="3727937"/>
            <a:ext cx="7109795" cy="244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64"/>
          <p:cNvSpPr>
            <a:spLocks noChangeArrowheads="1"/>
          </p:cNvSpPr>
          <p:nvPr/>
        </p:nvSpPr>
        <p:spPr bwMode="auto">
          <a:xfrm>
            <a:off x="1493002" y="5689184"/>
            <a:ext cx="2000494" cy="482745"/>
          </a:xfrm>
          <a:prstGeom prst="rect">
            <a:avLst/>
          </a:prstGeom>
          <a:noFill/>
          <a:ln w="5715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3832"/>
                                        </p:tgtEl>
                                        <p:attrNameLst>
                                          <p:attrName>style.visibility</p:attrName>
                                        </p:attrNameLst>
                                      </p:cBhvr>
                                      <p:to>
                                        <p:strVal val="visible"/>
                                      </p:to>
                                    </p:set>
                                    <p:animEffect transition="in" filter="wipe(left)">
                                      <p:cBhvr>
                                        <p:cTn id="33" dur="500"/>
                                        <p:tgtEl>
                                          <p:spTgt spid="3383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3833"/>
                                        </p:tgtEl>
                                        <p:attrNameLst>
                                          <p:attrName>style.visibility</p:attrName>
                                        </p:attrNameLst>
                                      </p:cBhvr>
                                      <p:to>
                                        <p:strVal val="visible"/>
                                      </p:to>
                                    </p:set>
                                    <p:animEffect transition="in" filter="wipe(left)">
                                      <p:cBhvr>
                                        <p:cTn id="38" dur="500"/>
                                        <p:tgtEl>
                                          <p:spTgt spid="3383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animBg="1"/>
      <p:bldP spid="15" grpId="0" animBg="1"/>
      <p:bldP spid="16" grpId="0" animBg="1"/>
      <p:bldP spid="1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xfrm>
            <a:off x="7128753" y="166688"/>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4A95C36-19A8-48F7-9EFE-59AD3BA6000A}" type="slidenum">
              <a:rPr kumimoji="0" lang="zh-CN" altLang="en-US" sz="2000" smtClean="0">
                <a:solidFill>
                  <a:srgbClr val="0000FF"/>
                </a:solidFill>
              </a:rPr>
              <a:pPr eaLnBrk="1" hangingPunct="1"/>
              <a:t>33</a:t>
            </a:fld>
            <a:endParaRPr kumimoji="0" lang="en-US" altLang="zh-CN" sz="2000" dirty="0" smtClean="0">
              <a:solidFill>
                <a:srgbClr val="0000FF"/>
              </a:solidFill>
            </a:endParaRPr>
          </a:p>
        </p:txBody>
      </p:sp>
      <p:sp>
        <p:nvSpPr>
          <p:cNvPr id="11290" name="Text Box 26"/>
          <p:cNvSpPr txBox="1">
            <a:spLocks noChangeArrowheads="1"/>
          </p:cNvSpPr>
          <p:nvPr/>
        </p:nvSpPr>
        <p:spPr bwMode="auto">
          <a:xfrm>
            <a:off x="953998" y="300676"/>
            <a:ext cx="36195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③  </a:t>
            </a:r>
            <a:r>
              <a:rPr lang="en-US" altLang="zh-CN" sz="2800" b="1" i="1" dirty="0" err="1"/>
              <a:t>E</a:t>
            </a:r>
            <a:r>
              <a:rPr lang="en-US" altLang="zh-CN" sz="2800" b="1" baseline="-30000" dirty="0" err="1"/>
              <a:t>sni</a:t>
            </a:r>
            <a:r>
              <a:rPr lang="en-US" altLang="zh-CN" sz="2800" b="1" baseline="-30000" dirty="0"/>
              <a:t>  </a:t>
            </a:r>
            <a:r>
              <a:rPr lang="zh-CN" altLang="en-US" sz="2800" b="1" dirty="0"/>
              <a:t>的计算 </a:t>
            </a:r>
          </a:p>
        </p:txBody>
      </p:sp>
      <p:sp>
        <p:nvSpPr>
          <p:cNvPr id="11292" name="Text Box 28"/>
          <p:cNvSpPr txBox="1">
            <a:spLocks noChangeArrowheads="1"/>
          </p:cNvSpPr>
          <p:nvPr/>
        </p:nvSpPr>
        <p:spPr bwMode="auto">
          <a:xfrm>
            <a:off x="1001390" y="1530350"/>
            <a:ext cx="39798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由表10.1  得            </a:t>
            </a:r>
            <a:r>
              <a:rPr lang="en-US" altLang="zh-CN" sz="2800" b="1" i="1" dirty="0" err="1"/>
              <a:t>F</a:t>
            </a:r>
            <a:r>
              <a:rPr lang="en-US" altLang="zh-CN" sz="2800" b="1" baseline="-30000" dirty="0" err="1"/>
              <a:t>r</a:t>
            </a:r>
            <a:r>
              <a:rPr lang="en-US" altLang="zh-CN" sz="2800" b="1" dirty="0"/>
              <a:t>=</a:t>
            </a:r>
            <a:endParaRPr lang="zh-CN" altLang="en-US" sz="2800" b="1" dirty="0"/>
          </a:p>
        </p:txBody>
      </p:sp>
      <p:sp>
        <p:nvSpPr>
          <p:cNvPr id="11293" name="Text Box 29"/>
          <p:cNvSpPr txBox="1">
            <a:spLocks noChangeArrowheads="1"/>
          </p:cNvSpPr>
          <p:nvPr/>
        </p:nvSpPr>
        <p:spPr bwMode="auto">
          <a:xfrm>
            <a:off x="974402" y="2082800"/>
            <a:ext cx="4381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t>由 表10.7  得           </a:t>
            </a:r>
            <a:r>
              <a:rPr lang="en-US" altLang="zh-CN" sz="2800" b="1" i="1"/>
              <a:t>b</a:t>
            </a:r>
            <a:r>
              <a:rPr lang="en-US" altLang="zh-CN" sz="2800" b="1" baseline="-30000"/>
              <a:t>r </a:t>
            </a:r>
            <a:r>
              <a:rPr lang="en-US" altLang="zh-CN" sz="2800" b="1"/>
              <a:t>=</a:t>
            </a:r>
            <a:endParaRPr lang="zh-CN" altLang="en-US" sz="2800" b="1"/>
          </a:p>
        </p:txBody>
      </p:sp>
      <p:sp>
        <p:nvSpPr>
          <p:cNvPr id="11294" name="Text Box 30"/>
          <p:cNvSpPr txBox="1">
            <a:spLocks noChangeArrowheads="1"/>
          </p:cNvSpPr>
          <p:nvPr/>
        </p:nvSpPr>
        <p:spPr bwMode="auto">
          <a:xfrm>
            <a:off x="996327" y="1042808"/>
            <a:ext cx="32924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由 式（10.7 ）</a:t>
            </a:r>
          </a:p>
        </p:txBody>
      </p:sp>
      <p:sp>
        <p:nvSpPr>
          <p:cNvPr id="11304" name="Text Box 40"/>
          <p:cNvSpPr txBox="1">
            <a:spLocks noChangeArrowheads="1"/>
          </p:cNvSpPr>
          <p:nvPr/>
        </p:nvSpPr>
        <p:spPr bwMode="auto">
          <a:xfrm>
            <a:off x="5193978" y="2082800"/>
            <a:ext cx="30246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2800" b="1" dirty="0"/>
              <a:t>=  </a:t>
            </a:r>
            <a:r>
              <a:rPr lang="en-US" altLang="zh-CN" sz="2800" b="1" dirty="0" smtClean="0"/>
              <a:t>0.074   </a:t>
            </a:r>
            <a:r>
              <a:rPr lang="en-US" altLang="zh-CN" sz="2800" b="1" dirty="0"/>
              <a:t>(</a:t>
            </a:r>
            <a:r>
              <a:rPr lang="zh-CN" altLang="en-US" sz="2800" b="1" dirty="0"/>
              <a:t>表3.2)</a:t>
            </a:r>
            <a:r>
              <a:rPr lang="zh-CN" altLang="en-US" b="1" dirty="0"/>
              <a:t> </a:t>
            </a:r>
          </a:p>
        </p:txBody>
      </p:sp>
      <p:sp>
        <p:nvSpPr>
          <p:cNvPr id="11305" name="Text Box 41"/>
          <p:cNvSpPr txBox="1">
            <a:spLocks noChangeArrowheads="1"/>
          </p:cNvSpPr>
          <p:nvPr/>
        </p:nvSpPr>
        <p:spPr bwMode="auto">
          <a:xfrm>
            <a:off x="4880940" y="2082800"/>
            <a:ext cx="9858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sz="2800"/>
              <a:t>IT9</a:t>
            </a:r>
            <a:endParaRPr lang="zh-CN" altLang="en-US" sz="2800"/>
          </a:p>
        </p:txBody>
      </p:sp>
      <p:sp>
        <p:nvSpPr>
          <p:cNvPr id="11306" name="Text Box 42"/>
          <p:cNvSpPr txBox="1">
            <a:spLocks noChangeArrowheads="1"/>
          </p:cNvSpPr>
          <p:nvPr/>
        </p:nvSpPr>
        <p:spPr bwMode="auto">
          <a:xfrm>
            <a:off x="4784402" y="1546225"/>
            <a:ext cx="13160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sz="2800" b="1"/>
              <a:t>0.03</a:t>
            </a:r>
            <a:endParaRPr lang="zh-CN" altLang="en-US" sz="2800" b="1"/>
          </a:p>
        </p:txBody>
      </p:sp>
      <p:pic>
        <p:nvPicPr>
          <p:cNvPr id="11350" name="Picture 86" descr="表10-07径向进刀公差"/>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521083"/>
            <a:ext cx="7832725" cy="196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351" name="Object 87"/>
          <p:cNvGraphicFramePr>
            <a:graphicFrameLocks noChangeAspect="1"/>
          </p:cNvGraphicFramePr>
          <p:nvPr>
            <p:extLst>
              <p:ext uri="{D42A27DB-BD31-4B8C-83A1-F6EECF244321}">
                <p14:modId xmlns:p14="http://schemas.microsoft.com/office/powerpoint/2010/main" val="3441444792"/>
              </p:ext>
            </p:extLst>
          </p:nvPr>
        </p:nvGraphicFramePr>
        <p:xfrm>
          <a:off x="3841661" y="116036"/>
          <a:ext cx="3149600" cy="776287"/>
        </p:xfrm>
        <a:graphic>
          <a:graphicData uri="http://schemas.openxmlformats.org/presentationml/2006/ole">
            <mc:AlternateContent xmlns:mc="http://schemas.openxmlformats.org/markup-compatibility/2006">
              <mc:Choice xmlns:v="urn:schemas-microsoft-com:vml" Requires="v">
                <p:oleObj spid="_x0000_s34926" name="Equation" r:id="rId4" imgW="927100" imgH="228600" progId="Equation.3">
                  <p:embed/>
                </p:oleObj>
              </mc:Choice>
              <mc:Fallback>
                <p:oleObj name="Equation" r:id="rId4" imgW="927100" imgH="228600" progId="Equation.3">
                  <p:embed/>
                  <p:pic>
                    <p:nvPicPr>
                      <p:cNvPr id="0" name="Object 8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1661" y="116036"/>
                        <a:ext cx="3149600" cy="776287"/>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353" name="Object 89"/>
          <p:cNvGraphicFramePr>
            <a:graphicFrameLocks noChangeAspect="1"/>
          </p:cNvGraphicFramePr>
          <p:nvPr>
            <p:extLst>
              <p:ext uri="{D42A27DB-BD31-4B8C-83A1-F6EECF244321}">
                <p14:modId xmlns:p14="http://schemas.microsoft.com/office/powerpoint/2010/main" val="3170925447"/>
              </p:ext>
            </p:extLst>
          </p:nvPr>
        </p:nvGraphicFramePr>
        <p:xfrm>
          <a:off x="4020515" y="955495"/>
          <a:ext cx="3365500" cy="692150"/>
        </p:xfrm>
        <a:graphic>
          <a:graphicData uri="http://schemas.openxmlformats.org/presentationml/2006/ole">
            <mc:AlternateContent xmlns:mc="http://schemas.openxmlformats.org/markup-compatibility/2006">
              <mc:Choice xmlns:v="urn:schemas-microsoft-com:vml" Requires="v">
                <p:oleObj spid="_x0000_s34927" name="Equation" r:id="rId6" imgW="1358900" imgH="279400" progId="Equation.3">
                  <p:embed/>
                </p:oleObj>
              </mc:Choice>
              <mc:Fallback>
                <p:oleObj name="Equation" r:id="rId6" imgW="1358900" imgH="279400" progId="Equation.3">
                  <p:embed/>
                  <p:pic>
                    <p:nvPicPr>
                      <p:cNvPr id="0" name="Object 8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20515" y="955495"/>
                        <a:ext cx="3365500" cy="692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354" name="Object 90"/>
          <p:cNvGraphicFramePr>
            <a:graphicFrameLocks noChangeAspect="1"/>
          </p:cNvGraphicFramePr>
          <p:nvPr>
            <p:extLst>
              <p:ext uri="{D42A27DB-BD31-4B8C-83A1-F6EECF244321}">
                <p14:modId xmlns:p14="http://schemas.microsoft.com/office/powerpoint/2010/main" val="3461889272"/>
              </p:ext>
            </p:extLst>
          </p:nvPr>
        </p:nvGraphicFramePr>
        <p:xfrm>
          <a:off x="1401775" y="2601913"/>
          <a:ext cx="3365500" cy="692150"/>
        </p:xfrm>
        <a:graphic>
          <a:graphicData uri="http://schemas.openxmlformats.org/presentationml/2006/ole">
            <mc:AlternateContent xmlns:mc="http://schemas.openxmlformats.org/markup-compatibility/2006">
              <mc:Choice xmlns:v="urn:schemas-microsoft-com:vml" Requires="v">
                <p:oleObj spid="_x0000_s34928" name="Equation" r:id="rId8" imgW="1358900" imgH="279400" progId="Equation.3">
                  <p:embed/>
                </p:oleObj>
              </mc:Choice>
              <mc:Fallback>
                <p:oleObj name="Equation" r:id="rId8" imgW="1358900" imgH="279400" progId="Equation.3">
                  <p:embed/>
                  <p:pic>
                    <p:nvPicPr>
                      <p:cNvPr id="0" name="Object 9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01775" y="2601913"/>
                        <a:ext cx="3365500" cy="692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355" name="Object 91"/>
          <p:cNvGraphicFramePr>
            <a:graphicFrameLocks noChangeAspect="1"/>
          </p:cNvGraphicFramePr>
          <p:nvPr>
            <p:extLst>
              <p:ext uri="{D42A27DB-BD31-4B8C-83A1-F6EECF244321}">
                <p14:modId xmlns:p14="http://schemas.microsoft.com/office/powerpoint/2010/main" val="4092641968"/>
              </p:ext>
            </p:extLst>
          </p:nvPr>
        </p:nvGraphicFramePr>
        <p:xfrm>
          <a:off x="1904833" y="3258632"/>
          <a:ext cx="5218113" cy="606425"/>
        </p:xfrm>
        <a:graphic>
          <a:graphicData uri="http://schemas.openxmlformats.org/presentationml/2006/ole">
            <mc:AlternateContent xmlns:mc="http://schemas.openxmlformats.org/markup-compatibility/2006">
              <mc:Choice xmlns:v="urn:schemas-microsoft-com:vml" Requires="v">
                <p:oleObj spid="_x0000_s34929" name="Equation" r:id="rId10" imgW="2184400" imgH="254000" progId="Equation.3">
                  <p:embed/>
                </p:oleObj>
              </mc:Choice>
              <mc:Fallback>
                <p:oleObj name="Equation" r:id="rId10" imgW="2184400" imgH="254000" progId="Equation.3">
                  <p:embed/>
                  <p:pic>
                    <p:nvPicPr>
                      <p:cNvPr id="0" name="Object 9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04833" y="3258632"/>
                        <a:ext cx="5218113" cy="606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358" name="Rectangle 94"/>
          <p:cNvSpPr>
            <a:spLocks noChangeArrowheads="1"/>
          </p:cNvSpPr>
          <p:nvPr/>
        </p:nvSpPr>
        <p:spPr bwMode="auto">
          <a:xfrm>
            <a:off x="4984750" y="5564070"/>
            <a:ext cx="971550" cy="450850"/>
          </a:xfrm>
          <a:prstGeom prst="rect">
            <a:avLst/>
          </a:prstGeom>
          <a:noFill/>
          <a:ln w="5715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pic>
        <p:nvPicPr>
          <p:cNvPr id="34901" name="Picture 8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64073" y="3865056"/>
            <a:ext cx="5538858" cy="566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95"/>
          <p:cNvSpPr>
            <a:spLocks noChangeArrowheads="1"/>
          </p:cNvSpPr>
          <p:nvPr/>
        </p:nvSpPr>
        <p:spPr bwMode="auto">
          <a:xfrm>
            <a:off x="5517644" y="3879125"/>
            <a:ext cx="1355627" cy="566272"/>
          </a:xfrm>
          <a:prstGeom prst="rect">
            <a:avLst/>
          </a:prstGeom>
          <a:noFill/>
          <a:ln w="5715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90">
                                            <p:txEl>
                                              <p:pRg st="0" end="0"/>
                                            </p:txEl>
                                          </p:spTgt>
                                        </p:tgtEl>
                                        <p:attrNameLst>
                                          <p:attrName>style.visibility</p:attrName>
                                        </p:attrNameLst>
                                      </p:cBhvr>
                                      <p:to>
                                        <p:strVal val="visible"/>
                                      </p:to>
                                    </p:set>
                                    <p:animEffect transition="in" filter="wipe(left)">
                                      <p:cBhvr>
                                        <p:cTn id="7" dur="300"/>
                                        <p:tgtEl>
                                          <p:spTgt spid="1129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1351"/>
                                        </p:tgtEl>
                                        <p:attrNameLst>
                                          <p:attrName>style.visibility</p:attrName>
                                        </p:attrNameLst>
                                      </p:cBhvr>
                                      <p:to>
                                        <p:strVal val="visible"/>
                                      </p:to>
                                    </p:set>
                                    <p:animEffect transition="in" filter="wipe(left)">
                                      <p:cBhvr>
                                        <p:cTn id="12" dur="500"/>
                                        <p:tgtEl>
                                          <p:spTgt spid="113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294"/>
                                        </p:tgtEl>
                                        <p:attrNameLst>
                                          <p:attrName>style.visibility</p:attrName>
                                        </p:attrNameLst>
                                      </p:cBhvr>
                                      <p:to>
                                        <p:strVal val="visible"/>
                                      </p:to>
                                    </p:set>
                                    <p:animEffect transition="in" filter="wipe(left)">
                                      <p:cBhvr>
                                        <p:cTn id="17" dur="300"/>
                                        <p:tgtEl>
                                          <p:spTgt spid="1129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1353"/>
                                        </p:tgtEl>
                                        <p:attrNameLst>
                                          <p:attrName>style.visibility</p:attrName>
                                        </p:attrNameLst>
                                      </p:cBhvr>
                                      <p:to>
                                        <p:strVal val="visible"/>
                                      </p:to>
                                    </p:set>
                                    <p:animEffect transition="in" filter="wipe(left)">
                                      <p:cBhvr>
                                        <p:cTn id="22" dur="500"/>
                                        <p:tgtEl>
                                          <p:spTgt spid="1135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1292"/>
                                        </p:tgtEl>
                                        <p:attrNameLst>
                                          <p:attrName>style.visibility</p:attrName>
                                        </p:attrNameLst>
                                      </p:cBhvr>
                                      <p:to>
                                        <p:strVal val="visible"/>
                                      </p:to>
                                    </p:set>
                                    <p:animEffect transition="in" filter="wipe(left)">
                                      <p:cBhvr>
                                        <p:cTn id="27" dur="300"/>
                                        <p:tgtEl>
                                          <p:spTgt spid="1129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1306"/>
                                        </p:tgtEl>
                                        <p:attrNameLst>
                                          <p:attrName>style.visibility</p:attrName>
                                        </p:attrNameLst>
                                      </p:cBhvr>
                                      <p:to>
                                        <p:strVal val="visible"/>
                                      </p:to>
                                    </p:set>
                                    <p:animEffect transition="in" filter="wipe(left)">
                                      <p:cBhvr>
                                        <p:cTn id="32" dur="300"/>
                                        <p:tgtEl>
                                          <p:spTgt spid="1130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1293"/>
                                        </p:tgtEl>
                                        <p:attrNameLst>
                                          <p:attrName>style.visibility</p:attrName>
                                        </p:attrNameLst>
                                      </p:cBhvr>
                                      <p:to>
                                        <p:strVal val="visible"/>
                                      </p:to>
                                    </p:set>
                                    <p:animEffect transition="in" filter="wipe(left)">
                                      <p:cBhvr>
                                        <p:cTn id="37" dur="300"/>
                                        <p:tgtEl>
                                          <p:spTgt spid="1129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11350"/>
                                        </p:tgtEl>
                                        <p:attrNameLst>
                                          <p:attrName>style.visibility</p:attrName>
                                        </p:attrNameLst>
                                      </p:cBhvr>
                                      <p:to>
                                        <p:strVal val="visible"/>
                                      </p:to>
                                    </p:set>
                                    <p:anim calcmode="lin" valueType="num">
                                      <p:cBhvr additive="base">
                                        <p:cTn id="42" dur="500" fill="hold"/>
                                        <p:tgtEl>
                                          <p:spTgt spid="11350"/>
                                        </p:tgtEl>
                                        <p:attrNameLst>
                                          <p:attrName>ppt_x</p:attrName>
                                        </p:attrNameLst>
                                      </p:cBhvr>
                                      <p:tavLst>
                                        <p:tav tm="0">
                                          <p:val>
                                            <p:strVal val="#ppt_x"/>
                                          </p:val>
                                        </p:tav>
                                        <p:tav tm="100000">
                                          <p:val>
                                            <p:strVal val="#ppt_x"/>
                                          </p:val>
                                        </p:tav>
                                      </p:tavLst>
                                    </p:anim>
                                    <p:anim calcmode="lin" valueType="num">
                                      <p:cBhvr additive="base">
                                        <p:cTn id="43" dur="500" fill="hold"/>
                                        <p:tgtEl>
                                          <p:spTgt spid="11350"/>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16" presetClass="entr" presetSubtype="42" fill="hold" grpId="0" nodeType="clickEffect">
                                  <p:stCondLst>
                                    <p:cond delay="0"/>
                                  </p:stCondLst>
                                  <p:childTnLst>
                                    <p:set>
                                      <p:cBhvr>
                                        <p:cTn id="47" dur="1" fill="hold">
                                          <p:stCondLst>
                                            <p:cond delay="0"/>
                                          </p:stCondLst>
                                        </p:cTn>
                                        <p:tgtEl>
                                          <p:spTgt spid="11358"/>
                                        </p:tgtEl>
                                        <p:attrNameLst>
                                          <p:attrName>style.visibility</p:attrName>
                                        </p:attrNameLst>
                                      </p:cBhvr>
                                      <p:to>
                                        <p:strVal val="visible"/>
                                      </p:to>
                                    </p:set>
                                    <p:animEffect transition="in" filter="barn(outHorizontal)">
                                      <p:cBhvr>
                                        <p:cTn id="48" dur="500"/>
                                        <p:tgtEl>
                                          <p:spTgt spid="11358"/>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1305"/>
                                        </p:tgtEl>
                                        <p:attrNameLst>
                                          <p:attrName>style.visibility</p:attrName>
                                        </p:attrNameLst>
                                      </p:cBhvr>
                                      <p:to>
                                        <p:strVal val="visible"/>
                                      </p:to>
                                    </p:set>
                                    <p:animEffect transition="in" filter="wipe(left)">
                                      <p:cBhvr>
                                        <p:cTn id="53" dur="300"/>
                                        <p:tgtEl>
                                          <p:spTgt spid="1130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11304"/>
                                        </p:tgtEl>
                                        <p:attrNameLst>
                                          <p:attrName>style.visibility</p:attrName>
                                        </p:attrNameLst>
                                      </p:cBhvr>
                                      <p:to>
                                        <p:strVal val="visible"/>
                                      </p:to>
                                    </p:set>
                                    <p:animEffect transition="in" filter="wipe(left)">
                                      <p:cBhvr>
                                        <p:cTn id="58" dur="300"/>
                                        <p:tgtEl>
                                          <p:spTgt spid="11304"/>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11354"/>
                                        </p:tgtEl>
                                        <p:attrNameLst>
                                          <p:attrName>style.visibility</p:attrName>
                                        </p:attrNameLst>
                                      </p:cBhvr>
                                      <p:to>
                                        <p:strVal val="visible"/>
                                      </p:to>
                                    </p:set>
                                    <p:animEffect transition="in" filter="wipe(left)">
                                      <p:cBhvr>
                                        <p:cTn id="63" dur="500"/>
                                        <p:tgtEl>
                                          <p:spTgt spid="11354"/>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11355"/>
                                        </p:tgtEl>
                                        <p:attrNameLst>
                                          <p:attrName>style.visibility</p:attrName>
                                        </p:attrNameLst>
                                      </p:cBhvr>
                                      <p:to>
                                        <p:strVal val="visible"/>
                                      </p:to>
                                    </p:set>
                                    <p:animEffect transition="in" filter="wipe(left)">
                                      <p:cBhvr>
                                        <p:cTn id="68" dur="500"/>
                                        <p:tgtEl>
                                          <p:spTgt spid="1135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34901"/>
                                        </p:tgtEl>
                                        <p:attrNameLst>
                                          <p:attrName>style.visibility</p:attrName>
                                        </p:attrNameLst>
                                      </p:cBhvr>
                                      <p:to>
                                        <p:strVal val="visible"/>
                                      </p:to>
                                    </p:set>
                                    <p:animEffect transition="in" filter="wipe(left)">
                                      <p:cBhvr>
                                        <p:cTn id="73" dur="500"/>
                                        <p:tgtEl>
                                          <p:spTgt spid="34901"/>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42"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barn(outHorizontal)">
                                      <p:cBhvr>
                                        <p:cTn id="7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0" grpId="0" build="p" autoUpdateAnimBg="0"/>
      <p:bldP spid="11292" grpId="0" autoUpdateAnimBg="0"/>
      <p:bldP spid="11293" grpId="0" autoUpdateAnimBg="0"/>
      <p:bldP spid="11294" grpId="0" autoUpdateAnimBg="0"/>
      <p:bldP spid="11304" grpId="0" autoUpdateAnimBg="0"/>
      <p:bldP spid="11305" grpId="0" autoUpdateAnimBg="0"/>
      <p:bldP spid="11306" grpId="0" autoUpdateAnimBg="0"/>
      <p:bldP spid="11358" grpId="0" animBg="1"/>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xfrm>
            <a:off x="7033857" y="222015"/>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868AADC-C912-4A62-8A7C-9B2B0494E32E}" type="slidenum">
              <a:rPr kumimoji="0" lang="zh-CN" altLang="en-US" sz="2000" smtClean="0">
                <a:solidFill>
                  <a:srgbClr val="0000FF"/>
                </a:solidFill>
              </a:rPr>
              <a:pPr eaLnBrk="1" hangingPunct="1"/>
              <a:t>34</a:t>
            </a:fld>
            <a:endParaRPr kumimoji="0" lang="en-US" altLang="zh-CN" sz="2000" dirty="0" smtClean="0">
              <a:solidFill>
                <a:srgbClr val="0000FF"/>
              </a:solidFill>
            </a:endParaRPr>
          </a:p>
        </p:txBody>
      </p:sp>
      <p:sp>
        <p:nvSpPr>
          <p:cNvPr id="37892" name="Text Box 4"/>
          <p:cNvSpPr txBox="1">
            <a:spLocks noChangeArrowheads="1"/>
          </p:cNvSpPr>
          <p:nvPr/>
        </p:nvSpPr>
        <p:spPr bwMode="auto">
          <a:xfrm>
            <a:off x="908086" y="679215"/>
            <a:ext cx="612577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(4)  计算公法线的公称长度及其上、下偏差 </a:t>
            </a:r>
          </a:p>
        </p:txBody>
      </p:sp>
      <p:sp>
        <p:nvSpPr>
          <p:cNvPr id="37893" name="Text Box 5"/>
          <p:cNvSpPr txBox="1">
            <a:spLocks noChangeArrowheads="1"/>
          </p:cNvSpPr>
          <p:nvPr/>
        </p:nvSpPr>
        <p:spPr bwMode="auto">
          <a:xfrm>
            <a:off x="946186" y="1228490"/>
            <a:ext cx="2711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a:t>①  </a:t>
            </a:r>
            <a:r>
              <a:rPr lang="en-US" altLang="zh-CN" b="1" i="1"/>
              <a:t>W</a:t>
            </a:r>
            <a:r>
              <a:rPr lang="en-US" altLang="zh-CN" b="1" baseline="-30000"/>
              <a:t>K </a:t>
            </a:r>
            <a:r>
              <a:rPr lang="zh-CN" altLang="en-US" b="1"/>
              <a:t>计算</a:t>
            </a:r>
          </a:p>
        </p:txBody>
      </p:sp>
      <p:sp>
        <p:nvSpPr>
          <p:cNvPr id="37895" name="Text Box 7"/>
          <p:cNvSpPr txBox="1">
            <a:spLocks noChangeArrowheads="1"/>
          </p:cNvSpPr>
          <p:nvPr/>
        </p:nvSpPr>
        <p:spPr bwMode="auto">
          <a:xfrm>
            <a:off x="1010385" y="3477978"/>
            <a:ext cx="41386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由 式（10.17 ）</a:t>
            </a:r>
          </a:p>
        </p:txBody>
      </p:sp>
      <p:sp>
        <p:nvSpPr>
          <p:cNvPr id="37896" name="Text Box 8"/>
          <p:cNvSpPr txBox="1">
            <a:spLocks noChangeArrowheads="1"/>
          </p:cNvSpPr>
          <p:nvPr/>
        </p:nvSpPr>
        <p:spPr bwMode="auto">
          <a:xfrm>
            <a:off x="1179417" y="1879121"/>
            <a:ext cx="380054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由 式（10.16）</a:t>
            </a:r>
          </a:p>
        </p:txBody>
      </p:sp>
      <p:graphicFrame>
        <p:nvGraphicFramePr>
          <p:cNvPr id="37912" name="Object 24"/>
          <p:cNvGraphicFramePr>
            <a:graphicFrameLocks noChangeAspect="1"/>
          </p:cNvGraphicFramePr>
          <p:nvPr>
            <p:extLst>
              <p:ext uri="{D42A27DB-BD31-4B8C-83A1-F6EECF244321}">
                <p14:modId xmlns:p14="http://schemas.microsoft.com/office/powerpoint/2010/main" val="600488908"/>
              </p:ext>
            </p:extLst>
          </p:nvPr>
        </p:nvGraphicFramePr>
        <p:xfrm>
          <a:off x="1930283" y="4870215"/>
          <a:ext cx="6211887" cy="1219200"/>
        </p:xfrm>
        <a:graphic>
          <a:graphicData uri="http://schemas.openxmlformats.org/presentationml/2006/ole">
            <mc:AlternateContent xmlns:mc="http://schemas.openxmlformats.org/markup-compatibility/2006">
              <mc:Choice xmlns:v="urn:schemas-microsoft-com:vml" Requires="v">
                <p:oleObj spid="_x0000_s35898" name="Equation" r:id="rId3" imgW="2070100" imgH="406400" progId="Equation.3">
                  <p:embed/>
                </p:oleObj>
              </mc:Choice>
              <mc:Fallback>
                <p:oleObj name="Equation" r:id="rId3" imgW="2070100" imgH="406400" progId="Equation.3">
                  <p:embed/>
                  <p:pic>
                    <p:nvPicPr>
                      <p:cNvPr id="0" name="Object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0283" y="4870215"/>
                        <a:ext cx="6211887" cy="1219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913" name="Object 25"/>
          <p:cNvGraphicFramePr>
            <a:graphicFrameLocks noChangeAspect="1"/>
          </p:cNvGraphicFramePr>
          <p:nvPr>
            <p:extLst>
              <p:ext uri="{D42A27DB-BD31-4B8C-83A1-F6EECF244321}">
                <p14:modId xmlns:p14="http://schemas.microsoft.com/office/powerpoint/2010/main" val="1859039873"/>
              </p:ext>
            </p:extLst>
          </p:nvPr>
        </p:nvGraphicFramePr>
        <p:xfrm>
          <a:off x="1169870" y="4090753"/>
          <a:ext cx="6578600" cy="709612"/>
        </p:xfrm>
        <a:graphic>
          <a:graphicData uri="http://schemas.openxmlformats.org/presentationml/2006/ole">
            <mc:AlternateContent xmlns:mc="http://schemas.openxmlformats.org/markup-compatibility/2006">
              <mc:Choice xmlns:v="urn:schemas-microsoft-com:vml" Requires="v">
                <p:oleObj spid="_x0000_s35899" name="Equation" r:id="rId5" imgW="2005729" imgH="215806" progId="Equation.3">
                  <p:embed/>
                </p:oleObj>
              </mc:Choice>
              <mc:Fallback>
                <p:oleObj name="Equation" r:id="rId5" imgW="2005729" imgH="215806" progId="Equation.3">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9870" y="4090753"/>
                        <a:ext cx="6578600" cy="709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914" name="Object 26"/>
          <p:cNvGraphicFramePr>
            <a:graphicFrameLocks noChangeAspect="1"/>
          </p:cNvGraphicFramePr>
          <p:nvPr>
            <p:extLst>
              <p:ext uri="{D42A27DB-BD31-4B8C-83A1-F6EECF244321}">
                <p14:modId xmlns:p14="http://schemas.microsoft.com/office/powerpoint/2010/main" val="1404341461"/>
              </p:ext>
            </p:extLst>
          </p:nvPr>
        </p:nvGraphicFramePr>
        <p:xfrm>
          <a:off x="1619250" y="2287353"/>
          <a:ext cx="4624388" cy="1157287"/>
        </p:xfrm>
        <a:graphic>
          <a:graphicData uri="http://schemas.openxmlformats.org/presentationml/2006/ole">
            <mc:AlternateContent xmlns:mc="http://schemas.openxmlformats.org/markup-compatibility/2006">
              <mc:Choice xmlns:v="urn:schemas-microsoft-com:vml" Requires="v">
                <p:oleObj spid="_x0000_s35900" name="Equation" r:id="rId7" imgW="1574800" imgH="393700" progId="Equation.3">
                  <p:embed/>
                </p:oleObj>
              </mc:Choice>
              <mc:Fallback>
                <p:oleObj name="Equation" r:id="rId7" imgW="1574800" imgH="393700" progId="Equation.3">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2287353"/>
                        <a:ext cx="4624388" cy="1157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7892">
                                            <p:txEl>
                                              <p:pRg st="0" end="0"/>
                                            </p:txEl>
                                          </p:spTgt>
                                        </p:tgtEl>
                                        <p:attrNameLst>
                                          <p:attrName>style.visibility</p:attrName>
                                        </p:attrNameLst>
                                      </p:cBhvr>
                                      <p:to>
                                        <p:strVal val="visible"/>
                                      </p:to>
                                    </p:set>
                                    <p:animEffect transition="in" filter="wipe(left)">
                                      <p:cBhvr>
                                        <p:cTn id="7" dur="300"/>
                                        <p:tgtEl>
                                          <p:spTgt spid="3789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7893">
                                            <p:txEl>
                                              <p:pRg st="0" end="0"/>
                                            </p:txEl>
                                          </p:spTgt>
                                        </p:tgtEl>
                                        <p:attrNameLst>
                                          <p:attrName>style.visibility</p:attrName>
                                        </p:attrNameLst>
                                      </p:cBhvr>
                                      <p:to>
                                        <p:strVal val="visible"/>
                                      </p:to>
                                    </p:set>
                                    <p:animEffect transition="in" filter="wipe(left)">
                                      <p:cBhvr>
                                        <p:cTn id="12" dur="300"/>
                                        <p:tgtEl>
                                          <p:spTgt spid="3789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7896"/>
                                        </p:tgtEl>
                                        <p:attrNameLst>
                                          <p:attrName>style.visibility</p:attrName>
                                        </p:attrNameLst>
                                      </p:cBhvr>
                                      <p:to>
                                        <p:strVal val="visible"/>
                                      </p:to>
                                    </p:set>
                                    <p:animEffect transition="in" filter="wipe(left)">
                                      <p:cBhvr>
                                        <p:cTn id="17" dur="300"/>
                                        <p:tgtEl>
                                          <p:spTgt spid="3789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7914"/>
                                        </p:tgtEl>
                                        <p:attrNameLst>
                                          <p:attrName>style.visibility</p:attrName>
                                        </p:attrNameLst>
                                      </p:cBhvr>
                                      <p:to>
                                        <p:strVal val="visible"/>
                                      </p:to>
                                    </p:set>
                                    <p:animEffect transition="in" filter="wipe(left)">
                                      <p:cBhvr>
                                        <p:cTn id="22" dur="500"/>
                                        <p:tgtEl>
                                          <p:spTgt spid="379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7895"/>
                                        </p:tgtEl>
                                        <p:attrNameLst>
                                          <p:attrName>style.visibility</p:attrName>
                                        </p:attrNameLst>
                                      </p:cBhvr>
                                      <p:to>
                                        <p:strVal val="visible"/>
                                      </p:to>
                                    </p:set>
                                    <p:animEffect transition="in" filter="wipe(left)">
                                      <p:cBhvr>
                                        <p:cTn id="27" dur="300"/>
                                        <p:tgtEl>
                                          <p:spTgt spid="3789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7913"/>
                                        </p:tgtEl>
                                        <p:attrNameLst>
                                          <p:attrName>style.visibility</p:attrName>
                                        </p:attrNameLst>
                                      </p:cBhvr>
                                      <p:to>
                                        <p:strVal val="visible"/>
                                      </p:to>
                                    </p:set>
                                    <p:animEffect transition="in" filter="wipe(left)">
                                      <p:cBhvr>
                                        <p:cTn id="32" dur="500"/>
                                        <p:tgtEl>
                                          <p:spTgt spid="379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37912"/>
                                        </p:tgtEl>
                                        <p:attrNameLst>
                                          <p:attrName>style.visibility</p:attrName>
                                        </p:attrNameLst>
                                      </p:cBhvr>
                                      <p:to>
                                        <p:strVal val="visible"/>
                                      </p:to>
                                    </p:set>
                                    <p:animEffect transition="in" filter="wipe(left)">
                                      <p:cBhvr>
                                        <p:cTn id="37" dur="500"/>
                                        <p:tgtEl>
                                          <p:spTgt spid="379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build="p" autoUpdateAnimBg="0"/>
      <p:bldP spid="37893" grpId="0" build="p" autoUpdateAnimBg="0"/>
      <p:bldP spid="37895" grpId="0" autoUpdateAnimBg="0"/>
      <p:bldP spid="37896"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p:cNvSpPr>
          <p:nvPr>
            <p:ph type="sldNum" sz="quarter" idx="12"/>
          </p:nvPr>
        </p:nvSpPr>
        <p:spPr>
          <a:xfrm>
            <a:off x="7038773" y="239151"/>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E9FA34D-E82E-484B-A9DF-6B2FDB2017F7}" type="slidenum">
              <a:rPr kumimoji="0" lang="zh-CN" altLang="en-US" sz="2000" smtClean="0">
                <a:solidFill>
                  <a:srgbClr val="0000FF"/>
                </a:solidFill>
              </a:rPr>
              <a:pPr eaLnBrk="1" hangingPunct="1"/>
              <a:t>35</a:t>
            </a:fld>
            <a:endParaRPr kumimoji="0" lang="en-US" altLang="zh-CN" sz="2000" dirty="0" smtClean="0">
              <a:solidFill>
                <a:srgbClr val="0000FF"/>
              </a:solidFill>
            </a:endParaRPr>
          </a:p>
        </p:txBody>
      </p:sp>
      <p:sp>
        <p:nvSpPr>
          <p:cNvPr id="66564" name="Text Box 4"/>
          <p:cNvSpPr txBox="1">
            <a:spLocks noChangeArrowheads="1"/>
          </p:cNvSpPr>
          <p:nvPr/>
        </p:nvSpPr>
        <p:spPr bwMode="auto">
          <a:xfrm>
            <a:off x="1021090" y="882183"/>
            <a:ext cx="45545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②  计算 </a:t>
            </a:r>
            <a:r>
              <a:rPr lang="en-US" altLang="zh-CN" sz="2800" b="1" i="1" dirty="0" err="1"/>
              <a:t>E</a:t>
            </a:r>
            <a:r>
              <a:rPr lang="en-US" altLang="zh-CN" sz="2800" b="1" baseline="-30000" dirty="0" err="1"/>
              <a:t>bns</a:t>
            </a:r>
            <a:r>
              <a:rPr lang="en-US" altLang="zh-CN" sz="2800" b="1" dirty="0" err="1"/>
              <a:t>、</a:t>
            </a:r>
            <a:r>
              <a:rPr lang="en-US" altLang="zh-CN" sz="2800" b="1" i="1" dirty="0" err="1"/>
              <a:t>E</a:t>
            </a:r>
            <a:r>
              <a:rPr lang="en-US" altLang="zh-CN" sz="2800" b="1" baseline="-30000" dirty="0" err="1"/>
              <a:t>bni</a:t>
            </a:r>
            <a:endParaRPr lang="zh-CN" altLang="en-US" sz="2800" b="1" baseline="-30000" dirty="0"/>
          </a:p>
        </p:txBody>
      </p:sp>
      <p:sp>
        <p:nvSpPr>
          <p:cNvPr id="66565" name="Text Box 5"/>
          <p:cNvSpPr txBox="1">
            <a:spLocks noChangeArrowheads="1"/>
          </p:cNvSpPr>
          <p:nvPr/>
        </p:nvSpPr>
        <p:spPr bwMode="auto">
          <a:xfrm>
            <a:off x="1046490" y="1384542"/>
            <a:ext cx="42227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30000"/>
              </a:lnSpc>
              <a:spcBef>
                <a:spcPct val="50000"/>
              </a:spcBef>
            </a:pPr>
            <a:r>
              <a:rPr lang="zh-CN" altLang="en-US" sz="2800" b="1" dirty="0"/>
              <a:t>由</a:t>
            </a:r>
            <a:r>
              <a:rPr lang="en-US" altLang="zh-CN" sz="2800" b="1" dirty="0"/>
              <a:t> </a:t>
            </a:r>
            <a:r>
              <a:rPr lang="zh-CN" altLang="en-US" sz="2800" b="1" dirty="0"/>
              <a:t>式（10.8～10.9） </a:t>
            </a:r>
          </a:p>
        </p:txBody>
      </p:sp>
      <p:sp>
        <p:nvSpPr>
          <p:cNvPr id="66566" name="Text Box 6"/>
          <p:cNvSpPr txBox="1">
            <a:spLocks noChangeArrowheads="1"/>
          </p:cNvSpPr>
          <p:nvPr/>
        </p:nvSpPr>
        <p:spPr bwMode="auto">
          <a:xfrm>
            <a:off x="902500" y="3951518"/>
            <a:ext cx="38242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dirty="0"/>
              <a:t> </a:t>
            </a:r>
            <a:r>
              <a:rPr lang="zh-CN" altLang="en-US" sz="2800" b="1" dirty="0"/>
              <a:t>则在图样上标注为</a:t>
            </a:r>
            <a:endParaRPr lang="zh-CN" altLang="en-US" b="1" dirty="0"/>
          </a:p>
        </p:txBody>
      </p:sp>
      <p:pic>
        <p:nvPicPr>
          <p:cNvPr id="36927" name="Picture 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9659" y="2089209"/>
            <a:ext cx="6794457" cy="855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928" name="Picture 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500" y="3017603"/>
            <a:ext cx="7088773" cy="874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929" name="Picture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1294" y="4637307"/>
            <a:ext cx="4628551" cy="1184048"/>
          </a:xfrm>
          <a:prstGeom prst="rect">
            <a:avLst/>
          </a:prstGeom>
          <a:solidFill>
            <a:srgbClr val="FFFF00"/>
          </a:solidFill>
          <a:ln>
            <a:noFill/>
          </a:ln>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6564">
                                            <p:txEl>
                                              <p:pRg st="0" end="0"/>
                                            </p:txEl>
                                          </p:spTgt>
                                        </p:tgtEl>
                                        <p:attrNameLst>
                                          <p:attrName>style.visibility</p:attrName>
                                        </p:attrNameLst>
                                      </p:cBhvr>
                                      <p:to>
                                        <p:strVal val="visible"/>
                                      </p:to>
                                    </p:set>
                                    <p:animEffect transition="in" filter="wipe(left)">
                                      <p:cBhvr>
                                        <p:cTn id="7" dur="300"/>
                                        <p:tgtEl>
                                          <p:spTgt spid="665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6565"/>
                                        </p:tgtEl>
                                        <p:attrNameLst>
                                          <p:attrName>style.visibility</p:attrName>
                                        </p:attrNameLst>
                                      </p:cBhvr>
                                      <p:to>
                                        <p:strVal val="visible"/>
                                      </p:to>
                                    </p:set>
                                    <p:animEffect transition="in" filter="wipe(left)">
                                      <p:cBhvr>
                                        <p:cTn id="12" dur="300"/>
                                        <p:tgtEl>
                                          <p:spTgt spid="665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927"/>
                                        </p:tgtEl>
                                        <p:attrNameLst>
                                          <p:attrName>style.visibility</p:attrName>
                                        </p:attrNameLst>
                                      </p:cBhvr>
                                      <p:to>
                                        <p:strVal val="visible"/>
                                      </p:to>
                                    </p:set>
                                    <p:animEffect transition="in" filter="wipe(left)">
                                      <p:cBhvr>
                                        <p:cTn id="17" dur="500"/>
                                        <p:tgtEl>
                                          <p:spTgt spid="369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6928"/>
                                        </p:tgtEl>
                                        <p:attrNameLst>
                                          <p:attrName>style.visibility</p:attrName>
                                        </p:attrNameLst>
                                      </p:cBhvr>
                                      <p:to>
                                        <p:strVal val="visible"/>
                                      </p:to>
                                    </p:set>
                                    <p:animEffect transition="in" filter="wipe(left)">
                                      <p:cBhvr>
                                        <p:cTn id="22" dur="500"/>
                                        <p:tgtEl>
                                          <p:spTgt spid="369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6566"/>
                                        </p:tgtEl>
                                        <p:attrNameLst>
                                          <p:attrName>style.visibility</p:attrName>
                                        </p:attrNameLst>
                                      </p:cBhvr>
                                      <p:to>
                                        <p:strVal val="visible"/>
                                      </p:to>
                                    </p:set>
                                    <p:animEffect transition="in" filter="wipe(left)">
                                      <p:cBhvr>
                                        <p:cTn id="27" dur="300"/>
                                        <p:tgtEl>
                                          <p:spTgt spid="6656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6929"/>
                                        </p:tgtEl>
                                        <p:attrNameLst>
                                          <p:attrName>style.visibility</p:attrName>
                                        </p:attrNameLst>
                                      </p:cBhvr>
                                      <p:to>
                                        <p:strVal val="visible"/>
                                      </p:to>
                                    </p:set>
                                    <p:animEffect transition="in" filter="wipe(left)">
                                      <p:cBhvr>
                                        <p:cTn id="32" dur="500"/>
                                        <p:tgtEl>
                                          <p:spTgt spid="36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build="p" autoUpdateAnimBg="0"/>
      <p:bldP spid="66565" grpId="0" autoUpdateAnimBg="0"/>
      <p:bldP spid="66566"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p:cNvSpPr>
          <p:nvPr>
            <p:ph type="sldNum" sz="quarter" idx="12"/>
          </p:nvPr>
        </p:nvSpPr>
        <p:spPr>
          <a:xfrm>
            <a:off x="7124700" y="195263"/>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DBAA2B3-86B4-4F1D-9DD7-011F23272CFE}" type="slidenum">
              <a:rPr kumimoji="0" lang="zh-CN" altLang="en-US" sz="2000" smtClean="0">
                <a:solidFill>
                  <a:srgbClr val="0000FF"/>
                </a:solidFill>
              </a:rPr>
              <a:pPr eaLnBrk="1" hangingPunct="1"/>
              <a:t>36</a:t>
            </a:fld>
            <a:endParaRPr kumimoji="0" lang="en-US" altLang="zh-CN" sz="2000" dirty="0" smtClean="0">
              <a:solidFill>
                <a:srgbClr val="0000FF"/>
              </a:solidFill>
            </a:endParaRPr>
          </a:p>
        </p:txBody>
      </p:sp>
      <p:sp>
        <p:nvSpPr>
          <p:cNvPr id="12312" name="Text Box 24"/>
          <p:cNvSpPr txBox="1">
            <a:spLocks noChangeArrowheads="1"/>
          </p:cNvSpPr>
          <p:nvPr/>
        </p:nvSpPr>
        <p:spPr bwMode="auto">
          <a:xfrm>
            <a:off x="705003" y="390579"/>
            <a:ext cx="5418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(5) 确定齿坯精度 </a:t>
            </a:r>
          </a:p>
        </p:txBody>
      </p:sp>
      <p:sp>
        <p:nvSpPr>
          <p:cNvPr id="12313" name="Text Box 25"/>
          <p:cNvSpPr txBox="1">
            <a:spLocks noChangeArrowheads="1"/>
          </p:cNvSpPr>
          <p:nvPr/>
        </p:nvSpPr>
        <p:spPr bwMode="auto">
          <a:xfrm>
            <a:off x="743103" y="783752"/>
            <a:ext cx="584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a:t>①  内孔 （基准孔）</a:t>
            </a:r>
          </a:p>
        </p:txBody>
      </p:sp>
      <p:sp>
        <p:nvSpPr>
          <p:cNvPr id="12314" name="Text Box 26"/>
          <p:cNvSpPr txBox="1">
            <a:spLocks noChangeArrowheads="1"/>
          </p:cNvSpPr>
          <p:nvPr/>
        </p:nvSpPr>
        <p:spPr bwMode="auto">
          <a:xfrm>
            <a:off x="754216" y="1197209"/>
            <a:ext cx="464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尺寸公差由</a:t>
            </a:r>
            <a:r>
              <a:rPr lang="en-US" altLang="zh-CN" b="1" dirty="0"/>
              <a:t> </a:t>
            </a:r>
            <a:r>
              <a:rPr lang="zh-CN" altLang="en-US" b="1" dirty="0"/>
              <a:t>表10.10 得</a:t>
            </a:r>
          </a:p>
        </p:txBody>
      </p:sp>
      <p:sp>
        <p:nvSpPr>
          <p:cNvPr id="12334" name="Text Box 46"/>
          <p:cNvSpPr txBox="1">
            <a:spLocks noChangeArrowheads="1"/>
          </p:cNvSpPr>
          <p:nvPr/>
        </p:nvSpPr>
        <p:spPr bwMode="auto">
          <a:xfrm>
            <a:off x="3933049" y="1128713"/>
            <a:ext cx="13081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2800" b="1" dirty="0">
                <a:solidFill>
                  <a:srgbClr val="FF0066"/>
                </a:solidFill>
              </a:rPr>
              <a:t> </a:t>
            </a:r>
            <a:r>
              <a:rPr lang="en-US" altLang="zh-CN" sz="2800" b="1" dirty="0">
                <a:solidFill>
                  <a:srgbClr val="FF0066"/>
                </a:solidFill>
              </a:rPr>
              <a:t>IT7</a:t>
            </a:r>
            <a:endParaRPr lang="zh-CN" altLang="en-US" sz="2800" b="1" dirty="0">
              <a:solidFill>
                <a:srgbClr val="FF0066"/>
              </a:solidFill>
            </a:endParaRPr>
          </a:p>
        </p:txBody>
      </p:sp>
      <p:grpSp>
        <p:nvGrpSpPr>
          <p:cNvPr id="12355" name="Group 67"/>
          <p:cNvGrpSpPr>
            <a:grpSpLocks/>
          </p:cNvGrpSpPr>
          <p:nvPr/>
        </p:nvGrpSpPr>
        <p:grpSpPr bwMode="auto">
          <a:xfrm>
            <a:off x="496888" y="1681163"/>
            <a:ext cx="7107237" cy="633412"/>
            <a:chOff x="464" y="1230"/>
            <a:chExt cx="4477" cy="399"/>
          </a:xfrm>
        </p:grpSpPr>
        <p:sp>
          <p:nvSpPr>
            <p:cNvPr id="37899" name="Oval 59"/>
            <p:cNvSpPr>
              <a:spLocks noChangeArrowheads="1"/>
            </p:cNvSpPr>
            <p:nvPr/>
          </p:nvSpPr>
          <p:spPr bwMode="auto">
            <a:xfrm>
              <a:off x="4639" y="1269"/>
              <a:ext cx="302" cy="301"/>
            </a:xfrm>
            <a:prstGeom prst="ellipse">
              <a:avLst/>
            </a:prstGeom>
            <a:solidFill>
              <a:srgbClr val="FFCCFF"/>
            </a:solidFill>
            <a:ln w="38100">
              <a:solidFill>
                <a:srgbClr val="FF0066"/>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r>
                <a:rPr lang="en-US" altLang="zh-CN" sz="2800"/>
                <a:t>E</a:t>
              </a:r>
            </a:p>
          </p:txBody>
        </p:sp>
        <p:graphicFrame>
          <p:nvGraphicFramePr>
            <p:cNvPr id="37900" name="Object 65"/>
            <p:cNvGraphicFramePr>
              <a:graphicFrameLocks noChangeAspect="1"/>
            </p:cNvGraphicFramePr>
            <p:nvPr/>
          </p:nvGraphicFramePr>
          <p:xfrm>
            <a:off x="464" y="1230"/>
            <a:ext cx="4158" cy="399"/>
          </p:xfrm>
          <a:graphic>
            <a:graphicData uri="http://schemas.openxmlformats.org/presentationml/2006/ole">
              <mc:AlternateContent xmlns:mc="http://schemas.openxmlformats.org/markup-compatibility/2006">
                <mc:Choice xmlns:v="urn:schemas-microsoft-com:vml" Requires="v">
                  <p:oleObj spid="_x0000_s37918" name="公式" r:id="rId3" imgW="2514600" imgH="241300" progId="Equation.3">
                    <p:embed/>
                  </p:oleObj>
                </mc:Choice>
                <mc:Fallback>
                  <p:oleObj name="公式" r:id="rId3" imgW="2514600" imgH="241300" progId="Equation.3">
                    <p:embed/>
                    <p:pic>
                      <p:nvPicPr>
                        <p:cNvPr id="0" name="Object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 y="1230"/>
                          <a:ext cx="4158" cy="399"/>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901" name="Oval 66"/>
            <p:cNvSpPr>
              <a:spLocks noChangeArrowheads="1"/>
            </p:cNvSpPr>
            <p:nvPr/>
          </p:nvSpPr>
          <p:spPr bwMode="auto">
            <a:xfrm>
              <a:off x="3214" y="1270"/>
              <a:ext cx="302" cy="301"/>
            </a:xfrm>
            <a:prstGeom prst="ellipse">
              <a:avLst/>
            </a:prstGeom>
            <a:solidFill>
              <a:srgbClr val="FFCCFF"/>
            </a:solidFill>
            <a:ln w="38100">
              <a:solidFill>
                <a:srgbClr val="FF0066"/>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r>
                <a:rPr lang="en-US" altLang="zh-CN" sz="2800"/>
                <a:t>E</a:t>
              </a:r>
            </a:p>
          </p:txBody>
        </p:sp>
      </p:grpSp>
      <p:pic>
        <p:nvPicPr>
          <p:cNvPr id="39951"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788" y="2349500"/>
            <a:ext cx="7877175" cy="4324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5" name="Line 62"/>
          <p:cNvSpPr>
            <a:spLocks noChangeShapeType="1"/>
          </p:cNvSpPr>
          <p:nvPr/>
        </p:nvSpPr>
        <p:spPr bwMode="auto">
          <a:xfrm>
            <a:off x="1112838" y="3419475"/>
            <a:ext cx="6638925"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6" name="Rectangle 61"/>
          <p:cNvSpPr>
            <a:spLocks noChangeArrowheads="1"/>
          </p:cNvSpPr>
          <p:nvPr/>
        </p:nvSpPr>
        <p:spPr bwMode="auto">
          <a:xfrm>
            <a:off x="3927475" y="3044825"/>
            <a:ext cx="1020763" cy="436563"/>
          </a:xfrm>
          <a:prstGeom prst="rect">
            <a:avLst/>
          </a:prstGeom>
          <a:noFill/>
          <a:ln w="38100">
            <a:solidFill>
              <a:srgbClr val="FF0066"/>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312">
                                            <p:txEl>
                                              <p:pRg st="0" end="0"/>
                                            </p:txEl>
                                          </p:spTgt>
                                        </p:tgtEl>
                                        <p:attrNameLst>
                                          <p:attrName>style.visibility</p:attrName>
                                        </p:attrNameLst>
                                      </p:cBhvr>
                                      <p:to>
                                        <p:strVal val="visible"/>
                                      </p:to>
                                    </p:set>
                                    <p:animEffect transition="in" filter="wipe(left)">
                                      <p:cBhvr>
                                        <p:cTn id="7" dur="300"/>
                                        <p:tgtEl>
                                          <p:spTgt spid="1231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313">
                                            <p:txEl>
                                              <p:pRg st="0" end="0"/>
                                            </p:txEl>
                                          </p:spTgt>
                                        </p:tgtEl>
                                        <p:attrNameLst>
                                          <p:attrName>style.visibility</p:attrName>
                                        </p:attrNameLst>
                                      </p:cBhvr>
                                      <p:to>
                                        <p:strVal val="visible"/>
                                      </p:to>
                                    </p:set>
                                    <p:animEffect transition="in" filter="wipe(left)">
                                      <p:cBhvr>
                                        <p:cTn id="12" dur="300"/>
                                        <p:tgtEl>
                                          <p:spTgt spid="1231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314"/>
                                        </p:tgtEl>
                                        <p:attrNameLst>
                                          <p:attrName>style.visibility</p:attrName>
                                        </p:attrNameLst>
                                      </p:cBhvr>
                                      <p:to>
                                        <p:strVal val="visible"/>
                                      </p:to>
                                    </p:set>
                                    <p:animEffect transition="in" filter="wipe(left)">
                                      <p:cBhvr>
                                        <p:cTn id="17" dur="300"/>
                                        <p:tgtEl>
                                          <p:spTgt spid="123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39951"/>
                                        </p:tgtEl>
                                        <p:attrNameLst>
                                          <p:attrName>style.visibility</p:attrName>
                                        </p:attrNameLst>
                                      </p:cBhvr>
                                      <p:to>
                                        <p:strVal val="visible"/>
                                      </p:to>
                                    </p:set>
                                    <p:anim calcmode="lin" valueType="num">
                                      <p:cBhvr additive="base">
                                        <p:cTn id="22" dur="1500" fill="hold"/>
                                        <p:tgtEl>
                                          <p:spTgt spid="39951"/>
                                        </p:tgtEl>
                                        <p:attrNameLst>
                                          <p:attrName>ppt_x</p:attrName>
                                        </p:attrNameLst>
                                      </p:cBhvr>
                                      <p:tavLst>
                                        <p:tav tm="0">
                                          <p:val>
                                            <p:strVal val="1+#ppt_w/2"/>
                                          </p:val>
                                        </p:tav>
                                        <p:tav tm="100000">
                                          <p:val>
                                            <p:strVal val="#ppt_x"/>
                                          </p:val>
                                        </p:tav>
                                      </p:tavLst>
                                    </p:anim>
                                    <p:anim calcmode="lin" valueType="num">
                                      <p:cBhvr additive="base">
                                        <p:cTn id="23" dur="1500" fill="hold"/>
                                        <p:tgtEl>
                                          <p:spTgt spid="39951"/>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ppt_x</p:attrName>
                                        </p:attrNameLst>
                                      </p:cBhvr>
                                      <p:tavLst>
                                        <p:tav tm="0">
                                          <p:val>
                                            <p:strVal val="#ppt_x-#ppt_w/2"/>
                                          </p:val>
                                        </p:tav>
                                        <p:tav tm="100000">
                                          <p:val>
                                            <p:strVal val="#ppt_x"/>
                                          </p:val>
                                        </p:tav>
                                      </p:tavLst>
                                    </p:anim>
                                    <p:anim calcmode="lin" valueType="num">
                                      <p:cBhvr>
                                        <p:cTn id="29" dur="500" fill="hold"/>
                                        <p:tgtEl>
                                          <p:spTgt spid="15"/>
                                        </p:tgtEl>
                                        <p:attrNameLst>
                                          <p:attrName>ppt_y</p:attrName>
                                        </p:attrNameLst>
                                      </p:cBhvr>
                                      <p:tavLst>
                                        <p:tav tm="0">
                                          <p:val>
                                            <p:strVal val="#ppt_y"/>
                                          </p:val>
                                        </p:tav>
                                        <p:tav tm="100000">
                                          <p:val>
                                            <p:strVal val="#ppt_y"/>
                                          </p:val>
                                        </p:tav>
                                      </p:tavLst>
                                    </p:anim>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6" presetClass="entr" presetSubtype="42"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outHorizontal)">
                                      <p:cBhvr>
                                        <p:cTn id="36" dur="500"/>
                                        <p:tgtEl>
                                          <p:spTgt spid="1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iterate type="wd">
                                    <p:tmPct val="100000"/>
                                  </p:iterate>
                                  <p:childTnLst>
                                    <p:set>
                                      <p:cBhvr>
                                        <p:cTn id="40" dur="1" fill="hold">
                                          <p:stCondLst>
                                            <p:cond delay="0"/>
                                          </p:stCondLst>
                                        </p:cTn>
                                        <p:tgtEl>
                                          <p:spTgt spid="12334"/>
                                        </p:tgtEl>
                                        <p:attrNameLst>
                                          <p:attrName>style.visibility</p:attrName>
                                        </p:attrNameLst>
                                      </p:cBhvr>
                                      <p:to>
                                        <p:strVal val="visible"/>
                                      </p:to>
                                    </p:set>
                                    <p:animEffect transition="in" filter="wipe(left)">
                                      <p:cBhvr>
                                        <p:cTn id="41" dur="300"/>
                                        <p:tgtEl>
                                          <p:spTgt spid="12334"/>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12355"/>
                                        </p:tgtEl>
                                        <p:attrNameLst>
                                          <p:attrName>style.visibility</p:attrName>
                                        </p:attrNameLst>
                                      </p:cBhvr>
                                      <p:to>
                                        <p:strVal val="visible"/>
                                      </p:to>
                                    </p:set>
                                    <p:animEffect transition="in" filter="wipe(left)">
                                      <p:cBhvr>
                                        <p:cTn id="46" dur="2000"/>
                                        <p:tgtEl>
                                          <p:spTgt spid="12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2" grpId="0" build="p" autoUpdateAnimBg="0"/>
      <p:bldP spid="12313" grpId="0" build="p" autoUpdateAnimBg="0"/>
      <p:bldP spid="12314" grpId="0" autoUpdateAnimBg="0"/>
      <p:bldP spid="12334" grpId="0" autoUpdateAnimBg="0"/>
      <p:bldP spid="15" grpId="0" animBg="1"/>
      <p:bldP spid="1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xfrm>
            <a:off x="6999849" y="276715"/>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9BED891-E4DE-44CA-B622-49F953657ACF}" type="slidenum">
              <a:rPr kumimoji="0" lang="zh-CN" altLang="en-US" sz="2000" smtClean="0">
                <a:solidFill>
                  <a:srgbClr val="0000FF"/>
                </a:solidFill>
              </a:rPr>
              <a:pPr eaLnBrk="1" hangingPunct="1"/>
              <a:t>37</a:t>
            </a:fld>
            <a:endParaRPr kumimoji="0" lang="en-US" altLang="zh-CN" sz="2000" dirty="0" smtClean="0">
              <a:solidFill>
                <a:srgbClr val="0000FF"/>
              </a:solidFill>
            </a:endParaRPr>
          </a:p>
        </p:txBody>
      </p:sp>
      <p:sp>
        <p:nvSpPr>
          <p:cNvPr id="68612" name="Text Box 4"/>
          <p:cNvSpPr txBox="1">
            <a:spLocks noChangeArrowheads="1"/>
          </p:cNvSpPr>
          <p:nvPr/>
        </p:nvSpPr>
        <p:spPr bwMode="auto">
          <a:xfrm>
            <a:off x="673641" y="887586"/>
            <a:ext cx="79898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由 表(10.</a:t>
            </a:r>
            <a:r>
              <a:rPr lang="en-US" altLang="zh-CN" sz="2800" b="1" dirty="0"/>
              <a:t>10</a:t>
            </a:r>
            <a:r>
              <a:rPr lang="zh-CN" altLang="en-US" sz="2800" b="1" dirty="0"/>
              <a:t>) （取下面</a:t>
            </a:r>
            <a:r>
              <a:rPr lang="zh-CN" altLang="en-US" sz="2800" b="1" dirty="0">
                <a:solidFill>
                  <a:srgbClr val="FF0066"/>
                </a:solidFill>
              </a:rPr>
              <a:t>两式中小值</a:t>
            </a:r>
            <a:r>
              <a:rPr lang="zh-CN" altLang="en-US" sz="2800" b="1" dirty="0"/>
              <a:t>）得</a:t>
            </a:r>
          </a:p>
        </p:txBody>
      </p:sp>
      <p:sp>
        <p:nvSpPr>
          <p:cNvPr id="68619" name="Text Box 11"/>
          <p:cNvSpPr txBox="1">
            <a:spLocks noChangeArrowheads="1"/>
          </p:cNvSpPr>
          <p:nvPr/>
        </p:nvSpPr>
        <p:spPr bwMode="auto">
          <a:xfrm>
            <a:off x="673641" y="383251"/>
            <a:ext cx="3956050" cy="51911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dirty="0"/>
              <a:t>内孔的圆柱度公差</a:t>
            </a:r>
          </a:p>
        </p:txBody>
      </p:sp>
      <p:graphicFrame>
        <p:nvGraphicFramePr>
          <p:cNvPr id="68620" name="Object 12"/>
          <p:cNvGraphicFramePr>
            <a:graphicFrameLocks noChangeAspect="1"/>
          </p:cNvGraphicFramePr>
          <p:nvPr>
            <p:extLst>
              <p:ext uri="{D42A27DB-BD31-4B8C-83A1-F6EECF244321}">
                <p14:modId xmlns:p14="http://schemas.microsoft.com/office/powerpoint/2010/main" val="622505559"/>
              </p:ext>
            </p:extLst>
          </p:nvPr>
        </p:nvGraphicFramePr>
        <p:xfrm>
          <a:off x="687439" y="1406525"/>
          <a:ext cx="3049587" cy="558800"/>
        </p:xfrm>
        <a:graphic>
          <a:graphicData uri="http://schemas.openxmlformats.org/presentationml/2006/ole">
            <mc:AlternateContent xmlns:mc="http://schemas.openxmlformats.org/markup-compatibility/2006">
              <mc:Choice xmlns:v="urn:schemas-microsoft-com:vml" Requires="v">
                <p:oleObj spid="_x0000_s38972" name="公式" r:id="rId3" imgW="1155700" imgH="241300" progId="Equation.3">
                  <p:embed/>
                </p:oleObj>
              </mc:Choice>
              <mc:Fallback>
                <p:oleObj name="公式" r:id="rId3" imgW="1155700" imgH="24130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439" y="1406525"/>
                        <a:ext cx="304958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8621" name="Object 13"/>
          <p:cNvGraphicFramePr>
            <a:graphicFrameLocks noChangeAspect="1"/>
          </p:cNvGraphicFramePr>
          <p:nvPr>
            <p:extLst>
              <p:ext uri="{D42A27DB-BD31-4B8C-83A1-F6EECF244321}">
                <p14:modId xmlns:p14="http://schemas.microsoft.com/office/powerpoint/2010/main" val="2656856412"/>
              </p:ext>
            </p:extLst>
          </p:nvPr>
        </p:nvGraphicFramePr>
        <p:xfrm>
          <a:off x="3729089" y="1428750"/>
          <a:ext cx="4356100" cy="536575"/>
        </p:xfrm>
        <a:graphic>
          <a:graphicData uri="http://schemas.openxmlformats.org/presentationml/2006/ole">
            <mc:AlternateContent xmlns:mc="http://schemas.openxmlformats.org/markup-compatibility/2006">
              <mc:Choice xmlns:v="urn:schemas-microsoft-com:vml" Requires="v">
                <p:oleObj spid="_x0000_s38973" name="公式" r:id="rId5" imgW="1752600" imgH="215900" progId="Equation.3">
                  <p:embed/>
                </p:oleObj>
              </mc:Choice>
              <mc:Fallback>
                <p:oleObj name="公式" r:id="rId5" imgW="1752600" imgH="215900"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9089" y="1428750"/>
                        <a:ext cx="43561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8622" name="Object 14"/>
          <p:cNvGraphicFramePr>
            <a:graphicFrameLocks noChangeAspect="1"/>
          </p:cNvGraphicFramePr>
          <p:nvPr>
            <p:extLst>
              <p:ext uri="{D42A27DB-BD31-4B8C-83A1-F6EECF244321}">
                <p14:modId xmlns:p14="http://schemas.microsoft.com/office/powerpoint/2010/main" val="525917274"/>
              </p:ext>
            </p:extLst>
          </p:nvPr>
        </p:nvGraphicFramePr>
        <p:xfrm>
          <a:off x="606476" y="1884363"/>
          <a:ext cx="5681663" cy="552450"/>
        </p:xfrm>
        <a:graphic>
          <a:graphicData uri="http://schemas.openxmlformats.org/presentationml/2006/ole">
            <mc:AlternateContent xmlns:mc="http://schemas.openxmlformats.org/markup-compatibility/2006">
              <mc:Choice xmlns:v="urn:schemas-microsoft-com:vml" Requires="v">
                <p:oleObj spid="_x0000_s38974" name="公式" r:id="rId7" imgW="2222500" imgH="215900" progId="Equation.3">
                  <p:embed/>
                </p:oleObj>
              </mc:Choice>
              <mc:Fallback>
                <p:oleObj name="公式" r:id="rId7" imgW="2222500" imgH="215900"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6476" y="1884363"/>
                        <a:ext cx="568166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8625" name="Line 17"/>
          <p:cNvSpPr>
            <a:spLocks noChangeShapeType="1"/>
          </p:cNvSpPr>
          <p:nvPr/>
        </p:nvSpPr>
        <p:spPr bwMode="auto">
          <a:xfrm>
            <a:off x="3673475" y="1358780"/>
            <a:ext cx="2921000"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40971" name="Text Box 19"/>
          <p:cNvSpPr txBox="1">
            <a:spLocks noChangeArrowheads="1"/>
          </p:cNvSpPr>
          <p:nvPr/>
        </p:nvSpPr>
        <p:spPr bwMode="auto">
          <a:xfrm>
            <a:off x="765175" y="2378075"/>
            <a:ext cx="7031038" cy="76200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3600" b="1"/>
              <a:t>内孔的圆柱度公差为 </a:t>
            </a:r>
            <a:r>
              <a:rPr lang="en-US" altLang="zh-CN" sz="4400" b="1" i="1"/>
              <a:t>t </a:t>
            </a:r>
            <a:r>
              <a:rPr lang="en-US" altLang="zh-CN" sz="3600" b="1" i="1"/>
              <a:t> </a:t>
            </a:r>
            <a:r>
              <a:rPr lang="en-US" altLang="zh-CN" sz="3600" b="1"/>
              <a:t>= 0.002</a:t>
            </a:r>
          </a:p>
        </p:txBody>
      </p:sp>
      <p:pic>
        <p:nvPicPr>
          <p:cNvPr id="40979" name="Picture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27125" y="3070225"/>
            <a:ext cx="6669088" cy="36607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4" name="圆角矩形 3"/>
          <p:cNvSpPr>
            <a:spLocks noChangeArrowheads="1"/>
          </p:cNvSpPr>
          <p:nvPr/>
        </p:nvSpPr>
        <p:spPr bwMode="auto">
          <a:xfrm>
            <a:off x="2954338" y="4838700"/>
            <a:ext cx="1352550" cy="815975"/>
          </a:xfrm>
          <a:prstGeom prst="roundRect">
            <a:avLst>
              <a:gd name="adj" fmla="val 16667"/>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8619"/>
                                        </p:tgtEl>
                                        <p:attrNameLst>
                                          <p:attrName>style.visibility</p:attrName>
                                        </p:attrNameLst>
                                      </p:cBhvr>
                                      <p:to>
                                        <p:strVal val="visible"/>
                                      </p:to>
                                    </p:set>
                                    <p:anim calcmode="lin" valueType="num">
                                      <p:cBhvr additive="base">
                                        <p:cTn id="7" dur="500" fill="hold"/>
                                        <p:tgtEl>
                                          <p:spTgt spid="68619"/>
                                        </p:tgtEl>
                                        <p:attrNameLst>
                                          <p:attrName>ppt_x</p:attrName>
                                        </p:attrNameLst>
                                      </p:cBhvr>
                                      <p:tavLst>
                                        <p:tav tm="0">
                                          <p:val>
                                            <p:strVal val="0-#ppt_w/2"/>
                                          </p:val>
                                        </p:tav>
                                        <p:tav tm="100000">
                                          <p:val>
                                            <p:strVal val="#ppt_x"/>
                                          </p:val>
                                        </p:tav>
                                      </p:tavLst>
                                    </p:anim>
                                    <p:anim calcmode="lin" valueType="num">
                                      <p:cBhvr additive="base">
                                        <p:cTn id="8" dur="500" fill="hold"/>
                                        <p:tgtEl>
                                          <p:spTgt spid="68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68612"/>
                                        </p:tgtEl>
                                        <p:attrNameLst>
                                          <p:attrName>style.visibility</p:attrName>
                                        </p:attrNameLst>
                                      </p:cBhvr>
                                      <p:to>
                                        <p:strVal val="visible"/>
                                      </p:to>
                                    </p:set>
                                    <p:animEffect transition="in" filter="wipe(left)">
                                      <p:cBhvr>
                                        <p:cTn id="13" dur="300"/>
                                        <p:tgtEl>
                                          <p:spTgt spid="6861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6" fill="hold" nodeType="clickEffect">
                                  <p:stCondLst>
                                    <p:cond delay="0"/>
                                  </p:stCondLst>
                                  <p:childTnLst>
                                    <p:set>
                                      <p:cBhvr>
                                        <p:cTn id="17" dur="1" fill="hold">
                                          <p:stCondLst>
                                            <p:cond delay="0"/>
                                          </p:stCondLst>
                                        </p:cTn>
                                        <p:tgtEl>
                                          <p:spTgt spid="40979"/>
                                        </p:tgtEl>
                                        <p:attrNameLst>
                                          <p:attrName>style.visibility</p:attrName>
                                        </p:attrNameLst>
                                      </p:cBhvr>
                                      <p:to>
                                        <p:strVal val="visible"/>
                                      </p:to>
                                    </p:set>
                                    <p:anim calcmode="lin" valueType="num">
                                      <p:cBhvr additive="base">
                                        <p:cTn id="18" dur="2000" fill="hold"/>
                                        <p:tgtEl>
                                          <p:spTgt spid="40979"/>
                                        </p:tgtEl>
                                        <p:attrNameLst>
                                          <p:attrName>ppt_x</p:attrName>
                                        </p:attrNameLst>
                                      </p:cBhvr>
                                      <p:tavLst>
                                        <p:tav tm="0">
                                          <p:val>
                                            <p:strVal val="1+#ppt_w/2"/>
                                          </p:val>
                                        </p:tav>
                                        <p:tav tm="100000">
                                          <p:val>
                                            <p:strVal val="#ppt_x"/>
                                          </p:val>
                                        </p:tav>
                                      </p:tavLst>
                                    </p:anim>
                                    <p:anim calcmode="lin" valueType="num">
                                      <p:cBhvr additive="base">
                                        <p:cTn id="19" dur="2000" fill="hold"/>
                                        <p:tgtEl>
                                          <p:spTgt spid="40979"/>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style.rotation</p:attrName>
                                        </p:attrNameLst>
                                      </p:cBhvr>
                                      <p:tavLst>
                                        <p:tav tm="0">
                                          <p:val>
                                            <p:fltVal val="90"/>
                                          </p:val>
                                        </p:tav>
                                        <p:tav tm="100000">
                                          <p:val>
                                            <p:fltVal val="0"/>
                                          </p:val>
                                        </p:tav>
                                      </p:tavLst>
                                    </p:anim>
                                    <p:animEffect transition="in" filter="fade">
                                      <p:cBhvr>
                                        <p:cTn id="27" dur="1000"/>
                                        <p:tgtEl>
                                          <p:spTgt spid="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68620"/>
                                        </p:tgtEl>
                                        <p:attrNameLst>
                                          <p:attrName>style.visibility</p:attrName>
                                        </p:attrNameLst>
                                      </p:cBhvr>
                                      <p:to>
                                        <p:strVal val="visible"/>
                                      </p:to>
                                    </p:set>
                                    <p:animEffect transition="in" filter="wipe(left)">
                                      <p:cBhvr>
                                        <p:cTn id="32" dur="500"/>
                                        <p:tgtEl>
                                          <p:spTgt spid="6862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68621"/>
                                        </p:tgtEl>
                                        <p:attrNameLst>
                                          <p:attrName>style.visibility</p:attrName>
                                        </p:attrNameLst>
                                      </p:cBhvr>
                                      <p:to>
                                        <p:strVal val="visible"/>
                                      </p:to>
                                    </p:set>
                                    <p:animEffect transition="in" filter="wipe(left)">
                                      <p:cBhvr>
                                        <p:cTn id="37" dur="500"/>
                                        <p:tgtEl>
                                          <p:spTgt spid="6862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68622"/>
                                        </p:tgtEl>
                                        <p:attrNameLst>
                                          <p:attrName>style.visibility</p:attrName>
                                        </p:attrNameLst>
                                      </p:cBhvr>
                                      <p:to>
                                        <p:strVal val="visible"/>
                                      </p:to>
                                    </p:set>
                                    <p:animEffect transition="in" filter="wipe(left)">
                                      <p:cBhvr>
                                        <p:cTn id="42" dur="500"/>
                                        <p:tgtEl>
                                          <p:spTgt spid="6862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0971"/>
                                        </p:tgtEl>
                                        <p:attrNameLst>
                                          <p:attrName>style.visibility</p:attrName>
                                        </p:attrNameLst>
                                      </p:cBhvr>
                                      <p:to>
                                        <p:strVal val="visible"/>
                                      </p:to>
                                    </p:set>
                                    <p:animEffect transition="in" filter="wipe(left)">
                                      <p:cBhvr>
                                        <p:cTn id="47" dur="500"/>
                                        <p:tgtEl>
                                          <p:spTgt spid="4097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8" fill="hold" grpId="0" nodeType="clickEffect">
                                  <p:stCondLst>
                                    <p:cond delay="0"/>
                                  </p:stCondLst>
                                  <p:childTnLst>
                                    <p:set>
                                      <p:cBhvr>
                                        <p:cTn id="51" dur="1" fill="hold">
                                          <p:stCondLst>
                                            <p:cond delay="0"/>
                                          </p:stCondLst>
                                        </p:cTn>
                                        <p:tgtEl>
                                          <p:spTgt spid="68625"/>
                                        </p:tgtEl>
                                        <p:attrNameLst>
                                          <p:attrName>style.visibility</p:attrName>
                                        </p:attrNameLst>
                                      </p:cBhvr>
                                      <p:to>
                                        <p:strVal val="visible"/>
                                      </p:to>
                                    </p:set>
                                    <p:anim calcmode="lin" valueType="num">
                                      <p:cBhvr>
                                        <p:cTn id="52" dur="500" fill="hold"/>
                                        <p:tgtEl>
                                          <p:spTgt spid="68625"/>
                                        </p:tgtEl>
                                        <p:attrNameLst>
                                          <p:attrName>ppt_x</p:attrName>
                                        </p:attrNameLst>
                                      </p:cBhvr>
                                      <p:tavLst>
                                        <p:tav tm="0">
                                          <p:val>
                                            <p:strVal val="#ppt_x-#ppt_w/2"/>
                                          </p:val>
                                        </p:tav>
                                        <p:tav tm="100000">
                                          <p:val>
                                            <p:strVal val="#ppt_x"/>
                                          </p:val>
                                        </p:tav>
                                      </p:tavLst>
                                    </p:anim>
                                    <p:anim calcmode="lin" valueType="num">
                                      <p:cBhvr>
                                        <p:cTn id="53" dur="500" fill="hold"/>
                                        <p:tgtEl>
                                          <p:spTgt spid="68625"/>
                                        </p:tgtEl>
                                        <p:attrNameLst>
                                          <p:attrName>ppt_y</p:attrName>
                                        </p:attrNameLst>
                                      </p:cBhvr>
                                      <p:tavLst>
                                        <p:tav tm="0">
                                          <p:val>
                                            <p:strVal val="#ppt_y"/>
                                          </p:val>
                                        </p:tav>
                                        <p:tav tm="100000">
                                          <p:val>
                                            <p:strVal val="#ppt_y"/>
                                          </p:val>
                                        </p:tav>
                                      </p:tavLst>
                                    </p:anim>
                                    <p:anim calcmode="lin" valueType="num">
                                      <p:cBhvr>
                                        <p:cTn id="54" dur="500" fill="hold"/>
                                        <p:tgtEl>
                                          <p:spTgt spid="68625"/>
                                        </p:tgtEl>
                                        <p:attrNameLst>
                                          <p:attrName>ppt_w</p:attrName>
                                        </p:attrNameLst>
                                      </p:cBhvr>
                                      <p:tavLst>
                                        <p:tav tm="0">
                                          <p:val>
                                            <p:fltVal val="0"/>
                                          </p:val>
                                        </p:tav>
                                        <p:tav tm="100000">
                                          <p:val>
                                            <p:strVal val="#ppt_w"/>
                                          </p:val>
                                        </p:tav>
                                      </p:tavLst>
                                    </p:anim>
                                    <p:anim calcmode="lin" valueType="num">
                                      <p:cBhvr>
                                        <p:cTn id="55" dur="500" fill="hold"/>
                                        <p:tgtEl>
                                          <p:spTgt spid="686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autoUpdateAnimBg="0"/>
      <p:bldP spid="68619" grpId="0" autoUpdateAnimBg="0"/>
      <p:bldP spid="68625" grpId="0" animBg="1"/>
      <p:bldP spid="40971" grpId="0" animBg="1"/>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a:spLocks noGrp="1"/>
          </p:cNvSpPr>
          <p:nvPr>
            <p:ph type="sldNum" sz="quarter" idx="12"/>
          </p:nvPr>
        </p:nvSpPr>
        <p:spPr>
          <a:xfrm>
            <a:off x="7098323" y="20955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B5321A3-FCE8-45CB-AE0F-94DD409FEEF3}" type="slidenum">
              <a:rPr kumimoji="0" lang="zh-CN" altLang="en-US" sz="2000" smtClean="0">
                <a:solidFill>
                  <a:srgbClr val="0000FF"/>
                </a:solidFill>
              </a:rPr>
              <a:pPr eaLnBrk="1" hangingPunct="1"/>
              <a:t>38</a:t>
            </a:fld>
            <a:endParaRPr kumimoji="0" lang="en-US" altLang="zh-CN" sz="2000" dirty="0" smtClean="0">
              <a:solidFill>
                <a:srgbClr val="0000FF"/>
              </a:solidFill>
            </a:endParaRPr>
          </a:p>
        </p:txBody>
      </p:sp>
      <p:sp>
        <p:nvSpPr>
          <p:cNvPr id="13323" name="Text Box 11"/>
          <p:cNvSpPr txBox="1">
            <a:spLocks noChangeArrowheads="1"/>
          </p:cNvSpPr>
          <p:nvPr/>
        </p:nvSpPr>
        <p:spPr bwMode="auto">
          <a:xfrm>
            <a:off x="868955" y="1642943"/>
            <a:ext cx="43259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尺寸公差   由表10.10得</a:t>
            </a:r>
          </a:p>
        </p:txBody>
      </p:sp>
      <p:sp>
        <p:nvSpPr>
          <p:cNvPr id="13337" name="Text Box 25"/>
          <p:cNvSpPr txBox="1">
            <a:spLocks noChangeArrowheads="1"/>
          </p:cNvSpPr>
          <p:nvPr/>
        </p:nvSpPr>
        <p:spPr bwMode="auto">
          <a:xfrm>
            <a:off x="868955" y="1152992"/>
            <a:ext cx="47402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2800" b="1"/>
              <a:t>顶圆中径为</a:t>
            </a:r>
            <a:r>
              <a:rPr lang="en-US" altLang="zh-CN" sz="2800" b="1" i="1"/>
              <a:t>d</a:t>
            </a:r>
            <a:r>
              <a:rPr lang="en-US" altLang="zh-CN" sz="2800" b="1" i="1" baseline="-25000"/>
              <a:t>a</a:t>
            </a:r>
            <a:r>
              <a:rPr lang="en-US" altLang="zh-CN" sz="2800" b="1"/>
              <a:t> = </a:t>
            </a:r>
            <a:r>
              <a:rPr lang="en-US" altLang="zh-CN" sz="2800" b="1" i="1"/>
              <a:t>m</a:t>
            </a:r>
            <a:r>
              <a:rPr lang="en-US" altLang="zh-CN" sz="2800" b="1"/>
              <a:t>(</a:t>
            </a:r>
            <a:r>
              <a:rPr lang="en-US" altLang="zh-CN" sz="2800" b="1" i="1"/>
              <a:t>z</a:t>
            </a:r>
            <a:r>
              <a:rPr lang="en-US" altLang="zh-CN" sz="2800" b="1" baseline="-25000"/>
              <a:t>1</a:t>
            </a:r>
            <a:r>
              <a:rPr lang="en-US" altLang="zh-CN" sz="2800" b="1"/>
              <a:t>+2)</a:t>
            </a:r>
          </a:p>
        </p:txBody>
      </p:sp>
      <p:sp>
        <p:nvSpPr>
          <p:cNvPr id="13338" name="Text Box 26"/>
          <p:cNvSpPr txBox="1">
            <a:spLocks noChangeArrowheads="1"/>
          </p:cNvSpPr>
          <p:nvPr/>
        </p:nvSpPr>
        <p:spPr bwMode="auto">
          <a:xfrm>
            <a:off x="4790182" y="1222842"/>
            <a:ext cx="34496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2800" b="1" dirty="0"/>
              <a:t>=  2.75(26+2</a:t>
            </a:r>
            <a:r>
              <a:rPr lang="zh-CN" altLang="en-US" sz="2800" b="1" dirty="0" smtClean="0"/>
              <a:t>) =  </a:t>
            </a:r>
            <a:r>
              <a:rPr lang="zh-CN" altLang="en-US" sz="2800" b="1" dirty="0"/>
              <a:t>77</a:t>
            </a:r>
          </a:p>
        </p:txBody>
      </p:sp>
      <p:sp>
        <p:nvSpPr>
          <p:cNvPr id="13346" name="Text Box 34"/>
          <p:cNvSpPr txBox="1">
            <a:spLocks noChangeArrowheads="1"/>
          </p:cNvSpPr>
          <p:nvPr/>
        </p:nvSpPr>
        <p:spPr bwMode="auto">
          <a:xfrm>
            <a:off x="648292" y="316320"/>
            <a:ext cx="28622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a:t>② 齿</a:t>
            </a:r>
            <a:r>
              <a:rPr lang="zh-CN" altLang="en-US" sz="2800" b="1"/>
              <a:t>顶圆 </a:t>
            </a:r>
          </a:p>
        </p:txBody>
      </p:sp>
      <p:sp>
        <p:nvSpPr>
          <p:cNvPr id="13347" name="Text Box 35"/>
          <p:cNvSpPr txBox="1">
            <a:spLocks noChangeArrowheads="1"/>
          </p:cNvSpPr>
          <p:nvPr/>
        </p:nvSpPr>
        <p:spPr bwMode="auto">
          <a:xfrm>
            <a:off x="702267" y="748120"/>
            <a:ext cx="5616575" cy="5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a:t>若顶圆为加工和测量基准时 </a:t>
            </a:r>
          </a:p>
        </p:txBody>
      </p:sp>
      <p:sp>
        <p:nvSpPr>
          <p:cNvPr id="13350" name="Rectangle 38"/>
          <p:cNvSpPr>
            <a:spLocks noChangeArrowheads="1"/>
          </p:cNvSpPr>
          <p:nvPr/>
        </p:nvSpPr>
        <p:spPr bwMode="auto">
          <a:xfrm>
            <a:off x="4008438" y="1541463"/>
            <a:ext cx="1439862" cy="5191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sz="2800"/>
              <a:t> </a:t>
            </a:r>
            <a:r>
              <a:rPr lang="en-US" altLang="zh-CN"/>
              <a:t>IT8</a:t>
            </a:r>
            <a:endParaRPr lang="zh-CN" altLang="en-US"/>
          </a:p>
        </p:txBody>
      </p:sp>
      <p:graphicFrame>
        <p:nvGraphicFramePr>
          <p:cNvPr id="13353" name="Object 41"/>
          <p:cNvGraphicFramePr>
            <a:graphicFrameLocks noChangeAspect="1"/>
          </p:cNvGraphicFramePr>
          <p:nvPr>
            <p:extLst>
              <p:ext uri="{D42A27DB-BD31-4B8C-83A1-F6EECF244321}">
                <p14:modId xmlns:p14="http://schemas.microsoft.com/office/powerpoint/2010/main" val="1874977237"/>
              </p:ext>
            </p:extLst>
          </p:nvPr>
        </p:nvGraphicFramePr>
        <p:xfrm>
          <a:off x="853738" y="2074863"/>
          <a:ext cx="6067425" cy="673100"/>
        </p:xfrm>
        <a:graphic>
          <a:graphicData uri="http://schemas.openxmlformats.org/presentationml/2006/ole">
            <mc:AlternateContent xmlns:mc="http://schemas.openxmlformats.org/markup-compatibility/2006">
              <mc:Choice xmlns:v="urn:schemas-microsoft-com:vml" Requires="v">
                <p:oleObj spid="_x0000_s39965" name="公式" r:id="rId3" imgW="2171700" imgH="241300" progId="Equation.3">
                  <p:embed/>
                </p:oleObj>
              </mc:Choice>
              <mc:Fallback>
                <p:oleObj name="公式" r:id="rId3" imgW="2171700" imgH="241300" progId="Equation.3">
                  <p:embed/>
                  <p:pic>
                    <p:nvPicPr>
                      <p:cNvPr id="0" name="Object 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738" y="2074863"/>
                        <a:ext cx="6067425" cy="673100"/>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3"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8850" y="2728913"/>
            <a:ext cx="6918325" cy="3819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4" name="Line 39"/>
          <p:cNvSpPr>
            <a:spLocks noChangeShapeType="1"/>
          </p:cNvSpPr>
          <p:nvPr/>
        </p:nvSpPr>
        <p:spPr bwMode="auto">
          <a:xfrm>
            <a:off x="1466850" y="4310063"/>
            <a:ext cx="5792788" cy="0"/>
          </a:xfrm>
          <a:prstGeom prst="line">
            <a:avLst/>
          </a:prstGeom>
          <a:noFill/>
          <a:ln w="5715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endParaRPr lang="zh-CN" altLang="en-US"/>
          </a:p>
        </p:txBody>
      </p:sp>
      <p:sp>
        <p:nvSpPr>
          <p:cNvPr id="15" name="Rectangle 40"/>
          <p:cNvSpPr>
            <a:spLocks noChangeArrowheads="1"/>
          </p:cNvSpPr>
          <p:nvPr/>
        </p:nvSpPr>
        <p:spPr bwMode="auto">
          <a:xfrm>
            <a:off x="3446463" y="3962400"/>
            <a:ext cx="1481137" cy="347663"/>
          </a:xfrm>
          <a:prstGeom prst="rect">
            <a:avLst/>
          </a:prstGeom>
          <a:noFill/>
          <a:ln w="3810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346">
                                            <p:txEl>
                                              <p:pRg st="0" end="0"/>
                                            </p:txEl>
                                          </p:spTgt>
                                        </p:tgtEl>
                                        <p:attrNameLst>
                                          <p:attrName>style.visibility</p:attrName>
                                        </p:attrNameLst>
                                      </p:cBhvr>
                                      <p:to>
                                        <p:strVal val="visible"/>
                                      </p:to>
                                    </p:set>
                                    <p:animEffect transition="in" filter="wipe(left)">
                                      <p:cBhvr>
                                        <p:cTn id="7" dur="300"/>
                                        <p:tgtEl>
                                          <p:spTgt spid="133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347"/>
                                        </p:tgtEl>
                                        <p:attrNameLst>
                                          <p:attrName>style.visibility</p:attrName>
                                        </p:attrNameLst>
                                      </p:cBhvr>
                                      <p:to>
                                        <p:strVal val="visible"/>
                                      </p:to>
                                    </p:set>
                                    <p:animEffect transition="in" filter="wipe(left)">
                                      <p:cBhvr>
                                        <p:cTn id="12" dur="300"/>
                                        <p:tgtEl>
                                          <p:spTgt spid="133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3337"/>
                                        </p:tgtEl>
                                        <p:attrNameLst>
                                          <p:attrName>style.visibility</p:attrName>
                                        </p:attrNameLst>
                                      </p:cBhvr>
                                      <p:to>
                                        <p:strVal val="visible"/>
                                      </p:to>
                                    </p:set>
                                    <p:animEffect transition="in" filter="wipe(left)">
                                      <p:cBhvr>
                                        <p:cTn id="17" dur="300"/>
                                        <p:tgtEl>
                                          <p:spTgt spid="1333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3338"/>
                                        </p:tgtEl>
                                        <p:attrNameLst>
                                          <p:attrName>style.visibility</p:attrName>
                                        </p:attrNameLst>
                                      </p:cBhvr>
                                      <p:to>
                                        <p:strVal val="visible"/>
                                      </p:to>
                                    </p:set>
                                    <p:animEffect transition="in" filter="wipe(left)">
                                      <p:cBhvr>
                                        <p:cTn id="22" dur="300"/>
                                        <p:tgtEl>
                                          <p:spTgt spid="1333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3323"/>
                                        </p:tgtEl>
                                        <p:attrNameLst>
                                          <p:attrName>style.visibility</p:attrName>
                                        </p:attrNameLst>
                                      </p:cBhvr>
                                      <p:to>
                                        <p:strVal val="visible"/>
                                      </p:to>
                                    </p:set>
                                    <p:animEffect transition="in" filter="wipe(left)">
                                      <p:cBhvr>
                                        <p:cTn id="27" dur="300"/>
                                        <p:tgtEl>
                                          <p:spTgt spid="133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6"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000" fill="hold"/>
                                        <p:tgtEl>
                                          <p:spTgt spid="13"/>
                                        </p:tgtEl>
                                        <p:attrNameLst>
                                          <p:attrName>ppt_x</p:attrName>
                                        </p:attrNameLst>
                                      </p:cBhvr>
                                      <p:tavLst>
                                        <p:tav tm="0">
                                          <p:val>
                                            <p:strVal val="1+#ppt_w/2"/>
                                          </p:val>
                                        </p:tav>
                                        <p:tav tm="100000">
                                          <p:val>
                                            <p:strVal val="#ppt_x"/>
                                          </p:val>
                                        </p:tav>
                                      </p:tavLst>
                                    </p:anim>
                                    <p:anim calcmode="lin" valueType="num">
                                      <p:cBhvr additive="base">
                                        <p:cTn id="33"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ppt_x</p:attrName>
                                        </p:attrNameLst>
                                      </p:cBhvr>
                                      <p:tavLst>
                                        <p:tav tm="0">
                                          <p:val>
                                            <p:strVal val="#ppt_x-#ppt_w/2"/>
                                          </p:val>
                                        </p:tav>
                                        <p:tav tm="100000">
                                          <p:val>
                                            <p:strVal val="#ppt_x"/>
                                          </p:val>
                                        </p:tav>
                                      </p:tavLst>
                                    </p:anim>
                                    <p:anim calcmode="lin" valueType="num">
                                      <p:cBhvr>
                                        <p:cTn id="39" dur="500" fill="hold"/>
                                        <p:tgtEl>
                                          <p:spTgt spid="14"/>
                                        </p:tgtEl>
                                        <p:attrNameLst>
                                          <p:attrName>ppt_y</p:attrName>
                                        </p:attrNameLst>
                                      </p:cBhvr>
                                      <p:tavLst>
                                        <p:tav tm="0">
                                          <p:val>
                                            <p:strVal val="#ppt_y"/>
                                          </p:val>
                                        </p:tav>
                                        <p:tav tm="100000">
                                          <p:val>
                                            <p:strVal val="#ppt_y"/>
                                          </p:val>
                                        </p:tav>
                                      </p:tavLst>
                                    </p:anim>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6" presetClass="entr" presetSubtype="42"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arn(outHorizontal)">
                                      <p:cBhvr>
                                        <p:cTn id="46" dur="500"/>
                                        <p:tgtEl>
                                          <p:spTgt spid="15"/>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13350"/>
                                        </p:tgtEl>
                                        <p:attrNameLst>
                                          <p:attrName>style.visibility</p:attrName>
                                        </p:attrNameLst>
                                      </p:cBhvr>
                                      <p:to>
                                        <p:strVal val="visible"/>
                                      </p:to>
                                    </p:set>
                                    <p:animEffect transition="in" filter="wipe(left)">
                                      <p:cBhvr>
                                        <p:cTn id="51" dur="300"/>
                                        <p:tgtEl>
                                          <p:spTgt spid="13350"/>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nodeType="clickEffect">
                                  <p:stCondLst>
                                    <p:cond delay="0"/>
                                  </p:stCondLst>
                                  <p:childTnLst>
                                    <p:set>
                                      <p:cBhvr>
                                        <p:cTn id="55" dur="1" fill="hold">
                                          <p:stCondLst>
                                            <p:cond delay="0"/>
                                          </p:stCondLst>
                                        </p:cTn>
                                        <p:tgtEl>
                                          <p:spTgt spid="13353"/>
                                        </p:tgtEl>
                                        <p:attrNameLst>
                                          <p:attrName>style.visibility</p:attrName>
                                        </p:attrNameLst>
                                      </p:cBhvr>
                                      <p:to>
                                        <p:strVal val="visible"/>
                                      </p:to>
                                    </p:set>
                                    <p:animEffect transition="in" filter="wipe(left)">
                                      <p:cBhvr>
                                        <p:cTn id="56" dur="2000"/>
                                        <p:tgtEl>
                                          <p:spTgt spid="13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autoUpdateAnimBg="0"/>
      <p:bldP spid="13337" grpId="0" autoUpdateAnimBg="0"/>
      <p:bldP spid="13338" grpId="0" autoUpdateAnimBg="0"/>
      <p:bldP spid="13346" grpId="0" build="p" autoUpdateAnimBg="0"/>
      <p:bldP spid="13347" grpId="0"/>
      <p:bldP spid="13350" grpId="0" autoUpdateAnimBg="0"/>
      <p:bldP spid="14" grpId="0" animBg="1"/>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xfrm>
            <a:off x="6873240" y="258755"/>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C9FD0EE-D277-4FBB-824E-C92FF5C30FB9}" type="slidenum">
              <a:rPr kumimoji="0" lang="zh-CN" altLang="en-US" sz="2000" smtClean="0">
                <a:solidFill>
                  <a:srgbClr val="0000FF"/>
                </a:solidFill>
              </a:rPr>
              <a:pPr eaLnBrk="1" hangingPunct="1"/>
              <a:t>39</a:t>
            </a:fld>
            <a:endParaRPr kumimoji="0" lang="en-US" altLang="zh-CN" sz="2000" dirty="0" smtClean="0">
              <a:solidFill>
                <a:srgbClr val="0000FF"/>
              </a:solidFill>
            </a:endParaRPr>
          </a:p>
        </p:txBody>
      </p:sp>
      <p:sp>
        <p:nvSpPr>
          <p:cNvPr id="70662" name="Text Box 6"/>
          <p:cNvSpPr txBox="1">
            <a:spLocks noChangeArrowheads="1"/>
          </p:cNvSpPr>
          <p:nvPr/>
        </p:nvSpPr>
        <p:spPr bwMode="auto">
          <a:xfrm>
            <a:off x="791387" y="1420305"/>
            <a:ext cx="4610100" cy="53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顶圆的</a:t>
            </a:r>
            <a:r>
              <a:rPr lang="zh-CN" altLang="en-US" b="1" dirty="0">
                <a:solidFill>
                  <a:srgbClr val="FF0066"/>
                </a:solidFill>
              </a:rPr>
              <a:t>圆柱度公差</a:t>
            </a:r>
            <a:r>
              <a:rPr lang="en-US" altLang="zh-CN" b="1" dirty="0">
                <a:solidFill>
                  <a:srgbClr val="FF0066"/>
                </a:solidFill>
              </a:rPr>
              <a:t>（</a:t>
            </a:r>
            <a:r>
              <a:rPr lang="zh-CN" altLang="en-US" b="1" dirty="0"/>
              <a:t>同内孔</a:t>
            </a:r>
            <a:r>
              <a:rPr lang="zh-CN" altLang="en-US" b="1" dirty="0">
                <a:solidFill>
                  <a:srgbClr val="FF0066"/>
                </a:solidFill>
              </a:rPr>
              <a:t>）</a:t>
            </a:r>
          </a:p>
        </p:txBody>
      </p:sp>
      <p:sp>
        <p:nvSpPr>
          <p:cNvPr id="70664" name="Rectangle 8"/>
          <p:cNvSpPr>
            <a:spLocks noChangeArrowheads="1"/>
          </p:cNvSpPr>
          <p:nvPr/>
        </p:nvSpPr>
        <p:spPr bwMode="auto">
          <a:xfrm>
            <a:off x="608385" y="300262"/>
            <a:ext cx="7316788" cy="51911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sz="2800" b="1" dirty="0"/>
              <a:t>顶圆径向</a:t>
            </a:r>
            <a:r>
              <a:rPr lang="zh-CN" altLang="en-US" sz="2800" b="1" dirty="0">
                <a:solidFill>
                  <a:srgbClr val="FF0066"/>
                </a:solidFill>
              </a:rPr>
              <a:t>圆跳动</a:t>
            </a:r>
            <a:r>
              <a:rPr lang="zh-CN" altLang="en-US" sz="2800" b="1" dirty="0"/>
              <a:t>公差</a:t>
            </a:r>
            <a:r>
              <a:rPr lang="zh-CN" altLang="en-US" b="1" dirty="0"/>
              <a:t>由表10.1</a:t>
            </a:r>
            <a:r>
              <a:rPr lang="en-US" altLang="zh-CN" b="1" dirty="0"/>
              <a:t>0</a:t>
            </a:r>
            <a:r>
              <a:rPr lang="zh-CN" altLang="en-US" b="1" dirty="0"/>
              <a:t> 得</a:t>
            </a:r>
          </a:p>
        </p:txBody>
      </p:sp>
      <p:graphicFrame>
        <p:nvGraphicFramePr>
          <p:cNvPr id="70670" name="Object 14"/>
          <p:cNvGraphicFramePr>
            <a:graphicFrameLocks noChangeAspect="1"/>
          </p:cNvGraphicFramePr>
          <p:nvPr>
            <p:extLst>
              <p:ext uri="{D42A27DB-BD31-4B8C-83A1-F6EECF244321}">
                <p14:modId xmlns:p14="http://schemas.microsoft.com/office/powerpoint/2010/main" val="1106647954"/>
              </p:ext>
            </p:extLst>
          </p:nvPr>
        </p:nvGraphicFramePr>
        <p:xfrm>
          <a:off x="811585" y="820962"/>
          <a:ext cx="5035550" cy="636588"/>
        </p:xfrm>
        <a:graphic>
          <a:graphicData uri="http://schemas.openxmlformats.org/presentationml/2006/ole">
            <mc:AlternateContent xmlns:mc="http://schemas.openxmlformats.org/markup-compatibility/2006">
              <mc:Choice xmlns:v="urn:schemas-microsoft-com:vml" Requires="v">
                <p:oleObj spid="_x0000_s41006" name="公式" r:id="rId3" imgW="1905000" imgH="241300" progId="Equation.3">
                  <p:embed/>
                </p:oleObj>
              </mc:Choice>
              <mc:Fallback>
                <p:oleObj name="公式" r:id="rId3" imgW="1905000" imgH="241300" progId="Equation.3">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585" y="820962"/>
                        <a:ext cx="503555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70673" name="Group 17"/>
          <p:cNvGrpSpPr>
            <a:grpSpLocks/>
          </p:cNvGrpSpPr>
          <p:nvPr/>
        </p:nvGrpSpPr>
        <p:grpSpPr bwMode="auto">
          <a:xfrm>
            <a:off x="4947580" y="1391376"/>
            <a:ext cx="1968500" cy="530225"/>
            <a:chOff x="1277" y="1876"/>
            <a:chExt cx="1240" cy="334"/>
          </a:xfrm>
        </p:grpSpPr>
        <p:graphicFrame>
          <p:nvGraphicFramePr>
            <p:cNvPr id="40972" name="Object 15"/>
            <p:cNvGraphicFramePr>
              <a:graphicFrameLocks noChangeAspect="1"/>
            </p:cNvGraphicFramePr>
            <p:nvPr/>
          </p:nvGraphicFramePr>
          <p:xfrm>
            <a:off x="1277" y="1876"/>
            <a:ext cx="1240" cy="334"/>
          </p:xfrm>
          <a:graphic>
            <a:graphicData uri="http://schemas.openxmlformats.org/presentationml/2006/ole">
              <mc:AlternateContent xmlns:mc="http://schemas.openxmlformats.org/markup-compatibility/2006">
                <mc:Choice xmlns:v="urn:schemas-microsoft-com:vml" Requires="v">
                  <p:oleObj spid="_x0000_s41007" name="公式" r:id="rId5" imgW="660113" imgH="177723" progId="Equation.3">
                    <p:embed/>
                  </p:oleObj>
                </mc:Choice>
                <mc:Fallback>
                  <p:oleObj name="公式" r:id="rId5" imgW="660113" imgH="177723"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7" y="1876"/>
                          <a:ext cx="1240" cy="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0973" name="Picture 1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75" y="2039"/>
              <a:ext cx="152" cy="14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grpSp>
      <p:pic>
        <p:nvPicPr>
          <p:cNvPr id="12" name="Picture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3713" y="1882775"/>
            <a:ext cx="8056562" cy="4448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4" name="圆角矩形 13"/>
          <p:cNvSpPr>
            <a:spLocks noChangeArrowheads="1"/>
          </p:cNvSpPr>
          <p:nvPr/>
        </p:nvSpPr>
        <p:spPr bwMode="auto">
          <a:xfrm>
            <a:off x="4811713" y="4121150"/>
            <a:ext cx="1492250" cy="760413"/>
          </a:xfrm>
          <a:prstGeom prst="roundRect">
            <a:avLst>
              <a:gd name="adj" fmla="val 16667"/>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cxnSp>
        <p:nvCxnSpPr>
          <p:cNvPr id="4" name="直接连接符 3"/>
          <p:cNvCxnSpPr>
            <a:cxnSpLocks noChangeShapeType="1"/>
          </p:cNvCxnSpPr>
          <p:nvPr/>
        </p:nvCxnSpPr>
        <p:spPr bwMode="auto">
          <a:xfrm>
            <a:off x="900113" y="5683250"/>
            <a:ext cx="7470775" cy="0"/>
          </a:xfrm>
          <a:prstGeom prst="line">
            <a:avLst/>
          </a:prstGeom>
          <a:noFill/>
          <a:ln w="5715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cxnSp>
        <p:nvCxnSpPr>
          <p:cNvPr id="6" name="直接连接符 5"/>
          <p:cNvCxnSpPr>
            <a:cxnSpLocks noChangeShapeType="1"/>
          </p:cNvCxnSpPr>
          <p:nvPr/>
        </p:nvCxnSpPr>
        <p:spPr bwMode="auto">
          <a:xfrm>
            <a:off x="830263" y="5964238"/>
            <a:ext cx="1519237" cy="0"/>
          </a:xfrm>
          <a:prstGeom prst="line">
            <a:avLst/>
          </a:prstGeom>
          <a:noFill/>
          <a:ln w="5715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68686"/>
                  </a:outerShdw>
                </a:effectLst>
              </a14:hiddenEffects>
            </a:ext>
          </a:extLst>
        </p:spPr>
      </p:cxnSp>
      <p:sp>
        <p:nvSpPr>
          <p:cNvPr id="19" name="圆角矩形 18"/>
          <p:cNvSpPr>
            <a:spLocks noChangeArrowheads="1"/>
          </p:cNvSpPr>
          <p:nvPr/>
        </p:nvSpPr>
        <p:spPr bwMode="auto">
          <a:xfrm>
            <a:off x="2759075" y="4094163"/>
            <a:ext cx="1679575" cy="928687"/>
          </a:xfrm>
          <a:prstGeom prst="roundRect">
            <a:avLst>
              <a:gd name="adj" fmla="val 16667"/>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0664"/>
                                        </p:tgtEl>
                                        <p:attrNameLst>
                                          <p:attrName>style.visibility</p:attrName>
                                        </p:attrNameLst>
                                      </p:cBhvr>
                                      <p:to>
                                        <p:strVal val="visible"/>
                                      </p:to>
                                    </p:set>
                                    <p:animEffect transition="in" filter="wipe(left)">
                                      <p:cBhvr>
                                        <p:cTn id="7" dur="300"/>
                                        <p:tgtEl>
                                          <p:spTgt spid="706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2000" fill="hold"/>
                                        <p:tgtEl>
                                          <p:spTgt spid="12"/>
                                        </p:tgtEl>
                                        <p:attrNameLst>
                                          <p:attrName>ppt_x</p:attrName>
                                        </p:attrNameLst>
                                      </p:cBhvr>
                                      <p:tavLst>
                                        <p:tav tm="0">
                                          <p:val>
                                            <p:strVal val="1+#ppt_w/2"/>
                                          </p:val>
                                        </p:tav>
                                        <p:tav tm="100000">
                                          <p:val>
                                            <p:strVal val="#ppt_x"/>
                                          </p:val>
                                        </p:tav>
                                      </p:tavLst>
                                    </p:anim>
                                    <p:anim calcmode="lin" valueType="num">
                                      <p:cBhvr additive="base">
                                        <p:cTn id="13"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5"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500"/>
                                        <p:tgtEl>
                                          <p:spTgt spid="14"/>
                                        </p:tgtEl>
                                      </p:cBhvr>
                                    </p:animEffect>
                                    <p:anim calcmode="lin" valueType="num">
                                      <p:cBhvr>
                                        <p:cTn id="19" dur="1500" fill="hold"/>
                                        <p:tgtEl>
                                          <p:spTgt spid="14"/>
                                        </p:tgtEl>
                                        <p:attrNameLst>
                                          <p:attrName>ppt_w</p:attrName>
                                        </p:attrNameLst>
                                      </p:cBhvr>
                                      <p:tavLst>
                                        <p:tav tm="0" fmla="#ppt_w*sin(2.5*pi*$)">
                                          <p:val>
                                            <p:fltVal val="0"/>
                                          </p:val>
                                        </p:tav>
                                        <p:tav tm="100000">
                                          <p:val>
                                            <p:fltVal val="1"/>
                                          </p:val>
                                        </p:tav>
                                      </p:tavLst>
                                    </p:anim>
                                    <p:anim calcmode="lin" valueType="num">
                                      <p:cBhvr>
                                        <p:cTn id="20" dur="1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70670"/>
                                        </p:tgtEl>
                                        <p:attrNameLst>
                                          <p:attrName>style.visibility</p:attrName>
                                        </p:attrNameLst>
                                      </p:cBhvr>
                                      <p:to>
                                        <p:strVal val="visible"/>
                                      </p:to>
                                    </p:set>
                                    <p:animEffect transition="in" filter="wipe(left)">
                                      <p:cBhvr>
                                        <p:cTn id="25" dur="2000"/>
                                        <p:tgtEl>
                                          <p:spTgt spid="7067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70662"/>
                                        </p:tgtEl>
                                        <p:attrNameLst>
                                          <p:attrName>style.visibility</p:attrName>
                                        </p:attrNameLst>
                                      </p:cBhvr>
                                      <p:to>
                                        <p:strVal val="visible"/>
                                      </p:to>
                                    </p:set>
                                    <p:animEffect transition="in" filter="wipe(left)">
                                      <p:cBhvr>
                                        <p:cTn id="30" dur="300"/>
                                        <p:tgtEl>
                                          <p:spTgt spid="7066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500"/>
                                        <p:tgtEl>
                                          <p:spTgt spid="19"/>
                                        </p:tgtEl>
                                      </p:cBhvr>
                                    </p:animEffect>
                                    <p:anim calcmode="lin" valueType="num">
                                      <p:cBhvr>
                                        <p:cTn id="36" dur="1500" fill="hold"/>
                                        <p:tgtEl>
                                          <p:spTgt spid="19"/>
                                        </p:tgtEl>
                                        <p:attrNameLst>
                                          <p:attrName>ppt_w</p:attrName>
                                        </p:attrNameLst>
                                      </p:cBhvr>
                                      <p:tavLst>
                                        <p:tav tm="0" fmla="#ppt_w*sin(2.5*pi*$)">
                                          <p:val>
                                            <p:fltVal val="0"/>
                                          </p:val>
                                        </p:tav>
                                        <p:tav tm="100000">
                                          <p:val>
                                            <p:fltVal val="1"/>
                                          </p:val>
                                        </p:tav>
                                      </p:tavLst>
                                    </p:anim>
                                    <p:anim calcmode="lin" valueType="num">
                                      <p:cBhvr>
                                        <p:cTn id="37" dur="1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70673"/>
                                        </p:tgtEl>
                                        <p:attrNameLst>
                                          <p:attrName>style.visibility</p:attrName>
                                        </p:attrNameLst>
                                      </p:cBhvr>
                                      <p:to>
                                        <p:strVal val="visible"/>
                                      </p:to>
                                    </p:set>
                                    <p:animEffect transition="in" filter="wipe(left)">
                                      <p:cBhvr>
                                        <p:cTn id="42" dur="2000"/>
                                        <p:tgtEl>
                                          <p:spTgt spid="7067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1750"/>
                                        <p:tgtEl>
                                          <p:spTgt spid="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autoUpdateAnimBg="0"/>
      <p:bldP spid="70664" grpId="0" autoUpdateAnimBg="0"/>
      <p:bldP spid="14"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xfrm>
            <a:off x="6821151" y="35837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0A24490-6172-4946-A0BC-AA07DE2591CF}" type="slidenum">
              <a:rPr kumimoji="0" lang="zh-CN" altLang="en-US" sz="2000" smtClean="0">
                <a:solidFill>
                  <a:srgbClr val="0000FF"/>
                </a:solidFill>
              </a:rPr>
              <a:pPr eaLnBrk="1" hangingPunct="1"/>
              <a:t>4</a:t>
            </a:fld>
            <a:endParaRPr kumimoji="0" lang="en-US" altLang="zh-CN" sz="2000" dirty="0" smtClean="0">
              <a:solidFill>
                <a:srgbClr val="0000FF"/>
              </a:solidFill>
            </a:endParaRPr>
          </a:p>
        </p:txBody>
      </p:sp>
      <p:sp>
        <p:nvSpPr>
          <p:cNvPr id="48132" name="Text Box 4"/>
          <p:cNvSpPr txBox="1">
            <a:spLocks noChangeArrowheads="1"/>
          </p:cNvSpPr>
          <p:nvPr/>
        </p:nvSpPr>
        <p:spPr bwMode="auto">
          <a:xfrm>
            <a:off x="500499" y="5096789"/>
            <a:ext cx="767309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smtClean="0"/>
              <a:t>        ②  </a:t>
            </a:r>
            <a:r>
              <a:rPr lang="zh-CN" altLang="en-US" b="1" dirty="0"/>
              <a:t>根据使用要求和工作条件( 线速度</a:t>
            </a:r>
            <a:r>
              <a:rPr lang="en-US" altLang="zh-CN" b="1" dirty="0"/>
              <a:t>v、</a:t>
            </a:r>
            <a:r>
              <a:rPr lang="zh-CN" altLang="en-US" b="1" dirty="0"/>
              <a:t>功  率、工作持续时间 和寿命等 )。 </a:t>
            </a:r>
          </a:p>
        </p:txBody>
      </p:sp>
      <p:sp>
        <p:nvSpPr>
          <p:cNvPr id="48133" name="Text Box 5"/>
          <p:cNvSpPr txBox="1">
            <a:spLocks noChangeArrowheads="1"/>
          </p:cNvSpPr>
          <p:nvPr/>
        </p:nvSpPr>
        <p:spPr bwMode="auto">
          <a:xfrm>
            <a:off x="748963" y="815572"/>
            <a:ext cx="64563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10.3.1  齿轮精度</a:t>
            </a:r>
            <a:r>
              <a:rPr lang="zh-CN" altLang="en-US" b="1" dirty="0" smtClean="0"/>
              <a:t>等级和必检的偏差项目</a:t>
            </a:r>
            <a:endParaRPr lang="zh-CN" altLang="en-US" dirty="0"/>
          </a:p>
        </p:txBody>
      </p:sp>
      <p:sp>
        <p:nvSpPr>
          <p:cNvPr id="48134" name="Text Box 6"/>
          <p:cNvSpPr txBox="1">
            <a:spLocks noChangeArrowheads="1"/>
          </p:cNvSpPr>
          <p:nvPr/>
        </p:nvSpPr>
        <p:spPr bwMode="auto">
          <a:xfrm>
            <a:off x="677526" y="1829714"/>
            <a:ext cx="61737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a:t>（1）  </a:t>
            </a:r>
            <a:r>
              <a:rPr lang="zh-CN" altLang="en-US" b="1">
                <a:latin typeface="宋体" pitchFamily="2" charset="-122"/>
              </a:rPr>
              <a:t>选用</a:t>
            </a:r>
            <a:r>
              <a:rPr lang="zh-CN" altLang="en-US" b="1"/>
              <a:t>齿轮的精度等级</a:t>
            </a:r>
            <a:r>
              <a:rPr lang="zh-CN" altLang="en-US" b="1">
                <a:latin typeface="宋体" pitchFamily="2" charset="-122"/>
              </a:rPr>
              <a:t>依据</a:t>
            </a:r>
            <a:r>
              <a:rPr lang="zh-CN" altLang="en-US" b="1"/>
              <a:t> </a:t>
            </a:r>
          </a:p>
        </p:txBody>
      </p:sp>
      <p:sp>
        <p:nvSpPr>
          <p:cNvPr id="48135" name="Text Box 7"/>
          <p:cNvSpPr txBox="1">
            <a:spLocks noChangeArrowheads="1"/>
          </p:cNvSpPr>
          <p:nvPr/>
        </p:nvSpPr>
        <p:spPr bwMode="auto">
          <a:xfrm>
            <a:off x="895013" y="2286914"/>
            <a:ext cx="7305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① 根据齿轮用途(分度、变速、传递转矩等)</a:t>
            </a:r>
          </a:p>
        </p:txBody>
      </p:sp>
      <p:sp>
        <p:nvSpPr>
          <p:cNvPr id="48136" name="Text Box 8"/>
          <p:cNvSpPr txBox="1">
            <a:spLocks noChangeArrowheads="1"/>
          </p:cNvSpPr>
          <p:nvPr/>
        </p:nvSpPr>
        <p:spPr bwMode="auto">
          <a:xfrm>
            <a:off x="609263" y="4185564"/>
            <a:ext cx="7746951"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latin typeface="宋体" pitchFamily="2" charset="-122"/>
              </a:rPr>
              <a:t>    通常运动精度不能低过</a:t>
            </a:r>
            <a:r>
              <a:rPr lang="zh-CN" altLang="en-US" b="1" dirty="0">
                <a:solidFill>
                  <a:srgbClr val="FF0066"/>
                </a:solidFill>
                <a:latin typeface="宋体" pitchFamily="2" charset="-122"/>
              </a:rPr>
              <a:t>平稳性</a:t>
            </a:r>
            <a:r>
              <a:rPr lang="zh-CN" altLang="en-US" b="1" dirty="0">
                <a:latin typeface="宋体" pitchFamily="2" charset="-122"/>
              </a:rPr>
              <a:t>精度</a:t>
            </a:r>
            <a:r>
              <a:rPr lang="zh-CN" altLang="en-US" b="1" dirty="0">
                <a:solidFill>
                  <a:srgbClr val="FF0066"/>
                </a:solidFill>
              </a:rPr>
              <a:t>2</a:t>
            </a:r>
            <a:r>
              <a:rPr lang="zh-CN" altLang="en-US" b="1" dirty="0">
                <a:latin typeface="宋体" pitchFamily="2" charset="-122"/>
              </a:rPr>
              <a:t>级和高过</a:t>
            </a:r>
            <a:r>
              <a:rPr lang="zh-CN" altLang="en-US" b="1" dirty="0">
                <a:solidFill>
                  <a:srgbClr val="FF0066"/>
                </a:solidFill>
              </a:rPr>
              <a:t>1</a:t>
            </a:r>
            <a:r>
              <a:rPr lang="zh-CN" altLang="en-US" b="1" dirty="0">
                <a:latin typeface="宋体" pitchFamily="2" charset="-122"/>
              </a:rPr>
              <a:t>级，接触精度不能低于</a:t>
            </a:r>
            <a:r>
              <a:rPr lang="zh-CN" altLang="en-US" b="1" dirty="0">
                <a:solidFill>
                  <a:srgbClr val="FF0066"/>
                </a:solidFill>
                <a:latin typeface="宋体" pitchFamily="2" charset="-122"/>
              </a:rPr>
              <a:t>平稳性</a:t>
            </a:r>
            <a:r>
              <a:rPr lang="zh-CN" altLang="en-US" b="1" dirty="0">
                <a:latin typeface="宋体" pitchFamily="2" charset="-122"/>
              </a:rPr>
              <a:t>精度。  </a:t>
            </a:r>
            <a:endParaRPr lang="zh-CN" altLang="en-US" b="1" dirty="0"/>
          </a:p>
        </p:txBody>
      </p:sp>
      <p:sp>
        <p:nvSpPr>
          <p:cNvPr id="48137" name="Text Box 9"/>
          <p:cNvSpPr txBox="1">
            <a:spLocks noChangeArrowheads="1"/>
          </p:cNvSpPr>
          <p:nvPr/>
        </p:nvSpPr>
        <p:spPr bwMode="auto">
          <a:xfrm>
            <a:off x="494963" y="2663151"/>
            <a:ext cx="7861251"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          </a:t>
            </a:r>
            <a:r>
              <a:rPr lang="zh-CN" altLang="en-US" b="1" dirty="0">
                <a:latin typeface="宋体" pitchFamily="2" charset="-122"/>
              </a:rPr>
              <a:t>首先确定</a:t>
            </a:r>
            <a:r>
              <a:rPr lang="zh-CN" altLang="en-US" b="1" dirty="0">
                <a:solidFill>
                  <a:srgbClr val="FF0066"/>
                </a:solidFill>
                <a:latin typeface="宋体" pitchFamily="2" charset="-122"/>
              </a:rPr>
              <a:t>主要用途</a:t>
            </a:r>
            <a:r>
              <a:rPr lang="zh-CN" altLang="en-US" b="1" dirty="0">
                <a:latin typeface="宋体" pitchFamily="2" charset="-122"/>
              </a:rPr>
              <a:t>方面的精度等级，然后按三项精度之间的关系确定其他使用方面要求的精度等级。</a:t>
            </a:r>
          </a:p>
        </p:txBody>
      </p:sp>
      <p:sp>
        <p:nvSpPr>
          <p:cNvPr id="48138" name="Text Box 10"/>
          <p:cNvSpPr txBox="1">
            <a:spLocks noChangeArrowheads="1"/>
          </p:cNvSpPr>
          <p:nvPr/>
        </p:nvSpPr>
        <p:spPr bwMode="auto">
          <a:xfrm>
            <a:off x="1209338" y="3648060"/>
            <a:ext cx="751681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defRPr/>
            </a:pPr>
            <a:r>
              <a:rPr lang="zh-CN" altLang="en-US" b="1" dirty="0">
                <a:solidFill>
                  <a:schemeClr val="accent5">
                    <a:lumMod val="50000"/>
                  </a:schemeClr>
                </a:solidFill>
              </a:rPr>
              <a:t>运动精度、平稳性精度和</a:t>
            </a:r>
            <a:r>
              <a:rPr lang="zh-CN" altLang="en-US" b="1" dirty="0">
                <a:solidFill>
                  <a:schemeClr val="accent5">
                    <a:lumMod val="50000"/>
                  </a:schemeClr>
                </a:solidFill>
                <a:latin typeface="宋体" pitchFamily="2" charset="-122"/>
              </a:rPr>
              <a:t>接触精度之间的关系为：</a:t>
            </a:r>
          </a:p>
        </p:txBody>
      </p:sp>
      <p:sp>
        <p:nvSpPr>
          <p:cNvPr id="11" name="Text Box 6"/>
          <p:cNvSpPr txBox="1">
            <a:spLocks noChangeArrowheads="1"/>
          </p:cNvSpPr>
          <p:nvPr/>
        </p:nvSpPr>
        <p:spPr bwMode="auto">
          <a:xfrm>
            <a:off x="895013" y="1343939"/>
            <a:ext cx="36623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1.  确定齿轮的精度等级</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8133">
                                            <p:txEl>
                                              <p:pRg st="0" end="0"/>
                                            </p:txEl>
                                          </p:spTgt>
                                        </p:tgtEl>
                                        <p:attrNameLst>
                                          <p:attrName>style.visibility</p:attrName>
                                        </p:attrNameLst>
                                      </p:cBhvr>
                                      <p:to>
                                        <p:strVal val="visible"/>
                                      </p:to>
                                    </p:set>
                                    <p:animEffect transition="in" filter="wipe(left)">
                                      <p:cBhvr>
                                        <p:cTn id="7" dur="300"/>
                                        <p:tgtEl>
                                          <p:spTgt spid="4813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wipe(left)">
                                      <p:cBhvr>
                                        <p:cTn id="12" dur="3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8134">
                                            <p:txEl>
                                              <p:pRg st="0" end="0"/>
                                            </p:txEl>
                                          </p:spTgt>
                                        </p:tgtEl>
                                        <p:attrNameLst>
                                          <p:attrName>style.visibility</p:attrName>
                                        </p:attrNameLst>
                                      </p:cBhvr>
                                      <p:to>
                                        <p:strVal val="visible"/>
                                      </p:to>
                                    </p:set>
                                    <p:animEffect transition="in" filter="wipe(left)">
                                      <p:cBhvr>
                                        <p:cTn id="17" dur="300"/>
                                        <p:tgtEl>
                                          <p:spTgt spid="4813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8135">
                                            <p:txEl>
                                              <p:pRg st="0" end="0"/>
                                            </p:txEl>
                                          </p:spTgt>
                                        </p:tgtEl>
                                        <p:attrNameLst>
                                          <p:attrName>style.visibility</p:attrName>
                                        </p:attrNameLst>
                                      </p:cBhvr>
                                      <p:to>
                                        <p:strVal val="visible"/>
                                      </p:to>
                                    </p:set>
                                    <p:animEffect transition="in" filter="wipe(left)">
                                      <p:cBhvr>
                                        <p:cTn id="22" dur="300"/>
                                        <p:tgtEl>
                                          <p:spTgt spid="4813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8137"/>
                                        </p:tgtEl>
                                        <p:attrNameLst>
                                          <p:attrName>style.visibility</p:attrName>
                                        </p:attrNameLst>
                                      </p:cBhvr>
                                      <p:to>
                                        <p:strVal val="visible"/>
                                      </p:to>
                                    </p:set>
                                    <p:animEffect transition="in" filter="wipe(left)">
                                      <p:cBhvr>
                                        <p:cTn id="27" dur="300"/>
                                        <p:tgtEl>
                                          <p:spTgt spid="481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8138"/>
                                        </p:tgtEl>
                                        <p:attrNameLst>
                                          <p:attrName>style.visibility</p:attrName>
                                        </p:attrNameLst>
                                      </p:cBhvr>
                                      <p:to>
                                        <p:strVal val="visible"/>
                                      </p:to>
                                    </p:set>
                                    <p:animEffect transition="in" filter="wipe(left)">
                                      <p:cBhvr>
                                        <p:cTn id="32" dur="300"/>
                                        <p:tgtEl>
                                          <p:spTgt spid="4813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8136"/>
                                        </p:tgtEl>
                                        <p:attrNameLst>
                                          <p:attrName>style.visibility</p:attrName>
                                        </p:attrNameLst>
                                      </p:cBhvr>
                                      <p:to>
                                        <p:strVal val="visible"/>
                                      </p:to>
                                    </p:set>
                                    <p:animEffect transition="in" filter="wipe(left)">
                                      <p:cBhvr>
                                        <p:cTn id="37" dur="300"/>
                                        <p:tgtEl>
                                          <p:spTgt spid="4813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48132">
                                            <p:txEl>
                                              <p:pRg st="0" end="0"/>
                                            </p:txEl>
                                          </p:spTgt>
                                        </p:tgtEl>
                                        <p:attrNameLst>
                                          <p:attrName>style.visibility</p:attrName>
                                        </p:attrNameLst>
                                      </p:cBhvr>
                                      <p:to>
                                        <p:strVal val="visible"/>
                                      </p:to>
                                    </p:set>
                                    <p:animEffect transition="in" filter="wipe(left)">
                                      <p:cBhvr>
                                        <p:cTn id="42" dur="300"/>
                                        <p:tgtEl>
                                          <p:spTgt spid="481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build="p" autoUpdateAnimBg="0"/>
      <p:bldP spid="48133" grpId="0" build="p" autoUpdateAnimBg="0"/>
      <p:bldP spid="48134" grpId="0" build="p" autoUpdateAnimBg="0"/>
      <p:bldP spid="48135" grpId="0" build="p" autoUpdateAnimBg="0"/>
      <p:bldP spid="48136" grpId="0" autoUpdateAnimBg="0"/>
      <p:bldP spid="48137" grpId="0" autoUpdateAnimBg="0"/>
      <p:bldP spid="48138" grpId="0" autoUpdateAnimBg="0"/>
      <p:bldP spid="11"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3"/>
          <p:cNvSpPr>
            <a:spLocks noGrp="1"/>
          </p:cNvSpPr>
          <p:nvPr>
            <p:ph type="sldNum" sz="quarter" idx="12"/>
          </p:nvPr>
        </p:nvSpPr>
        <p:spPr>
          <a:xfrm>
            <a:off x="7080250" y="84357"/>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83216A8-4CB4-4288-95D1-3458008622F3}" type="slidenum">
              <a:rPr kumimoji="0" lang="zh-CN" altLang="en-US" sz="2000" smtClean="0">
                <a:solidFill>
                  <a:srgbClr val="0000FF"/>
                </a:solidFill>
              </a:rPr>
              <a:pPr eaLnBrk="1" hangingPunct="1"/>
              <a:t>40</a:t>
            </a:fld>
            <a:endParaRPr kumimoji="0" lang="en-US" altLang="zh-CN" sz="2000" dirty="0" smtClean="0">
              <a:solidFill>
                <a:srgbClr val="0000FF"/>
              </a:solidFill>
            </a:endParaRPr>
          </a:p>
        </p:txBody>
      </p:sp>
      <p:sp>
        <p:nvSpPr>
          <p:cNvPr id="39940" name="Text Box 4"/>
          <p:cNvSpPr txBox="1">
            <a:spLocks noChangeArrowheads="1"/>
          </p:cNvSpPr>
          <p:nvPr/>
        </p:nvSpPr>
        <p:spPr bwMode="auto">
          <a:xfrm>
            <a:off x="1019160" y="164259"/>
            <a:ext cx="365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a:t>③ 径向基准面</a:t>
            </a:r>
            <a:r>
              <a:rPr lang="en-US" altLang="zh-CN" b="1"/>
              <a:t>S</a:t>
            </a:r>
            <a:r>
              <a:rPr lang="en-US" altLang="zh-CN" b="1" baseline="-30000"/>
              <a:t>r</a:t>
            </a:r>
            <a:r>
              <a:rPr lang="en-US" altLang="zh-CN" b="1"/>
              <a:t>  </a:t>
            </a:r>
            <a:endParaRPr lang="zh-CN" altLang="en-US" b="1"/>
          </a:p>
        </p:txBody>
      </p:sp>
      <p:sp>
        <p:nvSpPr>
          <p:cNvPr id="39941" name="Text Box 5"/>
          <p:cNvSpPr txBox="1">
            <a:spLocks noChangeArrowheads="1"/>
          </p:cNvSpPr>
          <p:nvPr/>
        </p:nvSpPr>
        <p:spPr bwMode="auto">
          <a:xfrm>
            <a:off x="514341" y="550022"/>
            <a:ext cx="7489630"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30000"/>
              </a:lnSpc>
              <a:spcBef>
                <a:spcPct val="50000"/>
              </a:spcBef>
            </a:pPr>
            <a:r>
              <a:rPr lang="zh-CN" altLang="en-US" b="1" dirty="0"/>
              <a:t>        由于齿顶圆作为加工和测量基准，因此，不必另规定径向基准面。 </a:t>
            </a:r>
          </a:p>
        </p:txBody>
      </p:sp>
      <p:sp>
        <p:nvSpPr>
          <p:cNvPr id="39942" name="Text Box 6"/>
          <p:cNvSpPr txBox="1">
            <a:spLocks noChangeArrowheads="1"/>
          </p:cNvSpPr>
          <p:nvPr/>
        </p:nvSpPr>
        <p:spPr bwMode="auto">
          <a:xfrm>
            <a:off x="911159" y="1542919"/>
            <a:ext cx="551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④ 轴向基准面</a:t>
            </a:r>
            <a:r>
              <a:rPr lang="en-US" altLang="zh-CN" b="1" dirty="0"/>
              <a:t>S</a:t>
            </a:r>
            <a:r>
              <a:rPr lang="en-US" altLang="zh-CN" b="1" baseline="-30000" dirty="0"/>
              <a:t>i</a:t>
            </a:r>
            <a:r>
              <a:rPr lang="en-US" altLang="zh-CN" b="1" dirty="0"/>
              <a:t> </a:t>
            </a:r>
            <a:endParaRPr lang="zh-CN" altLang="en-US" b="1" dirty="0"/>
          </a:p>
        </p:txBody>
      </p:sp>
      <p:sp>
        <p:nvSpPr>
          <p:cNvPr id="39944" name="Text Box 8"/>
          <p:cNvSpPr txBox="1">
            <a:spLocks noChangeArrowheads="1"/>
          </p:cNvSpPr>
          <p:nvPr/>
        </p:nvSpPr>
        <p:spPr bwMode="auto">
          <a:xfrm>
            <a:off x="988946" y="1923038"/>
            <a:ext cx="7432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a:t>轴向基准面的轴向圆跳动公差由表10.1</a:t>
            </a:r>
            <a:r>
              <a:rPr lang="en-US" altLang="zh-CN" b="1"/>
              <a:t>0</a:t>
            </a:r>
            <a:r>
              <a:rPr lang="zh-CN" altLang="en-US" b="1"/>
              <a:t>  得</a:t>
            </a:r>
          </a:p>
        </p:txBody>
      </p:sp>
      <p:graphicFrame>
        <p:nvGraphicFramePr>
          <p:cNvPr id="39947" name="Object 11"/>
          <p:cNvGraphicFramePr>
            <a:graphicFrameLocks noChangeAspect="1"/>
          </p:cNvGraphicFramePr>
          <p:nvPr>
            <p:extLst>
              <p:ext uri="{D42A27DB-BD31-4B8C-83A1-F6EECF244321}">
                <p14:modId xmlns:p14="http://schemas.microsoft.com/office/powerpoint/2010/main" val="1229405319"/>
              </p:ext>
            </p:extLst>
          </p:nvPr>
        </p:nvGraphicFramePr>
        <p:xfrm>
          <a:off x="1029694" y="2377662"/>
          <a:ext cx="2674938" cy="585787"/>
        </p:xfrm>
        <a:graphic>
          <a:graphicData uri="http://schemas.openxmlformats.org/presentationml/2006/ole">
            <mc:AlternateContent xmlns:mc="http://schemas.openxmlformats.org/markup-compatibility/2006">
              <mc:Choice xmlns:v="urn:schemas-microsoft-com:vml" Requires="v">
                <p:oleObj spid="_x0000_s42029" name="公式" r:id="rId3" imgW="1193800" imgH="241300" progId="Equation.3">
                  <p:embed/>
                </p:oleObj>
              </mc:Choice>
              <mc:Fallback>
                <p:oleObj name="公式" r:id="rId3" imgW="1193800" imgH="24130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9694" y="2377662"/>
                        <a:ext cx="26749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948" name="Object 12"/>
          <p:cNvGraphicFramePr>
            <a:graphicFrameLocks noChangeAspect="1"/>
          </p:cNvGraphicFramePr>
          <p:nvPr>
            <p:extLst>
              <p:ext uri="{D42A27DB-BD31-4B8C-83A1-F6EECF244321}">
                <p14:modId xmlns:p14="http://schemas.microsoft.com/office/powerpoint/2010/main" val="1791118215"/>
              </p:ext>
            </p:extLst>
          </p:nvPr>
        </p:nvGraphicFramePr>
        <p:xfrm>
          <a:off x="3693286" y="2410315"/>
          <a:ext cx="3856037" cy="500063"/>
        </p:xfrm>
        <a:graphic>
          <a:graphicData uri="http://schemas.openxmlformats.org/presentationml/2006/ole">
            <mc:AlternateContent xmlns:mc="http://schemas.openxmlformats.org/markup-compatibility/2006">
              <mc:Choice xmlns:v="urn:schemas-microsoft-com:vml" Requires="v">
                <p:oleObj spid="_x0000_s42030" name="公式" r:id="rId5" imgW="1663700" imgH="215900" progId="Equation.3">
                  <p:embed/>
                </p:oleObj>
              </mc:Choice>
              <mc:Fallback>
                <p:oleObj name="公式" r:id="rId5" imgW="1663700" imgH="21590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3286" y="2410315"/>
                        <a:ext cx="3856037"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0" name="Picture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8988" y="2811463"/>
            <a:ext cx="7243762" cy="39989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2" name="圆角矩形 11"/>
          <p:cNvSpPr>
            <a:spLocks noChangeArrowheads="1"/>
          </p:cNvSpPr>
          <p:nvPr/>
        </p:nvSpPr>
        <p:spPr bwMode="auto">
          <a:xfrm>
            <a:off x="6340475" y="4713288"/>
            <a:ext cx="1116013" cy="646112"/>
          </a:xfrm>
          <a:prstGeom prst="roundRect">
            <a:avLst>
              <a:gd name="adj" fmla="val 16667"/>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0">
                                            <p:txEl>
                                              <p:pRg st="0" end="0"/>
                                            </p:txEl>
                                          </p:spTgt>
                                        </p:tgtEl>
                                        <p:attrNameLst>
                                          <p:attrName>style.visibility</p:attrName>
                                        </p:attrNameLst>
                                      </p:cBhvr>
                                      <p:to>
                                        <p:strVal val="visible"/>
                                      </p:to>
                                    </p:set>
                                    <p:animEffect transition="in" filter="wipe(left)">
                                      <p:cBhvr>
                                        <p:cTn id="7" dur="300"/>
                                        <p:tgtEl>
                                          <p:spTgt spid="3994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9941"/>
                                        </p:tgtEl>
                                        <p:attrNameLst>
                                          <p:attrName>style.visibility</p:attrName>
                                        </p:attrNameLst>
                                      </p:cBhvr>
                                      <p:to>
                                        <p:strVal val="visible"/>
                                      </p:to>
                                    </p:set>
                                    <p:animEffect transition="in" filter="wipe(left)">
                                      <p:cBhvr>
                                        <p:cTn id="12" dur="300"/>
                                        <p:tgtEl>
                                          <p:spTgt spid="399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9942">
                                            <p:txEl>
                                              <p:pRg st="0" end="0"/>
                                            </p:txEl>
                                          </p:spTgt>
                                        </p:tgtEl>
                                        <p:attrNameLst>
                                          <p:attrName>style.visibility</p:attrName>
                                        </p:attrNameLst>
                                      </p:cBhvr>
                                      <p:to>
                                        <p:strVal val="visible"/>
                                      </p:to>
                                    </p:set>
                                    <p:animEffect transition="in" filter="wipe(left)">
                                      <p:cBhvr>
                                        <p:cTn id="17" dur="300"/>
                                        <p:tgtEl>
                                          <p:spTgt spid="3994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9944"/>
                                        </p:tgtEl>
                                        <p:attrNameLst>
                                          <p:attrName>style.visibility</p:attrName>
                                        </p:attrNameLst>
                                      </p:cBhvr>
                                      <p:to>
                                        <p:strVal val="visible"/>
                                      </p:to>
                                    </p:set>
                                    <p:animEffect transition="in" filter="wipe(left)">
                                      <p:cBhvr>
                                        <p:cTn id="22" dur="300"/>
                                        <p:tgtEl>
                                          <p:spTgt spid="3994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000" fill="hold"/>
                                        <p:tgtEl>
                                          <p:spTgt spid="10"/>
                                        </p:tgtEl>
                                        <p:attrNameLst>
                                          <p:attrName>ppt_x</p:attrName>
                                        </p:attrNameLst>
                                      </p:cBhvr>
                                      <p:tavLst>
                                        <p:tav tm="0">
                                          <p:val>
                                            <p:strVal val="1+#ppt_w/2"/>
                                          </p:val>
                                        </p:tav>
                                        <p:tav tm="100000">
                                          <p:val>
                                            <p:strVal val="#ppt_x"/>
                                          </p:val>
                                        </p:tav>
                                      </p:tavLst>
                                    </p:anim>
                                    <p:anim calcmode="lin" valueType="num">
                                      <p:cBhvr additive="base">
                                        <p:cTn id="28" dur="2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style.rotation</p:attrName>
                                        </p:attrNameLst>
                                      </p:cBhvr>
                                      <p:tavLst>
                                        <p:tav tm="0">
                                          <p:val>
                                            <p:fltVal val="90"/>
                                          </p:val>
                                        </p:tav>
                                        <p:tav tm="100000">
                                          <p:val>
                                            <p:fltVal val="0"/>
                                          </p:val>
                                        </p:tav>
                                      </p:tavLst>
                                    </p:anim>
                                    <p:animEffect transition="in" filter="fade">
                                      <p:cBhvr>
                                        <p:cTn id="36" dur="1000"/>
                                        <p:tgtEl>
                                          <p:spTgt spid="12"/>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39947"/>
                                        </p:tgtEl>
                                        <p:attrNameLst>
                                          <p:attrName>style.visibility</p:attrName>
                                        </p:attrNameLst>
                                      </p:cBhvr>
                                      <p:to>
                                        <p:strVal val="visible"/>
                                      </p:to>
                                    </p:set>
                                    <p:animEffect transition="in" filter="wipe(left)">
                                      <p:cBhvr>
                                        <p:cTn id="41" dur="500"/>
                                        <p:tgtEl>
                                          <p:spTgt spid="39947"/>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39948"/>
                                        </p:tgtEl>
                                        <p:attrNameLst>
                                          <p:attrName>style.visibility</p:attrName>
                                        </p:attrNameLst>
                                      </p:cBhvr>
                                      <p:to>
                                        <p:strVal val="visible"/>
                                      </p:to>
                                    </p:set>
                                    <p:animEffect transition="in" filter="wipe(left)">
                                      <p:cBhvr>
                                        <p:cTn id="46" dur="500"/>
                                        <p:tgtEl>
                                          <p:spTgt spid="39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build="p" autoUpdateAnimBg="0"/>
      <p:bldP spid="39941" grpId="0" autoUpdateAnimBg="0"/>
      <p:bldP spid="39942" grpId="0" build="p" autoUpdateAnimBg="0"/>
      <p:bldP spid="39944" grpId="0" autoUpdateAnimBg="0"/>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89478AA-4C21-4865-88B0-FE9C5370EF7E}" type="slidenum">
              <a:rPr kumimoji="0" lang="zh-CN" altLang="en-US" sz="2000" smtClean="0">
                <a:solidFill>
                  <a:srgbClr val="0000FF"/>
                </a:solidFill>
              </a:rPr>
              <a:pPr eaLnBrk="1" hangingPunct="1"/>
              <a:t>41</a:t>
            </a:fld>
            <a:endParaRPr kumimoji="0" lang="en-US" altLang="zh-CN" sz="2000" smtClean="0">
              <a:solidFill>
                <a:srgbClr val="0000FF"/>
              </a:solidFill>
            </a:endParaRPr>
          </a:p>
        </p:txBody>
      </p:sp>
      <p:sp>
        <p:nvSpPr>
          <p:cNvPr id="14343" name="Text Box 7"/>
          <p:cNvSpPr txBox="1">
            <a:spLocks noChangeArrowheads="1"/>
          </p:cNvSpPr>
          <p:nvPr/>
        </p:nvSpPr>
        <p:spPr bwMode="auto">
          <a:xfrm>
            <a:off x="973138" y="1040627"/>
            <a:ext cx="4038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由 表10.11得 </a:t>
            </a:r>
          </a:p>
        </p:txBody>
      </p:sp>
      <p:sp>
        <p:nvSpPr>
          <p:cNvPr id="14344" name="Text Box 8"/>
          <p:cNvSpPr txBox="1">
            <a:spLocks noChangeArrowheads="1"/>
          </p:cNvSpPr>
          <p:nvPr/>
        </p:nvSpPr>
        <p:spPr bwMode="auto">
          <a:xfrm>
            <a:off x="950913" y="1508412"/>
            <a:ext cx="65214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齿面表面粗糙度轮廓</a:t>
            </a:r>
            <a:r>
              <a:rPr lang="en-US" altLang="zh-CN" sz="2800" b="1" i="1" dirty="0">
                <a:solidFill>
                  <a:srgbClr val="FF0066"/>
                </a:solidFill>
              </a:rPr>
              <a:t>Ra</a:t>
            </a:r>
            <a:r>
              <a:rPr lang="zh-CN" altLang="en-US" sz="2800" b="1" dirty="0"/>
              <a:t>的上限值为</a:t>
            </a:r>
          </a:p>
        </p:txBody>
      </p:sp>
      <p:sp>
        <p:nvSpPr>
          <p:cNvPr id="14351" name="Text Box 15"/>
          <p:cNvSpPr txBox="1">
            <a:spLocks noChangeArrowheads="1"/>
          </p:cNvSpPr>
          <p:nvPr/>
        </p:nvSpPr>
        <p:spPr bwMode="auto">
          <a:xfrm>
            <a:off x="921331" y="529452"/>
            <a:ext cx="36941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⑤ 表面粗糙度轮廓</a:t>
            </a:r>
            <a:endParaRPr lang="en-US" altLang="zh-CN" sz="2800" b="1" dirty="0"/>
          </a:p>
        </p:txBody>
      </p:sp>
      <p:sp>
        <p:nvSpPr>
          <p:cNvPr id="14352" name="Text Box 16"/>
          <p:cNvSpPr txBox="1">
            <a:spLocks noChangeArrowheads="1"/>
          </p:cNvSpPr>
          <p:nvPr/>
        </p:nvSpPr>
        <p:spPr bwMode="auto">
          <a:xfrm>
            <a:off x="6526513" y="1531578"/>
            <a:ext cx="20081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2800" b="1" dirty="0">
                <a:solidFill>
                  <a:srgbClr val="FF0066"/>
                </a:solidFill>
              </a:rPr>
              <a:t>1.25</a:t>
            </a:r>
            <a:r>
              <a:rPr lang="en-US" altLang="zh-CN" sz="2800" b="1" dirty="0" err="1"/>
              <a:t>μm</a:t>
            </a:r>
            <a:r>
              <a:rPr lang="en-US" altLang="zh-CN" sz="2800" b="1" dirty="0"/>
              <a:t>。</a:t>
            </a:r>
            <a:endParaRPr lang="zh-CN" altLang="en-US" sz="2800" b="1" dirty="0"/>
          </a:p>
        </p:txBody>
      </p:sp>
      <p:sp>
        <p:nvSpPr>
          <p:cNvPr id="14363" name="Text Box 27"/>
          <p:cNvSpPr txBox="1">
            <a:spLocks noChangeArrowheads="1"/>
          </p:cNvSpPr>
          <p:nvPr/>
        </p:nvSpPr>
        <p:spPr bwMode="auto">
          <a:xfrm>
            <a:off x="974725" y="2000657"/>
            <a:ext cx="5292725" cy="51911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a:t>或 </a:t>
            </a:r>
            <a:r>
              <a:rPr lang="en-US" altLang="zh-CN" sz="2800" b="1" i="1">
                <a:solidFill>
                  <a:srgbClr val="FF0066"/>
                </a:solidFill>
              </a:rPr>
              <a:t>Rz </a:t>
            </a:r>
            <a:r>
              <a:rPr lang="zh-CN" altLang="en-US" sz="2800" b="1"/>
              <a:t>的上限值为</a:t>
            </a:r>
            <a:r>
              <a:rPr lang="zh-CN" altLang="en-US" sz="2800" b="1" i="1"/>
              <a:t> </a:t>
            </a:r>
            <a:r>
              <a:rPr lang="zh-CN" altLang="en-US" sz="2800" b="1">
                <a:solidFill>
                  <a:srgbClr val="FF0066"/>
                </a:solidFill>
              </a:rPr>
              <a:t>8.0</a:t>
            </a:r>
            <a:r>
              <a:rPr lang="zh-CN" altLang="en-US" sz="2800" b="1" i="1"/>
              <a:t> </a:t>
            </a:r>
            <a:r>
              <a:rPr lang="en-US" altLang="zh-CN" sz="2800" b="1"/>
              <a:t>μm。</a:t>
            </a:r>
            <a:endParaRPr lang="zh-CN" altLang="en-US" sz="2800" b="1"/>
          </a:p>
        </p:txBody>
      </p:sp>
      <p:grpSp>
        <p:nvGrpSpPr>
          <p:cNvPr id="14368" name="Group 32"/>
          <p:cNvGrpSpPr>
            <a:grpSpLocks/>
          </p:cNvGrpSpPr>
          <p:nvPr/>
        </p:nvGrpSpPr>
        <p:grpSpPr bwMode="auto">
          <a:xfrm>
            <a:off x="371475" y="2540000"/>
            <a:ext cx="7937500" cy="3543300"/>
            <a:chOff x="234" y="1600"/>
            <a:chExt cx="5000" cy="2232"/>
          </a:xfrm>
        </p:grpSpPr>
        <p:pic>
          <p:nvPicPr>
            <p:cNvPr id="43019"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 y="1600"/>
              <a:ext cx="5000" cy="223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43020" name="Rectangle 28"/>
            <p:cNvSpPr>
              <a:spLocks noChangeArrowheads="1"/>
            </p:cNvSpPr>
            <p:nvPr/>
          </p:nvSpPr>
          <p:spPr bwMode="auto">
            <a:xfrm>
              <a:off x="4542" y="1609"/>
              <a:ext cx="397" cy="201"/>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r>
                <a:rPr lang="zh-CN" altLang="en-US" sz="1600" b="1"/>
                <a:t>2008）</a:t>
              </a:r>
            </a:p>
          </p:txBody>
        </p:sp>
      </p:grpSp>
      <p:sp>
        <p:nvSpPr>
          <p:cNvPr id="14366" name="Rectangle 30"/>
          <p:cNvSpPr>
            <a:spLocks noChangeArrowheads="1"/>
          </p:cNvSpPr>
          <p:nvPr/>
        </p:nvSpPr>
        <p:spPr bwMode="auto">
          <a:xfrm>
            <a:off x="5416550" y="4889500"/>
            <a:ext cx="914400" cy="336550"/>
          </a:xfrm>
          <a:prstGeom prst="rect">
            <a:avLst/>
          </a:prstGeom>
          <a:noFill/>
          <a:ln w="28575">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4367" name="Rectangle 31"/>
          <p:cNvSpPr>
            <a:spLocks noChangeArrowheads="1"/>
          </p:cNvSpPr>
          <p:nvPr/>
        </p:nvSpPr>
        <p:spPr bwMode="auto">
          <a:xfrm>
            <a:off x="2389188" y="4908550"/>
            <a:ext cx="914400" cy="336550"/>
          </a:xfrm>
          <a:prstGeom prst="rect">
            <a:avLst/>
          </a:prstGeom>
          <a:noFill/>
          <a:ln w="28575">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351">
                                            <p:txEl>
                                              <p:pRg st="0" end="0"/>
                                            </p:txEl>
                                          </p:spTgt>
                                        </p:tgtEl>
                                        <p:attrNameLst>
                                          <p:attrName>style.visibility</p:attrName>
                                        </p:attrNameLst>
                                      </p:cBhvr>
                                      <p:to>
                                        <p:strVal val="visible"/>
                                      </p:to>
                                    </p:set>
                                    <p:animEffect transition="in" filter="wipe(left)">
                                      <p:cBhvr>
                                        <p:cTn id="7" dur="300"/>
                                        <p:tgtEl>
                                          <p:spTgt spid="143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343"/>
                                        </p:tgtEl>
                                        <p:attrNameLst>
                                          <p:attrName>style.visibility</p:attrName>
                                        </p:attrNameLst>
                                      </p:cBhvr>
                                      <p:to>
                                        <p:strVal val="visible"/>
                                      </p:to>
                                    </p:set>
                                    <p:animEffect transition="in" filter="wipe(left)">
                                      <p:cBhvr>
                                        <p:cTn id="12" dur="300"/>
                                        <p:tgtEl>
                                          <p:spTgt spid="1434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4368"/>
                                        </p:tgtEl>
                                        <p:attrNameLst>
                                          <p:attrName>style.visibility</p:attrName>
                                        </p:attrNameLst>
                                      </p:cBhvr>
                                      <p:to>
                                        <p:strVal val="visible"/>
                                      </p:to>
                                    </p:set>
                                    <p:anim calcmode="lin" valueType="num">
                                      <p:cBhvr additive="base">
                                        <p:cTn id="17" dur="2000" fill="hold"/>
                                        <p:tgtEl>
                                          <p:spTgt spid="14368"/>
                                        </p:tgtEl>
                                        <p:attrNameLst>
                                          <p:attrName>ppt_x</p:attrName>
                                        </p:attrNameLst>
                                      </p:cBhvr>
                                      <p:tavLst>
                                        <p:tav tm="0">
                                          <p:val>
                                            <p:strVal val="#ppt_x"/>
                                          </p:val>
                                        </p:tav>
                                        <p:tav tm="100000">
                                          <p:val>
                                            <p:strVal val="#ppt_x"/>
                                          </p:val>
                                        </p:tav>
                                      </p:tavLst>
                                    </p:anim>
                                    <p:anim calcmode="lin" valueType="num">
                                      <p:cBhvr additive="base">
                                        <p:cTn id="18" dur="2000" fill="hold"/>
                                        <p:tgtEl>
                                          <p:spTgt spid="1436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4344"/>
                                        </p:tgtEl>
                                        <p:attrNameLst>
                                          <p:attrName>style.visibility</p:attrName>
                                        </p:attrNameLst>
                                      </p:cBhvr>
                                      <p:to>
                                        <p:strVal val="visible"/>
                                      </p:to>
                                    </p:set>
                                    <p:animEffect transition="in" filter="wipe(left)">
                                      <p:cBhvr>
                                        <p:cTn id="23" dur="300"/>
                                        <p:tgtEl>
                                          <p:spTgt spid="1434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14367"/>
                                        </p:tgtEl>
                                        <p:attrNameLst>
                                          <p:attrName>style.visibility</p:attrName>
                                        </p:attrNameLst>
                                      </p:cBhvr>
                                      <p:to>
                                        <p:strVal val="visible"/>
                                      </p:to>
                                    </p:set>
                                    <p:animEffect transition="in" filter="barn(outHorizontal)">
                                      <p:cBhvr>
                                        <p:cTn id="28" dur="500"/>
                                        <p:tgtEl>
                                          <p:spTgt spid="1436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4352"/>
                                        </p:tgtEl>
                                        <p:attrNameLst>
                                          <p:attrName>style.visibility</p:attrName>
                                        </p:attrNameLst>
                                      </p:cBhvr>
                                      <p:to>
                                        <p:strVal val="visible"/>
                                      </p:to>
                                    </p:set>
                                    <p:animEffect transition="in" filter="wipe(left)">
                                      <p:cBhvr>
                                        <p:cTn id="33" dur="300"/>
                                        <p:tgtEl>
                                          <p:spTgt spid="14352"/>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42" fill="hold" grpId="0" nodeType="clickEffect">
                                  <p:stCondLst>
                                    <p:cond delay="0"/>
                                  </p:stCondLst>
                                  <p:childTnLst>
                                    <p:set>
                                      <p:cBhvr>
                                        <p:cTn id="37" dur="1" fill="hold">
                                          <p:stCondLst>
                                            <p:cond delay="0"/>
                                          </p:stCondLst>
                                        </p:cTn>
                                        <p:tgtEl>
                                          <p:spTgt spid="14366"/>
                                        </p:tgtEl>
                                        <p:attrNameLst>
                                          <p:attrName>style.visibility</p:attrName>
                                        </p:attrNameLst>
                                      </p:cBhvr>
                                      <p:to>
                                        <p:strVal val="visible"/>
                                      </p:to>
                                    </p:set>
                                    <p:animEffect transition="in" filter="barn(outHorizontal)">
                                      <p:cBhvr>
                                        <p:cTn id="38" dur="500"/>
                                        <p:tgtEl>
                                          <p:spTgt spid="1436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14363"/>
                                        </p:tgtEl>
                                        <p:attrNameLst>
                                          <p:attrName>style.visibility</p:attrName>
                                        </p:attrNameLst>
                                      </p:cBhvr>
                                      <p:to>
                                        <p:strVal val="visible"/>
                                      </p:to>
                                    </p:set>
                                    <p:animEffect transition="in" filter="wipe(left)">
                                      <p:cBhvr>
                                        <p:cTn id="43" dur="300"/>
                                        <p:tgtEl>
                                          <p:spTgt spid="14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utoUpdateAnimBg="0"/>
      <p:bldP spid="14344" grpId="0" autoUpdateAnimBg="0"/>
      <p:bldP spid="14351" grpId="0" build="p" autoUpdateAnimBg="0"/>
      <p:bldP spid="14352" grpId="0" autoUpdateAnimBg="0"/>
      <p:bldP spid="14363" grpId="0" autoUpdateAnimBg="0"/>
      <p:bldP spid="14366" grpId="0" animBg="1"/>
      <p:bldP spid="1436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FFF6895-8B0B-47C5-8C65-790D31C86EBF}" type="slidenum">
              <a:rPr kumimoji="0" lang="zh-CN" altLang="en-US" sz="2000" smtClean="0">
                <a:solidFill>
                  <a:srgbClr val="0000FF"/>
                </a:solidFill>
              </a:rPr>
              <a:pPr eaLnBrk="1" hangingPunct="1"/>
              <a:t>42</a:t>
            </a:fld>
            <a:endParaRPr kumimoji="0" lang="en-US" altLang="zh-CN" sz="2000" smtClean="0">
              <a:solidFill>
                <a:srgbClr val="0000FF"/>
              </a:solidFill>
            </a:endParaRPr>
          </a:p>
        </p:txBody>
      </p:sp>
      <p:sp>
        <p:nvSpPr>
          <p:cNvPr id="72709" name="Text Box 1029"/>
          <p:cNvSpPr txBox="1">
            <a:spLocks noChangeArrowheads="1"/>
          </p:cNvSpPr>
          <p:nvPr/>
        </p:nvSpPr>
        <p:spPr bwMode="auto">
          <a:xfrm>
            <a:off x="744370" y="2884998"/>
            <a:ext cx="8297862"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sz="2800" b="1" dirty="0"/>
              <a:t>(6) 未注尺寸公差为</a:t>
            </a:r>
            <a:r>
              <a:rPr lang="en-US" altLang="zh-CN" sz="2800" b="1" dirty="0"/>
              <a:t>f </a:t>
            </a:r>
            <a:r>
              <a:rPr lang="zh-CN" altLang="en-US" sz="2800" b="1" dirty="0"/>
              <a:t>级，未注几何公差为</a:t>
            </a:r>
            <a:r>
              <a:rPr lang="en-US" altLang="zh-CN" sz="2800" b="1" dirty="0"/>
              <a:t>K</a:t>
            </a:r>
            <a:r>
              <a:rPr lang="zh-CN" altLang="en-US" sz="2800" b="1" dirty="0"/>
              <a:t>级</a:t>
            </a:r>
          </a:p>
        </p:txBody>
      </p:sp>
      <p:sp>
        <p:nvSpPr>
          <p:cNvPr id="72710" name="Text Box 1030"/>
          <p:cNvSpPr txBox="1">
            <a:spLocks noChangeArrowheads="1"/>
          </p:cNvSpPr>
          <p:nvPr/>
        </p:nvSpPr>
        <p:spPr bwMode="auto">
          <a:xfrm>
            <a:off x="787534" y="3733751"/>
            <a:ext cx="7849919"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sz="2800" b="1" dirty="0"/>
              <a:t>(7) 上述各项公差要求的标注（ 见下页 图10.15 ）</a:t>
            </a:r>
          </a:p>
        </p:txBody>
      </p:sp>
      <p:sp>
        <p:nvSpPr>
          <p:cNvPr id="72711" name="Text Box 1031"/>
          <p:cNvSpPr txBox="1">
            <a:spLocks noChangeArrowheads="1"/>
          </p:cNvSpPr>
          <p:nvPr/>
        </p:nvSpPr>
        <p:spPr bwMode="auto">
          <a:xfrm>
            <a:off x="1012032" y="1194069"/>
            <a:ext cx="60293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t>内孔表面粗糙度轮廓</a:t>
            </a:r>
            <a:r>
              <a:rPr lang="en-US" altLang="zh-CN" sz="2800" b="1" i="1"/>
              <a:t>Ra</a:t>
            </a:r>
            <a:r>
              <a:rPr lang="zh-CN" altLang="en-US" sz="2800" b="1"/>
              <a:t>的上限值为</a:t>
            </a:r>
          </a:p>
        </p:txBody>
      </p:sp>
      <p:sp>
        <p:nvSpPr>
          <p:cNvPr id="72712" name="Text Box 1032"/>
          <p:cNvSpPr txBox="1">
            <a:spLocks noChangeArrowheads="1"/>
          </p:cNvSpPr>
          <p:nvPr/>
        </p:nvSpPr>
        <p:spPr bwMode="auto">
          <a:xfrm>
            <a:off x="1061244" y="1721119"/>
            <a:ext cx="23320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t>顶圆为</a:t>
            </a:r>
          </a:p>
        </p:txBody>
      </p:sp>
      <p:sp>
        <p:nvSpPr>
          <p:cNvPr id="72713" name="Text Box 1033"/>
          <p:cNvSpPr txBox="1">
            <a:spLocks noChangeArrowheads="1"/>
          </p:cNvSpPr>
          <p:nvPr/>
        </p:nvSpPr>
        <p:spPr bwMode="auto">
          <a:xfrm>
            <a:off x="4263232" y="1721119"/>
            <a:ext cx="20780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t>端面为</a:t>
            </a:r>
          </a:p>
        </p:txBody>
      </p:sp>
      <p:sp>
        <p:nvSpPr>
          <p:cNvPr id="72714" name="Text Box 1034"/>
          <p:cNvSpPr txBox="1">
            <a:spLocks noChangeArrowheads="1"/>
          </p:cNvSpPr>
          <p:nvPr/>
        </p:nvSpPr>
        <p:spPr bwMode="auto">
          <a:xfrm>
            <a:off x="1062832" y="2244994"/>
            <a:ext cx="36496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t>其余为12.5</a:t>
            </a:r>
            <a:r>
              <a:rPr lang="en-US" altLang="zh-CN" sz="2800" b="1"/>
              <a:t>μm。</a:t>
            </a:r>
            <a:endParaRPr lang="zh-CN" altLang="en-US" sz="2800" b="1"/>
          </a:p>
        </p:txBody>
      </p:sp>
      <p:sp>
        <p:nvSpPr>
          <p:cNvPr id="72715" name="Text Box 1035"/>
          <p:cNvSpPr txBox="1">
            <a:spLocks noChangeArrowheads="1"/>
          </p:cNvSpPr>
          <p:nvPr/>
        </p:nvSpPr>
        <p:spPr bwMode="auto">
          <a:xfrm>
            <a:off x="6337300" y="685800"/>
            <a:ext cx="20653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2800" b="1"/>
              <a:t>1.25</a:t>
            </a:r>
            <a:r>
              <a:rPr lang="en-US" altLang="zh-CN" sz="2800" b="1"/>
              <a:t>μm，</a:t>
            </a:r>
            <a:endParaRPr lang="zh-CN" altLang="en-US" sz="2800" b="1"/>
          </a:p>
        </p:txBody>
      </p:sp>
      <p:sp>
        <p:nvSpPr>
          <p:cNvPr id="72716" name="Text Box 1036"/>
          <p:cNvSpPr txBox="1">
            <a:spLocks noChangeArrowheads="1"/>
          </p:cNvSpPr>
          <p:nvPr/>
        </p:nvSpPr>
        <p:spPr bwMode="auto">
          <a:xfrm>
            <a:off x="5576094" y="1722706"/>
            <a:ext cx="21097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2800"/>
              <a:t>2.5</a:t>
            </a:r>
            <a:r>
              <a:rPr lang="en-US" altLang="zh-CN" sz="2800"/>
              <a:t>μm，</a:t>
            </a:r>
            <a:endParaRPr lang="zh-CN" altLang="en-US" sz="2800"/>
          </a:p>
        </p:txBody>
      </p:sp>
      <p:sp>
        <p:nvSpPr>
          <p:cNvPr id="72717" name="Text Box 1037"/>
          <p:cNvSpPr txBox="1">
            <a:spLocks noChangeArrowheads="1"/>
          </p:cNvSpPr>
          <p:nvPr/>
        </p:nvSpPr>
        <p:spPr bwMode="auto">
          <a:xfrm>
            <a:off x="2459832" y="1721119"/>
            <a:ext cx="1981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a:t>3.2</a:t>
            </a:r>
            <a:r>
              <a:rPr lang="en-US" altLang="zh-CN" sz="2800"/>
              <a:t>μm，</a:t>
            </a:r>
            <a:endParaRPr lang="zh-CN" altLang="en-US" sz="2800"/>
          </a:p>
        </p:txBody>
      </p:sp>
      <p:sp>
        <p:nvSpPr>
          <p:cNvPr id="72718" name="Text Box 1038"/>
          <p:cNvSpPr txBox="1">
            <a:spLocks noChangeArrowheads="1"/>
          </p:cNvSpPr>
          <p:nvPr/>
        </p:nvSpPr>
        <p:spPr bwMode="auto">
          <a:xfrm>
            <a:off x="1016794" y="641619"/>
            <a:ext cx="3097213" cy="5191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a:t>由表10.12得</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718"/>
                                        </p:tgtEl>
                                        <p:attrNameLst>
                                          <p:attrName>style.visibility</p:attrName>
                                        </p:attrNameLst>
                                      </p:cBhvr>
                                      <p:to>
                                        <p:strVal val="visible"/>
                                      </p:to>
                                    </p:set>
                                    <p:animEffect transition="in" filter="wipe(left)">
                                      <p:cBhvr>
                                        <p:cTn id="7" dur="300"/>
                                        <p:tgtEl>
                                          <p:spTgt spid="727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2711"/>
                                        </p:tgtEl>
                                        <p:attrNameLst>
                                          <p:attrName>style.visibility</p:attrName>
                                        </p:attrNameLst>
                                      </p:cBhvr>
                                      <p:to>
                                        <p:strVal val="visible"/>
                                      </p:to>
                                    </p:set>
                                    <p:animEffect transition="in" filter="wipe(left)">
                                      <p:cBhvr>
                                        <p:cTn id="12" dur="300"/>
                                        <p:tgtEl>
                                          <p:spTgt spid="727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2715"/>
                                        </p:tgtEl>
                                        <p:attrNameLst>
                                          <p:attrName>style.visibility</p:attrName>
                                        </p:attrNameLst>
                                      </p:cBhvr>
                                      <p:to>
                                        <p:strVal val="visible"/>
                                      </p:to>
                                    </p:set>
                                    <p:animEffect transition="in" filter="wipe(left)">
                                      <p:cBhvr>
                                        <p:cTn id="17" dur="300"/>
                                        <p:tgtEl>
                                          <p:spTgt spid="727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2712"/>
                                        </p:tgtEl>
                                        <p:attrNameLst>
                                          <p:attrName>style.visibility</p:attrName>
                                        </p:attrNameLst>
                                      </p:cBhvr>
                                      <p:to>
                                        <p:strVal val="visible"/>
                                      </p:to>
                                    </p:set>
                                    <p:animEffect transition="in" filter="wipe(left)">
                                      <p:cBhvr>
                                        <p:cTn id="22" dur="300"/>
                                        <p:tgtEl>
                                          <p:spTgt spid="7271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2717"/>
                                        </p:tgtEl>
                                        <p:attrNameLst>
                                          <p:attrName>style.visibility</p:attrName>
                                        </p:attrNameLst>
                                      </p:cBhvr>
                                      <p:to>
                                        <p:strVal val="visible"/>
                                      </p:to>
                                    </p:set>
                                    <p:animEffect transition="in" filter="wipe(left)">
                                      <p:cBhvr>
                                        <p:cTn id="27" dur="300"/>
                                        <p:tgtEl>
                                          <p:spTgt spid="727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2713"/>
                                        </p:tgtEl>
                                        <p:attrNameLst>
                                          <p:attrName>style.visibility</p:attrName>
                                        </p:attrNameLst>
                                      </p:cBhvr>
                                      <p:to>
                                        <p:strVal val="visible"/>
                                      </p:to>
                                    </p:set>
                                    <p:animEffect transition="in" filter="wipe(left)">
                                      <p:cBhvr>
                                        <p:cTn id="32" dur="300"/>
                                        <p:tgtEl>
                                          <p:spTgt spid="727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2716"/>
                                        </p:tgtEl>
                                        <p:attrNameLst>
                                          <p:attrName>style.visibility</p:attrName>
                                        </p:attrNameLst>
                                      </p:cBhvr>
                                      <p:to>
                                        <p:strVal val="visible"/>
                                      </p:to>
                                    </p:set>
                                    <p:animEffect transition="in" filter="wipe(left)">
                                      <p:cBhvr>
                                        <p:cTn id="37" dur="300"/>
                                        <p:tgtEl>
                                          <p:spTgt spid="7271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2714"/>
                                        </p:tgtEl>
                                        <p:attrNameLst>
                                          <p:attrName>style.visibility</p:attrName>
                                        </p:attrNameLst>
                                      </p:cBhvr>
                                      <p:to>
                                        <p:strVal val="visible"/>
                                      </p:to>
                                    </p:set>
                                    <p:animEffect transition="in" filter="wipe(left)">
                                      <p:cBhvr>
                                        <p:cTn id="42" dur="300"/>
                                        <p:tgtEl>
                                          <p:spTgt spid="7271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72709">
                                            <p:txEl>
                                              <p:pRg st="0" end="0"/>
                                            </p:txEl>
                                          </p:spTgt>
                                        </p:tgtEl>
                                        <p:attrNameLst>
                                          <p:attrName>style.visibility</p:attrName>
                                        </p:attrNameLst>
                                      </p:cBhvr>
                                      <p:to>
                                        <p:strVal val="visible"/>
                                      </p:to>
                                    </p:set>
                                    <p:animEffect transition="in" filter="wipe(left)">
                                      <p:cBhvr>
                                        <p:cTn id="47" dur="300"/>
                                        <p:tgtEl>
                                          <p:spTgt spid="72709">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72710">
                                            <p:txEl>
                                              <p:pRg st="0" end="0"/>
                                            </p:txEl>
                                          </p:spTgt>
                                        </p:tgtEl>
                                        <p:attrNameLst>
                                          <p:attrName>style.visibility</p:attrName>
                                        </p:attrNameLst>
                                      </p:cBhvr>
                                      <p:to>
                                        <p:strVal val="visible"/>
                                      </p:to>
                                    </p:set>
                                    <p:animEffect transition="in" filter="wipe(left)">
                                      <p:cBhvr>
                                        <p:cTn id="52" dur="300"/>
                                        <p:tgtEl>
                                          <p:spTgt spid="727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build="p" autoUpdateAnimBg="0"/>
      <p:bldP spid="72710" grpId="0" build="p" autoUpdateAnimBg="0"/>
      <p:bldP spid="72711" grpId="0" autoUpdateAnimBg="0"/>
      <p:bldP spid="72712" grpId="0" autoUpdateAnimBg="0"/>
      <p:bldP spid="72713" grpId="0" autoUpdateAnimBg="0"/>
      <p:bldP spid="72714" grpId="0" autoUpdateAnimBg="0"/>
      <p:bldP spid="72715" grpId="0" autoUpdateAnimBg="0"/>
      <p:bldP spid="72716" grpId="0" autoUpdateAnimBg="0"/>
      <p:bldP spid="72717" grpId="0" autoUpdateAnimBg="0"/>
      <p:bldP spid="72718"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3"/>
          <p:cNvSpPr>
            <a:spLocks noGrp="1"/>
          </p:cNvSpPr>
          <p:nvPr>
            <p:ph type="sldNum" sz="quarter" idx="12"/>
          </p:nvPr>
        </p:nvSpPr>
        <p:spPr>
          <a:xfrm>
            <a:off x="7046742" y="295421"/>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C4CA6EC-2550-45D2-9A40-757C2DED6F3D}" type="slidenum">
              <a:rPr kumimoji="0" lang="zh-CN" altLang="en-US" sz="2000" smtClean="0">
                <a:solidFill>
                  <a:srgbClr val="0000FF"/>
                </a:solidFill>
              </a:rPr>
              <a:pPr eaLnBrk="1" hangingPunct="1"/>
              <a:t>43</a:t>
            </a:fld>
            <a:endParaRPr kumimoji="0" lang="en-US" altLang="zh-CN" sz="2000" dirty="0" smtClean="0">
              <a:solidFill>
                <a:srgbClr val="0000FF"/>
              </a:solidFill>
            </a:endParaRPr>
          </a:p>
        </p:txBody>
      </p:sp>
      <p:pic>
        <p:nvPicPr>
          <p:cNvPr id="655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165" y="112543"/>
            <a:ext cx="6900763" cy="6611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5539"/>
                                        </p:tgtEl>
                                        <p:attrNameLst>
                                          <p:attrName>style.visibility</p:attrName>
                                        </p:attrNameLst>
                                      </p:cBhvr>
                                      <p:to>
                                        <p:strVal val="visible"/>
                                      </p:to>
                                    </p:set>
                                    <p:animEffect transition="in" filter="fade">
                                      <p:cBhvr>
                                        <p:cTn id="7" dur="1000"/>
                                        <p:tgtEl>
                                          <p:spTgt spid="65539"/>
                                        </p:tgtEl>
                                      </p:cBhvr>
                                    </p:animEffect>
                                    <p:anim calcmode="lin" valueType="num">
                                      <p:cBhvr>
                                        <p:cTn id="8" dur="1000" fill="hold"/>
                                        <p:tgtEl>
                                          <p:spTgt spid="65539"/>
                                        </p:tgtEl>
                                        <p:attrNameLst>
                                          <p:attrName>ppt_x</p:attrName>
                                        </p:attrNameLst>
                                      </p:cBhvr>
                                      <p:tavLst>
                                        <p:tav tm="0">
                                          <p:val>
                                            <p:strVal val="#ppt_x"/>
                                          </p:val>
                                        </p:tav>
                                        <p:tav tm="100000">
                                          <p:val>
                                            <p:strVal val="#ppt_x"/>
                                          </p:val>
                                        </p:tav>
                                      </p:tavLst>
                                    </p:anim>
                                    <p:anim calcmode="lin" valueType="num">
                                      <p:cBhvr>
                                        <p:cTn id="9" dur="1000" fill="hold"/>
                                        <p:tgtEl>
                                          <p:spTgt spid="655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3"/>
          <p:cNvSpPr>
            <a:spLocks noGrp="1"/>
          </p:cNvSpPr>
          <p:nvPr>
            <p:ph type="sldNum" sz="quarter" idx="12"/>
          </p:nvPr>
        </p:nvSpPr>
        <p:spPr>
          <a:xfrm>
            <a:off x="7084256" y="16134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14A0775-C94A-4113-A4CE-AFC0A3D0E1BF}" type="slidenum">
              <a:rPr kumimoji="0" lang="zh-CN" altLang="en-US" sz="2000" smtClean="0">
                <a:solidFill>
                  <a:srgbClr val="0000FF"/>
                </a:solidFill>
              </a:rPr>
              <a:pPr eaLnBrk="1" hangingPunct="1"/>
              <a:t>44</a:t>
            </a:fld>
            <a:endParaRPr kumimoji="0" lang="en-US" altLang="zh-CN" sz="2000" dirty="0" smtClean="0">
              <a:solidFill>
                <a:srgbClr val="0000FF"/>
              </a:solidFill>
            </a:endParaRPr>
          </a:p>
        </p:txBody>
      </p:sp>
      <p:sp>
        <p:nvSpPr>
          <p:cNvPr id="4" name="右箭头 3">
            <a:hlinkClick r:id="rId2" action="ppaction://hlinksldjump"/>
          </p:cNvPr>
          <p:cNvSpPr/>
          <p:nvPr/>
        </p:nvSpPr>
        <p:spPr bwMode="auto">
          <a:xfrm>
            <a:off x="6969394" y="5655211"/>
            <a:ext cx="1744394" cy="956609"/>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返回到</a:t>
            </a:r>
            <a:r>
              <a:rPr kumimoji="1" lang="en-US" altLang="zh-CN" sz="2400" b="1" i="0" u="none" strike="noStrike" cap="none" normalizeH="0" baseline="0" dirty="0" smtClean="0">
                <a:ln>
                  <a:noFill/>
                </a:ln>
                <a:solidFill>
                  <a:srgbClr val="FF0000"/>
                </a:solidFill>
                <a:effectLst/>
                <a:latin typeface="方正舒体" pitchFamily="2" charset="-122"/>
                <a:ea typeface="方正舒体" pitchFamily="2" charset="-122"/>
              </a:rPr>
              <a:t>1</a:t>
            </a:r>
            <a:endPar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endParaRPr>
          </a:p>
        </p:txBody>
      </p:sp>
      <p:pic>
        <p:nvPicPr>
          <p:cNvPr id="665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582" y="389940"/>
            <a:ext cx="4856285" cy="6000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additive="base">
                                        <p:cTn id="7" dur="500" fill="hold"/>
                                        <p:tgtEl>
                                          <p:spTgt spid="66562"/>
                                        </p:tgtEl>
                                        <p:attrNameLst>
                                          <p:attrName>ppt_x</p:attrName>
                                        </p:attrNameLst>
                                      </p:cBhvr>
                                      <p:tavLst>
                                        <p:tav tm="0">
                                          <p:val>
                                            <p:strVal val="#ppt_x"/>
                                          </p:val>
                                        </p:tav>
                                        <p:tav tm="100000">
                                          <p:val>
                                            <p:strVal val="#ppt_x"/>
                                          </p:val>
                                        </p:tav>
                                      </p:tavLst>
                                    </p:anim>
                                    <p:anim calcmode="lin" valueType="num">
                                      <p:cBhvr additive="base">
                                        <p:cTn id="8" dur="500" fill="hold"/>
                                        <p:tgtEl>
                                          <p:spTgt spid="665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E145437-4CD5-430E-919E-3041AB9350A9}" type="slidenum">
              <a:rPr kumimoji="0" lang="zh-CN" altLang="en-US" sz="2000" smtClean="0">
                <a:solidFill>
                  <a:srgbClr val="0000FF"/>
                </a:solidFill>
              </a:rPr>
              <a:pPr eaLnBrk="1" hangingPunct="1"/>
              <a:t>45</a:t>
            </a:fld>
            <a:endParaRPr kumimoji="0" lang="en-US" altLang="zh-CN" sz="2000" smtClean="0">
              <a:solidFill>
                <a:srgbClr val="0000FF"/>
              </a:solidFill>
            </a:endParaRPr>
          </a:p>
        </p:txBody>
      </p:sp>
      <p:sp>
        <p:nvSpPr>
          <p:cNvPr id="107524" name="Text Box 4"/>
          <p:cNvSpPr txBox="1">
            <a:spLocks noChangeArrowheads="1"/>
          </p:cNvSpPr>
          <p:nvPr/>
        </p:nvSpPr>
        <p:spPr bwMode="auto">
          <a:xfrm>
            <a:off x="1014973" y="435569"/>
            <a:ext cx="461486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a:t>10.4 </a:t>
            </a:r>
            <a:r>
              <a:rPr lang="zh-CN" altLang="en-US" b="1"/>
              <a:t>齿轮精度检测</a:t>
            </a:r>
          </a:p>
        </p:txBody>
      </p:sp>
      <p:sp>
        <p:nvSpPr>
          <p:cNvPr id="107525" name="Text Box 5"/>
          <p:cNvSpPr txBox="1">
            <a:spLocks noChangeArrowheads="1"/>
          </p:cNvSpPr>
          <p:nvPr/>
        </p:nvSpPr>
        <p:spPr bwMode="auto">
          <a:xfrm>
            <a:off x="376238" y="821378"/>
            <a:ext cx="8216900" cy="968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齿轮精度的检测包括齿轮副和 单个齿轮的检测。以下主要讲述单个齿轮的检测。</a:t>
            </a:r>
          </a:p>
        </p:txBody>
      </p:sp>
      <p:sp>
        <p:nvSpPr>
          <p:cNvPr id="107526" name="Text Box 6"/>
          <p:cNvSpPr txBox="1">
            <a:spLocks noChangeArrowheads="1"/>
          </p:cNvSpPr>
          <p:nvPr/>
        </p:nvSpPr>
        <p:spPr bwMode="auto">
          <a:xfrm>
            <a:off x="487363" y="1753241"/>
            <a:ext cx="796131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a:t>10.4.1 </a:t>
            </a:r>
            <a:r>
              <a:rPr lang="zh-CN" altLang="en-US" b="1"/>
              <a:t>齿轮径向跳动的测量</a:t>
            </a:r>
          </a:p>
        </p:txBody>
      </p:sp>
      <p:sp>
        <p:nvSpPr>
          <p:cNvPr id="107527" name="Text Box 7"/>
          <p:cNvSpPr txBox="1">
            <a:spLocks noChangeArrowheads="1"/>
          </p:cNvSpPr>
          <p:nvPr/>
        </p:nvSpPr>
        <p:spPr bwMode="auto">
          <a:xfrm>
            <a:off x="612775" y="2186628"/>
            <a:ext cx="796131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齿轮径向跳动通常在摆差测定仪上进行，如图</a:t>
            </a:r>
            <a:r>
              <a:rPr lang="en-US" altLang="zh-CN" b="1"/>
              <a:t>10.16</a:t>
            </a:r>
            <a:r>
              <a:rPr lang="zh-CN" altLang="en-US" b="1"/>
              <a:t>所示。</a:t>
            </a:r>
          </a:p>
        </p:txBody>
      </p:sp>
      <p:grpSp>
        <p:nvGrpSpPr>
          <p:cNvPr id="107535" name="Group 15"/>
          <p:cNvGrpSpPr>
            <a:grpSpLocks/>
          </p:cNvGrpSpPr>
          <p:nvPr/>
        </p:nvGrpSpPr>
        <p:grpSpPr bwMode="auto">
          <a:xfrm>
            <a:off x="4216400" y="3644900"/>
            <a:ext cx="4284663" cy="2922588"/>
            <a:chOff x="2656" y="2296"/>
            <a:chExt cx="2699" cy="1841"/>
          </a:xfrm>
        </p:grpSpPr>
        <p:pic>
          <p:nvPicPr>
            <p:cNvPr id="4711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6" y="2296"/>
              <a:ext cx="2699" cy="155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47117" name="Text Box 10"/>
            <p:cNvSpPr txBox="1">
              <a:spLocks noChangeArrowheads="1"/>
            </p:cNvSpPr>
            <p:nvPr/>
          </p:nvSpPr>
          <p:spPr bwMode="auto">
            <a:xfrm>
              <a:off x="2928" y="3887"/>
              <a:ext cx="2265" cy="2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图</a:t>
              </a:r>
              <a:r>
                <a:rPr lang="en-US" altLang="zh-CN" sz="2000" b="1"/>
                <a:t>10.16 </a:t>
              </a:r>
              <a:r>
                <a:rPr lang="zh-CN" altLang="en-US" sz="2000" b="1"/>
                <a:t>齿轮径向跳动测量</a:t>
              </a:r>
            </a:p>
          </p:txBody>
        </p:sp>
      </p:grpSp>
      <p:grpSp>
        <p:nvGrpSpPr>
          <p:cNvPr id="107531" name="Group 11"/>
          <p:cNvGrpSpPr>
            <a:grpSpLocks/>
          </p:cNvGrpSpPr>
          <p:nvPr/>
        </p:nvGrpSpPr>
        <p:grpSpPr bwMode="auto">
          <a:xfrm>
            <a:off x="114300" y="2605728"/>
            <a:ext cx="8523288" cy="1487488"/>
            <a:chOff x="72" y="1496"/>
            <a:chExt cx="5369" cy="937"/>
          </a:xfrm>
        </p:grpSpPr>
        <p:sp>
          <p:nvSpPr>
            <p:cNvPr id="47114" name="Text Box 12"/>
            <p:cNvSpPr txBox="1">
              <a:spLocks noChangeArrowheads="1"/>
            </p:cNvSpPr>
            <p:nvPr/>
          </p:nvSpPr>
          <p:spPr bwMode="auto">
            <a:xfrm>
              <a:off x="72" y="1496"/>
              <a:ext cx="5369" cy="8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被测齿轮装在心轴上并顶在仪器前、后顶尖间，由带测头的指示表依次测出各齿间的示值。其最大与最小示值之差为齿轮径向跳动误差          。即</a:t>
              </a:r>
              <a:endParaRPr lang="en-US" altLang="zh-CN" b="1"/>
            </a:p>
          </p:txBody>
        </p:sp>
        <p:graphicFrame>
          <p:nvGraphicFramePr>
            <p:cNvPr id="47115" name="Object 13"/>
            <p:cNvGraphicFramePr>
              <a:graphicFrameLocks noChangeAspect="1"/>
            </p:cNvGraphicFramePr>
            <p:nvPr/>
          </p:nvGraphicFramePr>
          <p:xfrm>
            <a:off x="1524" y="2080"/>
            <a:ext cx="416" cy="353"/>
          </p:xfrm>
          <a:graphic>
            <a:graphicData uri="http://schemas.openxmlformats.org/presentationml/2006/ole">
              <mc:AlternateContent xmlns:mc="http://schemas.openxmlformats.org/markup-compatibility/2006">
                <mc:Choice xmlns:v="urn:schemas-microsoft-com:vml" Requires="v">
                  <p:oleObj spid="_x0000_s47148" name="公式" r:id="rId4" imgW="253780" imgH="215713" progId="Equation.3">
                    <p:embed/>
                  </p:oleObj>
                </mc:Choice>
                <mc:Fallback>
                  <p:oleObj name="公式" r:id="rId4" imgW="253780" imgH="215713" progId="Equation.3">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 y="2080"/>
                          <a:ext cx="416" cy="353"/>
                        </a:xfrm>
                        <a:prstGeom prst="rect">
                          <a:avLst/>
                        </a:prstGeom>
                        <a:solidFill>
                          <a:srgbClr val="CC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07534" name="Object 14"/>
          <p:cNvGraphicFramePr>
            <a:graphicFrameLocks noChangeAspect="1"/>
          </p:cNvGraphicFramePr>
          <p:nvPr/>
        </p:nvGraphicFramePr>
        <p:xfrm>
          <a:off x="420688" y="4232275"/>
          <a:ext cx="3398837" cy="752475"/>
        </p:xfrm>
        <a:graphic>
          <a:graphicData uri="http://schemas.openxmlformats.org/presentationml/2006/ole">
            <mc:AlternateContent xmlns:mc="http://schemas.openxmlformats.org/markup-compatibility/2006">
              <mc:Choice xmlns:v="urn:schemas-microsoft-com:vml" Requires="v">
                <p:oleObj spid="_x0000_s47149" name="公式" r:id="rId6" imgW="1028700" imgH="228600" progId="Equation.3">
                  <p:embed/>
                </p:oleObj>
              </mc:Choice>
              <mc:Fallback>
                <p:oleObj name="公式" r:id="rId6" imgW="1028700" imgH="228600" progId="Equation.3">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0688" y="4232275"/>
                        <a:ext cx="3398837" cy="752475"/>
                      </a:xfrm>
                      <a:prstGeom prst="rect">
                        <a:avLst/>
                      </a:prstGeom>
                      <a:solidFill>
                        <a:srgbClr val="CC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524"/>
                                        </p:tgtEl>
                                        <p:attrNameLst>
                                          <p:attrName>style.visibility</p:attrName>
                                        </p:attrNameLst>
                                      </p:cBhvr>
                                      <p:to>
                                        <p:strVal val="visible"/>
                                      </p:to>
                                    </p:set>
                                    <p:animEffect transition="in" filter="wipe(left)">
                                      <p:cBhvr>
                                        <p:cTn id="7" dur="2000"/>
                                        <p:tgtEl>
                                          <p:spTgt spid="1075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7525"/>
                                        </p:tgtEl>
                                        <p:attrNameLst>
                                          <p:attrName>style.visibility</p:attrName>
                                        </p:attrNameLst>
                                      </p:cBhvr>
                                      <p:to>
                                        <p:strVal val="visible"/>
                                      </p:to>
                                    </p:set>
                                    <p:animEffect transition="in" filter="wipe(left)">
                                      <p:cBhvr>
                                        <p:cTn id="12" dur="2000"/>
                                        <p:tgtEl>
                                          <p:spTgt spid="1075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7526"/>
                                        </p:tgtEl>
                                        <p:attrNameLst>
                                          <p:attrName>style.visibility</p:attrName>
                                        </p:attrNameLst>
                                      </p:cBhvr>
                                      <p:to>
                                        <p:strVal val="visible"/>
                                      </p:to>
                                    </p:set>
                                    <p:animEffect transition="in" filter="wipe(left)">
                                      <p:cBhvr>
                                        <p:cTn id="17" dur="2000"/>
                                        <p:tgtEl>
                                          <p:spTgt spid="1075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7527"/>
                                        </p:tgtEl>
                                        <p:attrNameLst>
                                          <p:attrName>style.visibility</p:attrName>
                                        </p:attrNameLst>
                                      </p:cBhvr>
                                      <p:to>
                                        <p:strVal val="visible"/>
                                      </p:to>
                                    </p:set>
                                    <p:animEffect transition="in" filter="wipe(left)">
                                      <p:cBhvr>
                                        <p:cTn id="22" dur="2000"/>
                                        <p:tgtEl>
                                          <p:spTgt spid="10752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6" fill="hold" nodeType="clickEffect">
                                  <p:stCondLst>
                                    <p:cond delay="0"/>
                                  </p:stCondLst>
                                  <p:childTnLst>
                                    <p:set>
                                      <p:cBhvr>
                                        <p:cTn id="26" dur="1" fill="hold">
                                          <p:stCondLst>
                                            <p:cond delay="0"/>
                                          </p:stCondLst>
                                        </p:cTn>
                                        <p:tgtEl>
                                          <p:spTgt spid="107535"/>
                                        </p:tgtEl>
                                        <p:attrNameLst>
                                          <p:attrName>style.visibility</p:attrName>
                                        </p:attrNameLst>
                                      </p:cBhvr>
                                      <p:to>
                                        <p:strVal val="visible"/>
                                      </p:to>
                                    </p:set>
                                    <p:anim calcmode="lin" valueType="num">
                                      <p:cBhvr additive="base">
                                        <p:cTn id="27" dur="2000" fill="hold"/>
                                        <p:tgtEl>
                                          <p:spTgt spid="107535"/>
                                        </p:tgtEl>
                                        <p:attrNameLst>
                                          <p:attrName>ppt_x</p:attrName>
                                        </p:attrNameLst>
                                      </p:cBhvr>
                                      <p:tavLst>
                                        <p:tav tm="0">
                                          <p:val>
                                            <p:strVal val="1+#ppt_w/2"/>
                                          </p:val>
                                        </p:tav>
                                        <p:tav tm="100000">
                                          <p:val>
                                            <p:strVal val="#ppt_x"/>
                                          </p:val>
                                        </p:tav>
                                      </p:tavLst>
                                    </p:anim>
                                    <p:anim calcmode="lin" valueType="num">
                                      <p:cBhvr additive="base">
                                        <p:cTn id="28" dur="2000" fill="hold"/>
                                        <p:tgtEl>
                                          <p:spTgt spid="107535"/>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07531"/>
                                        </p:tgtEl>
                                        <p:attrNameLst>
                                          <p:attrName>style.visibility</p:attrName>
                                        </p:attrNameLst>
                                      </p:cBhvr>
                                      <p:to>
                                        <p:strVal val="visible"/>
                                      </p:to>
                                    </p:set>
                                    <p:animEffect transition="in" filter="wipe(left)">
                                      <p:cBhvr>
                                        <p:cTn id="33" dur="2000"/>
                                        <p:tgtEl>
                                          <p:spTgt spid="10753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8" presetClass="entr" presetSubtype="12" fill="hold" nodeType="clickEffect">
                                  <p:stCondLst>
                                    <p:cond delay="0"/>
                                  </p:stCondLst>
                                  <p:childTnLst>
                                    <p:set>
                                      <p:cBhvr>
                                        <p:cTn id="37" dur="1" fill="hold">
                                          <p:stCondLst>
                                            <p:cond delay="0"/>
                                          </p:stCondLst>
                                        </p:cTn>
                                        <p:tgtEl>
                                          <p:spTgt spid="107534"/>
                                        </p:tgtEl>
                                        <p:attrNameLst>
                                          <p:attrName>style.visibility</p:attrName>
                                        </p:attrNameLst>
                                      </p:cBhvr>
                                      <p:to>
                                        <p:strVal val="visible"/>
                                      </p:to>
                                    </p:set>
                                    <p:animEffect transition="in" filter="strips(downLeft)">
                                      <p:cBhvr>
                                        <p:cTn id="38" dur="2000"/>
                                        <p:tgtEl>
                                          <p:spTgt spid="107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p:bldP spid="107525" grpId="0"/>
      <p:bldP spid="107526" grpId="0"/>
      <p:bldP spid="10752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DD57E33-55BF-4C83-9CCC-907ED1F45404}" type="slidenum">
              <a:rPr kumimoji="0" lang="zh-CN" altLang="en-US" sz="2000" smtClean="0">
                <a:solidFill>
                  <a:srgbClr val="0000FF"/>
                </a:solidFill>
              </a:rPr>
              <a:pPr eaLnBrk="1" hangingPunct="1"/>
              <a:t>46</a:t>
            </a:fld>
            <a:endParaRPr kumimoji="0" lang="en-US" altLang="zh-CN" sz="2000" smtClean="0">
              <a:solidFill>
                <a:srgbClr val="0000FF"/>
              </a:solidFill>
            </a:endParaRPr>
          </a:p>
        </p:txBody>
      </p:sp>
      <p:sp>
        <p:nvSpPr>
          <p:cNvPr id="108548" name="Text Box 4"/>
          <p:cNvSpPr txBox="1">
            <a:spLocks noChangeArrowheads="1"/>
          </p:cNvSpPr>
          <p:nvPr/>
        </p:nvSpPr>
        <p:spPr bwMode="auto">
          <a:xfrm>
            <a:off x="723594" y="285984"/>
            <a:ext cx="5819266"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10.4.2 </a:t>
            </a:r>
            <a:r>
              <a:rPr lang="zh-CN" altLang="en-US" b="1" dirty="0"/>
              <a:t>齿轮齿距偏差的测量</a:t>
            </a:r>
          </a:p>
        </p:txBody>
      </p:sp>
      <p:sp>
        <p:nvSpPr>
          <p:cNvPr id="108549" name="Text Box 5"/>
          <p:cNvSpPr txBox="1">
            <a:spLocks noChangeArrowheads="1"/>
          </p:cNvSpPr>
          <p:nvPr/>
        </p:nvSpPr>
        <p:spPr bwMode="auto">
          <a:xfrm>
            <a:off x="596900" y="735246"/>
            <a:ext cx="796131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a:t> </a:t>
            </a:r>
            <a:r>
              <a:rPr lang="zh-CN" altLang="en-US" b="1"/>
              <a:t>齿轮齿距偏差的测量可分绝对测量法和 相对测量法两类。</a:t>
            </a:r>
          </a:p>
        </p:txBody>
      </p:sp>
      <p:sp>
        <p:nvSpPr>
          <p:cNvPr id="108550" name="Text Box 6"/>
          <p:cNvSpPr txBox="1">
            <a:spLocks noChangeArrowheads="1"/>
          </p:cNvSpPr>
          <p:nvPr/>
        </p:nvSpPr>
        <p:spPr bwMode="auto">
          <a:xfrm>
            <a:off x="623235" y="1122009"/>
            <a:ext cx="495195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 1. </a:t>
            </a:r>
            <a:r>
              <a:rPr lang="zh-CN" altLang="en-US" b="1" dirty="0"/>
              <a:t>齿距偏差的绝对测量法</a:t>
            </a:r>
          </a:p>
        </p:txBody>
      </p:sp>
      <p:sp>
        <p:nvSpPr>
          <p:cNvPr id="108551" name="Text Box 7"/>
          <p:cNvSpPr txBox="1">
            <a:spLocks noChangeArrowheads="1"/>
          </p:cNvSpPr>
          <p:nvPr/>
        </p:nvSpPr>
        <p:spPr bwMode="auto">
          <a:xfrm>
            <a:off x="152400" y="1479550"/>
            <a:ext cx="8442325" cy="968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dirty="0"/>
              <a:t>        </a:t>
            </a:r>
            <a:r>
              <a:rPr lang="zh-CN" altLang="en-US" b="1" dirty="0"/>
              <a:t>齿距偏差的绝对测量法是直接测出各齿轮的齿距角偏差，然后换成线值，其测量原理如图</a:t>
            </a:r>
            <a:r>
              <a:rPr lang="en-US" altLang="zh-CN" b="1" dirty="0"/>
              <a:t>10.17</a:t>
            </a:r>
            <a:r>
              <a:rPr lang="zh-CN" altLang="en-US" b="1" dirty="0"/>
              <a:t>所示。</a:t>
            </a:r>
          </a:p>
        </p:txBody>
      </p:sp>
      <p:grpSp>
        <p:nvGrpSpPr>
          <p:cNvPr id="108552" name="Group 8"/>
          <p:cNvGrpSpPr>
            <a:grpSpLocks/>
          </p:cNvGrpSpPr>
          <p:nvPr/>
        </p:nvGrpSpPr>
        <p:grpSpPr bwMode="auto">
          <a:xfrm>
            <a:off x="5741988" y="2714625"/>
            <a:ext cx="3043237" cy="3260725"/>
            <a:chOff x="3617" y="1660"/>
            <a:chExt cx="1917" cy="2054"/>
          </a:xfrm>
        </p:grpSpPr>
        <p:pic>
          <p:nvPicPr>
            <p:cNvPr id="48139"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17" y="1660"/>
              <a:ext cx="1790" cy="146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48140" name="Text Box 10"/>
            <p:cNvSpPr txBox="1">
              <a:spLocks noChangeArrowheads="1"/>
            </p:cNvSpPr>
            <p:nvPr/>
          </p:nvSpPr>
          <p:spPr bwMode="auto">
            <a:xfrm>
              <a:off x="3738" y="3100"/>
              <a:ext cx="1796" cy="61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600" b="1"/>
                <a:t>图 </a:t>
              </a:r>
              <a:r>
                <a:rPr lang="en-US" altLang="zh-CN" sz="1600" b="1"/>
                <a:t>10.17</a:t>
              </a:r>
              <a:r>
                <a:rPr lang="zh-CN" altLang="en-US" sz="1600" b="1"/>
                <a:t>绝对法测量齿距偏差</a:t>
              </a:r>
            </a:p>
            <a:p>
              <a:pPr algn="l" eaLnBrk="1" hangingPunct="1"/>
              <a:r>
                <a:rPr lang="en-US" altLang="zh-CN" sz="1400" b="1"/>
                <a:t>1—</a:t>
              </a:r>
              <a:r>
                <a:rPr lang="zh-CN" altLang="en-US" sz="1400" b="1"/>
                <a:t>被测齿轮，</a:t>
              </a:r>
              <a:r>
                <a:rPr lang="en-US" altLang="zh-CN" sz="1400" b="1"/>
                <a:t>2—</a:t>
              </a:r>
              <a:r>
                <a:rPr lang="zh-CN" altLang="en-US" sz="1400" b="1"/>
                <a:t>分度盘，</a:t>
              </a:r>
            </a:p>
            <a:p>
              <a:pPr algn="l" eaLnBrk="1" hangingPunct="1"/>
              <a:r>
                <a:rPr lang="en-US" altLang="zh-CN" sz="1400" b="1"/>
                <a:t>3—</a:t>
              </a:r>
              <a:r>
                <a:rPr lang="zh-CN" altLang="en-US" sz="1400" b="1"/>
                <a:t>显微镜，     </a:t>
              </a:r>
              <a:r>
                <a:rPr lang="en-US" altLang="zh-CN" sz="1400" b="1"/>
                <a:t>4—</a:t>
              </a:r>
              <a:r>
                <a:rPr lang="zh-CN" altLang="en-US" sz="1400" b="1"/>
                <a:t>测量杆</a:t>
              </a:r>
            </a:p>
            <a:p>
              <a:pPr algn="l" eaLnBrk="1" hangingPunct="1"/>
              <a:r>
                <a:rPr lang="en-US" altLang="zh-CN" sz="1400" b="1"/>
                <a:t>5—</a:t>
              </a:r>
              <a:r>
                <a:rPr lang="zh-CN" altLang="en-US" sz="1400" b="1"/>
                <a:t>指示表。</a:t>
              </a:r>
            </a:p>
          </p:txBody>
        </p:sp>
      </p:grpSp>
      <p:sp>
        <p:nvSpPr>
          <p:cNvPr id="108555" name="Text Box 11"/>
          <p:cNvSpPr txBox="1">
            <a:spLocks noChangeArrowheads="1"/>
          </p:cNvSpPr>
          <p:nvPr/>
        </p:nvSpPr>
        <p:spPr bwMode="auto">
          <a:xfrm>
            <a:off x="374650" y="2400300"/>
            <a:ext cx="5395913" cy="1406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dirty="0"/>
              <a:t>       </a:t>
            </a:r>
            <a:r>
              <a:rPr lang="zh-CN" altLang="en-US" b="1" dirty="0"/>
              <a:t>被测齿轮</a:t>
            </a:r>
            <a:r>
              <a:rPr lang="en-US" altLang="zh-CN" b="1" dirty="0"/>
              <a:t>1</a:t>
            </a:r>
            <a:r>
              <a:rPr lang="zh-CN" altLang="en-US" b="1" dirty="0"/>
              <a:t>同轴地装在分度盘</a:t>
            </a:r>
            <a:r>
              <a:rPr lang="en-US" altLang="zh-CN" b="1" dirty="0"/>
              <a:t>2</a:t>
            </a:r>
            <a:r>
              <a:rPr lang="zh-CN" altLang="en-US" b="1" dirty="0"/>
              <a:t>上，其每次</a:t>
            </a:r>
            <a:r>
              <a:rPr lang="zh-CN" altLang="en-US" b="1" dirty="0">
                <a:solidFill>
                  <a:srgbClr val="FF0066"/>
                </a:solidFill>
              </a:rPr>
              <a:t>转角由显微镜</a:t>
            </a:r>
            <a:r>
              <a:rPr lang="en-US" altLang="zh-CN" b="1" dirty="0">
                <a:solidFill>
                  <a:srgbClr val="FF0066"/>
                </a:solidFill>
              </a:rPr>
              <a:t>3</a:t>
            </a:r>
            <a:r>
              <a:rPr lang="zh-CN" altLang="en-US" b="1" dirty="0">
                <a:solidFill>
                  <a:srgbClr val="FF0066"/>
                </a:solidFill>
              </a:rPr>
              <a:t>读取</a:t>
            </a:r>
            <a:r>
              <a:rPr lang="zh-CN" altLang="en-US" b="1" dirty="0"/>
              <a:t>。被测齿轮的分度定位由测量杆</a:t>
            </a:r>
            <a:r>
              <a:rPr lang="en-US" altLang="zh-CN" b="1" dirty="0"/>
              <a:t>4</a:t>
            </a:r>
            <a:r>
              <a:rPr lang="zh-CN" altLang="en-US" b="1" dirty="0"/>
              <a:t>和指示表</a:t>
            </a:r>
            <a:r>
              <a:rPr lang="en-US" altLang="zh-CN" b="1" dirty="0"/>
              <a:t>5</a:t>
            </a:r>
            <a:r>
              <a:rPr lang="zh-CN" altLang="en-US" b="1" dirty="0"/>
              <a:t>完成。</a:t>
            </a:r>
          </a:p>
        </p:txBody>
      </p:sp>
      <p:sp>
        <p:nvSpPr>
          <p:cNvPr id="108556" name="Text Box 12"/>
          <p:cNvSpPr txBox="1">
            <a:spLocks noChangeArrowheads="1"/>
          </p:cNvSpPr>
          <p:nvPr/>
        </p:nvSpPr>
        <p:spPr bwMode="auto">
          <a:xfrm>
            <a:off x="277813" y="3776663"/>
            <a:ext cx="5395912" cy="1406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       </a:t>
            </a:r>
            <a:r>
              <a:rPr lang="zh-CN" altLang="en-US" b="1"/>
              <a:t>测头在分度圆附近与齿面接触，每次转角都由</a:t>
            </a:r>
            <a:r>
              <a:rPr lang="zh-CN" altLang="en-US" b="1">
                <a:solidFill>
                  <a:srgbClr val="FF0066"/>
                </a:solidFill>
              </a:rPr>
              <a:t>指示表指零位</a:t>
            </a:r>
            <a:r>
              <a:rPr lang="zh-CN" altLang="en-US" b="1"/>
              <a:t>，然后依次</a:t>
            </a:r>
            <a:r>
              <a:rPr lang="zh-CN" altLang="en-US" b="1">
                <a:solidFill>
                  <a:srgbClr val="FF0066"/>
                </a:solidFill>
              </a:rPr>
              <a:t>读取各齿距的转角</a:t>
            </a:r>
            <a:r>
              <a:rPr lang="zh-CN" altLang="en-US" b="1"/>
              <a:t>。</a:t>
            </a:r>
          </a:p>
        </p:txBody>
      </p:sp>
      <p:sp>
        <p:nvSpPr>
          <p:cNvPr id="108557" name="Text Box 13"/>
          <p:cNvSpPr txBox="1">
            <a:spLocks noChangeArrowheads="1"/>
          </p:cNvSpPr>
          <p:nvPr/>
        </p:nvSpPr>
        <p:spPr bwMode="auto">
          <a:xfrm>
            <a:off x="293688" y="5124450"/>
            <a:ext cx="5395912" cy="968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       </a:t>
            </a:r>
            <a:r>
              <a:rPr lang="zh-CN" altLang="en-US" b="1"/>
              <a:t>绝对法测量齿距偏差数据处理见表</a:t>
            </a:r>
            <a:r>
              <a:rPr lang="en-US" altLang="zh-CN" b="1"/>
              <a:t>10.13</a:t>
            </a:r>
            <a:r>
              <a:rPr lang="zh-CN" altLang="en-US" b="1"/>
              <a:t>所示。</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8548"/>
                                        </p:tgtEl>
                                        <p:attrNameLst>
                                          <p:attrName>style.visibility</p:attrName>
                                        </p:attrNameLst>
                                      </p:cBhvr>
                                      <p:to>
                                        <p:strVal val="visible"/>
                                      </p:to>
                                    </p:set>
                                    <p:animEffect transition="in" filter="wipe(left)">
                                      <p:cBhvr>
                                        <p:cTn id="7" dur="2000"/>
                                        <p:tgtEl>
                                          <p:spTgt spid="1085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8549"/>
                                        </p:tgtEl>
                                        <p:attrNameLst>
                                          <p:attrName>style.visibility</p:attrName>
                                        </p:attrNameLst>
                                      </p:cBhvr>
                                      <p:to>
                                        <p:strVal val="visible"/>
                                      </p:to>
                                    </p:set>
                                    <p:animEffect transition="in" filter="wipe(left)">
                                      <p:cBhvr>
                                        <p:cTn id="12" dur="2000"/>
                                        <p:tgtEl>
                                          <p:spTgt spid="10854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8550"/>
                                        </p:tgtEl>
                                        <p:attrNameLst>
                                          <p:attrName>style.visibility</p:attrName>
                                        </p:attrNameLst>
                                      </p:cBhvr>
                                      <p:to>
                                        <p:strVal val="visible"/>
                                      </p:to>
                                    </p:set>
                                    <p:animEffect transition="in" filter="wipe(left)">
                                      <p:cBhvr>
                                        <p:cTn id="17" dur="2000"/>
                                        <p:tgtEl>
                                          <p:spTgt spid="1085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8551"/>
                                        </p:tgtEl>
                                        <p:attrNameLst>
                                          <p:attrName>style.visibility</p:attrName>
                                        </p:attrNameLst>
                                      </p:cBhvr>
                                      <p:to>
                                        <p:strVal val="visible"/>
                                      </p:to>
                                    </p:set>
                                    <p:animEffect transition="in" filter="wipe(left)">
                                      <p:cBhvr>
                                        <p:cTn id="22" dur="2000"/>
                                        <p:tgtEl>
                                          <p:spTgt spid="1085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6" fill="hold" nodeType="clickEffect">
                                  <p:stCondLst>
                                    <p:cond delay="0"/>
                                  </p:stCondLst>
                                  <p:childTnLst>
                                    <p:set>
                                      <p:cBhvr>
                                        <p:cTn id="26" dur="1" fill="hold">
                                          <p:stCondLst>
                                            <p:cond delay="0"/>
                                          </p:stCondLst>
                                        </p:cTn>
                                        <p:tgtEl>
                                          <p:spTgt spid="108552"/>
                                        </p:tgtEl>
                                        <p:attrNameLst>
                                          <p:attrName>style.visibility</p:attrName>
                                        </p:attrNameLst>
                                      </p:cBhvr>
                                      <p:to>
                                        <p:strVal val="visible"/>
                                      </p:to>
                                    </p:set>
                                    <p:anim calcmode="lin" valueType="num">
                                      <p:cBhvr additive="base">
                                        <p:cTn id="27" dur="2000" fill="hold"/>
                                        <p:tgtEl>
                                          <p:spTgt spid="108552"/>
                                        </p:tgtEl>
                                        <p:attrNameLst>
                                          <p:attrName>ppt_x</p:attrName>
                                        </p:attrNameLst>
                                      </p:cBhvr>
                                      <p:tavLst>
                                        <p:tav tm="0">
                                          <p:val>
                                            <p:strVal val="1+#ppt_w/2"/>
                                          </p:val>
                                        </p:tav>
                                        <p:tav tm="100000">
                                          <p:val>
                                            <p:strVal val="#ppt_x"/>
                                          </p:val>
                                        </p:tav>
                                      </p:tavLst>
                                    </p:anim>
                                    <p:anim calcmode="lin" valueType="num">
                                      <p:cBhvr additive="base">
                                        <p:cTn id="28" dur="2000" fill="hold"/>
                                        <p:tgtEl>
                                          <p:spTgt spid="10855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8555"/>
                                        </p:tgtEl>
                                        <p:attrNameLst>
                                          <p:attrName>style.visibility</p:attrName>
                                        </p:attrNameLst>
                                      </p:cBhvr>
                                      <p:to>
                                        <p:strVal val="visible"/>
                                      </p:to>
                                    </p:set>
                                    <p:animEffect transition="in" filter="wipe(left)">
                                      <p:cBhvr>
                                        <p:cTn id="33" dur="2000"/>
                                        <p:tgtEl>
                                          <p:spTgt spid="10855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08556"/>
                                        </p:tgtEl>
                                        <p:attrNameLst>
                                          <p:attrName>style.visibility</p:attrName>
                                        </p:attrNameLst>
                                      </p:cBhvr>
                                      <p:to>
                                        <p:strVal val="visible"/>
                                      </p:to>
                                    </p:set>
                                    <p:animEffect transition="in" filter="wipe(left)">
                                      <p:cBhvr>
                                        <p:cTn id="38" dur="2000"/>
                                        <p:tgtEl>
                                          <p:spTgt spid="10855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08557"/>
                                        </p:tgtEl>
                                        <p:attrNameLst>
                                          <p:attrName>style.visibility</p:attrName>
                                        </p:attrNameLst>
                                      </p:cBhvr>
                                      <p:to>
                                        <p:strVal val="visible"/>
                                      </p:to>
                                    </p:set>
                                    <p:animEffect transition="in" filter="wipe(left)">
                                      <p:cBhvr>
                                        <p:cTn id="43" dur="2000"/>
                                        <p:tgtEl>
                                          <p:spTgt spid="108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p:bldP spid="108549" grpId="0"/>
      <p:bldP spid="108550" grpId="0"/>
      <p:bldP spid="108551" grpId="0"/>
      <p:bldP spid="108555" grpId="0"/>
      <p:bldP spid="108556" grpId="0"/>
      <p:bldP spid="10855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Text Box 4"/>
          <p:cNvSpPr txBox="1">
            <a:spLocks noChangeArrowheads="1"/>
          </p:cNvSpPr>
          <p:nvPr/>
        </p:nvSpPr>
        <p:spPr bwMode="auto">
          <a:xfrm>
            <a:off x="565150" y="309383"/>
            <a:ext cx="687387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表</a:t>
            </a:r>
            <a:r>
              <a:rPr lang="en-US" altLang="zh-CN" b="1" dirty="0"/>
              <a:t>10.13 </a:t>
            </a:r>
            <a:r>
              <a:rPr lang="zh-CN" altLang="en-US" b="1" dirty="0"/>
              <a:t>绝对法测量齿距偏差数据处理示例</a:t>
            </a:r>
          </a:p>
        </p:txBody>
      </p:sp>
      <p:sp>
        <p:nvSpPr>
          <p:cNvPr id="109573" name="Text Box 5"/>
          <p:cNvSpPr txBox="1">
            <a:spLocks noChangeArrowheads="1"/>
          </p:cNvSpPr>
          <p:nvPr/>
        </p:nvSpPr>
        <p:spPr bwMode="auto">
          <a:xfrm>
            <a:off x="360363" y="3681413"/>
            <a:ext cx="653097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由表</a:t>
            </a:r>
            <a:r>
              <a:rPr lang="en-US" altLang="zh-CN" b="1"/>
              <a:t>10.13</a:t>
            </a:r>
            <a:r>
              <a:rPr lang="zh-CN" altLang="en-US" b="1"/>
              <a:t>得</a:t>
            </a:r>
            <a:r>
              <a:rPr lang="en-US" altLang="zh-CN" b="1"/>
              <a:t>:</a:t>
            </a:r>
            <a:r>
              <a:rPr lang="zh-CN" altLang="en-US" b="1"/>
              <a:t>角齿距累积总值偏差</a:t>
            </a:r>
          </a:p>
        </p:txBody>
      </p:sp>
      <p:graphicFrame>
        <p:nvGraphicFramePr>
          <p:cNvPr id="109574" name="Object 6"/>
          <p:cNvGraphicFramePr>
            <a:graphicFrameLocks noChangeAspect="1"/>
          </p:cNvGraphicFramePr>
          <p:nvPr/>
        </p:nvGraphicFramePr>
        <p:xfrm>
          <a:off x="904875" y="4138613"/>
          <a:ext cx="6764338" cy="574675"/>
        </p:xfrm>
        <a:graphic>
          <a:graphicData uri="http://schemas.openxmlformats.org/presentationml/2006/ole">
            <mc:AlternateContent xmlns:mc="http://schemas.openxmlformats.org/markup-compatibility/2006">
              <mc:Choice xmlns:v="urn:schemas-microsoft-com:vml" Requires="v">
                <p:oleObj spid="_x0000_s49210" name="公式" r:id="rId3" imgW="2540000" imgH="215900" progId="Equation.3">
                  <p:embed/>
                </p:oleObj>
              </mc:Choice>
              <mc:Fallback>
                <p:oleObj name="公式" r:id="rId3" imgW="2540000" imgH="2159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4875" y="4138613"/>
                        <a:ext cx="6764338"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9575" name="Object 7"/>
          <p:cNvGraphicFramePr>
            <a:graphicFrameLocks noChangeAspect="1"/>
          </p:cNvGraphicFramePr>
          <p:nvPr/>
        </p:nvGraphicFramePr>
        <p:xfrm>
          <a:off x="893763" y="4794250"/>
          <a:ext cx="6545262" cy="442913"/>
        </p:xfrm>
        <a:graphic>
          <a:graphicData uri="http://schemas.openxmlformats.org/presentationml/2006/ole">
            <mc:AlternateContent xmlns:mc="http://schemas.openxmlformats.org/markup-compatibility/2006">
              <mc:Choice xmlns:v="urn:schemas-microsoft-com:vml" Requires="v">
                <p:oleObj spid="_x0000_s49211" name="公式" r:id="rId5" imgW="3187700" imgH="215900" progId="Equation.3">
                  <p:embed/>
                </p:oleObj>
              </mc:Choice>
              <mc:Fallback>
                <p:oleObj name="公式" r:id="rId5" imgW="3187700" imgH="2159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3763" y="4794250"/>
                        <a:ext cx="6545262"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9576" name="Object 8"/>
          <p:cNvGraphicFramePr>
            <a:graphicFrameLocks noChangeAspect="1"/>
          </p:cNvGraphicFramePr>
          <p:nvPr/>
        </p:nvGraphicFramePr>
        <p:xfrm>
          <a:off x="998538" y="5345113"/>
          <a:ext cx="7562850" cy="523875"/>
        </p:xfrm>
        <a:graphic>
          <a:graphicData uri="http://schemas.openxmlformats.org/presentationml/2006/ole">
            <mc:AlternateContent xmlns:mc="http://schemas.openxmlformats.org/markup-compatibility/2006">
              <mc:Choice xmlns:v="urn:schemas-microsoft-com:vml" Requires="v">
                <p:oleObj spid="_x0000_s49212" name="公式" r:id="rId7" imgW="3302000" imgH="228600" progId="Equation.3">
                  <p:embed/>
                </p:oleObj>
              </mc:Choice>
              <mc:Fallback>
                <p:oleObj name="公式" r:id="rId7" imgW="3302000" imgH="2286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8538" y="5345113"/>
                        <a:ext cx="7562850"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9167"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1963" y="752475"/>
            <a:ext cx="8220075" cy="293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6" name="Oval 17"/>
          <p:cNvSpPr>
            <a:spLocks noChangeArrowheads="1"/>
          </p:cNvSpPr>
          <p:nvPr/>
        </p:nvSpPr>
        <p:spPr bwMode="auto">
          <a:xfrm>
            <a:off x="4138613" y="2047875"/>
            <a:ext cx="1076325" cy="342900"/>
          </a:xfrm>
          <a:prstGeom prst="ellipse">
            <a:avLst/>
          </a:prstGeom>
          <a:noFill/>
          <a:ln w="38100">
            <a:solidFill>
              <a:srgbClr val="FF0066"/>
            </a:solidFill>
            <a:round/>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7" name="Oval 18"/>
          <p:cNvSpPr>
            <a:spLocks noChangeArrowheads="1"/>
          </p:cNvSpPr>
          <p:nvPr/>
        </p:nvSpPr>
        <p:spPr bwMode="auto">
          <a:xfrm>
            <a:off x="4154488" y="2881313"/>
            <a:ext cx="1076325" cy="342900"/>
          </a:xfrm>
          <a:prstGeom prst="ellipse">
            <a:avLst/>
          </a:prstGeom>
          <a:noFill/>
          <a:ln w="38100">
            <a:solidFill>
              <a:srgbClr val="FF0066"/>
            </a:solidFill>
            <a:round/>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8" name="Rectangle 20"/>
          <p:cNvSpPr>
            <a:spLocks noChangeArrowheads="1"/>
          </p:cNvSpPr>
          <p:nvPr/>
        </p:nvSpPr>
        <p:spPr bwMode="auto">
          <a:xfrm>
            <a:off x="5781675" y="2698750"/>
            <a:ext cx="914400" cy="309563"/>
          </a:xfrm>
          <a:prstGeom prst="rect">
            <a:avLst/>
          </a:prstGeom>
          <a:noFill/>
          <a:ln w="3810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9" name="Rectangle 19"/>
          <p:cNvSpPr>
            <a:spLocks noChangeArrowheads="1"/>
          </p:cNvSpPr>
          <p:nvPr/>
        </p:nvSpPr>
        <p:spPr bwMode="auto">
          <a:xfrm>
            <a:off x="7288213" y="2914650"/>
            <a:ext cx="1054100" cy="309563"/>
          </a:xfrm>
          <a:prstGeom prst="rect">
            <a:avLst/>
          </a:prstGeom>
          <a:noFill/>
          <a:ln w="3810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49164" name="灯片编号占位符 5"/>
          <p:cNvSpPr>
            <a:spLocks noGrp="1"/>
          </p:cNvSpPr>
          <p:nvPr>
            <p:ph type="sldNum" sz="quarter" idx="12"/>
          </p:nvPr>
        </p:nvSpPr>
        <p:spPr>
          <a:xfrm>
            <a:off x="7169150" y="8890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242805A-0D8C-4288-9589-C86C66EB07DD}" type="slidenum">
              <a:rPr kumimoji="0" lang="zh-CN" altLang="en-US" sz="2000" smtClean="0">
                <a:solidFill>
                  <a:srgbClr val="0000FF"/>
                </a:solidFill>
              </a:rPr>
              <a:pPr eaLnBrk="1" hangingPunct="1"/>
              <a:t>47</a:t>
            </a:fld>
            <a:endParaRPr kumimoji="0" lang="en-US" altLang="zh-CN" sz="2000" smtClean="0">
              <a:solidFill>
                <a:srgbClr val="0000FF"/>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572"/>
                                        </p:tgtEl>
                                        <p:attrNameLst>
                                          <p:attrName>style.visibility</p:attrName>
                                        </p:attrNameLst>
                                      </p:cBhvr>
                                      <p:to>
                                        <p:strVal val="visible"/>
                                      </p:to>
                                    </p:set>
                                    <p:animEffect transition="in" filter="wipe(left)">
                                      <p:cBhvr>
                                        <p:cTn id="7" dur="2000"/>
                                        <p:tgtEl>
                                          <p:spTgt spid="1095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49167"/>
                                        </p:tgtEl>
                                        <p:attrNameLst>
                                          <p:attrName>style.visibility</p:attrName>
                                        </p:attrNameLst>
                                      </p:cBhvr>
                                      <p:to>
                                        <p:strVal val="visible"/>
                                      </p:to>
                                    </p:set>
                                    <p:anim calcmode="lin" valueType="num">
                                      <p:cBhvr additive="base">
                                        <p:cTn id="12" dur="1250" fill="hold"/>
                                        <p:tgtEl>
                                          <p:spTgt spid="49167"/>
                                        </p:tgtEl>
                                        <p:attrNameLst>
                                          <p:attrName>ppt_x</p:attrName>
                                        </p:attrNameLst>
                                      </p:cBhvr>
                                      <p:tavLst>
                                        <p:tav tm="0">
                                          <p:val>
                                            <p:strVal val="1+#ppt_w/2"/>
                                          </p:val>
                                        </p:tav>
                                        <p:tav tm="100000">
                                          <p:val>
                                            <p:strVal val="#ppt_x"/>
                                          </p:val>
                                        </p:tav>
                                      </p:tavLst>
                                    </p:anim>
                                    <p:anim calcmode="lin" valueType="num">
                                      <p:cBhvr additive="base">
                                        <p:cTn id="13" dur="1250" fill="hold"/>
                                        <p:tgtEl>
                                          <p:spTgt spid="4916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9573"/>
                                        </p:tgtEl>
                                        <p:attrNameLst>
                                          <p:attrName>style.visibility</p:attrName>
                                        </p:attrNameLst>
                                      </p:cBhvr>
                                      <p:to>
                                        <p:strVal val="visible"/>
                                      </p:to>
                                    </p:set>
                                    <p:animEffect transition="in" filter="wipe(left)">
                                      <p:cBhvr>
                                        <p:cTn id="18" dur="2000"/>
                                        <p:tgtEl>
                                          <p:spTgt spid="10957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2000"/>
                                        <p:tgtEl>
                                          <p:spTgt spid="1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linds(horizontal)">
                                      <p:cBhvr>
                                        <p:cTn id="28" dur="2000"/>
                                        <p:tgtEl>
                                          <p:spTgt spid="1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09574"/>
                                        </p:tgtEl>
                                        <p:attrNameLst>
                                          <p:attrName>style.visibility</p:attrName>
                                        </p:attrNameLst>
                                      </p:cBhvr>
                                      <p:to>
                                        <p:strVal val="visible"/>
                                      </p:to>
                                    </p:set>
                                    <p:animEffect transition="in" filter="wipe(left)">
                                      <p:cBhvr>
                                        <p:cTn id="33" dur="2000"/>
                                        <p:tgtEl>
                                          <p:spTgt spid="10957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09575"/>
                                        </p:tgtEl>
                                        <p:attrNameLst>
                                          <p:attrName>style.visibility</p:attrName>
                                        </p:attrNameLst>
                                      </p:cBhvr>
                                      <p:to>
                                        <p:strVal val="visible"/>
                                      </p:to>
                                    </p:set>
                                    <p:animEffect transition="in" filter="wipe(left)">
                                      <p:cBhvr>
                                        <p:cTn id="38" dur="2000"/>
                                        <p:tgtEl>
                                          <p:spTgt spid="10957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2000"/>
                                        <p:tgtEl>
                                          <p:spTgt spid="1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109576"/>
                                        </p:tgtEl>
                                        <p:attrNameLst>
                                          <p:attrName>style.visibility</p:attrName>
                                        </p:attrNameLst>
                                      </p:cBhvr>
                                      <p:to>
                                        <p:strVal val="visible"/>
                                      </p:to>
                                    </p:set>
                                    <p:animEffect transition="in" filter="wipe(left)">
                                      <p:cBhvr>
                                        <p:cTn id="48" dur="2000"/>
                                        <p:tgtEl>
                                          <p:spTgt spid="10957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blinds(horizontal)">
                                      <p:cBhvr>
                                        <p:cTn id="53"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109573" grpId="0"/>
      <p:bldP spid="16" grpId="0" animBg="1"/>
      <p:bldP spid="17" grpId="0" animBg="1"/>
      <p:bldP spid="18" grpId="0" animBg="1"/>
      <p:bldP spid="1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9079944-B717-4363-9D64-5A0D7E92F716}" type="slidenum">
              <a:rPr kumimoji="0" lang="zh-CN" altLang="en-US" sz="2000" smtClean="0">
                <a:solidFill>
                  <a:srgbClr val="0000FF"/>
                </a:solidFill>
              </a:rPr>
              <a:pPr eaLnBrk="1" hangingPunct="1"/>
              <a:t>48</a:t>
            </a:fld>
            <a:endParaRPr kumimoji="0" lang="en-US" altLang="zh-CN" sz="2000" smtClean="0">
              <a:solidFill>
                <a:srgbClr val="0000FF"/>
              </a:solidFill>
            </a:endParaRPr>
          </a:p>
        </p:txBody>
      </p:sp>
      <p:sp>
        <p:nvSpPr>
          <p:cNvPr id="52227" name="Text Box 13"/>
          <p:cNvSpPr txBox="1">
            <a:spLocks noChangeArrowheads="1"/>
          </p:cNvSpPr>
          <p:nvPr/>
        </p:nvSpPr>
        <p:spPr bwMode="auto">
          <a:xfrm>
            <a:off x="677863" y="514224"/>
            <a:ext cx="727551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将上述结果按下式换算成线值，即</a:t>
            </a:r>
          </a:p>
        </p:txBody>
      </p:sp>
      <p:graphicFrame>
        <p:nvGraphicFramePr>
          <p:cNvPr id="52229" name="Object 15"/>
          <p:cNvGraphicFramePr>
            <a:graphicFrameLocks noChangeAspect="1"/>
          </p:cNvGraphicFramePr>
          <p:nvPr>
            <p:extLst>
              <p:ext uri="{D42A27DB-BD31-4B8C-83A1-F6EECF244321}">
                <p14:modId xmlns:p14="http://schemas.microsoft.com/office/powerpoint/2010/main" val="3307031003"/>
              </p:ext>
            </p:extLst>
          </p:nvPr>
        </p:nvGraphicFramePr>
        <p:xfrm>
          <a:off x="973138" y="1395760"/>
          <a:ext cx="7099300" cy="1014412"/>
        </p:xfrm>
        <a:graphic>
          <a:graphicData uri="http://schemas.openxmlformats.org/presentationml/2006/ole">
            <mc:AlternateContent xmlns:mc="http://schemas.openxmlformats.org/markup-compatibility/2006">
              <mc:Choice xmlns:v="urn:schemas-microsoft-com:vml" Requires="v">
                <p:oleObj spid="_x0000_s50231" name="公式" r:id="rId3" imgW="2755800" imgH="393480" progId="Equation.3">
                  <p:embed/>
                </p:oleObj>
              </mc:Choice>
              <mc:Fallback>
                <p:oleObj name="公式" r:id="rId3" imgW="2755800" imgH="393480" progId="Equation.3">
                  <p:embed/>
                  <p:pic>
                    <p:nvPicPr>
                      <p:cNvPr id="0" name="Object 15"/>
                      <p:cNvPicPr>
                        <a:picLocks noChangeAspect="1" noChangeArrowheads="1"/>
                      </p:cNvPicPr>
                      <p:nvPr/>
                    </p:nvPicPr>
                    <p:blipFill>
                      <a:blip r:embed="rId4"/>
                      <a:srcRect/>
                      <a:stretch>
                        <a:fillRect/>
                      </a:stretch>
                    </p:blipFill>
                    <p:spPr bwMode="auto">
                      <a:xfrm>
                        <a:off x="973138" y="1395760"/>
                        <a:ext cx="7099300" cy="101441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30" name="Text Box 16"/>
          <p:cNvSpPr txBox="1">
            <a:spLocks noChangeArrowheads="1"/>
          </p:cNvSpPr>
          <p:nvPr/>
        </p:nvSpPr>
        <p:spPr bwMode="auto">
          <a:xfrm>
            <a:off x="700088" y="977774"/>
            <a:ext cx="727551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latin typeface="宋体" pitchFamily="2" charset="-122"/>
              </a:rPr>
              <a:t>① </a:t>
            </a:r>
            <a:r>
              <a:rPr lang="zh-CN" altLang="en-US" b="1" dirty="0"/>
              <a:t>齿距累积总偏差为</a:t>
            </a:r>
          </a:p>
        </p:txBody>
      </p:sp>
      <p:sp>
        <p:nvSpPr>
          <p:cNvPr id="52231" name="Rectangle 17"/>
          <p:cNvSpPr>
            <a:spLocks noChangeArrowheads="1"/>
          </p:cNvSpPr>
          <p:nvPr/>
        </p:nvSpPr>
        <p:spPr bwMode="auto">
          <a:xfrm>
            <a:off x="563563" y="2403475"/>
            <a:ext cx="313690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r>
              <a:rPr lang="zh-CN" altLang="en-US" b="1"/>
              <a:t>② 单个齿距偏差为</a:t>
            </a:r>
          </a:p>
        </p:txBody>
      </p:sp>
      <p:graphicFrame>
        <p:nvGraphicFramePr>
          <p:cNvPr id="52232" name="Object 18"/>
          <p:cNvGraphicFramePr>
            <a:graphicFrameLocks noChangeAspect="1"/>
          </p:cNvGraphicFramePr>
          <p:nvPr>
            <p:extLst>
              <p:ext uri="{D42A27DB-BD31-4B8C-83A1-F6EECF244321}">
                <p14:modId xmlns:p14="http://schemas.microsoft.com/office/powerpoint/2010/main" val="660350722"/>
              </p:ext>
            </p:extLst>
          </p:nvPr>
        </p:nvGraphicFramePr>
        <p:xfrm>
          <a:off x="845614" y="2860675"/>
          <a:ext cx="7275512" cy="1016000"/>
        </p:xfrm>
        <a:graphic>
          <a:graphicData uri="http://schemas.openxmlformats.org/presentationml/2006/ole">
            <mc:AlternateContent xmlns:mc="http://schemas.openxmlformats.org/markup-compatibility/2006">
              <mc:Choice xmlns:v="urn:schemas-microsoft-com:vml" Requires="v">
                <p:oleObj spid="_x0000_s50232" name="公式" r:id="rId5" imgW="2819400" imgH="393700" progId="Equation.3">
                  <p:embed/>
                </p:oleObj>
              </mc:Choice>
              <mc:Fallback>
                <p:oleObj name="公式" r:id="rId5" imgW="2819400" imgH="39370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5614" y="2860675"/>
                        <a:ext cx="7275512" cy="10160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33" name="Rectangle 19"/>
          <p:cNvSpPr>
            <a:spLocks noChangeArrowheads="1"/>
          </p:cNvSpPr>
          <p:nvPr/>
        </p:nvSpPr>
        <p:spPr bwMode="auto">
          <a:xfrm>
            <a:off x="777875" y="4024313"/>
            <a:ext cx="271145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spAutoFit/>
          </a:bodyPr>
          <a:lstStyle/>
          <a:p>
            <a:r>
              <a:rPr lang="zh-CN" altLang="en-US" b="1" dirty="0"/>
              <a:t>③ 齿距累积偏差为</a:t>
            </a:r>
          </a:p>
        </p:txBody>
      </p:sp>
      <p:graphicFrame>
        <p:nvGraphicFramePr>
          <p:cNvPr id="52234" name="Object 20"/>
          <p:cNvGraphicFramePr>
            <a:graphicFrameLocks noChangeAspect="1"/>
          </p:cNvGraphicFramePr>
          <p:nvPr/>
        </p:nvGraphicFramePr>
        <p:xfrm>
          <a:off x="806450" y="4616450"/>
          <a:ext cx="7423150" cy="958850"/>
        </p:xfrm>
        <a:graphic>
          <a:graphicData uri="http://schemas.openxmlformats.org/presentationml/2006/ole">
            <mc:AlternateContent xmlns:mc="http://schemas.openxmlformats.org/markup-compatibility/2006">
              <mc:Choice xmlns:v="urn:schemas-microsoft-com:vml" Requires="v">
                <p:oleObj spid="_x0000_s50233" name="公式" r:id="rId7" imgW="3048000" imgH="393700" progId="Equation.3">
                  <p:embed/>
                </p:oleObj>
              </mc:Choice>
              <mc:Fallback>
                <p:oleObj name="公式" r:id="rId7" imgW="3048000" imgH="393700" progId="Equation.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6450" y="4616450"/>
                        <a:ext cx="7423150" cy="9588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wipe(left)">
                                      <p:cBhvr>
                                        <p:cTn id="7" dur="500"/>
                                        <p:tgtEl>
                                          <p:spTgt spid="522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2230"/>
                                        </p:tgtEl>
                                        <p:attrNameLst>
                                          <p:attrName>style.visibility</p:attrName>
                                        </p:attrNameLst>
                                      </p:cBhvr>
                                      <p:to>
                                        <p:strVal val="visible"/>
                                      </p:to>
                                    </p:set>
                                    <p:animEffect transition="in" filter="wipe(left)">
                                      <p:cBhvr>
                                        <p:cTn id="12" dur="500"/>
                                        <p:tgtEl>
                                          <p:spTgt spid="522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2229"/>
                                        </p:tgtEl>
                                        <p:attrNameLst>
                                          <p:attrName>style.visibility</p:attrName>
                                        </p:attrNameLst>
                                      </p:cBhvr>
                                      <p:to>
                                        <p:strVal val="visible"/>
                                      </p:to>
                                    </p:set>
                                    <p:animEffect transition="in" filter="wipe(left)">
                                      <p:cBhvr>
                                        <p:cTn id="17" dur="500"/>
                                        <p:tgtEl>
                                          <p:spTgt spid="5222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2231"/>
                                        </p:tgtEl>
                                        <p:attrNameLst>
                                          <p:attrName>style.visibility</p:attrName>
                                        </p:attrNameLst>
                                      </p:cBhvr>
                                      <p:to>
                                        <p:strVal val="visible"/>
                                      </p:to>
                                    </p:set>
                                    <p:animEffect transition="in" filter="wipe(left)">
                                      <p:cBhvr>
                                        <p:cTn id="22" dur="500"/>
                                        <p:tgtEl>
                                          <p:spTgt spid="522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2232"/>
                                        </p:tgtEl>
                                        <p:attrNameLst>
                                          <p:attrName>style.visibility</p:attrName>
                                        </p:attrNameLst>
                                      </p:cBhvr>
                                      <p:to>
                                        <p:strVal val="visible"/>
                                      </p:to>
                                    </p:set>
                                    <p:animEffect transition="in" filter="wipe(left)">
                                      <p:cBhvr>
                                        <p:cTn id="27" dur="500"/>
                                        <p:tgtEl>
                                          <p:spTgt spid="5223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2233"/>
                                        </p:tgtEl>
                                        <p:attrNameLst>
                                          <p:attrName>style.visibility</p:attrName>
                                        </p:attrNameLst>
                                      </p:cBhvr>
                                      <p:to>
                                        <p:strVal val="visible"/>
                                      </p:to>
                                    </p:set>
                                    <p:animEffect transition="in" filter="wipe(left)">
                                      <p:cBhvr>
                                        <p:cTn id="32" dur="500"/>
                                        <p:tgtEl>
                                          <p:spTgt spid="5223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52234"/>
                                        </p:tgtEl>
                                        <p:attrNameLst>
                                          <p:attrName>style.visibility</p:attrName>
                                        </p:attrNameLst>
                                      </p:cBhvr>
                                      <p:to>
                                        <p:strVal val="visible"/>
                                      </p:to>
                                    </p:set>
                                    <p:animEffect transition="in" filter="wipe(left)">
                                      <p:cBhvr>
                                        <p:cTn id="37" dur="500"/>
                                        <p:tgtEl>
                                          <p:spTgt spid="52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52230" grpId="0"/>
      <p:bldP spid="52231" grpId="0"/>
      <p:bldP spid="5223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8FF745D-85D2-4580-B96F-85A2C70C1D61}" type="slidenum">
              <a:rPr kumimoji="0" lang="zh-CN" altLang="en-US" sz="2000" smtClean="0">
                <a:solidFill>
                  <a:srgbClr val="0000FF"/>
                </a:solidFill>
              </a:rPr>
              <a:pPr eaLnBrk="1" hangingPunct="1"/>
              <a:t>49</a:t>
            </a:fld>
            <a:endParaRPr kumimoji="0" lang="en-US" altLang="zh-CN" sz="2000" smtClean="0">
              <a:solidFill>
                <a:srgbClr val="0000FF"/>
              </a:solidFill>
            </a:endParaRPr>
          </a:p>
        </p:txBody>
      </p:sp>
      <p:sp>
        <p:nvSpPr>
          <p:cNvPr id="110596" name="Text Box 4"/>
          <p:cNvSpPr txBox="1">
            <a:spLocks noChangeArrowheads="1"/>
          </p:cNvSpPr>
          <p:nvPr/>
        </p:nvSpPr>
        <p:spPr bwMode="auto">
          <a:xfrm>
            <a:off x="598488" y="227540"/>
            <a:ext cx="443706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a:t> 2. </a:t>
            </a:r>
            <a:r>
              <a:rPr lang="zh-CN" altLang="en-US" b="1"/>
              <a:t>齿距偏差的相对测量法</a:t>
            </a:r>
          </a:p>
        </p:txBody>
      </p:sp>
      <p:sp>
        <p:nvSpPr>
          <p:cNvPr id="110597" name="Text Box 5"/>
          <p:cNvSpPr txBox="1">
            <a:spLocks noChangeArrowheads="1"/>
          </p:cNvSpPr>
          <p:nvPr/>
        </p:nvSpPr>
        <p:spPr bwMode="auto">
          <a:xfrm>
            <a:off x="246063" y="629177"/>
            <a:ext cx="8362950" cy="968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         </a:t>
            </a:r>
            <a:r>
              <a:rPr lang="zh-CN" altLang="en-US" b="1"/>
              <a:t>齿距偏差的相对测量法一般是在万能测齿仪或齿距仪上测量，如图</a:t>
            </a:r>
            <a:r>
              <a:rPr lang="en-US" altLang="zh-CN" b="1"/>
              <a:t>10.18</a:t>
            </a:r>
            <a:r>
              <a:rPr lang="zh-CN" altLang="en-US" b="1"/>
              <a:t>所示为齿距仪测量齿距偏差。</a:t>
            </a:r>
          </a:p>
        </p:txBody>
      </p:sp>
      <p:grpSp>
        <p:nvGrpSpPr>
          <p:cNvPr id="110608" name="Group 16"/>
          <p:cNvGrpSpPr>
            <a:grpSpLocks/>
          </p:cNvGrpSpPr>
          <p:nvPr/>
        </p:nvGrpSpPr>
        <p:grpSpPr bwMode="auto">
          <a:xfrm>
            <a:off x="3297238" y="2238375"/>
            <a:ext cx="5664200" cy="4446588"/>
            <a:chOff x="2077" y="1420"/>
            <a:chExt cx="3568" cy="2801"/>
          </a:xfrm>
        </p:grpSpPr>
        <p:grpSp>
          <p:nvGrpSpPr>
            <p:cNvPr id="51209" name="Group 15"/>
            <p:cNvGrpSpPr>
              <a:grpSpLocks/>
            </p:cNvGrpSpPr>
            <p:nvPr/>
          </p:nvGrpSpPr>
          <p:grpSpPr bwMode="auto">
            <a:xfrm>
              <a:off x="2077" y="1420"/>
              <a:ext cx="3568" cy="2264"/>
              <a:chOff x="2077" y="1420"/>
              <a:chExt cx="3568" cy="2264"/>
            </a:xfrm>
          </p:grpSpPr>
          <p:pic>
            <p:nvPicPr>
              <p:cNvPr id="51211"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77" y="1420"/>
                <a:ext cx="2119" cy="204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pic>
            <p:nvPicPr>
              <p:cNvPr id="51212"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59" y="2203"/>
                <a:ext cx="1486" cy="103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51213" name="Text Box 10"/>
              <p:cNvSpPr txBox="1">
                <a:spLocks noChangeArrowheads="1"/>
              </p:cNvSpPr>
              <p:nvPr/>
            </p:nvSpPr>
            <p:spPr bwMode="auto">
              <a:xfrm>
                <a:off x="2765" y="3434"/>
                <a:ext cx="2448" cy="2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图</a:t>
                </a:r>
                <a:r>
                  <a:rPr lang="en-US" altLang="zh-CN" sz="2000" b="1"/>
                  <a:t>10.18 </a:t>
                </a:r>
                <a:r>
                  <a:rPr lang="zh-CN" altLang="en-US" sz="2000" b="1"/>
                  <a:t>齿距仪测量齿轮偏差</a:t>
                </a:r>
              </a:p>
            </p:txBody>
          </p:sp>
        </p:grpSp>
        <p:sp>
          <p:nvSpPr>
            <p:cNvPr id="51210" name="Text Box 11"/>
            <p:cNvSpPr txBox="1">
              <a:spLocks noChangeArrowheads="1"/>
            </p:cNvSpPr>
            <p:nvPr/>
          </p:nvSpPr>
          <p:spPr bwMode="auto">
            <a:xfrm>
              <a:off x="2608" y="3701"/>
              <a:ext cx="2828" cy="52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1600" b="1"/>
                <a:t>1—</a:t>
              </a:r>
              <a:r>
                <a:rPr lang="zh-CN" altLang="en-US" sz="1600" b="1"/>
                <a:t>齿距仪，  </a:t>
              </a:r>
              <a:r>
                <a:rPr lang="en-US" altLang="zh-CN" sz="1600" b="1"/>
                <a:t>2—</a:t>
              </a:r>
              <a:r>
                <a:rPr lang="zh-CN" altLang="en-US" sz="1600" b="1"/>
                <a:t>活动测头，</a:t>
              </a:r>
              <a:r>
                <a:rPr lang="en-US" altLang="zh-CN" sz="1600" b="1"/>
                <a:t>3—</a:t>
              </a:r>
              <a:r>
                <a:rPr lang="zh-CN" altLang="en-US" sz="1600" b="1"/>
                <a:t>固定测头，</a:t>
              </a:r>
            </a:p>
            <a:p>
              <a:pPr algn="l" eaLnBrk="1" hangingPunct="1"/>
              <a:r>
                <a:rPr lang="en-US" altLang="zh-CN" sz="1600" b="1"/>
                <a:t>4—</a:t>
              </a:r>
              <a:r>
                <a:rPr lang="zh-CN" altLang="en-US" sz="1600" b="1"/>
                <a:t>定位杆，  </a:t>
              </a:r>
              <a:r>
                <a:rPr lang="en-US" altLang="zh-CN" sz="1600" b="1"/>
                <a:t>5—</a:t>
              </a:r>
              <a:r>
                <a:rPr lang="zh-CN" altLang="en-US" sz="1600" b="1"/>
                <a:t>锁紧螺钉，</a:t>
              </a:r>
              <a:r>
                <a:rPr lang="en-US" altLang="zh-CN" sz="1600" b="1"/>
                <a:t>6—</a:t>
              </a:r>
              <a:r>
                <a:rPr lang="zh-CN" altLang="en-US" sz="1600" b="1"/>
                <a:t>锁紧螺钉，</a:t>
              </a:r>
              <a:r>
                <a:rPr lang="en-US" altLang="zh-CN" sz="1600" b="1"/>
                <a:t>               </a:t>
              </a:r>
            </a:p>
            <a:p>
              <a:pPr algn="l" eaLnBrk="1" hangingPunct="1"/>
              <a:r>
                <a:rPr lang="en-US" altLang="zh-CN" sz="1600" b="1"/>
                <a:t>7— </a:t>
              </a:r>
              <a:r>
                <a:rPr lang="zh-CN" altLang="en-US" sz="1600" b="1"/>
                <a:t>指示表     </a:t>
              </a:r>
              <a:r>
                <a:rPr lang="en-US" altLang="zh-CN" sz="1600" b="1"/>
                <a:t>8—</a:t>
              </a:r>
              <a:r>
                <a:rPr lang="zh-CN" altLang="en-US" sz="1600" b="1"/>
                <a:t>锁紧螺钉。</a:t>
              </a:r>
              <a:endParaRPr lang="en-US" altLang="zh-CN" sz="1600" b="1"/>
            </a:p>
          </p:txBody>
        </p:sp>
      </p:grpSp>
      <p:sp>
        <p:nvSpPr>
          <p:cNvPr id="110604" name="Text Box 12"/>
          <p:cNvSpPr txBox="1">
            <a:spLocks noChangeArrowheads="1"/>
          </p:cNvSpPr>
          <p:nvPr/>
        </p:nvSpPr>
        <p:spPr bwMode="auto">
          <a:xfrm>
            <a:off x="246063" y="1512888"/>
            <a:ext cx="8362950" cy="530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         </a:t>
            </a:r>
            <a:endParaRPr lang="zh-CN" altLang="en-US" b="1"/>
          </a:p>
        </p:txBody>
      </p:sp>
      <p:sp>
        <p:nvSpPr>
          <p:cNvPr id="110605" name="Text Box 13"/>
          <p:cNvSpPr txBox="1">
            <a:spLocks noChangeArrowheads="1"/>
          </p:cNvSpPr>
          <p:nvPr/>
        </p:nvSpPr>
        <p:spPr bwMode="auto">
          <a:xfrm>
            <a:off x="246063" y="1497540"/>
            <a:ext cx="8362950" cy="1406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         </a:t>
            </a:r>
            <a:r>
              <a:rPr lang="zh-CN" altLang="en-US" b="1"/>
              <a:t>齿距仪的测头</a:t>
            </a:r>
            <a:r>
              <a:rPr lang="en-US" altLang="zh-CN" b="1"/>
              <a:t>3</a:t>
            </a:r>
            <a:r>
              <a:rPr lang="zh-CN" altLang="en-US" b="1"/>
              <a:t>、测头</a:t>
            </a:r>
            <a:r>
              <a:rPr lang="en-US" altLang="zh-CN" b="1"/>
              <a:t>2</a:t>
            </a:r>
            <a:r>
              <a:rPr lang="zh-CN" altLang="en-US" b="1"/>
              <a:t>与指示表</a:t>
            </a:r>
            <a:r>
              <a:rPr lang="en-US" altLang="zh-CN" b="1"/>
              <a:t>7</a:t>
            </a:r>
            <a:r>
              <a:rPr lang="zh-CN" altLang="en-US" b="1"/>
              <a:t>相连。测量时，把齿距仪与被测齿轮平放在检验平板上用两个定位杆</a:t>
            </a:r>
            <a:r>
              <a:rPr lang="en-US" altLang="zh-CN" b="1"/>
              <a:t>4</a:t>
            </a:r>
            <a:r>
              <a:rPr lang="zh-CN" altLang="en-US" b="1"/>
              <a:t>顶在齿轮顶圆上，调整测头</a:t>
            </a:r>
            <a:r>
              <a:rPr lang="en-US" altLang="zh-CN" b="1"/>
              <a:t>2</a:t>
            </a:r>
            <a:r>
              <a:rPr lang="zh-CN" altLang="en-US" b="1"/>
              <a:t>和</a:t>
            </a:r>
            <a:r>
              <a:rPr lang="en-US" altLang="zh-CN" b="1"/>
              <a:t>3</a:t>
            </a:r>
            <a:r>
              <a:rPr lang="zh-CN" altLang="en-US" b="1"/>
              <a:t>，</a:t>
            </a:r>
          </a:p>
        </p:txBody>
      </p:sp>
      <p:sp>
        <p:nvSpPr>
          <p:cNvPr id="110606" name="Text Box 14"/>
          <p:cNvSpPr txBox="1">
            <a:spLocks noChangeArrowheads="1"/>
          </p:cNvSpPr>
          <p:nvPr/>
        </p:nvSpPr>
        <p:spPr bwMode="auto">
          <a:xfrm>
            <a:off x="292334" y="2782888"/>
            <a:ext cx="3117850" cy="35972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使其大致在分度圆附近接触，以任一齿距作为基准齿距并将指示表调为零。然后逐个齿距进行测量，得到相对基准齿距的偏差，再求其平均值。见表</a:t>
            </a:r>
            <a:r>
              <a:rPr lang="en-US" altLang="zh-CN" b="1" dirty="0"/>
              <a:t>10.14</a:t>
            </a:r>
            <a:r>
              <a:rPr lang="zh-CN" altLang="en-US" b="1" dirty="0"/>
              <a:t>示例。</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0596"/>
                                        </p:tgtEl>
                                        <p:attrNameLst>
                                          <p:attrName>style.visibility</p:attrName>
                                        </p:attrNameLst>
                                      </p:cBhvr>
                                      <p:to>
                                        <p:strVal val="visible"/>
                                      </p:to>
                                    </p:set>
                                    <p:animEffect transition="in" filter="wipe(left)">
                                      <p:cBhvr>
                                        <p:cTn id="7" dur="2000"/>
                                        <p:tgtEl>
                                          <p:spTgt spid="1105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0597"/>
                                        </p:tgtEl>
                                        <p:attrNameLst>
                                          <p:attrName>style.visibility</p:attrName>
                                        </p:attrNameLst>
                                      </p:cBhvr>
                                      <p:to>
                                        <p:strVal val="visible"/>
                                      </p:to>
                                    </p:set>
                                    <p:animEffect transition="in" filter="wipe(left)">
                                      <p:cBhvr>
                                        <p:cTn id="12" dur="2000"/>
                                        <p:tgtEl>
                                          <p:spTgt spid="1105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6" fill="hold" nodeType="clickEffect">
                                  <p:stCondLst>
                                    <p:cond delay="0"/>
                                  </p:stCondLst>
                                  <p:childTnLst>
                                    <p:set>
                                      <p:cBhvr>
                                        <p:cTn id="16" dur="1" fill="hold">
                                          <p:stCondLst>
                                            <p:cond delay="0"/>
                                          </p:stCondLst>
                                        </p:cTn>
                                        <p:tgtEl>
                                          <p:spTgt spid="110608"/>
                                        </p:tgtEl>
                                        <p:attrNameLst>
                                          <p:attrName>style.visibility</p:attrName>
                                        </p:attrNameLst>
                                      </p:cBhvr>
                                      <p:to>
                                        <p:strVal val="visible"/>
                                      </p:to>
                                    </p:set>
                                    <p:anim calcmode="lin" valueType="num">
                                      <p:cBhvr additive="base">
                                        <p:cTn id="17" dur="2000" fill="hold"/>
                                        <p:tgtEl>
                                          <p:spTgt spid="110608"/>
                                        </p:tgtEl>
                                        <p:attrNameLst>
                                          <p:attrName>ppt_x</p:attrName>
                                        </p:attrNameLst>
                                      </p:cBhvr>
                                      <p:tavLst>
                                        <p:tav tm="0">
                                          <p:val>
                                            <p:strVal val="1+#ppt_w/2"/>
                                          </p:val>
                                        </p:tav>
                                        <p:tav tm="100000">
                                          <p:val>
                                            <p:strVal val="#ppt_x"/>
                                          </p:val>
                                        </p:tav>
                                      </p:tavLst>
                                    </p:anim>
                                    <p:anim calcmode="lin" valueType="num">
                                      <p:cBhvr additive="base">
                                        <p:cTn id="18" dur="2000" fill="hold"/>
                                        <p:tgtEl>
                                          <p:spTgt spid="11060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0604"/>
                                        </p:tgtEl>
                                        <p:attrNameLst>
                                          <p:attrName>style.visibility</p:attrName>
                                        </p:attrNameLst>
                                      </p:cBhvr>
                                      <p:to>
                                        <p:strVal val="visible"/>
                                      </p:to>
                                    </p:set>
                                    <p:animEffect transition="in" filter="wipe(left)">
                                      <p:cBhvr>
                                        <p:cTn id="23" dur="2000"/>
                                        <p:tgtEl>
                                          <p:spTgt spid="11060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0605"/>
                                        </p:tgtEl>
                                        <p:attrNameLst>
                                          <p:attrName>style.visibility</p:attrName>
                                        </p:attrNameLst>
                                      </p:cBhvr>
                                      <p:to>
                                        <p:strVal val="visible"/>
                                      </p:to>
                                    </p:set>
                                    <p:animEffect transition="in" filter="wipe(left)">
                                      <p:cBhvr>
                                        <p:cTn id="28" dur="2000"/>
                                        <p:tgtEl>
                                          <p:spTgt spid="11060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0606"/>
                                        </p:tgtEl>
                                        <p:attrNameLst>
                                          <p:attrName>style.visibility</p:attrName>
                                        </p:attrNameLst>
                                      </p:cBhvr>
                                      <p:to>
                                        <p:strVal val="visible"/>
                                      </p:to>
                                    </p:set>
                                    <p:animEffect transition="in" filter="wipe(left)">
                                      <p:cBhvr>
                                        <p:cTn id="33" dur="2000"/>
                                        <p:tgtEl>
                                          <p:spTgt spid="110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p:bldP spid="110597" grpId="0"/>
      <p:bldP spid="110604" grpId="0"/>
      <p:bldP spid="110605" grpId="0"/>
      <p:bldP spid="11060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xfrm>
            <a:off x="6999849" y="230004"/>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B1F4374-76B1-4143-87E5-9E33B716DF56}" type="slidenum">
              <a:rPr kumimoji="0" lang="zh-CN" altLang="en-US" sz="2000" smtClean="0">
                <a:solidFill>
                  <a:srgbClr val="0000FF"/>
                </a:solidFill>
              </a:rPr>
              <a:pPr eaLnBrk="1" hangingPunct="1"/>
              <a:t>5</a:t>
            </a:fld>
            <a:endParaRPr kumimoji="0" lang="en-US" altLang="zh-CN" sz="2000" dirty="0" smtClean="0">
              <a:solidFill>
                <a:srgbClr val="0000FF"/>
              </a:solidFill>
            </a:endParaRPr>
          </a:p>
        </p:txBody>
      </p:sp>
      <p:sp>
        <p:nvSpPr>
          <p:cNvPr id="29700" name="Text Box 4"/>
          <p:cNvSpPr txBox="1">
            <a:spLocks noChangeArrowheads="1"/>
          </p:cNvSpPr>
          <p:nvPr/>
        </p:nvSpPr>
        <p:spPr bwMode="auto">
          <a:xfrm>
            <a:off x="364028" y="687204"/>
            <a:ext cx="3406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（2）  </a:t>
            </a:r>
            <a:r>
              <a:rPr lang="zh-CN" altLang="en-US" b="1" dirty="0">
                <a:latin typeface="宋体" pitchFamily="2" charset="-122"/>
              </a:rPr>
              <a:t>选用方法</a:t>
            </a:r>
          </a:p>
        </p:txBody>
      </p:sp>
      <p:sp>
        <p:nvSpPr>
          <p:cNvPr id="29702" name="Text Box 6"/>
          <p:cNvSpPr txBox="1">
            <a:spLocks noChangeArrowheads="1"/>
          </p:cNvSpPr>
          <p:nvPr/>
        </p:nvSpPr>
        <p:spPr bwMode="auto">
          <a:xfrm>
            <a:off x="577733" y="2831916"/>
            <a:ext cx="2728912" cy="53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a:t>②</a:t>
            </a:r>
            <a:r>
              <a:rPr lang="en-US" altLang="zh-CN" b="1"/>
              <a:t>  </a:t>
            </a:r>
            <a:r>
              <a:rPr lang="zh-CN" altLang="en-US" b="1">
                <a:latin typeface="宋体" pitchFamily="2" charset="-122"/>
              </a:rPr>
              <a:t>类比法</a:t>
            </a:r>
          </a:p>
        </p:txBody>
      </p:sp>
      <p:sp>
        <p:nvSpPr>
          <p:cNvPr id="29703" name="Text Box 7"/>
          <p:cNvSpPr txBox="1">
            <a:spLocks noChangeArrowheads="1"/>
          </p:cNvSpPr>
          <p:nvPr/>
        </p:nvSpPr>
        <p:spPr bwMode="auto">
          <a:xfrm>
            <a:off x="1084145" y="4233679"/>
            <a:ext cx="8004175"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latin typeface="宋体" pitchFamily="2" charset="-122"/>
              </a:rPr>
              <a:t>类比法是按齿轮的用途和工作条件</a:t>
            </a:r>
            <a:r>
              <a:rPr lang="zh-CN" altLang="en-US" b="1" dirty="0"/>
              <a:t>(</a:t>
            </a:r>
            <a:r>
              <a:rPr lang="en-US" altLang="zh-CN" b="1" i="1" dirty="0"/>
              <a:t>v</a:t>
            </a:r>
            <a:r>
              <a:rPr lang="en-US" altLang="zh-CN" b="1" dirty="0"/>
              <a:t>) </a:t>
            </a:r>
            <a:r>
              <a:rPr lang="zh-CN" altLang="en-US" b="1" dirty="0"/>
              <a:t>等进行对比选择。</a:t>
            </a:r>
            <a:endParaRPr lang="zh-CN" altLang="en-US" b="1" dirty="0">
              <a:latin typeface="宋体" pitchFamily="2" charset="-122"/>
            </a:endParaRPr>
          </a:p>
        </p:txBody>
      </p:sp>
      <p:sp>
        <p:nvSpPr>
          <p:cNvPr id="29718" name="Rectangle 22"/>
          <p:cNvSpPr>
            <a:spLocks noChangeArrowheads="1"/>
          </p:cNvSpPr>
          <p:nvPr/>
        </p:nvSpPr>
        <p:spPr bwMode="auto">
          <a:xfrm>
            <a:off x="357070" y="4732154"/>
            <a:ext cx="8266113" cy="968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pPr>
            <a:r>
              <a:rPr lang="zh-CN" altLang="en-US" b="1" dirty="0">
                <a:latin typeface="宋体" pitchFamily="2" charset="-122"/>
              </a:rPr>
              <a:t>     从</a:t>
            </a:r>
            <a:r>
              <a:rPr lang="zh-CN" altLang="en-US" b="1" dirty="0"/>
              <a:t>表10.4和表10.5</a:t>
            </a:r>
            <a:r>
              <a:rPr lang="zh-CN" altLang="en-US" b="1" dirty="0">
                <a:latin typeface="宋体" pitchFamily="2" charset="-122"/>
              </a:rPr>
              <a:t>中选出平稳性精度等级（因为</a:t>
            </a:r>
            <a:r>
              <a:rPr lang="zh-CN" altLang="en-US" b="1" dirty="0">
                <a:solidFill>
                  <a:srgbClr val="FF0066"/>
                </a:solidFill>
                <a:latin typeface="宋体" pitchFamily="2" charset="-122"/>
              </a:rPr>
              <a:t>平稳性</a:t>
            </a:r>
            <a:r>
              <a:rPr lang="zh-CN" altLang="en-US" b="1" dirty="0">
                <a:latin typeface="宋体" pitchFamily="2" charset="-122"/>
              </a:rPr>
              <a:t>是三项精度中的</a:t>
            </a:r>
            <a:r>
              <a:rPr lang="zh-CN" altLang="en-US" b="1" dirty="0">
                <a:solidFill>
                  <a:srgbClr val="FF0066"/>
                </a:solidFill>
                <a:latin typeface="宋体" pitchFamily="2" charset="-122"/>
              </a:rPr>
              <a:t>核心</a:t>
            </a:r>
            <a:r>
              <a:rPr lang="zh-CN" altLang="en-US" b="1" dirty="0">
                <a:latin typeface="宋体" pitchFamily="2" charset="-122"/>
              </a:rPr>
              <a:t>）。</a:t>
            </a:r>
          </a:p>
        </p:txBody>
      </p:sp>
      <p:sp>
        <p:nvSpPr>
          <p:cNvPr id="29719" name="Text Box 23"/>
          <p:cNvSpPr txBox="1">
            <a:spLocks noChangeArrowheads="1"/>
          </p:cNvSpPr>
          <p:nvPr/>
        </p:nvSpPr>
        <p:spPr bwMode="auto">
          <a:xfrm>
            <a:off x="1085733" y="5722754"/>
            <a:ext cx="7635875" cy="530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然后根据它们</a:t>
            </a:r>
            <a:r>
              <a:rPr lang="zh-CN" altLang="en-US" b="1" dirty="0">
                <a:latin typeface="宋体" pitchFamily="2" charset="-122"/>
              </a:rPr>
              <a:t>之间的关系确定运动精度和接触精度。</a:t>
            </a:r>
            <a:endParaRPr lang="en-US" altLang="zh-CN" b="1" dirty="0">
              <a:latin typeface="宋体" pitchFamily="2" charset="-122"/>
            </a:endParaRPr>
          </a:p>
        </p:txBody>
      </p:sp>
      <p:grpSp>
        <p:nvGrpSpPr>
          <p:cNvPr id="29726" name="Group 30"/>
          <p:cNvGrpSpPr>
            <a:grpSpLocks/>
          </p:cNvGrpSpPr>
          <p:nvPr/>
        </p:nvGrpSpPr>
        <p:grpSpPr bwMode="auto">
          <a:xfrm>
            <a:off x="558683" y="1179329"/>
            <a:ext cx="2057400" cy="1606550"/>
            <a:chOff x="499" y="195"/>
            <a:chExt cx="1296" cy="1012"/>
          </a:xfrm>
        </p:grpSpPr>
        <p:sp>
          <p:nvSpPr>
            <p:cNvPr id="6159" name="Text Box 5"/>
            <p:cNvSpPr txBox="1">
              <a:spLocks noChangeArrowheads="1"/>
            </p:cNvSpPr>
            <p:nvPr/>
          </p:nvSpPr>
          <p:spPr bwMode="auto">
            <a:xfrm>
              <a:off x="499" y="523"/>
              <a:ext cx="12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a:t>①</a:t>
              </a:r>
              <a:r>
                <a:rPr lang="en-US" altLang="zh-CN" b="1"/>
                <a:t> </a:t>
              </a:r>
              <a:r>
                <a:rPr lang="zh-CN" altLang="en-US" b="1">
                  <a:latin typeface="宋体" pitchFamily="2" charset="-122"/>
                </a:rPr>
                <a:t>计算法</a:t>
              </a:r>
              <a:r>
                <a:rPr lang="zh-CN" altLang="en-US" b="1"/>
                <a:t> </a:t>
              </a:r>
            </a:p>
          </p:txBody>
        </p:sp>
        <p:sp>
          <p:nvSpPr>
            <p:cNvPr id="6160" name="AutoShape 24"/>
            <p:cNvSpPr>
              <a:spLocks/>
            </p:cNvSpPr>
            <p:nvPr/>
          </p:nvSpPr>
          <p:spPr bwMode="auto">
            <a:xfrm>
              <a:off x="1471" y="195"/>
              <a:ext cx="294" cy="1012"/>
            </a:xfrm>
            <a:prstGeom prst="leftBrace">
              <a:avLst>
                <a:gd name="adj1" fmla="val 28685"/>
                <a:gd name="adj2" fmla="val 50000"/>
              </a:avLst>
            </a:prstGeom>
            <a:noFill/>
            <a:ln w="38100">
              <a:solidFill>
                <a:srgbClr val="000000"/>
              </a:solidFill>
              <a:round/>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grpSp>
      <p:grpSp>
        <p:nvGrpSpPr>
          <p:cNvPr id="29727" name="Group 31"/>
          <p:cNvGrpSpPr>
            <a:grpSpLocks/>
          </p:cNvGrpSpPr>
          <p:nvPr/>
        </p:nvGrpSpPr>
        <p:grpSpPr bwMode="auto">
          <a:xfrm>
            <a:off x="2524008" y="1007879"/>
            <a:ext cx="5926137" cy="590550"/>
            <a:chOff x="1817" y="87"/>
            <a:chExt cx="3733" cy="372"/>
          </a:xfrm>
        </p:grpSpPr>
        <p:sp>
          <p:nvSpPr>
            <p:cNvPr id="6157" name="Text Box 25"/>
            <p:cNvSpPr txBox="1">
              <a:spLocks noChangeArrowheads="1"/>
            </p:cNvSpPr>
            <p:nvPr/>
          </p:nvSpPr>
          <p:spPr bwMode="auto">
            <a:xfrm>
              <a:off x="1817" y="87"/>
              <a:ext cx="2280" cy="32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a:t>精密传动齿轮：</a:t>
              </a:r>
              <a:endParaRPr lang="en-US" altLang="zh-CN" sz="2800" b="1" i="1"/>
            </a:p>
          </p:txBody>
        </p:sp>
        <p:graphicFrame>
          <p:nvGraphicFramePr>
            <p:cNvPr id="6158" name="Object 26"/>
            <p:cNvGraphicFramePr>
              <a:graphicFrameLocks noChangeAspect="1"/>
            </p:cNvGraphicFramePr>
            <p:nvPr/>
          </p:nvGraphicFramePr>
          <p:xfrm>
            <a:off x="3323" y="88"/>
            <a:ext cx="2227" cy="371"/>
          </p:xfrm>
          <a:graphic>
            <a:graphicData uri="http://schemas.openxmlformats.org/presentationml/2006/ole">
              <mc:AlternateContent xmlns:mc="http://schemas.openxmlformats.org/markup-compatibility/2006">
                <mc:Choice xmlns:v="urn:schemas-microsoft-com:vml" Requires="v">
                  <p:oleObj spid="_x0000_s6176" name="公式" r:id="rId3" imgW="1294838" imgH="215806" progId="Equation.3">
                    <p:embed/>
                  </p:oleObj>
                </mc:Choice>
                <mc:Fallback>
                  <p:oleObj name="公式" r:id="rId3" imgW="1294838" imgH="215806" progId="Equation.3">
                    <p:embed/>
                    <p:pic>
                      <p:nvPicPr>
                        <p:cNvPr id="0" name="Object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3" y="88"/>
                          <a:ext cx="2227" cy="3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9724" name="Text Box 28"/>
          <p:cNvSpPr txBox="1">
            <a:spLocks noChangeArrowheads="1"/>
          </p:cNvSpPr>
          <p:nvPr/>
        </p:nvSpPr>
        <p:spPr bwMode="auto">
          <a:xfrm>
            <a:off x="2476383" y="1747654"/>
            <a:ext cx="6164262"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 </a:t>
            </a:r>
            <a:r>
              <a:rPr lang="zh-CN" altLang="en-US" b="1" dirty="0"/>
              <a:t>高速齿轮：根据圆周速度要求或噪音大小</a:t>
            </a:r>
          </a:p>
        </p:txBody>
      </p:sp>
      <p:sp>
        <p:nvSpPr>
          <p:cNvPr id="29725" name="Text Box 29"/>
          <p:cNvSpPr txBox="1">
            <a:spLocks noChangeArrowheads="1"/>
          </p:cNvSpPr>
          <p:nvPr/>
        </p:nvSpPr>
        <p:spPr bwMode="auto">
          <a:xfrm>
            <a:off x="2579570" y="2406466"/>
            <a:ext cx="587851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重载齿轮：根据强度要求或寿命</a:t>
            </a:r>
          </a:p>
        </p:txBody>
      </p:sp>
      <p:sp>
        <p:nvSpPr>
          <p:cNvPr id="29728" name="Text Box 32"/>
          <p:cNvSpPr txBox="1">
            <a:spLocks noChangeArrowheads="1"/>
          </p:cNvSpPr>
          <p:nvPr/>
        </p:nvSpPr>
        <p:spPr bwMode="auto">
          <a:xfrm>
            <a:off x="517408" y="3304991"/>
            <a:ext cx="8199437"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en-US" altLang="zh-CN" b="1" dirty="0"/>
              <a:t>        </a:t>
            </a:r>
            <a:r>
              <a:rPr lang="zh-CN" altLang="en-US" b="1" dirty="0">
                <a:latin typeface="宋体" pitchFamily="2" charset="-122"/>
              </a:rPr>
              <a:t>类比法是参考同类产品的齿轮精度，结合所设计齿轮的具体要求来确定精度等级。</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9700">
                                            <p:txEl>
                                              <p:pRg st="0" end="0"/>
                                            </p:txEl>
                                          </p:spTgt>
                                        </p:tgtEl>
                                        <p:attrNameLst>
                                          <p:attrName>style.visibility</p:attrName>
                                        </p:attrNameLst>
                                      </p:cBhvr>
                                      <p:to>
                                        <p:strVal val="visible"/>
                                      </p:to>
                                    </p:set>
                                    <p:animEffect transition="in" filter="wipe(left)">
                                      <p:cBhvr>
                                        <p:cTn id="7" dur="300"/>
                                        <p:tgtEl>
                                          <p:spTgt spid="2970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9726"/>
                                        </p:tgtEl>
                                        <p:attrNameLst>
                                          <p:attrName>style.visibility</p:attrName>
                                        </p:attrNameLst>
                                      </p:cBhvr>
                                      <p:to>
                                        <p:strVal val="visible"/>
                                      </p:to>
                                    </p:set>
                                    <p:animEffect transition="in" filter="wipe(left)">
                                      <p:cBhvr>
                                        <p:cTn id="12" dur="2000"/>
                                        <p:tgtEl>
                                          <p:spTgt spid="297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9727"/>
                                        </p:tgtEl>
                                        <p:attrNameLst>
                                          <p:attrName>style.visibility</p:attrName>
                                        </p:attrNameLst>
                                      </p:cBhvr>
                                      <p:to>
                                        <p:strVal val="visible"/>
                                      </p:to>
                                    </p:set>
                                    <p:animEffect transition="in" filter="wipe(left)">
                                      <p:cBhvr>
                                        <p:cTn id="17" dur="2000"/>
                                        <p:tgtEl>
                                          <p:spTgt spid="297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9724"/>
                                        </p:tgtEl>
                                        <p:attrNameLst>
                                          <p:attrName>style.visibility</p:attrName>
                                        </p:attrNameLst>
                                      </p:cBhvr>
                                      <p:to>
                                        <p:strVal val="visible"/>
                                      </p:to>
                                    </p:set>
                                    <p:animEffect transition="in" filter="wipe(left)">
                                      <p:cBhvr>
                                        <p:cTn id="22" dur="300"/>
                                        <p:tgtEl>
                                          <p:spTgt spid="2972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9725"/>
                                        </p:tgtEl>
                                        <p:attrNameLst>
                                          <p:attrName>style.visibility</p:attrName>
                                        </p:attrNameLst>
                                      </p:cBhvr>
                                      <p:to>
                                        <p:strVal val="visible"/>
                                      </p:to>
                                    </p:set>
                                    <p:animEffect transition="in" filter="wipe(left)">
                                      <p:cBhvr>
                                        <p:cTn id="27" dur="300"/>
                                        <p:tgtEl>
                                          <p:spTgt spid="2972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9702"/>
                                        </p:tgtEl>
                                        <p:attrNameLst>
                                          <p:attrName>style.visibility</p:attrName>
                                        </p:attrNameLst>
                                      </p:cBhvr>
                                      <p:to>
                                        <p:strVal val="visible"/>
                                      </p:to>
                                    </p:set>
                                    <p:animEffect transition="in" filter="wipe(left)">
                                      <p:cBhvr>
                                        <p:cTn id="32" dur="300"/>
                                        <p:tgtEl>
                                          <p:spTgt spid="2970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9728"/>
                                        </p:tgtEl>
                                        <p:attrNameLst>
                                          <p:attrName>style.visibility</p:attrName>
                                        </p:attrNameLst>
                                      </p:cBhvr>
                                      <p:to>
                                        <p:strVal val="visible"/>
                                      </p:to>
                                    </p:set>
                                    <p:animEffect transition="in" filter="wipe(left)">
                                      <p:cBhvr>
                                        <p:cTn id="37" dur="300"/>
                                        <p:tgtEl>
                                          <p:spTgt spid="2972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9703">
                                            <p:txEl>
                                              <p:pRg st="0" end="0"/>
                                            </p:txEl>
                                          </p:spTgt>
                                        </p:tgtEl>
                                        <p:attrNameLst>
                                          <p:attrName>style.visibility</p:attrName>
                                        </p:attrNameLst>
                                      </p:cBhvr>
                                      <p:to>
                                        <p:strVal val="visible"/>
                                      </p:to>
                                    </p:set>
                                    <p:animEffect transition="in" filter="wipe(left)">
                                      <p:cBhvr>
                                        <p:cTn id="42" dur="300"/>
                                        <p:tgtEl>
                                          <p:spTgt spid="29703">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29718"/>
                                        </p:tgtEl>
                                        <p:attrNameLst>
                                          <p:attrName>style.visibility</p:attrName>
                                        </p:attrNameLst>
                                      </p:cBhvr>
                                      <p:to>
                                        <p:strVal val="visible"/>
                                      </p:to>
                                    </p:set>
                                    <p:animEffect transition="in" filter="wipe(left)">
                                      <p:cBhvr>
                                        <p:cTn id="47" dur="300"/>
                                        <p:tgtEl>
                                          <p:spTgt spid="2971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29719"/>
                                        </p:tgtEl>
                                        <p:attrNameLst>
                                          <p:attrName>style.visibility</p:attrName>
                                        </p:attrNameLst>
                                      </p:cBhvr>
                                      <p:to>
                                        <p:strVal val="visible"/>
                                      </p:to>
                                    </p:set>
                                    <p:animEffect transition="in" filter="wipe(left)">
                                      <p:cBhvr>
                                        <p:cTn id="52" dur="300"/>
                                        <p:tgtEl>
                                          <p:spTgt spid="29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uild="p" autoUpdateAnimBg="0"/>
      <p:bldP spid="29702" grpId="0" autoUpdateAnimBg="0"/>
      <p:bldP spid="29703" grpId="0" build="p" autoUpdateAnimBg="0"/>
      <p:bldP spid="29718" grpId="0" autoUpdateAnimBg="0"/>
      <p:bldP spid="29719" grpId="0" autoUpdateAnimBg="0"/>
      <p:bldP spid="29724" grpId="0" autoUpdateAnimBg="0"/>
      <p:bldP spid="29725" grpId="0" autoUpdateAnimBg="0"/>
      <p:bldP spid="29728"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BA02B5E-530A-43D1-8862-004215CEB62B}" type="slidenum">
              <a:rPr kumimoji="0" lang="zh-CN" altLang="en-US" sz="2000" smtClean="0">
                <a:solidFill>
                  <a:srgbClr val="0000FF"/>
                </a:solidFill>
              </a:rPr>
              <a:pPr eaLnBrk="1" hangingPunct="1"/>
              <a:t>50</a:t>
            </a:fld>
            <a:endParaRPr kumimoji="0" lang="en-US" altLang="zh-CN" sz="2000" smtClean="0">
              <a:solidFill>
                <a:srgbClr val="0000FF"/>
              </a:solidFill>
            </a:endParaRPr>
          </a:p>
        </p:txBody>
      </p:sp>
      <p:sp>
        <p:nvSpPr>
          <p:cNvPr id="111620" name="Text Box 4"/>
          <p:cNvSpPr txBox="1">
            <a:spLocks noChangeArrowheads="1"/>
          </p:cNvSpPr>
          <p:nvPr/>
        </p:nvSpPr>
        <p:spPr bwMode="auto">
          <a:xfrm>
            <a:off x="963613" y="104775"/>
            <a:ext cx="686117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表</a:t>
            </a:r>
            <a:r>
              <a:rPr lang="en-US" altLang="zh-CN" b="1"/>
              <a:t>10.14</a:t>
            </a:r>
            <a:r>
              <a:rPr lang="zh-CN" altLang="en-US" b="1"/>
              <a:t>相对法测量齿距偏差数据处理示例</a:t>
            </a:r>
          </a:p>
        </p:txBody>
      </p:sp>
      <p:graphicFrame>
        <p:nvGraphicFramePr>
          <p:cNvPr id="111621" name="Object 5"/>
          <p:cNvGraphicFramePr>
            <a:graphicFrameLocks noChangeAspect="1"/>
          </p:cNvGraphicFramePr>
          <p:nvPr/>
        </p:nvGraphicFramePr>
        <p:xfrm>
          <a:off x="598488" y="3549650"/>
          <a:ext cx="7862887" cy="855663"/>
        </p:xfrm>
        <a:graphic>
          <a:graphicData uri="http://schemas.openxmlformats.org/presentationml/2006/ole">
            <mc:AlternateContent xmlns:mc="http://schemas.openxmlformats.org/markup-compatibility/2006">
              <mc:Choice xmlns:v="urn:schemas-microsoft-com:vml" Requires="v">
                <p:oleObj spid="_x0000_s52298" name="公式" r:id="rId3" imgW="3962400" imgH="431800" progId="Equation.3">
                  <p:embed/>
                </p:oleObj>
              </mc:Choice>
              <mc:Fallback>
                <p:oleObj name="公式" r:id="rId3" imgW="3962400" imgH="4318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488" y="3549650"/>
                        <a:ext cx="7862887" cy="85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1622" name="Text Box 6"/>
          <p:cNvSpPr txBox="1">
            <a:spLocks noChangeArrowheads="1"/>
          </p:cNvSpPr>
          <p:nvPr/>
        </p:nvSpPr>
        <p:spPr bwMode="auto">
          <a:xfrm>
            <a:off x="655638" y="4330700"/>
            <a:ext cx="6059487"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由表</a:t>
            </a:r>
            <a:r>
              <a:rPr lang="en-US" altLang="zh-CN" b="1" dirty="0"/>
              <a:t>10.14</a:t>
            </a:r>
            <a:r>
              <a:rPr lang="zh-CN" altLang="en-US" b="1" dirty="0"/>
              <a:t>可得齿距累积总偏差为</a:t>
            </a:r>
          </a:p>
        </p:txBody>
      </p:sp>
      <p:graphicFrame>
        <p:nvGraphicFramePr>
          <p:cNvPr id="111623" name="Object 7"/>
          <p:cNvGraphicFramePr>
            <a:graphicFrameLocks noChangeAspect="1"/>
          </p:cNvGraphicFramePr>
          <p:nvPr/>
        </p:nvGraphicFramePr>
        <p:xfrm>
          <a:off x="822325" y="4765675"/>
          <a:ext cx="5986463" cy="549275"/>
        </p:xfrm>
        <a:graphic>
          <a:graphicData uri="http://schemas.openxmlformats.org/presentationml/2006/ole">
            <mc:AlternateContent xmlns:mc="http://schemas.openxmlformats.org/markup-compatibility/2006">
              <mc:Choice xmlns:v="urn:schemas-microsoft-com:vml" Requires="v">
                <p:oleObj spid="_x0000_s52299" name="公式" r:id="rId5" imgW="2628900" imgH="241300" progId="Equation.3">
                  <p:embed/>
                </p:oleObj>
              </mc:Choice>
              <mc:Fallback>
                <p:oleObj name="公式" r:id="rId5" imgW="2628900" imgH="2413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325" y="4765675"/>
                        <a:ext cx="5986463"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1624" name="Object 8"/>
          <p:cNvGraphicFramePr>
            <a:graphicFrameLocks noChangeAspect="1"/>
          </p:cNvGraphicFramePr>
          <p:nvPr/>
        </p:nvGraphicFramePr>
        <p:xfrm>
          <a:off x="792163" y="5278438"/>
          <a:ext cx="6365875" cy="549275"/>
        </p:xfrm>
        <a:graphic>
          <a:graphicData uri="http://schemas.openxmlformats.org/presentationml/2006/ole">
            <mc:AlternateContent xmlns:mc="http://schemas.openxmlformats.org/markup-compatibility/2006">
              <mc:Choice xmlns:v="urn:schemas-microsoft-com:vml" Requires="v">
                <p:oleObj spid="_x0000_s52300" name="公式" r:id="rId7" imgW="2794000" imgH="241300" progId="Equation.3">
                  <p:embed/>
                </p:oleObj>
              </mc:Choice>
              <mc:Fallback>
                <p:oleObj name="公式" r:id="rId7" imgW="2794000" imgH="2413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2163" y="5278438"/>
                        <a:ext cx="6365875"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1625" name="Object 9"/>
          <p:cNvGraphicFramePr>
            <a:graphicFrameLocks noChangeAspect="1"/>
          </p:cNvGraphicFramePr>
          <p:nvPr/>
        </p:nvGraphicFramePr>
        <p:xfrm>
          <a:off x="795338" y="5843588"/>
          <a:ext cx="6389687" cy="549275"/>
        </p:xfrm>
        <a:graphic>
          <a:graphicData uri="http://schemas.openxmlformats.org/presentationml/2006/ole">
            <mc:AlternateContent xmlns:mc="http://schemas.openxmlformats.org/markup-compatibility/2006">
              <mc:Choice xmlns:v="urn:schemas-microsoft-com:vml" Requires="v">
                <p:oleObj spid="_x0000_s52301" name="公式" r:id="rId9" imgW="2806700" imgH="241300" progId="Equation.3">
                  <p:embed/>
                </p:oleObj>
              </mc:Choice>
              <mc:Fallback>
                <p:oleObj name="公式" r:id="rId9" imgW="2806700" imgH="2413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5338" y="5843588"/>
                        <a:ext cx="6389687"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52248" name="Picture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9175" y="515938"/>
            <a:ext cx="6373813" cy="31178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7" name="Rectangle 21"/>
          <p:cNvSpPr>
            <a:spLocks noChangeArrowheads="1"/>
          </p:cNvSpPr>
          <p:nvPr/>
        </p:nvSpPr>
        <p:spPr bwMode="auto">
          <a:xfrm>
            <a:off x="3479800" y="2527300"/>
            <a:ext cx="914400" cy="325438"/>
          </a:xfrm>
          <a:prstGeom prst="rect">
            <a:avLst/>
          </a:prstGeom>
          <a:noFill/>
          <a:ln w="3810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8" name="Oval 18"/>
          <p:cNvSpPr>
            <a:spLocks noChangeArrowheads="1"/>
          </p:cNvSpPr>
          <p:nvPr/>
        </p:nvSpPr>
        <p:spPr bwMode="auto">
          <a:xfrm>
            <a:off x="4887913" y="2014538"/>
            <a:ext cx="914400" cy="309562"/>
          </a:xfrm>
          <a:prstGeom prst="ellipse">
            <a:avLst/>
          </a:prstGeom>
          <a:noFill/>
          <a:ln w="38100">
            <a:solidFill>
              <a:srgbClr val="FF0066"/>
            </a:solidFill>
            <a:round/>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19" name="Oval 19"/>
          <p:cNvSpPr>
            <a:spLocks noChangeArrowheads="1"/>
          </p:cNvSpPr>
          <p:nvPr/>
        </p:nvSpPr>
        <p:spPr bwMode="auto">
          <a:xfrm>
            <a:off x="4887913" y="2497138"/>
            <a:ext cx="914400" cy="309562"/>
          </a:xfrm>
          <a:prstGeom prst="ellipse">
            <a:avLst/>
          </a:prstGeom>
          <a:noFill/>
          <a:ln w="38100">
            <a:solidFill>
              <a:srgbClr val="FF0066"/>
            </a:solidFill>
            <a:round/>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20" name="Rectangle 22"/>
          <p:cNvSpPr>
            <a:spLocks noChangeArrowheads="1"/>
          </p:cNvSpPr>
          <p:nvPr/>
        </p:nvSpPr>
        <p:spPr bwMode="auto">
          <a:xfrm>
            <a:off x="6159500" y="3294063"/>
            <a:ext cx="1233488" cy="325437"/>
          </a:xfrm>
          <a:prstGeom prst="rect">
            <a:avLst/>
          </a:prstGeom>
          <a:noFill/>
          <a:ln w="38100">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1620"/>
                                        </p:tgtEl>
                                        <p:attrNameLst>
                                          <p:attrName>style.visibility</p:attrName>
                                        </p:attrNameLst>
                                      </p:cBhvr>
                                      <p:to>
                                        <p:strVal val="visible"/>
                                      </p:to>
                                    </p:set>
                                    <p:animEffect transition="in" filter="wipe(left)">
                                      <p:cBhvr>
                                        <p:cTn id="7" dur="2000"/>
                                        <p:tgtEl>
                                          <p:spTgt spid="1116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52248"/>
                                        </p:tgtEl>
                                        <p:attrNameLst>
                                          <p:attrName>style.visibility</p:attrName>
                                        </p:attrNameLst>
                                      </p:cBhvr>
                                      <p:to>
                                        <p:strVal val="visible"/>
                                      </p:to>
                                    </p:set>
                                    <p:anim calcmode="lin" valueType="num">
                                      <p:cBhvr additive="base">
                                        <p:cTn id="12" dur="1250" fill="hold"/>
                                        <p:tgtEl>
                                          <p:spTgt spid="52248"/>
                                        </p:tgtEl>
                                        <p:attrNameLst>
                                          <p:attrName>ppt_x</p:attrName>
                                        </p:attrNameLst>
                                      </p:cBhvr>
                                      <p:tavLst>
                                        <p:tav tm="0">
                                          <p:val>
                                            <p:strVal val="1+#ppt_w/2"/>
                                          </p:val>
                                        </p:tav>
                                        <p:tav tm="100000">
                                          <p:val>
                                            <p:strVal val="#ppt_x"/>
                                          </p:val>
                                        </p:tav>
                                      </p:tavLst>
                                    </p:anim>
                                    <p:anim calcmode="lin" valueType="num">
                                      <p:cBhvr additive="base">
                                        <p:cTn id="13" dur="1250" fill="hold"/>
                                        <p:tgtEl>
                                          <p:spTgt spid="5224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11621"/>
                                        </p:tgtEl>
                                        <p:attrNameLst>
                                          <p:attrName>style.visibility</p:attrName>
                                        </p:attrNameLst>
                                      </p:cBhvr>
                                      <p:to>
                                        <p:strVal val="visible"/>
                                      </p:to>
                                    </p:set>
                                    <p:animEffect transition="in" filter="wipe(left)">
                                      <p:cBhvr>
                                        <p:cTn id="18" dur="2000"/>
                                        <p:tgtEl>
                                          <p:spTgt spid="11162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1622"/>
                                        </p:tgtEl>
                                        <p:attrNameLst>
                                          <p:attrName>style.visibility</p:attrName>
                                        </p:attrNameLst>
                                      </p:cBhvr>
                                      <p:to>
                                        <p:strVal val="visible"/>
                                      </p:to>
                                    </p:set>
                                    <p:animEffect transition="in" filter="wipe(left)">
                                      <p:cBhvr>
                                        <p:cTn id="23" dur="2000"/>
                                        <p:tgtEl>
                                          <p:spTgt spid="11162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2000"/>
                                        <p:tgtEl>
                                          <p:spTgt spid="1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linds(horizontal)">
                                      <p:cBhvr>
                                        <p:cTn id="33" dur="2000"/>
                                        <p:tgtEl>
                                          <p:spTgt spid="1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11623"/>
                                        </p:tgtEl>
                                        <p:attrNameLst>
                                          <p:attrName>style.visibility</p:attrName>
                                        </p:attrNameLst>
                                      </p:cBhvr>
                                      <p:to>
                                        <p:strVal val="visible"/>
                                      </p:to>
                                    </p:set>
                                    <p:animEffect transition="in" filter="wipe(left)">
                                      <p:cBhvr>
                                        <p:cTn id="38" dur="2000"/>
                                        <p:tgtEl>
                                          <p:spTgt spid="11162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linds(horizontal)">
                                      <p:cBhvr>
                                        <p:cTn id="43" dur="2000"/>
                                        <p:tgtEl>
                                          <p:spTgt spid="1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111624"/>
                                        </p:tgtEl>
                                        <p:attrNameLst>
                                          <p:attrName>style.visibility</p:attrName>
                                        </p:attrNameLst>
                                      </p:cBhvr>
                                      <p:to>
                                        <p:strVal val="visible"/>
                                      </p:to>
                                    </p:set>
                                    <p:animEffect transition="in" filter="wipe(left)">
                                      <p:cBhvr>
                                        <p:cTn id="48" dur="2000"/>
                                        <p:tgtEl>
                                          <p:spTgt spid="11162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blinds(horizontal)">
                                      <p:cBhvr>
                                        <p:cTn id="53" dur="2000"/>
                                        <p:tgtEl>
                                          <p:spTgt spid="20"/>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111625"/>
                                        </p:tgtEl>
                                        <p:attrNameLst>
                                          <p:attrName>style.visibility</p:attrName>
                                        </p:attrNameLst>
                                      </p:cBhvr>
                                      <p:to>
                                        <p:strVal val="visible"/>
                                      </p:to>
                                    </p:set>
                                    <p:animEffect transition="in" filter="wipe(left)">
                                      <p:cBhvr>
                                        <p:cTn id="58" dur="2000"/>
                                        <p:tgtEl>
                                          <p:spTgt spid="111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p:bldP spid="111622" grpId="0"/>
      <p:bldP spid="17" grpId="0" animBg="1"/>
      <p:bldP spid="18" grpId="0" animBg="1"/>
      <p:bldP spid="19" grpId="0" animBg="1"/>
      <p:bldP spid="2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A449ADB-578D-4315-9902-B653083F09CE}" type="slidenum">
              <a:rPr kumimoji="0" lang="zh-CN" altLang="en-US" sz="2000" smtClean="0">
                <a:solidFill>
                  <a:srgbClr val="0000FF"/>
                </a:solidFill>
              </a:rPr>
              <a:pPr eaLnBrk="1" hangingPunct="1"/>
              <a:t>51</a:t>
            </a:fld>
            <a:endParaRPr kumimoji="0" lang="en-US" altLang="zh-CN" sz="2000" smtClean="0">
              <a:solidFill>
                <a:srgbClr val="0000FF"/>
              </a:solidFill>
            </a:endParaRPr>
          </a:p>
        </p:txBody>
      </p:sp>
      <p:sp>
        <p:nvSpPr>
          <p:cNvPr id="113668" name="Text Box 4"/>
          <p:cNvSpPr txBox="1">
            <a:spLocks noChangeArrowheads="1"/>
          </p:cNvSpPr>
          <p:nvPr/>
        </p:nvSpPr>
        <p:spPr bwMode="auto">
          <a:xfrm>
            <a:off x="864057" y="277938"/>
            <a:ext cx="563562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10.4.3 </a:t>
            </a:r>
            <a:r>
              <a:rPr lang="zh-CN" altLang="en-US" b="1" dirty="0"/>
              <a:t>齿廓偏差的测量</a:t>
            </a:r>
          </a:p>
        </p:txBody>
      </p:sp>
      <p:sp>
        <p:nvSpPr>
          <p:cNvPr id="113669" name="Text Box 5"/>
          <p:cNvSpPr txBox="1">
            <a:spLocks noChangeArrowheads="1"/>
          </p:cNvSpPr>
          <p:nvPr/>
        </p:nvSpPr>
        <p:spPr bwMode="auto">
          <a:xfrm>
            <a:off x="246063" y="684608"/>
            <a:ext cx="8628062" cy="968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齿廓偏差的测量也叫齿形测量，通常在渐开线检查仪上进行测量。</a:t>
            </a:r>
            <a:r>
              <a:rPr lang="zh-CN" altLang="en-US" b="1" dirty="0">
                <a:solidFill>
                  <a:srgbClr val="FF0066"/>
                </a:solidFill>
              </a:rPr>
              <a:t>如图</a:t>
            </a:r>
            <a:r>
              <a:rPr lang="en-US" altLang="zh-CN" b="1" dirty="0">
                <a:solidFill>
                  <a:srgbClr val="FF0066"/>
                </a:solidFill>
              </a:rPr>
              <a:t>10.19</a:t>
            </a:r>
            <a:r>
              <a:rPr lang="zh-CN" altLang="en-US" b="1" dirty="0">
                <a:solidFill>
                  <a:srgbClr val="FF0066"/>
                </a:solidFill>
              </a:rPr>
              <a:t>为单盘式渐开线检查仪测量示意图。</a:t>
            </a:r>
          </a:p>
        </p:txBody>
      </p:sp>
      <p:grpSp>
        <p:nvGrpSpPr>
          <p:cNvPr id="113670" name="Group 6"/>
          <p:cNvGrpSpPr>
            <a:grpSpLocks/>
          </p:cNvGrpSpPr>
          <p:nvPr/>
        </p:nvGrpSpPr>
        <p:grpSpPr bwMode="auto">
          <a:xfrm>
            <a:off x="5905500" y="1528763"/>
            <a:ext cx="3005138" cy="5106987"/>
            <a:chOff x="3720" y="1003"/>
            <a:chExt cx="1893" cy="3217"/>
          </a:xfrm>
        </p:grpSpPr>
        <p:sp>
          <p:nvSpPr>
            <p:cNvPr id="53257" name="Text Box 7"/>
            <p:cNvSpPr txBox="1">
              <a:spLocks noChangeArrowheads="1"/>
            </p:cNvSpPr>
            <p:nvPr/>
          </p:nvSpPr>
          <p:spPr bwMode="auto">
            <a:xfrm>
              <a:off x="3833" y="3700"/>
              <a:ext cx="1780" cy="52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1600" b="1"/>
                <a:t> 1—</a:t>
              </a:r>
              <a:r>
                <a:rPr lang="zh-CN" altLang="en-US" sz="1600" b="1"/>
                <a:t>被测齿轮  </a:t>
              </a:r>
              <a:r>
                <a:rPr lang="en-US" altLang="zh-CN" sz="1600" b="1"/>
                <a:t>2—</a:t>
              </a:r>
              <a:r>
                <a:rPr lang="zh-CN" altLang="en-US" sz="1600" b="1"/>
                <a:t>基圆盘 </a:t>
              </a:r>
            </a:p>
            <a:p>
              <a:pPr algn="l" eaLnBrk="1" hangingPunct="1"/>
              <a:r>
                <a:rPr lang="en-US" altLang="zh-CN" sz="1600" b="1"/>
                <a:t> 3—</a:t>
              </a:r>
              <a:r>
                <a:rPr lang="zh-CN" altLang="en-US" sz="1600" b="1"/>
                <a:t>直尺  </a:t>
              </a:r>
              <a:r>
                <a:rPr lang="en-US" altLang="zh-CN" sz="1600" b="1"/>
                <a:t>4—</a:t>
              </a:r>
              <a:r>
                <a:rPr lang="zh-CN" altLang="en-US" sz="1600" b="1"/>
                <a:t>滑板   </a:t>
              </a:r>
              <a:r>
                <a:rPr lang="en-US" altLang="zh-CN" sz="1600" b="1"/>
                <a:t>5—</a:t>
              </a:r>
              <a:r>
                <a:rPr lang="zh-CN" altLang="en-US" sz="1600" b="1"/>
                <a:t>丝杆  </a:t>
              </a:r>
            </a:p>
            <a:p>
              <a:pPr algn="l" eaLnBrk="1" hangingPunct="1"/>
              <a:r>
                <a:rPr lang="zh-CN" altLang="en-US" sz="1600" b="1"/>
                <a:t> </a:t>
              </a:r>
              <a:r>
                <a:rPr lang="en-US" altLang="zh-CN" sz="1600" b="1"/>
                <a:t>6—</a:t>
              </a:r>
              <a:r>
                <a:rPr lang="zh-CN" altLang="en-US" sz="1600" b="1"/>
                <a:t>杠杆  </a:t>
              </a:r>
              <a:r>
                <a:rPr lang="en-US" altLang="zh-CN" sz="1600" b="1"/>
                <a:t>7—</a:t>
              </a:r>
              <a:r>
                <a:rPr lang="zh-CN" altLang="en-US" sz="1600" b="1"/>
                <a:t>指示表</a:t>
              </a:r>
            </a:p>
          </p:txBody>
        </p:sp>
        <p:grpSp>
          <p:nvGrpSpPr>
            <p:cNvPr id="53258" name="Group 8"/>
            <p:cNvGrpSpPr>
              <a:grpSpLocks/>
            </p:cNvGrpSpPr>
            <p:nvPr/>
          </p:nvGrpSpPr>
          <p:grpSpPr bwMode="auto">
            <a:xfrm>
              <a:off x="3720" y="1003"/>
              <a:ext cx="1793" cy="2700"/>
              <a:chOff x="3720" y="1003"/>
              <a:chExt cx="1793" cy="2700"/>
            </a:xfrm>
          </p:grpSpPr>
          <p:pic>
            <p:nvPicPr>
              <p:cNvPr id="53259"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0" y="1003"/>
                <a:ext cx="1766" cy="258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53260" name="Text Box 10"/>
              <p:cNvSpPr txBox="1">
                <a:spLocks noChangeArrowheads="1"/>
              </p:cNvSpPr>
              <p:nvPr/>
            </p:nvSpPr>
            <p:spPr bwMode="auto">
              <a:xfrm>
                <a:off x="3924" y="3511"/>
                <a:ext cx="1589" cy="19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400" b="1"/>
                  <a:t>图</a:t>
                </a:r>
                <a:r>
                  <a:rPr lang="en-US" altLang="zh-CN" sz="1400" b="1"/>
                  <a:t>10.19  </a:t>
                </a:r>
                <a:r>
                  <a:rPr lang="zh-CN" altLang="en-US" sz="1400" b="1"/>
                  <a:t>单盘式渐开线检查仪</a:t>
                </a:r>
              </a:p>
            </p:txBody>
          </p:sp>
        </p:grpSp>
      </p:grpSp>
      <p:sp>
        <p:nvSpPr>
          <p:cNvPr id="113675" name="Text Box 11"/>
          <p:cNvSpPr txBox="1">
            <a:spLocks noChangeArrowheads="1"/>
          </p:cNvSpPr>
          <p:nvPr/>
        </p:nvSpPr>
        <p:spPr bwMode="auto">
          <a:xfrm>
            <a:off x="390525" y="1597421"/>
            <a:ext cx="5635625" cy="1406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该仪器用</a:t>
            </a:r>
            <a:r>
              <a:rPr lang="zh-CN" altLang="en-US" b="1" dirty="0">
                <a:solidFill>
                  <a:srgbClr val="FF0066"/>
                </a:solidFill>
              </a:rPr>
              <a:t>比较法测量</a:t>
            </a:r>
            <a:r>
              <a:rPr lang="zh-CN" altLang="en-US" b="1" dirty="0"/>
              <a:t>齿形偏差，即被测齿轮的齿形与理论渐开线齿形进行比较，从而测出测出齿形偏差。</a:t>
            </a:r>
          </a:p>
        </p:txBody>
      </p:sp>
      <p:sp>
        <p:nvSpPr>
          <p:cNvPr id="113676" name="Text Box 12"/>
          <p:cNvSpPr txBox="1">
            <a:spLocks noChangeArrowheads="1"/>
          </p:cNvSpPr>
          <p:nvPr/>
        </p:nvSpPr>
        <p:spPr bwMode="auto">
          <a:xfrm>
            <a:off x="261938" y="2929333"/>
            <a:ext cx="5459412" cy="1844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a:t>
            </a:r>
            <a:r>
              <a:rPr lang="zh-CN" altLang="en-US" b="1">
                <a:solidFill>
                  <a:srgbClr val="FF0066"/>
                </a:solidFill>
              </a:rPr>
              <a:t> 测量方法</a:t>
            </a:r>
            <a:r>
              <a:rPr lang="zh-CN" altLang="en-US" b="1"/>
              <a:t>：</a:t>
            </a:r>
            <a:r>
              <a:rPr lang="zh-CN" altLang="en-US" b="1">
                <a:latin typeface="宋体" pitchFamily="2" charset="-122"/>
              </a:rPr>
              <a:t>① 被测齿轮</a:t>
            </a:r>
            <a:r>
              <a:rPr lang="en-US" altLang="zh-CN" b="1">
                <a:latin typeface="宋体" pitchFamily="2" charset="-122"/>
              </a:rPr>
              <a:t>1</a:t>
            </a:r>
            <a:r>
              <a:rPr lang="zh-CN" altLang="en-US" b="1">
                <a:latin typeface="宋体" pitchFamily="2" charset="-122"/>
              </a:rPr>
              <a:t>与可更换的基圆盘</a:t>
            </a:r>
            <a:r>
              <a:rPr lang="en-US" altLang="zh-CN" b="1">
                <a:latin typeface="宋体" pitchFamily="2" charset="-122"/>
              </a:rPr>
              <a:t>2</a:t>
            </a:r>
            <a:r>
              <a:rPr lang="zh-CN" altLang="en-US" b="1">
                <a:latin typeface="宋体" pitchFamily="2" charset="-122"/>
              </a:rPr>
              <a:t>（其直径</a:t>
            </a:r>
            <a:r>
              <a:rPr lang="en-US" altLang="zh-CN" b="1">
                <a:latin typeface="宋体" pitchFamily="2" charset="-122"/>
              </a:rPr>
              <a:t>=</a:t>
            </a:r>
            <a:r>
              <a:rPr lang="zh-CN" altLang="en-US" b="1">
                <a:latin typeface="宋体" pitchFamily="2" charset="-122"/>
              </a:rPr>
              <a:t>被测齿轮的理论基圆直径）装在同一轴上，并与滑板</a:t>
            </a:r>
            <a:r>
              <a:rPr lang="en-US" altLang="zh-CN" b="1">
                <a:latin typeface="宋体" pitchFamily="2" charset="-122"/>
              </a:rPr>
              <a:t>4</a:t>
            </a:r>
            <a:r>
              <a:rPr lang="zh-CN" altLang="en-US" b="1">
                <a:latin typeface="宋体" pitchFamily="2" charset="-122"/>
              </a:rPr>
              <a:t>上的直尺</a:t>
            </a:r>
            <a:r>
              <a:rPr lang="en-US" altLang="zh-CN" b="1">
                <a:latin typeface="宋体" pitchFamily="2" charset="-122"/>
              </a:rPr>
              <a:t>3</a:t>
            </a:r>
            <a:r>
              <a:rPr lang="zh-CN" altLang="en-US" b="1">
                <a:latin typeface="宋体" pitchFamily="2" charset="-122"/>
              </a:rPr>
              <a:t>相切，加一定的接触力。</a:t>
            </a:r>
            <a:endParaRPr lang="zh-CN" altLang="zh-CN" b="1">
              <a:latin typeface="宋体" pitchFamily="2" charset="-122"/>
            </a:endParaRPr>
          </a:p>
        </p:txBody>
      </p:sp>
      <p:sp>
        <p:nvSpPr>
          <p:cNvPr id="113677" name="Text Box 13"/>
          <p:cNvSpPr txBox="1">
            <a:spLocks noChangeArrowheads="1"/>
          </p:cNvSpPr>
          <p:nvPr/>
        </p:nvSpPr>
        <p:spPr bwMode="auto">
          <a:xfrm>
            <a:off x="293688" y="4754958"/>
            <a:ext cx="5635625" cy="968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latin typeface="宋体" pitchFamily="2" charset="-122"/>
              </a:rPr>
              <a:t>② 转动杠杆</a:t>
            </a:r>
            <a:r>
              <a:rPr lang="en-US" altLang="zh-CN" b="1">
                <a:latin typeface="宋体" pitchFamily="2" charset="-122"/>
              </a:rPr>
              <a:t>5</a:t>
            </a:r>
            <a:r>
              <a:rPr lang="zh-CN" altLang="en-US" b="1">
                <a:latin typeface="宋体" pitchFamily="2" charset="-122"/>
              </a:rPr>
              <a:t>使滑板</a:t>
            </a:r>
            <a:r>
              <a:rPr lang="en-US" altLang="zh-CN" b="1">
                <a:latin typeface="宋体" pitchFamily="2" charset="-122"/>
              </a:rPr>
              <a:t>4</a:t>
            </a:r>
            <a:r>
              <a:rPr lang="zh-CN" altLang="en-US" b="1">
                <a:latin typeface="宋体" pitchFamily="2" charset="-122"/>
              </a:rPr>
              <a:t>移动时，直尺</a:t>
            </a:r>
            <a:r>
              <a:rPr lang="en-US" altLang="zh-CN" b="1">
                <a:latin typeface="宋体" pitchFamily="2" charset="-122"/>
              </a:rPr>
              <a:t>3</a:t>
            </a:r>
            <a:r>
              <a:rPr lang="zh-CN" altLang="en-US" b="1">
                <a:latin typeface="宋体" pitchFamily="2" charset="-122"/>
              </a:rPr>
              <a:t>与基圆做纯滚动，此时齿轮也同步转动。</a:t>
            </a:r>
            <a:endParaRPr lang="zh-CN" altLang="zh-CN" b="1">
              <a:latin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3668"/>
                                        </p:tgtEl>
                                        <p:attrNameLst>
                                          <p:attrName>style.visibility</p:attrName>
                                        </p:attrNameLst>
                                      </p:cBhvr>
                                      <p:to>
                                        <p:strVal val="visible"/>
                                      </p:to>
                                    </p:set>
                                    <p:animEffect transition="in" filter="wipe(left)">
                                      <p:cBhvr>
                                        <p:cTn id="7" dur="2000"/>
                                        <p:tgtEl>
                                          <p:spTgt spid="1136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3669"/>
                                        </p:tgtEl>
                                        <p:attrNameLst>
                                          <p:attrName>style.visibility</p:attrName>
                                        </p:attrNameLst>
                                      </p:cBhvr>
                                      <p:to>
                                        <p:strVal val="visible"/>
                                      </p:to>
                                    </p:set>
                                    <p:animEffect transition="in" filter="wipe(left)">
                                      <p:cBhvr>
                                        <p:cTn id="12" dur="2000"/>
                                        <p:tgtEl>
                                          <p:spTgt spid="1136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6" fill="hold" nodeType="clickEffect">
                                  <p:stCondLst>
                                    <p:cond delay="0"/>
                                  </p:stCondLst>
                                  <p:childTnLst>
                                    <p:set>
                                      <p:cBhvr>
                                        <p:cTn id="16" dur="1" fill="hold">
                                          <p:stCondLst>
                                            <p:cond delay="0"/>
                                          </p:stCondLst>
                                        </p:cTn>
                                        <p:tgtEl>
                                          <p:spTgt spid="113670"/>
                                        </p:tgtEl>
                                        <p:attrNameLst>
                                          <p:attrName>style.visibility</p:attrName>
                                        </p:attrNameLst>
                                      </p:cBhvr>
                                      <p:to>
                                        <p:strVal val="visible"/>
                                      </p:to>
                                    </p:set>
                                    <p:anim calcmode="lin" valueType="num">
                                      <p:cBhvr additive="base">
                                        <p:cTn id="17" dur="2000" fill="hold"/>
                                        <p:tgtEl>
                                          <p:spTgt spid="113670"/>
                                        </p:tgtEl>
                                        <p:attrNameLst>
                                          <p:attrName>ppt_x</p:attrName>
                                        </p:attrNameLst>
                                      </p:cBhvr>
                                      <p:tavLst>
                                        <p:tav tm="0">
                                          <p:val>
                                            <p:strVal val="1+#ppt_w/2"/>
                                          </p:val>
                                        </p:tav>
                                        <p:tav tm="100000">
                                          <p:val>
                                            <p:strVal val="#ppt_x"/>
                                          </p:val>
                                        </p:tav>
                                      </p:tavLst>
                                    </p:anim>
                                    <p:anim calcmode="lin" valueType="num">
                                      <p:cBhvr additive="base">
                                        <p:cTn id="18" dur="2000" fill="hold"/>
                                        <p:tgtEl>
                                          <p:spTgt spid="11367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3675"/>
                                        </p:tgtEl>
                                        <p:attrNameLst>
                                          <p:attrName>style.visibility</p:attrName>
                                        </p:attrNameLst>
                                      </p:cBhvr>
                                      <p:to>
                                        <p:strVal val="visible"/>
                                      </p:to>
                                    </p:set>
                                    <p:animEffect transition="in" filter="wipe(left)">
                                      <p:cBhvr>
                                        <p:cTn id="23" dur="2000"/>
                                        <p:tgtEl>
                                          <p:spTgt spid="11367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3676"/>
                                        </p:tgtEl>
                                        <p:attrNameLst>
                                          <p:attrName>style.visibility</p:attrName>
                                        </p:attrNameLst>
                                      </p:cBhvr>
                                      <p:to>
                                        <p:strVal val="visible"/>
                                      </p:to>
                                    </p:set>
                                    <p:animEffect transition="in" filter="wipe(left)">
                                      <p:cBhvr>
                                        <p:cTn id="28" dur="2000"/>
                                        <p:tgtEl>
                                          <p:spTgt spid="11367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3677"/>
                                        </p:tgtEl>
                                        <p:attrNameLst>
                                          <p:attrName>style.visibility</p:attrName>
                                        </p:attrNameLst>
                                      </p:cBhvr>
                                      <p:to>
                                        <p:strVal val="visible"/>
                                      </p:to>
                                    </p:set>
                                    <p:animEffect transition="in" filter="wipe(left)">
                                      <p:cBhvr>
                                        <p:cTn id="33" dur="2000"/>
                                        <p:tgtEl>
                                          <p:spTgt spid="113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P spid="113669" grpId="0"/>
      <p:bldP spid="113675" grpId="0"/>
      <p:bldP spid="113676" grpId="0"/>
      <p:bldP spid="11367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445E078-A279-432E-8BC0-12A0D40DBD67}" type="slidenum">
              <a:rPr kumimoji="0" lang="zh-CN" altLang="en-US" sz="2000" smtClean="0">
                <a:solidFill>
                  <a:srgbClr val="0000FF"/>
                </a:solidFill>
              </a:rPr>
              <a:pPr eaLnBrk="1" hangingPunct="1"/>
              <a:t>52</a:t>
            </a:fld>
            <a:endParaRPr kumimoji="0" lang="en-US" altLang="zh-CN" sz="2000" smtClean="0">
              <a:solidFill>
                <a:srgbClr val="0000FF"/>
              </a:solidFill>
            </a:endParaRPr>
          </a:p>
        </p:txBody>
      </p:sp>
      <p:sp>
        <p:nvSpPr>
          <p:cNvPr id="114692" name="Text Box 4"/>
          <p:cNvSpPr txBox="1">
            <a:spLocks noChangeArrowheads="1"/>
          </p:cNvSpPr>
          <p:nvPr/>
        </p:nvSpPr>
        <p:spPr bwMode="auto">
          <a:xfrm>
            <a:off x="725181" y="770805"/>
            <a:ext cx="4175313" cy="18651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latin typeface="宋体" pitchFamily="2" charset="-122"/>
              </a:rPr>
              <a:t>    ③ 装在滑板</a:t>
            </a:r>
            <a:r>
              <a:rPr lang="en-US" altLang="zh-CN" b="1" dirty="0">
                <a:latin typeface="宋体" pitchFamily="2" charset="-122"/>
              </a:rPr>
              <a:t>4</a:t>
            </a:r>
            <a:r>
              <a:rPr lang="zh-CN" altLang="en-US" b="1" dirty="0">
                <a:latin typeface="宋体" pitchFamily="2" charset="-122"/>
              </a:rPr>
              <a:t>上的杠杆</a:t>
            </a:r>
            <a:r>
              <a:rPr lang="en-US" altLang="zh-CN" b="1" dirty="0">
                <a:latin typeface="宋体" pitchFamily="2" charset="-122"/>
              </a:rPr>
              <a:t>6</a:t>
            </a:r>
            <a:r>
              <a:rPr lang="zh-CN" altLang="en-US" b="1" dirty="0">
                <a:latin typeface="宋体" pitchFamily="2" charset="-122"/>
              </a:rPr>
              <a:t>一端为测头，它与被测齿面接触，其接触点刚好在直尺</a:t>
            </a:r>
            <a:r>
              <a:rPr lang="en-US" altLang="zh-CN" b="1" dirty="0">
                <a:latin typeface="宋体" pitchFamily="2" charset="-122"/>
              </a:rPr>
              <a:t>3</a:t>
            </a:r>
            <a:r>
              <a:rPr lang="zh-CN" altLang="en-US" b="1" dirty="0">
                <a:latin typeface="宋体" pitchFamily="2" charset="-122"/>
              </a:rPr>
              <a:t>与基圆盘</a:t>
            </a:r>
            <a:r>
              <a:rPr lang="en-US" altLang="zh-CN" b="1" dirty="0">
                <a:latin typeface="宋体" pitchFamily="2" charset="-122"/>
              </a:rPr>
              <a:t>2</a:t>
            </a:r>
            <a:r>
              <a:rPr lang="zh-CN" altLang="en-US" b="1" dirty="0">
                <a:latin typeface="宋体" pitchFamily="2" charset="-122"/>
              </a:rPr>
              <a:t>相切的平面上。</a:t>
            </a:r>
            <a:endParaRPr lang="zh-CN" altLang="zh-CN" b="1" dirty="0">
              <a:latin typeface="宋体" pitchFamily="2" charset="-122"/>
            </a:endParaRPr>
          </a:p>
        </p:txBody>
      </p:sp>
      <p:grpSp>
        <p:nvGrpSpPr>
          <p:cNvPr id="114693" name="Group 5"/>
          <p:cNvGrpSpPr>
            <a:grpSpLocks/>
          </p:cNvGrpSpPr>
          <p:nvPr/>
        </p:nvGrpSpPr>
        <p:grpSpPr bwMode="auto">
          <a:xfrm>
            <a:off x="4495800" y="195263"/>
            <a:ext cx="4284663" cy="6370637"/>
            <a:chOff x="2832" y="123"/>
            <a:chExt cx="2699" cy="4013"/>
          </a:xfrm>
        </p:grpSpPr>
        <p:sp>
          <p:nvSpPr>
            <p:cNvPr id="54278" name="Text Box 6"/>
            <p:cNvSpPr txBox="1">
              <a:spLocks noChangeArrowheads="1"/>
            </p:cNvSpPr>
            <p:nvPr/>
          </p:nvSpPr>
          <p:spPr bwMode="auto">
            <a:xfrm>
              <a:off x="2832" y="3770"/>
              <a:ext cx="2699" cy="36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1600" b="1"/>
                <a:t> 1—</a:t>
              </a:r>
              <a:r>
                <a:rPr lang="zh-CN" altLang="en-US" sz="1600" b="1"/>
                <a:t>被测齿轮  </a:t>
              </a:r>
              <a:r>
                <a:rPr lang="en-US" altLang="zh-CN" sz="1600" b="1"/>
                <a:t>2—</a:t>
              </a:r>
              <a:r>
                <a:rPr lang="zh-CN" altLang="en-US" sz="1600" b="1"/>
                <a:t>基圆盘 </a:t>
              </a:r>
              <a:r>
                <a:rPr lang="en-US" altLang="zh-CN" sz="1600" b="1"/>
                <a:t> 3—</a:t>
              </a:r>
              <a:r>
                <a:rPr lang="zh-CN" altLang="en-US" sz="1600" b="1"/>
                <a:t>直尺  </a:t>
              </a:r>
              <a:r>
                <a:rPr lang="en-US" altLang="zh-CN" sz="1600" b="1"/>
                <a:t>4—</a:t>
              </a:r>
              <a:r>
                <a:rPr lang="zh-CN" altLang="en-US" sz="1600" b="1"/>
                <a:t>滑板     </a:t>
              </a:r>
              <a:r>
                <a:rPr lang="en-US" altLang="zh-CN" sz="1600" b="1"/>
                <a:t>5—</a:t>
              </a:r>
              <a:r>
                <a:rPr lang="zh-CN" altLang="en-US" sz="1600" b="1"/>
                <a:t>丝杆   </a:t>
              </a:r>
              <a:r>
                <a:rPr lang="en-US" altLang="zh-CN" sz="1600" b="1"/>
                <a:t>6—</a:t>
              </a:r>
              <a:r>
                <a:rPr lang="zh-CN" altLang="en-US" sz="1600" b="1"/>
                <a:t>杠杆  </a:t>
              </a:r>
              <a:r>
                <a:rPr lang="en-US" altLang="zh-CN" sz="1600" b="1"/>
                <a:t>7—</a:t>
              </a:r>
              <a:r>
                <a:rPr lang="zh-CN" altLang="en-US" sz="1600" b="1"/>
                <a:t>指示表 </a:t>
              </a:r>
            </a:p>
          </p:txBody>
        </p:sp>
        <p:pic>
          <p:nvPicPr>
            <p:cNvPr id="54279"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53" y="123"/>
              <a:ext cx="2394" cy="350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54280" name="Text Box 8"/>
            <p:cNvSpPr txBox="1">
              <a:spLocks noChangeArrowheads="1"/>
            </p:cNvSpPr>
            <p:nvPr/>
          </p:nvSpPr>
          <p:spPr bwMode="auto">
            <a:xfrm>
              <a:off x="3489" y="3572"/>
              <a:ext cx="1589" cy="19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400" b="1"/>
                <a:t>图</a:t>
              </a:r>
              <a:r>
                <a:rPr lang="en-US" altLang="zh-CN" sz="1400" b="1"/>
                <a:t>10.19  </a:t>
              </a:r>
              <a:r>
                <a:rPr lang="zh-CN" altLang="en-US" sz="1400" b="1"/>
                <a:t>单盘式渐开线检查仪</a:t>
              </a:r>
            </a:p>
          </p:txBody>
        </p:sp>
      </p:grpSp>
      <p:sp>
        <p:nvSpPr>
          <p:cNvPr id="114697" name="Rectangle 9"/>
          <p:cNvSpPr>
            <a:spLocks noChangeArrowheads="1"/>
          </p:cNvSpPr>
          <p:nvPr/>
        </p:nvSpPr>
        <p:spPr bwMode="auto">
          <a:xfrm>
            <a:off x="759639" y="2629768"/>
            <a:ext cx="3590925" cy="2282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pPr>
            <a:r>
              <a:rPr lang="zh-CN" altLang="en-US" b="1" dirty="0"/>
              <a:t>接触点走出的轨迹为理论渐开线，若齿面存在齿形偏差，在测量中测头就产生附加位移，此位移可通过指示表</a:t>
            </a:r>
            <a:r>
              <a:rPr lang="en-US" altLang="zh-CN" b="1" dirty="0"/>
              <a:t>7</a:t>
            </a:r>
            <a:r>
              <a:rPr lang="zh-CN" altLang="en-US" b="1" dirty="0"/>
              <a:t>读出。</a:t>
            </a:r>
            <a:endParaRPr lang="zh-CN" altLang="zh-CN" b="1" dirty="0"/>
          </a:p>
        </p:txBody>
      </p:sp>
      <p:sp>
        <p:nvSpPr>
          <p:cNvPr id="9" name="右箭头 8">
            <a:hlinkClick r:id="rId3" action="ppaction://hlinksldjump"/>
          </p:cNvPr>
          <p:cNvSpPr/>
          <p:nvPr/>
        </p:nvSpPr>
        <p:spPr bwMode="auto">
          <a:xfrm>
            <a:off x="2217737" y="5905010"/>
            <a:ext cx="1744394" cy="956609"/>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返回到</a:t>
            </a:r>
            <a:r>
              <a:rPr kumimoji="1" lang="en-US" altLang="zh-CN" sz="2400" b="1" i="0" u="none" strike="noStrike" cap="none" normalizeH="0" baseline="0" dirty="0" smtClean="0">
                <a:ln>
                  <a:noFill/>
                </a:ln>
                <a:solidFill>
                  <a:srgbClr val="FF0000"/>
                </a:solidFill>
                <a:effectLst/>
                <a:latin typeface="方正舒体" pitchFamily="2" charset="-122"/>
                <a:ea typeface="方正舒体" pitchFamily="2" charset="-122"/>
              </a:rPr>
              <a:t>1</a:t>
            </a:r>
            <a:endPar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14693"/>
                                        </p:tgtEl>
                                        <p:attrNameLst>
                                          <p:attrName>style.visibility</p:attrName>
                                        </p:attrNameLst>
                                      </p:cBhvr>
                                      <p:to>
                                        <p:strVal val="visible"/>
                                      </p:to>
                                    </p:set>
                                    <p:anim calcmode="lin" valueType="num">
                                      <p:cBhvr additive="base">
                                        <p:cTn id="7" dur="2000" fill="hold"/>
                                        <p:tgtEl>
                                          <p:spTgt spid="114693"/>
                                        </p:tgtEl>
                                        <p:attrNameLst>
                                          <p:attrName>ppt_x</p:attrName>
                                        </p:attrNameLst>
                                      </p:cBhvr>
                                      <p:tavLst>
                                        <p:tav tm="0">
                                          <p:val>
                                            <p:strVal val="1+#ppt_w/2"/>
                                          </p:val>
                                        </p:tav>
                                        <p:tav tm="100000">
                                          <p:val>
                                            <p:strVal val="#ppt_x"/>
                                          </p:val>
                                        </p:tav>
                                      </p:tavLst>
                                    </p:anim>
                                    <p:anim calcmode="lin" valueType="num">
                                      <p:cBhvr additive="base">
                                        <p:cTn id="8" dur="2000" fill="hold"/>
                                        <p:tgtEl>
                                          <p:spTgt spid="11469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14692"/>
                                        </p:tgtEl>
                                        <p:attrNameLst>
                                          <p:attrName>style.visibility</p:attrName>
                                        </p:attrNameLst>
                                      </p:cBhvr>
                                      <p:to>
                                        <p:strVal val="visible"/>
                                      </p:to>
                                    </p:set>
                                    <p:animEffect transition="in" filter="wipe(left)">
                                      <p:cBhvr>
                                        <p:cTn id="13" dur="2000"/>
                                        <p:tgtEl>
                                          <p:spTgt spid="11469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14697"/>
                                        </p:tgtEl>
                                        <p:attrNameLst>
                                          <p:attrName>style.visibility</p:attrName>
                                        </p:attrNameLst>
                                      </p:cBhvr>
                                      <p:to>
                                        <p:strVal val="visible"/>
                                      </p:to>
                                    </p:set>
                                    <p:animEffect transition="in" filter="wipe(left)">
                                      <p:cBhvr>
                                        <p:cTn id="18" dur="2000"/>
                                        <p:tgtEl>
                                          <p:spTgt spid="114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p:bldP spid="11469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485E4AF-A759-4E8F-8898-0F6FE0B1F782}" type="slidenum">
              <a:rPr kumimoji="0" lang="zh-CN" altLang="en-US" sz="2000" smtClean="0">
                <a:solidFill>
                  <a:srgbClr val="0000FF"/>
                </a:solidFill>
              </a:rPr>
              <a:pPr eaLnBrk="1" hangingPunct="1"/>
              <a:t>53</a:t>
            </a:fld>
            <a:endParaRPr kumimoji="0" lang="en-US" altLang="zh-CN" sz="2000" smtClean="0">
              <a:solidFill>
                <a:srgbClr val="0000FF"/>
              </a:solidFill>
            </a:endParaRPr>
          </a:p>
        </p:txBody>
      </p:sp>
      <p:sp>
        <p:nvSpPr>
          <p:cNvPr id="115716" name="Text Box 4"/>
          <p:cNvSpPr txBox="1">
            <a:spLocks noChangeArrowheads="1"/>
          </p:cNvSpPr>
          <p:nvPr/>
        </p:nvSpPr>
        <p:spPr bwMode="auto">
          <a:xfrm>
            <a:off x="381641" y="524336"/>
            <a:ext cx="563562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10.4.4</a:t>
            </a:r>
            <a:r>
              <a:rPr lang="zh-CN" altLang="en-US" b="1" dirty="0"/>
              <a:t>齿向偏差和螺旋线偏差测量</a:t>
            </a:r>
          </a:p>
        </p:txBody>
      </p:sp>
      <p:sp>
        <p:nvSpPr>
          <p:cNvPr id="115717" name="Text Box 5"/>
          <p:cNvSpPr txBox="1">
            <a:spLocks noChangeArrowheads="1"/>
          </p:cNvSpPr>
          <p:nvPr/>
        </p:nvSpPr>
        <p:spPr bwMode="auto">
          <a:xfrm>
            <a:off x="390525" y="1021223"/>
            <a:ext cx="563562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a:t>1. </a:t>
            </a:r>
            <a:r>
              <a:rPr lang="zh-CN" altLang="en-US" b="1"/>
              <a:t>直齿圆柱齿轮</a:t>
            </a:r>
          </a:p>
        </p:txBody>
      </p:sp>
      <p:sp>
        <p:nvSpPr>
          <p:cNvPr id="115718" name="Text Box 6"/>
          <p:cNvSpPr txBox="1">
            <a:spLocks noChangeArrowheads="1"/>
          </p:cNvSpPr>
          <p:nvPr/>
        </p:nvSpPr>
        <p:spPr bwMode="auto">
          <a:xfrm>
            <a:off x="120650" y="1391111"/>
            <a:ext cx="4400550" cy="1406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对于直齿圆柱齿轮，其螺旋线总偏差也称齿向偏差</a:t>
            </a:r>
            <a:r>
              <a:rPr lang="el-GR" altLang="zh-CN" b="1">
                <a:solidFill>
                  <a:srgbClr val="FF0066"/>
                </a:solidFill>
                <a:cs typeface="Times New Roman" pitchFamily="18" charset="0"/>
              </a:rPr>
              <a:t>Δ</a:t>
            </a:r>
            <a:r>
              <a:rPr lang="en-US" altLang="zh-CN" b="1" i="1">
                <a:solidFill>
                  <a:srgbClr val="FF0066"/>
                </a:solidFill>
                <a:cs typeface="Times New Roman" pitchFamily="18" charset="0"/>
              </a:rPr>
              <a:t>F</a:t>
            </a:r>
            <a:r>
              <a:rPr lang="el-GR" altLang="zh-CN" b="1" baseline="-25000">
                <a:solidFill>
                  <a:srgbClr val="FF0066"/>
                </a:solidFill>
                <a:latin typeface="宋体" pitchFamily="2" charset="-122"/>
                <a:cs typeface="Times New Roman" pitchFamily="18" charset="0"/>
              </a:rPr>
              <a:t>β</a:t>
            </a:r>
            <a:r>
              <a:rPr lang="zh-CN" altLang="en-US" b="1"/>
              <a:t>可用如图</a:t>
            </a:r>
            <a:r>
              <a:rPr lang="en-US" altLang="zh-CN" b="1"/>
              <a:t>10.20</a:t>
            </a:r>
            <a:r>
              <a:rPr lang="zh-CN" altLang="en-US" b="1"/>
              <a:t>所示方法测量。</a:t>
            </a:r>
          </a:p>
        </p:txBody>
      </p:sp>
      <p:sp>
        <p:nvSpPr>
          <p:cNvPr id="115722" name="Text Box 10"/>
          <p:cNvSpPr txBox="1">
            <a:spLocks noChangeArrowheads="1"/>
          </p:cNvSpPr>
          <p:nvPr/>
        </p:nvSpPr>
        <p:spPr bwMode="auto">
          <a:xfrm>
            <a:off x="122238" y="2696036"/>
            <a:ext cx="4560887" cy="1844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被测齿轮同测量心轴装在具有前、后顶尖的仪器上，将测量圆棒</a:t>
            </a:r>
            <a:r>
              <a:rPr lang="en-US" altLang="zh-CN" b="1"/>
              <a:t>【</a:t>
            </a:r>
            <a:r>
              <a:rPr lang="zh-CN" altLang="en-US" b="1"/>
              <a:t>其直径</a:t>
            </a:r>
            <a:r>
              <a:rPr lang="en-US" altLang="zh-CN" b="1"/>
              <a:t>=1.68</a:t>
            </a:r>
            <a:r>
              <a:rPr lang="en-US" altLang="zh-CN" b="1" i="1"/>
              <a:t>m</a:t>
            </a:r>
            <a:r>
              <a:rPr lang="en-US" altLang="zh-CN" b="1"/>
              <a:t>(</a:t>
            </a:r>
            <a:r>
              <a:rPr lang="zh-CN" altLang="en-US" b="1"/>
              <a:t>模数）</a:t>
            </a:r>
            <a:r>
              <a:rPr lang="en-US" altLang="zh-CN" b="1"/>
              <a:t>】</a:t>
            </a:r>
            <a:r>
              <a:rPr lang="zh-CN" altLang="en-US" b="1"/>
              <a:t>放入齿槽，并与齿面接触。</a:t>
            </a:r>
          </a:p>
        </p:txBody>
      </p:sp>
      <p:sp>
        <p:nvSpPr>
          <p:cNvPr id="115723" name="Text Box 11"/>
          <p:cNvSpPr txBox="1">
            <a:spLocks noChangeArrowheads="1"/>
          </p:cNvSpPr>
          <p:nvPr/>
        </p:nvSpPr>
        <p:spPr bwMode="auto">
          <a:xfrm>
            <a:off x="157163" y="4478798"/>
            <a:ext cx="8315325" cy="1406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在图</a:t>
            </a:r>
            <a:r>
              <a:rPr lang="en-US" altLang="zh-CN" b="1"/>
              <a:t>10.20</a:t>
            </a:r>
            <a:r>
              <a:rPr lang="zh-CN" altLang="en-US" b="1"/>
              <a:t>中</a:t>
            </a:r>
            <a:r>
              <a:rPr lang="en-US" altLang="zh-CN" b="1"/>
              <a:t>1</a:t>
            </a:r>
            <a:r>
              <a:rPr lang="zh-CN" altLang="en-US" b="1"/>
              <a:t>的位置校正顶尖的安装误差。在</a:t>
            </a:r>
            <a:r>
              <a:rPr lang="en-US" altLang="zh-CN" b="1"/>
              <a:t>2</a:t>
            </a:r>
            <a:r>
              <a:rPr lang="zh-CN" altLang="en-US" b="1"/>
              <a:t>的位置上测量圆棒两端高度差</a:t>
            </a:r>
            <a:r>
              <a:rPr lang="el-GR" altLang="zh-CN" b="1">
                <a:cs typeface="Times New Roman" pitchFamily="18" charset="0"/>
              </a:rPr>
              <a:t>Δ</a:t>
            </a:r>
            <a:r>
              <a:rPr lang="en-US" altLang="zh-CN" b="1">
                <a:cs typeface="Times New Roman" pitchFamily="18" charset="0"/>
              </a:rPr>
              <a:t>h</a:t>
            </a:r>
            <a:r>
              <a:rPr lang="zh-CN" altLang="en-US" b="1">
                <a:cs typeface="Times New Roman" pitchFamily="18" charset="0"/>
              </a:rPr>
              <a:t>。</a:t>
            </a:r>
            <a:r>
              <a:rPr lang="zh-CN" altLang="en-US" b="1"/>
              <a:t> 设齿宽为</a:t>
            </a:r>
            <a:r>
              <a:rPr lang="en-US" altLang="zh-CN" b="1" i="1"/>
              <a:t>b</a:t>
            </a:r>
            <a:r>
              <a:rPr lang="en-US" altLang="zh-CN" b="1"/>
              <a:t>   </a:t>
            </a:r>
            <a:r>
              <a:rPr lang="zh-CN" altLang="en-US" b="1" i="1"/>
              <a:t>、</a:t>
            </a:r>
            <a:r>
              <a:rPr lang="zh-CN" altLang="en-US" b="1"/>
              <a:t>圆棒 两端测点距离为 </a:t>
            </a:r>
            <a:r>
              <a:rPr lang="en-US" altLang="zh-CN" b="1" i="1"/>
              <a:t>l ,</a:t>
            </a:r>
            <a:r>
              <a:rPr lang="zh-CN" altLang="en-US" b="1"/>
              <a:t>则齿向偏差</a:t>
            </a:r>
            <a:r>
              <a:rPr lang="el-GR" altLang="zh-CN" b="1">
                <a:solidFill>
                  <a:srgbClr val="FF0066"/>
                </a:solidFill>
              </a:rPr>
              <a:t>Δ</a:t>
            </a:r>
            <a:r>
              <a:rPr lang="en-US" altLang="zh-CN" b="1" i="1">
                <a:solidFill>
                  <a:srgbClr val="FF0066"/>
                </a:solidFill>
              </a:rPr>
              <a:t>F</a:t>
            </a:r>
            <a:r>
              <a:rPr lang="el-GR" altLang="zh-CN" b="1" baseline="-25000">
                <a:solidFill>
                  <a:srgbClr val="FF0066"/>
                </a:solidFill>
              </a:rPr>
              <a:t>β</a:t>
            </a:r>
            <a:r>
              <a:rPr lang="zh-CN" altLang="en-US" b="1"/>
              <a:t>为</a:t>
            </a:r>
          </a:p>
        </p:txBody>
      </p:sp>
      <p:graphicFrame>
        <p:nvGraphicFramePr>
          <p:cNvPr id="115724" name="Object 12"/>
          <p:cNvGraphicFramePr>
            <a:graphicFrameLocks noChangeAspect="1"/>
          </p:cNvGraphicFramePr>
          <p:nvPr>
            <p:extLst>
              <p:ext uri="{D42A27DB-BD31-4B8C-83A1-F6EECF244321}">
                <p14:modId xmlns:p14="http://schemas.microsoft.com/office/powerpoint/2010/main" val="4017637861"/>
              </p:ext>
            </p:extLst>
          </p:nvPr>
        </p:nvGraphicFramePr>
        <p:xfrm>
          <a:off x="3575018" y="5495043"/>
          <a:ext cx="1620838" cy="881062"/>
        </p:xfrm>
        <a:graphic>
          <a:graphicData uri="http://schemas.openxmlformats.org/presentationml/2006/ole">
            <mc:AlternateContent xmlns:mc="http://schemas.openxmlformats.org/markup-compatibility/2006">
              <mc:Choice xmlns:v="urn:schemas-microsoft-com:vml" Requires="v">
                <p:oleObj spid="_x0000_s55323" name="公式" r:id="rId3" imgW="723586" imgH="393529" progId="Equation.3">
                  <p:embed/>
                </p:oleObj>
              </mc:Choice>
              <mc:Fallback>
                <p:oleObj name="公式" r:id="rId3" imgW="723586" imgH="393529"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018" y="5495043"/>
                        <a:ext cx="1620838" cy="88106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5726" name="Group 14"/>
          <p:cNvGrpSpPr>
            <a:grpSpLocks/>
          </p:cNvGrpSpPr>
          <p:nvPr/>
        </p:nvGrpSpPr>
        <p:grpSpPr bwMode="auto">
          <a:xfrm>
            <a:off x="4605338" y="1120109"/>
            <a:ext cx="3792938" cy="2919781"/>
            <a:chOff x="2901" y="247"/>
            <a:chExt cx="2759" cy="1946"/>
          </a:xfrm>
        </p:grpSpPr>
        <p:sp>
          <p:nvSpPr>
            <p:cNvPr id="55306" name="Text Box 9"/>
            <p:cNvSpPr txBox="1">
              <a:spLocks noChangeArrowheads="1"/>
            </p:cNvSpPr>
            <p:nvPr/>
          </p:nvSpPr>
          <p:spPr bwMode="auto">
            <a:xfrm>
              <a:off x="2901" y="1967"/>
              <a:ext cx="2759" cy="2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a:t>图</a:t>
              </a:r>
              <a:r>
                <a:rPr lang="en-US" altLang="zh-CN" sz="1600" b="1"/>
                <a:t>10.20</a:t>
              </a:r>
              <a:r>
                <a:rPr lang="zh-CN" altLang="en-US" sz="1600" b="1"/>
                <a:t>圆柱直齿轮齿向偏差测量示意图</a:t>
              </a:r>
            </a:p>
          </p:txBody>
        </p:sp>
        <p:pic>
          <p:nvPicPr>
            <p:cNvPr id="55307"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01" y="247"/>
              <a:ext cx="2707" cy="170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5716"/>
                                        </p:tgtEl>
                                        <p:attrNameLst>
                                          <p:attrName>style.visibility</p:attrName>
                                        </p:attrNameLst>
                                      </p:cBhvr>
                                      <p:to>
                                        <p:strVal val="visible"/>
                                      </p:to>
                                    </p:set>
                                    <p:animEffect transition="in" filter="wipe(left)">
                                      <p:cBhvr>
                                        <p:cTn id="7" dur="2000"/>
                                        <p:tgtEl>
                                          <p:spTgt spid="1157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5717"/>
                                        </p:tgtEl>
                                        <p:attrNameLst>
                                          <p:attrName>style.visibility</p:attrName>
                                        </p:attrNameLst>
                                      </p:cBhvr>
                                      <p:to>
                                        <p:strVal val="visible"/>
                                      </p:to>
                                    </p:set>
                                    <p:animEffect transition="in" filter="wipe(left)">
                                      <p:cBhvr>
                                        <p:cTn id="12" dur="2000"/>
                                        <p:tgtEl>
                                          <p:spTgt spid="1157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5718"/>
                                        </p:tgtEl>
                                        <p:attrNameLst>
                                          <p:attrName>style.visibility</p:attrName>
                                        </p:attrNameLst>
                                      </p:cBhvr>
                                      <p:to>
                                        <p:strVal val="visible"/>
                                      </p:to>
                                    </p:set>
                                    <p:animEffect transition="in" filter="wipe(left)">
                                      <p:cBhvr>
                                        <p:cTn id="17" dur="2000"/>
                                        <p:tgtEl>
                                          <p:spTgt spid="11571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3" fill="hold" nodeType="clickEffect">
                                  <p:stCondLst>
                                    <p:cond delay="0"/>
                                  </p:stCondLst>
                                  <p:childTnLst>
                                    <p:set>
                                      <p:cBhvr>
                                        <p:cTn id="21" dur="1" fill="hold">
                                          <p:stCondLst>
                                            <p:cond delay="0"/>
                                          </p:stCondLst>
                                        </p:cTn>
                                        <p:tgtEl>
                                          <p:spTgt spid="115726"/>
                                        </p:tgtEl>
                                        <p:attrNameLst>
                                          <p:attrName>style.visibility</p:attrName>
                                        </p:attrNameLst>
                                      </p:cBhvr>
                                      <p:to>
                                        <p:strVal val="visible"/>
                                      </p:to>
                                    </p:set>
                                    <p:anim calcmode="lin" valueType="num">
                                      <p:cBhvr additive="base">
                                        <p:cTn id="22" dur="2000" fill="hold"/>
                                        <p:tgtEl>
                                          <p:spTgt spid="115726"/>
                                        </p:tgtEl>
                                        <p:attrNameLst>
                                          <p:attrName>ppt_x</p:attrName>
                                        </p:attrNameLst>
                                      </p:cBhvr>
                                      <p:tavLst>
                                        <p:tav tm="0">
                                          <p:val>
                                            <p:strVal val="1+#ppt_w/2"/>
                                          </p:val>
                                        </p:tav>
                                        <p:tav tm="100000">
                                          <p:val>
                                            <p:strVal val="#ppt_x"/>
                                          </p:val>
                                        </p:tav>
                                      </p:tavLst>
                                    </p:anim>
                                    <p:anim calcmode="lin" valueType="num">
                                      <p:cBhvr additive="base">
                                        <p:cTn id="23" dur="2000" fill="hold"/>
                                        <p:tgtEl>
                                          <p:spTgt spid="115726"/>
                                        </p:tgtEl>
                                        <p:attrNameLst>
                                          <p:attrName>ppt_y</p:attrName>
                                        </p:attrNameLst>
                                      </p:cBhvr>
                                      <p:tavLst>
                                        <p:tav tm="0">
                                          <p:val>
                                            <p:strVal val="0-#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5722"/>
                                        </p:tgtEl>
                                        <p:attrNameLst>
                                          <p:attrName>style.visibility</p:attrName>
                                        </p:attrNameLst>
                                      </p:cBhvr>
                                      <p:to>
                                        <p:strVal val="visible"/>
                                      </p:to>
                                    </p:set>
                                    <p:animEffect transition="in" filter="wipe(left)">
                                      <p:cBhvr>
                                        <p:cTn id="28" dur="2000"/>
                                        <p:tgtEl>
                                          <p:spTgt spid="11572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5723"/>
                                        </p:tgtEl>
                                        <p:attrNameLst>
                                          <p:attrName>style.visibility</p:attrName>
                                        </p:attrNameLst>
                                      </p:cBhvr>
                                      <p:to>
                                        <p:strVal val="visible"/>
                                      </p:to>
                                    </p:set>
                                    <p:animEffect transition="in" filter="wipe(left)">
                                      <p:cBhvr>
                                        <p:cTn id="33" dur="2000"/>
                                        <p:tgtEl>
                                          <p:spTgt spid="11572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115724"/>
                                        </p:tgtEl>
                                        <p:attrNameLst>
                                          <p:attrName>style.visibility</p:attrName>
                                        </p:attrNameLst>
                                      </p:cBhvr>
                                      <p:to>
                                        <p:strVal val="visible"/>
                                      </p:to>
                                    </p:set>
                                    <p:animEffect transition="in" filter="blinds(horizontal)">
                                      <p:cBhvr>
                                        <p:cTn id="38" dur="2000"/>
                                        <p:tgtEl>
                                          <p:spTgt spid="115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p:bldP spid="115717" grpId="0"/>
      <p:bldP spid="115718" grpId="0"/>
      <p:bldP spid="115722" grpId="0"/>
      <p:bldP spid="11572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DCD5D5C-0E2E-451F-A269-DB27EEB45233}" type="slidenum">
              <a:rPr kumimoji="0" lang="zh-CN" altLang="en-US" sz="2000" smtClean="0">
                <a:solidFill>
                  <a:srgbClr val="0000FF"/>
                </a:solidFill>
              </a:rPr>
              <a:pPr eaLnBrk="1" hangingPunct="1"/>
              <a:t>54</a:t>
            </a:fld>
            <a:endParaRPr kumimoji="0" lang="en-US" altLang="zh-CN" sz="2000" smtClean="0">
              <a:solidFill>
                <a:srgbClr val="0000FF"/>
              </a:solidFill>
            </a:endParaRPr>
          </a:p>
        </p:txBody>
      </p:sp>
      <p:sp>
        <p:nvSpPr>
          <p:cNvPr id="116740" name="Text Box 4"/>
          <p:cNvSpPr txBox="1">
            <a:spLocks noChangeArrowheads="1"/>
          </p:cNvSpPr>
          <p:nvPr/>
        </p:nvSpPr>
        <p:spPr bwMode="auto">
          <a:xfrm>
            <a:off x="735713" y="334429"/>
            <a:ext cx="563562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2. </a:t>
            </a:r>
            <a:r>
              <a:rPr lang="zh-CN" altLang="en-US" b="1" dirty="0"/>
              <a:t>斜齿圆柱齿轮</a:t>
            </a:r>
          </a:p>
        </p:txBody>
      </p:sp>
      <p:sp>
        <p:nvSpPr>
          <p:cNvPr id="116741" name="Text Box 5"/>
          <p:cNvSpPr txBox="1">
            <a:spLocks noChangeArrowheads="1"/>
          </p:cNvSpPr>
          <p:nvPr/>
        </p:nvSpPr>
        <p:spPr bwMode="auto">
          <a:xfrm>
            <a:off x="231775" y="736067"/>
            <a:ext cx="8574088" cy="968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对于斜齿轮可在导程仪或螺旋角测量仪上测量，图</a:t>
            </a:r>
            <a:r>
              <a:rPr lang="en-US" altLang="zh-CN" b="1"/>
              <a:t>10.21</a:t>
            </a:r>
            <a:r>
              <a:rPr lang="zh-CN" altLang="en-US" b="1"/>
              <a:t>为导程仪测量斜齿轮螺旋线总偏差示意图。</a:t>
            </a:r>
          </a:p>
        </p:txBody>
      </p:sp>
      <p:grpSp>
        <p:nvGrpSpPr>
          <p:cNvPr id="116750" name="Group 14"/>
          <p:cNvGrpSpPr>
            <a:grpSpLocks/>
          </p:cNvGrpSpPr>
          <p:nvPr/>
        </p:nvGrpSpPr>
        <p:grpSpPr bwMode="auto">
          <a:xfrm>
            <a:off x="5192713" y="1732603"/>
            <a:ext cx="3694112" cy="3836988"/>
            <a:chOff x="3271" y="946"/>
            <a:chExt cx="2327" cy="2417"/>
          </a:xfrm>
        </p:grpSpPr>
        <p:pic>
          <p:nvPicPr>
            <p:cNvPr id="56329"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1" y="946"/>
              <a:ext cx="2327" cy="159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56330" name="Text Box 9"/>
            <p:cNvSpPr txBox="1">
              <a:spLocks noChangeArrowheads="1"/>
            </p:cNvSpPr>
            <p:nvPr/>
          </p:nvSpPr>
          <p:spPr bwMode="auto">
            <a:xfrm>
              <a:off x="3646" y="2511"/>
              <a:ext cx="1816" cy="3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400" b="1"/>
                <a:t>图</a:t>
              </a:r>
              <a:r>
                <a:rPr lang="en-US" altLang="zh-CN" sz="1400" b="1"/>
                <a:t>10.21</a:t>
              </a:r>
              <a:r>
                <a:rPr lang="zh-CN" altLang="en-US" sz="1400" b="1"/>
                <a:t>导程仪测量斜齿轮螺旋</a:t>
              </a:r>
            </a:p>
            <a:p>
              <a:pPr eaLnBrk="1" hangingPunct="1"/>
              <a:r>
                <a:rPr lang="zh-CN" altLang="en-US" sz="1400" b="1"/>
                <a:t>线偏差示意图</a:t>
              </a:r>
            </a:p>
          </p:txBody>
        </p:sp>
        <p:sp>
          <p:nvSpPr>
            <p:cNvPr id="56331" name="Text Box 10"/>
            <p:cNvSpPr txBox="1">
              <a:spLocks noChangeArrowheads="1"/>
            </p:cNvSpPr>
            <p:nvPr/>
          </p:nvSpPr>
          <p:spPr bwMode="auto">
            <a:xfrm>
              <a:off x="3518" y="2843"/>
              <a:ext cx="2050" cy="52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1600" b="1"/>
                <a:t>1—</a:t>
              </a:r>
              <a:r>
                <a:rPr lang="zh-CN" altLang="en-US" sz="1600" b="1"/>
                <a:t>滑板   </a:t>
              </a:r>
              <a:r>
                <a:rPr lang="en-US" altLang="zh-CN" sz="1600" b="1"/>
                <a:t>2—</a:t>
              </a:r>
              <a:r>
                <a:rPr lang="zh-CN" altLang="en-US" sz="1600" b="1"/>
                <a:t>正弦尺  </a:t>
              </a:r>
              <a:r>
                <a:rPr lang="en-US" altLang="zh-CN" sz="1600" b="1"/>
                <a:t>3—</a:t>
              </a:r>
              <a:r>
                <a:rPr lang="zh-CN" altLang="en-US" sz="1600" b="1"/>
                <a:t>指示表</a:t>
              </a:r>
            </a:p>
            <a:p>
              <a:pPr algn="l" eaLnBrk="1" hangingPunct="1"/>
              <a:r>
                <a:rPr lang="en-US" altLang="zh-CN" sz="1600" b="1"/>
                <a:t>4—</a:t>
              </a:r>
              <a:r>
                <a:rPr lang="zh-CN" altLang="en-US" sz="1600" b="1"/>
                <a:t>被测齿轮               </a:t>
              </a:r>
              <a:r>
                <a:rPr lang="en-US" altLang="zh-CN" sz="1600" b="1"/>
                <a:t>5—</a:t>
              </a:r>
              <a:r>
                <a:rPr lang="zh-CN" altLang="en-US" sz="1600" b="1"/>
                <a:t>滑板</a:t>
              </a:r>
            </a:p>
            <a:p>
              <a:pPr algn="l" eaLnBrk="1" hangingPunct="1"/>
              <a:r>
                <a:rPr lang="en-US" altLang="zh-CN" sz="1600" b="1"/>
                <a:t>6—</a:t>
              </a:r>
              <a:r>
                <a:rPr lang="zh-CN" altLang="en-US" sz="1600" b="1"/>
                <a:t>圆盘    </a:t>
              </a:r>
              <a:r>
                <a:rPr lang="en-US" altLang="zh-CN" sz="1600" b="1"/>
                <a:t>7—</a:t>
              </a:r>
              <a:r>
                <a:rPr lang="zh-CN" altLang="en-US" sz="1600" b="1"/>
                <a:t>测头</a:t>
              </a:r>
            </a:p>
          </p:txBody>
        </p:sp>
      </p:grpSp>
      <p:sp>
        <p:nvSpPr>
          <p:cNvPr id="116747" name="Text Box 11"/>
          <p:cNvSpPr txBox="1">
            <a:spLocks noChangeArrowheads="1"/>
          </p:cNvSpPr>
          <p:nvPr/>
        </p:nvSpPr>
        <p:spPr bwMode="auto">
          <a:xfrm>
            <a:off x="246063" y="1647825"/>
            <a:ext cx="5089525" cy="1406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solidFill>
                  <a:srgbClr val="FF0066"/>
                </a:solidFill>
              </a:rPr>
              <a:t>      测量方法：</a:t>
            </a:r>
            <a:r>
              <a:rPr lang="zh-CN" altLang="en-US" b="1" dirty="0">
                <a:latin typeface="宋体" pitchFamily="2" charset="-122"/>
              </a:rPr>
              <a:t>① 沿被测齿轮轴线方向移动滑板</a:t>
            </a:r>
            <a:r>
              <a:rPr lang="en-US" altLang="zh-CN" b="1" dirty="0">
                <a:latin typeface="宋体" pitchFamily="2" charset="-122"/>
              </a:rPr>
              <a:t>1</a:t>
            </a:r>
            <a:r>
              <a:rPr lang="zh-CN" altLang="en-US" b="1" dirty="0">
                <a:latin typeface="宋体" pitchFamily="2" charset="-122"/>
              </a:rPr>
              <a:t>时，其上正弦尺</a:t>
            </a:r>
            <a:r>
              <a:rPr lang="en-US" altLang="zh-CN" b="1" dirty="0">
                <a:latin typeface="宋体" pitchFamily="2" charset="-122"/>
              </a:rPr>
              <a:t>2</a:t>
            </a:r>
            <a:r>
              <a:rPr lang="zh-CN" altLang="en-US" b="1" dirty="0">
                <a:latin typeface="宋体" pitchFamily="2" charset="-122"/>
              </a:rPr>
              <a:t>带动滑板</a:t>
            </a:r>
            <a:r>
              <a:rPr lang="en-US" altLang="zh-CN" b="1" dirty="0">
                <a:latin typeface="宋体" pitchFamily="2" charset="-122"/>
              </a:rPr>
              <a:t>5</a:t>
            </a:r>
            <a:r>
              <a:rPr lang="zh-CN" altLang="en-US" b="1" dirty="0">
                <a:latin typeface="宋体" pitchFamily="2" charset="-122"/>
              </a:rPr>
              <a:t>做径向运动。</a:t>
            </a:r>
          </a:p>
        </p:txBody>
      </p:sp>
      <p:sp>
        <p:nvSpPr>
          <p:cNvPr id="116748" name="Rectangle 12"/>
          <p:cNvSpPr>
            <a:spLocks noChangeArrowheads="1"/>
          </p:cNvSpPr>
          <p:nvPr/>
        </p:nvSpPr>
        <p:spPr bwMode="auto">
          <a:xfrm>
            <a:off x="325438" y="3097213"/>
            <a:ext cx="5016500" cy="11874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r>
              <a:rPr lang="zh-CN" altLang="en-US" b="1"/>
              <a:t>       ② 滑板</a:t>
            </a:r>
            <a:r>
              <a:rPr lang="en-US" altLang="zh-CN" b="1"/>
              <a:t>5</a:t>
            </a:r>
            <a:r>
              <a:rPr lang="zh-CN" altLang="en-US" b="1"/>
              <a:t>又带动与被测齿轮</a:t>
            </a:r>
            <a:r>
              <a:rPr lang="en-US" altLang="zh-CN" b="1"/>
              <a:t>4</a:t>
            </a:r>
            <a:r>
              <a:rPr lang="zh-CN" altLang="en-US" b="1"/>
              <a:t>同轴的圆盘</a:t>
            </a:r>
            <a:r>
              <a:rPr lang="en-US" altLang="zh-CN" b="1"/>
              <a:t>6</a:t>
            </a:r>
            <a:r>
              <a:rPr lang="zh-CN" altLang="en-US" b="1"/>
              <a:t>转动，从而使被测齿轮与圆盘同步转动。</a:t>
            </a:r>
          </a:p>
        </p:txBody>
      </p:sp>
      <p:sp>
        <p:nvSpPr>
          <p:cNvPr id="116749" name="Rectangle 13"/>
          <p:cNvSpPr>
            <a:spLocks noChangeArrowheads="1"/>
          </p:cNvSpPr>
          <p:nvPr/>
        </p:nvSpPr>
        <p:spPr bwMode="auto">
          <a:xfrm>
            <a:off x="325438" y="4349750"/>
            <a:ext cx="5016500" cy="1406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pPr>
            <a:r>
              <a:rPr lang="zh-CN" altLang="en-US" b="1" dirty="0"/>
              <a:t>       ③ 装在滑板</a:t>
            </a:r>
            <a:r>
              <a:rPr lang="en-US" altLang="zh-CN" b="1" dirty="0"/>
              <a:t>1</a:t>
            </a:r>
            <a:r>
              <a:rPr lang="zh-CN" altLang="en-US" b="1" dirty="0"/>
              <a:t>上的测头</a:t>
            </a:r>
            <a:r>
              <a:rPr lang="en-US" altLang="zh-CN" b="1" dirty="0"/>
              <a:t>7</a:t>
            </a:r>
            <a:r>
              <a:rPr lang="zh-CN" altLang="en-US" b="1" dirty="0"/>
              <a:t>相对于被测齿轮</a:t>
            </a:r>
            <a:r>
              <a:rPr lang="en-US" altLang="zh-CN" b="1" dirty="0"/>
              <a:t>4</a:t>
            </a:r>
            <a:r>
              <a:rPr lang="zh-CN" altLang="en-US" b="1" dirty="0"/>
              <a:t>来说，其运动轨迹为理论螺旋线。</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6740"/>
                                        </p:tgtEl>
                                        <p:attrNameLst>
                                          <p:attrName>style.visibility</p:attrName>
                                        </p:attrNameLst>
                                      </p:cBhvr>
                                      <p:to>
                                        <p:strVal val="visible"/>
                                      </p:to>
                                    </p:set>
                                    <p:animEffect transition="in" filter="wipe(left)">
                                      <p:cBhvr>
                                        <p:cTn id="7" dur="2000"/>
                                        <p:tgtEl>
                                          <p:spTgt spid="1167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6741"/>
                                        </p:tgtEl>
                                        <p:attrNameLst>
                                          <p:attrName>style.visibility</p:attrName>
                                        </p:attrNameLst>
                                      </p:cBhvr>
                                      <p:to>
                                        <p:strVal val="visible"/>
                                      </p:to>
                                    </p:set>
                                    <p:animEffect transition="in" filter="wipe(left)">
                                      <p:cBhvr>
                                        <p:cTn id="12" dur="2000"/>
                                        <p:tgtEl>
                                          <p:spTgt spid="1167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16750"/>
                                        </p:tgtEl>
                                        <p:attrNameLst>
                                          <p:attrName>style.visibility</p:attrName>
                                        </p:attrNameLst>
                                      </p:cBhvr>
                                      <p:to>
                                        <p:strVal val="visible"/>
                                      </p:to>
                                    </p:set>
                                    <p:anim calcmode="lin" valueType="num">
                                      <p:cBhvr additive="base">
                                        <p:cTn id="17" dur="2000" fill="hold"/>
                                        <p:tgtEl>
                                          <p:spTgt spid="116750"/>
                                        </p:tgtEl>
                                        <p:attrNameLst>
                                          <p:attrName>ppt_x</p:attrName>
                                        </p:attrNameLst>
                                      </p:cBhvr>
                                      <p:tavLst>
                                        <p:tav tm="0">
                                          <p:val>
                                            <p:strVal val="1+#ppt_w/2"/>
                                          </p:val>
                                        </p:tav>
                                        <p:tav tm="100000">
                                          <p:val>
                                            <p:strVal val="#ppt_x"/>
                                          </p:val>
                                        </p:tav>
                                      </p:tavLst>
                                    </p:anim>
                                    <p:anim calcmode="lin" valueType="num">
                                      <p:cBhvr additive="base">
                                        <p:cTn id="18" dur="2000" fill="hold"/>
                                        <p:tgtEl>
                                          <p:spTgt spid="116750"/>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6747"/>
                                        </p:tgtEl>
                                        <p:attrNameLst>
                                          <p:attrName>style.visibility</p:attrName>
                                        </p:attrNameLst>
                                      </p:cBhvr>
                                      <p:to>
                                        <p:strVal val="visible"/>
                                      </p:to>
                                    </p:set>
                                    <p:animEffect transition="in" filter="wipe(left)">
                                      <p:cBhvr>
                                        <p:cTn id="23" dur="2000"/>
                                        <p:tgtEl>
                                          <p:spTgt spid="11674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6748"/>
                                        </p:tgtEl>
                                        <p:attrNameLst>
                                          <p:attrName>style.visibility</p:attrName>
                                        </p:attrNameLst>
                                      </p:cBhvr>
                                      <p:to>
                                        <p:strVal val="visible"/>
                                      </p:to>
                                    </p:set>
                                    <p:animEffect transition="in" filter="wipe(left)">
                                      <p:cBhvr>
                                        <p:cTn id="28" dur="2000"/>
                                        <p:tgtEl>
                                          <p:spTgt spid="11674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6749"/>
                                        </p:tgtEl>
                                        <p:attrNameLst>
                                          <p:attrName>style.visibility</p:attrName>
                                        </p:attrNameLst>
                                      </p:cBhvr>
                                      <p:to>
                                        <p:strVal val="visible"/>
                                      </p:to>
                                    </p:set>
                                    <p:animEffect transition="in" filter="wipe(left)">
                                      <p:cBhvr>
                                        <p:cTn id="33" dur="2000"/>
                                        <p:tgtEl>
                                          <p:spTgt spid="116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p:bldP spid="116741" grpId="0"/>
      <p:bldP spid="116747" grpId="0"/>
      <p:bldP spid="116748" grpId="0"/>
      <p:bldP spid="11674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65D787B-C625-4941-900B-4FBFD7F5DF9C}" type="slidenum">
              <a:rPr kumimoji="0" lang="zh-CN" altLang="en-US" sz="2000" smtClean="0">
                <a:solidFill>
                  <a:srgbClr val="0000FF"/>
                </a:solidFill>
              </a:rPr>
              <a:pPr eaLnBrk="1" hangingPunct="1"/>
              <a:t>55</a:t>
            </a:fld>
            <a:endParaRPr kumimoji="0" lang="en-US" altLang="zh-CN" sz="2000" smtClean="0">
              <a:solidFill>
                <a:srgbClr val="0000FF"/>
              </a:solidFill>
            </a:endParaRPr>
          </a:p>
        </p:txBody>
      </p:sp>
      <p:sp>
        <p:nvSpPr>
          <p:cNvPr id="117764" name="Rectangle 4"/>
          <p:cNvSpPr>
            <a:spLocks noChangeArrowheads="1"/>
          </p:cNvSpPr>
          <p:nvPr/>
        </p:nvSpPr>
        <p:spPr bwMode="auto">
          <a:xfrm>
            <a:off x="331788" y="312738"/>
            <a:ext cx="7595971" cy="142192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p>
            <a:pPr algn="l">
              <a:lnSpc>
                <a:spcPct val="120000"/>
              </a:lnSpc>
            </a:pPr>
            <a:r>
              <a:rPr lang="zh-CN" altLang="en-US" b="1" dirty="0">
                <a:latin typeface="宋体" pitchFamily="2" charset="-122"/>
              </a:rPr>
              <a:t>    ④ </a:t>
            </a:r>
            <a:r>
              <a:rPr lang="zh-CN" altLang="en-US" b="1" dirty="0"/>
              <a:t>理论螺旋线与被测齿轮齿面的实际螺旋线进行比较即可从指示表上读取螺旋线总偏差，或由记录器画出偏差曲线如图</a:t>
            </a:r>
            <a:r>
              <a:rPr lang="en-US" altLang="zh-CN" b="1" dirty="0"/>
              <a:t>10.6</a:t>
            </a:r>
            <a:r>
              <a:rPr lang="zh-CN" altLang="en-US" b="1" dirty="0"/>
              <a:t>所示。</a:t>
            </a:r>
          </a:p>
        </p:txBody>
      </p:sp>
      <p:grpSp>
        <p:nvGrpSpPr>
          <p:cNvPr id="117765" name="Group 5"/>
          <p:cNvGrpSpPr>
            <a:grpSpLocks/>
          </p:cNvGrpSpPr>
          <p:nvPr/>
        </p:nvGrpSpPr>
        <p:grpSpPr bwMode="auto">
          <a:xfrm>
            <a:off x="1192213" y="2366963"/>
            <a:ext cx="6653212" cy="3667125"/>
            <a:chOff x="751" y="1161"/>
            <a:chExt cx="4191" cy="2310"/>
          </a:xfrm>
        </p:grpSpPr>
        <p:pic>
          <p:nvPicPr>
            <p:cNvPr id="57351"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1" y="1161"/>
              <a:ext cx="4191" cy="195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57352" name="Text Box 7"/>
            <p:cNvSpPr txBox="1">
              <a:spLocks noChangeArrowheads="1"/>
            </p:cNvSpPr>
            <p:nvPr/>
          </p:nvSpPr>
          <p:spPr bwMode="auto">
            <a:xfrm>
              <a:off x="1441" y="3183"/>
              <a:ext cx="2840" cy="28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10.6 </a:t>
              </a:r>
              <a:r>
                <a:rPr lang="zh-CN" altLang="en-US" b="1"/>
                <a:t>测量螺旋线偏差记录图</a:t>
              </a:r>
            </a:p>
          </p:txBody>
        </p:sp>
      </p:grpSp>
      <p:sp>
        <p:nvSpPr>
          <p:cNvPr id="117768" name="AutoShape 8"/>
          <p:cNvSpPr>
            <a:spLocks noChangeArrowheads="1"/>
          </p:cNvSpPr>
          <p:nvPr/>
        </p:nvSpPr>
        <p:spPr bwMode="auto">
          <a:xfrm>
            <a:off x="511175" y="1763713"/>
            <a:ext cx="2024063" cy="868362"/>
          </a:xfrm>
          <a:prstGeom prst="wedgeRoundRectCallout">
            <a:avLst>
              <a:gd name="adj1" fmla="val 140745"/>
              <a:gd name="adj2" fmla="val 124773"/>
              <a:gd name="adj3" fmla="val 16667"/>
            </a:avLst>
          </a:prstGeom>
          <a:noFill/>
          <a:ln w="28575">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b="1"/>
              <a:t>记录器画出的偏差曲线</a:t>
            </a:r>
          </a:p>
        </p:txBody>
      </p:sp>
      <p:sp>
        <p:nvSpPr>
          <p:cNvPr id="117769" name="Oval 9"/>
          <p:cNvSpPr>
            <a:spLocks noChangeArrowheads="1"/>
          </p:cNvSpPr>
          <p:nvPr/>
        </p:nvSpPr>
        <p:spPr bwMode="auto">
          <a:xfrm>
            <a:off x="1136650" y="3240088"/>
            <a:ext cx="465138" cy="639762"/>
          </a:xfrm>
          <a:prstGeom prst="ellipse">
            <a:avLst/>
          </a:prstGeom>
          <a:noFill/>
          <a:ln w="28575">
            <a:solidFill>
              <a:srgbClr val="FF0066"/>
            </a:solidFill>
            <a:round/>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sp>
        <p:nvSpPr>
          <p:cNvPr id="9" name="燕尾形箭头 8">
            <a:hlinkClick r:id="rId3" action="ppaction://hlinksldjump"/>
          </p:cNvPr>
          <p:cNvSpPr/>
          <p:nvPr/>
        </p:nvSpPr>
        <p:spPr bwMode="auto">
          <a:xfrm>
            <a:off x="6684817" y="5805488"/>
            <a:ext cx="2124221" cy="956609"/>
          </a:xfrm>
          <a:prstGeom prst="notchedRight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accent1">
                    <a:lumMod val="75000"/>
                  </a:schemeClr>
                </a:solidFill>
                <a:effectLst/>
                <a:latin typeface="+mn-ea"/>
                <a:ea typeface="+mn-ea"/>
              </a:rPr>
              <a:t>返返回到</a:t>
            </a:r>
            <a:r>
              <a:rPr kumimoji="1" lang="en-US" altLang="zh-CN" sz="2400" b="1" i="0" u="none" strike="noStrike" cap="none" normalizeH="0" baseline="0" dirty="0" smtClean="0">
                <a:ln>
                  <a:noFill/>
                </a:ln>
                <a:solidFill>
                  <a:schemeClr val="accent1">
                    <a:lumMod val="75000"/>
                  </a:schemeClr>
                </a:solidFill>
                <a:effectLst/>
                <a:latin typeface="+mn-ea"/>
                <a:ea typeface="+mn-ea"/>
              </a:rPr>
              <a:t>2</a:t>
            </a:r>
            <a:endParaRPr kumimoji="1" lang="zh-CN" altLang="en-US" sz="2400" b="1" i="0" u="none" strike="noStrike" cap="none" normalizeH="0" baseline="0" dirty="0" smtClean="0">
              <a:ln>
                <a:noFill/>
              </a:ln>
              <a:solidFill>
                <a:schemeClr val="accent1">
                  <a:lumMod val="75000"/>
                </a:schemeClr>
              </a:solidFill>
              <a:effectLst/>
              <a:latin typeface="+mn-ea"/>
              <a:ea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7764"/>
                                        </p:tgtEl>
                                        <p:attrNameLst>
                                          <p:attrName>style.visibility</p:attrName>
                                        </p:attrNameLst>
                                      </p:cBhvr>
                                      <p:to>
                                        <p:strVal val="visible"/>
                                      </p:to>
                                    </p:set>
                                    <p:animEffect transition="in" filter="wipe(left)">
                                      <p:cBhvr>
                                        <p:cTn id="7" dur="2000"/>
                                        <p:tgtEl>
                                          <p:spTgt spid="1177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17765"/>
                                        </p:tgtEl>
                                        <p:attrNameLst>
                                          <p:attrName>style.visibility</p:attrName>
                                        </p:attrNameLst>
                                      </p:cBhvr>
                                      <p:to>
                                        <p:strVal val="visible"/>
                                      </p:to>
                                    </p:set>
                                    <p:anim calcmode="lin" valueType="num">
                                      <p:cBhvr additive="base">
                                        <p:cTn id="12" dur="2000" fill="hold"/>
                                        <p:tgtEl>
                                          <p:spTgt spid="117765"/>
                                        </p:tgtEl>
                                        <p:attrNameLst>
                                          <p:attrName>ppt_x</p:attrName>
                                        </p:attrNameLst>
                                      </p:cBhvr>
                                      <p:tavLst>
                                        <p:tav tm="0">
                                          <p:val>
                                            <p:strVal val="#ppt_x"/>
                                          </p:val>
                                        </p:tav>
                                        <p:tav tm="100000">
                                          <p:val>
                                            <p:strVal val="#ppt_x"/>
                                          </p:val>
                                        </p:tav>
                                      </p:tavLst>
                                    </p:anim>
                                    <p:anim calcmode="lin" valueType="num">
                                      <p:cBhvr additive="base">
                                        <p:cTn id="13" dur="2000" fill="hold"/>
                                        <p:tgtEl>
                                          <p:spTgt spid="11776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17768"/>
                                        </p:tgtEl>
                                        <p:attrNameLst>
                                          <p:attrName>style.visibility</p:attrName>
                                        </p:attrNameLst>
                                      </p:cBhvr>
                                      <p:to>
                                        <p:strVal val="visible"/>
                                      </p:to>
                                    </p:set>
                                    <p:animEffect transition="in" filter="wipe(left)">
                                      <p:cBhvr>
                                        <p:cTn id="18" dur="2000"/>
                                        <p:tgtEl>
                                          <p:spTgt spid="11776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17769"/>
                                        </p:tgtEl>
                                        <p:attrNameLst>
                                          <p:attrName>style.visibility</p:attrName>
                                        </p:attrNameLst>
                                      </p:cBhvr>
                                      <p:to>
                                        <p:strVal val="visible"/>
                                      </p:to>
                                    </p:set>
                                    <p:animEffect transition="in" filter="blinds(horizontal)">
                                      <p:cBhvr>
                                        <p:cTn id="23" dur="500"/>
                                        <p:tgtEl>
                                          <p:spTgt spid="117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p:bldP spid="117768" grpId="0" animBg="1"/>
      <p:bldP spid="11776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9150C77-A3CF-4B0B-9BFD-48C9E6894372}" type="slidenum">
              <a:rPr kumimoji="0" lang="zh-CN" altLang="en-US" sz="2000" smtClean="0">
                <a:solidFill>
                  <a:srgbClr val="0000FF"/>
                </a:solidFill>
              </a:rPr>
              <a:pPr eaLnBrk="1" hangingPunct="1"/>
              <a:t>56</a:t>
            </a:fld>
            <a:endParaRPr kumimoji="0" lang="en-US" altLang="zh-CN" sz="2000" smtClean="0">
              <a:solidFill>
                <a:srgbClr val="0000FF"/>
              </a:solidFill>
            </a:endParaRPr>
          </a:p>
        </p:txBody>
      </p:sp>
      <p:sp>
        <p:nvSpPr>
          <p:cNvPr id="58371" name="Rectangle 3"/>
          <p:cNvSpPr>
            <a:spLocks noGrp="1" noChangeArrowheads="1"/>
          </p:cNvSpPr>
          <p:nvPr>
            <p:ph type="body" idx="1"/>
          </p:nvPr>
        </p:nvSpPr>
        <p:spPr/>
        <p:txBody>
          <a:bodyPr/>
          <a:lstStyle/>
          <a:p>
            <a:pPr eaLnBrk="1" hangingPunct="1"/>
            <a:endParaRPr lang="zh-CN" altLang="en-US" smtClean="0"/>
          </a:p>
          <a:p>
            <a:pPr eaLnBrk="1" hangingPunct="1"/>
            <a:endParaRPr lang="zh-CN" altLang="en-US" smtClean="0"/>
          </a:p>
        </p:txBody>
      </p:sp>
      <p:sp>
        <p:nvSpPr>
          <p:cNvPr id="118788" name="Text Box 4"/>
          <p:cNvSpPr txBox="1">
            <a:spLocks noChangeArrowheads="1"/>
          </p:cNvSpPr>
          <p:nvPr/>
        </p:nvSpPr>
        <p:spPr bwMode="auto">
          <a:xfrm>
            <a:off x="777875" y="160338"/>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10.4.5</a:t>
            </a:r>
            <a:r>
              <a:rPr lang="zh-CN" altLang="en-US" b="1" dirty="0"/>
              <a:t> 法线长度的测量</a:t>
            </a:r>
          </a:p>
        </p:txBody>
      </p:sp>
      <p:sp>
        <p:nvSpPr>
          <p:cNvPr id="118789" name="Text Box 5"/>
          <p:cNvSpPr txBox="1">
            <a:spLocks noChangeArrowheads="1"/>
          </p:cNvSpPr>
          <p:nvPr/>
        </p:nvSpPr>
        <p:spPr bwMode="auto">
          <a:xfrm>
            <a:off x="206375" y="595313"/>
            <a:ext cx="8058736" cy="83099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        测量公法线长度可以求出公法线长度变动量</a:t>
            </a:r>
            <a:r>
              <a:rPr lang="el-GR" altLang="zh-CN" b="1" dirty="0">
                <a:solidFill>
                  <a:srgbClr val="FF0066"/>
                </a:solidFill>
                <a:cs typeface="Times New Roman" pitchFamily="18" charset="0"/>
              </a:rPr>
              <a:t>Δ</a:t>
            </a:r>
            <a:r>
              <a:rPr lang="en-US" altLang="zh-CN" b="1" i="1" dirty="0">
                <a:solidFill>
                  <a:srgbClr val="FF0066"/>
                </a:solidFill>
                <a:cs typeface="Times New Roman" pitchFamily="18" charset="0"/>
              </a:rPr>
              <a:t>F</a:t>
            </a:r>
            <a:r>
              <a:rPr lang="en-US" altLang="zh-CN" b="1" baseline="-25000" dirty="0">
                <a:solidFill>
                  <a:srgbClr val="FF0066"/>
                </a:solidFill>
                <a:cs typeface="Times New Roman" pitchFamily="18" charset="0"/>
              </a:rPr>
              <a:t>W</a:t>
            </a:r>
            <a:r>
              <a:rPr lang="zh-CN" altLang="en-US" b="1" dirty="0"/>
              <a:t>和公法线长度偏差</a:t>
            </a:r>
            <a:r>
              <a:rPr lang="el-GR" altLang="zh-CN" b="1" dirty="0">
                <a:solidFill>
                  <a:srgbClr val="FF0066"/>
                </a:solidFill>
              </a:rPr>
              <a:t>Δ</a:t>
            </a:r>
            <a:r>
              <a:rPr lang="en-US" altLang="zh-CN" b="1" i="1" dirty="0" err="1">
                <a:solidFill>
                  <a:srgbClr val="FF0066"/>
                </a:solidFill>
              </a:rPr>
              <a:t>E</a:t>
            </a:r>
            <a:r>
              <a:rPr lang="en-US" altLang="zh-CN" b="1" baseline="-25000" dirty="0" err="1">
                <a:solidFill>
                  <a:srgbClr val="FF0066"/>
                </a:solidFill>
              </a:rPr>
              <a:t>bn</a:t>
            </a:r>
            <a:r>
              <a:rPr lang="zh-CN" altLang="en-US" b="1" dirty="0"/>
              <a:t>。</a:t>
            </a:r>
            <a:endParaRPr lang="zh-CN" altLang="en-US" b="1" baseline="-25000" dirty="0"/>
          </a:p>
        </p:txBody>
      </p:sp>
      <p:sp>
        <p:nvSpPr>
          <p:cNvPr id="118790" name="Text Box 6"/>
          <p:cNvSpPr txBox="1">
            <a:spLocks noChangeArrowheads="1"/>
          </p:cNvSpPr>
          <p:nvPr/>
        </p:nvSpPr>
        <p:spPr bwMode="auto">
          <a:xfrm>
            <a:off x="793750" y="1446213"/>
            <a:ext cx="7934325"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a:t>1. </a:t>
            </a:r>
            <a:r>
              <a:rPr lang="zh-CN" altLang="en-US" b="1"/>
              <a:t>图</a:t>
            </a:r>
            <a:r>
              <a:rPr lang="en-US" altLang="zh-CN" b="1"/>
              <a:t>10.22</a:t>
            </a:r>
            <a:r>
              <a:rPr lang="zh-CN" altLang="en-US" b="1"/>
              <a:t>（</a:t>
            </a:r>
            <a:r>
              <a:rPr lang="en-US" altLang="zh-CN" b="1"/>
              <a:t>a</a:t>
            </a:r>
            <a:r>
              <a:rPr lang="zh-CN" altLang="en-US" b="1"/>
              <a:t>）为用公法线千分尺测量公法线长度。</a:t>
            </a:r>
            <a:endParaRPr lang="en-US" altLang="zh-CN" b="1" baseline="-25000"/>
          </a:p>
        </p:txBody>
      </p:sp>
      <p:pic>
        <p:nvPicPr>
          <p:cNvPr id="118792"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19713" y="1970088"/>
            <a:ext cx="3729037" cy="30464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18794" name="Text Box 10"/>
          <p:cNvSpPr txBox="1">
            <a:spLocks noChangeArrowheads="1"/>
          </p:cNvSpPr>
          <p:nvPr/>
        </p:nvSpPr>
        <p:spPr bwMode="auto">
          <a:xfrm>
            <a:off x="396875" y="1858963"/>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a:t>
            </a:r>
            <a:r>
              <a:rPr lang="en-US" altLang="zh-CN" b="1"/>
              <a:t>1</a:t>
            </a:r>
            <a:r>
              <a:rPr lang="zh-CN" altLang="en-US" b="1"/>
              <a:t>） 计算卡量齿数 </a:t>
            </a:r>
            <a:r>
              <a:rPr lang="en-US" altLang="zh-CN" b="1" i="1">
                <a:solidFill>
                  <a:srgbClr val="FF0066"/>
                </a:solidFill>
              </a:rPr>
              <a:t>k</a:t>
            </a:r>
          </a:p>
        </p:txBody>
      </p:sp>
      <p:sp>
        <p:nvSpPr>
          <p:cNvPr id="118795" name="Text Box 11"/>
          <p:cNvSpPr txBox="1">
            <a:spLocks noChangeArrowheads="1"/>
          </p:cNvSpPr>
          <p:nvPr/>
        </p:nvSpPr>
        <p:spPr bwMode="auto">
          <a:xfrm>
            <a:off x="714375" y="2341563"/>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对直齿轮 </a:t>
            </a:r>
            <a:r>
              <a:rPr lang="en-US" altLang="zh-CN" b="1" i="1">
                <a:solidFill>
                  <a:srgbClr val="FF0066"/>
                </a:solidFill>
              </a:rPr>
              <a:t>k </a:t>
            </a:r>
            <a:r>
              <a:rPr lang="zh-CN" altLang="en-US" b="1"/>
              <a:t>按下式计算</a:t>
            </a:r>
          </a:p>
        </p:txBody>
      </p:sp>
      <p:graphicFrame>
        <p:nvGraphicFramePr>
          <p:cNvPr id="118796" name="Object 12"/>
          <p:cNvGraphicFramePr>
            <a:graphicFrameLocks noChangeAspect="1"/>
          </p:cNvGraphicFramePr>
          <p:nvPr/>
        </p:nvGraphicFramePr>
        <p:xfrm>
          <a:off x="704850" y="2794000"/>
          <a:ext cx="4241800" cy="796925"/>
        </p:xfrm>
        <a:graphic>
          <a:graphicData uri="http://schemas.openxmlformats.org/presentationml/2006/ole">
            <mc:AlternateContent xmlns:mc="http://schemas.openxmlformats.org/markup-compatibility/2006">
              <mc:Choice xmlns:v="urn:schemas-microsoft-com:vml" Requires="v">
                <p:oleObj spid="_x0000_s58460" name="公式" r:id="rId4" imgW="2095500" imgH="393700" progId="Equation.3">
                  <p:embed/>
                </p:oleObj>
              </mc:Choice>
              <mc:Fallback>
                <p:oleObj name="公式" r:id="rId4" imgW="2095500" imgH="393700" progId="Equation.3">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850" y="2794000"/>
                        <a:ext cx="4241800" cy="79692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8797" name="Text Box 13"/>
          <p:cNvSpPr txBox="1">
            <a:spLocks noChangeArrowheads="1"/>
          </p:cNvSpPr>
          <p:nvPr/>
        </p:nvSpPr>
        <p:spPr bwMode="auto">
          <a:xfrm>
            <a:off x="492125" y="3544888"/>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a:t>
            </a:r>
            <a:r>
              <a:rPr lang="en-US" altLang="zh-CN" b="1"/>
              <a:t>2</a:t>
            </a:r>
            <a:r>
              <a:rPr lang="zh-CN" altLang="en-US" b="1"/>
              <a:t>） 测量</a:t>
            </a:r>
            <a:endParaRPr lang="en-US" altLang="zh-CN" b="1" i="1">
              <a:solidFill>
                <a:srgbClr val="FF0066"/>
              </a:solidFill>
            </a:endParaRPr>
          </a:p>
        </p:txBody>
      </p:sp>
      <p:sp>
        <p:nvSpPr>
          <p:cNvPr id="118798" name="Rectangle 14"/>
          <p:cNvSpPr>
            <a:spLocks noChangeArrowheads="1"/>
          </p:cNvSpPr>
          <p:nvPr/>
        </p:nvSpPr>
        <p:spPr bwMode="auto">
          <a:xfrm>
            <a:off x="169863" y="3924300"/>
            <a:ext cx="4965700" cy="1406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pPr>
            <a:r>
              <a:rPr lang="zh-CN" altLang="en-US" b="1"/>
              <a:t>       理论上应沿齿轮一周测出所有公法线长度值。为简便起见，在圆周均布测</a:t>
            </a:r>
            <a:r>
              <a:rPr lang="en-US" altLang="zh-CN" b="1"/>
              <a:t>6</a:t>
            </a:r>
            <a:r>
              <a:rPr lang="zh-CN" altLang="en-US" b="1"/>
              <a:t>个公法线长度即可。</a:t>
            </a:r>
          </a:p>
        </p:txBody>
      </p:sp>
      <p:graphicFrame>
        <p:nvGraphicFramePr>
          <p:cNvPr id="118799" name="Object 15"/>
          <p:cNvGraphicFramePr>
            <a:graphicFrameLocks noChangeAspect="1"/>
          </p:cNvGraphicFramePr>
          <p:nvPr/>
        </p:nvGraphicFramePr>
        <p:xfrm>
          <a:off x="604838" y="5302250"/>
          <a:ext cx="2816225" cy="533400"/>
        </p:xfrm>
        <a:graphic>
          <a:graphicData uri="http://schemas.openxmlformats.org/presentationml/2006/ole">
            <mc:AlternateContent xmlns:mc="http://schemas.openxmlformats.org/markup-compatibility/2006">
              <mc:Choice xmlns:v="urn:schemas-microsoft-com:vml" Requires="v">
                <p:oleObj spid="_x0000_s58461" name="公式" r:id="rId6" imgW="1206500" imgH="228600" progId="Equation.3">
                  <p:embed/>
                </p:oleObj>
              </mc:Choice>
              <mc:Fallback>
                <p:oleObj name="公式" r:id="rId6" imgW="1206500" imgH="228600" progId="Equation.3">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4838" y="5302250"/>
                        <a:ext cx="2816225" cy="533400"/>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8800" name="Object 16"/>
          <p:cNvGraphicFramePr>
            <a:graphicFrameLocks noChangeAspect="1"/>
          </p:cNvGraphicFramePr>
          <p:nvPr/>
        </p:nvGraphicFramePr>
        <p:xfrm>
          <a:off x="3741738" y="5397500"/>
          <a:ext cx="2468562" cy="463550"/>
        </p:xfrm>
        <a:graphic>
          <a:graphicData uri="http://schemas.openxmlformats.org/presentationml/2006/ole">
            <mc:AlternateContent xmlns:mc="http://schemas.openxmlformats.org/markup-compatibility/2006">
              <mc:Choice xmlns:v="urn:schemas-microsoft-com:vml" Requires="v">
                <p:oleObj spid="_x0000_s58462" name="公式" r:id="rId8" imgW="1219200" imgH="228600" progId="Equation.3">
                  <p:embed/>
                </p:oleObj>
              </mc:Choice>
              <mc:Fallback>
                <p:oleObj name="公式" r:id="rId8" imgW="1219200" imgH="228600" progId="Equation.3">
                  <p:embed/>
                  <p:pic>
                    <p:nvPicPr>
                      <p:cNvPr id="0" name="Object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41738" y="5397500"/>
                        <a:ext cx="2468562" cy="46355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8801" name="Object 17"/>
          <p:cNvGraphicFramePr>
            <a:graphicFrameLocks noChangeAspect="1"/>
          </p:cNvGraphicFramePr>
          <p:nvPr/>
        </p:nvGraphicFramePr>
        <p:xfrm>
          <a:off x="6489700" y="5334000"/>
          <a:ext cx="2268538" cy="560388"/>
        </p:xfrm>
        <a:graphic>
          <a:graphicData uri="http://schemas.openxmlformats.org/presentationml/2006/ole">
            <mc:AlternateContent xmlns:mc="http://schemas.openxmlformats.org/markup-compatibility/2006">
              <mc:Choice xmlns:v="urn:schemas-microsoft-com:vml" Requires="v">
                <p:oleObj spid="_x0000_s58463" name="公式" r:id="rId10" imgW="927100" imgH="228600" progId="Equation.3">
                  <p:embed/>
                </p:oleObj>
              </mc:Choice>
              <mc:Fallback>
                <p:oleObj name="公式" r:id="rId10" imgW="927100" imgH="228600" progId="Equation.3">
                  <p:embed/>
                  <p:pic>
                    <p:nvPicPr>
                      <p:cNvPr id="0" name="Object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89700" y="5334000"/>
                        <a:ext cx="2268538" cy="560388"/>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8802" name="Object 18"/>
          <p:cNvGraphicFramePr>
            <a:graphicFrameLocks noChangeAspect="1"/>
          </p:cNvGraphicFramePr>
          <p:nvPr/>
        </p:nvGraphicFramePr>
        <p:xfrm>
          <a:off x="493713" y="6007100"/>
          <a:ext cx="7053262" cy="560388"/>
        </p:xfrm>
        <a:graphic>
          <a:graphicData uri="http://schemas.openxmlformats.org/presentationml/2006/ole">
            <mc:AlternateContent xmlns:mc="http://schemas.openxmlformats.org/markup-compatibility/2006">
              <mc:Choice xmlns:v="urn:schemas-microsoft-com:vml" Requires="v">
                <p:oleObj spid="_x0000_s58464" name="公式" r:id="rId12" imgW="2882900" imgH="228600" progId="Equation.3">
                  <p:embed/>
                </p:oleObj>
              </mc:Choice>
              <mc:Fallback>
                <p:oleObj name="公式" r:id="rId12" imgW="2882900" imgH="228600" progId="Equation.3">
                  <p:embed/>
                  <p:pic>
                    <p:nvPicPr>
                      <p:cNvPr id="0" name="Object 1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3713" y="6007100"/>
                        <a:ext cx="7053262" cy="560388"/>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8788"/>
                                        </p:tgtEl>
                                        <p:attrNameLst>
                                          <p:attrName>style.visibility</p:attrName>
                                        </p:attrNameLst>
                                      </p:cBhvr>
                                      <p:to>
                                        <p:strVal val="visible"/>
                                      </p:to>
                                    </p:set>
                                    <p:animEffect transition="in" filter="blinds(horizontal)">
                                      <p:cBhvr>
                                        <p:cTn id="7" dur="500"/>
                                        <p:tgtEl>
                                          <p:spTgt spid="1187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8789"/>
                                        </p:tgtEl>
                                        <p:attrNameLst>
                                          <p:attrName>style.visibility</p:attrName>
                                        </p:attrNameLst>
                                      </p:cBhvr>
                                      <p:to>
                                        <p:strVal val="visible"/>
                                      </p:to>
                                    </p:set>
                                    <p:animEffect transition="in" filter="wipe(left)">
                                      <p:cBhvr>
                                        <p:cTn id="12" dur="2000"/>
                                        <p:tgtEl>
                                          <p:spTgt spid="1187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8790"/>
                                        </p:tgtEl>
                                        <p:attrNameLst>
                                          <p:attrName>style.visibility</p:attrName>
                                        </p:attrNameLst>
                                      </p:cBhvr>
                                      <p:to>
                                        <p:strVal val="visible"/>
                                      </p:to>
                                    </p:set>
                                    <p:animEffect transition="in" filter="wipe(left)">
                                      <p:cBhvr>
                                        <p:cTn id="17" dur="2000"/>
                                        <p:tgtEl>
                                          <p:spTgt spid="1187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118792"/>
                                        </p:tgtEl>
                                        <p:attrNameLst>
                                          <p:attrName>style.visibility</p:attrName>
                                        </p:attrNameLst>
                                      </p:cBhvr>
                                      <p:to>
                                        <p:strVal val="visible"/>
                                      </p:to>
                                    </p:set>
                                    <p:anim calcmode="lin" valueType="num">
                                      <p:cBhvr additive="base">
                                        <p:cTn id="22" dur="2000" fill="hold"/>
                                        <p:tgtEl>
                                          <p:spTgt spid="118792"/>
                                        </p:tgtEl>
                                        <p:attrNameLst>
                                          <p:attrName>ppt_x</p:attrName>
                                        </p:attrNameLst>
                                      </p:cBhvr>
                                      <p:tavLst>
                                        <p:tav tm="0">
                                          <p:val>
                                            <p:strVal val="1+#ppt_w/2"/>
                                          </p:val>
                                        </p:tav>
                                        <p:tav tm="100000">
                                          <p:val>
                                            <p:strVal val="#ppt_x"/>
                                          </p:val>
                                        </p:tav>
                                      </p:tavLst>
                                    </p:anim>
                                    <p:anim calcmode="lin" valueType="num">
                                      <p:cBhvr additive="base">
                                        <p:cTn id="23" dur="2000" fill="hold"/>
                                        <p:tgtEl>
                                          <p:spTgt spid="118792"/>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8794"/>
                                        </p:tgtEl>
                                        <p:attrNameLst>
                                          <p:attrName>style.visibility</p:attrName>
                                        </p:attrNameLst>
                                      </p:cBhvr>
                                      <p:to>
                                        <p:strVal val="visible"/>
                                      </p:to>
                                    </p:set>
                                    <p:animEffect transition="in" filter="wipe(left)">
                                      <p:cBhvr>
                                        <p:cTn id="28" dur="2000"/>
                                        <p:tgtEl>
                                          <p:spTgt spid="11879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8795"/>
                                        </p:tgtEl>
                                        <p:attrNameLst>
                                          <p:attrName>style.visibility</p:attrName>
                                        </p:attrNameLst>
                                      </p:cBhvr>
                                      <p:to>
                                        <p:strVal val="visible"/>
                                      </p:to>
                                    </p:set>
                                    <p:animEffect transition="in" filter="wipe(left)">
                                      <p:cBhvr>
                                        <p:cTn id="33" dur="2000"/>
                                        <p:tgtEl>
                                          <p:spTgt spid="11879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18796"/>
                                        </p:tgtEl>
                                        <p:attrNameLst>
                                          <p:attrName>style.visibility</p:attrName>
                                        </p:attrNameLst>
                                      </p:cBhvr>
                                      <p:to>
                                        <p:strVal val="visible"/>
                                      </p:to>
                                    </p:set>
                                    <p:animEffect transition="in" filter="wipe(left)">
                                      <p:cBhvr>
                                        <p:cTn id="38" dur="2000"/>
                                        <p:tgtEl>
                                          <p:spTgt spid="118796"/>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18797"/>
                                        </p:tgtEl>
                                        <p:attrNameLst>
                                          <p:attrName>style.visibility</p:attrName>
                                        </p:attrNameLst>
                                      </p:cBhvr>
                                      <p:to>
                                        <p:strVal val="visible"/>
                                      </p:to>
                                    </p:set>
                                    <p:animEffect transition="in" filter="wipe(left)">
                                      <p:cBhvr>
                                        <p:cTn id="43" dur="2000"/>
                                        <p:tgtEl>
                                          <p:spTgt spid="11879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18798"/>
                                        </p:tgtEl>
                                        <p:attrNameLst>
                                          <p:attrName>style.visibility</p:attrName>
                                        </p:attrNameLst>
                                      </p:cBhvr>
                                      <p:to>
                                        <p:strVal val="visible"/>
                                      </p:to>
                                    </p:set>
                                    <p:animEffect transition="in" filter="wipe(left)">
                                      <p:cBhvr>
                                        <p:cTn id="48" dur="2000"/>
                                        <p:tgtEl>
                                          <p:spTgt spid="118798"/>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118799"/>
                                        </p:tgtEl>
                                        <p:attrNameLst>
                                          <p:attrName>style.visibility</p:attrName>
                                        </p:attrNameLst>
                                      </p:cBhvr>
                                      <p:to>
                                        <p:strVal val="visible"/>
                                      </p:to>
                                    </p:set>
                                    <p:animEffect transition="in" filter="wipe(left)">
                                      <p:cBhvr>
                                        <p:cTn id="53" dur="2000"/>
                                        <p:tgtEl>
                                          <p:spTgt spid="118799"/>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118800"/>
                                        </p:tgtEl>
                                        <p:attrNameLst>
                                          <p:attrName>style.visibility</p:attrName>
                                        </p:attrNameLst>
                                      </p:cBhvr>
                                      <p:to>
                                        <p:strVal val="visible"/>
                                      </p:to>
                                    </p:set>
                                    <p:animEffect transition="in" filter="wipe(left)">
                                      <p:cBhvr>
                                        <p:cTn id="58" dur="2000"/>
                                        <p:tgtEl>
                                          <p:spTgt spid="118800"/>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118801"/>
                                        </p:tgtEl>
                                        <p:attrNameLst>
                                          <p:attrName>style.visibility</p:attrName>
                                        </p:attrNameLst>
                                      </p:cBhvr>
                                      <p:to>
                                        <p:strVal val="visible"/>
                                      </p:to>
                                    </p:set>
                                    <p:animEffect transition="in" filter="wipe(left)">
                                      <p:cBhvr>
                                        <p:cTn id="63" dur="3000"/>
                                        <p:tgtEl>
                                          <p:spTgt spid="118801"/>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118802"/>
                                        </p:tgtEl>
                                        <p:attrNameLst>
                                          <p:attrName>style.visibility</p:attrName>
                                        </p:attrNameLst>
                                      </p:cBhvr>
                                      <p:to>
                                        <p:strVal val="visible"/>
                                      </p:to>
                                    </p:set>
                                    <p:animEffect transition="in" filter="wipe(left)">
                                      <p:cBhvr>
                                        <p:cTn id="68" dur="2000"/>
                                        <p:tgtEl>
                                          <p:spTgt spid="118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8" grpId="0"/>
      <p:bldP spid="118789" grpId="0"/>
      <p:bldP spid="118790" grpId="0"/>
      <p:bldP spid="118794" grpId="0"/>
      <p:bldP spid="118795" grpId="0"/>
      <p:bldP spid="118797" grpId="0"/>
      <p:bldP spid="11879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D363BDF-E015-4FC6-8F44-FA8C1084E741}" type="slidenum">
              <a:rPr kumimoji="0" lang="zh-CN" altLang="en-US" sz="2000" smtClean="0">
                <a:solidFill>
                  <a:srgbClr val="0000FF"/>
                </a:solidFill>
              </a:rPr>
              <a:pPr eaLnBrk="1" hangingPunct="1"/>
              <a:t>57</a:t>
            </a:fld>
            <a:endParaRPr kumimoji="0" lang="en-US" altLang="zh-CN" sz="2000" smtClean="0">
              <a:solidFill>
                <a:srgbClr val="0000FF"/>
              </a:solidFill>
            </a:endParaRPr>
          </a:p>
        </p:txBody>
      </p:sp>
      <p:sp>
        <p:nvSpPr>
          <p:cNvPr id="120836" name="Text Box 4"/>
          <p:cNvSpPr txBox="1">
            <a:spLocks noChangeArrowheads="1"/>
          </p:cNvSpPr>
          <p:nvPr/>
        </p:nvSpPr>
        <p:spPr bwMode="auto">
          <a:xfrm>
            <a:off x="517525" y="163513"/>
            <a:ext cx="7983538"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2. </a:t>
            </a:r>
            <a:r>
              <a:rPr lang="zh-CN" altLang="en-US" b="1" dirty="0"/>
              <a:t>图</a:t>
            </a:r>
            <a:r>
              <a:rPr lang="en-US" altLang="zh-CN" b="1" dirty="0"/>
              <a:t>10.22</a:t>
            </a:r>
            <a:r>
              <a:rPr lang="zh-CN" altLang="en-US" b="1" dirty="0"/>
              <a:t>（</a:t>
            </a:r>
            <a:r>
              <a:rPr lang="en-US" altLang="zh-CN" b="1" dirty="0"/>
              <a:t>b</a:t>
            </a:r>
            <a:r>
              <a:rPr lang="zh-CN" altLang="en-US" b="1" dirty="0"/>
              <a:t>）为用公法线指示卡规测量公法线长度。</a:t>
            </a:r>
            <a:endParaRPr lang="en-US" altLang="zh-CN" b="1" baseline="-25000" dirty="0"/>
          </a:p>
        </p:txBody>
      </p:sp>
      <p:grpSp>
        <p:nvGrpSpPr>
          <p:cNvPr id="120837" name="Group 5"/>
          <p:cNvGrpSpPr>
            <a:grpSpLocks/>
          </p:cNvGrpSpPr>
          <p:nvPr/>
        </p:nvGrpSpPr>
        <p:grpSpPr bwMode="auto">
          <a:xfrm>
            <a:off x="4955414" y="706330"/>
            <a:ext cx="3875087" cy="3940175"/>
            <a:chOff x="3211" y="540"/>
            <a:chExt cx="2441" cy="2482"/>
          </a:xfrm>
        </p:grpSpPr>
        <p:sp>
          <p:nvSpPr>
            <p:cNvPr id="59399" name="Text Box 6"/>
            <p:cNvSpPr txBox="1">
              <a:spLocks noChangeArrowheads="1"/>
            </p:cNvSpPr>
            <p:nvPr/>
          </p:nvSpPr>
          <p:spPr bwMode="auto">
            <a:xfrm>
              <a:off x="3341" y="2562"/>
              <a:ext cx="2255" cy="46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1400" b="1"/>
                <a:t>1—</a:t>
              </a:r>
              <a:r>
                <a:rPr lang="zh-CN" altLang="en-US" sz="1400" b="1"/>
                <a:t>测微表 </a:t>
              </a:r>
              <a:r>
                <a:rPr lang="en-US" altLang="zh-CN" sz="1400" b="1"/>
                <a:t>2—</a:t>
              </a:r>
              <a:r>
                <a:rPr lang="zh-CN" altLang="en-US" sz="1400" b="1"/>
                <a:t>拔销  </a:t>
              </a:r>
              <a:r>
                <a:rPr lang="en-US" altLang="zh-CN" sz="1400" b="1"/>
                <a:t>3—</a:t>
              </a:r>
              <a:r>
                <a:rPr lang="zh-CN" altLang="en-US" sz="1400" b="1"/>
                <a:t>固定框架 </a:t>
              </a:r>
              <a:r>
                <a:rPr lang="en-US" altLang="zh-CN" sz="1400" b="1"/>
                <a:t>4—</a:t>
              </a:r>
              <a:r>
                <a:rPr lang="zh-CN" altLang="en-US" sz="1400" b="1"/>
                <a:t>套筒</a:t>
              </a:r>
            </a:p>
            <a:p>
              <a:pPr algn="l" eaLnBrk="1" hangingPunct="1"/>
              <a:r>
                <a:rPr lang="en-US" altLang="zh-CN" sz="1400" b="1"/>
                <a:t>5—</a:t>
              </a:r>
              <a:r>
                <a:rPr lang="zh-CN" altLang="en-US" sz="1400" b="1"/>
                <a:t>本体     </a:t>
              </a:r>
              <a:r>
                <a:rPr lang="en-US" altLang="zh-CN" sz="1400" b="1"/>
                <a:t>6—</a:t>
              </a:r>
              <a:r>
                <a:rPr lang="zh-CN" altLang="en-US" sz="1400" b="1"/>
                <a:t>手柄  </a:t>
              </a:r>
              <a:r>
                <a:rPr lang="en-US" altLang="zh-CN" sz="1400" b="1"/>
                <a:t>7—</a:t>
              </a:r>
              <a:r>
                <a:rPr lang="zh-CN" altLang="en-US" sz="1400" b="1"/>
                <a:t>调节测头 </a:t>
              </a:r>
            </a:p>
            <a:p>
              <a:pPr algn="l" eaLnBrk="1" hangingPunct="1"/>
              <a:r>
                <a:rPr lang="en-US" altLang="zh-CN" sz="1400" b="1"/>
                <a:t>8—</a:t>
              </a:r>
              <a:r>
                <a:rPr lang="zh-CN" altLang="en-US" sz="1400" b="1"/>
                <a:t>活动测头 </a:t>
              </a:r>
              <a:r>
                <a:rPr lang="en-US" altLang="zh-CN" sz="1400" b="1"/>
                <a:t>9—</a:t>
              </a:r>
              <a:r>
                <a:rPr lang="zh-CN" altLang="en-US" sz="1400" b="1"/>
                <a:t>片弹簧  </a:t>
              </a:r>
              <a:r>
                <a:rPr lang="en-US" altLang="zh-CN" sz="1400" b="1"/>
                <a:t>10—</a:t>
              </a:r>
              <a:r>
                <a:rPr lang="zh-CN" altLang="en-US" sz="1400" b="1"/>
                <a:t>杠杆</a:t>
              </a:r>
            </a:p>
          </p:txBody>
        </p:sp>
        <p:grpSp>
          <p:nvGrpSpPr>
            <p:cNvPr id="59400" name="Group 7"/>
            <p:cNvGrpSpPr>
              <a:grpSpLocks/>
            </p:cNvGrpSpPr>
            <p:nvPr/>
          </p:nvGrpSpPr>
          <p:grpSpPr bwMode="auto">
            <a:xfrm>
              <a:off x="3211" y="540"/>
              <a:ext cx="2441" cy="2046"/>
              <a:chOff x="3211" y="540"/>
              <a:chExt cx="2441" cy="2046"/>
            </a:xfrm>
          </p:grpSpPr>
          <p:pic>
            <p:nvPicPr>
              <p:cNvPr id="59401"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11" y="540"/>
                <a:ext cx="2441" cy="200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59402" name="Text Box 9"/>
              <p:cNvSpPr txBox="1">
                <a:spLocks noChangeArrowheads="1"/>
              </p:cNvSpPr>
              <p:nvPr/>
            </p:nvSpPr>
            <p:spPr bwMode="auto">
              <a:xfrm>
                <a:off x="3268" y="2374"/>
                <a:ext cx="889" cy="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a:t>图</a:t>
                </a:r>
                <a:r>
                  <a:rPr lang="en-US" altLang="zh-CN" sz="1600" b="1"/>
                  <a:t>10.22</a:t>
                </a:r>
              </a:p>
            </p:txBody>
          </p:sp>
        </p:grpSp>
      </p:grpSp>
      <p:sp>
        <p:nvSpPr>
          <p:cNvPr id="120842" name="Text Box 10"/>
          <p:cNvSpPr txBox="1">
            <a:spLocks noChangeArrowheads="1"/>
          </p:cNvSpPr>
          <p:nvPr/>
        </p:nvSpPr>
        <p:spPr bwMode="auto">
          <a:xfrm>
            <a:off x="142875" y="560388"/>
            <a:ext cx="4908550" cy="49117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a:t>
            </a:r>
            <a:r>
              <a:rPr lang="en-US" altLang="zh-CN" b="1" dirty="0"/>
              <a:t>1</a:t>
            </a:r>
            <a:r>
              <a:rPr lang="zh-CN" altLang="en-US" b="1" dirty="0"/>
              <a:t>）在卡规本体上有两个平面测头</a:t>
            </a:r>
            <a:r>
              <a:rPr lang="en-US" altLang="zh-CN" b="1" dirty="0"/>
              <a:t>7</a:t>
            </a:r>
            <a:r>
              <a:rPr lang="zh-CN" altLang="en-US" b="1" dirty="0"/>
              <a:t>和</a:t>
            </a:r>
            <a:r>
              <a:rPr lang="en-US" altLang="zh-CN" b="1" dirty="0"/>
              <a:t>8</a:t>
            </a:r>
            <a:r>
              <a:rPr lang="zh-CN" altLang="en-US" b="1" dirty="0"/>
              <a:t>（活动的）通过片弹簧</a:t>
            </a:r>
            <a:r>
              <a:rPr lang="en-US" altLang="zh-CN" b="1" dirty="0"/>
              <a:t>9</a:t>
            </a:r>
            <a:r>
              <a:rPr lang="zh-CN" altLang="en-US" b="1" dirty="0"/>
              <a:t>及杠杆</a:t>
            </a:r>
            <a:r>
              <a:rPr lang="en-US" altLang="zh-CN" b="1" dirty="0"/>
              <a:t>10</a:t>
            </a:r>
            <a:r>
              <a:rPr lang="zh-CN" altLang="en-US" b="1" dirty="0"/>
              <a:t>与测微表</a:t>
            </a:r>
            <a:r>
              <a:rPr lang="en-US" altLang="zh-CN" b="1" dirty="0"/>
              <a:t>1</a:t>
            </a:r>
            <a:r>
              <a:rPr lang="zh-CN" altLang="en-US" b="1" dirty="0"/>
              <a:t>相连。固定测头</a:t>
            </a:r>
            <a:r>
              <a:rPr lang="en-US" altLang="zh-CN" b="1" dirty="0"/>
              <a:t>7</a:t>
            </a:r>
            <a:r>
              <a:rPr lang="zh-CN" altLang="en-US" b="1" dirty="0"/>
              <a:t>可在本体圆柱</a:t>
            </a:r>
            <a:r>
              <a:rPr lang="en-US" altLang="zh-CN" b="1" dirty="0"/>
              <a:t>5</a:t>
            </a:r>
            <a:r>
              <a:rPr lang="zh-CN" altLang="en-US" b="1" dirty="0"/>
              <a:t>上调整轴向位置并紧固。</a:t>
            </a:r>
          </a:p>
          <a:p>
            <a:pPr algn="l" eaLnBrk="1" hangingPunct="1">
              <a:lnSpc>
                <a:spcPct val="120000"/>
              </a:lnSpc>
            </a:pPr>
            <a:r>
              <a:rPr lang="zh-CN" altLang="en-US" b="1" dirty="0"/>
              <a:t>     （</a:t>
            </a:r>
            <a:r>
              <a:rPr lang="en-US" altLang="zh-CN" b="1" dirty="0"/>
              <a:t>2</a:t>
            </a:r>
            <a:r>
              <a:rPr lang="zh-CN" altLang="en-US" b="1" dirty="0"/>
              <a:t>）测量时，把固定框架</a:t>
            </a:r>
            <a:r>
              <a:rPr lang="en-US" altLang="zh-CN" b="1" dirty="0"/>
              <a:t>3</a:t>
            </a:r>
            <a:r>
              <a:rPr lang="zh-CN" altLang="en-US" b="1" dirty="0"/>
              <a:t>从本体</a:t>
            </a:r>
            <a:r>
              <a:rPr lang="en-US" altLang="zh-CN" b="1" dirty="0"/>
              <a:t>5</a:t>
            </a:r>
            <a:r>
              <a:rPr lang="zh-CN" altLang="en-US" b="1" dirty="0"/>
              <a:t>拧下，插入套筒</a:t>
            </a:r>
            <a:r>
              <a:rPr lang="en-US" altLang="zh-CN" b="1" dirty="0"/>
              <a:t>4</a:t>
            </a:r>
            <a:r>
              <a:rPr lang="zh-CN" altLang="en-US" b="1" dirty="0"/>
              <a:t>的开口中，拧动调节测头</a:t>
            </a:r>
            <a:r>
              <a:rPr lang="en-US" altLang="zh-CN" b="1" dirty="0"/>
              <a:t>7</a:t>
            </a:r>
            <a:r>
              <a:rPr lang="zh-CN" altLang="en-US" b="1" dirty="0"/>
              <a:t>的轴向位置。</a:t>
            </a:r>
          </a:p>
          <a:p>
            <a:pPr algn="l" eaLnBrk="1" hangingPunct="1">
              <a:lnSpc>
                <a:spcPct val="120000"/>
              </a:lnSpc>
            </a:pPr>
            <a:r>
              <a:rPr lang="zh-CN" altLang="en-US" b="1" dirty="0"/>
              <a:t>     （</a:t>
            </a:r>
            <a:r>
              <a:rPr lang="en-US" altLang="zh-CN" b="1" dirty="0"/>
              <a:t>3</a:t>
            </a:r>
            <a:r>
              <a:rPr lang="zh-CN" altLang="en-US" b="1" dirty="0"/>
              <a:t>）调整卡规零位。用组合量块的长度等于公法线理论长度调整卡规的零位。</a:t>
            </a:r>
          </a:p>
        </p:txBody>
      </p:sp>
      <p:sp>
        <p:nvSpPr>
          <p:cNvPr id="120843" name="Text Box 11"/>
          <p:cNvSpPr txBox="1">
            <a:spLocks noChangeArrowheads="1"/>
          </p:cNvSpPr>
          <p:nvPr/>
        </p:nvSpPr>
        <p:spPr bwMode="auto">
          <a:xfrm>
            <a:off x="127000" y="5376863"/>
            <a:ext cx="8197850" cy="968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a:t>
            </a:r>
            <a:r>
              <a:rPr lang="en-US" altLang="zh-CN" b="1" dirty="0"/>
              <a:t>4</a:t>
            </a:r>
            <a:r>
              <a:rPr lang="zh-CN" altLang="en-US" b="1" dirty="0"/>
              <a:t>）测量时按计算的卡量齿数进行测量，摆动卡规从测微表上读取的数值即为</a:t>
            </a:r>
            <a:r>
              <a:rPr lang="el-GR" altLang="zh-CN" b="1" dirty="0">
                <a:solidFill>
                  <a:srgbClr val="FF0066"/>
                </a:solidFill>
                <a:cs typeface="Times New Roman" pitchFamily="18" charset="0"/>
              </a:rPr>
              <a:t>Δ</a:t>
            </a:r>
            <a:r>
              <a:rPr lang="en-US" altLang="zh-CN" b="1" i="1" dirty="0" err="1">
                <a:solidFill>
                  <a:srgbClr val="FF0066"/>
                </a:solidFill>
                <a:cs typeface="Times New Roman" pitchFamily="18" charset="0"/>
              </a:rPr>
              <a:t>E</a:t>
            </a:r>
            <a:r>
              <a:rPr lang="en-US" altLang="zh-CN" b="1" baseline="-25000" dirty="0" err="1">
                <a:solidFill>
                  <a:srgbClr val="FF0066"/>
                </a:solidFill>
                <a:cs typeface="Times New Roman" pitchFamily="18" charset="0"/>
              </a:rPr>
              <a:t>bn</a:t>
            </a:r>
            <a:r>
              <a:rPr lang="en-US" altLang="zh-CN" b="1" baseline="-25000" dirty="0">
                <a:solidFill>
                  <a:srgbClr val="FF0066"/>
                </a:solidFill>
                <a:cs typeface="Times New Roman" pitchFamily="18" charset="0"/>
              </a:rPr>
              <a:t> </a:t>
            </a:r>
            <a:r>
              <a:rPr lang="zh-CN" altLang="en-US" b="1" dirty="0">
                <a:solidFill>
                  <a:srgbClr val="FF0066"/>
                </a:solidFill>
                <a:cs typeface="Times New Roman" pitchFamily="18" charset="0"/>
              </a:rPr>
              <a:t>。 </a:t>
            </a:r>
            <a:r>
              <a:rPr lang="el-GR" altLang="zh-CN" b="1" dirty="0">
                <a:solidFill>
                  <a:srgbClr val="FF0066"/>
                </a:solidFill>
              </a:rPr>
              <a:t>Δ</a:t>
            </a:r>
            <a:r>
              <a:rPr lang="en-US" altLang="zh-CN" b="1" i="1" dirty="0">
                <a:solidFill>
                  <a:srgbClr val="FF0066"/>
                </a:solidFill>
              </a:rPr>
              <a:t>F</a:t>
            </a:r>
            <a:r>
              <a:rPr lang="en-US" altLang="zh-CN" b="1" baseline="-25000" dirty="0">
                <a:solidFill>
                  <a:srgbClr val="FF0066"/>
                </a:solidFill>
              </a:rPr>
              <a:t>W</a:t>
            </a:r>
            <a:r>
              <a:rPr lang="en-US" altLang="zh-CN" b="1" dirty="0">
                <a:solidFill>
                  <a:srgbClr val="FF0066"/>
                </a:solidFill>
              </a:rPr>
              <a:t> </a:t>
            </a:r>
            <a:r>
              <a:rPr lang="zh-CN" altLang="en-US" b="1" dirty="0"/>
              <a:t>的求法同上。</a:t>
            </a:r>
            <a:endParaRPr lang="zh-CN" altLang="el-GR" b="1" baseline="-25000" dirty="0"/>
          </a:p>
        </p:txBody>
      </p:sp>
      <p:sp>
        <p:nvSpPr>
          <p:cNvPr id="11" name="燕尾形箭头 10">
            <a:hlinkClick r:id="rId3" action="ppaction://hlinksldjump"/>
          </p:cNvPr>
          <p:cNvSpPr/>
          <p:nvPr/>
        </p:nvSpPr>
        <p:spPr bwMode="auto">
          <a:xfrm>
            <a:off x="6758660" y="5804778"/>
            <a:ext cx="2124221" cy="956609"/>
          </a:xfrm>
          <a:prstGeom prst="notchedRight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accent1">
                    <a:lumMod val="75000"/>
                  </a:schemeClr>
                </a:solidFill>
                <a:effectLst/>
                <a:latin typeface="+mn-ea"/>
                <a:ea typeface="+mn-ea"/>
              </a:rPr>
              <a:t>返返回到</a:t>
            </a:r>
            <a:r>
              <a:rPr kumimoji="1" lang="en-US" altLang="zh-CN" sz="2400" b="1" i="0" u="none" strike="noStrike" cap="none" normalizeH="0" baseline="0" dirty="0" smtClean="0">
                <a:ln>
                  <a:noFill/>
                </a:ln>
                <a:solidFill>
                  <a:schemeClr val="accent1">
                    <a:lumMod val="75000"/>
                  </a:schemeClr>
                </a:solidFill>
                <a:effectLst/>
                <a:latin typeface="+mn-ea"/>
                <a:ea typeface="+mn-ea"/>
              </a:rPr>
              <a:t>2</a:t>
            </a:r>
            <a:endParaRPr kumimoji="1" lang="zh-CN" altLang="en-US" sz="2400" b="1" i="0" u="none" strike="noStrike" cap="none" normalizeH="0" baseline="0" dirty="0" smtClean="0">
              <a:ln>
                <a:noFill/>
              </a:ln>
              <a:solidFill>
                <a:schemeClr val="accent1">
                  <a:lumMod val="75000"/>
                </a:schemeClr>
              </a:solidFill>
              <a:effectLst/>
              <a:latin typeface="+mn-ea"/>
              <a:ea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0836"/>
                                        </p:tgtEl>
                                        <p:attrNameLst>
                                          <p:attrName>style.visibility</p:attrName>
                                        </p:attrNameLst>
                                      </p:cBhvr>
                                      <p:to>
                                        <p:strVal val="visible"/>
                                      </p:to>
                                    </p:set>
                                    <p:animEffect transition="in" filter="wipe(left)">
                                      <p:cBhvr>
                                        <p:cTn id="7" dur="2000"/>
                                        <p:tgtEl>
                                          <p:spTgt spid="1208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20837"/>
                                        </p:tgtEl>
                                        <p:attrNameLst>
                                          <p:attrName>style.visibility</p:attrName>
                                        </p:attrNameLst>
                                      </p:cBhvr>
                                      <p:to>
                                        <p:strVal val="visible"/>
                                      </p:to>
                                    </p:set>
                                    <p:anim calcmode="lin" valueType="num">
                                      <p:cBhvr additive="base">
                                        <p:cTn id="12" dur="2000" fill="hold"/>
                                        <p:tgtEl>
                                          <p:spTgt spid="120837"/>
                                        </p:tgtEl>
                                        <p:attrNameLst>
                                          <p:attrName>ppt_x</p:attrName>
                                        </p:attrNameLst>
                                      </p:cBhvr>
                                      <p:tavLst>
                                        <p:tav tm="0">
                                          <p:val>
                                            <p:strVal val="1+#ppt_w/2"/>
                                          </p:val>
                                        </p:tav>
                                        <p:tav tm="100000">
                                          <p:val>
                                            <p:strVal val="#ppt_x"/>
                                          </p:val>
                                        </p:tav>
                                      </p:tavLst>
                                    </p:anim>
                                    <p:anim calcmode="lin" valueType="num">
                                      <p:cBhvr additive="base">
                                        <p:cTn id="13" dur="2000" fill="hold"/>
                                        <p:tgtEl>
                                          <p:spTgt spid="12083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20842"/>
                                        </p:tgtEl>
                                        <p:attrNameLst>
                                          <p:attrName>style.visibility</p:attrName>
                                        </p:attrNameLst>
                                      </p:cBhvr>
                                      <p:to>
                                        <p:strVal val="visible"/>
                                      </p:to>
                                    </p:set>
                                    <p:animEffect transition="in" filter="wipe(left)">
                                      <p:cBhvr>
                                        <p:cTn id="18" dur="2000"/>
                                        <p:tgtEl>
                                          <p:spTgt spid="12084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0843"/>
                                        </p:tgtEl>
                                        <p:attrNameLst>
                                          <p:attrName>style.visibility</p:attrName>
                                        </p:attrNameLst>
                                      </p:cBhvr>
                                      <p:to>
                                        <p:strVal val="visible"/>
                                      </p:to>
                                    </p:set>
                                    <p:animEffect transition="in" filter="wipe(left)">
                                      <p:cBhvr>
                                        <p:cTn id="23" dur="2000"/>
                                        <p:tgtEl>
                                          <p:spTgt spid="120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6" grpId="0"/>
      <p:bldP spid="120842" grpId="0"/>
      <p:bldP spid="12084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E87F0F3-C5C3-4427-9CF9-B11879D5B91F}" type="slidenum">
              <a:rPr kumimoji="0" lang="zh-CN" altLang="en-US" sz="2000" smtClean="0">
                <a:solidFill>
                  <a:srgbClr val="0000FF"/>
                </a:solidFill>
              </a:rPr>
              <a:pPr eaLnBrk="1" hangingPunct="1"/>
              <a:t>58</a:t>
            </a:fld>
            <a:endParaRPr kumimoji="0" lang="en-US" altLang="zh-CN" sz="2000" smtClean="0">
              <a:solidFill>
                <a:srgbClr val="0000FF"/>
              </a:solidFill>
            </a:endParaRPr>
          </a:p>
        </p:txBody>
      </p:sp>
      <p:sp>
        <p:nvSpPr>
          <p:cNvPr id="121860" name="Text Box 4"/>
          <p:cNvSpPr txBox="1">
            <a:spLocks noChangeArrowheads="1"/>
          </p:cNvSpPr>
          <p:nvPr/>
        </p:nvSpPr>
        <p:spPr bwMode="auto">
          <a:xfrm>
            <a:off x="868583" y="160338"/>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10.4.6 </a:t>
            </a:r>
            <a:r>
              <a:rPr lang="zh-CN" altLang="en-US" b="1" dirty="0"/>
              <a:t>齿厚的测量</a:t>
            </a:r>
          </a:p>
        </p:txBody>
      </p:sp>
      <p:sp>
        <p:nvSpPr>
          <p:cNvPr id="121861" name="Text Box 5"/>
          <p:cNvSpPr txBox="1">
            <a:spLocks noChangeArrowheads="1"/>
          </p:cNvSpPr>
          <p:nvPr/>
        </p:nvSpPr>
        <p:spPr bwMode="auto">
          <a:xfrm>
            <a:off x="180976" y="563563"/>
            <a:ext cx="8150226" cy="978729"/>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齿轮齿厚一般可用齿厚卡尺测量，如图</a:t>
            </a:r>
            <a:r>
              <a:rPr lang="en-US" altLang="zh-CN" b="1" dirty="0"/>
              <a:t>10.23</a:t>
            </a:r>
            <a:r>
              <a:rPr lang="zh-CN" altLang="en-US" b="1" dirty="0"/>
              <a:t>所示，也可用精度更高的光学仪器测量。</a:t>
            </a:r>
          </a:p>
        </p:txBody>
      </p:sp>
      <p:sp>
        <p:nvSpPr>
          <p:cNvPr id="60439" name="Text Box 7"/>
          <p:cNvSpPr txBox="1">
            <a:spLocks noRot="1" noChangeAspect="1" noMove="1" noResize="1" noEditPoints="1" noAdjustHandles="1" noChangeArrowheads="1" noChangeShapeType="1" noTextEdit="1"/>
          </p:cNvSpPr>
          <p:nvPr/>
        </p:nvSpPr>
        <p:spPr bwMode="auto">
          <a:xfrm>
            <a:off x="133080" y="1481138"/>
            <a:ext cx="4945355" cy="1431995"/>
          </a:xfrm>
          <a:prstGeom prst="rect">
            <a:avLst/>
          </a:prstGeom>
          <a:blipFill rotWithShape="1">
            <a:blip r:embed="rId4"/>
            <a:stretch>
              <a:fillRect l="-1973" t="-2553" r="-370" b="-425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pPr>
              <a:defRPr/>
            </a:pPr>
            <a:r>
              <a:rPr lang="zh-CN" altLang="en-US">
                <a:noFill/>
              </a:rPr>
              <a:t> </a:t>
            </a:r>
          </a:p>
        </p:txBody>
      </p:sp>
      <p:sp>
        <p:nvSpPr>
          <p:cNvPr id="60437" name="Text Box 10"/>
          <p:cNvSpPr txBox="1">
            <a:spLocks noRot="1" noChangeAspect="1" noMove="1" noResize="1" noEditPoints="1" noAdjustHandles="1" noChangeArrowheads="1" noChangeShapeType="1" noTextEdit="1"/>
          </p:cNvSpPr>
          <p:nvPr/>
        </p:nvSpPr>
        <p:spPr bwMode="auto">
          <a:xfrm>
            <a:off x="189032" y="2832726"/>
            <a:ext cx="4889403" cy="936347"/>
          </a:xfrm>
          <a:prstGeom prst="rect">
            <a:avLst/>
          </a:prstGeom>
          <a:blipFill rotWithShape="1">
            <a:blip r:embed="rId5"/>
            <a:stretch>
              <a:fillRect l="-1870" t="-3922" b="-1241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pPr>
              <a:defRPr/>
            </a:pPr>
            <a:r>
              <a:rPr lang="zh-CN" altLang="en-US">
                <a:noFill/>
              </a:rPr>
              <a:t> </a:t>
            </a:r>
          </a:p>
        </p:txBody>
      </p:sp>
      <p:graphicFrame>
        <p:nvGraphicFramePr>
          <p:cNvPr id="121868" name="Object 12"/>
          <p:cNvGraphicFramePr>
            <a:graphicFrameLocks noChangeAspect="1"/>
          </p:cNvGraphicFramePr>
          <p:nvPr/>
        </p:nvGraphicFramePr>
        <p:xfrm>
          <a:off x="4695825" y="4968875"/>
          <a:ext cx="3055938" cy="730250"/>
        </p:xfrm>
        <a:graphic>
          <a:graphicData uri="http://schemas.openxmlformats.org/presentationml/2006/ole">
            <mc:AlternateContent xmlns:mc="http://schemas.openxmlformats.org/markup-compatibility/2006">
              <mc:Choice xmlns:v="urn:schemas-microsoft-com:vml" Requires="v">
                <p:oleObj spid="_x0000_s60474" name="公式" r:id="rId6" imgW="1752600" imgH="419100" progId="Equation.3">
                  <p:embed/>
                </p:oleObj>
              </mc:Choice>
              <mc:Fallback>
                <p:oleObj name="公式" r:id="rId6" imgW="1752600" imgH="419100" progId="Equation.3">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5825" y="4968875"/>
                        <a:ext cx="3055938" cy="730250"/>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1869" name="Object 13"/>
          <p:cNvGraphicFramePr>
            <a:graphicFrameLocks noChangeAspect="1"/>
          </p:cNvGraphicFramePr>
          <p:nvPr>
            <p:extLst>
              <p:ext uri="{D42A27DB-BD31-4B8C-83A1-F6EECF244321}">
                <p14:modId xmlns:p14="http://schemas.microsoft.com/office/powerpoint/2010/main" val="580574868"/>
              </p:ext>
            </p:extLst>
          </p:nvPr>
        </p:nvGraphicFramePr>
        <p:xfrm>
          <a:off x="432094" y="4892840"/>
          <a:ext cx="4102100" cy="846138"/>
        </p:xfrm>
        <a:graphic>
          <a:graphicData uri="http://schemas.openxmlformats.org/presentationml/2006/ole">
            <mc:AlternateContent xmlns:mc="http://schemas.openxmlformats.org/markup-compatibility/2006">
              <mc:Choice xmlns:v="urn:schemas-microsoft-com:vml" Requires="v">
                <p:oleObj spid="_x0000_s60475" name="公式" r:id="rId8" imgW="2336800" imgH="482600" progId="Equation.3">
                  <p:embed/>
                </p:oleObj>
              </mc:Choice>
              <mc:Fallback>
                <p:oleObj name="公式" r:id="rId8" imgW="2336800" imgH="482600" progId="Equation.3">
                  <p:embed/>
                  <p:pic>
                    <p:nvPicPr>
                      <p:cNvPr id="0" name="Object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2094" y="4892840"/>
                        <a:ext cx="4102100" cy="846138"/>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0436" name="Text Box 17"/>
          <p:cNvSpPr txBox="1">
            <a:spLocks noRot="1" noChangeAspect="1" noMove="1" noResize="1" noEditPoints="1" noAdjustHandles="1" noChangeArrowheads="1" noChangeShapeType="1" noTextEdit="1"/>
          </p:cNvSpPr>
          <p:nvPr/>
        </p:nvSpPr>
        <p:spPr bwMode="auto">
          <a:xfrm>
            <a:off x="349251" y="5843588"/>
            <a:ext cx="7981950" cy="470065"/>
          </a:xfrm>
          <a:prstGeom prst="rect">
            <a:avLst/>
          </a:prstGeom>
          <a:blipFill rotWithShape="1">
            <a:blip r:embed="rId10"/>
            <a:stretch>
              <a:fillRect l="-1145" t="-12987" b="-2987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pPr>
              <a:defRPr/>
            </a:pPr>
            <a:r>
              <a:rPr lang="zh-CN" altLang="en-US">
                <a:noFill/>
              </a:rPr>
              <a:t> </a:t>
            </a:r>
          </a:p>
        </p:txBody>
      </p:sp>
      <p:graphicFrame>
        <p:nvGraphicFramePr>
          <p:cNvPr id="121877" name="Object 21"/>
          <p:cNvGraphicFramePr>
            <a:graphicFrameLocks noChangeAspect="1"/>
          </p:cNvGraphicFramePr>
          <p:nvPr/>
        </p:nvGraphicFramePr>
        <p:xfrm>
          <a:off x="885825" y="3835400"/>
          <a:ext cx="3941763" cy="530225"/>
        </p:xfrm>
        <a:graphic>
          <a:graphicData uri="http://schemas.openxmlformats.org/presentationml/2006/ole">
            <mc:AlternateContent xmlns:mc="http://schemas.openxmlformats.org/markup-compatibility/2006">
              <mc:Choice xmlns:v="urn:schemas-microsoft-com:vml" Requires="v">
                <p:oleObj spid="_x0000_s60476" name="公式" r:id="rId11" imgW="1688367" imgH="253890" progId="Equation.3">
                  <p:embed/>
                </p:oleObj>
              </mc:Choice>
              <mc:Fallback>
                <p:oleObj name="公式" r:id="rId11" imgW="1688367" imgH="253890" progId="Equation.3">
                  <p:embed/>
                  <p:pic>
                    <p:nvPicPr>
                      <p:cNvPr id="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5825" y="3835400"/>
                        <a:ext cx="3941763" cy="53022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0430" name="Text Box 24"/>
          <p:cNvSpPr txBox="1">
            <a:spLocks noRot="1" noChangeAspect="1" noMove="1" noResize="1" noEditPoints="1" noAdjustHandles="1" noChangeArrowheads="1" noChangeShapeType="1" noTextEdit="1"/>
          </p:cNvSpPr>
          <p:nvPr/>
        </p:nvSpPr>
        <p:spPr bwMode="auto">
          <a:xfrm>
            <a:off x="349252" y="4422775"/>
            <a:ext cx="5654675" cy="470065"/>
          </a:xfrm>
          <a:prstGeom prst="rect">
            <a:avLst/>
          </a:prstGeom>
          <a:blipFill rotWithShape="1">
            <a:blip r:embed="rId13"/>
            <a:stretch>
              <a:fillRect l="-1616" t="-12987" b="-2467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pPr>
              <a:defRPr/>
            </a:pPr>
            <a:r>
              <a:rPr lang="zh-CN" altLang="en-US">
                <a:noFill/>
              </a:rPr>
              <a:t> </a:t>
            </a:r>
          </a:p>
        </p:txBody>
      </p:sp>
      <p:pic>
        <p:nvPicPr>
          <p:cNvPr id="60466" name="Picture 5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08863" y="1135228"/>
            <a:ext cx="3803650" cy="3757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1860"/>
                                        </p:tgtEl>
                                        <p:attrNameLst>
                                          <p:attrName>style.visibility</p:attrName>
                                        </p:attrNameLst>
                                      </p:cBhvr>
                                      <p:to>
                                        <p:strVal val="visible"/>
                                      </p:to>
                                    </p:set>
                                    <p:animEffect transition="in" filter="blinds(horizontal)">
                                      <p:cBhvr>
                                        <p:cTn id="7" dur="500"/>
                                        <p:tgtEl>
                                          <p:spTgt spid="1218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1861"/>
                                        </p:tgtEl>
                                        <p:attrNameLst>
                                          <p:attrName>style.visibility</p:attrName>
                                        </p:attrNameLst>
                                      </p:cBhvr>
                                      <p:to>
                                        <p:strVal val="visible"/>
                                      </p:to>
                                    </p:set>
                                    <p:animEffect transition="in" filter="blinds(horizontal)">
                                      <p:cBhvr>
                                        <p:cTn id="12" dur="500"/>
                                        <p:tgtEl>
                                          <p:spTgt spid="1218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60466"/>
                                        </p:tgtEl>
                                        <p:attrNameLst>
                                          <p:attrName>style.visibility</p:attrName>
                                        </p:attrNameLst>
                                      </p:cBhvr>
                                      <p:to>
                                        <p:strVal val="visible"/>
                                      </p:to>
                                    </p:set>
                                    <p:anim calcmode="lin" valueType="num">
                                      <p:cBhvr additive="base">
                                        <p:cTn id="17" dur="500" fill="hold"/>
                                        <p:tgtEl>
                                          <p:spTgt spid="60466"/>
                                        </p:tgtEl>
                                        <p:attrNameLst>
                                          <p:attrName>ppt_x</p:attrName>
                                        </p:attrNameLst>
                                      </p:cBhvr>
                                      <p:tavLst>
                                        <p:tav tm="0">
                                          <p:val>
                                            <p:strVal val="1+#ppt_w/2"/>
                                          </p:val>
                                        </p:tav>
                                        <p:tav tm="100000">
                                          <p:val>
                                            <p:strVal val="#ppt_x"/>
                                          </p:val>
                                        </p:tav>
                                      </p:tavLst>
                                    </p:anim>
                                    <p:anim calcmode="lin" valueType="num">
                                      <p:cBhvr additive="base">
                                        <p:cTn id="18" dur="500" fill="hold"/>
                                        <p:tgtEl>
                                          <p:spTgt spid="60466"/>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60439"/>
                                        </p:tgtEl>
                                        <p:attrNameLst>
                                          <p:attrName>style.visibility</p:attrName>
                                        </p:attrNameLst>
                                      </p:cBhvr>
                                      <p:to>
                                        <p:strVal val="visible"/>
                                      </p:to>
                                    </p:set>
                                    <p:animEffect transition="in" filter="wipe(left)">
                                      <p:cBhvr>
                                        <p:cTn id="23" dur="500"/>
                                        <p:tgtEl>
                                          <p:spTgt spid="6043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60437"/>
                                        </p:tgtEl>
                                        <p:attrNameLst>
                                          <p:attrName>style.visibility</p:attrName>
                                        </p:attrNameLst>
                                      </p:cBhvr>
                                      <p:to>
                                        <p:strVal val="visible"/>
                                      </p:to>
                                    </p:set>
                                    <p:animEffect transition="in" filter="wipe(left)">
                                      <p:cBhvr>
                                        <p:cTn id="28" dur="500"/>
                                        <p:tgtEl>
                                          <p:spTgt spid="6043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21877"/>
                                        </p:tgtEl>
                                        <p:attrNameLst>
                                          <p:attrName>style.visibility</p:attrName>
                                        </p:attrNameLst>
                                      </p:cBhvr>
                                      <p:to>
                                        <p:strVal val="visible"/>
                                      </p:to>
                                    </p:set>
                                    <p:animEffect transition="in" filter="wipe(left)">
                                      <p:cBhvr>
                                        <p:cTn id="33" dur="2000"/>
                                        <p:tgtEl>
                                          <p:spTgt spid="12187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60430"/>
                                        </p:tgtEl>
                                        <p:attrNameLst>
                                          <p:attrName>style.visibility</p:attrName>
                                        </p:attrNameLst>
                                      </p:cBhvr>
                                      <p:to>
                                        <p:strVal val="visible"/>
                                      </p:to>
                                    </p:set>
                                    <p:animEffect transition="in" filter="wipe(left)">
                                      <p:cBhvr>
                                        <p:cTn id="38" dur="500"/>
                                        <p:tgtEl>
                                          <p:spTgt spid="6043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21869"/>
                                        </p:tgtEl>
                                        <p:attrNameLst>
                                          <p:attrName>style.visibility</p:attrName>
                                        </p:attrNameLst>
                                      </p:cBhvr>
                                      <p:to>
                                        <p:strVal val="visible"/>
                                      </p:to>
                                    </p:set>
                                    <p:animEffect transition="in" filter="wipe(left)">
                                      <p:cBhvr>
                                        <p:cTn id="43" dur="2000"/>
                                        <p:tgtEl>
                                          <p:spTgt spid="12186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121868"/>
                                        </p:tgtEl>
                                        <p:attrNameLst>
                                          <p:attrName>style.visibility</p:attrName>
                                        </p:attrNameLst>
                                      </p:cBhvr>
                                      <p:to>
                                        <p:strVal val="visible"/>
                                      </p:to>
                                    </p:set>
                                    <p:animEffect transition="in" filter="wipe(left)">
                                      <p:cBhvr>
                                        <p:cTn id="48" dur="2000"/>
                                        <p:tgtEl>
                                          <p:spTgt spid="121868"/>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60436"/>
                                        </p:tgtEl>
                                        <p:attrNameLst>
                                          <p:attrName>style.visibility</p:attrName>
                                        </p:attrNameLst>
                                      </p:cBhvr>
                                      <p:to>
                                        <p:strVal val="visible"/>
                                      </p:to>
                                    </p:set>
                                    <p:animEffect transition="in" filter="wipe(left)">
                                      <p:cBhvr>
                                        <p:cTn id="53" dur="500"/>
                                        <p:tgtEl>
                                          <p:spTgt spid="60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p:bldP spid="12186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3BD7A81-762D-4536-8037-F2C81188CEAA}" type="slidenum">
              <a:rPr kumimoji="0" lang="zh-CN" altLang="en-US" sz="2000" smtClean="0">
                <a:solidFill>
                  <a:srgbClr val="0000FF"/>
                </a:solidFill>
              </a:rPr>
              <a:pPr eaLnBrk="1" hangingPunct="1"/>
              <a:t>59</a:t>
            </a:fld>
            <a:endParaRPr kumimoji="0" lang="en-US" altLang="zh-CN" sz="2000" smtClean="0">
              <a:solidFill>
                <a:srgbClr val="0000FF"/>
              </a:solidFill>
            </a:endParaRPr>
          </a:p>
        </p:txBody>
      </p:sp>
      <p:sp>
        <p:nvSpPr>
          <p:cNvPr id="122884" name="Text Box 4"/>
          <p:cNvSpPr txBox="1">
            <a:spLocks noChangeArrowheads="1"/>
          </p:cNvSpPr>
          <p:nvPr/>
        </p:nvSpPr>
        <p:spPr bwMode="auto">
          <a:xfrm>
            <a:off x="829716" y="169216"/>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7.4.7 </a:t>
            </a:r>
            <a:r>
              <a:rPr lang="zh-CN" altLang="en-US" b="1" dirty="0"/>
              <a:t>单面啮合综合测量</a:t>
            </a:r>
          </a:p>
        </p:txBody>
      </p:sp>
      <p:sp>
        <p:nvSpPr>
          <p:cNvPr id="122885" name="Text Box 5"/>
          <p:cNvSpPr txBox="1">
            <a:spLocks noRot="1" noChangeAspect="1" noMove="1" noResize="1" noEditPoints="1" noAdjustHandles="1" noChangeArrowheads="1" noChangeShapeType="1" noTextEdit="1"/>
          </p:cNvSpPr>
          <p:nvPr/>
        </p:nvSpPr>
        <p:spPr bwMode="auto">
          <a:xfrm>
            <a:off x="303213" y="579438"/>
            <a:ext cx="8302625" cy="939040"/>
          </a:xfrm>
          <a:prstGeom prst="rect">
            <a:avLst/>
          </a:prstGeom>
          <a:blipFill rotWithShape="1">
            <a:blip r:embed="rId2"/>
            <a:stretch>
              <a:fillRect l="-1175" t="-3896" r="-441" b="-14286"/>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a:noFill/>
              </a:rPr>
              <a:t> </a:t>
            </a:r>
          </a:p>
        </p:txBody>
      </p:sp>
      <p:grpSp>
        <p:nvGrpSpPr>
          <p:cNvPr id="122886" name="Group 6"/>
          <p:cNvGrpSpPr>
            <a:grpSpLocks/>
          </p:cNvGrpSpPr>
          <p:nvPr/>
        </p:nvGrpSpPr>
        <p:grpSpPr bwMode="auto">
          <a:xfrm>
            <a:off x="5054600" y="1598613"/>
            <a:ext cx="3679825" cy="3363912"/>
            <a:chOff x="3184" y="1007"/>
            <a:chExt cx="2546" cy="2225"/>
          </a:xfrm>
        </p:grpSpPr>
        <p:grpSp>
          <p:nvGrpSpPr>
            <p:cNvPr id="61448" name="Group 7"/>
            <p:cNvGrpSpPr>
              <a:grpSpLocks/>
            </p:cNvGrpSpPr>
            <p:nvPr/>
          </p:nvGrpSpPr>
          <p:grpSpPr bwMode="auto">
            <a:xfrm>
              <a:off x="3184" y="1007"/>
              <a:ext cx="2510" cy="2225"/>
              <a:chOff x="3184" y="1077"/>
              <a:chExt cx="2510" cy="2225"/>
            </a:xfrm>
          </p:grpSpPr>
          <p:pic>
            <p:nvPicPr>
              <p:cNvPr id="6145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4" y="1077"/>
                <a:ext cx="2510" cy="191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61451" name="Text Box 9"/>
              <p:cNvSpPr txBox="1">
                <a:spLocks noChangeArrowheads="1"/>
              </p:cNvSpPr>
              <p:nvPr/>
            </p:nvSpPr>
            <p:spPr bwMode="auto">
              <a:xfrm>
                <a:off x="3436" y="3090"/>
                <a:ext cx="2110" cy="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600" b="1"/>
                  <a:t>图</a:t>
                </a:r>
                <a:r>
                  <a:rPr lang="en-US" altLang="zh-CN" sz="1600" b="1"/>
                  <a:t>10.24 </a:t>
                </a:r>
                <a:r>
                  <a:rPr lang="zh-CN" altLang="en-US" sz="1600" b="1"/>
                  <a:t>光栅式单啮仪示意图</a:t>
                </a:r>
              </a:p>
            </p:txBody>
          </p:sp>
        </p:grpSp>
        <p:sp>
          <p:nvSpPr>
            <p:cNvPr id="61449" name="Rectangle 10"/>
            <p:cNvSpPr>
              <a:spLocks noChangeArrowheads="1"/>
            </p:cNvSpPr>
            <p:nvPr/>
          </p:nvSpPr>
          <p:spPr bwMode="auto">
            <a:xfrm>
              <a:off x="5568" y="1193"/>
              <a:ext cx="162" cy="576"/>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grpSp>
      <p:sp>
        <p:nvSpPr>
          <p:cNvPr id="122891" name="Text Box 11"/>
          <p:cNvSpPr txBox="1">
            <a:spLocks noChangeArrowheads="1"/>
          </p:cNvSpPr>
          <p:nvPr/>
        </p:nvSpPr>
        <p:spPr bwMode="auto">
          <a:xfrm>
            <a:off x="190500" y="1427163"/>
            <a:ext cx="4645025" cy="35972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该单啮仪由两个圆光栅盘建立的标准转动，被测齿轮与标准蜗杆单面啮合组成实际传动。</a:t>
            </a:r>
          </a:p>
          <a:p>
            <a:pPr algn="l" eaLnBrk="1" hangingPunct="1">
              <a:lnSpc>
                <a:spcPct val="120000"/>
              </a:lnSpc>
            </a:pPr>
            <a:r>
              <a:rPr lang="zh-CN" altLang="en-US" b="1"/>
              <a:t>       电动机通过传动系统带动标准蜗杆和圆光栅盘</a:t>
            </a:r>
            <a:r>
              <a:rPr lang="en-US" altLang="zh-CN" b="1">
                <a:latin typeface="宋体" pitchFamily="2" charset="-122"/>
              </a:rPr>
              <a:t>Ⅰ</a:t>
            </a:r>
            <a:r>
              <a:rPr lang="zh-CN" altLang="en-US" b="1">
                <a:latin typeface="宋体" pitchFamily="2" charset="-122"/>
              </a:rPr>
              <a:t>（高频）转动，标准蜗杆带动被测齿轮及其同轴上的圆光栅盘</a:t>
            </a:r>
            <a:r>
              <a:rPr lang="en-US" altLang="zh-CN" b="1">
                <a:latin typeface="宋体" pitchFamily="2" charset="-122"/>
              </a:rPr>
              <a:t>Ⅱ</a:t>
            </a:r>
            <a:r>
              <a:rPr lang="zh-CN" altLang="en-US" b="1">
                <a:latin typeface="宋体" pitchFamily="2" charset="-122"/>
              </a:rPr>
              <a:t>（低频）转动。</a:t>
            </a:r>
            <a:endParaRPr lang="zh-CN" altLang="en-US" b="1"/>
          </a:p>
        </p:txBody>
      </p:sp>
      <p:sp>
        <p:nvSpPr>
          <p:cNvPr id="122892" name="Rectangle 12"/>
          <p:cNvSpPr>
            <a:spLocks noChangeArrowheads="1"/>
          </p:cNvSpPr>
          <p:nvPr/>
        </p:nvSpPr>
        <p:spPr bwMode="auto">
          <a:xfrm>
            <a:off x="180975" y="4946650"/>
            <a:ext cx="8553450" cy="1406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pPr>
            <a:r>
              <a:rPr lang="zh-CN" altLang="en-US" b="1"/>
              <a:t>        光栅</a:t>
            </a:r>
            <a:r>
              <a:rPr lang="en-US" altLang="zh-CN" b="1"/>
              <a:t>Ⅰ</a:t>
            </a:r>
            <a:r>
              <a:rPr lang="zh-CN" altLang="en-US" b="1"/>
              <a:t>和光栅</a:t>
            </a:r>
            <a:r>
              <a:rPr lang="en-US" altLang="zh-CN" b="1"/>
              <a:t>Ⅱ</a:t>
            </a:r>
            <a:r>
              <a:rPr lang="zh-CN" altLang="en-US" b="1"/>
              <a:t>分别通过信号发生器</a:t>
            </a:r>
            <a:r>
              <a:rPr lang="en-US" altLang="zh-CN" b="1"/>
              <a:t>Ⅰ</a:t>
            </a:r>
            <a:r>
              <a:rPr lang="zh-CN" altLang="en-US"/>
              <a:t> 和</a:t>
            </a:r>
            <a:r>
              <a:rPr lang="zh-CN" altLang="en-US" b="1"/>
              <a:t>通过信号发生</a:t>
            </a:r>
          </a:p>
          <a:p>
            <a:pPr algn="l">
              <a:lnSpc>
                <a:spcPct val="120000"/>
              </a:lnSpc>
            </a:pPr>
            <a:r>
              <a:rPr lang="zh-CN" altLang="en-US" b="1"/>
              <a:t>器</a:t>
            </a:r>
            <a:r>
              <a:rPr lang="en-US" altLang="zh-CN" b="1"/>
              <a:t>Ⅱ</a:t>
            </a:r>
            <a:r>
              <a:rPr lang="zh-CN" altLang="en-US" b="1"/>
              <a:t>将标准蜗杆和被测齿轮的角位移转变成电信号，并根据标准蜗杆头数</a:t>
            </a:r>
            <a:r>
              <a:rPr lang="en-US" altLang="zh-CN" b="1" i="1"/>
              <a:t>k</a:t>
            </a:r>
            <a:r>
              <a:rPr lang="zh-CN" altLang="en-US" b="1"/>
              <a:t>及被测齿轮齿数 </a:t>
            </a:r>
            <a:r>
              <a:rPr lang="en-US" altLang="zh-CN" b="1" i="1"/>
              <a:t>z </a:t>
            </a:r>
            <a:r>
              <a:rPr lang="zh-CN" altLang="en-US" b="1"/>
              <a:t>通过分频器，将高频信号（</a:t>
            </a:r>
            <a:r>
              <a:rPr lang="en-US" altLang="zh-CN" b="1" i="1"/>
              <a:t>f</a:t>
            </a:r>
            <a:r>
              <a:rPr lang="en-US" altLang="zh-CN" b="1" baseline="-25000"/>
              <a:t>1</a:t>
            </a:r>
            <a:r>
              <a:rPr lang="zh-CN" altLang="en-US" b="1"/>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2884"/>
                                        </p:tgtEl>
                                        <p:attrNameLst>
                                          <p:attrName>style.visibility</p:attrName>
                                        </p:attrNameLst>
                                      </p:cBhvr>
                                      <p:to>
                                        <p:strVal val="visible"/>
                                      </p:to>
                                    </p:set>
                                    <p:animEffect transition="in" filter="blinds(horizontal)">
                                      <p:cBhvr>
                                        <p:cTn id="7" dur="500"/>
                                        <p:tgtEl>
                                          <p:spTgt spid="1228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2885"/>
                                        </p:tgtEl>
                                        <p:attrNameLst>
                                          <p:attrName>style.visibility</p:attrName>
                                        </p:attrNameLst>
                                      </p:cBhvr>
                                      <p:to>
                                        <p:strVal val="visible"/>
                                      </p:to>
                                    </p:set>
                                    <p:animEffect transition="in" filter="wipe(left)">
                                      <p:cBhvr>
                                        <p:cTn id="12" dur="2000"/>
                                        <p:tgtEl>
                                          <p:spTgt spid="1228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22886"/>
                                        </p:tgtEl>
                                        <p:attrNameLst>
                                          <p:attrName>style.visibility</p:attrName>
                                        </p:attrNameLst>
                                      </p:cBhvr>
                                      <p:to>
                                        <p:strVal val="visible"/>
                                      </p:to>
                                    </p:set>
                                    <p:anim calcmode="lin" valueType="num">
                                      <p:cBhvr additive="base">
                                        <p:cTn id="17" dur="2000" fill="hold"/>
                                        <p:tgtEl>
                                          <p:spTgt spid="122886"/>
                                        </p:tgtEl>
                                        <p:attrNameLst>
                                          <p:attrName>ppt_x</p:attrName>
                                        </p:attrNameLst>
                                      </p:cBhvr>
                                      <p:tavLst>
                                        <p:tav tm="0">
                                          <p:val>
                                            <p:strVal val="1+#ppt_w/2"/>
                                          </p:val>
                                        </p:tav>
                                        <p:tav tm="100000">
                                          <p:val>
                                            <p:strVal val="#ppt_x"/>
                                          </p:val>
                                        </p:tav>
                                      </p:tavLst>
                                    </p:anim>
                                    <p:anim calcmode="lin" valueType="num">
                                      <p:cBhvr additive="base">
                                        <p:cTn id="18" dur="2000" fill="hold"/>
                                        <p:tgtEl>
                                          <p:spTgt spid="122886"/>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2891"/>
                                        </p:tgtEl>
                                        <p:attrNameLst>
                                          <p:attrName>style.visibility</p:attrName>
                                        </p:attrNameLst>
                                      </p:cBhvr>
                                      <p:to>
                                        <p:strVal val="visible"/>
                                      </p:to>
                                    </p:set>
                                    <p:animEffect transition="in" filter="wipe(left)">
                                      <p:cBhvr>
                                        <p:cTn id="23" dur="2000"/>
                                        <p:tgtEl>
                                          <p:spTgt spid="12289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2892"/>
                                        </p:tgtEl>
                                        <p:attrNameLst>
                                          <p:attrName>style.visibility</p:attrName>
                                        </p:attrNameLst>
                                      </p:cBhvr>
                                      <p:to>
                                        <p:strVal val="visible"/>
                                      </p:to>
                                    </p:set>
                                    <p:animEffect transition="in" filter="wipe(left)">
                                      <p:cBhvr>
                                        <p:cTn id="28" dur="2000"/>
                                        <p:tgtEl>
                                          <p:spTgt spid="122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p:bldP spid="122891" grpId="0"/>
      <p:bldP spid="1228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a:xfrm>
            <a:off x="7098324" y="19685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85B6C49-21F5-43B8-B24D-1AD49D6C86D9}" type="slidenum">
              <a:rPr kumimoji="0" lang="zh-CN" altLang="en-US" sz="2000" smtClean="0">
                <a:solidFill>
                  <a:srgbClr val="0000FF"/>
                </a:solidFill>
              </a:rPr>
              <a:pPr eaLnBrk="1" hangingPunct="1"/>
              <a:t>6</a:t>
            </a:fld>
            <a:endParaRPr kumimoji="0" lang="en-US" altLang="zh-CN" sz="2000" dirty="0" smtClean="0">
              <a:solidFill>
                <a:srgbClr val="0000FF"/>
              </a:solidFill>
            </a:endParaRPr>
          </a:p>
        </p:txBody>
      </p:sp>
      <p:pic>
        <p:nvPicPr>
          <p:cNvPr id="90116" name="Picture 4" descr="表10-04精度等级的应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807" y="295326"/>
            <a:ext cx="7878762" cy="173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表10-05精度等级的选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682" y="1959146"/>
            <a:ext cx="7735887" cy="473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90116"/>
                                        </p:tgtEl>
                                        <p:attrNameLst>
                                          <p:attrName>style.visibility</p:attrName>
                                        </p:attrNameLst>
                                      </p:cBhvr>
                                      <p:to>
                                        <p:strVal val="visible"/>
                                      </p:to>
                                    </p:set>
                                    <p:anim calcmode="lin" valueType="num">
                                      <p:cBhvr additive="base">
                                        <p:cTn id="7" dur="500" fill="hold"/>
                                        <p:tgtEl>
                                          <p:spTgt spid="90116"/>
                                        </p:tgtEl>
                                        <p:attrNameLst>
                                          <p:attrName>ppt_x</p:attrName>
                                        </p:attrNameLst>
                                      </p:cBhvr>
                                      <p:tavLst>
                                        <p:tav tm="0">
                                          <p:val>
                                            <p:strVal val="0-#ppt_w/2"/>
                                          </p:val>
                                        </p:tav>
                                        <p:tav tm="100000">
                                          <p:val>
                                            <p:strVal val="#ppt_x"/>
                                          </p:val>
                                        </p:tav>
                                      </p:tavLst>
                                    </p:anim>
                                    <p:anim calcmode="lin" valueType="num">
                                      <p:cBhvr additive="base">
                                        <p:cTn id="8" dur="500" fill="hold"/>
                                        <p:tgtEl>
                                          <p:spTgt spid="9011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246160E-4A18-42DD-A3FD-F51B4B41389A}" type="slidenum">
              <a:rPr kumimoji="0" lang="zh-CN" altLang="en-US" sz="2000" smtClean="0">
                <a:solidFill>
                  <a:srgbClr val="0000FF"/>
                </a:solidFill>
              </a:rPr>
              <a:pPr eaLnBrk="1" hangingPunct="1"/>
              <a:t>60</a:t>
            </a:fld>
            <a:endParaRPr kumimoji="0" lang="en-US" altLang="zh-CN" sz="2000" smtClean="0">
              <a:solidFill>
                <a:srgbClr val="0000FF"/>
              </a:solidFill>
            </a:endParaRPr>
          </a:p>
        </p:txBody>
      </p:sp>
      <p:sp>
        <p:nvSpPr>
          <p:cNvPr id="123908" name="Rectangle 4"/>
          <p:cNvSpPr>
            <a:spLocks noChangeArrowheads="1"/>
          </p:cNvSpPr>
          <p:nvPr/>
        </p:nvSpPr>
        <p:spPr bwMode="auto">
          <a:xfrm>
            <a:off x="276225" y="337017"/>
            <a:ext cx="8553450" cy="968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pPr>
            <a:r>
              <a:rPr lang="zh-CN" altLang="en-US" b="1" dirty="0"/>
              <a:t>作</a:t>
            </a:r>
            <a:r>
              <a:rPr lang="en-US" altLang="zh-CN" b="1" i="1" dirty="0"/>
              <a:t>z</a:t>
            </a:r>
            <a:r>
              <a:rPr lang="zh-CN" altLang="en-US" b="1" dirty="0"/>
              <a:t>分频，低频信号（</a:t>
            </a:r>
            <a:r>
              <a:rPr lang="en-US" altLang="zh-CN" b="1" i="1" dirty="0"/>
              <a:t>f</a:t>
            </a:r>
            <a:r>
              <a:rPr lang="en-US" altLang="zh-CN" b="1" baseline="-25000" dirty="0"/>
              <a:t>2</a:t>
            </a:r>
            <a:r>
              <a:rPr lang="zh-CN" altLang="en-US" b="1" dirty="0"/>
              <a:t>）作</a:t>
            </a:r>
            <a:r>
              <a:rPr lang="en-US" altLang="zh-CN" b="1" i="1" dirty="0"/>
              <a:t>k</a:t>
            </a:r>
            <a:r>
              <a:rPr lang="zh-CN" altLang="en-US" b="1" dirty="0"/>
              <a:t>分频，于是将光栅</a:t>
            </a:r>
            <a:r>
              <a:rPr lang="en-US" altLang="zh-CN" b="1" dirty="0">
                <a:latin typeface="宋体" pitchFamily="2" charset="-122"/>
              </a:rPr>
              <a:t>Ⅰ</a:t>
            </a:r>
            <a:r>
              <a:rPr lang="zh-CN" altLang="en-US" b="1" dirty="0">
                <a:latin typeface="宋体" pitchFamily="2" charset="-122"/>
              </a:rPr>
              <a:t>和</a:t>
            </a:r>
            <a:r>
              <a:rPr lang="en-US" altLang="zh-CN" b="1" dirty="0">
                <a:latin typeface="宋体" pitchFamily="2" charset="-122"/>
              </a:rPr>
              <a:t>Ⅱ</a:t>
            </a:r>
            <a:r>
              <a:rPr lang="zh-CN" altLang="en-US" b="1" dirty="0">
                <a:latin typeface="宋体" pitchFamily="2" charset="-122"/>
              </a:rPr>
              <a:t>发出的脉冲信号变成同频信号。</a:t>
            </a:r>
          </a:p>
        </p:txBody>
      </p:sp>
      <p:grpSp>
        <p:nvGrpSpPr>
          <p:cNvPr id="123909" name="Group 5"/>
          <p:cNvGrpSpPr>
            <a:grpSpLocks/>
          </p:cNvGrpSpPr>
          <p:nvPr/>
        </p:nvGrpSpPr>
        <p:grpSpPr bwMode="auto">
          <a:xfrm>
            <a:off x="5691188" y="995363"/>
            <a:ext cx="3068637" cy="2933700"/>
            <a:chOff x="3592" y="792"/>
            <a:chExt cx="1933" cy="1848"/>
          </a:xfrm>
        </p:grpSpPr>
        <p:pic>
          <p:nvPicPr>
            <p:cNvPr id="62473"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95" y="792"/>
              <a:ext cx="1930" cy="17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62474" name="Text Box 7"/>
            <p:cNvSpPr txBox="1">
              <a:spLocks noChangeArrowheads="1"/>
            </p:cNvSpPr>
            <p:nvPr/>
          </p:nvSpPr>
          <p:spPr bwMode="auto">
            <a:xfrm>
              <a:off x="3753" y="2409"/>
              <a:ext cx="769" cy="231"/>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1800" b="1"/>
                <a:t>图 </a:t>
              </a:r>
              <a:r>
                <a:rPr lang="en-US" altLang="zh-CN" sz="1800" b="1"/>
                <a:t>10.24</a:t>
              </a:r>
              <a:endParaRPr lang="zh-CN" altLang="en-US" sz="1800" b="1"/>
            </a:p>
          </p:txBody>
        </p:sp>
        <p:sp>
          <p:nvSpPr>
            <p:cNvPr id="62475" name="Rectangle 8"/>
            <p:cNvSpPr>
              <a:spLocks noChangeArrowheads="1"/>
            </p:cNvSpPr>
            <p:nvPr/>
          </p:nvSpPr>
          <p:spPr bwMode="auto">
            <a:xfrm flipH="1">
              <a:off x="3592" y="1729"/>
              <a:ext cx="98" cy="576"/>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endParaRPr lang="zh-CN" altLang="en-US"/>
            </a:p>
          </p:txBody>
        </p:sp>
      </p:grpSp>
      <p:sp>
        <p:nvSpPr>
          <p:cNvPr id="123913" name="Rectangle 9"/>
          <p:cNvSpPr>
            <a:spLocks noChangeArrowheads="1"/>
          </p:cNvSpPr>
          <p:nvPr/>
        </p:nvSpPr>
        <p:spPr bwMode="auto">
          <a:xfrm>
            <a:off x="212725" y="1221668"/>
            <a:ext cx="5345113" cy="27209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p>
            <a:pPr algn="l">
              <a:lnSpc>
                <a:spcPct val="120000"/>
              </a:lnSpc>
            </a:pPr>
            <a:r>
              <a:rPr lang="zh-CN" altLang="en-US" b="1">
                <a:latin typeface="宋体" pitchFamily="2" charset="-122"/>
              </a:rPr>
              <a:t>    被测齿轮的偏差以回转角误差形式反应出来，此</a:t>
            </a:r>
            <a:r>
              <a:rPr lang="zh-CN" altLang="en-US" b="1"/>
              <a:t>回转角的微小角位移变为两信号的相位差。两信号输入比相器进行比相后输入电子记录器中记录，便可得到被测齿轮偏差曲线如图</a:t>
            </a:r>
            <a:r>
              <a:rPr lang="en-US" altLang="zh-CN" b="1"/>
              <a:t>10.24</a:t>
            </a:r>
            <a:r>
              <a:rPr lang="zh-CN" altLang="en-US" b="1"/>
              <a:t>（</a:t>
            </a:r>
            <a:r>
              <a:rPr lang="en-US" altLang="zh-CN" b="1"/>
              <a:t>b</a:t>
            </a:r>
            <a:r>
              <a:rPr lang="zh-CN" altLang="en-US" b="1"/>
              <a:t>）所示。</a:t>
            </a:r>
            <a:endParaRPr lang="en-US" altLang="zh-CN" b="1"/>
          </a:p>
        </p:txBody>
      </p:sp>
      <p:sp>
        <p:nvSpPr>
          <p:cNvPr id="62471" name="Rectangle 11"/>
          <p:cNvSpPr>
            <a:spLocks noRot="1" noChangeAspect="1" noMove="1" noResize="1" noEditPoints="1" noAdjustHandles="1" noChangeArrowheads="1" noChangeShapeType="1" noTextEdit="1"/>
          </p:cNvSpPr>
          <p:nvPr/>
        </p:nvSpPr>
        <p:spPr bwMode="auto">
          <a:xfrm>
            <a:off x="270592" y="3972325"/>
            <a:ext cx="8521700" cy="1865126"/>
          </a:xfrm>
          <a:prstGeom prst="rect">
            <a:avLst/>
          </a:prstGeom>
          <a:blipFill rotWithShape="1">
            <a:blip r:embed="rId3"/>
            <a:stretch>
              <a:fillRect l="-1073" t="-1961" r="-715" b="-326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a:noFill/>
              </a:rPr>
              <a:t> </a:t>
            </a:r>
          </a:p>
        </p:txBody>
      </p:sp>
      <p:sp>
        <p:nvSpPr>
          <p:cNvPr id="14" name="椭圆 13"/>
          <p:cNvSpPr>
            <a:spLocks noChangeArrowheads="1"/>
          </p:cNvSpPr>
          <p:nvPr/>
        </p:nvSpPr>
        <p:spPr bwMode="auto">
          <a:xfrm>
            <a:off x="6113463" y="2257425"/>
            <a:ext cx="774700" cy="457200"/>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 name="椭圆 14"/>
          <p:cNvSpPr>
            <a:spLocks noChangeArrowheads="1"/>
          </p:cNvSpPr>
          <p:nvPr/>
        </p:nvSpPr>
        <p:spPr bwMode="auto">
          <a:xfrm rot="2040000">
            <a:off x="6278563" y="1651000"/>
            <a:ext cx="774700" cy="457200"/>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 name="燕尾形箭头 11">
            <a:hlinkClick r:id="rId4" action="ppaction://hlinksldjump"/>
          </p:cNvPr>
          <p:cNvSpPr/>
          <p:nvPr/>
        </p:nvSpPr>
        <p:spPr bwMode="auto">
          <a:xfrm>
            <a:off x="4243070" y="5655211"/>
            <a:ext cx="2124221" cy="956609"/>
          </a:xfrm>
          <a:prstGeom prst="notchedRight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accent1">
                    <a:lumMod val="75000"/>
                  </a:schemeClr>
                </a:solidFill>
                <a:effectLst/>
                <a:latin typeface="+mn-ea"/>
                <a:ea typeface="+mn-ea"/>
              </a:rPr>
              <a:t>返返回到</a:t>
            </a:r>
            <a:r>
              <a:rPr kumimoji="1" lang="en-US" altLang="zh-CN" sz="2400" b="1" i="0" u="none" strike="noStrike" cap="none" normalizeH="0" baseline="0" dirty="0" smtClean="0">
                <a:ln>
                  <a:noFill/>
                </a:ln>
                <a:solidFill>
                  <a:schemeClr val="accent1">
                    <a:lumMod val="75000"/>
                  </a:schemeClr>
                </a:solidFill>
                <a:effectLst/>
                <a:latin typeface="+mn-ea"/>
                <a:ea typeface="+mn-ea"/>
              </a:rPr>
              <a:t>2</a:t>
            </a:r>
            <a:endParaRPr kumimoji="1" lang="zh-CN" altLang="en-US" sz="2400" b="1" i="0" u="none" strike="noStrike" cap="none" normalizeH="0" baseline="0" dirty="0" smtClean="0">
              <a:ln>
                <a:noFill/>
              </a:ln>
              <a:solidFill>
                <a:schemeClr val="accent1">
                  <a:lumMod val="75000"/>
                </a:schemeClr>
              </a:solidFill>
              <a:effectLst/>
              <a:latin typeface="+mn-ea"/>
              <a:ea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3908"/>
                                        </p:tgtEl>
                                        <p:attrNameLst>
                                          <p:attrName>style.visibility</p:attrName>
                                        </p:attrNameLst>
                                      </p:cBhvr>
                                      <p:to>
                                        <p:strVal val="visible"/>
                                      </p:to>
                                    </p:set>
                                    <p:animEffect transition="in" filter="wipe(left)">
                                      <p:cBhvr>
                                        <p:cTn id="7" dur="2000"/>
                                        <p:tgtEl>
                                          <p:spTgt spid="1239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3913"/>
                                        </p:tgtEl>
                                        <p:attrNameLst>
                                          <p:attrName>style.visibility</p:attrName>
                                        </p:attrNameLst>
                                      </p:cBhvr>
                                      <p:to>
                                        <p:strVal val="visible"/>
                                      </p:to>
                                    </p:set>
                                    <p:animEffect transition="in" filter="wipe(left)">
                                      <p:cBhvr>
                                        <p:cTn id="12" dur="2000"/>
                                        <p:tgtEl>
                                          <p:spTgt spid="1239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23909"/>
                                        </p:tgtEl>
                                        <p:attrNameLst>
                                          <p:attrName>style.visibility</p:attrName>
                                        </p:attrNameLst>
                                      </p:cBhvr>
                                      <p:to>
                                        <p:strVal val="visible"/>
                                      </p:to>
                                    </p:set>
                                    <p:anim calcmode="lin" valueType="num">
                                      <p:cBhvr additive="base">
                                        <p:cTn id="17" dur="2000" fill="hold"/>
                                        <p:tgtEl>
                                          <p:spTgt spid="123909"/>
                                        </p:tgtEl>
                                        <p:attrNameLst>
                                          <p:attrName>ppt_x</p:attrName>
                                        </p:attrNameLst>
                                      </p:cBhvr>
                                      <p:tavLst>
                                        <p:tav tm="0">
                                          <p:val>
                                            <p:strVal val="1+#ppt_w/2"/>
                                          </p:val>
                                        </p:tav>
                                        <p:tav tm="100000">
                                          <p:val>
                                            <p:strVal val="#ppt_x"/>
                                          </p:val>
                                        </p:tav>
                                      </p:tavLst>
                                    </p:anim>
                                    <p:anim calcmode="lin" valueType="num">
                                      <p:cBhvr additive="base">
                                        <p:cTn id="18" dur="2000" fill="hold"/>
                                        <p:tgtEl>
                                          <p:spTgt spid="12390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nodeType="clickEffect">
                                  <p:stCondLst>
                                    <p:cond delay="0"/>
                                  </p:stCondLst>
                                  <p:childTnLst>
                                    <p:set>
                                      <p:cBhvr>
                                        <p:cTn id="22" dur="1" fill="hold">
                                          <p:stCondLst>
                                            <p:cond delay="0"/>
                                          </p:stCondLst>
                                        </p:cTn>
                                        <p:tgtEl>
                                          <p:spTgt spid="62471"/>
                                        </p:tgtEl>
                                        <p:attrNameLst>
                                          <p:attrName>style.visibility</p:attrName>
                                        </p:attrNameLst>
                                      </p:cBhvr>
                                      <p:to>
                                        <p:strVal val="visible"/>
                                      </p:to>
                                    </p:set>
                                    <p:animEffect transition="in" filter="wipe(up)">
                                      <p:cBhvr>
                                        <p:cTn id="23" dur="1750"/>
                                        <p:tgtEl>
                                          <p:spTgt spid="6247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fltVal val="0"/>
                                          </p:val>
                                        </p:tav>
                                        <p:tav tm="100000">
                                          <p:val>
                                            <p:strVal val="#ppt_w"/>
                                          </p:val>
                                        </p:tav>
                                      </p:tavLst>
                                    </p:anim>
                                    <p:anim calcmode="lin" valueType="num">
                                      <p:cBhvr>
                                        <p:cTn id="29" dur="1000" fill="hold"/>
                                        <p:tgtEl>
                                          <p:spTgt spid="15"/>
                                        </p:tgtEl>
                                        <p:attrNameLst>
                                          <p:attrName>ppt_h</p:attrName>
                                        </p:attrNameLst>
                                      </p:cBhvr>
                                      <p:tavLst>
                                        <p:tav tm="0">
                                          <p:val>
                                            <p:fltVal val="0"/>
                                          </p:val>
                                        </p:tav>
                                        <p:tav tm="100000">
                                          <p:val>
                                            <p:strVal val="#ppt_h"/>
                                          </p:val>
                                        </p:tav>
                                      </p:tavLst>
                                    </p:anim>
                                    <p:anim calcmode="lin" valueType="num">
                                      <p:cBhvr>
                                        <p:cTn id="30" dur="1000" fill="hold"/>
                                        <p:tgtEl>
                                          <p:spTgt spid="15"/>
                                        </p:tgtEl>
                                        <p:attrNameLst>
                                          <p:attrName>style.rotation</p:attrName>
                                        </p:attrNameLst>
                                      </p:cBhvr>
                                      <p:tavLst>
                                        <p:tav tm="0">
                                          <p:val>
                                            <p:fltVal val="90"/>
                                          </p:val>
                                        </p:tav>
                                        <p:tav tm="100000">
                                          <p:val>
                                            <p:fltVal val="0"/>
                                          </p:val>
                                        </p:tav>
                                      </p:tavLst>
                                    </p:anim>
                                    <p:animEffect transition="in" filter="fade">
                                      <p:cBhvr>
                                        <p:cTn id="31" dur="1000"/>
                                        <p:tgtEl>
                                          <p:spTgt spid="1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80">
                                          <p:stCondLst>
                                            <p:cond delay="0"/>
                                          </p:stCondLst>
                                        </p:cTn>
                                        <p:tgtEl>
                                          <p:spTgt spid="14"/>
                                        </p:tgtEl>
                                      </p:cBhvr>
                                    </p:animEffect>
                                    <p:anim calcmode="lin" valueType="num">
                                      <p:cBhvr>
                                        <p:cTn id="37"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42" dur="26">
                                          <p:stCondLst>
                                            <p:cond delay="650"/>
                                          </p:stCondLst>
                                        </p:cTn>
                                        <p:tgtEl>
                                          <p:spTgt spid="14"/>
                                        </p:tgtEl>
                                      </p:cBhvr>
                                      <p:to x="100000" y="60000"/>
                                    </p:animScale>
                                    <p:animScale>
                                      <p:cBhvr>
                                        <p:cTn id="43" dur="166" decel="50000">
                                          <p:stCondLst>
                                            <p:cond delay="676"/>
                                          </p:stCondLst>
                                        </p:cTn>
                                        <p:tgtEl>
                                          <p:spTgt spid="14"/>
                                        </p:tgtEl>
                                      </p:cBhvr>
                                      <p:to x="100000" y="100000"/>
                                    </p:animScale>
                                    <p:animScale>
                                      <p:cBhvr>
                                        <p:cTn id="44" dur="26">
                                          <p:stCondLst>
                                            <p:cond delay="1312"/>
                                          </p:stCondLst>
                                        </p:cTn>
                                        <p:tgtEl>
                                          <p:spTgt spid="14"/>
                                        </p:tgtEl>
                                      </p:cBhvr>
                                      <p:to x="100000" y="80000"/>
                                    </p:animScale>
                                    <p:animScale>
                                      <p:cBhvr>
                                        <p:cTn id="45" dur="166" decel="50000">
                                          <p:stCondLst>
                                            <p:cond delay="1338"/>
                                          </p:stCondLst>
                                        </p:cTn>
                                        <p:tgtEl>
                                          <p:spTgt spid="14"/>
                                        </p:tgtEl>
                                      </p:cBhvr>
                                      <p:to x="100000" y="100000"/>
                                    </p:animScale>
                                    <p:animScale>
                                      <p:cBhvr>
                                        <p:cTn id="46" dur="26">
                                          <p:stCondLst>
                                            <p:cond delay="1642"/>
                                          </p:stCondLst>
                                        </p:cTn>
                                        <p:tgtEl>
                                          <p:spTgt spid="14"/>
                                        </p:tgtEl>
                                      </p:cBhvr>
                                      <p:to x="100000" y="90000"/>
                                    </p:animScale>
                                    <p:animScale>
                                      <p:cBhvr>
                                        <p:cTn id="47" dur="166" decel="50000">
                                          <p:stCondLst>
                                            <p:cond delay="1668"/>
                                          </p:stCondLst>
                                        </p:cTn>
                                        <p:tgtEl>
                                          <p:spTgt spid="14"/>
                                        </p:tgtEl>
                                      </p:cBhvr>
                                      <p:to x="100000" y="100000"/>
                                    </p:animScale>
                                    <p:animScale>
                                      <p:cBhvr>
                                        <p:cTn id="48" dur="26">
                                          <p:stCondLst>
                                            <p:cond delay="1808"/>
                                          </p:stCondLst>
                                        </p:cTn>
                                        <p:tgtEl>
                                          <p:spTgt spid="14"/>
                                        </p:tgtEl>
                                      </p:cBhvr>
                                      <p:to x="100000" y="95000"/>
                                    </p:animScale>
                                    <p:animScale>
                                      <p:cBhvr>
                                        <p:cTn id="49"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8" grpId="0"/>
      <p:bldP spid="123913" grpId="0"/>
      <p:bldP spid="14" grpId="0" animBg="1"/>
      <p:bldP spid="1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4A7F10B-CEF0-4861-90A8-4397C8A8524F}" type="slidenum">
              <a:rPr kumimoji="0" lang="zh-CN" altLang="en-US" sz="2000" smtClean="0">
                <a:solidFill>
                  <a:srgbClr val="0000FF"/>
                </a:solidFill>
              </a:rPr>
              <a:pPr eaLnBrk="1" hangingPunct="1"/>
              <a:t>61</a:t>
            </a:fld>
            <a:endParaRPr kumimoji="0" lang="en-US" altLang="zh-CN" sz="2000" smtClean="0">
              <a:solidFill>
                <a:srgbClr val="0000FF"/>
              </a:solidFill>
            </a:endParaRPr>
          </a:p>
        </p:txBody>
      </p:sp>
      <p:sp>
        <p:nvSpPr>
          <p:cNvPr id="124932" name="Text Box 4"/>
          <p:cNvSpPr txBox="1">
            <a:spLocks noChangeArrowheads="1"/>
          </p:cNvSpPr>
          <p:nvPr/>
        </p:nvSpPr>
        <p:spPr bwMode="auto">
          <a:xfrm>
            <a:off x="895624" y="280281"/>
            <a:ext cx="3954463"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10.4.8 </a:t>
            </a:r>
            <a:r>
              <a:rPr lang="zh-CN" altLang="en-US" b="1" dirty="0"/>
              <a:t>双面啮合综合测量</a:t>
            </a:r>
          </a:p>
        </p:txBody>
      </p:sp>
      <p:sp>
        <p:nvSpPr>
          <p:cNvPr id="124933" name="Text Box 5"/>
          <p:cNvSpPr txBox="1">
            <a:spLocks noChangeArrowheads="1"/>
          </p:cNvSpPr>
          <p:nvPr/>
        </p:nvSpPr>
        <p:spPr bwMode="auto">
          <a:xfrm>
            <a:off x="303213" y="670806"/>
            <a:ext cx="8302625" cy="9683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在齿轮双啮仪上可测得径向综合总偏差和一齿径向综合偏差。图</a:t>
            </a:r>
            <a:r>
              <a:rPr lang="en-US" altLang="zh-CN" b="1" dirty="0"/>
              <a:t>10.25</a:t>
            </a:r>
            <a:r>
              <a:rPr lang="zh-CN" altLang="en-US" b="1" dirty="0"/>
              <a:t>所示为双啮仪原理图。</a:t>
            </a:r>
          </a:p>
        </p:txBody>
      </p:sp>
      <p:sp>
        <p:nvSpPr>
          <p:cNvPr id="124934" name="Text Box 6"/>
          <p:cNvSpPr txBox="1">
            <a:spLocks noChangeArrowheads="1"/>
          </p:cNvSpPr>
          <p:nvPr/>
        </p:nvSpPr>
        <p:spPr bwMode="auto">
          <a:xfrm>
            <a:off x="142875" y="1509886"/>
            <a:ext cx="8704263" cy="14065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被测齿轮安装在固定拖板</a:t>
            </a:r>
            <a:r>
              <a:rPr lang="en-US" altLang="zh-CN" b="1" dirty="0"/>
              <a:t>1</a:t>
            </a:r>
            <a:r>
              <a:rPr lang="zh-CN" altLang="en-US" b="1" dirty="0"/>
              <a:t>的心轴上，测量齿轮安装在浮动拖板</a:t>
            </a:r>
            <a:r>
              <a:rPr lang="en-US" altLang="zh-CN" b="1" dirty="0"/>
              <a:t>2</a:t>
            </a:r>
            <a:r>
              <a:rPr lang="zh-CN" altLang="en-US" b="1" dirty="0"/>
              <a:t>的心轴上，在弹簧力的作用下，被测齿轮与测量齿轮双面紧密啮合，此时中心距为双啮中心距 </a:t>
            </a:r>
            <a:r>
              <a:rPr lang="en-US" altLang="zh-CN" b="1" i="1" dirty="0">
                <a:solidFill>
                  <a:srgbClr val="FF0066"/>
                </a:solidFill>
              </a:rPr>
              <a:t>a</a:t>
            </a:r>
            <a:r>
              <a:rPr lang="en-US" altLang="zh-CN" b="1" i="1" dirty="0">
                <a:solidFill>
                  <a:srgbClr val="FF0066"/>
                </a:solidFill>
                <a:cs typeface="Times New Roman" pitchFamily="18" charset="0"/>
              </a:rPr>
              <a:t>"</a:t>
            </a:r>
            <a:r>
              <a:rPr lang="en-US" altLang="zh-CN" b="1" i="1" dirty="0">
                <a:cs typeface="Times New Roman" pitchFamily="18" charset="0"/>
              </a:rPr>
              <a:t> </a:t>
            </a:r>
            <a:r>
              <a:rPr lang="zh-CN" altLang="en-US" b="1" i="1" dirty="0">
                <a:cs typeface="Times New Roman" pitchFamily="18" charset="0"/>
              </a:rPr>
              <a:t>。</a:t>
            </a:r>
          </a:p>
        </p:txBody>
      </p:sp>
      <p:sp>
        <p:nvSpPr>
          <p:cNvPr id="124943" name="Text Box 15"/>
          <p:cNvSpPr txBox="1">
            <a:spLocks noChangeArrowheads="1"/>
          </p:cNvSpPr>
          <p:nvPr/>
        </p:nvSpPr>
        <p:spPr bwMode="auto">
          <a:xfrm>
            <a:off x="161925" y="2764718"/>
            <a:ext cx="8704263" cy="142081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由于被测齿轮时存在加工误差，在转动被测齿轮，带动测量齿轮转动时，中心距</a:t>
            </a:r>
            <a:r>
              <a:rPr lang="en-US" altLang="zh-CN"/>
              <a:t> </a:t>
            </a:r>
            <a:r>
              <a:rPr lang="en-US" altLang="zh-CN" b="1" i="1">
                <a:solidFill>
                  <a:srgbClr val="FF0066"/>
                </a:solidFill>
              </a:rPr>
              <a:t>a</a:t>
            </a:r>
            <a:r>
              <a:rPr lang="en-US" altLang="zh-CN" b="1" i="1">
                <a:solidFill>
                  <a:srgbClr val="FF0066"/>
                </a:solidFill>
                <a:cs typeface="Times New Roman" pitchFamily="18" charset="0"/>
              </a:rPr>
              <a:t>"</a:t>
            </a:r>
            <a:r>
              <a:rPr lang="zh-CN" altLang="en-US" b="1"/>
              <a:t>发生变化，此变化通过测量台的移动传到指示表或由记录器画出偏差曲线，如图</a:t>
            </a:r>
            <a:r>
              <a:rPr lang="en-US" altLang="zh-CN" b="1"/>
              <a:t>10.8</a:t>
            </a:r>
            <a:r>
              <a:rPr lang="zh-CN" altLang="en-US" b="1"/>
              <a:t>所示。</a:t>
            </a:r>
          </a:p>
        </p:txBody>
      </p:sp>
      <p:pic>
        <p:nvPicPr>
          <p:cNvPr id="63503"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50" y="4129088"/>
            <a:ext cx="5048250" cy="20383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17" name="AutoShape 14"/>
          <p:cNvSpPr>
            <a:spLocks noChangeArrowheads="1"/>
          </p:cNvSpPr>
          <p:nvPr/>
        </p:nvSpPr>
        <p:spPr bwMode="auto">
          <a:xfrm>
            <a:off x="303213" y="5767388"/>
            <a:ext cx="819150" cy="688975"/>
          </a:xfrm>
          <a:prstGeom prst="wedgeEllipseCallout">
            <a:avLst>
              <a:gd name="adj1" fmla="val 142889"/>
              <a:gd name="adj2" fmla="val -72912"/>
            </a:avLst>
          </a:prstGeom>
          <a:noFill/>
          <a:ln w="28575">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sz="3200" b="1" i="1">
                <a:cs typeface="Times New Roman" pitchFamily="18" charset="0"/>
              </a:rPr>
              <a:t>a</a:t>
            </a:r>
            <a:r>
              <a:rPr lang="en-US" altLang="zh-CN" sz="3200" b="1" i="1">
                <a:latin typeface="Cambria Math" pitchFamily="18" charset="0"/>
                <a:ea typeface="Cambria Math" pitchFamily="18" charset="0"/>
                <a:cs typeface="Times New Roman" pitchFamily="18" charset="0"/>
              </a:rPr>
              <a:t>″</a:t>
            </a:r>
            <a:endParaRPr lang="en-US" altLang="zh-CN" sz="3200" b="1" i="1">
              <a:cs typeface="Times New Roman" pitchFamily="18" charset="0"/>
            </a:endParaRPr>
          </a:p>
        </p:txBody>
      </p:sp>
      <p:pic>
        <p:nvPicPr>
          <p:cNvPr id="63504"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8156" y="4319155"/>
            <a:ext cx="3302000" cy="1765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4932"/>
                                        </p:tgtEl>
                                        <p:attrNameLst>
                                          <p:attrName>style.visibility</p:attrName>
                                        </p:attrNameLst>
                                      </p:cBhvr>
                                      <p:to>
                                        <p:strVal val="visible"/>
                                      </p:to>
                                    </p:set>
                                    <p:animEffect transition="in" filter="blinds(horizontal)">
                                      <p:cBhvr>
                                        <p:cTn id="7" dur="500"/>
                                        <p:tgtEl>
                                          <p:spTgt spid="1249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4933"/>
                                        </p:tgtEl>
                                        <p:attrNameLst>
                                          <p:attrName>style.visibility</p:attrName>
                                        </p:attrNameLst>
                                      </p:cBhvr>
                                      <p:to>
                                        <p:strVal val="visible"/>
                                      </p:to>
                                    </p:set>
                                    <p:animEffect transition="in" filter="wipe(left)">
                                      <p:cBhvr>
                                        <p:cTn id="12" dur="2000"/>
                                        <p:tgtEl>
                                          <p:spTgt spid="1249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12" fill="hold" nodeType="clickEffect">
                                  <p:stCondLst>
                                    <p:cond delay="0"/>
                                  </p:stCondLst>
                                  <p:childTnLst>
                                    <p:set>
                                      <p:cBhvr>
                                        <p:cTn id="16" dur="1" fill="hold">
                                          <p:stCondLst>
                                            <p:cond delay="0"/>
                                          </p:stCondLst>
                                        </p:cTn>
                                        <p:tgtEl>
                                          <p:spTgt spid="63503"/>
                                        </p:tgtEl>
                                        <p:attrNameLst>
                                          <p:attrName>style.visibility</p:attrName>
                                        </p:attrNameLst>
                                      </p:cBhvr>
                                      <p:to>
                                        <p:strVal val="visible"/>
                                      </p:to>
                                    </p:set>
                                    <p:anim calcmode="lin" valueType="num">
                                      <p:cBhvr additive="base">
                                        <p:cTn id="17" dur="1250" fill="hold"/>
                                        <p:tgtEl>
                                          <p:spTgt spid="63503"/>
                                        </p:tgtEl>
                                        <p:attrNameLst>
                                          <p:attrName>ppt_x</p:attrName>
                                        </p:attrNameLst>
                                      </p:cBhvr>
                                      <p:tavLst>
                                        <p:tav tm="0">
                                          <p:val>
                                            <p:strVal val="0-#ppt_w/2"/>
                                          </p:val>
                                        </p:tav>
                                        <p:tav tm="100000">
                                          <p:val>
                                            <p:strVal val="#ppt_x"/>
                                          </p:val>
                                        </p:tav>
                                      </p:tavLst>
                                    </p:anim>
                                    <p:anim calcmode="lin" valueType="num">
                                      <p:cBhvr additive="base">
                                        <p:cTn id="18" dur="1250" fill="hold"/>
                                        <p:tgtEl>
                                          <p:spTgt spid="6350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4934"/>
                                        </p:tgtEl>
                                        <p:attrNameLst>
                                          <p:attrName>style.visibility</p:attrName>
                                        </p:attrNameLst>
                                      </p:cBhvr>
                                      <p:to>
                                        <p:strVal val="visible"/>
                                      </p:to>
                                    </p:set>
                                    <p:animEffect transition="in" filter="wipe(left)">
                                      <p:cBhvr>
                                        <p:cTn id="23" dur="2000"/>
                                        <p:tgtEl>
                                          <p:spTgt spid="12493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2000"/>
                                        <p:tgtEl>
                                          <p:spTgt spid="1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24943"/>
                                        </p:tgtEl>
                                        <p:attrNameLst>
                                          <p:attrName>style.visibility</p:attrName>
                                        </p:attrNameLst>
                                      </p:cBhvr>
                                      <p:to>
                                        <p:strVal val="visible"/>
                                      </p:to>
                                    </p:set>
                                    <p:animEffect transition="in" filter="wipe(left)">
                                      <p:cBhvr>
                                        <p:cTn id="33" dur="2000"/>
                                        <p:tgtEl>
                                          <p:spTgt spid="12494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nodeType="clickEffect">
                                  <p:stCondLst>
                                    <p:cond delay="0"/>
                                  </p:stCondLst>
                                  <p:childTnLst>
                                    <p:set>
                                      <p:cBhvr>
                                        <p:cTn id="37" dur="1" fill="hold">
                                          <p:stCondLst>
                                            <p:cond delay="0"/>
                                          </p:stCondLst>
                                        </p:cTn>
                                        <p:tgtEl>
                                          <p:spTgt spid="63504"/>
                                        </p:tgtEl>
                                        <p:attrNameLst>
                                          <p:attrName>style.visibility</p:attrName>
                                        </p:attrNameLst>
                                      </p:cBhvr>
                                      <p:to>
                                        <p:strVal val="visible"/>
                                      </p:to>
                                    </p:set>
                                    <p:anim calcmode="lin" valueType="num">
                                      <p:cBhvr additive="base">
                                        <p:cTn id="38" dur="1000" fill="hold"/>
                                        <p:tgtEl>
                                          <p:spTgt spid="63504"/>
                                        </p:tgtEl>
                                        <p:attrNameLst>
                                          <p:attrName>ppt_x</p:attrName>
                                        </p:attrNameLst>
                                      </p:cBhvr>
                                      <p:tavLst>
                                        <p:tav tm="0">
                                          <p:val>
                                            <p:strVal val="#ppt_x"/>
                                          </p:val>
                                        </p:tav>
                                        <p:tav tm="100000">
                                          <p:val>
                                            <p:strVal val="#ppt_x"/>
                                          </p:val>
                                        </p:tav>
                                      </p:tavLst>
                                    </p:anim>
                                    <p:anim calcmode="lin" valueType="num">
                                      <p:cBhvr additive="base">
                                        <p:cTn id="39" dur="1000" fill="hold"/>
                                        <p:tgtEl>
                                          <p:spTgt spid="635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2" grpId="0"/>
      <p:bldP spid="124933" grpId="0"/>
      <p:bldP spid="124934" grpId="0"/>
      <p:bldP spid="124943" grpId="0"/>
      <p:bldP spid="1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684FBBE-5828-446D-A314-C0BD0593F1E0}" type="slidenum">
              <a:rPr kumimoji="0" lang="zh-CN" altLang="en-US" sz="2000" smtClean="0">
                <a:solidFill>
                  <a:srgbClr val="0000FF"/>
                </a:solidFill>
              </a:rPr>
              <a:pPr eaLnBrk="1" hangingPunct="1"/>
              <a:t>62</a:t>
            </a:fld>
            <a:endParaRPr kumimoji="0" lang="en-US" altLang="zh-CN" sz="2000" smtClean="0">
              <a:solidFill>
                <a:srgbClr val="0000FF"/>
              </a:solidFill>
            </a:endParaRPr>
          </a:p>
        </p:txBody>
      </p:sp>
      <p:sp>
        <p:nvSpPr>
          <p:cNvPr id="125963" name="Text Box 11"/>
          <p:cNvSpPr txBox="1">
            <a:spLocks noChangeArrowheads="1"/>
          </p:cNvSpPr>
          <p:nvPr/>
        </p:nvSpPr>
        <p:spPr bwMode="auto">
          <a:xfrm>
            <a:off x="398463" y="1189038"/>
            <a:ext cx="4659312" cy="530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或者从偏差曲线上读取：</a:t>
            </a:r>
          </a:p>
        </p:txBody>
      </p:sp>
      <p:graphicFrame>
        <p:nvGraphicFramePr>
          <p:cNvPr id="125964" name="Object 12"/>
          <p:cNvGraphicFramePr>
            <a:graphicFrameLocks noChangeAspect="1"/>
          </p:cNvGraphicFramePr>
          <p:nvPr/>
        </p:nvGraphicFramePr>
        <p:xfrm>
          <a:off x="311150" y="1719263"/>
          <a:ext cx="3009900" cy="1154112"/>
        </p:xfrm>
        <a:graphic>
          <a:graphicData uri="http://schemas.openxmlformats.org/presentationml/2006/ole">
            <mc:AlternateContent xmlns:mc="http://schemas.openxmlformats.org/markup-compatibility/2006">
              <mc:Choice xmlns:v="urn:schemas-microsoft-com:vml" Requires="v">
                <p:oleObj spid="_x0000_s64537" name="公式" r:id="rId3" imgW="1524000" imgH="584200" progId="Equation.3">
                  <p:embed/>
                </p:oleObj>
              </mc:Choice>
              <mc:Fallback>
                <p:oleObj name="公式" r:id="rId3" imgW="1524000" imgH="58420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150" y="1719263"/>
                        <a:ext cx="3009900" cy="1154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524" name="Text Box 14"/>
          <p:cNvSpPr txBox="1">
            <a:spLocks noRot="1" noChangeAspect="1" noMove="1" noResize="1" noEditPoints="1" noAdjustHandles="1" noChangeArrowheads="1" noChangeShapeType="1" noTextEdit="1"/>
          </p:cNvSpPr>
          <p:nvPr/>
        </p:nvSpPr>
        <p:spPr bwMode="auto">
          <a:xfrm>
            <a:off x="311150" y="290512"/>
            <a:ext cx="8556625" cy="461665"/>
          </a:xfrm>
          <a:prstGeom prst="rect">
            <a:avLst/>
          </a:prstGeom>
          <a:blipFill rotWithShape="1">
            <a:blip r:embed="rId5"/>
            <a:stretch>
              <a:fillRect l="-1068" t="-16000" b="-3066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a:noFill/>
              </a:rPr>
              <a:t> </a:t>
            </a:r>
          </a:p>
        </p:txBody>
      </p:sp>
      <p:sp>
        <p:nvSpPr>
          <p:cNvPr id="64522" name="Text Box 17"/>
          <p:cNvSpPr txBox="1">
            <a:spLocks noRot="1" noChangeAspect="1" noMove="1" noResize="1" noEditPoints="1" noAdjustHandles="1" noChangeArrowheads="1" noChangeShapeType="1" noTextEdit="1"/>
          </p:cNvSpPr>
          <p:nvPr/>
        </p:nvSpPr>
        <p:spPr bwMode="auto">
          <a:xfrm>
            <a:off x="341313" y="757239"/>
            <a:ext cx="8364537" cy="461665"/>
          </a:xfrm>
          <a:prstGeom prst="rect">
            <a:avLst/>
          </a:prstGeom>
          <a:blipFill rotWithShape="1">
            <a:blip r:embed="rId6"/>
            <a:stretch>
              <a:fillRect l="-1166" t="-15789" b="-2368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zh-CN" altLang="en-US">
                <a:noFill/>
              </a:rPr>
              <a:t> </a:t>
            </a:r>
          </a:p>
        </p:txBody>
      </p:sp>
      <p:sp>
        <p:nvSpPr>
          <p:cNvPr id="125971" name="Text Box 19"/>
          <p:cNvSpPr txBox="1">
            <a:spLocks noChangeArrowheads="1"/>
          </p:cNvSpPr>
          <p:nvPr/>
        </p:nvSpPr>
        <p:spPr bwMode="auto">
          <a:xfrm>
            <a:off x="398463" y="3021013"/>
            <a:ext cx="2462212" cy="2282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测量齿轮的精度要比被测齿轮精度高</a:t>
            </a:r>
            <a:r>
              <a:rPr lang="en-US" altLang="zh-CN" b="1"/>
              <a:t>4</a:t>
            </a:r>
            <a:r>
              <a:rPr lang="zh-CN" altLang="en-US" b="1"/>
              <a:t>级，这样测量齿轮误差可以忽略不计。</a:t>
            </a:r>
            <a:endParaRPr lang="en-US" altLang="zh-CN" b="1"/>
          </a:p>
        </p:txBody>
      </p:sp>
      <p:pic>
        <p:nvPicPr>
          <p:cNvPr id="19"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76613" y="1749425"/>
            <a:ext cx="5391150" cy="2176463"/>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pic>
        <p:nvPicPr>
          <p:cNvPr id="21" name="Picture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29025" y="4052888"/>
            <a:ext cx="4635500" cy="24749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22" name="AutoShape 14"/>
          <p:cNvSpPr>
            <a:spLocks noChangeArrowheads="1"/>
          </p:cNvSpPr>
          <p:nvPr/>
        </p:nvSpPr>
        <p:spPr bwMode="auto">
          <a:xfrm>
            <a:off x="3114675" y="3552825"/>
            <a:ext cx="819150" cy="688975"/>
          </a:xfrm>
          <a:prstGeom prst="wedgeEllipseCallout">
            <a:avLst>
              <a:gd name="adj1" fmla="val 144606"/>
              <a:gd name="adj2" fmla="val -81079"/>
            </a:avLst>
          </a:prstGeom>
          <a:noFill/>
          <a:ln w="28575">
            <a:solidFill>
              <a:srgbClr val="FF00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68686"/>
                  </a:outerShdw>
                </a:effectLst>
              </a14:hiddenEffects>
            </a:ext>
          </a:extLst>
        </p:spPr>
        <p:txBody>
          <a:bodyPr/>
          <a:lstStyle/>
          <a:p>
            <a:r>
              <a:rPr lang="en-US" altLang="zh-CN" sz="3200" b="1" i="1">
                <a:cs typeface="Times New Roman" pitchFamily="18" charset="0"/>
              </a:rPr>
              <a:t>a</a:t>
            </a:r>
            <a:r>
              <a:rPr lang="en-US" altLang="zh-CN" sz="3200" b="1" i="1">
                <a:latin typeface="Cambria Math" pitchFamily="18" charset="0"/>
                <a:ea typeface="Cambria Math" pitchFamily="18" charset="0"/>
                <a:cs typeface="Times New Roman" pitchFamily="18" charset="0"/>
              </a:rPr>
              <a:t>″</a:t>
            </a:r>
            <a:endParaRPr lang="en-US" altLang="zh-CN" sz="3200" b="1" i="1">
              <a:cs typeface="Times New Roman" pitchFamily="18" charset="0"/>
            </a:endParaRPr>
          </a:p>
        </p:txBody>
      </p:sp>
      <p:sp>
        <p:nvSpPr>
          <p:cNvPr id="11" name="燕尾形箭头 10">
            <a:hlinkClick r:id="rId9" action="ppaction://hlinksldjump"/>
          </p:cNvPr>
          <p:cNvSpPr/>
          <p:nvPr/>
        </p:nvSpPr>
        <p:spPr bwMode="auto">
          <a:xfrm>
            <a:off x="1451245" y="5831051"/>
            <a:ext cx="2124221" cy="956609"/>
          </a:xfrm>
          <a:prstGeom prst="notchedRight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accent1">
                    <a:lumMod val="75000"/>
                  </a:schemeClr>
                </a:solidFill>
                <a:effectLst/>
                <a:latin typeface="+mn-ea"/>
                <a:ea typeface="+mn-ea"/>
              </a:rPr>
              <a:t>返返回到</a:t>
            </a:r>
            <a:r>
              <a:rPr kumimoji="1" lang="en-US" altLang="zh-CN" sz="2400" b="1" i="0" u="none" strike="noStrike" cap="none" normalizeH="0" baseline="0" dirty="0" smtClean="0">
                <a:ln>
                  <a:noFill/>
                </a:ln>
                <a:solidFill>
                  <a:schemeClr val="accent1">
                    <a:lumMod val="75000"/>
                  </a:schemeClr>
                </a:solidFill>
                <a:effectLst/>
                <a:latin typeface="+mn-ea"/>
                <a:ea typeface="+mn-ea"/>
              </a:rPr>
              <a:t>2</a:t>
            </a:r>
            <a:endParaRPr kumimoji="1" lang="zh-CN" altLang="en-US" sz="2400" b="1" i="0" u="none" strike="noStrike" cap="none" normalizeH="0" baseline="0" dirty="0" smtClean="0">
              <a:ln>
                <a:noFill/>
              </a:ln>
              <a:solidFill>
                <a:schemeClr val="accent1">
                  <a:lumMod val="75000"/>
                </a:schemeClr>
              </a:solidFill>
              <a:effectLst/>
              <a:latin typeface="+mn-ea"/>
              <a:ea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4524"/>
                                        </p:tgtEl>
                                        <p:attrNameLst>
                                          <p:attrName>style.visibility</p:attrName>
                                        </p:attrNameLst>
                                      </p:cBhvr>
                                      <p:to>
                                        <p:strVal val="visible"/>
                                      </p:to>
                                    </p:set>
                                    <p:animEffect transition="in" filter="wipe(left)">
                                      <p:cBhvr>
                                        <p:cTn id="7" dur="500"/>
                                        <p:tgtEl>
                                          <p:spTgt spid="645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1+#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2000"/>
                                        <p:tgtEl>
                                          <p:spTgt spid="2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64522"/>
                                        </p:tgtEl>
                                        <p:attrNameLst>
                                          <p:attrName>style.visibility</p:attrName>
                                        </p:attrNameLst>
                                      </p:cBhvr>
                                      <p:to>
                                        <p:strVal val="visible"/>
                                      </p:to>
                                    </p:set>
                                    <p:animEffect transition="in" filter="wipe(left)">
                                      <p:cBhvr>
                                        <p:cTn id="23" dur="500"/>
                                        <p:tgtEl>
                                          <p:spTgt spid="6452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1000" fill="hold"/>
                                        <p:tgtEl>
                                          <p:spTgt spid="21"/>
                                        </p:tgtEl>
                                        <p:attrNameLst>
                                          <p:attrName>ppt_x</p:attrName>
                                        </p:attrNameLst>
                                      </p:cBhvr>
                                      <p:tavLst>
                                        <p:tav tm="0">
                                          <p:val>
                                            <p:strVal val="#ppt_x"/>
                                          </p:val>
                                        </p:tav>
                                        <p:tav tm="100000">
                                          <p:val>
                                            <p:strVal val="#ppt_x"/>
                                          </p:val>
                                        </p:tav>
                                      </p:tavLst>
                                    </p:anim>
                                    <p:anim calcmode="lin" valueType="num">
                                      <p:cBhvr additive="base">
                                        <p:cTn id="29"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25963"/>
                                        </p:tgtEl>
                                        <p:attrNameLst>
                                          <p:attrName>style.visibility</p:attrName>
                                        </p:attrNameLst>
                                      </p:cBhvr>
                                      <p:to>
                                        <p:strVal val="visible"/>
                                      </p:to>
                                    </p:set>
                                    <p:animEffect transition="in" filter="wipe(left)">
                                      <p:cBhvr>
                                        <p:cTn id="34" dur="2000"/>
                                        <p:tgtEl>
                                          <p:spTgt spid="12596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125964"/>
                                        </p:tgtEl>
                                        <p:attrNameLst>
                                          <p:attrName>style.visibility</p:attrName>
                                        </p:attrNameLst>
                                      </p:cBhvr>
                                      <p:to>
                                        <p:strVal val="visible"/>
                                      </p:to>
                                    </p:set>
                                    <p:animEffect transition="in" filter="wipe(left)">
                                      <p:cBhvr>
                                        <p:cTn id="39" dur="2000"/>
                                        <p:tgtEl>
                                          <p:spTgt spid="12596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25971"/>
                                        </p:tgtEl>
                                        <p:attrNameLst>
                                          <p:attrName>style.visibility</p:attrName>
                                        </p:attrNameLst>
                                      </p:cBhvr>
                                      <p:to>
                                        <p:strVal val="visible"/>
                                      </p:to>
                                    </p:set>
                                    <p:animEffect transition="in" filter="wipe(left)">
                                      <p:cBhvr>
                                        <p:cTn id="44" dur="2000"/>
                                        <p:tgtEl>
                                          <p:spTgt spid="125971"/>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1" nodeType="clickEffect">
                                  <p:stCondLst>
                                    <p:cond delay="0"/>
                                  </p:stCondLst>
                                  <p:childTnLst>
                                    <p:set>
                                      <p:cBhvr>
                                        <p:cTn id="48" dur="1" fill="hold">
                                          <p:stCondLst>
                                            <p:cond delay="0"/>
                                          </p:stCondLst>
                                        </p:cTn>
                                        <p:tgtEl>
                                          <p:spTgt spid="125971"/>
                                        </p:tgtEl>
                                        <p:attrNameLst>
                                          <p:attrName>style.visibility</p:attrName>
                                        </p:attrNameLst>
                                      </p:cBhvr>
                                      <p:to>
                                        <p:strVal val="visible"/>
                                      </p:to>
                                    </p:set>
                                    <p:animEffect transition="in" filter="wipe(left)">
                                      <p:cBhvr>
                                        <p:cTn id="49" dur="2000"/>
                                        <p:tgtEl>
                                          <p:spTgt spid="1259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63" grpId="0"/>
      <p:bldP spid="125971" grpId="0"/>
      <p:bldP spid="125971" grpId="1"/>
      <p:bldP spid="2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905D2EE-E820-4B60-8A00-3075A959ABB7}" type="slidenum">
              <a:rPr kumimoji="0" lang="zh-CN" altLang="en-US" sz="2000" smtClean="0">
                <a:solidFill>
                  <a:srgbClr val="0000FF"/>
                </a:solidFill>
              </a:rPr>
              <a:pPr eaLnBrk="1" hangingPunct="1"/>
              <a:t>63</a:t>
            </a:fld>
            <a:endParaRPr kumimoji="0" lang="en-US" altLang="zh-CN" sz="2000" smtClean="0">
              <a:solidFill>
                <a:srgbClr val="0000FF"/>
              </a:solidFill>
            </a:endParaRPr>
          </a:p>
        </p:txBody>
      </p:sp>
      <p:sp>
        <p:nvSpPr>
          <p:cNvPr id="112644" name="Text Box 4"/>
          <p:cNvSpPr txBox="1">
            <a:spLocks noChangeArrowheads="1"/>
          </p:cNvSpPr>
          <p:nvPr/>
        </p:nvSpPr>
        <p:spPr bwMode="auto">
          <a:xfrm>
            <a:off x="676275" y="4711700"/>
            <a:ext cx="62372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solidFill>
                  <a:srgbClr val="0000FF"/>
                </a:solidFill>
              </a:rPr>
              <a:t>作业:</a:t>
            </a:r>
            <a:r>
              <a:rPr lang="zh-CN" altLang="en-US" sz="2800" b="1"/>
              <a:t> 思考题4、7，作业题 1 </a:t>
            </a:r>
          </a:p>
        </p:txBody>
      </p:sp>
      <p:sp>
        <p:nvSpPr>
          <p:cNvPr id="112645" name="Text Box 5"/>
          <p:cNvSpPr txBox="1">
            <a:spLocks noChangeArrowheads="1"/>
          </p:cNvSpPr>
          <p:nvPr/>
        </p:nvSpPr>
        <p:spPr bwMode="auto">
          <a:xfrm>
            <a:off x="941851" y="611981"/>
            <a:ext cx="487203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solidFill>
                  <a:srgbClr val="FF3300"/>
                </a:solidFill>
              </a:rPr>
              <a:t>本  章  重  点:</a:t>
            </a:r>
          </a:p>
        </p:txBody>
      </p:sp>
      <p:sp>
        <p:nvSpPr>
          <p:cNvPr id="112646" name="Text Box 6"/>
          <p:cNvSpPr txBox="1">
            <a:spLocks noChangeArrowheads="1"/>
          </p:cNvSpPr>
          <p:nvPr/>
        </p:nvSpPr>
        <p:spPr bwMode="auto">
          <a:xfrm>
            <a:off x="385763" y="1377950"/>
            <a:ext cx="8529637" cy="308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t>1.齿轮传动的四个使用要求及其概念；</a:t>
            </a:r>
          </a:p>
          <a:p>
            <a:pPr algn="l" eaLnBrk="1" hangingPunct="1">
              <a:spcBef>
                <a:spcPct val="50000"/>
              </a:spcBef>
            </a:pPr>
            <a:r>
              <a:rPr lang="zh-CN" altLang="en-US" sz="2800" b="1"/>
              <a:t>2.评定齿轮精度、侧隙的必检参数及其概念；</a:t>
            </a:r>
          </a:p>
          <a:p>
            <a:pPr algn="l" eaLnBrk="1" hangingPunct="1">
              <a:spcBef>
                <a:spcPct val="50000"/>
              </a:spcBef>
            </a:pPr>
            <a:r>
              <a:rPr lang="zh-CN" altLang="en-US" sz="2800" b="1"/>
              <a:t>3.齿轮和齿轮副的精度等级及其偏差值；</a:t>
            </a:r>
          </a:p>
          <a:p>
            <a:pPr algn="l" eaLnBrk="1" hangingPunct="1">
              <a:spcBef>
                <a:spcPct val="50000"/>
              </a:spcBef>
            </a:pPr>
            <a:r>
              <a:rPr lang="en-US" altLang="zh-CN" sz="2800" b="1"/>
              <a:t>4.</a:t>
            </a:r>
            <a:r>
              <a:rPr lang="zh-CN" altLang="en-US" sz="2800" b="1"/>
              <a:t>齿轮精度设计的内容及其设计的基本方法；</a:t>
            </a:r>
          </a:p>
          <a:p>
            <a:pPr algn="l" eaLnBrk="1" hangingPunct="1">
              <a:spcBef>
                <a:spcPct val="50000"/>
              </a:spcBef>
            </a:pPr>
            <a:r>
              <a:rPr lang="zh-CN" altLang="en-US" sz="2800" b="1"/>
              <a:t>5.齿轮精度等级和侧隙在图样上的标注方法。</a:t>
            </a:r>
          </a:p>
        </p:txBody>
      </p:sp>
      <p:sp>
        <p:nvSpPr>
          <p:cNvPr id="6" name="燕尾形箭头 5">
            <a:hlinkClick r:id="rId2" action="ppaction://hlinksldjump"/>
          </p:cNvPr>
          <p:cNvSpPr/>
          <p:nvPr/>
        </p:nvSpPr>
        <p:spPr bwMode="auto">
          <a:xfrm>
            <a:off x="4243070" y="5655211"/>
            <a:ext cx="2124221" cy="956609"/>
          </a:xfrm>
          <a:prstGeom prst="notchedRight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accent1">
                    <a:lumMod val="75000"/>
                  </a:schemeClr>
                </a:solidFill>
                <a:effectLst/>
                <a:latin typeface="+mn-ea"/>
                <a:ea typeface="+mn-ea"/>
              </a:rPr>
              <a:t>返返回到</a:t>
            </a:r>
            <a:r>
              <a:rPr kumimoji="1" lang="en-US" altLang="zh-CN" sz="2400" b="1" i="0" u="none" strike="noStrike" cap="none" normalizeH="0" baseline="0" dirty="0" smtClean="0">
                <a:ln>
                  <a:noFill/>
                </a:ln>
                <a:solidFill>
                  <a:schemeClr val="accent1">
                    <a:lumMod val="75000"/>
                  </a:schemeClr>
                </a:solidFill>
                <a:effectLst/>
                <a:latin typeface="+mn-ea"/>
                <a:ea typeface="+mn-ea"/>
              </a:rPr>
              <a:t>2</a:t>
            </a:r>
            <a:endParaRPr kumimoji="1" lang="zh-CN" altLang="en-US" sz="2400" b="1" i="0" u="none" strike="noStrike" cap="none" normalizeH="0" baseline="0" dirty="0" smtClean="0">
              <a:ln>
                <a:noFill/>
              </a:ln>
              <a:solidFill>
                <a:schemeClr val="accent1">
                  <a:lumMod val="75000"/>
                </a:schemeClr>
              </a:solidFill>
              <a:effectLst/>
              <a:latin typeface="+mn-ea"/>
              <a:ea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112645">
                                            <p:txEl>
                                              <p:pRg st="0" end="0"/>
                                            </p:txEl>
                                          </p:spTgt>
                                        </p:tgtEl>
                                        <p:attrNameLst>
                                          <p:attrName>style.visibility</p:attrName>
                                        </p:attrNameLst>
                                      </p:cBhvr>
                                      <p:to>
                                        <p:strVal val="visible"/>
                                      </p:to>
                                    </p:set>
                                    <p:animEffect transition="in" filter="wipe(left)">
                                      <p:cBhvr>
                                        <p:cTn id="7" dur="500"/>
                                        <p:tgtEl>
                                          <p:spTgt spid="11264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46">
                                            <p:txEl>
                                              <p:pRg st="0" end="0"/>
                                            </p:txEl>
                                          </p:spTgt>
                                        </p:tgtEl>
                                        <p:attrNameLst>
                                          <p:attrName>style.visibility</p:attrName>
                                        </p:attrNameLst>
                                      </p:cBhvr>
                                      <p:to>
                                        <p:strVal val="visible"/>
                                      </p:to>
                                    </p:set>
                                    <p:animEffect transition="in" filter="wipe(left)">
                                      <p:cBhvr>
                                        <p:cTn id="12" dur="500"/>
                                        <p:tgtEl>
                                          <p:spTgt spid="11264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2646">
                                            <p:txEl>
                                              <p:pRg st="1" end="1"/>
                                            </p:txEl>
                                          </p:spTgt>
                                        </p:tgtEl>
                                        <p:attrNameLst>
                                          <p:attrName>style.visibility</p:attrName>
                                        </p:attrNameLst>
                                      </p:cBhvr>
                                      <p:to>
                                        <p:strVal val="visible"/>
                                      </p:to>
                                    </p:set>
                                    <p:animEffect transition="in" filter="wipe(left)">
                                      <p:cBhvr>
                                        <p:cTn id="17" dur="500"/>
                                        <p:tgtEl>
                                          <p:spTgt spid="112646">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2646">
                                            <p:txEl>
                                              <p:pRg st="2" end="2"/>
                                            </p:txEl>
                                          </p:spTgt>
                                        </p:tgtEl>
                                        <p:attrNameLst>
                                          <p:attrName>style.visibility</p:attrName>
                                        </p:attrNameLst>
                                      </p:cBhvr>
                                      <p:to>
                                        <p:strVal val="visible"/>
                                      </p:to>
                                    </p:set>
                                    <p:animEffect transition="in" filter="wipe(left)">
                                      <p:cBhvr>
                                        <p:cTn id="22" dur="500"/>
                                        <p:tgtEl>
                                          <p:spTgt spid="112646">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2646">
                                            <p:txEl>
                                              <p:pRg st="3" end="3"/>
                                            </p:txEl>
                                          </p:spTgt>
                                        </p:tgtEl>
                                        <p:attrNameLst>
                                          <p:attrName>style.visibility</p:attrName>
                                        </p:attrNameLst>
                                      </p:cBhvr>
                                      <p:to>
                                        <p:strVal val="visible"/>
                                      </p:to>
                                    </p:set>
                                    <p:animEffect transition="in" filter="wipe(left)">
                                      <p:cBhvr>
                                        <p:cTn id="27" dur="500"/>
                                        <p:tgtEl>
                                          <p:spTgt spid="112646">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2646">
                                            <p:txEl>
                                              <p:pRg st="4" end="4"/>
                                            </p:txEl>
                                          </p:spTgt>
                                        </p:tgtEl>
                                        <p:attrNameLst>
                                          <p:attrName>style.visibility</p:attrName>
                                        </p:attrNameLst>
                                      </p:cBhvr>
                                      <p:to>
                                        <p:strVal val="visible"/>
                                      </p:to>
                                    </p:set>
                                    <p:animEffect transition="in" filter="wipe(left)">
                                      <p:cBhvr>
                                        <p:cTn id="32" dur="500"/>
                                        <p:tgtEl>
                                          <p:spTgt spid="112646">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2644">
                                            <p:txEl>
                                              <p:pRg st="0" end="0"/>
                                            </p:txEl>
                                          </p:spTgt>
                                        </p:tgtEl>
                                        <p:attrNameLst>
                                          <p:attrName>style.visibility</p:attrName>
                                        </p:attrNameLst>
                                      </p:cBhvr>
                                      <p:to>
                                        <p:strVal val="visible"/>
                                      </p:to>
                                    </p:set>
                                    <p:animEffect transition="in" filter="wipe(left)">
                                      <p:cBhvr>
                                        <p:cTn id="37" dur="500"/>
                                        <p:tgtEl>
                                          <p:spTgt spid="1126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build="p" autoUpdateAnimBg="0"/>
      <p:bldP spid="112645" grpId="0" build="p" autoUpdateAnimBg="0" advAuto="1000"/>
      <p:bldP spid="112646"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DC6F32A-DF35-4EA0-B448-9C2E8318EC8E}" type="slidenum">
              <a:rPr kumimoji="0" lang="zh-CN" altLang="en-US" sz="2000" smtClean="0">
                <a:solidFill>
                  <a:srgbClr val="0000FF"/>
                </a:solidFill>
              </a:rPr>
              <a:pPr eaLnBrk="1" hangingPunct="1"/>
              <a:t>64</a:t>
            </a:fld>
            <a:endParaRPr kumimoji="0" lang="en-US" altLang="zh-CN" sz="2000" smtClean="0">
              <a:solidFill>
                <a:srgbClr val="0000FF"/>
              </a:solidFill>
            </a:endParaRPr>
          </a:p>
        </p:txBody>
      </p:sp>
      <p:sp>
        <p:nvSpPr>
          <p:cNvPr id="25604" name="Text Box 4"/>
          <p:cNvSpPr txBox="1">
            <a:spLocks noChangeArrowheads="1"/>
          </p:cNvSpPr>
          <p:nvPr/>
        </p:nvSpPr>
        <p:spPr bwMode="auto">
          <a:xfrm>
            <a:off x="398597" y="268811"/>
            <a:ext cx="5380776"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dirty="0">
                <a:solidFill>
                  <a:srgbClr val="FF0066"/>
                </a:solidFill>
              </a:rPr>
              <a:t>作业题解释</a:t>
            </a:r>
          </a:p>
        </p:txBody>
      </p:sp>
      <p:sp>
        <p:nvSpPr>
          <p:cNvPr id="25605" name="Text Box 5"/>
          <p:cNvSpPr txBox="1">
            <a:spLocks noChangeArrowheads="1"/>
          </p:cNvSpPr>
          <p:nvPr/>
        </p:nvSpPr>
        <p:spPr bwMode="auto">
          <a:xfrm>
            <a:off x="215900" y="854075"/>
            <a:ext cx="816927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a:t>
            </a:r>
            <a:r>
              <a:rPr lang="zh-CN" altLang="en-US" sz="2800" b="1"/>
              <a:t>1.某减速器中一对圆柱齿轮，</a:t>
            </a:r>
            <a:r>
              <a:rPr lang="en-US" altLang="zh-CN" sz="2800" b="1" i="1"/>
              <a:t>m</a:t>
            </a:r>
            <a:r>
              <a:rPr lang="en-US" altLang="zh-CN" sz="2800" b="1"/>
              <a:t>=5，</a:t>
            </a:r>
            <a:r>
              <a:rPr lang="en-US" altLang="zh-CN" sz="2800" b="1" i="1"/>
              <a:t>z</a:t>
            </a:r>
            <a:r>
              <a:rPr lang="en-US" altLang="zh-CN" sz="2800" b="1" baseline="-25000"/>
              <a:t>1</a:t>
            </a:r>
            <a:r>
              <a:rPr lang="en-US" altLang="zh-CN" sz="2800" b="1"/>
              <a:t>=20，</a:t>
            </a:r>
            <a:r>
              <a:rPr lang="en-US" altLang="zh-CN" sz="2800" b="1" i="1"/>
              <a:t>z</a:t>
            </a:r>
            <a:r>
              <a:rPr lang="en-US" altLang="zh-CN" sz="2800" b="1" baseline="-25000"/>
              <a:t>2</a:t>
            </a:r>
            <a:r>
              <a:rPr lang="en-US" altLang="zh-CN" sz="2800" b="1"/>
              <a:t>=60，</a:t>
            </a:r>
            <a:r>
              <a:rPr lang="en-US" altLang="zh-CN" sz="2800" b="1" i="1"/>
              <a:t>α</a:t>
            </a:r>
            <a:r>
              <a:rPr lang="en-US" altLang="zh-CN" sz="2800" b="1"/>
              <a:t>=20°，</a:t>
            </a:r>
            <a:r>
              <a:rPr lang="en-US" altLang="zh-CN" sz="2800" b="1" i="1"/>
              <a:t>x</a:t>
            </a:r>
            <a:r>
              <a:rPr lang="en-US" altLang="zh-CN" sz="2800" b="1"/>
              <a:t>=0，</a:t>
            </a:r>
            <a:r>
              <a:rPr lang="en-US" altLang="zh-CN" sz="2800" b="1" i="1"/>
              <a:t>b</a:t>
            </a:r>
            <a:r>
              <a:rPr lang="en-US" altLang="zh-CN" sz="2800" b="1"/>
              <a:t>1=50，</a:t>
            </a:r>
            <a:r>
              <a:rPr lang="en-US" altLang="zh-CN" sz="2800" b="1" i="1"/>
              <a:t>n</a:t>
            </a:r>
            <a:r>
              <a:rPr lang="en-US" altLang="zh-CN" sz="2800" b="1" baseline="-25000"/>
              <a:t>1</a:t>
            </a:r>
            <a:r>
              <a:rPr lang="en-US" altLang="zh-CN" sz="2800" b="1"/>
              <a:t>=960r／min，</a:t>
            </a:r>
            <a:r>
              <a:rPr lang="zh-CN" altLang="en-US" sz="2800" b="1"/>
              <a:t>两轴承孔距</a:t>
            </a:r>
            <a:r>
              <a:rPr lang="en-US" altLang="zh-CN" sz="2800" b="1" i="1"/>
              <a:t>L</a:t>
            </a:r>
            <a:r>
              <a:rPr lang="en-US" altLang="zh-CN" sz="2800" b="1"/>
              <a:t>=100，</a:t>
            </a:r>
            <a:r>
              <a:rPr lang="zh-CN" altLang="en-US" sz="2800" b="1"/>
              <a:t>齿轮为钢制，箱体为铸铁，单件生产，试确定：</a:t>
            </a:r>
          </a:p>
        </p:txBody>
      </p:sp>
      <p:sp>
        <p:nvSpPr>
          <p:cNvPr id="25606" name="Text Box 6"/>
          <p:cNvSpPr txBox="1">
            <a:spLocks noChangeArrowheads="1"/>
          </p:cNvSpPr>
          <p:nvPr/>
        </p:nvSpPr>
        <p:spPr bwMode="auto">
          <a:xfrm>
            <a:off x="241300" y="2971800"/>
            <a:ext cx="7880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（1）齿轮必检参数的精度等级；</a:t>
            </a:r>
          </a:p>
        </p:txBody>
      </p:sp>
      <p:sp>
        <p:nvSpPr>
          <p:cNvPr id="25607" name="Text Box 7"/>
          <p:cNvSpPr txBox="1">
            <a:spLocks noChangeArrowheads="1"/>
          </p:cNvSpPr>
          <p:nvPr/>
        </p:nvSpPr>
        <p:spPr bwMode="auto">
          <a:xfrm>
            <a:off x="241300" y="3425825"/>
            <a:ext cx="7831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（2）必检参数及其允许值；</a:t>
            </a:r>
          </a:p>
        </p:txBody>
      </p:sp>
      <p:sp>
        <p:nvSpPr>
          <p:cNvPr id="25608" name="Text Box 8"/>
          <p:cNvSpPr txBox="1">
            <a:spLocks noChangeArrowheads="1"/>
          </p:cNvSpPr>
          <p:nvPr/>
        </p:nvSpPr>
        <p:spPr bwMode="auto">
          <a:xfrm>
            <a:off x="241300" y="3938588"/>
            <a:ext cx="7899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（3）齿厚上、下偏差或公法线长度上、下偏差；</a:t>
            </a:r>
          </a:p>
        </p:txBody>
      </p:sp>
      <p:sp>
        <p:nvSpPr>
          <p:cNvPr id="25609" name="Text Box 9"/>
          <p:cNvSpPr txBox="1">
            <a:spLocks noChangeArrowheads="1"/>
          </p:cNvSpPr>
          <p:nvPr/>
        </p:nvSpPr>
        <p:spPr bwMode="auto">
          <a:xfrm>
            <a:off x="241300" y="4465638"/>
            <a:ext cx="77168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（4）齿轮箱体精度要求及允许值；</a:t>
            </a:r>
          </a:p>
        </p:txBody>
      </p:sp>
      <p:sp>
        <p:nvSpPr>
          <p:cNvPr id="25610" name="Text Box 10"/>
          <p:cNvSpPr txBox="1">
            <a:spLocks noChangeArrowheads="1"/>
          </p:cNvSpPr>
          <p:nvPr/>
        </p:nvSpPr>
        <p:spPr bwMode="auto">
          <a:xfrm>
            <a:off x="241300" y="5006975"/>
            <a:ext cx="7864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（5）齿坯精度要求及允许值；</a:t>
            </a:r>
          </a:p>
        </p:txBody>
      </p:sp>
      <p:sp>
        <p:nvSpPr>
          <p:cNvPr id="25612" name="Text Box 12"/>
          <p:cNvSpPr txBox="1">
            <a:spLocks noChangeArrowheads="1"/>
          </p:cNvSpPr>
          <p:nvPr/>
        </p:nvSpPr>
        <p:spPr bwMode="auto">
          <a:xfrm>
            <a:off x="241300" y="5562600"/>
            <a:ext cx="7897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（6）未注尺寸公差为 </a:t>
            </a:r>
            <a:r>
              <a:rPr lang="en-US" altLang="zh-CN" b="1"/>
              <a:t>m </a:t>
            </a:r>
            <a:r>
              <a:rPr lang="zh-CN" altLang="en-US" b="1"/>
              <a:t>级、末注几何公差为 </a:t>
            </a:r>
            <a:r>
              <a:rPr lang="en-US" altLang="zh-CN" b="1"/>
              <a:t>K </a:t>
            </a:r>
            <a:r>
              <a:rPr lang="zh-CN" altLang="en-US" b="1"/>
              <a:t>级；</a:t>
            </a:r>
          </a:p>
        </p:txBody>
      </p:sp>
      <p:sp>
        <p:nvSpPr>
          <p:cNvPr id="25613" name="Text Box 13"/>
          <p:cNvSpPr txBox="1">
            <a:spLocks noChangeArrowheads="1"/>
          </p:cNvSpPr>
          <p:nvPr/>
        </p:nvSpPr>
        <p:spPr bwMode="auto">
          <a:xfrm>
            <a:off x="241300" y="6089650"/>
            <a:ext cx="7466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（7）将上述各项要求标注在齿轮零件工作图上</a:t>
            </a:r>
            <a:r>
              <a:rPr lang="zh-CN" altLang="en-US" b="1">
                <a:latin typeface="宋体" pitchFamily="2" charset="-122"/>
              </a:rPr>
              <a:t>。</a:t>
            </a:r>
          </a:p>
        </p:txBody>
      </p:sp>
      <p:sp>
        <p:nvSpPr>
          <p:cNvPr id="12" name="燕尾形箭头 11">
            <a:hlinkClick r:id="rId2" action="ppaction://hlinksldjump"/>
          </p:cNvPr>
          <p:cNvSpPr/>
          <p:nvPr/>
        </p:nvSpPr>
        <p:spPr bwMode="auto">
          <a:xfrm>
            <a:off x="6896027" y="5805268"/>
            <a:ext cx="2124221" cy="956609"/>
          </a:xfrm>
          <a:prstGeom prst="notchedRight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accent1">
                    <a:lumMod val="75000"/>
                  </a:schemeClr>
                </a:solidFill>
                <a:effectLst/>
                <a:latin typeface="+mn-ea"/>
                <a:ea typeface="+mn-ea"/>
              </a:rPr>
              <a:t>返返回到</a:t>
            </a:r>
            <a:r>
              <a:rPr kumimoji="1" lang="en-US" altLang="zh-CN" sz="2400" b="1" i="0" u="none" strike="noStrike" cap="none" normalizeH="0" baseline="0" dirty="0" smtClean="0">
                <a:ln>
                  <a:noFill/>
                </a:ln>
                <a:solidFill>
                  <a:schemeClr val="accent1">
                    <a:lumMod val="75000"/>
                  </a:schemeClr>
                </a:solidFill>
                <a:effectLst/>
                <a:latin typeface="+mn-ea"/>
                <a:ea typeface="+mn-ea"/>
              </a:rPr>
              <a:t>2</a:t>
            </a:r>
            <a:endParaRPr kumimoji="1" lang="zh-CN" altLang="en-US" sz="2400" b="1" i="0" u="none" strike="noStrike" cap="none" normalizeH="0" baseline="0" dirty="0" smtClean="0">
              <a:ln>
                <a:noFill/>
              </a:ln>
              <a:solidFill>
                <a:schemeClr val="accent1">
                  <a:lumMod val="75000"/>
                </a:schemeClr>
              </a:solidFill>
              <a:effectLst/>
              <a:latin typeface="+mn-ea"/>
              <a:ea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wipe(left)">
                                      <p:cBhvr>
                                        <p:cTn id="7" dur="500"/>
                                        <p:tgtEl>
                                          <p:spTgt spid="256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605"/>
                                        </p:tgtEl>
                                        <p:attrNameLst>
                                          <p:attrName>style.visibility</p:attrName>
                                        </p:attrNameLst>
                                      </p:cBhvr>
                                      <p:to>
                                        <p:strVal val="visible"/>
                                      </p:to>
                                    </p:set>
                                    <p:animEffect transition="in" filter="wipe(left)">
                                      <p:cBhvr>
                                        <p:cTn id="12" dur="500"/>
                                        <p:tgtEl>
                                          <p:spTgt spid="256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606"/>
                                        </p:tgtEl>
                                        <p:attrNameLst>
                                          <p:attrName>style.visibility</p:attrName>
                                        </p:attrNameLst>
                                      </p:cBhvr>
                                      <p:to>
                                        <p:strVal val="visible"/>
                                      </p:to>
                                    </p:set>
                                    <p:animEffect transition="in" filter="wipe(left)">
                                      <p:cBhvr>
                                        <p:cTn id="17" dur="500"/>
                                        <p:tgtEl>
                                          <p:spTgt spid="2560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607"/>
                                        </p:tgtEl>
                                        <p:attrNameLst>
                                          <p:attrName>style.visibility</p:attrName>
                                        </p:attrNameLst>
                                      </p:cBhvr>
                                      <p:to>
                                        <p:strVal val="visible"/>
                                      </p:to>
                                    </p:set>
                                    <p:animEffect transition="in" filter="wipe(left)">
                                      <p:cBhvr>
                                        <p:cTn id="22" dur="500"/>
                                        <p:tgtEl>
                                          <p:spTgt spid="2560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5608"/>
                                        </p:tgtEl>
                                        <p:attrNameLst>
                                          <p:attrName>style.visibility</p:attrName>
                                        </p:attrNameLst>
                                      </p:cBhvr>
                                      <p:to>
                                        <p:strVal val="visible"/>
                                      </p:to>
                                    </p:set>
                                    <p:animEffect transition="in" filter="wipe(left)">
                                      <p:cBhvr>
                                        <p:cTn id="27" dur="500"/>
                                        <p:tgtEl>
                                          <p:spTgt spid="2560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5609"/>
                                        </p:tgtEl>
                                        <p:attrNameLst>
                                          <p:attrName>style.visibility</p:attrName>
                                        </p:attrNameLst>
                                      </p:cBhvr>
                                      <p:to>
                                        <p:strVal val="visible"/>
                                      </p:to>
                                    </p:set>
                                    <p:animEffect transition="in" filter="wipe(left)">
                                      <p:cBhvr>
                                        <p:cTn id="32" dur="500"/>
                                        <p:tgtEl>
                                          <p:spTgt spid="2560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610"/>
                                        </p:tgtEl>
                                        <p:attrNameLst>
                                          <p:attrName>style.visibility</p:attrName>
                                        </p:attrNameLst>
                                      </p:cBhvr>
                                      <p:to>
                                        <p:strVal val="visible"/>
                                      </p:to>
                                    </p:set>
                                    <p:animEffect transition="in" filter="wipe(left)">
                                      <p:cBhvr>
                                        <p:cTn id="37" dur="500"/>
                                        <p:tgtEl>
                                          <p:spTgt spid="256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5612"/>
                                        </p:tgtEl>
                                        <p:attrNameLst>
                                          <p:attrName>style.visibility</p:attrName>
                                        </p:attrNameLst>
                                      </p:cBhvr>
                                      <p:to>
                                        <p:strVal val="visible"/>
                                      </p:to>
                                    </p:set>
                                    <p:animEffect transition="in" filter="wipe(left)">
                                      <p:cBhvr>
                                        <p:cTn id="42" dur="500"/>
                                        <p:tgtEl>
                                          <p:spTgt spid="2561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613"/>
                                        </p:tgtEl>
                                        <p:attrNameLst>
                                          <p:attrName>style.visibility</p:attrName>
                                        </p:attrNameLst>
                                      </p:cBhvr>
                                      <p:to>
                                        <p:strVal val="visible"/>
                                      </p:to>
                                    </p:set>
                                    <p:animEffect transition="in" filter="wipe(left)">
                                      <p:cBhvr>
                                        <p:cTn id="47" dur="500"/>
                                        <p:tgtEl>
                                          <p:spTgt spid="25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utoUpdateAnimBg="0"/>
      <p:bldP spid="25605" grpId="0" autoUpdateAnimBg="0"/>
      <p:bldP spid="25606" grpId="0" autoUpdateAnimBg="0"/>
      <p:bldP spid="25607" grpId="0" autoUpdateAnimBg="0"/>
      <p:bldP spid="25608" grpId="0" autoUpdateAnimBg="0"/>
      <p:bldP spid="25609" grpId="0" autoUpdateAnimBg="0"/>
      <p:bldP spid="25610" grpId="0" autoUpdateAnimBg="0"/>
      <p:bldP spid="25612" grpId="0" autoUpdateAnimBg="0"/>
      <p:bldP spid="25613"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57F54EA-8DCB-4DE4-8B7C-E76379D8E451}" type="slidenum">
              <a:rPr kumimoji="0" lang="zh-CN" altLang="en-US" sz="2000" smtClean="0">
                <a:solidFill>
                  <a:srgbClr val="0000FF"/>
                </a:solidFill>
              </a:rPr>
              <a:pPr eaLnBrk="1" hangingPunct="1"/>
              <a:t>65</a:t>
            </a:fld>
            <a:endParaRPr kumimoji="0" lang="en-US" altLang="zh-CN" sz="2000" smtClean="0">
              <a:solidFill>
                <a:srgbClr val="0000FF"/>
              </a:solidFill>
            </a:endParaRPr>
          </a:p>
        </p:txBody>
      </p:sp>
      <p:grpSp>
        <p:nvGrpSpPr>
          <p:cNvPr id="67587" name="Group 70"/>
          <p:cNvGrpSpPr>
            <a:grpSpLocks/>
          </p:cNvGrpSpPr>
          <p:nvPr/>
        </p:nvGrpSpPr>
        <p:grpSpPr bwMode="auto">
          <a:xfrm>
            <a:off x="184150" y="322263"/>
            <a:ext cx="8648700" cy="6464300"/>
            <a:chOff x="116" y="514"/>
            <a:chExt cx="5421" cy="4031"/>
          </a:xfrm>
        </p:grpSpPr>
        <p:pic>
          <p:nvPicPr>
            <p:cNvPr id="67588" name="Picture 59" descr="表10-01齿轮偏差允许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 y="541"/>
              <a:ext cx="5421" cy="4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9" name="Rectangle 61"/>
            <p:cNvSpPr>
              <a:spLocks noChangeArrowheads="1"/>
            </p:cNvSpPr>
            <p:nvPr/>
          </p:nvSpPr>
          <p:spPr bwMode="auto">
            <a:xfrm>
              <a:off x="4794" y="514"/>
              <a:ext cx="324" cy="13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000" b="1"/>
                <a:t>2008）</a:t>
              </a:r>
            </a:p>
          </p:txBody>
        </p:sp>
        <p:sp>
          <p:nvSpPr>
            <p:cNvPr id="67590" name="Text Box 66"/>
            <p:cNvSpPr txBox="1">
              <a:spLocks noRot="1" noChangeAspect="1" noMove="1" noResize="1" noEditPoints="1" noAdjustHandles="1" noChangeArrowheads="1" noChangeShapeType="1" noTextEdit="1"/>
            </p:cNvSpPr>
            <p:nvPr/>
          </p:nvSpPr>
          <p:spPr bwMode="auto">
            <a:xfrm>
              <a:off x="1285" y="912"/>
              <a:ext cx="612" cy="298"/>
            </a:xfrm>
            <a:prstGeom prst="rect">
              <a:avLst/>
            </a:prstGeom>
            <a:blipFill rotWithShape="1">
              <a:blip r:embed="rId3"/>
              <a:stretch>
                <a:fillRect b="-3750"/>
              </a:stretch>
            </a:blip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p:sp>
          <p:nvSpPr>
            <p:cNvPr id="67591" name="Text Box 67"/>
            <p:cNvSpPr txBox="1">
              <a:spLocks noChangeArrowheads="1"/>
            </p:cNvSpPr>
            <p:nvPr/>
          </p:nvSpPr>
          <p:spPr bwMode="auto">
            <a:xfrm>
              <a:off x="1989" y="871"/>
              <a:ext cx="639" cy="32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400" b="1"/>
                <a:t>齿距累积</a:t>
              </a:r>
            </a:p>
            <a:p>
              <a:pPr algn="l" eaLnBrk="1" hangingPunct="1"/>
              <a:r>
                <a:rPr lang="zh-CN" altLang="en-US" sz="1400" b="1"/>
                <a:t>总偏差</a:t>
              </a:r>
              <a:r>
                <a:rPr lang="en-US" altLang="zh-CN" sz="1400" b="1" i="1"/>
                <a:t>F</a:t>
              </a:r>
              <a:r>
                <a:rPr lang="en-US" altLang="zh-CN" sz="1400" b="1" baseline="-25000"/>
                <a:t>P</a:t>
              </a:r>
            </a:p>
          </p:txBody>
        </p:sp>
        <p:sp>
          <p:nvSpPr>
            <p:cNvPr id="67592" name="Text Box 69"/>
            <p:cNvSpPr txBox="1">
              <a:spLocks noRot="1" noChangeAspect="1" noMove="1" noResize="1" noEditPoints="1" noAdjustHandles="1" noChangeArrowheads="1" noChangeShapeType="1" noTextEdit="1"/>
            </p:cNvSpPr>
            <p:nvPr/>
          </p:nvSpPr>
          <p:spPr bwMode="auto">
            <a:xfrm>
              <a:off x="2754" y="882"/>
              <a:ext cx="528" cy="326"/>
            </a:xfrm>
            <a:prstGeom prst="rect">
              <a:avLst/>
            </a:prstGeom>
            <a:blipFill rotWithShape="1">
              <a:blip r:embed="rId4"/>
              <a:stretch>
                <a:fillRect l="-2174" t="-2353" b="-10588"/>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67587"/>
                                        </p:tgtEl>
                                        <p:attrNameLst>
                                          <p:attrName>style.visibility</p:attrName>
                                        </p:attrNameLst>
                                      </p:cBhvr>
                                      <p:to>
                                        <p:strVal val="visible"/>
                                      </p:to>
                                    </p:set>
                                    <p:anim calcmode="lin" valueType="num">
                                      <p:cBhvr additive="base">
                                        <p:cTn id="7" dur="1750" fill="hold"/>
                                        <p:tgtEl>
                                          <p:spTgt spid="67587"/>
                                        </p:tgtEl>
                                        <p:attrNameLst>
                                          <p:attrName>ppt_x</p:attrName>
                                        </p:attrNameLst>
                                      </p:cBhvr>
                                      <p:tavLst>
                                        <p:tav tm="0">
                                          <p:val>
                                            <p:strVal val="#ppt_x"/>
                                          </p:val>
                                        </p:tav>
                                        <p:tav tm="100000">
                                          <p:val>
                                            <p:strVal val="#ppt_x"/>
                                          </p:val>
                                        </p:tav>
                                      </p:tavLst>
                                    </p:anim>
                                    <p:anim calcmode="lin" valueType="num">
                                      <p:cBhvr additive="base">
                                        <p:cTn id="8" dur="1750" fill="hold"/>
                                        <p:tgtEl>
                                          <p:spTgt spid="675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B5D9051-6159-4973-ABD1-0E8F214224B6}" type="slidenum">
              <a:rPr kumimoji="0" lang="zh-CN" altLang="en-US" sz="2000" smtClean="0">
                <a:solidFill>
                  <a:srgbClr val="0000FF"/>
                </a:solidFill>
              </a:rPr>
              <a:pPr eaLnBrk="1" hangingPunct="1"/>
              <a:t>66</a:t>
            </a:fld>
            <a:endParaRPr kumimoji="0" lang="en-US" altLang="zh-CN" sz="2000" smtClean="0">
              <a:solidFill>
                <a:srgbClr val="0000FF"/>
              </a:solidFill>
            </a:endParaRPr>
          </a:p>
        </p:txBody>
      </p:sp>
      <p:sp>
        <p:nvSpPr>
          <p:cNvPr id="68611" name="Rectangle 17"/>
          <p:cNvSpPr>
            <a:spLocks noChangeArrowheads="1"/>
          </p:cNvSpPr>
          <p:nvPr/>
        </p:nvSpPr>
        <p:spPr bwMode="auto">
          <a:xfrm>
            <a:off x="6323013" y="400050"/>
            <a:ext cx="781050" cy="2143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600" b="1"/>
              <a:t>2008）</a:t>
            </a:r>
          </a:p>
        </p:txBody>
      </p:sp>
      <p:grpSp>
        <p:nvGrpSpPr>
          <p:cNvPr id="68612" name="Group 27"/>
          <p:cNvGrpSpPr>
            <a:grpSpLocks/>
          </p:cNvGrpSpPr>
          <p:nvPr/>
        </p:nvGrpSpPr>
        <p:grpSpPr bwMode="auto">
          <a:xfrm>
            <a:off x="549275" y="292100"/>
            <a:ext cx="7439025" cy="6323013"/>
            <a:chOff x="346" y="184"/>
            <a:chExt cx="4686" cy="3983"/>
          </a:xfrm>
        </p:grpSpPr>
        <p:grpSp>
          <p:nvGrpSpPr>
            <p:cNvPr id="68613" name="Group 24"/>
            <p:cNvGrpSpPr>
              <a:grpSpLocks/>
            </p:cNvGrpSpPr>
            <p:nvPr/>
          </p:nvGrpSpPr>
          <p:grpSpPr bwMode="auto">
            <a:xfrm>
              <a:off x="346" y="184"/>
              <a:ext cx="4686" cy="3983"/>
              <a:chOff x="346" y="184"/>
              <a:chExt cx="4686" cy="3983"/>
            </a:xfrm>
          </p:grpSpPr>
          <p:pic>
            <p:nvPicPr>
              <p:cNvPr id="68615" name="Picture 13" descr="表10-02螺旋线公差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 y="184"/>
                <a:ext cx="4686" cy="3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6" name="Text Box 22"/>
              <p:cNvSpPr txBox="1">
                <a:spLocks noChangeArrowheads="1"/>
              </p:cNvSpPr>
              <p:nvPr/>
            </p:nvSpPr>
            <p:spPr bwMode="auto">
              <a:xfrm>
                <a:off x="3152" y="553"/>
                <a:ext cx="1384" cy="198"/>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400" b="1"/>
                  <a:t>螺 旋 线 总 偏 差</a:t>
                </a:r>
                <a:endParaRPr lang="zh-CN" altLang="en-US" sz="1400"/>
              </a:p>
            </p:txBody>
          </p:sp>
        </p:grpSp>
        <p:sp>
          <p:nvSpPr>
            <p:cNvPr id="68614" name="Rectangle 26"/>
            <p:cNvSpPr>
              <a:spLocks noChangeArrowheads="1"/>
            </p:cNvSpPr>
            <p:nvPr/>
          </p:nvSpPr>
          <p:spPr bwMode="auto">
            <a:xfrm>
              <a:off x="3988" y="194"/>
              <a:ext cx="610" cy="219"/>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en-US" altLang="zh-CN" sz="2000"/>
                <a:t>2008)</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68612"/>
                                        </p:tgtEl>
                                        <p:attrNameLst>
                                          <p:attrName>style.visibility</p:attrName>
                                        </p:attrNameLst>
                                      </p:cBhvr>
                                      <p:to>
                                        <p:strVal val="visible"/>
                                      </p:to>
                                    </p:set>
                                    <p:anim calcmode="lin" valueType="num">
                                      <p:cBhvr additive="base">
                                        <p:cTn id="7" dur="1500" fill="hold"/>
                                        <p:tgtEl>
                                          <p:spTgt spid="68612"/>
                                        </p:tgtEl>
                                        <p:attrNameLst>
                                          <p:attrName>ppt_x</p:attrName>
                                        </p:attrNameLst>
                                      </p:cBhvr>
                                      <p:tavLst>
                                        <p:tav tm="0">
                                          <p:val>
                                            <p:strVal val="0-#ppt_w/2"/>
                                          </p:val>
                                        </p:tav>
                                        <p:tav tm="100000">
                                          <p:val>
                                            <p:strVal val="#ppt_x"/>
                                          </p:val>
                                        </p:tav>
                                      </p:tavLst>
                                    </p:anim>
                                    <p:anim calcmode="lin" valueType="num">
                                      <p:cBhvr additive="base">
                                        <p:cTn id="8" dur="1500" fill="hold"/>
                                        <p:tgtEl>
                                          <p:spTgt spid="686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5FB2B7F-CCF9-4F87-9022-C6956F0E155D}" type="slidenum">
              <a:rPr kumimoji="0" lang="zh-CN" altLang="en-US" sz="2000" smtClean="0">
                <a:solidFill>
                  <a:srgbClr val="0000FF"/>
                </a:solidFill>
              </a:rPr>
              <a:pPr eaLnBrk="1" hangingPunct="1"/>
              <a:t>67</a:t>
            </a:fld>
            <a:endParaRPr kumimoji="0" lang="en-US" altLang="zh-CN" sz="2000" smtClean="0">
              <a:solidFill>
                <a:srgbClr val="0000FF"/>
              </a:solidFill>
            </a:endParaRPr>
          </a:p>
        </p:txBody>
      </p:sp>
      <p:grpSp>
        <p:nvGrpSpPr>
          <p:cNvPr id="69635" name="Group 1037"/>
          <p:cNvGrpSpPr>
            <a:grpSpLocks/>
          </p:cNvGrpSpPr>
          <p:nvPr/>
        </p:nvGrpSpPr>
        <p:grpSpPr bwMode="auto">
          <a:xfrm>
            <a:off x="261938" y="328613"/>
            <a:ext cx="7548562" cy="6318250"/>
            <a:chOff x="165" y="207"/>
            <a:chExt cx="4755" cy="3980"/>
          </a:xfrm>
        </p:grpSpPr>
        <p:pic>
          <p:nvPicPr>
            <p:cNvPr id="69636" name="Picture 10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 y="207"/>
              <a:ext cx="4755" cy="3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637" name="Rectangle 1030"/>
            <p:cNvSpPr>
              <a:spLocks noChangeArrowheads="1"/>
            </p:cNvSpPr>
            <p:nvPr/>
          </p:nvSpPr>
          <p:spPr bwMode="auto">
            <a:xfrm>
              <a:off x="4083" y="319"/>
              <a:ext cx="492" cy="13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200" b="1"/>
                <a:t>2008）</a:t>
              </a:r>
            </a:p>
          </p:txBody>
        </p:sp>
        <p:sp>
          <p:nvSpPr>
            <p:cNvPr id="69638" name="Text Box 1034"/>
            <p:cNvSpPr txBox="1">
              <a:spLocks noChangeArrowheads="1"/>
            </p:cNvSpPr>
            <p:nvPr/>
          </p:nvSpPr>
          <p:spPr bwMode="auto">
            <a:xfrm>
              <a:off x="3664" y="568"/>
              <a:ext cx="1029" cy="198"/>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400" b="1"/>
                <a:t>一齿径向综合偏差</a:t>
              </a:r>
              <a:endParaRPr lang="zh-CN" altLang="en-US" sz="1400"/>
            </a:p>
          </p:txBody>
        </p:sp>
        <p:sp>
          <p:nvSpPr>
            <p:cNvPr id="69639" name="Text Box 1036"/>
            <p:cNvSpPr txBox="1">
              <a:spLocks noChangeArrowheads="1"/>
            </p:cNvSpPr>
            <p:nvPr/>
          </p:nvSpPr>
          <p:spPr bwMode="auto">
            <a:xfrm>
              <a:off x="2316" y="585"/>
              <a:ext cx="1029" cy="198"/>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400" b="1"/>
                <a:t>径向综合总偏差</a:t>
              </a:r>
              <a:endParaRPr lang="zh-CN" altLang="en-US" sz="140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after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additive="base">
                                        <p:cTn id="7" dur="500" fill="hold"/>
                                        <p:tgtEl>
                                          <p:spTgt spid="69635"/>
                                        </p:tgtEl>
                                        <p:attrNameLst>
                                          <p:attrName>ppt_x</p:attrName>
                                        </p:attrNameLst>
                                      </p:cBhvr>
                                      <p:tavLst>
                                        <p:tav tm="0">
                                          <p:val>
                                            <p:strVal val="0-#ppt_w/2"/>
                                          </p:val>
                                        </p:tav>
                                        <p:tav tm="100000">
                                          <p:val>
                                            <p:strVal val="#ppt_x"/>
                                          </p:val>
                                        </p:tav>
                                      </p:tavLst>
                                    </p:anim>
                                    <p:anim calcmode="lin" valueType="num">
                                      <p:cBhvr additive="base">
                                        <p:cTn id="8" dur="500" fill="hold"/>
                                        <p:tgtEl>
                                          <p:spTgt spid="696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B7601B0-2DB5-469D-83D5-D6456EA34B63}" type="slidenum">
              <a:rPr kumimoji="0" lang="zh-CN" altLang="en-US" sz="2000" smtClean="0">
                <a:solidFill>
                  <a:srgbClr val="0000FF"/>
                </a:solidFill>
              </a:rPr>
              <a:pPr eaLnBrk="1" hangingPunct="1"/>
              <a:t>68</a:t>
            </a:fld>
            <a:endParaRPr kumimoji="0" lang="en-US" altLang="zh-CN" sz="2000" smtClean="0">
              <a:solidFill>
                <a:srgbClr val="0000FF"/>
              </a:solidFill>
            </a:endParaRPr>
          </a:p>
        </p:txBody>
      </p:sp>
      <p:pic>
        <p:nvPicPr>
          <p:cNvPr id="78852" name="Picture 4" descr="表10-04精度等级的应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413" y="265113"/>
            <a:ext cx="7515225" cy="134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Picture 5" descr="表10-05精度等级的选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 y="1758950"/>
            <a:ext cx="7804150" cy="489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78852"/>
                                        </p:tgtEl>
                                        <p:attrNameLst>
                                          <p:attrName>style.visibility</p:attrName>
                                        </p:attrNameLst>
                                      </p:cBhvr>
                                      <p:to>
                                        <p:strVal val="visible"/>
                                      </p:to>
                                    </p:set>
                                    <p:anim calcmode="lin" valueType="num">
                                      <p:cBhvr additive="base">
                                        <p:cTn id="7" dur="500" fill="hold"/>
                                        <p:tgtEl>
                                          <p:spTgt spid="78852"/>
                                        </p:tgtEl>
                                        <p:attrNameLst>
                                          <p:attrName>ppt_x</p:attrName>
                                        </p:attrNameLst>
                                      </p:cBhvr>
                                      <p:tavLst>
                                        <p:tav tm="0">
                                          <p:val>
                                            <p:strVal val="0-#ppt_w/2"/>
                                          </p:val>
                                        </p:tav>
                                        <p:tav tm="100000">
                                          <p:val>
                                            <p:strVal val="#ppt_x"/>
                                          </p:val>
                                        </p:tav>
                                      </p:tavLst>
                                    </p:anim>
                                    <p:anim calcmode="lin" valueType="num">
                                      <p:cBhvr additive="base">
                                        <p:cTn id="8" dur="500" fill="hold"/>
                                        <p:tgtEl>
                                          <p:spTgt spid="7885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78853"/>
                                        </p:tgtEl>
                                        <p:attrNameLst>
                                          <p:attrName>style.visibility</p:attrName>
                                        </p:attrNameLst>
                                      </p:cBhvr>
                                      <p:to>
                                        <p:strVal val="visible"/>
                                      </p:to>
                                    </p:set>
                                    <p:anim calcmode="lin" valueType="num">
                                      <p:cBhvr additive="base">
                                        <p:cTn id="13" dur="500" fill="hold"/>
                                        <p:tgtEl>
                                          <p:spTgt spid="78853"/>
                                        </p:tgtEl>
                                        <p:attrNameLst>
                                          <p:attrName>ppt_x</p:attrName>
                                        </p:attrNameLst>
                                      </p:cBhvr>
                                      <p:tavLst>
                                        <p:tav tm="0">
                                          <p:val>
                                            <p:strVal val="1+#ppt_w/2"/>
                                          </p:val>
                                        </p:tav>
                                        <p:tav tm="100000">
                                          <p:val>
                                            <p:strVal val="#ppt_x"/>
                                          </p:val>
                                        </p:tav>
                                      </p:tavLst>
                                    </p:anim>
                                    <p:anim calcmode="lin" valueType="num">
                                      <p:cBhvr additive="base">
                                        <p:cTn id="14" dur="500" fill="hold"/>
                                        <p:tgtEl>
                                          <p:spTgt spid="788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A0E20C1-924A-4D23-9017-E8883BE120AA}" type="slidenum">
              <a:rPr kumimoji="0" lang="zh-CN" altLang="en-US" sz="2000" smtClean="0">
                <a:solidFill>
                  <a:srgbClr val="0000FF"/>
                </a:solidFill>
              </a:rPr>
              <a:pPr eaLnBrk="1" hangingPunct="1"/>
              <a:t>69</a:t>
            </a:fld>
            <a:endParaRPr kumimoji="0" lang="en-US" altLang="zh-CN" sz="2000" smtClean="0">
              <a:solidFill>
                <a:srgbClr val="0000FF"/>
              </a:solidFill>
            </a:endParaRPr>
          </a:p>
        </p:txBody>
      </p:sp>
      <p:pic>
        <p:nvPicPr>
          <p:cNvPr id="79876" name="Picture 4" descr="表10-07径向进刀公差"/>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38" y="4535488"/>
            <a:ext cx="8072437" cy="162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684" name="Group 9"/>
          <p:cNvGrpSpPr>
            <a:grpSpLocks/>
          </p:cNvGrpSpPr>
          <p:nvPr/>
        </p:nvGrpSpPr>
        <p:grpSpPr bwMode="auto">
          <a:xfrm>
            <a:off x="346075" y="358775"/>
            <a:ext cx="8361363" cy="4005263"/>
            <a:chOff x="218" y="226"/>
            <a:chExt cx="5267" cy="2523"/>
          </a:xfrm>
        </p:grpSpPr>
        <p:pic>
          <p:nvPicPr>
            <p:cNvPr id="7168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 y="226"/>
              <a:ext cx="5267" cy="2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6" name="Rectangle 7"/>
            <p:cNvSpPr>
              <a:spLocks noChangeArrowheads="1"/>
            </p:cNvSpPr>
            <p:nvPr/>
          </p:nvSpPr>
          <p:spPr bwMode="auto">
            <a:xfrm>
              <a:off x="4412" y="297"/>
              <a:ext cx="363" cy="13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400" b="1"/>
                <a:t>2008）</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71684"/>
                                        </p:tgtEl>
                                        <p:attrNameLst>
                                          <p:attrName>style.visibility</p:attrName>
                                        </p:attrNameLst>
                                      </p:cBhvr>
                                      <p:to>
                                        <p:strVal val="visible"/>
                                      </p:to>
                                    </p:set>
                                    <p:anim calcmode="lin" valueType="num">
                                      <p:cBhvr additive="base">
                                        <p:cTn id="7" dur="500" fill="hold"/>
                                        <p:tgtEl>
                                          <p:spTgt spid="71684"/>
                                        </p:tgtEl>
                                        <p:attrNameLst>
                                          <p:attrName>ppt_x</p:attrName>
                                        </p:attrNameLst>
                                      </p:cBhvr>
                                      <p:tavLst>
                                        <p:tav tm="0">
                                          <p:val>
                                            <p:strVal val="0-#ppt_w/2"/>
                                          </p:val>
                                        </p:tav>
                                        <p:tav tm="100000">
                                          <p:val>
                                            <p:strVal val="#ppt_x"/>
                                          </p:val>
                                        </p:tav>
                                      </p:tavLst>
                                    </p:anim>
                                    <p:anim calcmode="lin" valueType="num">
                                      <p:cBhvr additive="base">
                                        <p:cTn id="8" dur="500" fill="hold"/>
                                        <p:tgtEl>
                                          <p:spTgt spid="7168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79876"/>
                                        </p:tgtEl>
                                        <p:attrNameLst>
                                          <p:attrName>style.visibility</p:attrName>
                                        </p:attrNameLst>
                                      </p:cBhvr>
                                      <p:to>
                                        <p:strVal val="visible"/>
                                      </p:to>
                                    </p:set>
                                    <p:anim calcmode="lin" valueType="num">
                                      <p:cBhvr additive="base">
                                        <p:cTn id="13" dur="500" fill="hold"/>
                                        <p:tgtEl>
                                          <p:spTgt spid="79876"/>
                                        </p:tgtEl>
                                        <p:attrNameLst>
                                          <p:attrName>ppt_x</p:attrName>
                                        </p:attrNameLst>
                                      </p:cBhvr>
                                      <p:tavLst>
                                        <p:tav tm="0">
                                          <p:val>
                                            <p:strVal val="0-#ppt_w/2"/>
                                          </p:val>
                                        </p:tav>
                                        <p:tav tm="100000">
                                          <p:val>
                                            <p:strVal val="#ppt_x"/>
                                          </p:val>
                                        </p:tav>
                                      </p:tavLst>
                                    </p:anim>
                                    <p:anim calcmode="lin" valueType="num">
                                      <p:cBhvr additive="base">
                                        <p:cTn id="14" dur="500" fill="hold"/>
                                        <p:tgtEl>
                                          <p:spTgt spid="798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xfrm>
            <a:off x="7003536" y="123886"/>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86FD2B9-7CE5-47A8-BD9B-99FBF71C4C11}" type="slidenum">
              <a:rPr kumimoji="0" lang="zh-CN" altLang="en-US" sz="2000" smtClean="0">
                <a:solidFill>
                  <a:srgbClr val="0000FF"/>
                </a:solidFill>
              </a:rPr>
              <a:pPr eaLnBrk="1" hangingPunct="1"/>
              <a:t>7</a:t>
            </a:fld>
            <a:endParaRPr kumimoji="0" lang="en-US" altLang="zh-CN" sz="2000" dirty="0" smtClean="0">
              <a:solidFill>
                <a:srgbClr val="0000FF"/>
              </a:solidFill>
            </a:endParaRPr>
          </a:p>
        </p:txBody>
      </p:sp>
      <p:sp>
        <p:nvSpPr>
          <p:cNvPr id="8195" name="TextBox 4"/>
          <p:cNvSpPr txBox="1">
            <a:spLocks noChangeArrowheads="1"/>
          </p:cNvSpPr>
          <p:nvPr/>
        </p:nvSpPr>
        <p:spPr bwMode="auto">
          <a:xfrm>
            <a:off x="756245" y="323317"/>
            <a:ext cx="6654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2. </a:t>
            </a:r>
            <a:r>
              <a:rPr lang="zh-CN" altLang="en-US" b="1" dirty="0"/>
              <a:t>确定齿轮的必检偏差项目及其允许值</a:t>
            </a:r>
            <a:r>
              <a:rPr lang="en-US" altLang="zh-CN" b="1" dirty="0"/>
              <a:t> </a:t>
            </a:r>
            <a:endParaRPr lang="zh-CN" altLang="en-US" b="1" dirty="0"/>
          </a:p>
        </p:txBody>
      </p:sp>
      <p:sp>
        <p:nvSpPr>
          <p:cNvPr id="8197" name="TextBox 6"/>
          <p:cNvSpPr txBox="1">
            <a:spLocks noChangeArrowheads="1"/>
          </p:cNvSpPr>
          <p:nvPr/>
        </p:nvSpPr>
        <p:spPr bwMode="auto">
          <a:xfrm>
            <a:off x="587089" y="1804865"/>
            <a:ext cx="7522839"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a:t>
            </a:r>
            <a:r>
              <a:rPr lang="en-US" altLang="zh-CN" b="1" dirty="0"/>
              <a:t>2</a:t>
            </a:r>
            <a:r>
              <a:rPr lang="zh-CN" altLang="en-US" b="1" dirty="0"/>
              <a:t>）必检偏差的允许值 （见表</a:t>
            </a:r>
            <a:r>
              <a:rPr lang="en-US" altLang="zh-CN" b="1" dirty="0" smtClean="0"/>
              <a:t>10.1</a:t>
            </a:r>
            <a:r>
              <a:rPr lang="zh-CN" altLang="en-US" b="1" dirty="0" smtClean="0"/>
              <a:t>和表</a:t>
            </a:r>
            <a:r>
              <a:rPr lang="en-US" altLang="zh-CN" b="1" dirty="0" smtClean="0"/>
              <a:t>10.2</a:t>
            </a:r>
            <a:r>
              <a:rPr lang="zh-CN" altLang="en-US" b="1" dirty="0" smtClean="0"/>
              <a:t>）</a:t>
            </a:r>
            <a:r>
              <a:rPr lang="en-US" altLang="zh-CN" b="1" dirty="0" smtClean="0"/>
              <a:t>           </a:t>
            </a:r>
            <a:endParaRPr lang="zh-CN" altLang="en-US" b="1" dirty="0"/>
          </a:p>
        </p:txBody>
      </p:sp>
      <p:sp>
        <p:nvSpPr>
          <p:cNvPr id="2" name="TextBox 1"/>
          <p:cNvSpPr txBox="1">
            <a:spLocks noChangeArrowheads="1"/>
          </p:cNvSpPr>
          <p:nvPr/>
        </p:nvSpPr>
        <p:spPr bwMode="auto">
          <a:xfrm>
            <a:off x="587089" y="744358"/>
            <a:ext cx="4149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a:t>（</a:t>
            </a:r>
            <a:r>
              <a:rPr lang="en-US" altLang="zh-CN"/>
              <a:t>1</a:t>
            </a:r>
            <a:r>
              <a:rPr lang="zh-CN" altLang="en-US"/>
              <a:t>） </a:t>
            </a:r>
            <a:r>
              <a:rPr lang="zh-CN" altLang="en-US" b="1"/>
              <a:t>必检偏差项目</a:t>
            </a:r>
          </a:p>
        </p:txBody>
      </p:sp>
      <p:sp>
        <p:nvSpPr>
          <p:cNvPr id="9" name="右箭头 8">
            <a:hlinkClick r:id="rId2" action="ppaction://hlinksldjump"/>
          </p:cNvPr>
          <p:cNvSpPr/>
          <p:nvPr/>
        </p:nvSpPr>
        <p:spPr bwMode="auto">
          <a:xfrm>
            <a:off x="7278890" y="5795891"/>
            <a:ext cx="1744394" cy="956609"/>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返回到</a:t>
            </a:r>
            <a:r>
              <a:rPr kumimoji="1" lang="en-US" altLang="zh-CN" sz="2400" b="1" i="0" u="none" strike="noStrike" cap="none" normalizeH="0" baseline="0" dirty="0" smtClean="0">
                <a:ln>
                  <a:noFill/>
                </a:ln>
                <a:solidFill>
                  <a:srgbClr val="FF0000"/>
                </a:solidFill>
                <a:effectLst/>
                <a:latin typeface="方正舒体" pitchFamily="2" charset="-122"/>
                <a:ea typeface="方正舒体" pitchFamily="2" charset="-122"/>
              </a:rPr>
              <a:t>1</a:t>
            </a:r>
            <a:endPar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endParaRPr>
          </a:p>
        </p:txBody>
      </p:sp>
      <p:pic>
        <p:nvPicPr>
          <p:cNvPr id="655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367" y="1117540"/>
            <a:ext cx="8029575"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19"/>
          <p:cNvGrpSpPr>
            <a:grpSpLocks/>
          </p:cNvGrpSpPr>
          <p:nvPr/>
        </p:nvGrpSpPr>
        <p:grpSpPr bwMode="auto">
          <a:xfrm>
            <a:off x="1309890" y="4503585"/>
            <a:ext cx="6023968" cy="1988582"/>
            <a:chOff x="312" y="1581"/>
            <a:chExt cx="4995" cy="2029"/>
          </a:xfrm>
        </p:grpSpPr>
        <p:grpSp>
          <p:nvGrpSpPr>
            <p:cNvPr id="11" name="Group 14"/>
            <p:cNvGrpSpPr>
              <a:grpSpLocks/>
            </p:cNvGrpSpPr>
            <p:nvPr/>
          </p:nvGrpSpPr>
          <p:grpSpPr bwMode="auto">
            <a:xfrm>
              <a:off x="312" y="1581"/>
              <a:ext cx="4995" cy="2029"/>
              <a:chOff x="357" y="1118"/>
              <a:chExt cx="4995" cy="2029"/>
            </a:xfrm>
          </p:grpSpPr>
          <p:grpSp>
            <p:nvGrpSpPr>
              <p:cNvPr id="13" name="Group 4"/>
              <p:cNvGrpSpPr>
                <a:grpSpLocks/>
              </p:cNvGrpSpPr>
              <p:nvPr/>
            </p:nvGrpSpPr>
            <p:grpSpPr bwMode="auto">
              <a:xfrm>
                <a:off x="357" y="1123"/>
                <a:ext cx="4995" cy="2024"/>
                <a:chOff x="528" y="1824"/>
                <a:chExt cx="4464" cy="1685"/>
              </a:xfrm>
            </p:grpSpPr>
            <p:pic>
              <p:nvPicPr>
                <p:cNvPr id="1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 y="1824"/>
                  <a:ext cx="4416" cy="1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 y="2928"/>
                  <a:ext cx="4464" cy="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4" name="Rectangle 13"/>
              <p:cNvSpPr>
                <a:spLocks noChangeArrowheads="1"/>
              </p:cNvSpPr>
              <p:nvPr/>
            </p:nvSpPr>
            <p:spPr bwMode="auto">
              <a:xfrm>
                <a:off x="4311" y="1118"/>
                <a:ext cx="665" cy="20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2000" b="1"/>
                  <a:t>2008)</a:t>
                </a:r>
              </a:p>
            </p:txBody>
          </p:sp>
        </p:grpSp>
        <p:sp>
          <p:nvSpPr>
            <p:cNvPr id="12" name="Text Box 18"/>
            <p:cNvSpPr txBox="1">
              <a:spLocks noChangeArrowheads="1"/>
            </p:cNvSpPr>
            <p:nvPr/>
          </p:nvSpPr>
          <p:spPr bwMode="auto">
            <a:xfrm>
              <a:off x="3941" y="2008"/>
              <a:ext cx="521"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1400" b="1"/>
                <a:t>总偏差</a:t>
              </a:r>
              <a:endParaRPr lang="en-US" altLang="zh-CN" sz="1400" b="1" baseline="-25000"/>
            </a:p>
          </p:txBody>
        </p:sp>
      </p:grpSp>
      <p:pic>
        <p:nvPicPr>
          <p:cNvPr id="6553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003" y="2267825"/>
            <a:ext cx="6889813" cy="2094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left)">
                                      <p:cBhvr>
                                        <p:cTn id="7" dur="500"/>
                                        <p:tgtEl>
                                          <p:spTgt spid="81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5538"/>
                                        </p:tgtEl>
                                        <p:attrNameLst>
                                          <p:attrName>style.visibility</p:attrName>
                                        </p:attrNameLst>
                                      </p:cBhvr>
                                      <p:to>
                                        <p:strVal val="visible"/>
                                      </p:to>
                                    </p:set>
                                    <p:animEffect transition="in" filter="wipe(left)">
                                      <p:cBhvr>
                                        <p:cTn id="17" dur="500"/>
                                        <p:tgtEl>
                                          <p:spTgt spid="655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197"/>
                                        </p:tgtEl>
                                        <p:attrNameLst>
                                          <p:attrName>style.visibility</p:attrName>
                                        </p:attrNameLst>
                                      </p:cBhvr>
                                      <p:to>
                                        <p:strVal val="visible"/>
                                      </p:to>
                                    </p:set>
                                    <p:animEffect transition="in" filter="wipe(left)">
                                      <p:cBhvr>
                                        <p:cTn id="22" dur="500"/>
                                        <p:tgtEl>
                                          <p:spTgt spid="819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65539"/>
                                        </p:tgtEl>
                                        <p:attrNameLst>
                                          <p:attrName>style.visibility</p:attrName>
                                        </p:attrNameLst>
                                      </p:cBhvr>
                                      <p:to>
                                        <p:strVal val="visible"/>
                                      </p:to>
                                    </p:set>
                                    <p:anim calcmode="lin" valueType="num">
                                      <p:cBhvr additive="base">
                                        <p:cTn id="27" dur="500" fill="hold"/>
                                        <p:tgtEl>
                                          <p:spTgt spid="65539"/>
                                        </p:tgtEl>
                                        <p:attrNameLst>
                                          <p:attrName>ppt_x</p:attrName>
                                        </p:attrNameLst>
                                      </p:cBhvr>
                                      <p:tavLst>
                                        <p:tav tm="0">
                                          <p:val>
                                            <p:strVal val="0-#ppt_w/2"/>
                                          </p:val>
                                        </p:tav>
                                        <p:tav tm="100000">
                                          <p:val>
                                            <p:strVal val="#ppt_x"/>
                                          </p:val>
                                        </p:tav>
                                      </p:tavLst>
                                    </p:anim>
                                    <p:anim calcmode="lin" valueType="num">
                                      <p:cBhvr additive="base">
                                        <p:cTn id="28" dur="500" fill="hold"/>
                                        <p:tgtEl>
                                          <p:spTgt spid="6553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7" grpId="0"/>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A9D1C49-F140-498F-8DED-F0C29F726201}" type="slidenum">
              <a:rPr kumimoji="0" lang="zh-CN" altLang="en-US" sz="2000" smtClean="0">
                <a:solidFill>
                  <a:srgbClr val="0000FF"/>
                </a:solidFill>
              </a:rPr>
              <a:pPr eaLnBrk="1" hangingPunct="1"/>
              <a:t>70</a:t>
            </a:fld>
            <a:endParaRPr kumimoji="0" lang="en-US" altLang="zh-CN" sz="2000" smtClean="0">
              <a:solidFill>
                <a:srgbClr val="0000FF"/>
              </a:solidFill>
            </a:endParaRPr>
          </a:p>
        </p:txBody>
      </p:sp>
      <p:pic>
        <p:nvPicPr>
          <p:cNvPr id="46088" name="Picture 8" descr="表10-08中心距极限偏差"/>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61925"/>
            <a:ext cx="7599362" cy="336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93" name="Group 13"/>
          <p:cNvGrpSpPr>
            <a:grpSpLocks/>
          </p:cNvGrpSpPr>
          <p:nvPr/>
        </p:nvGrpSpPr>
        <p:grpSpPr bwMode="auto">
          <a:xfrm>
            <a:off x="608013" y="3635375"/>
            <a:ext cx="7685087" cy="2930525"/>
            <a:chOff x="383" y="2290"/>
            <a:chExt cx="4841" cy="1846"/>
          </a:xfrm>
        </p:grpSpPr>
        <p:pic>
          <p:nvPicPr>
            <p:cNvPr id="7270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 y="2290"/>
              <a:ext cx="4686" cy="184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
          <p:nvSpPr>
            <p:cNvPr id="72710" name="Rectangle 12"/>
            <p:cNvSpPr>
              <a:spLocks noChangeArrowheads="1"/>
            </p:cNvSpPr>
            <p:nvPr/>
          </p:nvSpPr>
          <p:spPr bwMode="auto">
            <a:xfrm>
              <a:off x="4732" y="2297"/>
              <a:ext cx="492" cy="13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400" b="1"/>
                <a:t>2008）</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46088"/>
                                        </p:tgtEl>
                                        <p:attrNameLst>
                                          <p:attrName>style.visibility</p:attrName>
                                        </p:attrNameLst>
                                      </p:cBhvr>
                                      <p:to>
                                        <p:strVal val="visible"/>
                                      </p:to>
                                    </p:set>
                                    <p:anim calcmode="lin" valueType="num">
                                      <p:cBhvr additive="base">
                                        <p:cTn id="7" dur="500" fill="hold"/>
                                        <p:tgtEl>
                                          <p:spTgt spid="46088"/>
                                        </p:tgtEl>
                                        <p:attrNameLst>
                                          <p:attrName>ppt_x</p:attrName>
                                        </p:attrNameLst>
                                      </p:cBhvr>
                                      <p:tavLst>
                                        <p:tav tm="0">
                                          <p:val>
                                            <p:strVal val="0-#ppt_w/2"/>
                                          </p:val>
                                        </p:tav>
                                        <p:tav tm="100000">
                                          <p:val>
                                            <p:strVal val="#ppt_x"/>
                                          </p:val>
                                        </p:tav>
                                      </p:tavLst>
                                    </p:anim>
                                    <p:anim calcmode="lin" valueType="num">
                                      <p:cBhvr additive="base">
                                        <p:cTn id="8" dur="500" fill="hold"/>
                                        <p:tgtEl>
                                          <p:spTgt spid="4608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6093"/>
                                        </p:tgtEl>
                                        <p:attrNameLst>
                                          <p:attrName>style.visibility</p:attrName>
                                        </p:attrNameLst>
                                      </p:cBhvr>
                                      <p:to>
                                        <p:strVal val="visible"/>
                                      </p:to>
                                    </p:set>
                                    <p:anim calcmode="lin" valueType="num">
                                      <p:cBhvr additive="base">
                                        <p:cTn id="13" dur="500" fill="hold"/>
                                        <p:tgtEl>
                                          <p:spTgt spid="46093"/>
                                        </p:tgtEl>
                                        <p:attrNameLst>
                                          <p:attrName>ppt_x</p:attrName>
                                        </p:attrNameLst>
                                      </p:cBhvr>
                                      <p:tavLst>
                                        <p:tav tm="0">
                                          <p:val>
                                            <p:strVal val="0-#ppt_w/2"/>
                                          </p:val>
                                        </p:tav>
                                        <p:tav tm="100000">
                                          <p:val>
                                            <p:strVal val="#ppt_x"/>
                                          </p:val>
                                        </p:tav>
                                      </p:tavLst>
                                    </p:anim>
                                    <p:anim calcmode="lin" valueType="num">
                                      <p:cBhvr additive="base">
                                        <p:cTn id="14" dur="500" fill="hold"/>
                                        <p:tgtEl>
                                          <p:spTgt spid="460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F96FDF6-2AAC-440E-B03D-D627E84A0ECA}" type="slidenum">
              <a:rPr kumimoji="0" lang="zh-CN" altLang="en-US" sz="2000" smtClean="0">
                <a:solidFill>
                  <a:srgbClr val="0000FF"/>
                </a:solidFill>
              </a:rPr>
              <a:pPr eaLnBrk="1" hangingPunct="1"/>
              <a:t>71</a:t>
            </a:fld>
            <a:endParaRPr kumimoji="0" lang="en-US" altLang="zh-CN" sz="2000" smtClean="0">
              <a:solidFill>
                <a:srgbClr val="0000FF"/>
              </a:solidFill>
            </a:endParaRPr>
          </a:p>
        </p:txBody>
      </p:sp>
      <p:pic>
        <p:nvPicPr>
          <p:cNvPr id="7373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288" y="1285875"/>
            <a:ext cx="8743950" cy="46926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73735"/>
                                        </p:tgtEl>
                                        <p:attrNameLst>
                                          <p:attrName>style.visibility</p:attrName>
                                        </p:attrNameLst>
                                      </p:cBhvr>
                                      <p:to>
                                        <p:strVal val="visible"/>
                                      </p:to>
                                    </p:set>
                                    <p:anim calcmode="lin" valueType="num">
                                      <p:cBhvr additive="base">
                                        <p:cTn id="7" dur="500" fill="hold"/>
                                        <p:tgtEl>
                                          <p:spTgt spid="73735"/>
                                        </p:tgtEl>
                                        <p:attrNameLst>
                                          <p:attrName>ppt_x</p:attrName>
                                        </p:attrNameLst>
                                      </p:cBhvr>
                                      <p:tavLst>
                                        <p:tav tm="0">
                                          <p:val>
                                            <p:strVal val="#ppt_x"/>
                                          </p:val>
                                        </p:tav>
                                        <p:tav tm="100000">
                                          <p:val>
                                            <p:strVal val="#ppt_x"/>
                                          </p:val>
                                        </p:tav>
                                      </p:tavLst>
                                    </p:anim>
                                    <p:anim calcmode="lin" valueType="num">
                                      <p:cBhvr additive="base">
                                        <p:cTn id="8" dur="500" fill="hold"/>
                                        <p:tgtEl>
                                          <p:spTgt spid="737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8E885E5-B181-468E-B29C-BD7040CE2E12}" type="slidenum">
              <a:rPr kumimoji="0" lang="zh-CN" altLang="en-US" sz="2000" smtClean="0">
                <a:solidFill>
                  <a:srgbClr val="0000FF"/>
                </a:solidFill>
              </a:rPr>
              <a:pPr eaLnBrk="1" hangingPunct="1"/>
              <a:t>72</a:t>
            </a:fld>
            <a:endParaRPr kumimoji="0" lang="en-US" altLang="zh-CN" sz="2000" smtClean="0">
              <a:solidFill>
                <a:srgbClr val="0000FF"/>
              </a:solidFill>
            </a:endParaRPr>
          </a:p>
        </p:txBody>
      </p:sp>
      <p:grpSp>
        <p:nvGrpSpPr>
          <p:cNvPr id="3" name="Group 9"/>
          <p:cNvGrpSpPr>
            <a:grpSpLocks/>
          </p:cNvGrpSpPr>
          <p:nvPr/>
        </p:nvGrpSpPr>
        <p:grpSpPr bwMode="auto">
          <a:xfrm>
            <a:off x="468313" y="1439863"/>
            <a:ext cx="7715250" cy="3262312"/>
            <a:chOff x="171" y="2086"/>
            <a:chExt cx="4860" cy="2055"/>
          </a:xfrm>
        </p:grpSpPr>
        <p:pic>
          <p:nvPicPr>
            <p:cNvPr id="74756" name="Picture 5" descr="表10-11齿面粗糙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 y="2086"/>
              <a:ext cx="4860" cy="2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Rectangle 8"/>
            <p:cNvSpPr>
              <a:spLocks noChangeArrowheads="1"/>
            </p:cNvSpPr>
            <p:nvPr/>
          </p:nvSpPr>
          <p:spPr bwMode="auto">
            <a:xfrm>
              <a:off x="4149" y="2120"/>
              <a:ext cx="453" cy="20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wrap="none" anchor="ctr"/>
            <a:lstStyle/>
            <a:p>
              <a:pPr algn="l"/>
              <a:r>
                <a:rPr lang="zh-CN" altLang="en-US" sz="1600" b="1"/>
                <a:t>2008)</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67B422C-F88A-4FDC-9680-CCCD5BCEEE2F}" type="slidenum">
              <a:rPr kumimoji="0" lang="zh-CN" altLang="en-US" sz="2000" smtClean="0">
                <a:solidFill>
                  <a:srgbClr val="0000FF"/>
                </a:solidFill>
              </a:rPr>
              <a:pPr eaLnBrk="1" hangingPunct="1"/>
              <a:t>73</a:t>
            </a:fld>
            <a:endParaRPr kumimoji="0" lang="en-US" altLang="zh-CN" sz="2000" smtClean="0">
              <a:solidFill>
                <a:srgbClr val="0000FF"/>
              </a:solidFill>
            </a:endParaRPr>
          </a:p>
        </p:txBody>
      </p:sp>
      <p:pic>
        <p:nvPicPr>
          <p:cNvPr id="76804" name="Picture 4" descr="表10-12基准面粗糙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113" y="798513"/>
            <a:ext cx="8575675" cy="355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箭头 1">
            <a:hlinkClick r:id="rId3" action="ppaction://hlinksldjump"/>
          </p:cNvPr>
          <p:cNvSpPr/>
          <p:nvPr/>
        </p:nvSpPr>
        <p:spPr bwMode="auto">
          <a:xfrm>
            <a:off x="4892020" y="4447848"/>
            <a:ext cx="1744394" cy="956609"/>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rPr>
              <a:t>返回到</a:t>
            </a:r>
            <a:r>
              <a:rPr kumimoji="1" lang="en-US" altLang="zh-CN" sz="2400" b="1" i="0" u="none" strike="noStrike" cap="none" normalizeH="0" baseline="0" dirty="0" smtClean="0">
                <a:ln>
                  <a:noFill/>
                </a:ln>
                <a:solidFill>
                  <a:srgbClr val="FF0000"/>
                </a:solidFill>
                <a:effectLst/>
                <a:latin typeface="方正舒体" pitchFamily="2" charset="-122"/>
                <a:ea typeface="方正舒体" pitchFamily="2" charset="-122"/>
              </a:rPr>
              <a:t>1</a:t>
            </a:r>
            <a:endParaRPr kumimoji="1" lang="zh-CN" altLang="en-US" sz="2400" b="1" i="0" u="none" strike="noStrike" cap="none" normalizeH="0" baseline="0" dirty="0" smtClean="0">
              <a:ln>
                <a:noFill/>
              </a:ln>
              <a:solidFill>
                <a:srgbClr val="FF0000"/>
              </a:solidFill>
              <a:effectLst/>
              <a:latin typeface="方正舒体" pitchFamily="2" charset="-122"/>
              <a:ea typeface="方正舒体" pitchFamily="2" charset="-122"/>
            </a:endParaRPr>
          </a:p>
        </p:txBody>
      </p:sp>
      <p:sp>
        <p:nvSpPr>
          <p:cNvPr id="3" name="燕尾形箭头 2">
            <a:hlinkClick r:id="rId4" action="ppaction://hlinksldjump"/>
          </p:cNvPr>
          <p:cNvSpPr/>
          <p:nvPr/>
        </p:nvSpPr>
        <p:spPr bwMode="auto">
          <a:xfrm>
            <a:off x="2014775" y="4447848"/>
            <a:ext cx="2124221" cy="956609"/>
          </a:xfrm>
          <a:prstGeom prst="notchedRightArrow">
            <a:avLst/>
          </a:prstGeom>
          <a:noFill/>
          <a:ln w="571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accent1">
                    <a:lumMod val="75000"/>
                  </a:schemeClr>
                </a:solidFill>
                <a:effectLst/>
                <a:latin typeface="+mn-ea"/>
                <a:ea typeface="+mn-ea"/>
              </a:rPr>
              <a:t>返返回到</a:t>
            </a:r>
            <a:r>
              <a:rPr kumimoji="1" lang="en-US" altLang="zh-CN" sz="2400" b="1" i="0" u="none" strike="noStrike" cap="none" normalizeH="0" baseline="0" dirty="0" smtClean="0">
                <a:ln>
                  <a:noFill/>
                </a:ln>
                <a:solidFill>
                  <a:schemeClr val="accent1">
                    <a:lumMod val="75000"/>
                  </a:schemeClr>
                </a:solidFill>
                <a:effectLst/>
                <a:latin typeface="+mn-ea"/>
                <a:ea typeface="+mn-ea"/>
              </a:rPr>
              <a:t>2</a:t>
            </a:r>
            <a:endParaRPr kumimoji="1" lang="zh-CN" altLang="en-US" sz="2400" b="1" i="0" u="none" strike="noStrike" cap="none" normalizeH="0" baseline="0" dirty="0" smtClean="0">
              <a:ln>
                <a:noFill/>
              </a:ln>
              <a:solidFill>
                <a:schemeClr val="accent1">
                  <a:lumMod val="75000"/>
                </a:schemeClr>
              </a:solidFill>
              <a:effectLst/>
              <a:latin typeface="+mn-ea"/>
              <a:ea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76804"/>
                                        </p:tgtEl>
                                        <p:attrNameLst>
                                          <p:attrName>style.visibility</p:attrName>
                                        </p:attrNameLst>
                                      </p:cBhvr>
                                      <p:to>
                                        <p:strVal val="visible"/>
                                      </p:to>
                                    </p:set>
                                    <p:anim calcmode="lin" valueType="num">
                                      <p:cBhvr additive="base">
                                        <p:cTn id="7" dur="500" fill="hold"/>
                                        <p:tgtEl>
                                          <p:spTgt spid="76804"/>
                                        </p:tgtEl>
                                        <p:attrNameLst>
                                          <p:attrName>ppt_x</p:attrName>
                                        </p:attrNameLst>
                                      </p:cBhvr>
                                      <p:tavLst>
                                        <p:tav tm="0">
                                          <p:val>
                                            <p:strVal val="0-#ppt_w/2"/>
                                          </p:val>
                                        </p:tav>
                                        <p:tav tm="100000">
                                          <p:val>
                                            <p:strVal val="#ppt_x"/>
                                          </p:val>
                                        </p:tav>
                                      </p:tavLst>
                                    </p:anim>
                                    <p:anim calcmode="lin" valueType="num">
                                      <p:cBhvr additive="base">
                                        <p:cTn id="8" dur="500" fill="hold"/>
                                        <p:tgtEl>
                                          <p:spTgt spid="768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xfrm>
            <a:off x="6985782" y="96813"/>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6DAC80C-93A4-4DC7-A9FA-F9F3AE95C76B}" type="slidenum">
              <a:rPr kumimoji="0" lang="zh-CN" altLang="en-US" sz="2000" smtClean="0">
                <a:solidFill>
                  <a:srgbClr val="0000FF"/>
                </a:solidFill>
              </a:rPr>
              <a:pPr eaLnBrk="1" hangingPunct="1"/>
              <a:t>8</a:t>
            </a:fld>
            <a:endParaRPr kumimoji="0" lang="en-US" altLang="zh-CN" sz="2000" dirty="0" smtClean="0">
              <a:solidFill>
                <a:srgbClr val="0000FF"/>
              </a:solidFill>
            </a:endParaRPr>
          </a:p>
        </p:txBody>
      </p:sp>
      <p:sp>
        <p:nvSpPr>
          <p:cNvPr id="50180" name="Text Box 1028"/>
          <p:cNvSpPr txBox="1">
            <a:spLocks noChangeArrowheads="1"/>
          </p:cNvSpPr>
          <p:nvPr/>
        </p:nvSpPr>
        <p:spPr bwMode="auto">
          <a:xfrm>
            <a:off x="956956" y="365740"/>
            <a:ext cx="721008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latin typeface="宋体" pitchFamily="2" charset="-122"/>
              </a:rPr>
              <a:t>10.3.2  </a:t>
            </a:r>
            <a:r>
              <a:rPr lang="zh-CN" altLang="en-US" b="1" dirty="0" smtClean="0">
                <a:latin typeface="宋体" pitchFamily="2" charset="-122"/>
              </a:rPr>
              <a:t>最小侧隙和齿厚偏差的确定</a:t>
            </a:r>
            <a:r>
              <a:rPr lang="zh-CN" altLang="en-US" dirty="0" smtClean="0"/>
              <a:t> </a:t>
            </a:r>
            <a:endParaRPr lang="zh-CN" altLang="en-US" dirty="0"/>
          </a:p>
        </p:txBody>
      </p:sp>
      <p:sp>
        <p:nvSpPr>
          <p:cNvPr id="50195" name="Text Box 1043"/>
          <p:cNvSpPr txBox="1">
            <a:spLocks noChangeArrowheads="1"/>
          </p:cNvSpPr>
          <p:nvPr/>
        </p:nvSpPr>
        <p:spPr bwMode="auto">
          <a:xfrm>
            <a:off x="315525" y="773434"/>
            <a:ext cx="8026619"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        齿轮副留有侧隙是为了保证齿轮</a:t>
            </a:r>
            <a:r>
              <a:rPr lang="zh-CN" altLang="en-US" b="1" dirty="0">
                <a:solidFill>
                  <a:srgbClr val="FF0066"/>
                </a:solidFill>
              </a:rPr>
              <a:t>润滑</a:t>
            </a:r>
            <a:r>
              <a:rPr lang="zh-CN" altLang="en-US" b="1" dirty="0"/>
              <a:t>、补偿齿轮的</a:t>
            </a:r>
            <a:r>
              <a:rPr lang="zh-CN" altLang="en-US" b="1" dirty="0">
                <a:solidFill>
                  <a:srgbClr val="FF0066"/>
                </a:solidFill>
              </a:rPr>
              <a:t>加工误差、安装误差</a:t>
            </a:r>
            <a:r>
              <a:rPr lang="zh-CN" altLang="en-US" b="1" dirty="0"/>
              <a:t>及</a:t>
            </a:r>
            <a:r>
              <a:rPr lang="zh-CN" altLang="en-US" b="1" dirty="0">
                <a:solidFill>
                  <a:srgbClr val="FF0066"/>
                </a:solidFill>
              </a:rPr>
              <a:t>热变形</a:t>
            </a:r>
            <a:r>
              <a:rPr lang="zh-CN" altLang="en-US" b="1" dirty="0"/>
              <a:t>等引起的误差。</a:t>
            </a:r>
          </a:p>
        </p:txBody>
      </p:sp>
      <p:sp>
        <p:nvSpPr>
          <p:cNvPr id="50196" name="Text Box 1044"/>
          <p:cNvSpPr txBox="1">
            <a:spLocks noChangeArrowheads="1"/>
          </p:cNvSpPr>
          <p:nvPr/>
        </p:nvSpPr>
        <p:spPr bwMode="auto">
          <a:xfrm>
            <a:off x="803816" y="1641344"/>
            <a:ext cx="4232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dirty="0"/>
              <a:t>1.</a:t>
            </a:r>
            <a:r>
              <a:rPr lang="zh-CN" altLang="en-US" i="1" dirty="0"/>
              <a:t>  </a:t>
            </a:r>
            <a:r>
              <a:rPr lang="zh-CN" altLang="en-US" b="1" dirty="0"/>
              <a:t>齿轮副侧隙</a:t>
            </a:r>
            <a:endParaRPr lang="zh-CN" altLang="en-US" sz="2800" b="1" dirty="0">
              <a:latin typeface="宋体" pitchFamily="2" charset="-122"/>
            </a:endParaRPr>
          </a:p>
        </p:txBody>
      </p:sp>
      <p:sp>
        <p:nvSpPr>
          <p:cNvPr id="50197" name="Text Box 1045"/>
          <p:cNvSpPr txBox="1">
            <a:spLocks noChangeArrowheads="1"/>
          </p:cNvSpPr>
          <p:nvPr/>
        </p:nvSpPr>
        <p:spPr bwMode="auto">
          <a:xfrm>
            <a:off x="441325" y="2051577"/>
            <a:ext cx="5180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a:t>（</a:t>
            </a:r>
            <a:r>
              <a:rPr lang="en-US" altLang="zh-CN"/>
              <a:t>1</a:t>
            </a:r>
            <a:r>
              <a:rPr lang="zh-CN" altLang="en-US"/>
              <a:t>）</a:t>
            </a:r>
            <a:r>
              <a:rPr lang="zh-CN" altLang="en-US" b="1"/>
              <a:t>法向侧隙  </a:t>
            </a:r>
            <a:r>
              <a:rPr lang="en-US" altLang="zh-CN" b="1" i="1"/>
              <a:t>j</a:t>
            </a:r>
            <a:r>
              <a:rPr lang="en-US" altLang="zh-CN" b="1" baseline="-25000"/>
              <a:t>bn</a:t>
            </a:r>
            <a:endParaRPr lang="en-US" altLang="zh-CN" sz="2800" b="1">
              <a:latin typeface="宋体" pitchFamily="2" charset="-122"/>
            </a:endParaRPr>
          </a:p>
        </p:txBody>
      </p:sp>
      <p:sp>
        <p:nvSpPr>
          <p:cNvPr id="50198" name="Text Box 1046"/>
          <p:cNvSpPr txBox="1">
            <a:spLocks noChangeArrowheads="1"/>
          </p:cNvSpPr>
          <p:nvPr/>
        </p:nvSpPr>
        <p:spPr bwMode="auto">
          <a:xfrm>
            <a:off x="488950" y="2406650"/>
            <a:ext cx="7614041"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        </a:t>
            </a:r>
            <a:r>
              <a:rPr lang="zh-CN" altLang="en-US" b="1" dirty="0">
                <a:solidFill>
                  <a:srgbClr val="FF0066"/>
                </a:solidFill>
              </a:rPr>
              <a:t>法向侧隙</a:t>
            </a:r>
            <a:r>
              <a:rPr lang="zh-CN" altLang="en-US" b="1" dirty="0"/>
              <a:t>  </a:t>
            </a:r>
            <a:r>
              <a:rPr lang="en-US" altLang="zh-CN" b="1" i="1" dirty="0" err="1">
                <a:solidFill>
                  <a:srgbClr val="FF0066"/>
                </a:solidFill>
              </a:rPr>
              <a:t>j</a:t>
            </a:r>
            <a:r>
              <a:rPr lang="en-US" altLang="zh-CN" b="1" baseline="-25000" dirty="0" err="1">
                <a:solidFill>
                  <a:srgbClr val="FF0066"/>
                </a:solidFill>
              </a:rPr>
              <a:t>bn</a:t>
            </a:r>
            <a:r>
              <a:rPr lang="zh-CN" altLang="en-US" b="1" dirty="0"/>
              <a:t>是指当两个齿轮的齿面相接触时，其</a:t>
            </a:r>
            <a:r>
              <a:rPr lang="zh-CN" altLang="en-US" b="1" dirty="0">
                <a:solidFill>
                  <a:srgbClr val="FF0066"/>
                </a:solidFill>
              </a:rPr>
              <a:t>非工作齿面之间的最小距离。</a:t>
            </a:r>
            <a:endParaRPr lang="zh-CN" altLang="en-US" sz="2800" b="1" dirty="0">
              <a:solidFill>
                <a:srgbClr val="FF0066"/>
              </a:solidFill>
              <a:latin typeface="宋体" pitchFamily="2" charset="-122"/>
            </a:endParaRPr>
          </a:p>
        </p:txBody>
      </p:sp>
      <p:sp>
        <p:nvSpPr>
          <p:cNvPr id="50199" name="Text Box 1047"/>
          <p:cNvSpPr txBox="1">
            <a:spLocks noChangeArrowheads="1"/>
          </p:cNvSpPr>
          <p:nvPr/>
        </p:nvSpPr>
        <p:spPr bwMode="auto">
          <a:xfrm>
            <a:off x="521226" y="3302448"/>
            <a:ext cx="5180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dirty="0"/>
              <a:t>（</a:t>
            </a:r>
            <a:r>
              <a:rPr lang="en-US" altLang="zh-CN" dirty="0"/>
              <a:t>2</a:t>
            </a:r>
            <a:r>
              <a:rPr lang="zh-CN" altLang="en-US" dirty="0"/>
              <a:t>）</a:t>
            </a:r>
            <a:r>
              <a:rPr lang="zh-CN" altLang="en-US" b="1" dirty="0"/>
              <a:t>圆周侧隙  </a:t>
            </a:r>
            <a:r>
              <a:rPr lang="en-US" altLang="zh-CN" b="1" i="1" dirty="0" err="1"/>
              <a:t>j</a:t>
            </a:r>
            <a:r>
              <a:rPr lang="en-US" altLang="zh-CN" b="1" baseline="-25000" dirty="0" err="1"/>
              <a:t>wt</a:t>
            </a:r>
            <a:endParaRPr lang="en-US" altLang="zh-CN" sz="2800" b="1" dirty="0">
              <a:latin typeface="宋体" pitchFamily="2" charset="-122"/>
            </a:endParaRPr>
          </a:p>
        </p:txBody>
      </p:sp>
      <p:sp>
        <p:nvSpPr>
          <p:cNvPr id="50200" name="Text Box 1048"/>
          <p:cNvSpPr txBox="1">
            <a:spLocks noChangeArrowheads="1"/>
          </p:cNvSpPr>
          <p:nvPr/>
        </p:nvSpPr>
        <p:spPr bwMode="auto">
          <a:xfrm>
            <a:off x="495300" y="3724275"/>
            <a:ext cx="745294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solidFill>
                  <a:srgbClr val="FF0066"/>
                </a:solidFill>
              </a:rPr>
              <a:t>        圆周侧隙  </a:t>
            </a:r>
            <a:r>
              <a:rPr lang="en-US" altLang="zh-CN" b="1" i="1" dirty="0" err="1">
                <a:solidFill>
                  <a:srgbClr val="FF0066"/>
                </a:solidFill>
              </a:rPr>
              <a:t>j</a:t>
            </a:r>
            <a:r>
              <a:rPr lang="en-US" altLang="zh-CN" b="1" baseline="-25000" dirty="0" err="1">
                <a:solidFill>
                  <a:srgbClr val="FF0066"/>
                </a:solidFill>
              </a:rPr>
              <a:t>wt</a:t>
            </a:r>
            <a:r>
              <a:rPr lang="zh-CN" altLang="en-US" b="1" dirty="0"/>
              <a:t>是指当固定两啮合齿轮中 的一个，另一个齿轮所能转过的分度圆弧长的最大值。</a:t>
            </a:r>
            <a:endParaRPr lang="zh-CN" altLang="en-US" sz="2800" b="1" dirty="0">
              <a:latin typeface="宋体" pitchFamily="2" charset="-122"/>
            </a:endParaRPr>
          </a:p>
        </p:txBody>
      </p:sp>
      <p:sp>
        <p:nvSpPr>
          <p:cNvPr id="50201" name="Text Box 1049"/>
          <p:cNvSpPr txBox="1">
            <a:spLocks noChangeArrowheads="1"/>
          </p:cNvSpPr>
          <p:nvPr/>
        </p:nvSpPr>
        <p:spPr bwMode="auto">
          <a:xfrm>
            <a:off x="1028700" y="4614863"/>
            <a:ext cx="7483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a:t>法向侧隙  </a:t>
            </a:r>
            <a:r>
              <a:rPr lang="en-US" altLang="zh-CN" b="1" i="1"/>
              <a:t>j</a:t>
            </a:r>
            <a:r>
              <a:rPr lang="en-US" altLang="zh-CN" b="1" baseline="-25000"/>
              <a:t>bn</a:t>
            </a:r>
            <a:r>
              <a:rPr lang="zh-CN" altLang="en-US" b="1"/>
              <a:t>与圆周侧隙  </a:t>
            </a:r>
            <a:r>
              <a:rPr lang="en-US" altLang="zh-CN" b="1" i="1"/>
              <a:t>j</a:t>
            </a:r>
            <a:r>
              <a:rPr lang="en-US" altLang="zh-CN" b="1" baseline="-25000"/>
              <a:t>wt</a:t>
            </a:r>
            <a:r>
              <a:rPr lang="zh-CN" altLang="en-US" b="1"/>
              <a:t>在理论上存在以下关系：</a:t>
            </a:r>
            <a:endParaRPr lang="zh-CN" altLang="en-US" b="1" baseline="-25000"/>
          </a:p>
        </p:txBody>
      </p:sp>
      <p:graphicFrame>
        <p:nvGraphicFramePr>
          <p:cNvPr id="50202" name="Object 1050"/>
          <p:cNvGraphicFramePr>
            <a:graphicFrameLocks noChangeAspect="1"/>
          </p:cNvGraphicFramePr>
          <p:nvPr>
            <p:extLst>
              <p:ext uri="{D42A27DB-BD31-4B8C-83A1-F6EECF244321}">
                <p14:modId xmlns:p14="http://schemas.microsoft.com/office/powerpoint/2010/main" val="653745541"/>
              </p:ext>
            </p:extLst>
          </p:nvPr>
        </p:nvGraphicFramePr>
        <p:xfrm>
          <a:off x="1269475" y="5136589"/>
          <a:ext cx="5623682" cy="511243"/>
        </p:xfrm>
        <a:graphic>
          <a:graphicData uri="http://schemas.openxmlformats.org/presentationml/2006/ole">
            <mc:AlternateContent xmlns:mc="http://schemas.openxmlformats.org/markup-compatibility/2006">
              <mc:Choice xmlns:v="urn:schemas-microsoft-com:vml" Requires="v">
                <p:oleObj spid="_x0000_s9259" name="公式" r:id="rId3" imgW="2514600" imgH="228600" progId="Equation.3">
                  <p:embed/>
                </p:oleObj>
              </mc:Choice>
              <mc:Fallback>
                <p:oleObj name="公式" r:id="rId3" imgW="2514600" imgH="228600" progId="Equation.3">
                  <p:embed/>
                  <p:pic>
                    <p:nvPicPr>
                      <p:cNvPr id="0" name="Object 10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9475" y="5136589"/>
                        <a:ext cx="5623682" cy="511243"/>
                      </a:xfrm>
                      <a:prstGeom prst="rect">
                        <a:avLst/>
                      </a:prstGeom>
                      <a:solidFill>
                        <a:srgbClr val="FFCCFF"/>
                      </a:solidFill>
                      <a:ln>
                        <a:noFill/>
                      </a:ln>
                      <a:effectLst/>
                      <a:extLst/>
                    </p:spPr>
                  </p:pic>
                </p:oleObj>
              </mc:Fallback>
            </mc:AlternateContent>
          </a:graphicData>
        </a:graphic>
      </p:graphicFrame>
      <p:graphicFrame>
        <p:nvGraphicFramePr>
          <p:cNvPr id="50203" name="Object 1051"/>
          <p:cNvGraphicFramePr>
            <a:graphicFrameLocks noChangeAspect="1"/>
          </p:cNvGraphicFramePr>
          <p:nvPr>
            <p:extLst>
              <p:ext uri="{D42A27DB-BD31-4B8C-83A1-F6EECF244321}">
                <p14:modId xmlns:p14="http://schemas.microsoft.com/office/powerpoint/2010/main" val="4294539993"/>
              </p:ext>
            </p:extLst>
          </p:nvPr>
        </p:nvGraphicFramePr>
        <p:xfrm>
          <a:off x="1014499" y="5736174"/>
          <a:ext cx="6314782" cy="439490"/>
        </p:xfrm>
        <a:graphic>
          <a:graphicData uri="http://schemas.openxmlformats.org/presentationml/2006/ole">
            <mc:AlternateContent xmlns:mc="http://schemas.openxmlformats.org/markup-compatibility/2006">
              <mc:Choice xmlns:v="urn:schemas-microsoft-com:vml" Requires="v">
                <p:oleObj spid="_x0000_s9260" name="公式" r:id="rId5" imgW="3289300" imgH="228600" progId="Equation.3">
                  <p:embed/>
                </p:oleObj>
              </mc:Choice>
              <mc:Fallback>
                <p:oleObj name="公式" r:id="rId5" imgW="3289300" imgH="228600" progId="Equation.3">
                  <p:embed/>
                  <p:pic>
                    <p:nvPicPr>
                      <p:cNvPr id="0" name="Object 10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4499" y="5736174"/>
                        <a:ext cx="6314782" cy="439490"/>
                      </a:xfrm>
                      <a:prstGeom prst="rect">
                        <a:avLst/>
                      </a:prstGeom>
                      <a:noFill/>
                      <a:ln>
                        <a:noFill/>
                      </a:ln>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0180">
                                            <p:txEl>
                                              <p:pRg st="0" end="0"/>
                                            </p:txEl>
                                          </p:spTgt>
                                        </p:tgtEl>
                                        <p:attrNameLst>
                                          <p:attrName>style.visibility</p:attrName>
                                        </p:attrNameLst>
                                      </p:cBhvr>
                                      <p:to>
                                        <p:strVal val="visible"/>
                                      </p:to>
                                    </p:set>
                                    <p:animEffect transition="in" filter="wipe(left)">
                                      <p:cBhvr>
                                        <p:cTn id="7" dur="300"/>
                                        <p:tgtEl>
                                          <p:spTgt spid="5018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0195">
                                            <p:txEl>
                                              <p:pRg st="0" end="0"/>
                                            </p:txEl>
                                          </p:spTgt>
                                        </p:tgtEl>
                                        <p:attrNameLst>
                                          <p:attrName>style.visibility</p:attrName>
                                        </p:attrNameLst>
                                      </p:cBhvr>
                                      <p:to>
                                        <p:strVal val="visible"/>
                                      </p:to>
                                    </p:set>
                                    <p:animEffect transition="in" filter="wipe(left)">
                                      <p:cBhvr>
                                        <p:cTn id="12" dur="300"/>
                                        <p:tgtEl>
                                          <p:spTgt spid="5019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0196">
                                            <p:txEl>
                                              <p:pRg st="0" end="0"/>
                                            </p:txEl>
                                          </p:spTgt>
                                        </p:tgtEl>
                                        <p:attrNameLst>
                                          <p:attrName>style.visibility</p:attrName>
                                        </p:attrNameLst>
                                      </p:cBhvr>
                                      <p:to>
                                        <p:strVal val="visible"/>
                                      </p:to>
                                    </p:set>
                                    <p:animEffect transition="in" filter="wipe(left)">
                                      <p:cBhvr>
                                        <p:cTn id="17" dur="300"/>
                                        <p:tgtEl>
                                          <p:spTgt spid="50196">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0197">
                                            <p:txEl>
                                              <p:pRg st="0" end="0"/>
                                            </p:txEl>
                                          </p:spTgt>
                                        </p:tgtEl>
                                        <p:attrNameLst>
                                          <p:attrName>style.visibility</p:attrName>
                                        </p:attrNameLst>
                                      </p:cBhvr>
                                      <p:to>
                                        <p:strVal val="visible"/>
                                      </p:to>
                                    </p:set>
                                    <p:animEffect transition="in" filter="wipe(left)">
                                      <p:cBhvr>
                                        <p:cTn id="22" dur="300"/>
                                        <p:tgtEl>
                                          <p:spTgt spid="50197">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0198">
                                            <p:txEl>
                                              <p:pRg st="0" end="0"/>
                                            </p:txEl>
                                          </p:spTgt>
                                        </p:tgtEl>
                                        <p:attrNameLst>
                                          <p:attrName>style.visibility</p:attrName>
                                        </p:attrNameLst>
                                      </p:cBhvr>
                                      <p:to>
                                        <p:strVal val="visible"/>
                                      </p:to>
                                    </p:set>
                                    <p:animEffect transition="in" filter="wipe(left)">
                                      <p:cBhvr>
                                        <p:cTn id="27" dur="300"/>
                                        <p:tgtEl>
                                          <p:spTgt spid="50198">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0199">
                                            <p:txEl>
                                              <p:pRg st="0" end="0"/>
                                            </p:txEl>
                                          </p:spTgt>
                                        </p:tgtEl>
                                        <p:attrNameLst>
                                          <p:attrName>style.visibility</p:attrName>
                                        </p:attrNameLst>
                                      </p:cBhvr>
                                      <p:to>
                                        <p:strVal val="visible"/>
                                      </p:to>
                                    </p:set>
                                    <p:animEffect transition="in" filter="wipe(left)">
                                      <p:cBhvr>
                                        <p:cTn id="32" dur="300"/>
                                        <p:tgtEl>
                                          <p:spTgt spid="50199">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0200">
                                            <p:txEl>
                                              <p:pRg st="0" end="0"/>
                                            </p:txEl>
                                          </p:spTgt>
                                        </p:tgtEl>
                                        <p:attrNameLst>
                                          <p:attrName>style.visibility</p:attrName>
                                        </p:attrNameLst>
                                      </p:cBhvr>
                                      <p:to>
                                        <p:strVal val="visible"/>
                                      </p:to>
                                    </p:set>
                                    <p:animEffect transition="in" filter="wipe(left)">
                                      <p:cBhvr>
                                        <p:cTn id="37" dur="300"/>
                                        <p:tgtEl>
                                          <p:spTgt spid="50200">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0201">
                                            <p:txEl>
                                              <p:pRg st="0" end="0"/>
                                            </p:txEl>
                                          </p:spTgt>
                                        </p:tgtEl>
                                        <p:attrNameLst>
                                          <p:attrName>style.visibility</p:attrName>
                                        </p:attrNameLst>
                                      </p:cBhvr>
                                      <p:to>
                                        <p:strVal val="visible"/>
                                      </p:to>
                                    </p:set>
                                    <p:animEffect transition="in" filter="wipe(left)">
                                      <p:cBhvr>
                                        <p:cTn id="42" dur="300"/>
                                        <p:tgtEl>
                                          <p:spTgt spid="50201">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50202"/>
                                        </p:tgtEl>
                                        <p:attrNameLst>
                                          <p:attrName>style.visibility</p:attrName>
                                        </p:attrNameLst>
                                      </p:cBhvr>
                                      <p:to>
                                        <p:strVal val="visible"/>
                                      </p:to>
                                    </p:set>
                                    <p:animEffect transition="in" filter="wipe(left)">
                                      <p:cBhvr>
                                        <p:cTn id="47" dur="2000"/>
                                        <p:tgtEl>
                                          <p:spTgt spid="5020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50203"/>
                                        </p:tgtEl>
                                        <p:attrNameLst>
                                          <p:attrName>style.visibility</p:attrName>
                                        </p:attrNameLst>
                                      </p:cBhvr>
                                      <p:to>
                                        <p:strVal val="visible"/>
                                      </p:to>
                                    </p:set>
                                    <p:animEffect transition="in" filter="wipe(left)">
                                      <p:cBhvr>
                                        <p:cTn id="52" dur="2000"/>
                                        <p:tgtEl>
                                          <p:spTgt spid="50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build="p" autoUpdateAnimBg="0"/>
      <p:bldP spid="50195" grpId="0" build="p" autoUpdateAnimBg="0"/>
      <p:bldP spid="50196" grpId="0" build="p" autoUpdateAnimBg="0"/>
      <p:bldP spid="50197" grpId="0" build="p" autoUpdateAnimBg="0"/>
      <p:bldP spid="50198" grpId="0" build="p" autoUpdateAnimBg="0"/>
      <p:bldP spid="50199" grpId="0" build="p" autoUpdateAnimBg="0"/>
      <p:bldP spid="50200" grpId="0" build="p" autoUpdateAnimBg="0"/>
      <p:bldP spid="50201"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5"/>
          <p:cNvSpPr>
            <a:spLocks noGrp="1"/>
          </p:cNvSpPr>
          <p:nvPr>
            <p:ph type="sldNum" sz="quarter" idx="12"/>
          </p:nvPr>
        </p:nvSpPr>
        <p:spPr>
          <a:xfrm>
            <a:off x="6951663" y="15875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C152A80-1A97-42C3-BA6C-5A259BB28398}" type="slidenum">
              <a:rPr kumimoji="0" lang="zh-CN" altLang="en-US" sz="2000" smtClean="0">
                <a:solidFill>
                  <a:srgbClr val="0000FF"/>
                </a:solidFill>
              </a:rPr>
              <a:pPr eaLnBrk="1" hangingPunct="1"/>
              <a:t>9</a:t>
            </a:fld>
            <a:endParaRPr kumimoji="0" lang="en-US" altLang="zh-CN" sz="2000" smtClean="0">
              <a:solidFill>
                <a:srgbClr val="0000FF"/>
              </a:solidFill>
            </a:endParaRPr>
          </a:p>
        </p:txBody>
      </p:sp>
      <p:sp>
        <p:nvSpPr>
          <p:cNvPr id="93188" name="Text Box 4"/>
          <p:cNvSpPr txBox="1">
            <a:spLocks noChangeArrowheads="1"/>
          </p:cNvSpPr>
          <p:nvPr/>
        </p:nvSpPr>
        <p:spPr bwMode="auto">
          <a:xfrm>
            <a:off x="856135" y="427473"/>
            <a:ext cx="54689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dirty="0"/>
              <a:t>2.</a:t>
            </a:r>
            <a:r>
              <a:rPr lang="en-US" altLang="zh-CN" i="1" dirty="0"/>
              <a:t>  </a:t>
            </a:r>
            <a:r>
              <a:rPr lang="zh-CN" altLang="en-US" b="1" dirty="0"/>
              <a:t>最小法向侧隙</a:t>
            </a:r>
            <a:r>
              <a:rPr lang="en-US" altLang="zh-CN" b="1" i="1" dirty="0" err="1"/>
              <a:t>j</a:t>
            </a:r>
            <a:r>
              <a:rPr lang="en-US" altLang="zh-CN" b="1" baseline="-30000" dirty="0" err="1"/>
              <a:t>bnmin</a:t>
            </a:r>
            <a:r>
              <a:rPr lang="zh-CN" altLang="en-US" b="1" dirty="0">
                <a:latin typeface="宋体" pitchFamily="2" charset="-122"/>
              </a:rPr>
              <a:t>的确定</a:t>
            </a:r>
            <a:endParaRPr lang="zh-CN" altLang="en-US" sz="2800" b="1" dirty="0">
              <a:latin typeface="宋体" pitchFamily="2" charset="-122"/>
            </a:endParaRPr>
          </a:p>
        </p:txBody>
      </p:sp>
      <p:sp>
        <p:nvSpPr>
          <p:cNvPr id="93189" name="Text Box 5"/>
          <p:cNvSpPr txBox="1">
            <a:spLocks noChangeArrowheads="1"/>
          </p:cNvSpPr>
          <p:nvPr/>
        </p:nvSpPr>
        <p:spPr bwMode="auto">
          <a:xfrm>
            <a:off x="801688" y="2083681"/>
            <a:ext cx="3586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此式适用条件： </a:t>
            </a:r>
          </a:p>
        </p:txBody>
      </p:sp>
      <p:sp>
        <p:nvSpPr>
          <p:cNvPr id="93190" name="Text Box 6"/>
          <p:cNvSpPr txBox="1">
            <a:spLocks noChangeArrowheads="1"/>
          </p:cNvSpPr>
          <p:nvPr/>
        </p:nvSpPr>
        <p:spPr bwMode="auto">
          <a:xfrm>
            <a:off x="520574" y="2484438"/>
            <a:ext cx="57642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a:t>
            </a:r>
            <a:r>
              <a:rPr lang="en-US" altLang="zh-CN" b="1" dirty="0"/>
              <a:t>a</a:t>
            </a:r>
            <a:r>
              <a:rPr lang="zh-CN" altLang="en-US" b="1" dirty="0"/>
              <a:t>）齿轮和箱体为</a:t>
            </a:r>
            <a:r>
              <a:rPr lang="zh-CN" altLang="en-US" b="1" dirty="0">
                <a:solidFill>
                  <a:srgbClr val="FF0066"/>
                </a:solidFill>
              </a:rPr>
              <a:t>黑色</a:t>
            </a:r>
            <a:r>
              <a:rPr lang="zh-CN" altLang="en-US" b="1" dirty="0"/>
              <a:t>金属材料 ，</a:t>
            </a:r>
          </a:p>
        </p:txBody>
      </p:sp>
      <p:sp>
        <p:nvSpPr>
          <p:cNvPr id="93191" name="Text Box 7"/>
          <p:cNvSpPr txBox="1">
            <a:spLocks noChangeArrowheads="1"/>
          </p:cNvSpPr>
          <p:nvPr/>
        </p:nvSpPr>
        <p:spPr bwMode="auto">
          <a:xfrm>
            <a:off x="4968875" y="2484928"/>
            <a:ext cx="3362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a:t>
            </a:r>
            <a:r>
              <a:rPr lang="en-US" altLang="zh-CN" b="1" dirty="0"/>
              <a:t>b</a:t>
            </a:r>
            <a:r>
              <a:rPr lang="zh-CN" altLang="en-US" b="1" dirty="0"/>
              <a:t>）</a:t>
            </a:r>
            <a:r>
              <a:rPr lang="en-US" altLang="zh-CN" b="1" dirty="0">
                <a:solidFill>
                  <a:srgbClr val="FF0066"/>
                </a:solidFill>
              </a:rPr>
              <a:t>v &lt; 15 m / s 。</a:t>
            </a:r>
            <a:endParaRPr lang="zh-CN" altLang="en-US" b="1" dirty="0">
              <a:solidFill>
                <a:srgbClr val="FF0066"/>
              </a:solidFill>
            </a:endParaRPr>
          </a:p>
        </p:txBody>
      </p:sp>
      <p:sp>
        <p:nvSpPr>
          <p:cNvPr id="93192" name="Text Box 8"/>
          <p:cNvSpPr txBox="1">
            <a:spLocks noChangeArrowheads="1"/>
          </p:cNvSpPr>
          <p:nvPr/>
        </p:nvSpPr>
        <p:spPr bwMode="auto">
          <a:xfrm>
            <a:off x="841249" y="2932113"/>
            <a:ext cx="6997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实际上是考虑了</a:t>
            </a:r>
            <a:r>
              <a:rPr lang="zh-CN" altLang="en-US" b="1" dirty="0">
                <a:solidFill>
                  <a:srgbClr val="FF0066"/>
                </a:solidFill>
              </a:rPr>
              <a:t>温度</a:t>
            </a:r>
            <a:r>
              <a:rPr lang="zh-CN" altLang="en-US" b="1" dirty="0"/>
              <a:t>变化和</a:t>
            </a:r>
            <a:r>
              <a:rPr lang="zh-CN" altLang="en-US" b="1" dirty="0">
                <a:solidFill>
                  <a:srgbClr val="FF0066"/>
                </a:solidFill>
              </a:rPr>
              <a:t>润滑</a:t>
            </a:r>
            <a:r>
              <a:rPr lang="zh-CN" altLang="en-US" b="1" dirty="0"/>
              <a:t>所需要的侧隙。 </a:t>
            </a:r>
          </a:p>
        </p:txBody>
      </p:sp>
      <p:graphicFrame>
        <p:nvGraphicFramePr>
          <p:cNvPr id="93193" name="Object 9"/>
          <p:cNvGraphicFramePr>
            <a:graphicFrameLocks noChangeAspect="1"/>
          </p:cNvGraphicFramePr>
          <p:nvPr>
            <p:extLst>
              <p:ext uri="{D42A27DB-BD31-4B8C-83A1-F6EECF244321}">
                <p14:modId xmlns:p14="http://schemas.microsoft.com/office/powerpoint/2010/main" val="1606782804"/>
              </p:ext>
            </p:extLst>
          </p:nvPr>
        </p:nvGraphicFramePr>
        <p:xfrm>
          <a:off x="906463" y="1343823"/>
          <a:ext cx="6411912" cy="804862"/>
        </p:xfrm>
        <a:graphic>
          <a:graphicData uri="http://schemas.openxmlformats.org/presentationml/2006/ole">
            <mc:AlternateContent xmlns:mc="http://schemas.openxmlformats.org/markup-compatibility/2006">
              <mc:Choice xmlns:v="urn:schemas-microsoft-com:vml" Requires="v">
                <p:oleObj spid="_x0000_s10268" name="公式" r:id="rId3" imgW="3136900" imgH="393700" progId="Equation.3">
                  <p:embed/>
                </p:oleObj>
              </mc:Choice>
              <mc:Fallback>
                <p:oleObj name="公式" r:id="rId3" imgW="3136900" imgH="393700"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6463" y="1343823"/>
                        <a:ext cx="6411912" cy="80486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3194" name="Text Box 10"/>
          <p:cNvSpPr txBox="1">
            <a:spLocks noChangeArrowheads="1"/>
          </p:cNvSpPr>
          <p:nvPr/>
        </p:nvSpPr>
        <p:spPr bwMode="auto">
          <a:xfrm>
            <a:off x="740883" y="3363326"/>
            <a:ext cx="7518400" cy="457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latin typeface="宋体" pitchFamily="2" charset="-122"/>
              </a:rPr>
              <a:t>② </a:t>
            </a:r>
            <a:r>
              <a:rPr lang="zh-CN" altLang="en-US" b="1" dirty="0"/>
              <a:t>最小法向侧隙</a:t>
            </a:r>
            <a:r>
              <a:rPr lang="en-US" altLang="zh-CN" b="1" i="1" dirty="0" err="1"/>
              <a:t>j</a:t>
            </a:r>
            <a:r>
              <a:rPr lang="en-US" altLang="zh-CN" b="1" baseline="-25000" dirty="0" err="1"/>
              <a:t>bnmin</a:t>
            </a:r>
            <a:r>
              <a:rPr lang="zh-CN" altLang="en-US" dirty="0"/>
              <a:t> </a:t>
            </a:r>
            <a:r>
              <a:rPr lang="zh-CN" altLang="en-US" b="1" dirty="0"/>
              <a:t>数值表</a:t>
            </a:r>
            <a:r>
              <a:rPr lang="en-US" altLang="zh-CN" b="1" dirty="0"/>
              <a:t>10.6</a:t>
            </a:r>
          </a:p>
        </p:txBody>
      </p:sp>
      <p:sp>
        <p:nvSpPr>
          <p:cNvPr id="93195" name="Text Box 11"/>
          <p:cNvSpPr txBox="1">
            <a:spLocks noChangeArrowheads="1"/>
          </p:cNvSpPr>
          <p:nvPr/>
        </p:nvSpPr>
        <p:spPr bwMode="auto">
          <a:xfrm>
            <a:off x="807365" y="921624"/>
            <a:ext cx="614208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latin typeface="宋体" pitchFamily="2" charset="-122"/>
              </a:rPr>
              <a:t>①</a:t>
            </a:r>
            <a:r>
              <a:rPr lang="en-US" altLang="zh-CN" b="1" i="1" dirty="0"/>
              <a:t>  </a:t>
            </a:r>
            <a:r>
              <a:rPr lang="zh-CN" altLang="en-US" b="1" dirty="0"/>
              <a:t>最小法向侧隙</a:t>
            </a:r>
            <a:r>
              <a:rPr lang="en-US" altLang="zh-CN" b="1" i="1" dirty="0" err="1"/>
              <a:t>j</a:t>
            </a:r>
            <a:r>
              <a:rPr lang="en-US" altLang="zh-CN" b="1" baseline="-30000" dirty="0" err="1"/>
              <a:t>bnmin</a:t>
            </a:r>
            <a:r>
              <a:rPr lang="zh-CN" altLang="en-US" b="1" dirty="0">
                <a:latin typeface="宋体" pitchFamily="2" charset="-122"/>
              </a:rPr>
              <a:t>的计算式</a:t>
            </a:r>
            <a:endParaRPr lang="zh-CN" altLang="en-US" sz="2800" b="1" dirty="0">
              <a:latin typeface="宋体" pitchFamily="2" charset="-122"/>
            </a:endParaRPr>
          </a:p>
        </p:txBody>
      </p:sp>
      <p:pic>
        <p:nvPicPr>
          <p:cNvPr id="10255"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5181" y="3874207"/>
            <a:ext cx="7019925" cy="2790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68686"/>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3188">
                                            <p:txEl>
                                              <p:pRg st="0" end="0"/>
                                            </p:txEl>
                                          </p:spTgt>
                                        </p:tgtEl>
                                        <p:attrNameLst>
                                          <p:attrName>style.visibility</p:attrName>
                                        </p:attrNameLst>
                                      </p:cBhvr>
                                      <p:to>
                                        <p:strVal val="visible"/>
                                      </p:to>
                                    </p:set>
                                    <p:animEffect transition="in" filter="wipe(left)">
                                      <p:cBhvr>
                                        <p:cTn id="7" dur="300"/>
                                        <p:tgtEl>
                                          <p:spTgt spid="9318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3195">
                                            <p:txEl>
                                              <p:pRg st="0" end="0"/>
                                            </p:txEl>
                                          </p:spTgt>
                                        </p:tgtEl>
                                        <p:attrNameLst>
                                          <p:attrName>style.visibility</p:attrName>
                                        </p:attrNameLst>
                                      </p:cBhvr>
                                      <p:to>
                                        <p:strVal val="visible"/>
                                      </p:to>
                                    </p:set>
                                    <p:animEffect transition="in" filter="wipe(left)">
                                      <p:cBhvr>
                                        <p:cTn id="12" dur="300"/>
                                        <p:tgtEl>
                                          <p:spTgt spid="9319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93193"/>
                                        </p:tgtEl>
                                        <p:attrNameLst>
                                          <p:attrName>style.visibility</p:attrName>
                                        </p:attrNameLst>
                                      </p:cBhvr>
                                      <p:to>
                                        <p:strVal val="visible"/>
                                      </p:to>
                                    </p:set>
                                    <p:animEffect transition="in" filter="wipe(left)">
                                      <p:cBhvr>
                                        <p:cTn id="17" dur="500"/>
                                        <p:tgtEl>
                                          <p:spTgt spid="9319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3189"/>
                                        </p:tgtEl>
                                        <p:attrNameLst>
                                          <p:attrName>style.visibility</p:attrName>
                                        </p:attrNameLst>
                                      </p:cBhvr>
                                      <p:to>
                                        <p:strVal val="visible"/>
                                      </p:to>
                                    </p:set>
                                    <p:animEffect transition="in" filter="wipe(left)">
                                      <p:cBhvr>
                                        <p:cTn id="22" dur="300"/>
                                        <p:tgtEl>
                                          <p:spTgt spid="9318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3190"/>
                                        </p:tgtEl>
                                        <p:attrNameLst>
                                          <p:attrName>style.visibility</p:attrName>
                                        </p:attrNameLst>
                                      </p:cBhvr>
                                      <p:to>
                                        <p:strVal val="visible"/>
                                      </p:to>
                                    </p:set>
                                    <p:animEffect transition="in" filter="wipe(left)">
                                      <p:cBhvr>
                                        <p:cTn id="27" dur="300"/>
                                        <p:tgtEl>
                                          <p:spTgt spid="9319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3191"/>
                                        </p:tgtEl>
                                        <p:attrNameLst>
                                          <p:attrName>style.visibility</p:attrName>
                                        </p:attrNameLst>
                                      </p:cBhvr>
                                      <p:to>
                                        <p:strVal val="visible"/>
                                      </p:to>
                                    </p:set>
                                    <p:animEffect transition="in" filter="wipe(left)">
                                      <p:cBhvr>
                                        <p:cTn id="32" dur="300"/>
                                        <p:tgtEl>
                                          <p:spTgt spid="9319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3192"/>
                                        </p:tgtEl>
                                        <p:attrNameLst>
                                          <p:attrName>style.visibility</p:attrName>
                                        </p:attrNameLst>
                                      </p:cBhvr>
                                      <p:to>
                                        <p:strVal val="visible"/>
                                      </p:to>
                                    </p:set>
                                    <p:animEffect transition="in" filter="wipe(left)">
                                      <p:cBhvr>
                                        <p:cTn id="37" dur="300"/>
                                        <p:tgtEl>
                                          <p:spTgt spid="9319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93194"/>
                                        </p:tgtEl>
                                        <p:attrNameLst>
                                          <p:attrName>style.visibility</p:attrName>
                                        </p:attrNameLst>
                                      </p:cBhvr>
                                      <p:to>
                                        <p:strVal val="visible"/>
                                      </p:to>
                                    </p:set>
                                    <p:animEffect transition="in" filter="wipe(left)">
                                      <p:cBhvr>
                                        <p:cTn id="42" dur="300"/>
                                        <p:tgtEl>
                                          <p:spTgt spid="9319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12" fill="hold" nodeType="clickEffect">
                                  <p:stCondLst>
                                    <p:cond delay="0"/>
                                  </p:stCondLst>
                                  <p:childTnLst>
                                    <p:set>
                                      <p:cBhvr>
                                        <p:cTn id="46" dur="1" fill="hold">
                                          <p:stCondLst>
                                            <p:cond delay="0"/>
                                          </p:stCondLst>
                                        </p:cTn>
                                        <p:tgtEl>
                                          <p:spTgt spid="10255"/>
                                        </p:tgtEl>
                                        <p:attrNameLst>
                                          <p:attrName>style.visibility</p:attrName>
                                        </p:attrNameLst>
                                      </p:cBhvr>
                                      <p:to>
                                        <p:strVal val="visible"/>
                                      </p:to>
                                    </p:set>
                                    <p:anim calcmode="lin" valueType="num">
                                      <p:cBhvr additive="base">
                                        <p:cTn id="47" dur="1750" fill="hold"/>
                                        <p:tgtEl>
                                          <p:spTgt spid="10255"/>
                                        </p:tgtEl>
                                        <p:attrNameLst>
                                          <p:attrName>ppt_x</p:attrName>
                                        </p:attrNameLst>
                                      </p:cBhvr>
                                      <p:tavLst>
                                        <p:tav tm="0">
                                          <p:val>
                                            <p:strVal val="0-#ppt_w/2"/>
                                          </p:val>
                                        </p:tav>
                                        <p:tav tm="100000">
                                          <p:val>
                                            <p:strVal val="#ppt_x"/>
                                          </p:val>
                                        </p:tav>
                                      </p:tavLst>
                                    </p:anim>
                                    <p:anim calcmode="lin" valueType="num">
                                      <p:cBhvr additive="base">
                                        <p:cTn id="48" dur="1750" fill="hold"/>
                                        <p:tgtEl>
                                          <p:spTgt spid="102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build="p" autoUpdateAnimBg="0"/>
      <p:bldP spid="93189" grpId="0" autoUpdateAnimBg="0"/>
      <p:bldP spid="93190" grpId="0" autoUpdateAnimBg="0"/>
      <p:bldP spid="93191" grpId="0" autoUpdateAnimBg="0"/>
      <p:bldP spid="93192" grpId="0" autoUpdateAnimBg="0"/>
      <p:bldP spid="93194" grpId="0" autoUpdateAnimBg="0"/>
      <p:bldP spid="93195" grpId="0" build="p" autoUpdateAnimBg="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68686"/>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rgbClr val="000000"/>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68686"/>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6155</TotalTime>
  <Words>4323</Words>
  <Application>Microsoft Office PowerPoint</Application>
  <PresentationFormat>全屏显示(4:3)</PresentationFormat>
  <Paragraphs>453</Paragraphs>
  <Slides>73</Slides>
  <Notes>4</Notes>
  <HiddenSlides>0</HiddenSlides>
  <MMClips>0</MMClips>
  <ScaleCrop>false</ScaleCrop>
  <HeadingPairs>
    <vt:vector size="8" baseType="variant">
      <vt:variant>
        <vt:lpstr>主题</vt:lpstr>
      </vt:variant>
      <vt:variant>
        <vt:i4>1</vt:i4>
      </vt:variant>
      <vt:variant>
        <vt:lpstr>嵌入 OLE 服务器</vt:lpstr>
      </vt:variant>
      <vt:variant>
        <vt:i4>3</vt:i4>
      </vt:variant>
      <vt:variant>
        <vt:lpstr>幻灯片标题</vt:lpstr>
      </vt:variant>
      <vt:variant>
        <vt:i4>73</vt:i4>
      </vt:variant>
      <vt:variant>
        <vt:lpstr>自定义放映</vt:lpstr>
      </vt:variant>
      <vt:variant>
        <vt:i4>1</vt:i4>
      </vt:variant>
    </vt:vector>
  </HeadingPairs>
  <TitlesOfParts>
    <vt:vector size="78" baseType="lpstr">
      <vt:lpstr>默认设计模板</vt:lpstr>
      <vt:lpstr>公式</vt:lpstr>
      <vt:lpstr>Equation.DSMT4</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自定义放映1</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283</cp:revision>
  <dcterms:created xsi:type="dcterms:W3CDTF">1601-01-01T00:00:00Z</dcterms:created>
  <dcterms:modified xsi:type="dcterms:W3CDTF">2018-11-17T13:19:13Z</dcterms:modified>
</cp:coreProperties>
</file>