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3"/>
  </p:notesMasterIdLst>
  <p:sldIdLst>
    <p:sldId id="256" r:id="rId2"/>
    <p:sldId id="281" r:id="rId3"/>
    <p:sldId id="282" r:id="rId4"/>
    <p:sldId id="283" r:id="rId5"/>
    <p:sldId id="284" r:id="rId6"/>
    <p:sldId id="285" r:id="rId7"/>
    <p:sldId id="287" r:id="rId8"/>
    <p:sldId id="288" r:id="rId9"/>
    <p:sldId id="265" r:id="rId10"/>
    <p:sldId id="267" r:id="rId11"/>
    <p:sldId id="268" r:id="rId12"/>
    <p:sldId id="269" r:id="rId13"/>
    <p:sldId id="296" r:id="rId14"/>
    <p:sldId id="270" r:id="rId15"/>
    <p:sldId id="295" r:id="rId16"/>
    <p:sldId id="263" r:id="rId17"/>
    <p:sldId id="266" r:id="rId18"/>
    <p:sldId id="302" r:id="rId19"/>
    <p:sldId id="303" r:id="rId20"/>
    <p:sldId id="304" r:id="rId21"/>
    <p:sldId id="305" r:id="rId22"/>
    <p:sldId id="306" r:id="rId23"/>
    <p:sldId id="307" r:id="rId24"/>
    <p:sldId id="308" r:id="rId25"/>
    <p:sldId id="309" r:id="rId26"/>
    <p:sldId id="310" r:id="rId27"/>
    <p:sldId id="311" r:id="rId28"/>
    <p:sldId id="312" r:id="rId29"/>
    <p:sldId id="313" r:id="rId30"/>
    <p:sldId id="314" r:id="rId31"/>
    <p:sldId id="315" r:id="rId32"/>
    <p:sldId id="316" r:id="rId33"/>
    <p:sldId id="317" r:id="rId34"/>
    <p:sldId id="318" r:id="rId35"/>
    <p:sldId id="320" r:id="rId36"/>
    <p:sldId id="321" r:id="rId37"/>
    <p:sldId id="322" r:id="rId38"/>
    <p:sldId id="323" r:id="rId39"/>
    <p:sldId id="324" r:id="rId40"/>
    <p:sldId id="325" r:id="rId41"/>
    <p:sldId id="326" r:id="rId42"/>
    <p:sldId id="327" r:id="rId43"/>
    <p:sldId id="328" r:id="rId44"/>
    <p:sldId id="329" r:id="rId45"/>
    <p:sldId id="330" r:id="rId46"/>
    <p:sldId id="331" r:id="rId47"/>
    <p:sldId id="332" r:id="rId48"/>
    <p:sldId id="333" r:id="rId49"/>
    <p:sldId id="334" r:id="rId50"/>
    <p:sldId id="335" r:id="rId51"/>
    <p:sldId id="336" r:id="rId52"/>
    <p:sldId id="337" r:id="rId53"/>
    <p:sldId id="338" r:id="rId54"/>
    <p:sldId id="339" r:id="rId55"/>
    <p:sldId id="340" r:id="rId56"/>
    <p:sldId id="341" r:id="rId57"/>
    <p:sldId id="342" r:id="rId58"/>
    <p:sldId id="343" r:id="rId59"/>
    <p:sldId id="344" r:id="rId60"/>
    <p:sldId id="345" r:id="rId61"/>
    <p:sldId id="346" r:id="rId62"/>
    <p:sldId id="347" r:id="rId63"/>
    <p:sldId id="348" r:id="rId64"/>
    <p:sldId id="349" r:id="rId65"/>
    <p:sldId id="350" r:id="rId66"/>
    <p:sldId id="351" r:id="rId67"/>
    <p:sldId id="352" r:id="rId68"/>
    <p:sldId id="353" r:id="rId69"/>
    <p:sldId id="354" r:id="rId70"/>
    <p:sldId id="355" r:id="rId71"/>
    <p:sldId id="356" r:id="rId7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4F81BD"/>
    <a:srgbClr val="FFCC66"/>
    <a:srgbClr val="FF006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93D81CF-94F2-401A-BA57-92F5A7B2D0C5}" styleName="中度样式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862" autoAdjust="0"/>
  </p:normalViewPr>
  <p:slideViewPr>
    <p:cSldViewPr>
      <p:cViewPr varScale="1">
        <p:scale>
          <a:sx n="108" d="100"/>
          <a:sy n="108" d="100"/>
        </p:scale>
        <p:origin x="-1710" y="-7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0.wmf"/><Relationship Id="rId7" Type="http://schemas.openxmlformats.org/officeDocument/2006/relationships/image" Target="../media/image44.wmf"/><Relationship Id="rId2" Type="http://schemas.openxmlformats.org/officeDocument/2006/relationships/image" Target="../media/image39.wmf"/><Relationship Id="rId1" Type="http://schemas.openxmlformats.org/officeDocument/2006/relationships/image" Target="../media/image38.wmf"/><Relationship Id="rId6" Type="http://schemas.openxmlformats.org/officeDocument/2006/relationships/image" Target="../media/image43.wmf"/><Relationship Id="rId5" Type="http://schemas.openxmlformats.org/officeDocument/2006/relationships/image" Target="../media/image42.wmf"/><Relationship Id="rId4" Type="http://schemas.openxmlformats.org/officeDocument/2006/relationships/image" Target="../media/image4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E825D77-0964-44BA-A6E1-C17726407951}" type="datetimeFigureOut">
              <a:rPr lang="zh-CN" altLang="en-US" smtClean="0"/>
              <a:t>2018/11/19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363E714-5097-43B3-B46A-0A5254798D92}" type="slidenum">
              <a:rPr lang="zh-CN" altLang="en-US" smtClean="0"/>
              <a:t>‹#›</a:t>
            </a:fld>
            <a:endParaRPr lang="zh-CN" altLang="en-US"/>
          </a:p>
        </p:txBody>
      </p:sp>
    </p:spTree>
    <p:extLst>
      <p:ext uri="{BB962C8B-B14F-4D97-AF65-F5344CB8AC3E}">
        <p14:creationId xmlns:p14="http://schemas.microsoft.com/office/powerpoint/2010/main" val="39636687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63E714-5097-43B3-B46A-0A5254798D92}" type="slidenum">
              <a:rPr lang="zh-CN" altLang="en-US" smtClean="0"/>
              <a:t>4</a:t>
            </a:fld>
            <a:endParaRPr lang="zh-CN" altLang="en-US"/>
          </a:p>
        </p:txBody>
      </p:sp>
    </p:spTree>
    <p:extLst>
      <p:ext uri="{BB962C8B-B14F-4D97-AF65-F5344CB8AC3E}">
        <p14:creationId xmlns:p14="http://schemas.microsoft.com/office/powerpoint/2010/main" val="14331842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63E714-5097-43B3-B46A-0A5254798D92}" type="slidenum">
              <a:rPr lang="zh-CN" altLang="en-US" smtClean="0"/>
              <a:t>17</a:t>
            </a:fld>
            <a:endParaRPr lang="zh-CN" altLang="en-US"/>
          </a:p>
        </p:txBody>
      </p:sp>
    </p:spTree>
    <p:extLst>
      <p:ext uri="{BB962C8B-B14F-4D97-AF65-F5344CB8AC3E}">
        <p14:creationId xmlns:p14="http://schemas.microsoft.com/office/powerpoint/2010/main" val="8957225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63E714-5097-43B3-B46A-0A5254798D92}" type="slidenum">
              <a:rPr lang="zh-CN" altLang="en-US" smtClean="0"/>
              <a:t>25</a:t>
            </a:fld>
            <a:endParaRPr lang="zh-CN" altLang="en-US"/>
          </a:p>
        </p:txBody>
      </p:sp>
    </p:spTree>
    <p:extLst>
      <p:ext uri="{BB962C8B-B14F-4D97-AF65-F5344CB8AC3E}">
        <p14:creationId xmlns:p14="http://schemas.microsoft.com/office/powerpoint/2010/main" val="13190556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63E714-5097-43B3-B46A-0A5254798D92}" type="slidenum">
              <a:rPr lang="zh-CN" altLang="en-US" smtClean="0"/>
              <a:t>28</a:t>
            </a:fld>
            <a:endParaRPr lang="zh-CN" altLang="en-US"/>
          </a:p>
        </p:txBody>
      </p:sp>
    </p:spTree>
    <p:extLst>
      <p:ext uri="{BB962C8B-B14F-4D97-AF65-F5344CB8AC3E}">
        <p14:creationId xmlns:p14="http://schemas.microsoft.com/office/powerpoint/2010/main" val="2271595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363E714-5097-43B3-B46A-0A5254798D92}" type="slidenum">
              <a:rPr lang="zh-CN" altLang="en-US" smtClean="0"/>
              <a:t>62</a:t>
            </a:fld>
            <a:endParaRPr lang="zh-CN" altLang="en-US"/>
          </a:p>
        </p:txBody>
      </p:sp>
    </p:spTree>
    <p:extLst>
      <p:ext uri="{BB962C8B-B14F-4D97-AF65-F5344CB8AC3E}">
        <p14:creationId xmlns:p14="http://schemas.microsoft.com/office/powerpoint/2010/main" val="735507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D37C8B-CB0A-43EF-929B-745BAABE53FA}" type="datetime1">
              <a:rPr lang="zh-CN" altLang="en-US" smtClean="0"/>
              <a:t>2018/11/19</a:t>
            </a:fld>
            <a:endParaRPr lang="zh-CN" altLang="en-US"/>
          </a:p>
        </p:txBody>
      </p:sp>
      <p:sp>
        <p:nvSpPr>
          <p:cNvPr id="5" name="页脚占位符 4"/>
          <p:cNvSpPr>
            <a:spLocks noGrp="1"/>
          </p:cNvSpPr>
          <p:nvPr>
            <p:ph type="ftr" sz="quarter" idx="11"/>
          </p:nvPr>
        </p:nvSpPr>
        <p:spPr/>
        <p:txBody>
          <a:bodyPr/>
          <a:lstStyle/>
          <a:p>
            <a:r>
              <a:rPr lang="en-US" altLang="zh-CN" smtClean="0"/>
              <a:t>1</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9AD4B71-3698-420A-887E-D046D2DA49C1}" type="datetime1">
              <a:rPr lang="zh-CN" altLang="en-US" smtClean="0"/>
              <a:t>2018/11/19</a:t>
            </a:fld>
            <a:endParaRPr lang="zh-CN" altLang="en-US"/>
          </a:p>
        </p:txBody>
      </p:sp>
      <p:sp>
        <p:nvSpPr>
          <p:cNvPr id="5" name="页脚占位符 4"/>
          <p:cNvSpPr>
            <a:spLocks noGrp="1"/>
          </p:cNvSpPr>
          <p:nvPr>
            <p:ph type="ftr" sz="quarter" idx="11"/>
          </p:nvPr>
        </p:nvSpPr>
        <p:spPr/>
        <p:txBody>
          <a:bodyPr/>
          <a:lstStyle/>
          <a:p>
            <a:r>
              <a:rPr lang="en-US" altLang="zh-CN" smtClean="0"/>
              <a:t>1</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1B58E15-0602-459A-BF8C-732D29C1FE6B}" type="datetime1">
              <a:rPr lang="zh-CN" altLang="en-US" smtClean="0"/>
              <a:t>2018/11/19</a:t>
            </a:fld>
            <a:endParaRPr lang="zh-CN" altLang="en-US"/>
          </a:p>
        </p:txBody>
      </p:sp>
      <p:sp>
        <p:nvSpPr>
          <p:cNvPr id="5" name="页脚占位符 4"/>
          <p:cNvSpPr>
            <a:spLocks noGrp="1"/>
          </p:cNvSpPr>
          <p:nvPr>
            <p:ph type="ftr" sz="quarter" idx="11"/>
          </p:nvPr>
        </p:nvSpPr>
        <p:spPr/>
        <p:txBody>
          <a:bodyPr/>
          <a:lstStyle/>
          <a:p>
            <a:r>
              <a:rPr lang="en-US" altLang="zh-CN" smtClean="0"/>
              <a:t>1</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B256EF-3DC2-4956-B37F-969F914506B3}" type="datetime1">
              <a:rPr lang="zh-CN" altLang="en-US" smtClean="0"/>
              <a:t>2018/11/19</a:t>
            </a:fld>
            <a:endParaRPr lang="zh-CN" altLang="en-US"/>
          </a:p>
        </p:txBody>
      </p:sp>
      <p:sp>
        <p:nvSpPr>
          <p:cNvPr id="5" name="页脚占位符 4"/>
          <p:cNvSpPr>
            <a:spLocks noGrp="1"/>
          </p:cNvSpPr>
          <p:nvPr>
            <p:ph type="ftr" sz="quarter" idx="11"/>
          </p:nvPr>
        </p:nvSpPr>
        <p:spPr/>
        <p:txBody>
          <a:bodyPr/>
          <a:lstStyle/>
          <a:p>
            <a:r>
              <a:rPr lang="en-US" altLang="zh-CN" smtClean="0"/>
              <a:t>1</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66B226A-3C3B-468E-8DEB-2BDD84F63965}" type="datetime1">
              <a:rPr lang="zh-CN" altLang="en-US" smtClean="0"/>
              <a:t>2018/11/19</a:t>
            </a:fld>
            <a:endParaRPr lang="zh-CN" altLang="en-US"/>
          </a:p>
        </p:txBody>
      </p:sp>
      <p:sp>
        <p:nvSpPr>
          <p:cNvPr id="5" name="页脚占位符 4"/>
          <p:cNvSpPr>
            <a:spLocks noGrp="1"/>
          </p:cNvSpPr>
          <p:nvPr>
            <p:ph type="ftr" sz="quarter" idx="11"/>
          </p:nvPr>
        </p:nvSpPr>
        <p:spPr/>
        <p:txBody>
          <a:bodyPr/>
          <a:lstStyle/>
          <a:p>
            <a:r>
              <a:rPr lang="en-US" altLang="zh-CN" smtClean="0"/>
              <a:t>1</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9434FEE-7921-4553-A179-CA1BCD4FD477}" type="datetime1">
              <a:rPr lang="zh-CN" altLang="en-US" smtClean="0"/>
              <a:t>2018/11/19</a:t>
            </a:fld>
            <a:endParaRPr lang="zh-CN" altLang="en-US"/>
          </a:p>
        </p:txBody>
      </p:sp>
      <p:sp>
        <p:nvSpPr>
          <p:cNvPr id="6" name="页脚占位符 5"/>
          <p:cNvSpPr>
            <a:spLocks noGrp="1"/>
          </p:cNvSpPr>
          <p:nvPr>
            <p:ph type="ftr" sz="quarter" idx="11"/>
          </p:nvPr>
        </p:nvSpPr>
        <p:spPr/>
        <p:txBody>
          <a:bodyPr/>
          <a:lstStyle/>
          <a:p>
            <a:r>
              <a:rPr lang="en-US" altLang="zh-CN" smtClean="0"/>
              <a:t>1</a:t>
            </a:r>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C6EA6CD-CF4F-4521-AF18-328F8AA27E84}" type="datetime1">
              <a:rPr lang="zh-CN" altLang="en-US" smtClean="0"/>
              <a:t>2018/11/19</a:t>
            </a:fld>
            <a:endParaRPr lang="zh-CN" altLang="en-US"/>
          </a:p>
        </p:txBody>
      </p:sp>
      <p:sp>
        <p:nvSpPr>
          <p:cNvPr id="8" name="页脚占位符 7"/>
          <p:cNvSpPr>
            <a:spLocks noGrp="1"/>
          </p:cNvSpPr>
          <p:nvPr>
            <p:ph type="ftr" sz="quarter" idx="11"/>
          </p:nvPr>
        </p:nvSpPr>
        <p:spPr/>
        <p:txBody>
          <a:bodyPr/>
          <a:lstStyle/>
          <a:p>
            <a:r>
              <a:rPr lang="en-US" altLang="zh-CN" smtClean="0"/>
              <a:t>1</a:t>
            </a:r>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F1EBE95-F09E-4BD3-ABEB-1DB3B9CE5760}" type="datetime1">
              <a:rPr lang="zh-CN" altLang="en-US" smtClean="0"/>
              <a:t>2018/11/19</a:t>
            </a:fld>
            <a:endParaRPr lang="zh-CN" altLang="en-US"/>
          </a:p>
        </p:txBody>
      </p:sp>
      <p:sp>
        <p:nvSpPr>
          <p:cNvPr id="4" name="页脚占位符 3"/>
          <p:cNvSpPr>
            <a:spLocks noGrp="1"/>
          </p:cNvSpPr>
          <p:nvPr>
            <p:ph type="ftr" sz="quarter" idx="11"/>
          </p:nvPr>
        </p:nvSpPr>
        <p:spPr/>
        <p:txBody>
          <a:bodyPr/>
          <a:lstStyle/>
          <a:p>
            <a:r>
              <a:rPr lang="en-US" altLang="zh-CN" smtClean="0"/>
              <a:t>1</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930FAB1-237C-4291-971A-278AC391F6FC}" type="datetime1">
              <a:rPr lang="zh-CN" altLang="en-US" smtClean="0"/>
              <a:t>2018/11/19</a:t>
            </a:fld>
            <a:endParaRPr lang="zh-CN" altLang="en-US"/>
          </a:p>
        </p:txBody>
      </p:sp>
      <p:sp>
        <p:nvSpPr>
          <p:cNvPr id="3" name="页脚占位符 2"/>
          <p:cNvSpPr>
            <a:spLocks noGrp="1"/>
          </p:cNvSpPr>
          <p:nvPr>
            <p:ph type="ftr" sz="quarter" idx="11"/>
          </p:nvPr>
        </p:nvSpPr>
        <p:spPr/>
        <p:txBody>
          <a:bodyPr/>
          <a:lstStyle/>
          <a:p>
            <a:r>
              <a:rPr lang="en-US" altLang="zh-CN" smtClean="0"/>
              <a:t>1</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AE9E462-C5E9-4BCB-9840-A5A4CCFD0B28}" type="datetime1">
              <a:rPr lang="zh-CN" altLang="en-US" smtClean="0"/>
              <a:t>2018/11/19</a:t>
            </a:fld>
            <a:endParaRPr lang="zh-CN" altLang="en-US"/>
          </a:p>
        </p:txBody>
      </p:sp>
      <p:sp>
        <p:nvSpPr>
          <p:cNvPr id="6" name="页脚占位符 5"/>
          <p:cNvSpPr>
            <a:spLocks noGrp="1"/>
          </p:cNvSpPr>
          <p:nvPr>
            <p:ph type="ftr" sz="quarter" idx="11"/>
          </p:nvPr>
        </p:nvSpPr>
        <p:spPr/>
        <p:txBody>
          <a:bodyPr/>
          <a:lstStyle/>
          <a:p>
            <a:r>
              <a:rPr lang="en-US" altLang="zh-CN" smtClean="0"/>
              <a:t>1</a:t>
            </a:r>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5F7BA86-7AC0-4731-A955-77AF85D86861}" type="datetime1">
              <a:rPr lang="zh-CN" altLang="en-US" smtClean="0"/>
              <a:t>2018/11/19</a:t>
            </a:fld>
            <a:endParaRPr lang="zh-CN" altLang="en-US"/>
          </a:p>
        </p:txBody>
      </p:sp>
      <p:sp>
        <p:nvSpPr>
          <p:cNvPr id="6" name="页脚占位符 5"/>
          <p:cNvSpPr>
            <a:spLocks noGrp="1"/>
          </p:cNvSpPr>
          <p:nvPr>
            <p:ph type="ftr" sz="quarter" idx="11"/>
          </p:nvPr>
        </p:nvSpPr>
        <p:spPr/>
        <p:txBody>
          <a:bodyPr/>
          <a:lstStyle/>
          <a:p>
            <a:r>
              <a:rPr lang="en-US" altLang="zh-CN" smtClean="0"/>
              <a:t>1</a:t>
            </a:r>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E6B61A-6D4E-431B-8ACD-DCEA4C5695FA}" type="datetime1">
              <a:rPr lang="zh-CN" altLang="en-US" smtClean="0"/>
              <a:t>2018/11/19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ltLang="zh-CN" smtClean="0"/>
              <a:t>1</a:t>
            </a: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58.xml"/><Relationship Id="rId3" Type="http://schemas.openxmlformats.org/officeDocument/2006/relationships/slide" Target="slide15.xml"/><Relationship Id="rId7" Type="http://schemas.openxmlformats.org/officeDocument/2006/relationships/slide" Target="slide44.xml"/><Relationship Id="rId2" Type="http://schemas.openxmlformats.org/officeDocument/2006/relationships/slide" Target="slide9.xml"/><Relationship Id="rId1" Type="http://schemas.openxmlformats.org/officeDocument/2006/relationships/slideLayout" Target="../slideLayouts/slideLayout1.xml"/><Relationship Id="rId6" Type="http://schemas.openxmlformats.org/officeDocument/2006/relationships/slide" Target="slide38.xml"/><Relationship Id="rId5" Type="http://schemas.openxmlformats.org/officeDocument/2006/relationships/slide" Target="slide27.xml"/><Relationship Id="rId4" Type="http://schemas.openxmlformats.org/officeDocument/2006/relationships/slide" Target="slide22.xml"/><Relationship Id="rId9" Type="http://schemas.openxmlformats.org/officeDocument/2006/relationships/slide" Target="slide2.xml"/></Relationships>
</file>

<file path=ppt/slides/_rels/slide1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tiff"/></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tiff"/></Relationships>
</file>

<file path=ppt/slides/_rels/slide14.xml.rels><?xml version="1.0" encoding="UTF-8" standalone="yes"?>
<Relationships xmlns="http://schemas.openxmlformats.org/package/2006/relationships"><Relationship Id="rId8" Type="http://schemas.openxmlformats.org/officeDocument/2006/relationships/image" Target="../media/image37.tiff"/><Relationship Id="rId3" Type="http://schemas.openxmlformats.org/officeDocument/2006/relationships/image" Target="../media/image33.tiff"/><Relationship Id="rId7" Type="http://schemas.openxmlformats.org/officeDocument/2006/relationships/image" Target="../media/image36.tiff"/><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29.tiff"/><Relationship Id="rId4" Type="http://schemas.openxmlformats.org/officeDocument/2006/relationships/image" Target="../media/image34.tiff"/><Relationship Id="rId9" Type="http://schemas.openxmlformats.org/officeDocument/2006/relationships/slide" Target="slide1.xml"/></Relationships>
</file>

<file path=ppt/slides/_rels/slide1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40.wmf"/><Relationship Id="rId13"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42.wmf"/><Relationship Id="rId2" Type="http://schemas.openxmlformats.org/officeDocument/2006/relationships/slideLayout" Target="../slideLayouts/slideLayout2.xml"/><Relationship Id="rId16" Type="http://schemas.openxmlformats.org/officeDocument/2006/relationships/image" Target="../media/image44.wmf"/><Relationship Id="rId1" Type="http://schemas.openxmlformats.org/officeDocument/2006/relationships/vmlDrawing" Target="../drawings/vmlDrawing1.vml"/><Relationship Id="rId6" Type="http://schemas.openxmlformats.org/officeDocument/2006/relationships/image" Target="../media/image39.wmf"/><Relationship Id="rId11" Type="http://schemas.openxmlformats.org/officeDocument/2006/relationships/oleObject" Target="../embeddings/oleObject5.bin"/><Relationship Id="rId5" Type="http://schemas.openxmlformats.org/officeDocument/2006/relationships/oleObject" Target="../embeddings/oleObject2.bin"/><Relationship Id="rId15" Type="http://schemas.openxmlformats.org/officeDocument/2006/relationships/oleObject" Target="../embeddings/oleObject7.bin"/><Relationship Id="rId10" Type="http://schemas.openxmlformats.org/officeDocument/2006/relationships/image" Target="../media/image41.wmf"/><Relationship Id="rId4" Type="http://schemas.openxmlformats.org/officeDocument/2006/relationships/image" Target="../media/image38.wmf"/><Relationship Id="rId9" Type="http://schemas.openxmlformats.org/officeDocument/2006/relationships/oleObject" Target="../embeddings/oleObject4.bin"/><Relationship Id="rId14" Type="http://schemas.openxmlformats.org/officeDocument/2006/relationships/image" Target="../media/image43.wmf"/></Relationships>
</file>

<file path=ppt/slides/_rels/slide19.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oleObject" Target="../embeddings/oleObject8.bin"/><Relationship Id="rId7" Type="http://schemas.openxmlformats.org/officeDocument/2006/relationships/image" Target="../media/image37.tif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46.png"/><Relationship Id="rId11" Type="http://schemas.openxmlformats.org/officeDocument/2006/relationships/image" Target="../media/image50.png"/><Relationship Id="rId5" Type="http://schemas.openxmlformats.org/officeDocument/2006/relationships/image" Target="../media/image29.tiff"/><Relationship Id="rId10" Type="http://schemas.openxmlformats.org/officeDocument/2006/relationships/image" Target="../media/image49.png"/><Relationship Id="rId4" Type="http://schemas.openxmlformats.org/officeDocument/2006/relationships/image" Target="../media/image45.emf"/><Relationship Id="rId9" Type="http://schemas.openxmlformats.org/officeDocument/2006/relationships/image" Target="../media/image48.png"/></Relationships>
</file>

<file path=ppt/slides/_rels/slide2.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 Id="rId4" Type="http://schemas.openxmlformats.org/officeDocument/2006/relationships/slide" Target="slide1.xml"/></Relationships>
</file>

<file path=ppt/slides/_rels/slide2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80.png"/><Relationship Id="rId2" Type="http://schemas.openxmlformats.org/officeDocument/2006/relationships/image" Target="../media/image58.png"/><Relationship Id="rId1" Type="http://schemas.openxmlformats.org/officeDocument/2006/relationships/slideLayout" Target="../slideLayouts/slideLayout2.xml"/><Relationship Id="rId4" Type="http://schemas.openxmlformats.org/officeDocument/2006/relationships/image" Target="../media/image490.png"/></Relationships>
</file>

<file path=ppt/slides/_rels/slide2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6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4.tiff"/><Relationship Id="rId5" Type="http://schemas.openxmlformats.org/officeDocument/2006/relationships/image" Target="../media/image48.png"/><Relationship Id="rId4" Type="http://schemas.openxmlformats.org/officeDocument/2006/relationships/image" Target="../media/image53.png"/></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slide" Target="slide1.xml"/><Relationship Id="rId2" Type="http://schemas.openxmlformats.org/officeDocument/2006/relationships/image" Target="../media/image60.png"/><Relationship Id="rId1" Type="http://schemas.openxmlformats.org/officeDocument/2006/relationships/slideLayout" Target="../slideLayouts/slideLayout2.xml"/><Relationship Id="rId6" Type="http://schemas.openxmlformats.org/officeDocument/2006/relationships/image" Target="../media/image37.tiff"/><Relationship Id="rId5" Type="http://schemas.openxmlformats.org/officeDocument/2006/relationships/image" Target="../media/image61.png"/><Relationship Id="rId4" Type="http://schemas.openxmlformats.org/officeDocument/2006/relationships/image" Target="../media/image29.tif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3" Type="http://schemas.openxmlformats.org/officeDocument/2006/relationships/image" Target="../media/image65.png"/><Relationship Id="rId3" Type="http://schemas.openxmlformats.org/officeDocument/2006/relationships/image" Target="../media/image66.png"/><Relationship Id="rId7" Type="http://schemas.openxmlformats.org/officeDocument/2006/relationships/image" Target="../media/image29.tiff"/><Relationship Id="rId12" Type="http://schemas.openxmlformats.org/officeDocument/2006/relationships/image" Target="../media/image6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2.png"/><Relationship Id="rId11" Type="http://schemas.openxmlformats.org/officeDocument/2006/relationships/image" Target="../media/image630.png"/><Relationship Id="rId5" Type="http://schemas.openxmlformats.org/officeDocument/2006/relationships/image" Target="../media/image68.png"/><Relationship Id="rId4" Type="http://schemas.openxmlformats.org/officeDocument/2006/relationships/image" Target="../media/image67.png"/></Relationships>
</file>

<file path=ppt/slides/_rels/slide2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30.png"/><Relationship Id="rId7" Type="http://schemas.openxmlformats.org/officeDocument/2006/relationships/image" Target="../media/image570.png"/><Relationship Id="rId2" Type="http://schemas.openxmlformats.org/officeDocument/2006/relationships/image" Target="../media/image70.png"/><Relationship Id="rId1" Type="http://schemas.openxmlformats.org/officeDocument/2006/relationships/slideLayout" Target="../slideLayouts/slideLayout2.xml"/><Relationship Id="rId6" Type="http://schemas.openxmlformats.org/officeDocument/2006/relationships/image" Target="../media/image560.png"/><Relationship Id="rId5" Type="http://schemas.openxmlformats.org/officeDocument/2006/relationships/image" Target="../media/image550.png"/><Relationship Id="rId4" Type="http://schemas.openxmlformats.org/officeDocument/2006/relationships/image" Target="../media/image71.png"/></Relationships>
</file>

<file path=ppt/slides/_rels/slide3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2.png"/><Relationship Id="rId1" Type="http://schemas.openxmlformats.org/officeDocument/2006/relationships/slideLayout" Target="../slideLayouts/slideLayout2.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790.png"/><Relationship Id="rId1" Type="http://schemas.openxmlformats.org/officeDocument/2006/relationships/slideLayout" Target="../slideLayouts/slideLayout2.xml"/><Relationship Id="rId5" Type="http://schemas.openxmlformats.org/officeDocument/2006/relationships/image" Target="../media/image86.png"/><Relationship Id="rId4" Type="http://schemas.openxmlformats.org/officeDocument/2006/relationships/image" Target="../media/image85.png"/></Relationships>
</file>

<file path=ppt/slides/_rels/slide37.xml.rels><?xml version="1.0" encoding="UTF-8" standalone="yes"?>
<Relationships xmlns="http://schemas.openxmlformats.org/package/2006/relationships"><Relationship Id="rId8" Type="http://schemas.openxmlformats.org/officeDocument/2006/relationships/image" Target="../media/image92.png"/><Relationship Id="rId13" Type="http://schemas.openxmlformats.org/officeDocument/2006/relationships/image" Target="../media/image97.png"/><Relationship Id="rId18" Type="http://schemas.openxmlformats.org/officeDocument/2006/relationships/image" Target="../media/image102.png"/><Relationship Id="rId3" Type="http://schemas.openxmlformats.org/officeDocument/2006/relationships/image" Target="../media/image860.png"/><Relationship Id="rId7" Type="http://schemas.openxmlformats.org/officeDocument/2006/relationships/image" Target="../media/image91.png"/><Relationship Id="rId12" Type="http://schemas.openxmlformats.org/officeDocument/2006/relationships/image" Target="../media/image96.png"/><Relationship Id="rId17" Type="http://schemas.openxmlformats.org/officeDocument/2006/relationships/image" Target="../media/image101.png"/><Relationship Id="rId2" Type="http://schemas.openxmlformats.org/officeDocument/2006/relationships/image" Target="../media/image850.png"/><Relationship Id="rId16" Type="http://schemas.openxmlformats.org/officeDocument/2006/relationships/image" Target="../media/image100.png"/><Relationship Id="rId1" Type="http://schemas.openxmlformats.org/officeDocument/2006/relationships/slideLayout" Target="../slideLayouts/slideLayout2.xml"/><Relationship Id="rId6" Type="http://schemas.openxmlformats.org/officeDocument/2006/relationships/image" Target="../media/image89.png"/><Relationship Id="rId11" Type="http://schemas.openxmlformats.org/officeDocument/2006/relationships/image" Target="../media/image95.png"/><Relationship Id="rId5" Type="http://schemas.openxmlformats.org/officeDocument/2006/relationships/image" Target="../media/image88.png"/><Relationship Id="rId15" Type="http://schemas.openxmlformats.org/officeDocument/2006/relationships/image" Target="../media/image99.png"/><Relationship Id="rId10" Type="http://schemas.openxmlformats.org/officeDocument/2006/relationships/image" Target="../media/image94.png"/><Relationship Id="rId19" Type="http://schemas.openxmlformats.org/officeDocument/2006/relationships/slide" Target="slide1.xml"/><Relationship Id="rId4" Type="http://schemas.openxmlformats.org/officeDocument/2006/relationships/image" Target="../media/image87.png"/><Relationship Id="rId9" Type="http://schemas.openxmlformats.org/officeDocument/2006/relationships/image" Target="../media/image93.png"/><Relationship Id="rId14" Type="http://schemas.openxmlformats.org/officeDocument/2006/relationships/image" Target="../media/image9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image" Target="../media/image650.png"/><Relationship Id="rId7" Type="http://schemas.openxmlformats.org/officeDocument/2006/relationships/image" Target="../media/image108.png"/><Relationship Id="rId2" Type="http://schemas.openxmlformats.org/officeDocument/2006/relationships/image" Target="../media/image103.png"/><Relationship Id="rId1" Type="http://schemas.openxmlformats.org/officeDocument/2006/relationships/slideLayout" Target="../slideLayouts/slideLayout2.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s>
</file>

<file path=ppt/slides/_rels/slide4.xml.rels><?xml version="1.0" encoding="UTF-8" standalone="yes"?>
<Relationships xmlns="http://schemas.openxmlformats.org/package/2006/relationships"><Relationship Id="rId8" Type="http://schemas.openxmlformats.org/officeDocument/2006/relationships/image" Target="../media/image250.png"/><Relationship Id="rId3" Type="http://schemas.openxmlformats.org/officeDocument/2006/relationships/image" Target="../media/image20.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0.png"/><Relationship Id="rId10" Type="http://schemas.openxmlformats.org/officeDocument/2006/relationships/image" Target="../media/image270.png"/><Relationship Id="rId4" Type="http://schemas.openxmlformats.org/officeDocument/2006/relationships/image" Target="../media/image21.png"/><Relationship Id="rId9" Type="http://schemas.openxmlformats.org/officeDocument/2006/relationships/image" Target="../media/image26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10.png"/><Relationship Id="rId7" Type="http://schemas.openxmlformats.org/officeDocument/2006/relationships/image" Target="../media/image115.png"/><Relationship Id="rId2" Type="http://schemas.openxmlformats.org/officeDocument/2006/relationships/image" Target="../media/image104.png"/><Relationship Id="rId1" Type="http://schemas.openxmlformats.org/officeDocument/2006/relationships/slideLayout" Target="../slideLayouts/slideLayout2.xml"/><Relationship Id="rId6" Type="http://schemas.openxmlformats.org/officeDocument/2006/relationships/image" Target="../media/image114.png"/><Relationship Id="rId5" Type="http://schemas.openxmlformats.org/officeDocument/2006/relationships/image" Target="../media/image112.png"/><Relationship Id="rId4" Type="http://schemas.openxmlformats.org/officeDocument/2006/relationships/image" Target="../media/image111.png"/></Relationships>
</file>

<file path=ppt/slides/_rels/slide42.xml.rels><?xml version="1.0" encoding="UTF-8" standalone="yes"?>
<Relationships xmlns="http://schemas.openxmlformats.org/package/2006/relationships"><Relationship Id="rId8" Type="http://schemas.openxmlformats.org/officeDocument/2006/relationships/image" Target="../media/image118.png"/><Relationship Id="rId13" Type="http://schemas.openxmlformats.org/officeDocument/2006/relationships/image" Target="../media/image123.png"/><Relationship Id="rId3" Type="http://schemas.openxmlformats.org/officeDocument/2006/relationships/image" Target="../media/image54.tiff"/><Relationship Id="rId7" Type="http://schemas.openxmlformats.org/officeDocument/2006/relationships/image" Target="../media/image74.png"/><Relationship Id="rId12" Type="http://schemas.openxmlformats.org/officeDocument/2006/relationships/image" Target="../media/image122.png"/><Relationship Id="rId2" Type="http://schemas.openxmlformats.org/officeDocument/2006/relationships/image" Target="../media/image73.png"/><Relationship Id="rId16" Type="http://schemas.openxmlformats.org/officeDocument/2006/relationships/image" Target="../media/image126.png"/><Relationship Id="rId1" Type="http://schemas.openxmlformats.org/officeDocument/2006/relationships/slideLayout" Target="../slideLayouts/slideLayout2.xml"/><Relationship Id="rId6" Type="http://schemas.openxmlformats.org/officeDocument/2006/relationships/image" Target="../media/image690.png"/><Relationship Id="rId11" Type="http://schemas.openxmlformats.org/officeDocument/2006/relationships/image" Target="../media/image121.png"/><Relationship Id="rId5" Type="http://schemas.openxmlformats.org/officeDocument/2006/relationships/image" Target="../media/image117.png"/><Relationship Id="rId15" Type="http://schemas.openxmlformats.org/officeDocument/2006/relationships/image" Target="../media/image125.png"/><Relationship Id="rId10" Type="http://schemas.openxmlformats.org/officeDocument/2006/relationships/image" Target="../media/image120.png"/><Relationship Id="rId4" Type="http://schemas.openxmlformats.org/officeDocument/2006/relationships/image" Target="../media/image53.png"/><Relationship Id="rId9" Type="http://schemas.openxmlformats.org/officeDocument/2006/relationships/image" Target="../media/image119.png"/><Relationship Id="rId14" Type="http://schemas.openxmlformats.org/officeDocument/2006/relationships/image" Target="../media/image124.png"/></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75.png"/><Relationship Id="rId1" Type="http://schemas.openxmlformats.org/officeDocument/2006/relationships/slideLayout" Target="../slideLayouts/slideLayout2.xml"/><Relationship Id="rId4" Type="http://schemas.openxmlformats.org/officeDocument/2006/relationships/slide" Target="slide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14.tiff"/><Relationship Id="rId7" Type="http://schemas.openxmlformats.org/officeDocument/2006/relationships/image" Target="../media/image47.png"/><Relationship Id="rId2" Type="http://schemas.openxmlformats.org/officeDocument/2006/relationships/image" Target="../media/image113.png"/><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127.png"/><Relationship Id="rId4" Type="http://schemas.openxmlformats.org/officeDocument/2006/relationships/image" Target="../media/image116.png"/></Relationships>
</file>

<file path=ppt/slides/_rels/slide47.xml.rels><?xml version="1.0" encoding="UTF-8" standalone="yes"?>
<Relationships xmlns="http://schemas.openxmlformats.org/package/2006/relationships"><Relationship Id="rId8" Type="http://schemas.openxmlformats.org/officeDocument/2006/relationships/image" Target="../media/image29.tiff"/><Relationship Id="rId3" Type="http://schemas.openxmlformats.org/officeDocument/2006/relationships/image" Target="../media/image133.png"/><Relationship Id="rId7" Type="http://schemas.openxmlformats.org/officeDocument/2006/relationships/image" Target="../media/image130.tiff"/><Relationship Id="rId2" Type="http://schemas.openxmlformats.org/officeDocument/2006/relationships/image" Target="../media/image132.png"/><Relationship Id="rId1" Type="http://schemas.openxmlformats.org/officeDocument/2006/relationships/slideLayout" Target="../slideLayouts/slideLayout2.xml"/><Relationship Id="rId6" Type="http://schemas.openxmlformats.org/officeDocument/2006/relationships/image" Target="../media/image129.png"/><Relationship Id="rId5" Type="http://schemas.openxmlformats.org/officeDocument/2006/relationships/image" Target="../media/image128.png"/><Relationship Id="rId4" Type="http://schemas.openxmlformats.org/officeDocument/2006/relationships/image" Target="../media/image134.png"/></Relationships>
</file>

<file path=ppt/slides/_rels/slide48.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1.png"/><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29.tif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40.png"/><Relationship Id="rId1" Type="http://schemas.openxmlformats.org/officeDocument/2006/relationships/slideLayout" Target="../slideLayouts/slideLayout2.xml"/><Relationship Id="rId6" Type="http://schemas.openxmlformats.org/officeDocument/2006/relationships/image" Target="../media/image74.png"/><Relationship Id="rId5" Type="http://schemas.openxmlformats.org/officeDocument/2006/relationships/image" Target="../media/image860.png"/></Relationships>
</file>

<file path=ppt/slides/_rels/slide51.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3.png"/><Relationship Id="rId1" Type="http://schemas.openxmlformats.org/officeDocument/2006/relationships/slideLayout" Target="../slideLayouts/slideLayout2.xml"/><Relationship Id="rId4" Type="http://schemas.openxmlformats.org/officeDocument/2006/relationships/image" Target="../media/image149.png"/></Relationships>
</file>

<file path=ppt/slides/_rels/slide5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150.png"/><Relationship Id="rId1" Type="http://schemas.openxmlformats.org/officeDocument/2006/relationships/slideLayout" Target="../slideLayouts/slideLayout2.xml"/><Relationship Id="rId6" Type="http://schemas.openxmlformats.org/officeDocument/2006/relationships/image" Target="../media/image153.png"/><Relationship Id="rId5" Type="http://schemas.openxmlformats.org/officeDocument/2006/relationships/image" Target="../media/image145.png"/><Relationship Id="rId4" Type="http://schemas.openxmlformats.org/officeDocument/2006/relationships/image" Target="../media/image144.png"/></Relationships>
</file>

<file path=ppt/slides/_rels/slide54.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2.xml"/><Relationship Id="rId4" Type="http://schemas.openxmlformats.org/officeDocument/2006/relationships/image" Target="../media/image156.png"/></Relationships>
</file>

<file path=ppt/slides/_rels/slide55.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137.png"/><Relationship Id="rId1" Type="http://schemas.openxmlformats.org/officeDocument/2006/relationships/slideLayout" Target="../slideLayouts/slideLayout2.xml"/><Relationship Id="rId4" Type="http://schemas.openxmlformats.org/officeDocument/2006/relationships/image" Target="../media/image138.png"/></Relationships>
</file>

<file path=ppt/slides/_rels/slide56.xml.rels><?xml version="1.0" encoding="UTF-8" standalone="yes"?>
<Relationships xmlns="http://schemas.openxmlformats.org/package/2006/relationships"><Relationship Id="rId8" Type="http://schemas.openxmlformats.org/officeDocument/2006/relationships/image" Target="../media/image158.png"/><Relationship Id="rId3" Type="http://schemas.openxmlformats.org/officeDocument/2006/relationships/image" Target="../media/image139.png"/><Relationship Id="rId7" Type="http://schemas.openxmlformats.org/officeDocument/2006/relationships/image" Target="../media/image165.png"/><Relationship Id="rId2" Type="http://schemas.openxmlformats.org/officeDocument/2006/relationships/image" Target="../media/image155.png"/><Relationship Id="rId1" Type="http://schemas.openxmlformats.org/officeDocument/2006/relationships/slideLayout" Target="../slideLayouts/slideLayout2.xml"/><Relationship Id="rId6" Type="http://schemas.openxmlformats.org/officeDocument/2006/relationships/image" Target="../media/image164.png"/><Relationship Id="rId5" Type="http://schemas.openxmlformats.org/officeDocument/2006/relationships/image" Target="../media/image163.png"/><Relationship Id="rId4" Type="http://schemas.openxmlformats.org/officeDocument/2006/relationships/image" Target="../media/image162.png"/><Relationship Id="rId9" Type="http://schemas.openxmlformats.org/officeDocument/2006/relationships/image" Target="../media/image159.png"/></Relationships>
</file>

<file path=ppt/slides/_rels/slide57.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image" Target="../media/image141.png"/><Relationship Id="rId7" Type="http://schemas.openxmlformats.org/officeDocument/2006/relationships/image" Target="../media/image174.png"/><Relationship Id="rId2" Type="http://schemas.openxmlformats.org/officeDocument/2006/relationships/image" Target="../media/image160.png"/><Relationship Id="rId1" Type="http://schemas.openxmlformats.org/officeDocument/2006/relationships/slideLayout" Target="../slideLayouts/slideLayout2.xml"/><Relationship Id="rId6" Type="http://schemas.openxmlformats.org/officeDocument/2006/relationships/image" Target="../media/image173.png"/><Relationship Id="rId5" Type="http://schemas.openxmlformats.org/officeDocument/2006/relationships/image" Target="../media/image172.png"/><Relationship Id="rId4" Type="http://schemas.openxmlformats.org/officeDocument/2006/relationships/image" Target="../media/image166.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image" Target="../media/image167.png"/><Relationship Id="rId1" Type="http://schemas.openxmlformats.org/officeDocument/2006/relationships/slideLayout" Target="../slideLayouts/slideLayout2.xml"/><Relationship Id="rId4" Type="http://schemas.openxmlformats.org/officeDocument/2006/relationships/image" Target="../media/image1470.png"/></Relationships>
</file>

<file path=ppt/slides/_rels/slide62.xml.rels><?xml version="1.0" encoding="UTF-8" standalone="yes"?>
<Relationships xmlns="http://schemas.openxmlformats.org/package/2006/relationships"><Relationship Id="rId13" Type="http://schemas.openxmlformats.org/officeDocument/2006/relationships/image" Target="../media/image1471.png"/><Relationship Id="rId18" Type="http://schemas.openxmlformats.org/officeDocument/2006/relationships/image" Target="../media/image1410.png"/><Relationship Id="rId3" Type="http://schemas.openxmlformats.org/officeDocument/2006/relationships/image" Target="../media/image169.png"/><Relationship Id="rId17" Type="http://schemas.openxmlformats.org/officeDocument/2006/relationships/image" Target="../media/image151.png"/><Relationship Id="rId2" Type="http://schemas.openxmlformats.org/officeDocument/2006/relationships/notesSlide" Target="../notesSlides/notesSlide5.xml"/><Relationship Id="rId16" Type="http://schemas.openxmlformats.org/officeDocument/2006/relationships/image" Target="../media/image1390.png"/><Relationship Id="rId20" Type="http://schemas.openxmlformats.org/officeDocument/2006/relationships/image" Target="../media/image1590.png"/><Relationship Id="rId1" Type="http://schemas.openxmlformats.org/officeDocument/2006/relationships/slideLayout" Target="../slideLayouts/slideLayout2.xml"/><Relationship Id="rId15" Type="http://schemas.openxmlformats.org/officeDocument/2006/relationships/image" Target="../media/image1520.png"/><Relationship Id="rId19" Type="http://schemas.openxmlformats.org/officeDocument/2006/relationships/image" Target="../media/image154.png"/><Relationship Id="rId4" Type="http://schemas.openxmlformats.org/officeDocument/2006/relationships/image" Target="../media/image170.png"/><Relationship Id="rId14" Type="http://schemas.openxmlformats.org/officeDocument/2006/relationships/image" Target="../media/image1510.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8" Type="http://schemas.openxmlformats.org/officeDocument/2006/relationships/image" Target="../media/image192.png"/><Relationship Id="rId13" Type="http://schemas.openxmlformats.org/officeDocument/2006/relationships/image" Target="../media/image194.png"/><Relationship Id="rId3" Type="http://schemas.openxmlformats.org/officeDocument/2006/relationships/image" Target="../media/image177.png"/><Relationship Id="rId7" Type="http://schemas.openxmlformats.org/officeDocument/2006/relationships/image" Target="../media/image191.png"/><Relationship Id="rId12" Type="http://schemas.openxmlformats.org/officeDocument/2006/relationships/image" Target="../media/image108.png"/><Relationship Id="rId2" Type="http://schemas.openxmlformats.org/officeDocument/2006/relationships/image" Target="../media/image176.png"/><Relationship Id="rId1" Type="http://schemas.openxmlformats.org/officeDocument/2006/relationships/slideLayout" Target="../slideLayouts/slideLayout2.xml"/><Relationship Id="rId6" Type="http://schemas.openxmlformats.org/officeDocument/2006/relationships/image" Target="../media/image190.png"/><Relationship Id="rId11" Type="http://schemas.openxmlformats.org/officeDocument/2006/relationships/image" Target="../media/image107.png"/><Relationship Id="rId10" Type="http://schemas.openxmlformats.org/officeDocument/2006/relationships/image" Target="../media/image106.png"/><Relationship Id="rId9" Type="http://schemas.openxmlformats.org/officeDocument/2006/relationships/image" Target="../media/image193.png"/></Relationships>
</file>

<file path=ppt/slides/_rels/slide65.xml.rels><?xml version="1.0" encoding="UTF-8" standalone="yes"?>
<Relationships xmlns="http://schemas.openxmlformats.org/package/2006/relationships"><Relationship Id="rId3" Type="http://schemas.openxmlformats.org/officeDocument/2006/relationships/image" Target="../media/image130.tiff"/><Relationship Id="rId2" Type="http://schemas.openxmlformats.org/officeDocument/2006/relationships/image" Target="../media/image157.png"/><Relationship Id="rId1" Type="http://schemas.openxmlformats.org/officeDocument/2006/relationships/slideLayout" Target="../slideLayouts/slideLayout2.xml"/><Relationship Id="rId5" Type="http://schemas.openxmlformats.org/officeDocument/2006/relationships/image" Target="../media/image29.tiff"/><Relationship Id="rId4" Type="http://schemas.openxmlformats.org/officeDocument/2006/relationships/image" Target="../media/image47.png"/></Relationships>
</file>

<file path=ppt/slides/_rels/slide66.xml.rels><?xml version="1.0" encoding="UTF-8" standalone="yes"?>
<Relationships xmlns="http://schemas.openxmlformats.org/package/2006/relationships"><Relationship Id="rId3" Type="http://schemas.openxmlformats.org/officeDocument/2006/relationships/image" Target="../media/image161.png"/><Relationship Id="rId12" Type="http://schemas.openxmlformats.org/officeDocument/2006/relationships/image" Target="../media/image1820.png"/><Relationship Id="rId2" Type="http://schemas.openxmlformats.org/officeDocument/2006/relationships/image" Target="../media/image179.png"/><Relationship Id="rId1" Type="http://schemas.openxmlformats.org/officeDocument/2006/relationships/slideLayout" Target="../slideLayouts/slideLayout2.xml"/><Relationship Id="rId11" Type="http://schemas.openxmlformats.org/officeDocument/2006/relationships/image" Target="../media/image171.png"/><Relationship Id="rId5" Type="http://schemas.openxmlformats.org/officeDocument/2006/relationships/image" Target="../media/image65.png"/><Relationship Id="rId10" Type="http://schemas.openxmlformats.org/officeDocument/2006/relationships/image" Target="../media/image181.png"/><Relationship Id="rId4" Type="http://schemas.openxmlformats.org/officeDocument/2006/relationships/image" Target="../media/image1790.png"/></Relationships>
</file>

<file path=ppt/slides/_rels/slide67.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image" Target="../media/image175.png"/><Relationship Id="rId1" Type="http://schemas.openxmlformats.org/officeDocument/2006/relationships/slideLayout" Target="../slideLayouts/slideLayout2.xml"/><Relationship Id="rId4" Type="http://schemas.openxmlformats.org/officeDocument/2006/relationships/image" Target="../media/image180.png"/></Relationships>
</file>

<file path=ppt/slides/_rels/slide68.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205.png"/><Relationship Id="rId2" Type="http://schemas.openxmlformats.org/officeDocument/2006/relationships/image" Target="../media/image183.png"/><Relationship Id="rId1" Type="http://schemas.openxmlformats.org/officeDocument/2006/relationships/slideLayout" Target="../slideLayouts/slideLayout2.xml"/><Relationship Id="rId6" Type="http://schemas.openxmlformats.org/officeDocument/2006/relationships/image" Target="../media/image184.png"/><Relationship Id="rId5" Type="http://schemas.openxmlformats.org/officeDocument/2006/relationships/image" Target="../media/image116.png"/><Relationship Id="rId4" Type="http://schemas.openxmlformats.org/officeDocument/2006/relationships/image" Target="../media/image171.png"/></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tiff"/><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tiff"/><Relationship Id="rId5" Type="http://schemas.openxmlformats.org/officeDocument/2006/relationships/image" Target="../media/image14.tiff"/><Relationship Id="rId4" Type="http://schemas.openxmlformats.org/officeDocument/2006/relationships/image" Target="../media/image13.tiff"/></Relationships>
</file>

<file path=ppt/slides/_rels/slide70.xml.rels><?xml version="1.0" encoding="UTF-8" standalone="yes"?>
<Relationships xmlns="http://schemas.openxmlformats.org/package/2006/relationships"><Relationship Id="rId2" Type="http://schemas.openxmlformats.org/officeDocument/2006/relationships/image" Target="../media/image185.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18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slide" Target="slide1.xml"/><Relationship Id="rId5" Type="http://schemas.openxmlformats.org/officeDocument/2006/relationships/image" Target="../media/image24.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48943" y="806847"/>
            <a:ext cx="7772400" cy="1470025"/>
          </a:xfrm>
        </p:spPr>
        <p:txBody>
          <a:bodyPr>
            <a:normAutofit fontScale="90000"/>
          </a:bodyPr>
          <a:lstStyle/>
          <a:p>
            <a:pPr>
              <a:lnSpc>
                <a:spcPct val="150000"/>
              </a:lnSpc>
            </a:pPr>
            <a:r>
              <a:rPr lang="en-US" altLang="zh-CN" sz="4000" b="1" dirty="0" smtClean="0">
                <a:solidFill>
                  <a:srgbClr val="FF0000"/>
                </a:solidFill>
                <a:latin typeface="华文彩云" pitchFamily="2" charset="-122"/>
                <a:ea typeface="华文彩云" pitchFamily="2" charset="-122"/>
              </a:rPr>
              <a:t>《</a:t>
            </a:r>
            <a:r>
              <a:rPr lang="zh-CN" altLang="en-US" sz="4000" b="1" dirty="0" smtClean="0">
                <a:solidFill>
                  <a:srgbClr val="FF0000"/>
                </a:solidFill>
                <a:latin typeface="华文彩云" pitchFamily="2" charset="-122"/>
                <a:ea typeface="华文彩云" pitchFamily="2" charset="-122"/>
              </a:rPr>
              <a:t>机械精度设计与检测基础</a:t>
            </a:r>
            <a:r>
              <a:rPr lang="en-US" altLang="zh-CN" sz="4000" b="1" dirty="0" smtClean="0">
                <a:solidFill>
                  <a:srgbClr val="FF0000"/>
                </a:solidFill>
                <a:latin typeface="华文彩云" pitchFamily="2" charset="-122"/>
                <a:ea typeface="华文彩云" pitchFamily="2" charset="-122"/>
              </a:rPr>
              <a:t>》</a:t>
            </a:r>
            <a:r>
              <a:rPr lang="en-US" altLang="zh-CN" sz="2400" b="1" dirty="0" smtClean="0">
                <a:solidFill>
                  <a:srgbClr val="FF0000"/>
                </a:solidFill>
                <a:latin typeface="华文彩云" pitchFamily="2" charset="-122"/>
                <a:ea typeface="华文彩云" pitchFamily="2" charset="-122"/>
              </a:rPr>
              <a:t/>
            </a:r>
            <a:br>
              <a:rPr lang="en-US" altLang="zh-CN" sz="2400" b="1" dirty="0" smtClean="0">
                <a:solidFill>
                  <a:srgbClr val="FF0000"/>
                </a:solidFill>
                <a:latin typeface="华文彩云" pitchFamily="2" charset="-122"/>
                <a:ea typeface="华文彩云" pitchFamily="2" charset="-122"/>
              </a:rPr>
            </a:br>
            <a:r>
              <a:rPr lang="zh-CN" altLang="en-US" sz="2700" b="1" dirty="0" smtClean="0">
                <a:solidFill>
                  <a:srgbClr val="000000"/>
                </a:solidFill>
                <a:latin typeface="华文彩云" pitchFamily="2" charset="-122"/>
                <a:ea typeface="华文彩云" pitchFamily="2" charset="-122"/>
              </a:rPr>
              <a:t>模  拟  试  题   答  案 </a:t>
            </a:r>
            <a:endParaRPr lang="zh-CN" altLang="en-US" sz="2700" b="1" dirty="0">
              <a:solidFill>
                <a:srgbClr val="000000"/>
              </a:solidFill>
              <a:latin typeface="华文彩云" pitchFamily="2" charset="-122"/>
              <a:ea typeface="华文彩云" pitchFamily="2" charset="-122"/>
            </a:endParaRPr>
          </a:p>
        </p:txBody>
      </p:sp>
      <p:sp>
        <p:nvSpPr>
          <p:cNvPr id="5"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1</a:t>
            </a:fld>
            <a:endParaRPr lang="zh-CN" altLang="en-US" sz="2400" b="1" dirty="0"/>
          </a:p>
        </p:txBody>
      </p:sp>
      <p:sp>
        <p:nvSpPr>
          <p:cNvPr id="6" name="副标题 2">
            <a:hlinkClick r:id="rId2" action="ppaction://hlinksldjump"/>
          </p:cNvPr>
          <p:cNvSpPr txBox="1">
            <a:spLocks/>
          </p:cNvSpPr>
          <p:nvPr/>
        </p:nvSpPr>
        <p:spPr>
          <a:xfrm>
            <a:off x="899592" y="2723274"/>
            <a:ext cx="7090393" cy="489702"/>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zh-CN" altLang="en-US" sz="2400" b="1" dirty="0" smtClean="0">
                <a:latin typeface="方正舒体" pitchFamily="2" charset="-122"/>
                <a:ea typeface="方正舒体" pitchFamily="2" charset="-122"/>
              </a:rPr>
              <a:t>模拟试题</a:t>
            </a:r>
            <a:r>
              <a:rPr lang="en-US" altLang="zh-CN" sz="2400" b="1" dirty="0" smtClean="0">
                <a:latin typeface="方正舒体" pitchFamily="2" charset="-122"/>
                <a:ea typeface="方正舒体" pitchFamily="2" charset="-122"/>
              </a:rPr>
              <a:t>2</a:t>
            </a:r>
            <a:r>
              <a:rPr lang="zh-CN" altLang="en-US" sz="2400" b="1" dirty="0" smtClean="0">
                <a:latin typeface="方正舒体" pitchFamily="2" charset="-122"/>
                <a:ea typeface="方正舒体" pitchFamily="2" charset="-122"/>
              </a:rPr>
              <a:t>答案</a:t>
            </a:r>
            <a:r>
              <a:rPr lang="en-US" altLang="zh-CN" sz="2400" b="1" dirty="0" smtClean="0">
                <a:latin typeface="方正舒体" pitchFamily="2" charset="-122"/>
                <a:ea typeface="方正舒体" pitchFamily="2" charset="-122"/>
              </a:rPr>
              <a:t>——————--—-——</a:t>
            </a:r>
            <a:r>
              <a:rPr lang="zh-CN" altLang="en-US" sz="2400" b="1" dirty="0" smtClean="0">
                <a:latin typeface="方正舒体" pitchFamily="2" charset="-122"/>
                <a:ea typeface="方正舒体" pitchFamily="2" charset="-122"/>
              </a:rPr>
              <a:t>（</a:t>
            </a:r>
            <a:r>
              <a:rPr lang="en-US" altLang="zh-CN" sz="2400" b="1" dirty="0" smtClean="0">
                <a:latin typeface="方正舒体" pitchFamily="2" charset="-122"/>
                <a:ea typeface="方正舒体" pitchFamily="2" charset="-122"/>
              </a:rPr>
              <a:t>9</a:t>
            </a:r>
            <a:r>
              <a:rPr lang="zh-CN" altLang="en-US" sz="2400" b="1" dirty="0" smtClean="0">
                <a:latin typeface="方正舒体" pitchFamily="2" charset="-122"/>
                <a:ea typeface="方正舒体" pitchFamily="2" charset="-122"/>
              </a:rPr>
              <a:t>）</a:t>
            </a:r>
            <a:endParaRPr lang="zh-CN" altLang="en-US" sz="2400" b="1" dirty="0">
              <a:latin typeface="方正舒体" pitchFamily="2" charset="-122"/>
              <a:ea typeface="方正舒体" pitchFamily="2" charset="-122"/>
            </a:endParaRPr>
          </a:p>
        </p:txBody>
      </p:sp>
      <p:sp>
        <p:nvSpPr>
          <p:cNvPr id="7" name="副标题 2">
            <a:hlinkClick r:id="rId3" action="ppaction://hlinksldjump"/>
          </p:cNvPr>
          <p:cNvSpPr txBox="1">
            <a:spLocks/>
          </p:cNvSpPr>
          <p:nvPr/>
        </p:nvSpPr>
        <p:spPr>
          <a:xfrm>
            <a:off x="899592" y="3140968"/>
            <a:ext cx="7048871" cy="432048"/>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zh-CN" altLang="en-US" sz="2400" b="1" dirty="0" smtClean="0">
                <a:latin typeface="方正舒体" pitchFamily="2" charset="-122"/>
                <a:ea typeface="方正舒体" pitchFamily="2" charset="-122"/>
              </a:rPr>
              <a:t>模拟试题</a:t>
            </a:r>
            <a:r>
              <a:rPr lang="en-US" altLang="zh-CN" sz="2400" b="1" dirty="0" smtClean="0">
                <a:latin typeface="方正舒体" pitchFamily="2" charset="-122"/>
                <a:ea typeface="方正舒体" pitchFamily="2" charset="-122"/>
              </a:rPr>
              <a:t>3</a:t>
            </a:r>
            <a:r>
              <a:rPr lang="zh-CN" altLang="en-US" sz="2400" b="1" dirty="0" smtClean="0">
                <a:latin typeface="方正舒体" pitchFamily="2" charset="-122"/>
                <a:ea typeface="方正舒体" pitchFamily="2" charset="-122"/>
              </a:rPr>
              <a:t>答案</a:t>
            </a:r>
            <a:r>
              <a:rPr lang="en-US" altLang="zh-CN" sz="2400" b="1" dirty="0" smtClean="0">
                <a:latin typeface="方正舒体" pitchFamily="2" charset="-122"/>
                <a:ea typeface="方正舒体" pitchFamily="2" charset="-122"/>
              </a:rPr>
              <a:t>————————-——</a:t>
            </a:r>
            <a:r>
              <a:rPr lang="zh-CN" altLang="en-US" sz="2400" b="1" dirty="0" smtClean="0">
                <a:latin typeface="方正舒体" pitchFamily="2" charset="-122"/>
                <a:ea typeface="方正舒体" pitchFamily="2" charset="-122"/>
              </a:rPr>
              <a:t>（</a:t>
            </a:r>
            <a:r>
              <a:rPr lang="en-US" altLang="zh-CN" sz="2400" b="1" dirty="0" smtClean="0">
                <a:latin typeface="方正舒体" pitchFamily="2" charset="-122"/>
                <a:ea typeface="方正舒体" pitchFamily="2" charset="-122"/>
              </a:rPr>
              <a:t>15</a:t>
            </a:r>
            <a:r>
              <a:rPr lang="zh-CN" altLang="en-US" sz="2400" b="1" dirty="0" smtClean="0">
                <a:latin typeface="方正舒体" pitchFamily="2" charset="-122"/>
                <a:ea typeface="方正舒体" pitchFamily="2" charset="-122"/>
              </a:rPr>
              <a:t>）</a:t>
            </a:r>
            <a:endParaRPr lang="zh-CN" altLang="en-US" sz="2400" b="1" dirty="0">
              <a:latin typeface="方正舒体" pitchFamily="2" charset="-122"/>
              <a:ea typeface="方正舒体" pitchFamily="2" charset="-122"/>
            </a:endParaRPr>
          </a:p>
        </p:txBody>
      </p:sp>
      <p:sp>
        <p:nvSpPr>
          <p:cNvPr id="8" name="副标题 2">
            <a:hlinkClick r:id="rId4" action="ppaction://hlinksldjump"/>
          </p:cNvPr>
          <p:cNvSpPr txBox="1">
            <a:spLocks/>
          </p:cNvSpPr>
          <p:nvPr/>
        </p:nvSpPr>
        <p:spPr>
          <a:xfrm>
            <a:off x="899592" y="3573016"/>
            <a:ext cx="7048871" cy="36004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zh-CN" altLang="en-US" sz="2400" b="1" dirty="0" smtClean="0">
                <a:latin typeface="方正舒体" pitchFamily="2" charset="-122"/>
                <a:ea typeface="方正舒体" pitchFamily="2" charset="-122"/>
              </a:rPr>
              <a:t>模拟试题</a:t>
            </a:r>
            <a:r>
              <a:rPr lang="en-US" altLang="zh-CN" sz="2400" b="1" dirty="0" smtClean="0">
                <a:latin typeface="方正舒体" pitchFamily="2" charset="-122"/>
                <a:ea typeface="方正舒体" pitchFamily="2" charset="-122"/>
              </a:rPr>
              <a:t>4</a:t>
            </a:r>
            <a:r>
              <a:rPr lang="zh-CN" altLang="en-US" sz="2400" b="1" dirty="0" smtClean="0">
                <a:latin typeface="方正舒体" pitchFamily="2" charset="-122"/>
                <a:ea typeface="方正舒体" pitchFamily="2" charset="-122"/>
              </a:rPr>
              <a:t>答案</a:t>
            </a:r>
            <a:r>
              <a:rPr lang="en-US" altLang="zh-CN" sz="2400" b="1" dirty="0" smtClean="0">
                <a:latin typeface="方正舒体" pitchFamily="2" charset="-122"/>
                <a:ea typeface="方正舒体" pitchFamily="2" charset="-122"/>
              </a:rPr>
              <a:t>———--———-———</a:t>
            </a:r>
            <a:r>
              <a:rPr lang="zh-CN" altLang="en-US" sz="2400" b="1" dirty="0" smtClean="0">
                <a:latin typeface="方正舒体" pitchFamily="2" charset="-122"/>
                <a:ea typeface="方正舒体" pitchFamily="2" charset="-122"/>
              </a:rPr>
              <a:t>（</a:t>
            </a:r>
            <a:r>
              <a:rPr lang="en-US" altLang="zh-CN" sz="2400" b="1" dirty="0" smtClean="0">
                <a:latin typeface="方正舒体" pitchFamily="2" charset="-122"/>
                <a:ea typeface="方正舒体" pitchFamily="2" charset="-122"/>
              </a:rPr>
              <a:t>22</a:t>
            </a:r>
            <a:r>
              <a:rPr lang="zh-CN" altLang="en-US" sz="2400" b="1" dirty="0" smtClean="0">
                <a:latin typeface="方正舒体" pitchFamily="2" charset="-122"/>
                <a:ea typeface="方正舒体" pitchFamily="2" charset="-122"/>
              </a:rPr>
              <a:t>）</a:t>
            </a:r>
            <a:endParaRPr lang="zh-CN" altLang="en-US" sz="2400" b="1" dirty="0">
              <a:latin typeface="方正舒体" pitchFamily="2" charset="-122"/>
              <a:ea typeface="方正舒体" pitchFamily="2" charset="-122"/>
            </a:endParaRPr>
          </a:p>
        </p:txBody>
      </p:sp>
      <p:sp>
        <p:nvSpPr>
          <p:cNvPr id="9" name="副标题 2">
            <a:hlinkClick r:id="rId5" action="ppaction://hlinksldjump"/>
          </p:cNvPr>
          <p:cNvSpPr txBox="1">
            <a:spLocks/>
          </p:cNvSpPr>
          <p:nvPr/>
        </p:nvSpPr>
        <p:spPr>
          <a:xfrm>
            <a:off x="899592" y="4005064"/>
            <a:ext cx="7336904" cy="36004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zh-CN" altLang="en-US" sz="2400" b="1" dirty="0" smtClean="0">
                <a:latin typeface="方正舒体" pitchFamily="2" charset="-122"/>
                <a:ea typeface="方正舒体" pitchFamily="2" charset="-122"/>
              </a:rPr>
              <a:t>模拟试题</a:t>
            </a:r>
            <a:r>
              <a:rPr lang="en-US" altLang="zh-CN" sz="2400" b="1" dirty="0" smtClean="0">
                <a:latin typeface="方正舒体" pitchFamily="2" charset="-122"/>
                <a:ea typeface="方正舒体" pitchFamily="2" charset="-122"/>
              </a:rPr>
              <a:t>5</a:t>
            </a:r>
            <a:r>
              <a:rPr lang="zh-CN" altLang="en-US" sz="2400" b="1" dirty="0" smtClean="0">
                <a:latin typeface="方正舒体" pitchFamily="2" charset="-122"/>
                <a:ea typeface="方正舒体" pitchFamily="2" charset="-122"/>
              </a:rPr>
              <a:t>答案</a:t>
            </a:r>
            <a:r>
              <a:rPr lang="en-US" altLang="zh-CN" sz="2400" b="1" dirty="0" smtClean="0">
                <a:latin typeface="方正舒体" pitchFamily="2" charset="-122"/>
                <a:ea typeface="方正舒体" pitchFamily="2" charset="-122"/>
              </a:rPr>
              <a:t>—————-—————</a:t>
            </a:r>
            <a:r>
              <a:rPr lang="zh-CN" altLang="en-US" sz="2400" b="1" dirty="0" smtClean="0">
                <a:latin typeface="方正舒体" pitchFamily="2" charset="-122"/>
                <a:ea typeface="方正舒体" pitchFamily="2" charset="-122"/>
              </a:rPr>
              <a:t>（</a:t>
            </a:r>
            <a:r>
              <a:rPr lang="en-US" altLang="zh-CN" sz="2400" b="1" dirty="0" smtClean="0">
                <a:latin typeface="方正舒体" pitchFamily="2" charset="-122"/>
                <a:ea typeface="方正舒体" pitchFamily="2" charset="-122"/>
              </a:rPr>
              <a:t>27</a:t>
            </a:r>
            <a:r>
              <a:rPr lang="zh-CN" altLang="en-US" sz="2400" b="1" dirty="0" smtClean="0">
                <a:latin typeface="方正舒体" pitchFamily="2" charset="-122"/>
                <a:ea typeface="方正舒体" pitchFamily="2" charset="-122"/>
              </a:rPr>
              <a:t>）</a:t>
            </a:r>
            <a:endParaRPr lang="zh-CN" altLang="en-US" sz="2400" b="1" dirty="0">
              <a:latin typeface="方正舒体" pitchFamily="2" charset="-122"/>
              <a:ea typeface="方正舒体" pitchFamily="2" charset="-122"/>
            </a:endParaRPr>
          </a:p>
        </p:txBody>
      </p:sp>
      <p:sp>
        <p:nvSpPr>
          <p:cNvPr id="10" name="副标题 2">
            <a:hlinkClick r:id="rId6" action="ppaction://hlinksldjump"/>
          </p:cNvPr>
          <p:cNvSpPr txBox="1">
            <a:spLocks/>
          </p:cNvSpPr>
          <p:nvPr/>
        </p:nvSpPr>
        <p:spPr>
          <a:xfrm>
            <a:off x="899592" y="4437112"/>
            <a:ext cx="7192888" cy="36004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zh-CN" altLang="en-US" sz="2400" b="1" dirty="0" smtClean="0">
                <a:latin typeface="方正舒体" pitchFamily="2" charset="-122"/>
                <a:ea typeface="方正舒体" pitchFamily="2" charset="-122"/>
              </a:rPr>
              <a:t>模拟试题</a:t>
            </a:r>
            <a:r>
              <a:rPr lang="en-US" altLang="zh-CN" sz="2400" b="1" dirty="0" smtClean="0">
                <a:latin typeface="方正舒体" pitchFamily="2" charset="-122"/>
                <a:ea typeface="方正舒体" pitchFamily="2" charset="-122"/>
              </a:rPr>
              <a:t>6</a:t>
            </a:r>
            <a:r>
              <a:rPr lang="zh-CN" altLang="en-US" sz="2400" b="1" dirty="0" smtClean="0">
                <a:latin typeface="方正舒体" pitchFamily="2" charset="-122"/>
                <a:ea typeface="方正舒体" pitchFamily="2" charset="-122"/>
              </a:rPr>
              <a:t>答案</a:t>
            </a:r>
            <a:r>
              <a:rPr lang="en-US" altLang="zh-CN" sz="2400" b="1" dirty="0" smtClean="0">
                <a:latin typeface="方正舒体" pitchFamily="2" charset="-122"/>
                <a:ea typeface="方正舒体" pitchFamily="2" charset="-122"/>
              </a:rPr>
              <a:t>——————-————</a:t>
            </a:r>
            <a:r>
              <a:rPr lang="zh-CN" altLang="en-US" sz="2400" b="1" dirty="0" smtClean="0">
                <a:latin typeface="方正舒体" pitchFamily="2" charset="-122"/>
                <a:ea typeface="方正舒体" pitchFamily="2" charset="-122"/>
              </a:rPr>
              <a:t>（</a:t>
            </a:r>
            <a:r>
              <a:rPr lang="en-US" altLang="zh-CN" sz="2400" b="1" dirty="0" smtClean="0">
                <a:latin typeface="方正舒体" pitchFamily="2" charset="-122"/>
                <a:ea typeface="方正舒体" pitchFamily="2" charset="-122"/>
              </a:rPr>
              <a:t>38</a:t>
            </a:r>
            <a:r>
              <a:rPr lang="zh-CN" altLang="en-US" sz="2400" b="1" dirty="0" smtClean="0">
                <a:latin typeface="方正舒体" pitchFamily="2" charset="-122"/>
                <a:ea typeface="方正舒体" pitchFamily="2" charset="-122"/>
              </a:rPr>
              <a:t>）</a:t>
            </a:r>
            <a:endParaRPr lang="zh-CN" altLang="en-US" sz="2400" b="1" dirty="0">
              <a:latin typeface="方正舒体" pitchFamily="2" charset="-122"/>
              <a:ea typeface="方正舒体" pitchFamily="2" charset="-122"/>
            </a:endParaRPr>
          </a:p>
        </p:txBody>
      </p:sp>
      <p:sp>
        <p:nvSpPr>
          <p:cNvPr id="11" name="副标题 2">
            <a:hlinkClick r:id="rId7" action="ppaction://hlinksldjump"/>
          </p:cNvPr>
          <p:cNvSpPr txBox="1">
            <a:spLocks/>
          </p:cNvSpPr>
          <p:nvPr/>
        </p:nvSpPr>
        <p:spPr>
          <a:xfrm>
            <a:off x="899592" y="4869160"/>
            <a:ext cx="7341804" cy="36004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zh-CN" altLang="en-US" sz="2400" b="1" dirty="0" smtClean="0">
                <a:latin typeface="方正舒体" pitchFamily="2" charset="-122"/>
                <a:ea typeface="方正舒体" pitchFamily="2" charset="-122"/>
              </a:rPr>
              <a:t>模拟试题</a:t>
            </a:r>
            <a:r>
              <a:rPr lang="en-US" altLang="zh-CN" sz="2400" b="1" dirty="0" smtClean="0">
                <a:latin typeface="方正舒体" pitchFamily="2" charset="-122"/>
                <a:ea typeface="方正舒体" pitchFamily="2" charset="-122"/>
              </a:rPr>
              <a:t>7</a:t>
            </a:r>
            <a:r>
              <a:rPr lang="zh-CN" altLang="en-US" sz="2400" b="1" dirty="0" smtClean="0">
                <a:latin typeface="方正舒体" pitchFamily="2" charset="-122"/>
                <a:ea typeface="方正舒体" pitchFamily="2" charset="-122"/>
              </a:rPr>
              <a:t>答案</a:t>
            </a:r>
            <a:r>
              <a:rPr lang="en-US" altLang="zh-CN" sz="2400" b="1" dirty="0" smtClean="0">
                <a:latin typeface="方正舒体" pitchFamily="2" charset="-122"/>
                <a:ea typeface="方正舒体" pitchFamily="2" charset="-122"/>
              </a:rPr>
              <a:t>———————-———</a:t>
            </a:r>
            <a:r>
              <a:rPr lang="zh-CN" altLang="en-US" sz="2400" b="1" dirty="0" smtClean="0">
                <a:latin typeface="方正舒体" pitchFamily="2" charset="-122"/>
                <a:ea typeface="方正舒体" pitchFamily="2" charset="-122"/>
              </a:rPr>
              <a:t>（</a:t>
            </a:r>
            <a:r>
              <a:rPr lang="en-US" altLang="zh-CN" sz="2400" b="1" dirty="0" smtClean="0">
                <a:latin typeface="方正舒体" pitchFamily="2" charset="-122"/>
                <a:ea typeface="方正舒体" pitchFamily="2" charset="-122"/>
              </a:rPr>
              <a:t>44</a:t>
            </a:r>
            <a:r>
              <a:rPr lang="zh-CN" altLang="en-US" sz="2400" b="1" dirty="0" smtClean="0">
                <a:latin typeface="方正舒体" pitchFamily="2" charset="-122"/>
                <a:ea typeface="方正舒体" pitchFamily="2" charset="-122"/>
              </a:rPr>
              <a:t>）</a:t>
            </a:r>
            <a:endParaRPr lang="zh-CN" altLang="en-US" sz="2400" b="1" dirty="0">
              <a:latin typeface="方正舒体" pitchFamily="2" charset="-122"/>
              <a:ea typeface="方正舒体" pitchFamily="2" charset="-122"/>
            </a:endParaRPr>
          </a:p>
        </p:txBody>
      </p:sp>
      <p:sp>
        <p:nvSpPr>
          <p:cNvPr id="12" name="副标题 2">
            <a:hlinkClick r:id="rId8" action="ppaction://hlinksldjump"/>
          </p:cNvPr>
          <p:cNvSpPr txBox="1">
            <a:spLocks/>
          </p:cNvSpPr>
          <p:nvPr/>
        </p:nvSpPr>
        <p:spPr>
          <a:xfrm>
            <a:off x="899592" y="5373216"/>
            <a:ext cx="7067017" cy="36004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zh-CN" altLang="en-US" sz="2400" b="1" dirty="0" smtClean="0">
                <a:latin typeface="方正舒体" pitchFamily="2" charset="-122"/>
                <a:ea typeface="方正舒体" pitchFamily="2" charset="-122"/>
              </a:rPr>
              <a:t>模拟试题</a:t>
            </a:r>
            <a:r>
              <a:rPr lang="en-US" altLang="zh-CN" sz="2400" b="1" dirty="0" smtClean="0">
                <a:latin typeface="方正舒体" pitchFamily="2" charset="-122"/>
                <a:ea typeface="方正舒体" pitchFamily="2" charset="-122"/>
              </a:rPr>
              <a:t>8</a:t>
            </a:r>
            <a:r>
              <a:rPr lang="zh-CN" altLang="en-US" sz="2400" b="1" dirty="0" smtClean="0">
                <a:latin typeface="方正舒体" pitchFamily="2" charset="-122"/>
                <a:ea typeface="方正舒体" pitchFamily="2" charset="-122"/>
              </a:rPr>
              <a:t>答案</a:t>
            </a:r>
            <a:r>
              <a:rPr lang="en-US" altLang="zh-CN" sz="2400" b="1" dirty="0" smtClean="0">
                <a:latin typeface="方正舒体" pitchFamily="2" charset="-122"/>
                <a:ea typeface="方正舒体" pitchFamily="2" charset="-122"/>
              </a:rPr>
              <a:t>———————-———</a:t>
            </a:r>
            <a:r>
              <a:rPr lang="zh-CN" altLang="en-US" sz="2400" b="1" dirty="0" smtClean="0">
                <a:latin typeface="方正舒体" pitchFamily="2" charset="-122"/>
                <a:ea typeface="方正舒体" pitchFamily="2" charset="-122"/>
              </a:rPr>
              <a:t>（</a:t>
            </a:r>
            <a:r>
              <a:rPr lang="en-US" altLang="zh-CN" sz="2400" b="1" dirty="0" smtClean="0">
                <a:latin typeface="方正舒体" pitchFamily="2" charset="-122"/>
                <a:ea typeface="方正舒体" pitchFamily="2" charset="-122"/>
              </a:rPr>
              <a:t>58</a:t>
            </a:r>
            <a:r>
              <a:rPr lang="zh-CN" altLang="en-US" sz="2400" b="1" dirty="0" smtClean="0">
                <a:latin typeface="方正舒体" pitchFamily="2" charset="-122"/>
                <a:ea typeface="方正舒体" pitchFamily="2" charset="-122"/>
              </a:rPr>
              <a:t>）</a:t>
            </a:r>
            <a:endParaRPr lang="zh-CN" altLang="en-US" sz="2400" b="1" dirty="0">
              <a:latin typeface="方正舒体" pitchFamily="2" charset="-122"/>
              <a:ea typeface="方正舒体" pitchFamily="2" charset="-122"/>
            </a:endParaRPr>
          </a:p>
        </p:txBody>
      </p:sp>
      <p:sp>
        <p:nvSpPr>
          <p:cNvPr id="13" name="副标题 2">
            <a:hlinkClick r:id="rId9" action="ppaction://hlinksldjump"/>
          </p:cNvPr>
          <p:cNvSpPr txBox="1">
            <a:spLocks/>
          </p:cNvSpPr>
          <p:nvPr/>
        </p:nvSpPr>
        <p:spPr>
          <a:xfrm>
            <a:off x="899592" y="2291226"/>
            <a:ext cx="7090393" cy="489702"/>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zh-CN" altLang="en-US" sz="2400" b="1" dirty="0" smtClean="0">
                <a:latin typeface="方正舒体" pitchFamily="2" charset="-122"/>
                <a:ea typeface="方正舒体" pitchFamily="2" charset="-122"/>
              </a:rPr>
              <a:t>模拟试题</a:t>
            </a:r>
            <a:r>
              <a:rPr lang="en-US" altLang="zh-CN" sz="2400" b="1" dirty="0" smtClean="0">
                <a:latin typeface="方正舒体" pitchFamily="2" charset="-122"/>
                <a:ea typeface="方正舒体" pitchFamily="2" charset="-122"/>
              </a:rPr>
              <a:t>1</a:t>
            </a:r>
            <a:r>
              <a:rPr lang="zh-CN" altLang="en-US" sz="2400" b="1" dirty="0" smtClean="0">
                <a:latin typeface="方正舒体" pitchFamily="2" charset="-122"/>
                <a:ea typeface="方正舒体" pitchFamily="2" charset="-122"/>
              </a:rPr>
              <a:t>答案</a:t>
            </a:r>
            <a:r>
              <a:rPr lang="en-US" altLang="zh-CN" sz="2400" b="1" dirty="0" smtClean="0">
                <a:latin typeface="方正舒体" pitchFamily="2" charset="-122"/>
                <a:ea typeface="方正舒体" pitchFamily="2" charset="-122"/>
              </a:rPr>
              <a:t>——————--—-——</a:t>
            </a:r>
            <a:r>
              <a:rPr lang="zh-CN" altLang="en-US" sz="2400" b="1" dirty="0" smtClean="0">
                <a:latin typeface="方正舒体" pitchFamily="2" charset="-122"/>
                <a:ea typeface="方正舒体" pitchFamily="2" charset="-122"/>
              </a:rPr>
              <a:t>（</a:t>
            </a:r>
            <a:r>
              <a:rPr lang="en-US" altLang="zh-CN" sz="2400" b="1" dirty="0" smtClean="0">
                <a:latin typeface="方正舒体" pitchFamily="2" charset="-122"/>
                <a:ea typeface="方正舒体" pitchFamily="2" charset="-122"/>
              </a:rPr>
              <a:t>2</a:t>
            </a:r>
            <a:r>
              <a:rPr lang="zh-CN" altLang="en-US" sz="2400" b="1" dirty="0" smtClean="0">
                <a:latin typeface="方正舒体" pitchFamily="2" charset="-122"/>
                <a:ea typeface="方正舒体" pitchFamily="2" charset="-122"/>
              </a:rPr>
              <a:t>）</a:t>
            </a:r>
            <a:endParaRPr lang="zh-CN" altLang="en-US" sz="2400" b="1" dirty="0">
              <a:latin typeface="方正舒体" pitchFamily="2" charset="-122"/>
              <a:ea typeface="方正舒体" pitchFamily="2" charset="-122"/>
            </a:endParaRPr>
          </a:p>
        </p:txBody>
      </p:sp>
    </p:spTree>
    <p:extLst>
      <p:ext uri="{BB962C8B-B14F-4D97-AF65-F5344CB8AC3E}">
        <p14:creationId xmlns:p14="http://schemas.microsoft.com/office/powerpoint/2010/main" val="134514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9" grpId="0"/>
      <p:bldP spid="10" grpId="0"/>
      <p:bldP spid="11" grpId="0"/>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a:spLocks/>
          </p:cNvSpPr>
          <p:nvPr/>
        </p:nvSpPr>
        <p:spPr>
          <a:xfrm>
            <a:off x="298234" y="471587"/>
            <a:ext cx="7488832" cy="158417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2000" b="1" dirty="0"/>
              <a:t> </a:t>
            </a:r>
            <a:r>
              <a:rPr lang="zh-CN" altLang="en-US" sz="2000" b="1" dirty="0" smtClean="0"/>
              <a:t>       不相同之处  ━圆度公差带不涉及基准，可以随实际尺寸浮动，所以只能控制圆度形状误差。径向圆跳动公差带是以轴线为基准，在同一圆截面测量的最大值与最小值之差，所以它能综合控制圆度误差和同心度误差</a:t>
            </a:r>
            <a:endParaRPr lang="en-US" altLang="zh-CN" sz="2000" b="1" dirty="0" smtClean="0"/>
          </a:p>
        </p:txBody>
      </p:sp>
      <p:sp>
        <p:nvSpPr>
          <p:cNvPr id="7" name="内容占位符 2"/>
          <p:cNvSpPr txBox="1">
            <a:spLocks/>
          </p:cNvSpPr>
          <p:nvPr/>
        </p:nvSpPr>
        <p:spPr>
          <a:xfrm>
            <a:off x="-108520" y="2055763"/>
            <a:ext cx="7247514" cy="57606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2000" b="1" dirty="0"/>
              <a:t> </a:t>
            </a:r>
            <a:r>
              <a:rPr lang="zh-CN" altLang="en-US" sz="2000" b="1" dirty="0" smtClean="0"/>
              <a:t>       </a:t>
            </a:r>
            <a:r>
              <a:rPr lang="en-US" altLang="zh-CN" sz="2000" b="1" dirty="0" smtClean="0"/>
              <a:t>2. </a:t>
            </a:r>
            <a:r>
              <a:rPr lang="zh-CN" altLang="en-US" sz="2000" b="1" dirty="0" smtClean="0"/>
              <a:t>答：⑴  中径偏差，⑵  螺距累积偏差，⑶  牙侧角偏差</a:t>
            </a:r>
            <a:endParaRPr lang="zh-CN" altLang="en-US" sz="2000" dirty="0"/>
          </a:p>
        </p:txBody>
      </p:sp>
      <mc:AlternateContent xmlns:mc="http://schemas.openxmlformats.org/markup-compatibility/2006" xmlns:a14="http://schemas.microsoft.com/office/drawing/2010/main">
        <mc:Choice Requires="a14">
          <p:sp>
            <p:nvSpPr>
              <p:cNvPr id="11" name="TextBox 10"/>
              <p:cNvSpPr txBox="1"/>
              <p:nvPr/>
            </p:nvSpPr>
            <p:spPr>
              <a:xfrm>
                <a:off x="730282" y="2559819"/>
                <a:ext cx="6192688" cy="729687"/>
              </a:xfrm>
              <a:prstGeom prst="rect">
                <a:avLst/>
              </a:prstGeom>
              <a:noFill/>
            </p:spPr>
            <p:txBody>
              <a:bodyPr wrap="square" rtlCol="0">
                <a:spAutoFit/>
              </a:bodyPr>
              <a:lstStyle/>
              <a:p>
                <a:r>
                  <a:rPr lang="zh-CN" altLang="en-US" sz="2400" b="1" dirty="0" smtClean="0"/>
                  <a:t>中径</a:t>
                </a:r>
                <a14:m>
                  <m:oMath xmlns:m="http://schemas.openxmlformats.org/officeDocument/2006/math">
                    <m:r>
                      <a:rPr lang="zh-CN" altLang="en-US" sz="2400" b="1" i="1" smtClean="0">
                        <a:latin typeface="Cambria Math"/>
                      </a:rPr>
                      <m:t>合格条件为</m:t>
                    </m:r>
                    <m:r>
                      <a:rPr lang="zh-CN" altLang="en-US" sz="2400" b="0" i="1" smtClean="0">
                        <a:latin typeface="Cambria Math"/>
                      </a:rPr>
                      <m:t>：</m:t>
                    </m:r>
                    <m:d>
                      <m:dPr>
                        <m:begChr m:val="{"/>
                        <m:endChr m:val=""/>
                        <m:ctrlPr>
                          <a:rPr lang="en-US" altLang="zh-CN" sz="2400" i="1" smtClean="0">
                            <a:latin typeface="Cambria Math"/>
                          </a:rPr>
                        </m:ctrlPr>
                      </m:dPr>
                      <m:e>
                        <m:eqArr>
                          <m:eqArrPr>
                            <m:ctrlPr>
                              <a:rPr lang="en-US" altLang="zh-CN" sz="2400" i="1" smtClean="0">
                                <a:latin typeface="Cambria Math"/>
                              </a:rPr>
                            </m:ctrlPr>
                          </m:eqArrPr>
                          <m:e>
                            <m:r>
                              <a:rPr lang="en-US" altLang="zh-CN" sz="2400" b="0" i="1" smtClean="0">
                                <a:latin typeface="Cambria Math"/>
                              </a:rPr>
                              <m:t>𝑑</m:t>
                            </m:r>
                            <m:r>
                              <a:rPr lang="en-US" altLang="zh-CN" sz="2400" b="0" i="1" baseline="-25000" smtClean="0">
                                <a:latin typeface="Cambria Math"/>
                              </a:rPr>
                              <m:t>2</m:t>
                            </m:r>
                            <m:r>
                              <a:rPr lang="en-US" altLang="zh-CN" sz="2400" b="0" i="1" baseline="-25000" smtClean="0">
                                <a:latin typeface="Cambria Math"/>
                              </a:rPr>
                              <m:t>𝑎</m:t>
                            </m:r>
                            <m:r>
                              <a:rPr lang="en-US" altLang="zh-CN" sz="2400" b="0" i="1" smtClean="0">
                                <a:latin typeface="Cambria Math"/>
                              </a:rPr>
                              <m:t>≥</m:t>
                            </m:r>
                            <m:r>
                              <a:rPr lang="en-US" altLang="zh-CN" sz="2400" b="0" i="1" smtClean="0">
                                <a:latin typeface="Cambria Math"/>
                              </a:rPr>
                              <m:t>𝑑</m:t>
                            </m:r>
                            <m:r>
                              <a:rPr lang="en-US" altLang="zh-CN" sz="2400" b="0" i="1" baseline="-25000" smtClean="0">
                                <a:latin typeface="Cambria Math"/>
                              </a:rPr>
                              <m:t>2</m:t>
                            </m:r>
                            <m:r>
                              <m:rPr>
                                <m:sty m:val="p"/>
                              </m:rPr>
                              <a:rPr lang="en-US" altLang="zh-CN" sz="2400" b="0" i="0" baseline="-25000" smtClean="0">
                                <a:latin typeface="Cambria Math"/>
                              </a:rPr>
                              <m:t>min</m:t>
                            </m:r>
                          </m:e>
                          <m:e>
                            <m:r>
                              <a:rPr lang="en-US" altLang="zh-CN" sz="2400" b="0" i="1" smtClean="0">
                                <a:latin typeface="Cambria Math"/>
                              </a:rPr>
                              <m:t>𝑑</m:t>
                            </m:r>
                            <m:r>
                              <a:rPr lang="en-US" altLang="zh-CN" sz="2400" b="0" i="1" baseline="-25000" smtClean="0">
                                <a:latin typeface="Cambria Math"/>
                              </a:rPr>
                              <m:t>2</m:t>
                            </m:r>
                            <m:r>
                              <m:rPr>
                                <m:sty m:val="p"/>
                              </m:rPr>
                              <a:rPr lang="en-US" altLang="zh-CN" sz="2400" b="0" i="0" baseline="-25000" smtClean="0">
                                <a:latin typeface="Cambria Math"/>
                              </a:rPr>
                              <m:t>fe</m:t>
                            </m:r>
                            <m:r>
                              <a:rPr lang="en-US" altLang="zh-CN" sz="2400" b="0" i="1" smtClean="0">
                                <a:latin typeface="Cambria Math"/>
                              </a:rPr>
                              <m:t>≤</m:t>
                            </m:r>
                            <m:r>
                              <a:rPr lang="en-US" altLang="zh-CN" sz="2400" b="0" i="1" smtClean="0">
                                <a:latin typeface="Cambria Math"/>
                              </a:rPr>
                              <m:t>𝑑</m:t>
                            </m:r>
                            <m:r>
                              <a:rPr lang="en-US" altLang="zh-CN" sz="2400" b="0" i="1" baseline="-25000" smtClean="0">
                                <a:latin typeface="Cambria Math"/>
                              </a:rPr>
                              <m:t>2</m:t>
                            </m:r>
                            <m:r>
                              <m:rPr>
                                <m:sty m:val="p"/>
                              </m:rPr>
                              <a:rPr lang="en-US" altLang="zh-CN" sz="2400" b="0" i="0" baseline="-25000" smtClean="0">
                                <a:latin typeface="Cambria Math"/>
                              </a:rPr>
                              <m:t>max</m:t>
                            </m:r>
                          </m:e>
                        </m:eqArr>
                      </m:e>
                    </m:d>
                  </m:oMath>
                </a14:m>
                <a:endParaRPr lang="zh-CN" altLang="en-US" sz="2400" dirty="0"/>
              </a:p>
            </p:txBody>
          </p:sp>
        </mc:Choice>
        <mc:Fallback xmlns="">
          <p:sp>
            <p:nvSpPr>
              <p:cNvPr id="11" name="TextBox 10"/>
              <p:cNvSpPr txBox="1">
                <a:spLocks noRot="1" noChangeAspect="1" noMove="1" noResize="1" noEditPoints="1" noAdjustHandles="1" noChangeArrowheads="1" noChangeShapeType="1" noTextEdit="1"/>
              </p:cNvSpPr>
              <p:nvPr/>
            </p:nvSpPr>
            <p:spPr>
              <a:xfrm>
                <a:off x="730282" y="2559819"/>
                <a:ext cx="6192688" cy="729687"/>
              </a:xfrm>
              <a:prstGeom prst="rect">
                <a:avLst/>
              </a:prstGeom>
              <a:blipFill rotWithShape="1">
                <a:blip r:embed="rId2"/>
                <a:stretch>
                  <a:fillRect l="-1575" b="-833"/>
                </a:stretch>
              </a:blipFill>
            </p:spPr>
            <p:txBody>
              <a:bodyPr/>
              <a:lstStyle/>
              <a:p>
                <a:r>
                  <a:rPr lang="zh-CN" altLang="en-US">
                    <a:noFill/>
                  </a:rPr>
                  <a:t> </a:t>
                </a:r>
              </a:p>
            </p:txBody>
          </p:sp>
        </mc:Fallback>
      </mc:AlternateContent>
      <p:sp>
        <p:nvSpPr>
          <p:cNvPr id="8" name="内容占位符 2"/>
          <p:cNvSpPr txBox="1">
            <a:spLocks/>
          </p:cNvSpPr>
          <p:nvPr/>
        </p:nvSpPr>
        <p:spPr>
          <a:xfrm>
            <a:off x="395536" y="3276955"/>
            <a:ext cx="8255626" cy="60889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2000" b="1" dirty="0"/>
              <a:t> </a:t>
            </a:r>
            <a:r>
              <a:rPr lang="en-US" altLang="zh-CN" sz="2000" b="1" dirty="0" smtClean="0"/>
              <a:t>3. </a:t>
            </a:r>
            <a:r>
              <a:rPr lang="zh-CN" altLang="en-US" sz="2000" b="1" dirty="0" smtClean="0"/>
              <a:t>答：负荷类型分：⑴  旋转负荷，⑵  局部负荷，⑶  摆动负荷。</a:t>
            </a:r>
            <a:endParaRPr lang="en-US" altLang="zh-CN" sz="2000" b="1" dirty="0" smtClean="0"/>
          </a:p>
          <a:p>
            <a:pPr marL="0" indent="0">
              <a:lnSpc>
                <a:spcPct val="120000"/>
              </a:lnSpc>
              <a:buNone/>
            </a:pPr>
            <a:endParaRPr lang="zh-CN" altLang="en-US" sz="2000" dirty="0"/>
          </a:p>
        </p:txBody>
      </p:sp>
      <p:sp>
        <p:nvSpPr>
          <p:cNvPr id="2" name="矩形 1"/>
          <p:cNvSpPr/>
          <p:nvPr/>
        </p:nvSpPr>
        <p:spPr>
          <a:xfrm>
            <a:off x="514258" y="3711947"/>
            <a:ext cx="4824537" cy="369332"/>
          </a:xfrm>
          <a:prstGeom prst="rect">
            <a:avLst/>
          </a:prstGeom>
        </p:spPr>
        <p:txBody>
          <a:bodyPr wrap="square">
            <a:spAutoFit/>
          </a:bodyPr>
          <a:lstStyle/>
          <a:p>
            <a:r>
              <a:rPr lang="zh-CN" altLang="en-US" b="1" dirty="0" smtClean="0"/>
              <a:t>（</a:t>
            </a:r>
            <a:r>
              <a:rPr lang="en-US" altLang="zh-CN" b="1" dirty="0" smtClean="0"/>
              <a:t>1</a:t>
            </a:r>
            <a:r>
              <a:rPr lang="zh-CN" altLang="en-US" b="1" dirty="0" smtClean="0"/>
              <a:t>）旋转负荷时，采用紧密配合</a:t>
            </a:r>
            <a:endParaRPr lang="zh-CN" altLang="en-US" dirty="0"/>
          </a:p>
        </p:txBody>
      </p:sp>
      <p:sp>
        <p:nvSpPr>
          <p:cNvPr id="12" name="矩形 11"/>
          <p:cNvSpPr/>
          <p:nvPr/>
        </p:nvSpPr>
        <p:spPr>
          <a:xfrm>
            <a:off x="514258" y="4113825"/>
            <a:ext cx="4824537" cy="369332"/>
          </a:xfrm>
          <a:prstGeom prst="rect">
            <a:avLst/>
          </a:prstGeom>
        </p:spPr>
        <p:txBody>
          <a:bodyPr wrap="square">
            <a:spAutoFit/>
          </a:bodyPr>
          <a:lstStyle/>
          <a:p>
            <a:r>
              <a:rPr lang="zh-CN" altLang="en-US" b="1" dirty="0" smtClean="0"/>
              <a:t>（</a:t>
            </a:r>
            <a:r>
              <a:rPr lang="en-US" altLang="zh-CN" b="1" dirty="0" smtClean="0"/>
              <a:t>2</a:t>
            </a:r>
            <a:r>
              <a:rPr lang="zh-CN" altLang="en-US" b="1" dirty="0" smtClean="0"/>
              <a:t>）  局部负荷时，采用稍松配合</a:t>
            </a:r>
            <a:endParaRPr lang="zh-CN" altLang="en-US" dirty="0"/>
          </a:p>
        </p:txBody>
      </p:sp>
      <p:sp>
        <p:nvSpPr>
          <p:cNvPr id="13" name="矩形 12"/>
          <p:cNvSpPr/>
          <p:nvPr/>
        </p:nvSpPr>
        <p:spPr>
          <a:xfrm>
            <a:off x="514258" y="4483157"/>
            <a:ext cx="6906909" cy="369332"/>
          </a:xfrm>
          <a:prstGeom prst="rect">
            <a:avLst/>
          </a:prstGeom>
        </p:spPr>
        <p:txBody>
          <a:bodyPr wrap="square">
            <a:spAutoFit/>
          </a:bodyPr>
          <a:lstStyle/>
          <a:p>
            <a:r>
              <a:rPr lang="zh-CN" altLang="en-US" b="1" dirty="0" smtClean="0"/>
              <a:t>（</a:t>
            </a:r>
            <a:r>
              <a:rPr lang="en-US" altLang="zh-CN" b="1" dirty="0" smtClean="0"/>
              <a:t>3</a:t>
            </a:r>
            <a:r>
              <a:rPr lang="zh-CN" altLang="en-US" b="1" dirty="0" smtClean="0"/>
              <a:t>）  摆动负荷时，配合松紧采用介于上述（</a:t>
            </a:r>
            <a:r>
              <a:rPr lang="en-US" altLang="zh-CN" b="1" dirty="0" smtClean="0"/>
              <a:t>1</a:t>
            </a:r>
            <a:r>
              <a:rPr lang="zh-CN" altLang="en-US" b="1" dirty="0" smtClean="0"/>
              <a:t>）、（</a:t>
            </a:r>
            <a:r>
              <a:rPr lang="en-US" altLang="zh-CN" b="1" dirty="0" smtClean="0"/>
              <a:t>2</a:t>
            </a:r>
            <a:r>
              <a:rPr lang="zh-CN" altLang="en-US" b="1" dirty="0" smtClean="0"/>
              <a:t>）之间</a:t>
            </a:r>
            <a:endParaRPr lang="zh-CN" altLang="en-US" dirty="0"/>
          </a:p>
        </p:txBody>
      </p:sp>
      <p:sp>
        <p:nvSpPr>
          <p:cNvPr id="14" name="内容占位符 2"/>
          <p:cNvSpPr txBox="1">
            <a:spLocks/>
          </p:cNvSpPr>
          <p:nvPr/>
        </p:nvSpPr>
        <p:spPr>
          <a:xfrm>
            <a:off x="395536" y="4861549"/>
            <a:ext cx="8255626" cy="1586702"/>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2000" b="1" dirty="0"/>
              <a:t> </a:t>
            </a:r>
            <a:r>
              <a:rPr lang="zh-CN" altLang="en-US" sz="2000" b="1" dirty="0" smtClean="0"/>
              <a:t> </a:t>
            </a:r>
            <a:r>
              <a:rPr lang="en-US" altLang="zh-CN" sz="2000" b="1" dirty="0" smtClean="0"/>
              <a:t>4. </a:t>
            </a:r>
            <a:r>
              <a:rPr lang="zh-CN" altLang="en-US" sz="2000" b="1" dirty="0" smtClean="0"/>
              <a:t>答：尺寸链有组成环和封闭环组成。尺寸链中相关联的每个尺寸</a:t>
            </a:r>
            <a:endParaRPr lang="en-US" altLang="zh-CN" sz="2000" b="1" dirty="0" smtClean="0"/>
          </a:p>
          <a:p>
            <a:pPr marL="0" indent="0">
              <a:lnSpc>
                <a:spcPct val="120000"/>
              </a:lnSpc>
              <a:buNone/>
            </a:pPr>
            <a:r>
              <a:rPr lang="en-US" altLang="zh-CN" sz="2000" dirty="0" smtClean="0"/>
              <a:t>                </a:t>
            </a:r>
            <a:r>
              <a:rPr lang="zh-CN" altLang="en-US" sz="2000" b="1" dirty="0" smtClean="0"/>
              <a:t>都叫组成环，封闭环是指加工或装配最后自然形成的尺寸。</a:t>
            </a:r>
            <a:endParaRPr lang="en-US" altLang="zh-CN" sz="2000" b="1" dirty="0" smtClean="0"/>
          </a:p>
          <a:p>
            <a:pPr marL="0" indent="0">
              <a:lnSpc>
                <a:spcPct val="120000"/>
              </a:lnSpc>
              <a:buNone/>
            </a:pPr>
            <a:r>
              <a:rPr lang="en-US" altLang="zh-CN" sz="2000" b="1" dirty="0"/>
              <a:t> </a:t>
            </a:r>
            <a:r>
              <a:rPr lang="en-US" altLang="zh-CN" sz="2000" b="1" dirty="0" smtClean="0"/>
              <a:t>               </a:t>
            </a:r>
            <a:r>
              <a:rPr lang="zh-CN" altLang="en-US" sz="2000" b="1" dirty="0" smtClean="0"/>
              <a:t>组成环分增环和减环。增环是指该尺寸增大，引起封闭环增大，</a:t>
            </a:r>
            <a:endParaRPr lang="en-US" altLang="zh-CN" sz="2000" b="1" dirty="0" smtClean="0"/>
          </a:p>
          <a:p>
            <a:pPr marL="0" indent="0">
              <a:lnSpc>
                <a:spcPct val="120000"/>
              </a:lnSpc>
              <a:buNone/>
            </a:pPr>
            <a:r>
              <a:rPr lang="en-US" altLang="zh-CN" sz="2000" b="1" dirty="0"/>
              <a:t> </a:t>
            </a:r>
            <a:r>
              <a:rPr lang="en-US" altLang="zh-CN" sz="2000" b="1" dirty="0" smtClean="0"/>
              <a:t>               </a:t>
            </a:r>
            <a:r>
              <a:rPr lang="zh-CN" altLang="en-US" sz="2000" b="1" dirty="0" smtClean="0"/>
              <a:t>减环是指该尺寸增大，引起封闭环减小。</a:t>
            </a:r>
            <a:endParaRPr lang="zh-CN" altLang="en-US" sz="2000" b="1" dirty="0"/>
          </a:p>
        </p:txBody>
      </p:sp>
      <p:sp>
        <p:nvSpPr>
          <p:cNvPr id="15" name="灯片编号占位符 4"/>
          <p:cNvSpPr>
            <a:spLocks noGrp="1"/>
          </p:cNvSpPr>
          <p:nvPr>
            <p:ph type="sldNum" sz="quarter" idx="12"/>
          </p:nvPr>
        </p:nvSpPr>
        <p:spPr>
          <a:xfrm>
            <a:off x="7707144" y="6520259"/>
            <a:ext cx="701353" cy="365125"/>
          </a:xfrm>
        </p:spPr>
        <p:txBody>
          <a:bodyPr/>
          <a:lstStyle/>
          <a:p>
            <a:fld id="{0C913308-F349-4B6D-A68A-DD1791B4A57B}" type="slidenum">
              <a:rPr lang="zh-CN" altLang="en-US" sz="2400" b="1" smtClean="0"/>
              <a:t>10</a:t>
            </a:fld>
            <a:endParaRPr lang="zh-CN" altLang="en-US" sz="2400" b="1" dirty="0"/>
          </a:p>
        </p:txBody>
      </p:sp>
    </p:spTree>
    <p:extLst>
      <p:ext uri="{BB962C8B-B14F-4D97-AF65-F5344CB8AC3E}">
        <p14:creationId xmlns:p14="http://schemas.microsoft.com/office/powerpoint/2010/main" val="23891579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wipe(left)">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4">
                                            <p:txEl>
                                              <p:pRg st="0" end="0"/>
                                            </p:txEl>
                                          </p:spTgt>
                                        </p:tgtEl>
                                        <p:attrNameLst>
                                          <p:attrName>style.visibility</p:attrName>
                                        </p:attrNameLst>
                                      </p:cBhvr>
                                      <p:to>
                                        <p:strVal val="visible"/>
                                      </p:to>
                                    </p:set>
                                    <p:animEffect transition="in" filter="wipe(left)">
                                      <p:cBhvr>
                                        <p:cTn id="37" dur="500"/>
                                        <p:tgtEl>
                                          <p:spTgt spid="14">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4">
                                            <p:txEl>
                                              <p:pRg st="1" end="1"/>
                                            </p:txEl>
                                          </p:spTgt>
                                        </p:tgtEl>
                                        <p:attrNameLst>
                                          <p:attrName>style.visibility</p:attrName>
                                        </p:attrNameLst>
                                      </p:cBhvr>
                                      <p:to>
                                        <p:strVal val="visible"/>
                                      </p:to>
                                    </p:set>
                                    <p:animEffect transition="in" filter="wipe(left)">
                                      <p:cBhvr>
                                        <p:cTn id="42" dur="500"/>
                                        <p:tgtEl>
                                          <p:spTgt spid="14">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4">
                                            <p:txEl>
                                              <p:pRg st="2" end="2"/>
                                            </p:txEl>
                                          </p:spTgt>
                                        </p:tgtEl>
                                        <p:attrNameLst>
                                          <p:attrName>style.visibility</p:attrName>
                                        </p:attrNameLst>
                                      </p:cBhvr>
                                      <p:to>
                                        <p:strVal val="visible"/>
                                      </p:to>
                                    </p:set>
                                    <p:animEffect transition="in" filter="wipe(left)">
                                      <p:cBhvr>
                                        <p:cTn id="47" dur="500"/>
                                        <p:tgtEl>
                                          <p:spTgt spid="14">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4">
                                            <p:txEl>
                                              <p:pRg st="3" end="3"/>
                                            </p:txEl>
                                          </p:spTgt>
                                        </p:tgtEl>
                                        <p:attrNameLst>
                                          <p:attrName>style.visibility</p:attrName>
                                        </p:attrNameLst>
                                      </p:cBhvr>
                                      <p:to>
                                        <p:strVal val="visible"/>
                                      </p:to>
                                    </p:set>
                                    <p:animEffect transition="in" filter="wipe(left)">
                                      <p:cBhvr>
                                        <p:cTn id="52" dur="500"/>
                                        <p:tgtEl>
                                          <p:spTgt spid="1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8" grpId="0" build="p"/>
      <p:bldP spid="2" grpId="0"/>
      <p:bldP spid="12" grpId="0"/>
      <p:bldP spid="13" grpId="0"/>
      <p:bldP spid="1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a:spLocks/>
          </p:cNvSpPr>
          <p:nvPr/>
        </p:nvSpPr>
        <p:spPr>
          <a:xfrm>
            <a:off x="395536" y="548680"/>
            <a:ext cx="2453122" cy="50405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2000" b="1" dirty="0"/>
              <a:t>四</a:t>
            </a:r>
            <a:r>
              <a:rPr lang="zh-CN" altLang="en-US" sz="2000" b="1" dirty="0" smtClean="0"/>
              <a:t>、计算题</a:t>
            </a:r>
            <a:endParaRPr lang="zh-CN" altLang="en-US" sz="2000" b="1" dirty="0"/>
          </a:p>
        </p:txBody>
      </p:sp>
      <p:sp>
        <p:nvSpPr>
          <p:cNvPr id="7" name="内容占位符 2"/>
          <p:cNvSpPr txBox="1">
            <a:spLocks/>
          </p:cNvSpPr>
          <p:nvPr/>
        </p:nvSpPr>
        <p:spPr>
          <a:xfrm>
            <a:off x="251520" y="1054472"/>
            <a:ext cx="8585522" cy="3022600"/>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2000" b="1" dirty="0"/>
              <a:t> </a:t>
            </a:r>
            <a:r>
              <a:rPr lang="en-US" altLang="zh-CN" sz="2400" b="1" dirty="0"/>
              <a:t>1</a:t>
            </a:r>
            <a:r>
              <a:rPr lang="en-US" altLang="zh-CN" sz="2400" b="1" dirty="0" smtClean="0"/>
              <a:t>. </a:t>
            </a:r>
            <a:r>
              <a:rPr lang="zh-CN" altLang="en-US" sz="2400" b="1" dirty="0" smtClean="0"/>
              <a:t>答：⑴  </a:t>
            </a:r>
            <a:r>
              <a:rPr lang="en-US" altLang="zh-CN" sz="2400" b="1" i="1" dirty="0" err="1" smtClean="0">
                <a:latin typeface="Batang" pitchFamily="18" charset="-127"/>
                <a:ea typeface="Batang" pitchFamily="18" charset="-127"/>
              </a:rPr>
              <a:t>T</a:t>
            </a:r>
            <a:r>
              <a:rPr lang="en-US" altLang="zh-CN" sz="2400" b="1" baseline="-25000" dirty="0" err="1" smtClean="0"/>
              <a:t>f</a:t>
            </a:r>
            <a:r>
              <a:rPr lang="en-US" altLang="zh-CN" sz="2400" b="1" baseline="-25000" dirty="0" smtClean="0"/>
              <a:t> </a:t>
            </a:r>
            <a:r>
              <a:rPr lang="en-US" altLang="zh-CN" sz="2400" b="1" dirty="0" smtClean="0"/>
              <a:t>= </a:t>
            </a:r>
            <a:r>
              <a:rPr lang="en-US" altLang="zh-CN" sz="2400" b="1" i="1" dirty="0" err="1" smtClean="0">
                <a:latin typeface="Batang" pitchFamily="18" charset="-127"/>
                <a:ea typeface="Batang" pitchFamily="18" charset="-127"/>
              </a:rPr>
              <a:t>X</a:t>
            </a:r>
            <a:r>
              <a:rPr lang="en-US" altLang="zh-CN" sz="2400" b="1" baseline="-25000" dirty="0" err="1" smtClean="0"/>
              <a:t>max</a:t>
            </a:r>
            <a:r>
              <a:rPr lang="en-US" altLang="zh-CN" sz="2400" b="1" dirty="0" err="1" smtClean="0"/>
              <a:t>-</a:t>
            </a:r>
            <a:r>
              <a:rPr lang="en-US" altLang="zh-CN" sz="2400" b="1" i="1" dirty="0" err="1" smtClean="0">
                <a:latin typeface="Batang" pitchFamily="18" charset="-127"/>
                <a:ea typeface="Batang" pitchFamily="18" charset="-127"/>
              </a:rPr>
              <a:t>X</a:t>
            </a:r>
            <a:r>
              <a:rPr lang="en-US" altLang="zh-CN" sz="2400" b="1" baseline="-25000" dirty="0" err="1" smtClean="0"/>
              <a:t>min</a:t>
            </a:r>
            <a:r>
              <a:rPr lang="en-US" altLang="zh-CN" sz="2400" b="1" dirty="0" smtClean="0"/>
              <a:t>=104μm    </a:t>
            </a:r>
            <a:r>
              <a:rPr lang="zh-CN" altLang="en-US" sz="2400" b="1" dirty="0" smtClean="0"/>
              <a:t>，令</a:t>
            </a:r>
            <a:r>
              <a:rPr lang="en-US" altLang="zh-CN" sz="2400" b="1" i="1" dirty="0" smtClean="0">
                <a:latin typeface="Batang" pitchFamily="18" charset="-127"/>
                <a:ea typeface="Batang" pitchFamily="18" charset="-127"/>
              </a:rPr>
              <a:t>T</a:t>
            </a:r>
            <a:r>
              <a:rPr lang="en-US" altLang="zh-CN" sz="2400" b="1" baseline="-25000" dirty="0" smtClean="0"/>
              <a:t>D</a:t>
            </a:r>
            <a:r>
              <a:rPr lang="en-US" altLang="zh-CN" sz="2400" b="1" dirty="0" smtClean="0"/>
              <a:t>=</a:t>
            </a:r>
            <a:r>
              <a:rPr lang="en-US" altLang="zh-CN" sz="2400" b="1" i="1" dirty="0" smtClean="0">
                <a:latin typeface="Batang" pitchFamily="18" charset="-127"/>
                <a:ea typeface="Batang" pitchFamily="18" charset="-127"/>
              </a:rPr>
              <a:t>T</a:t>
            </a:r>
            <a:r>
              <a:rPr lang="en-US" altLang="zh-CN" sz="2400" b="1" baseline="-25000" dirty="0" smtClean="0"/>
              <a:t>d</a:t>
            </a:r>
            <a:r>
              <a:rPr lang="en-US" altLang="zh-CN" sz="2400" b="1" dirty="0" smtClean="0"/>
              <a:t>=52μm </a:t>
            </a:r>
            <a:r>
              <a:rPr lang="zh-CN" altLang="en-US" sz="2400" b="1" dirty="0" smtClean="0"/>
              <a:t>，查表得孔</a:t>
            </a:r>
            <a:endParaRPr lang="en-US" altLang="zh-CN" sz="2400" b="1" dirty="0" smtClean="0"/>
          </a:p>
          <a:p>
            <a:pPr marL="0" indent="0">
              <a:lnSpc>
                <a:spcPct val="120000"/>
              </a:lnSpc>
              <a:buNone/>
            </a:pPr>
            <a:r>
              <a:rPr lang="en-US" altLang="zh-CN" sz="2400" b="1" dirty="0"/>
              <a:t> </a:t>
            </a:r>
            <a:r>
              <a:rPr lang="en-US" altLang="zh-CN" sz="2400" b="1" dirty="0" smtClean="0"/>
              <a:t>                  </a:t>
            </a:r>
            <a:r>
              <a:rPr lang="zh-CN" altLang="en-US" sz="2400" b="1" dirty="0" smtClean="0"/>
              <a:t>  为</a:t>
            </a:r>
            <a:r>
              <a:rPr lang="en-US" altLang="zh-CN" sz="2400" b="1" dirty="0" smtClean="0"/>
              <a:t>9</a:t>
            </a:r>
            <a:r>
              <a:rPr lang="zh-CN" altLang="en-US" sz="2400" b="1" dirty="0" smtClean="0"/>
              <a:t>级，轴为</a:t>
            </a:r>
            <a:r>
              <a:rPr lang="en-US" altLang="zh-CN" sz="2400" b="1" dirty="0" smtClean="0"/>
              <a:t>9</a:t>
            </a:r>
            <a:r>
              <a:rPr lang="zh-CN" altLang="en-US" sz="2400" b="1" dirty="0" smtClean="0"/>
              <a:t>级</a:t>
            </a:r>
            <a:endParaRPr lang="en-US" altLang="zh-CN" sz="2400" b="1" dirty="0" smtClean="0"/>
          </a:p>
          <a:p>
            <a:pPr marL="0" indent="0">
              <a:lnSpc>
                <a:spcPct val="120000"/>
              </a:lnSpc>
              <a:buNone/>
            </a:pPr>
            <a:r>
              <a:rPr lang="en-US" altLang="zh-CN" sz="2400" b="1" dirty="0" smtClean="0"/>
              <a:t>               </a:t>
            </a:r>
            <a:r>
              <a:rPr lang="zh-CN" altLang="en-US" sz="2400" b="1" dirty="0" smtClean="0"/>
              <a:t>⑵  基孔制</a:t>
            </a:r>
            <a:r>
              <a:rPr lang="zh-CN" altLang="en-US" sz="2000" b="1" dirty="0" smtClean="0"/>
              <a:t>，孔的基本偏差为</a:t>
            </a:r>
            <a:r>
              <a:rPr lang="en-US" altLang="zh-CN" sz="2000" b="1" dirty="0" smtClean="0"/>
              <a:t>H   EI=0   </a:t>
            </a:r>
            <a:r>
              <a:rPr lang="en-US" altLang="zh-CN" sz="2400" b="1" i="1" dirty="0" err="1" smtClean="0">
                <a:latin typeface="Batang" pitchFamily="18" charset="-127"/>
                <a:ea typeface="Batang" pitchFamily="18" charset="-127"/>
              </a:rPr>
              <a:t>X</a:t>
            </a:r>
            <a:r>
              <a:rPr lang="en-US" altLang="zh-CN" sz="2400" b="1" baseline="-25000" dirty="0" err="1" smtClean="0"/>
              <a:t>min</a:t>
            </a:r>
            <a:r>
              <a:rPr lang="en-US" altLang="zh-CN" sz="2400" b="1" dirty="0" smtClean="0"/>
              <a:t>=EI-</a:t>
            </a:r>
            <a:r>
              <a:rPr lang="en-US" altLang="zh-CN" sz="2400" b="1" dirty="0" err="1" smtClean="0"/>
              <a:t>es</a:t>
            </a:r>
            <a:r>
              <a:rPr lang="en-US" altLang="zh-CN" sz="2400" b="1" dirty="0" smtClean="0"/>
              <a:t>=0,es=0</a:t>
            </a:r>
          </a:p>
          <a:p>
            <a:pPr marL="0" indent="0">
              <a:lnSpc>
                <a:spcPct val="120000"/>
              </a:lnSpc>
              <a:buNone/>
            </a:pPr>
            <a:r>
              <a:rPr lang="en-US" altLang="zh-CN" sz="2400" b="1" dirty="0"/>
              <a:t> </a:t>
            </a:r>
            <a:r>
              <a:rPr lang="en-US" altLang="zh-CN" sz="2400" b="1" dirty="0" smtClean="0"/>
              <a:t>                       </a:t>
            </a:r>
            <a:r>
              <a:rPr lang="zh-CN" altLang="en-US" sz="2400" b="1" dirty="0" smtClean="0"/>
              <a:t>轴的基本偏差为</a:t>
            </a:r>
            <a:r>
              <a:rPr lang="en-US" altLang="zh-CN" sz="2400" b="1" dirty="0" smtClean="0"/>
              <a:t>h</a:t>
            </a:r>
            <a:r>
              <a:rPr lang="zh-CN" altLang="en-US" sz="2400" b="1" dirty="0" smtClean="0"/>
              <a:t>。</a:t>
            </a:r>
            <a:r>
              <a:rPr lang="en-US" altLang="zh-CN" sz="2400" b="1" dirty="0" err="1" smtClean="0"/>
              <a:t>ei</a:t>
            </a:r>
            <a:r>
              <a:rPr lang="en-US" altLang="zh-CN" sz="2400" b="1" dirty="0" smtClean="0"/>
              <a:t>=</a:t>
            </a:r>
            <a:r>
              <a:rPr lang="en-US" altLang="zh-CN" sz="2400" b="1" dirty="0" err="1" smtClean="0"/>
              <a:t>es</a:t>
            </a:r>
            <a:r>
              <a:rPr lang="en-US" altLang="zh-CN" sz="2400" b="1" dirty="0" smtClean="0"/>
              <a:t>-</a:t>
            </a:r>
            <a:r>
              <a:rPr lang="en-US" altLang="zh-CN" sz="2400" b="1" i="1" dirty="0" smtClean="0"/>
              <a:t>T</a:t>
            </a:r>
            <a:r>
              <a:rPr lang="en-US" altLang="zh-CN" sz="2400" b="1" baseline="-25000" dirty="0" smtClean="0"/>
              <a:t>d</a:t>
            </a:r>
            <a:r>
              <a:rPr lang="en-US" altLang="zh-CN" sz="2400" b="1" dirty="0" smtClean="0"/>
              <a:t>=-52μm</a:t>
            </a:r>
            <a:r>
              <a:rPr lang="zh-CN" altLang="en-US" sz="2400" b="1" dirty="0" smtClean="0"/>
              <a:t>，</a:t>
            </a:r>
            <a:endParaRPr lang="en-US" altLang="zh-CN" sz="2400" b="1" dirty="0" smtClean="0"/>
          </a:p>
          <a:p>
            <a:pPr marL="0" indent="0">
              <a:lnSpc>
                <a:spcPct val="120000"/>
              </a:lnSpc>
              <a:buNone/>
            </a:pPr>
            <a:r>
              <a:rPr lang="en-US" altLang="zh-CN" sz="2400" b="1" dirty="0"/>
              <a:t> </a:t>
            </a:r>
            <a:r>
              <a:rPr lang="en-US" altLang="zh-CN" sz="2400" b="1" dirty="0" smtClean="0"/>
              <a:t>                       ES=EI+</a:t>
            </a:r>
            <a:r>
              <a:rPr lang="en-US" altLang="zh-CN" sz="2400" b="1" i="1" dirty="0" smtClean="0"/>
              <a:t>T</a:t>
            </a:r>
            <a:r>
              <a:rPr lang="en-US" altLang="zh-CN" sz="2400" b="1" baseline="-25000" dirty="0" smtClean="0"/>
              <a:t>D</a:t>
            </a:r>
            <a:r>
              <a:rPr lang="en-US" altLang="zh-CN" sz="2400" b="1" dirty="0" smtClean="0"/>
              <a:t>=+52μm</a:t>
            </a:r>
          </a:p>
          <a:p>
            <a:pPr marL="0" indent="0">
              <a:lnSpc>
                <a:spcPct val="120000"/>
              </a:lnSpc>
              <a:buNone/>
            </a:pPr>
            <a:r>
              <a:rPr lang="en-US" altLang="zh-CN" sz="2400" b="1" dirty="0"/>
              <a:t> </a:t>
            </a:r>
            <a:r>
              <a:rPr lang="en-US" altLang="zh-CN" sz="2400" b="1" dirty="0" smtClean="0"/>
              <a:t>            </a:t>
            </a:r>
            <a:r>
              <a:rPr lang="zh-CN" altLang="en-US" sz="2400" b="1" dirty="0" smtClean="0"/>
              <a:t>（</a:t>
            </a:r>
            <a:r>
              <a:rPr lang="en-US" altLang="zh-CN" sz="2400" b="1" dirty="0" smtClean="0"/>
              <a:t>3</a:t>
            </a:r>
            <a:r>
              <a:rPr lang="zh-CN" altLang="en-US" sz="2400" b="1" dirty="0" smtClean="0"/>
              <a:t>） 配合代号  </a:t>
            </a:r>
            <a:r>
              <a:rPr lang="el-GR" altLang="zh-CN" sz="2400" b="1" i="1" dirty="0" smtClean="0"/>
              <a:t>Φ</a:t>
            </a:r>
            <a:r>
              <a:rPr lang="en-US" altLang="zh-CN" sz="2400" b="1" dirty="0" smtClean="0"/>
              <a:t>30=H9/h9</a:t>
            </a:r>
          </a:p>
          <a:p>
            <a:pPr marL="0" indent="0">
              <a:lnSpc>
                <a:spcPct val="120000"/>
              </a:lnSpc>
              <a:buNone/>
            </a:pPr>
            <a:endParaRPr lang="en-US" altLang="zh-CN" sz="2400" b="1" dirty="0" smtClean="0"/>
          </a:p>
          <a:p>
            <a:pPr marL="0" indent="0">
              <a:lnSpc>
                <a:spcPct val="120000"/>
              </a:lnSpc>
              <a:buNone/>
            </a:pPr>
            <a:endParaRPr lang="en-US" altLang="zh-CN" sz="2400" b="1" dirty="0" smtClean="0"/>
          </a:p>
          <a:p>
            <a:pPr marL="0" indent="0">
              <a:lnSpc>
                <a:spcPct val="120000"/>
              </a:lnSpc>
              <a:buNone/>
            </a:pPr>
            <a:endParaRPr lang="zh-CN" altLang="en-US" sz="2400" b="1" dirty="0"/>
          </a:p>
        </p:txBody>
      </p:sp>
      <p:grpSp>
        <p:nvGrpSpPr>
          <p:cNvPr id="5" name="组合 4"/>
          <p:cNvGrpSpPr/>
          <p:nvPr/>
        </p:nvGrpSpPr>
        <p:grpSpPr>
          <a:xfrm>
            <a:off x="6012941" y="2821856"/>
            <a:ext cx="2375483" cy="1521460"/>
            <a:chOff x="3496583" y="4211796"/>
            <a:chExt cx="2375483" cy="1521460"/>
          </a:xfrm>
        </p:grpSpPr>
        <p:sp>
          <p:nvSpPr>
            <p:cNvPr id="2" name="TextBox 1"/>
            <p:cNvSpPr txBox="1"/>
            <p:nvPr/>
          </p:nvSpPr>
          <p:spPr>
            <a:xfrm>
              <a:off x="4283968" y="4365104"/>
              <a:ext cx="792088" cy="369332"/>
            </a:xfrm>
            <a:prstGeom prst="rect">
              <a:avLst/>
            </a:prstGeom>
            <a:noFill/>
            <a:ln w="19050">
              <a:solidFill>
                <a:schemeClr val="tx1"/>
              </a:solidFill>
            </a:ln>
          </p:spPr>
          <p:txBody>
            <a:bodyPr wrap="square" rtlCol="0">
              <a:spAutoFit/>
            </a:bodyPr>
            <a:lstStyle/>
            <a:p>
              <a:pPr algn="ctr"/>
              <a:r>
                <a:rPr lang="en-US" altLang="zh-CN" i="1" dirty="0" smtClean="0"/>
                <a:t>T</a:t>
              </a:r>
              <a:r>
                <a:rPr lang="en-US" altLang="zh-CN" baseline="-25000" dirty="0" smtClean="0"/>
                <a:t>D</a:t>
              </a:r>
              <a:endParaRPr lang="zh-CN" altLang="en-US" baseline="-25000" dirty="0"/>
            </a:p>
          </p:txBody>
        </p:sp>
        <p:sp>
          <p:nvSpPr>
            <p:cNvPr id="8" name="TextBox 7"/>
            <p:cNvSpPr txBox="1"/>
            <p:nvPr/>
          </p:nvSpPr>
          <p:spPr>
            <a:xfrm>
              <a:off x="4599719" y="4725144"/>
              <a:ext cx="792088" cy="369332"/>
            </a:xfrm>
            <a:prstGeom prst="rect">
              <a:avLst/>
            </a:prstGeom>
            <a:noFill/>
            <a:ln w="19050">
              <a:solidFill>
                <a:schemeClr val="tx1"/>
              </a:solidFill>
            </a:ln>
          </p:spPr>
          <p:txBody>
            <a:bodyPr wrap="square" rtlCol="0">
              <a:spAutoFit/>
            </a:bodyPr>
            <a:lstStyle/>
            <a:p>
              <a:pPr algn="ctr"/>
              <a:r>
                <a:rPr lang="en-US" altLang="zh-CN" i="1" dirty="0" smtClean="0"/>
                <a:t>T</a:t>
              </a:r>
              <a:r>
                <a:rPr lang="en-US" altLang="zh-CN" i="1" baseline="-25000" dirty="0" smtClean="0"/>
                <a:t>d</a:t>
              </a:r>
              <a:endParaRPr lang="zh-CN" altLang="en-US" baseline="-25000" dirty="0"/>
            </a:p>
          </p:txBody>
        </p:sp>
        <p:cxnSp>
          <p:nvCxnSpPr>
            <p:cNvPr id="9" name="直接连接符 8"/>
            <p:cNvCxnSpPr/>
            <p:nvPr/>
          </p:nvCxnSpPr>
          <p:spPr>
            <a:xfrm>
              <a:off x="3635896" y="4734436"/>
              <a:ext cx="792088"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V="1">
              <a:off x="4027181" y="4725144"/>
              <a:ext cx="4759" cy="1008112"/>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rot="16200000">
              <a:off x="3212494" y="4918569"/>
              <a:ext cx="1260042" cy="369332"/>
            </a:xfrm>
            <a:prstGeom prst="rect">
              <a:avLst/>
            </a:prstGeom>
            <a:noFill/>
          </p:spPr>
          <p:txBody>
            <a:bodyPr wrap="square" rtlCol="0">
              <a:spAutoFit/>
            </a:bodyPr>
            <a:lstStyle/>
            <a:p>
              <a:r>
                <a:rPr lang="en-US" altLang="zh-CN" i="1" dirty="0" smtClean="0"/>
                <a:t>Φ30</a:t>
              </a:r>
              <a:r>
                <a:rPr lang="en-US" altLang="zh-CN" dirty="0" smtClean="0"/>
                <a:t>mm</a:t>
              </a:r>
              <a:endParaRPr lang="zh-CN" altLang="en-US" baseline="-25000" dirty="0"/>
            </a:p>
          </p:txBody>
        </p:sp>
        <p:sp>
          <p:nvSpPr>
            <p:cNvPr id="11" name="TextBox 10"/>
            <p:cNvSpPr txBox="1"/>
            <p:nvPr/>
          </p:nvSpPr>
          <p:spPr>
            <a:xfrm>
              <a:off x="5076056" y="4211796"/>
              <a:ext cx="717477" cy="369332"/>
            </a:xfrm>
            <a:prstGeom prst="rect">
              <a:avLst/>
            </a:prstGeom>
            <a:noFill/>
            <a:ln w="12700">
              <a:noFill/>
            </a:ln>
          </p:spPr>
          <p:txBody>
            <a:bodyPr wrap="square" rtlCol="0">
              <a:spAutoFit/>
            </a:bodyPr>
            <a:lstStyle/>
            <a:p>
              <a:r>
                <a:rPr lang="en-US" altLang="zh-CN" i="1" dirty="0" smtClean="0"/>
                <a:t>  </a:t>
              </a:r>
              <a:r>
                <a:rPr lang="en-US" altLang="zh-CN" b="1" dirty="0" smtClean="0"/>
                <a:t>+52</a:t>
              </a:r>
              <a:endParaRPr lang="zh-CN" altLang="en-US" b="1" dirty="0"/>
            </a:p>
          </p:txBody>
        </p:sp>
        <p:sp>
          <p:nvSpPr>
            <p:cNvPr id="14" name="TextBox 13"/>
            <p:cNvSpPr txBox="1"/>
            <p:nvPr/>
          </p:nvSpPr>
          <p:spPr>
            <a:xfrm>
              <a:off x="5154589" y="5094476"/>
              <a:ext cx="717477" cy="369332"/>
            </a:xfrm>
            <a:prstGeom prst="rect">
              <a:avLst/>
            </a:prstGeom>
            <a:noFill/>
            <a:ln w="12700">
              <a:noFill/>
            </a:ln>
          </p:spPr>
          <p:txBody>
            <a:bodyPr wrap="square" rtlCol="0">
              <a:spAutoFit/>
            </a:bodyPr>
            <a:lstStyle/>
            <a:p>
              <a:r>
                <a:rPr lang="en-US" altLang="zh-CN" b="1" dirty="0" smtClean="0"/>
                <a:t>-52</a:t>
              </a:r>
              <a:endParaRPr lang="zh-CN" altLang="en-US" b="1" dirty="0"/>
            </a:p>
          </p:txBody>
        </p:sp>
        <p:sp>
          <p:nvSpPr>
            <p:cNvPr id="15" name="TextBox 14"/>
            <p:cNvSpPr txBox="1"/>
            <p:nvPr/>
          </p:nvSpPr>
          <p:spPr>
            <a:xfrm>
              <a:off x="3496583" y="4293096"/>
              <a:ext cx="355337" cy="923330"/>
            </a:xfrm>
            <a:prstGeom prst="rect">
              <a:avLst/>
            </a:prstGeom>
            <a:noFill/>
            <a:ln w="12700">
              <a:noFill/>
            </a:ln>
          </p:spPr>
          <p:txBody>
            <a:bodyPr wrap="square" rtlCol="0">
              <a:spAutoFit/>
            </a:bodyPr>
            <a:lstStyle/>
            <a:p>
              <a:r>
                <a:rPr lang="en-US" altLang="zh-CN" b="1" dirty="0" smtClean="0"/>
                <a:t>+</a:t>
              </a:r>
            </a:p>
            <a:p>
              <a:r>
                <a:rPr lang="en-US" altLang="zh-CN" b="1" dirty="0" smtClean="0"/>
                <a:t>0</a:t>
              </a:r>
            </a:p>
            <a:p>
              <a:r>
                <a:rPr lang="en-US" altLang="zh-CN" b="1" dirty="0"/>
                <a:t>-</a:t>
              </a:r>
              <a:endParaRPr lang="zh-CN" altLang="en-US" b="1" dirty="0"/>
            </a:p>
          </p:txBody>
        </p:sp>
      </p:grpSp>
      <p:grpSp>
        <p:nvGrpSpPr>
          <p:cNvPr id="20" name="组合 19"/>
          <p:cNvGrpSpPr/>
          <p:nvPr/>
        </p:nvGrpSpPr>
        <p:grpSpPr>
          <a:xfrm>
            <a:off x="251520" y="4149080"/>
            <a:ext cx="7560840" cy="625812"/>
            <a:chOff x="388374" y="4005064"/>
            <a:chExt cx="7698411" cy="625812"/>
          </a:xfrm>
        </p:grpSpPr>
        <p:sp>
          <p:nvSpPr>
            <p:cNvPr id="16" name="内容占位符 2"/>
            <p:cNvSpPr txBox="1">
              <a:spLocks/>
            </p:cNvSpPr>
            <p:nvPr/>
          </p:nvSpPr>
          <p:spPr>
            <a:xfrm>
              <a:off x="388374" y="4128766"/>
              <a:ext cx="7698411" cy="452362"/>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2000" b="1" dirty="0"/>
                <a:t> </a:t>
              </a:r>
              <a:r>
                <a:rPr lang="en-US" altLang="zh-CN" sz="2400" b="1" dirty="0"/>
                <a:t>2</a:t>
              </a:r>
              <a:r>
                <a:rPr lang="en-US" altLang="zh-CN" sz="2400" b="1" dirty="0" smtClean="0"/>
                <a:t>. </a:t>
              </a:r>
              <a:r>
                <a:rPr lang="zh-CN" altLang="en-US" sz="2400" b="1" dirty="0" smtClean="0"/>
                <a:t>答：⑴  求平均值</a:t>
              </a:r>
              <a:r>
                <a:rPr lang="en-US" altLang="zh-CN" sz="2400" b="1" dirty="0" smtClean="0"/>
                <a:t>=</a:t>
              </a:r>
              <a:endParaRPr lang="zh-CN" altLang="en-US" sz="2400" b="1" dirty="0"/>
            </a:p>
          </p:txBody>
        </p:sp>
        <mc:AlternateContent xmlns:mc="http://schemas.openxmlformats.org/markup-compatibility/2006" xmlns:a14="http://schemas.microsoft.com/office/drawing/2010/main">
          <mc:Choice Requires="a14">
            <p:sp>
              <p:nvSpPr>
                <p:cNvPr id="10" name="矩形 9"/>
                <p:cNvSpPr/>
                <p:nvPr/>
              </p:nvSpPr>
              <p:spPr>
                <a:xfrm>
                  <a:off x="3131840" y="4005064"/>
                  <a:ext cx="3876382" cy="625812"/>
                </a:xfrm>
                <a:prstGeom prst="rect">
                  <a:avLst/>
                </a:prstGeom>
              </p:spPr>
              <p:txBody>
                <a:bodyPr wrap="none">
                  <a:spAutoFit/>
                </a:bodyPr>
                <a:lstStyle/>
                <a:p>
                  <a14:m>
                    <m:oMath xmlns:m="http://schemas.openxmlformats.org/officeDocument/2006/math">
                      <m:f>
                        <m:fPr>
                          <m:ctrlPr>
                            <a:rPr lang="en-US" altLang="zh-CN" sz="2400" b="1" i="1" smtClean="0">
                              <a:solidFill>
                                <a:prstClr val="black"/>
                              </a:solidFill>
                              <a:latin typeface="Cambria Math"/>
                            </a:rPr>
                          </m:ctrlPr>
                        </m:fPr>
                        <m:num>
                          <m:r>
                            <a:rPr lang="en-US" altLang="zh-CN" sz="2400" b="1" i="1" smtClean="0">
                              <a:solidFill>
                                <a:prstClr val="black"/>
                              </a:solidFill>
                              <a:latin typeface="Cambria Math"/>
                            </a:rPr>
                            <m:t>𝟎</m:t>
                          </m:r>
                          <m:r>
                            <a:rPr lang="en-US" altLang="zh-CN" sz="2400" b="1" i="1" smtClean="0">
                              <a:solidFill>
                                <a:prstClr val="black"/>
                              </a:solidFill>
                              <a:latin typeface="Cambria Math"/>
                            </a:rPr>
                            <m:t>+</m:t>
                          </m:r>
                          <m:r>
                            <a:rPr lang="en-US" altLang="zh-CN" sz="2400" b="1" i="1" smtClean="0">
                              <a:solidFill>
                                <a:prstClr val="black"/>
                              </a:solidFill>
                              <a:latin typeface="Cambria Math"/>
                            </a:rPr>
                            <m:t>𝟑</m:t>
                          </m:r>
                          <m:r>
                            <a:rPr lang="en-US" altLang="zh-CN" sz="2400" b="1" i="1" smtClean="0">
                              <a:solidFill>
                                <a:prstClr val="black"/>
                              </a:solidFill>
                              <a:latin typeface="Cambria Math"/>
                            </a:rPr>
                            <m:t>−</m:t>
                          </m:r>
                          <m:r>
                            <a:rPr lang="en-US" altLang="zh-CN" sz="2400" b="1" i="1" smtClean="0">
                              <a:solidFill>
                                <a:prstClr val="black"/>
                              </a:solidFill>
                              <a:latin typeface="Cambria Math"/>
                            </a:rPr>
                            <m:t>𝟕</m:t>
                          </m:r>
                          <m:r>
                            <a:rPr lang="en-US" altLang="zh-CN" sz="2400" b="1" i="1" smtClean="0">
                              <a:solidFill>
                                <a:prstClr val="black"/>
                              </a:solidFill>
                              <a:latin typeface="Cambria Math"/>
                            </a:rPr>
                            <m:t>+</m:t>
                          </m:r>
                          <m:r>
                            <a:rPr lang="en-US" altLang="zh-CN" sz="2400" b="1" i="1" smtClean="0">
                              <a:solidFill>
                                <a:prstClr val="black"/>
                              </a:solidFill>
                              <a:latin typeface="Cambria Math"/>
                            </a:rPr>
                            <m:t>𝟎</m:t>
                          </m:r>
                          <m:r>
                            <a:rPr lang="en-US" altLang="zh-CN" sz="2400" b="1" i="1" smtClean="0">
                              <a:solidFill>
                                <a:prstClr val="black"/>
                              </a:solidFill>
                              <a:latin typeface="Cambria Math"/>
                            </a:rPr>
                            <m:t>+</m:t>
                          </m:r>
                          <m:r>
                            <a:rPr lang="en-US" altLang="zh-CN" sz="2400" b="1" i="1" smtClean="0">
                              <a:solidFill>
                                <a:prstClr val="black"/>
                              </a:solidFill>
                              <a:latin typeface="Cambria Math"/>
                            </a:rPr>
                            <m:t>𝟔</m:t>
                          </m:r>
                          <m:r>
                            <a:rPr lang="en-US" altLang="zh-CN" sz="2400" b="1" i="1" smtClean="0">
                              <a:solidFill>
                                <a:prstClr val="black"/>
                              </a:solidFill>
                              <a:latin typeface="Cambria Math"/>
                            </a:rPr>
                            <m:t>+</m:t>
                          </m:r>
                          <m:r>
                            <a:rPr lang="en-US" altLang="zh-CN" sz="2400" b="1" i="1" smtClean="0">
                              <a:solidFill>
                                <a:prstClr val="black"/>
                              </a:solidFill>
                              <a:latin typeface="Cambria Math"/>
                            </a:rPr>
                            <m:t>𝟏𝟎</m:t>
                          </m:r>
                          <m:r>
                            <a:rPr lang="en-US" altLang="zh-CN" sz="2400" b="1" i="1" smtClean="0">
                              <a:solidFill>
                                <a:prstClr val="black"/>
                              </a:solidFill>
                              <a:latin typeface="Cambria Math"/>
                            </a:rPr>
                            <m:t>+</m:t>
                          </m:r>
                          <m:r>
                            <a:rPr lang="en-US" altLang="zh-CN" sz="2400" b="1" i="1" smtClean="0">
                              <a:solidFill>
                                <a:prstClr val="black"/>
                              </a:solidFill>
                              <a:latin typeface="Cambria Math"/>
                            </a:rPr>
                            <m:t>𝟐</m:t>
                          </m:r>
                          <m:r>
                            <a:rPr lang="en-US" altLang="zh-CN" sz="2400" b="1" i="1" smtClean="0">
                              <a:solidFill>
                                <a:prstClr val="black"/>
                              </a:solidFill>
                              <a:latin typeface="Cambria Math"/>
                            </a:rPr>
                            <m:t>−</m:t>
                          </m:r>
                          <m:r>
                            <a:rPr lang="en-US" altLang="zh-CN" sz="2400" b="1" i="1" smtClean="0">
                              <a:solidFill>
                                <a:prstClr val="black"/>
                              </a:solidFill>
                              <a:latin typeface="Cambria Math"/>
                            </a:rPr>
                            <m:t>𝟕</m:t>
                          </m:r>
                          <m:r>
                            <a:rPr lang="en-US" altLang="zh-CN" sz="2400" b="1" i="1" smtClean="0">
                              <a:solidFill>
                                <a:prstClr val="black"/>
                              </a:solidFill>
                              <a:latin typeface="Cambria Math"/>
                            </a:rPr>
                            <m:t>+</m:t>
                          </m:r>
                          <m:r>
                            <a:rPr lang="en-US" altLang="zh-CN" sz="2400" b="1" i="1" smtClean="0">
                              <a:solidFill>
                                <a:prstClr val="black"/>
                              </a:solidFill>
                              <a:latin typeface="Cambria Math"/>
                            </a:rPr>
                            <m:t>𝟏</m:t>
                          </m:r>
                          <m:r>
                            <a:rPr lang="en-US" altLang="zh-CN" sz="2400" b="1" i="1" smtClean="0">
                              <a:solidFill>
                                <a:prstClr val="black"/>
                              </a:solidFill>
                              <a:latin typeface="Cambria Math"/>
                            </a:rPr>
                            <m:t>+</m:t>
                          </m:r>
                          <m:r>
                            <a:rPr lang="en-US" altLang="zh-CN" sz="2400" b="1" i="1" smtClean="0">
                              <a:solidFill>
                                <a:prstClr val="black"/>
                              </a:solidFill>
                              <a:latin typeface="Cambria Math"/>
                            </a:rPr>
                            <m:t>𝟐</m:t>
                          </m:r>
                        </m:num>
                        <m:den>
                          <m:r>
                            <a:rPr lang="en-US" altLang="zh-CN" sz="2400" b="1" i="1" smtClean="0">
                              <a:solidFill>
                                <a:prstClr val="black"/>
                              </a:solidFill>
                              <a:latin typeface="Cambria Math"/>
                            </a:rPr>
                            <m:t>𝟏𝟎</m:t>
                          </m:r>
                        </m:den>
                      </m:f>
                    </m:oMath>
                  </a14:m>
                  <a:r>
                    <a:rPr lang="en-US" altLang="zh-CN" sz="2400" b="1" dirty="0" smtClean="0">
                      <a:solidFill>
                        <a:prstClr val="black"/>
                      </a:solidFill>
                    </a:rPr>
                    <a:t>=+1</a:t>
                  </a:r>
                  <a:r>
                    <a:rPr lang="en-US" altLang="zh-CN" sz="2400" b="1" dirty="0">
                      <a:solidFill>
                        <a:prstClr val="black"/>
                      </a:solidFill>
                    </a:rPr>
                    <a:t>    </a:t>
                  </a:r>
                  <a:endParaRPr lang="en-US" altLang="zh-CN" sz="2400" b="1" dirty="0" smtClean="0">
                    <a:solidFill>
                      <a:prstClr val="black"/>
                    </a:solidFill>
                  </a:endParaRPr>
                </a:p>
              </p:txBody>
            </p:sp>
          </mc:Choice>
          <mc:Fallback xmlns="">
            <p:sp>
              <p:nvSpPr>
                <p:cNvPr id="10" name="矩形 9"/>
                <p:cNvSpPr>
                  <a:spLocks noRot="1" noChangeAspect="1" noMove="1" noResize="1" noEditPoints="1" noAdjustHandles="1" noChangeArrowheads="1" noChangeShapeType="1" noTextEdit="1"/>
                </p:cNvSpPr>
                <p:nvPr/>
              </p:nvSpPr>
              <p:spPr>
                <a:xfrm>
                  <a:off x="3131840" y="4005064"/>
                  <a:ext cx="3876382" cy="625812"/>
                </a:xfrm>
                <a:prstGeom prst="rect">
                  <a:avLst/>
                </a:prstGeom>
                <a:blipFill rotWithShape="1">
                  <a:blip r:embed="rId2"/>
                  <a:stretch>
                    <a:fillRect b="-8738"/>
                  </a:stretch>
                </a:blipFill>
              </p:spPr>
              <p:txBody>
                <a:bodyPr/>
                <a:lstStyle/>
                <a:p>
                  <a:r>
                    <a:rPr lang="zh-CN" altLang="en-US">
                      <a:noFill/>
                    </a:rPr>
                    <a:t> </a:t>
                  </a:r>
                </a:p>
              </p:txBody>
            </p:sp>
          </mc:Fallback>
        </mc:AlternateContent>
      </p:grpSp>
      <p:sp>
        <p:nvSpPr>
          <p:cNvPr id="18" name="矩形 17"/>
          <p:cNvSpPr/>
          <p:nvPr/>
        </p:nvSpPr>
        <p:spPr>
          <a:xfrm>
            <a:off x="1191670" y="4774892"/>
            <a:ext cx="7556794" cy="461665"/>
          </a:xfrm>
          <a:prstGeom prst="rect">
            <a:avLst/>
          </a:prstGeom>
        </p:spPr>
        <p:txBody>
          <a:bodyPr wrap="square">
            <a:spAutoFit/>
          </a:bodyPr>
          <a:lstStyle/>
          <a:p>
            <a:pPr>
              <a:lnSpc>
                <a:spcPct val="120000"/>
              </a:lnSpc>
            </a:pPr>
            <a:r>
              <a:rPr lang="zh-CN" altLang="en-US" sz="2000" b="1" dirty="0"/>
              <a:t>⑵  </a:t>
            </a:r>
            <a:r>
              <a:rPr lang="zh-CN" altLang="en-US" sz="2000" b="1" dirty="0" smtClean="0"/>
              <a:t>读数减去平均值得：</a:t>
            </a:r>
            <a:r>
              <a:rPr lang="en-US" altLang="zh-CN" sz="2000" b="1" dirty="0" smtClean="0"/>
              <a:t>-1  +2  -8  -1  +5  </a:t>
            </a:r>
            <a:r>
              <a:rPr lang="en-US" altLang="zh-CN" sz="2000" b="1" dirty="0" smtClean="0">
                <a:solidFill>
                  <a:srgbClr val="FF0000"/>
                </a:solidFill>
              </a:rPr>
              <a:t>+9</a:t>
            </a:r>
            <a:r>
              <a:rPr lang="en-US" altLang="zh-CN" sz="2000" b="1" dirty="0" smtClean="0"/>
              <a:t>  +1  -8  0  +1</a:t>
            </a:r>
            <a:r>
              <a:rPr lang="zh-CN" altLang="en-US" sz="2000" b="1" dirty="0" smtClean="0"/>
              <a:t>。</a:t>
            </a:r>
            <a:r>
              <a:rPr lang="en-US" altLang="zh-CN" sz="2000" b="1" i="1" dirty="0" err="1" smtClean="0"/>
              <a:t>f</a:t>
            </a:r>
            <a:r>
              <a:rPr lang="en-US" altLang="zh-CN" sz="2000" b="1" baseline="-25000" dirty="0" err="1" smtClean="0"/>
              <a:t>pt</a:t>
            </a:r>
            <a:r>
              <a:rPr lang="en-US" altLang="zh-CN" sz="2000" b="1" dirty="0" smtClean="0"/>
              <a:t>=+9μm</a:t>
            </a:r>
            <a:endParaRPr lang="en-US" altLang="zh-CN" sz="2000" b="1" dirty="0"/>
          </a:p>
        </p:txBody>
      </p:sp>
      <p:sp>
        <p:nvSpPr>
          <p:cNvPr id="19" name="矩形 18"/>
          <p:cNvSpPr/>
          <p:nvPr/>
        </p:nvSpPr>
        <p:spPr>
          <a:xfrm>
            <a:off x="1209404" y="5236557"/>
            <a:ext cx="7035003" cy="830997"/>
          </a:xfrm>
          <a:prstGeom prst="rect">
            <a:avLst/>
          </a:prstGeom>
        </p:spPr>
        <p:txBody>
          <a:bodyPr wrap="square">
            <a:spAutoFit/>
          </a:bodyPr>
          <a:lstStyle/>
          <a:p>
            <a:pPr>
              <a:lnSpc>
                <a:spcPct val="120000"/>
              </a:lnSpc>
            </a:pPr>
            <a:r>
              <a:rPr lang="en-US" altLang="zh-CN" sz="2000" b="1" dirty="0" smtClean="0"/>
              <a:t>(3)</a:t>
            </a:r>
            <a:r>
              <a:rPr lang="zh-CN" altLang="en-US" sz="2000" b="1" dirty="0" smtClean="0"/>
              <a:t> 依次累加求齿距累积总偏差：</a:t>
            </a:r>
            <a:endParaRPr lang="en-US" altLang="zh-CN" sz="2000" b="1" dirty="0" smtClean="0"/>
          </a:p>
          <a:p>
            <a:pPr>
              <a:lnSpc>
                <a:spcPct val="120000"/>
              </a:lnSpc>
            </a:pPr>
            <a:r>
              <a:rPr lang="en-US" altLang="zh-CN" sz="2000" b="1" dirty="0"/>
              <a:t> </a:t>
            </a:r>
            <a:r>
              <a:rPr lang="en-US" altLang="zh-CN" sz="2000" b="1" dirty="0" smtClean="0"/>
              <a:t>     -1  +1  -7  </a:t>
            </a:r>
            <a:r>
              <a:rPr lang="en-US" altLang="zh-CN" sz="2000" b="1" dirty="0" smtClean="0">
                <a:solidFill>
                  <a:srgbClr val="FF0000"/>
                </a:solidFill>
              </a:rPr>
              <a:t>-8</a:t>
            </a:r>
            <a:r>
              <a:rPr lang="en-US" altLang="zh-CN" sz="2000" b="1" dirty="0" smtClean="0"/>
              <a:t>  -3  +6  </a:t>
            </a:r>
            <a:r>
              <a:rPr lang="en-US" altLang="zh-CN" sz="2000" b="1" dirty="0" smtClean="0">
                <a:solidFill>
                  <a:srgbClr val="FF0000"/>
                </a:solidFill>
              </a:rPr>
              <a:t>+7</a:t>
            </a:r>
            <a:r>
              <a:rPr lang="en-US" altLang="zh-CN" sz="2000" b="1" dirty="0" smtClean="0"/>
              <a:t>  -1  -1  0</a:t>
            </a:r>
            <a:r>
              <a:rPr lang="zh-CN" altLang="en-US" sz="2000" b="1" dirty="0" smtClean="0"/>
              <a:t>。  </a:t>
            </a:r>
            <a:r>
              <a:rPr lang="en-US" altLang="zh-CN" sz="2000" b="1" i="1" dirty="0" smtClean="0"/>
              <a:t>F</a:t>
            </a:r>
            <a:r>
              <a:rPr lang="en-US" altLang="zh-CN" sz="2000" b="1" baseline="-25000" dirty="0" smtClean="0"/>
              <a:t>P</a:t>
            </a:r>
            <a:r>
              <a:rPr lang="en-US" altLang="zh-CN" sz="2000" b="1" dirty="0" smtClean="0"/>
              <a:t>=15μm</a:t>
            </a:r>
            <a:endParaRPr lang="en-US" altLang="zh-CN" sz="2000" b="1" dirty="0"/>
          </a:p>
        </p:txBody>
      </p:sp>
      <p:sp>
        <p:nvSpPr>
          <p:cNvPr id="21"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11</a:t>
            </a:fld>
            <a:endParaRPr lang="zh-CN" altLang="en-US" sz="2400" b="1" dirty="0"/>
          </a:p>
        </p:txBody>
      </p:sp>
    </p:spTree>
    <p:extLst>
      <p:ext uri="{BB962C8B-B14F-4D97-AF65-F5344CB8AC3E}">
        <p14:creationId xmlns:p14="http://schemas.microsoft.com/office/powerpoint/2010/main" val="14537183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75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500" fill="hold"/>
                                        <p:tgtEl>
                                          <p:spTgt spid="5"/>
                                        </p:tgtEl>
                                        <p:attrNameLst>
                                          <p:attrName>ppt_x</p:attrName>
                                        </p:attrNameLst>
                                      </p:cBhvr>
                                      <p:tavLst>
                                        <p:tav tm="0">
                                          <p:val>
                                            <p:strVal val="1+#ppt_w/2"/>
                                          </p:val>
                                        </p:tav>
                                        <p:tav tm="100000">
                                          <p:val>
                                            <p:strVal val="#ppt_x"/>
                                          </p:val>
                                        </p:tav>
                                      </p:tavLst>
                                    </p:anim>
                                    <p:anim calcmode="lin" valueType="num">
                                      <p:cBhvr additive="base">
                                        <p:cTn id="18" dur="1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15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125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1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a:spLocks/>
          </p:cNvSpPr>
          <p:nvPr/>
        </p:nvSpPr>
        <p:spPr>
          <a:xfrm>
            <a:off x="467544" y="980728"/>
            <a:ext cx="3710837" cy="50405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2000" b="1" dirty="0"/>
              <a:t>五</a:t>
            </a:r>
            <a:r>
              <a:rPr lang="zh-CN" altLang="en-US" sz="2000" b="1" dirty="0" smtClean="0"/>
              <a:t>、实验题</a:t>
            </a:r>
            <a:endParaRPr lang="zh-CN" altLang="en-US" sz="2000" b="1" dirty="0"/>
          </a:p>
        </p:txBody>
      </p:sp>
      <p:sp>
        <p:nvSpPr>
          <p:cNvPr id="7" name="内容占位符 2"/>
          <p:cNvSpPr txBox="1">
            <a:spLocks/>
          </p:cNvSpPr>
          <p:nvPr/>
        </p:nvSpPr>
        <p:spPr>
          <a:xfrm>
            <a:off x="378966" y="1486520"/>
            <a:ext cx="7793434" cy="790352"/>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2000" b="1" dirty="0"/>
              <a:t> </a:t>
            </a:r>
            <a:r>
              <a:rPr lang="en-US" altLang="zh-CN" sz="2400" b="1" dirty="0"/>
              <a:t>1</a:t>
            </a:r>
            <a:r>
              <a:rPr lang="en-US" altLang="zh-CN" sz="2400" b="1" dirty="0" smtClean="0"/>
              <a:t>. </a:t>
            </a:r>
            <a:r>
              <a:rPr lang="zh-CN" altLang="en-US" sz="2400" b="1" dirty="0" smtClean="0"/>
              <a:t>答：高精度单盘式渐开线测量仪，接触式测量，采用相对法测量</a:t>
            </a:r>
            <a:endParaRPr lang="en-US" altLang="zh-CN" sz="2400" b="1" dirty="0" smtClean="0"/>
          </a:p>
          <a:p>
            <a:pPr marL="0" indent="0">
              <a:lnSpc>
                <a:spcPct val="120000"/>
              </a:lnSpc>
              <a:buNone/>
            </a:pPr>
            <a:r>
              <a:rPr lang="en-US" altLang="zh-CN" sz="2400" b="1" dirty="0"/>
              <a:t> </a:t>
            </a:r>
            <a:r>
              <a:rPr lang="en-US" altLang="zh-CN" sz="2400" b="1" dirty="0" smtClean="0"/>
              <a:t>              </a:t>
            </a:r>
            <a:r>
              <a:rPr lang="zh-CN" altLang="en-US" sz="2400" b="1" dirty="0" smtClean="0"/>
              <a:t>（比较测量法）。</a:t>
            </a:r>
            <a:endParaRPr lang="en-US" altLang="zh-CN" sz="2400" b="1" dirty="0" smtClean="0"/>
          </a:p>
          <a:p>
            <a:pPr marL="0" indent="0">
              <a:lnSpc>
                <a:spcPct val="120000"/>
              </a:lnSpc>
              <a:buNone/>
            </a:pPr>
            <a:endParaRPr lang="zh-CN" altLang="en-US" sz="2400" b="1" dirty="0"/>
          </a:p>
        </p:txBody>
      </p:sp>
      <p:sp>
        <p:nvSpPr>
          <p:cNvPr id="8" name="矩形 7"/>
          <p:cNvSpPr/>
          <p:nvPr/>
        </p:nvSpPr>
        <p:spPr>
          <a:xfrm>
            <a:off x="395536" y="2300679"/>
            <a:ext cx="7920880" cy="1200329"/>
          </a:xfrm>
          <a:prstGeom prst="rect">
            <a:avLst/>
          </a:prstGeom>
        </p:spPr>
        <p:txBody>
          <a:bodyPr wrap="square">
            <a:spAutoFit/>
          </a:bodyPr>
          <a:lstStyle/>
          <a:p>
            <a:pPr>
              <a:lnSpc>
                <a:spcPct val="120000"/>
              </a:lnSpc>
            </a:pPr>
            <a:r>
              <a:rPr lang="en-US" altLang="zh-CN" sz="2000" b="1" dirty="0" smtClean="0"/>
              <a:t>2. </a:t>
            </a:r>
            <a:r>
              <a:rPr lang="zh-CN" altLang="en-US" sz="2000" b="1" dirty="0" smtClean="0"/>
              <a:t>答：（</a:t>
            </a:r>
            <a:r>
              <a:rPr lang="en-US" altLang="zh-CN" sz="2000" b="1" dirty="0" smtClean="0"/>
              <a:t>1</a:t>
            </a:r>
            <a:r>
              <a:rPr lang="zh-CN" altLang="en-US" sz="2000" b="1" dirty="0" smtClean="0"/>
              <a:t>）开机，机器归零。（</a:t>
            </a:r>
            <a:r>
              <a:rPr lang="en-US" altLang="zh-CN" sz="2000" b="1" dirty="0" smtClean="0"/>
              <a:t>2</a:t>
            </a:r>
            <a:r>
              <a:rPr lang="zh-CN" altLang="en-US" sz="2000" b="1" dirty="0" smtClean="0"/>
              <a:t>）装夹零件。（</a:t>
            </a:r>
            <a:r>
              <a:rPr lang="en-US" altLang="zh-CN" sz="2000" b="1" dirty="0" smtClean="0"/>
              <a:t>3</a:t>
            </a:r>
            <a:r>
              <a:rPr lang="zh-CN" altLang="en-US" sz="2000" b="1" dirty="0" smtClean="0"/>
              <a:t>）建立零件坐              标系（</a:t>
            </a:r>
            <a:r>
              <a:rPr lang="en-US" altLang="zh-CN" sz="2000" b="1" dirty="0" smtClean="0"/>
              <a:t>4</a:t>
            </a:r>
            <a:r>
              <a:rPr lang="zh-CN" altLang="en-US" sz="2000" b="1" dirty="0" smtClean="0"/>
              <a:t>）建立安全平面。  （</a:t>
            </a:r>
            <a:r>
              <a:rPr lang="en-US" altLang="zh-CN" sz="2000" b="1" dirty="0" smtClean="0"/>
              <a:t>5</a:t>
            </a:r>
            <a:r>
              <a:rPr lang="zh-CN" altLang="en-US" sz="2000" b="1" dirty="0" smtClean="0"/>
              <a:t>） 操作硬件通过测点的方式提取被测要素 。（</a:t>
            </a:r>
            <a:r>
              <a:rPr lang="en-US" altLang="zh-CN" sz="2000" b="1" dirty="0" smtClean="0"/>
              <a:t>6</a:t>
            </a:r>
            <a:r>
              <a:rPr lang="zh-CN" altLang="en-US" sz="2000" b="1" dirty="0" smtClean="0"/>
              <a:t>）软件评定几何误差。（</a:t>
            </a:r>
            <a:r>
              <a:rPr lang="en-US" altLang="zh-CN" sz="2000" b="1" dirty="0" smtClean="0"/>
              <a:t>7</a:t>
            </a:r>
            <a:r>
              <a:rPr lang="zh-CN" altLang="en-US" sz="2000" b="1" dirty="0" smtClean="0"/>
              <a:t>）关机：先关软件，再关</a:t>
            </a:r>
            <a:r>
              <a:rPr lang="en-US" altLang="zh-CN" sz="2000" b="1" dirty="0" smtClean="0"/>
              <a:t>  </a:t>
            </a:r>
            <a:r>
              <a:rPr lang="zh-CN" altLang="en-US" sz="2000" b="1" dirty="0" smtClean="0"/>
              <a:t>硬件。</a:t>
            </a:r>
            <a:endParaRPr lang="en-US" altLang="zh-CN" sz="2000" b="1" dirty="0"/>
          </a:p>
        </p:txBody>
      </p:sp>
      <p:sp>
        <p:nvSpPr>
          <p:cNvPr id="9" name="内容占位符 2"/>
          <p:cNvSpPr txBox="1">
            <a:spLocks/>
          </p:cNvSpPr>
          <p:nvPr/>
        </p:nvSpPr>
        <p:spPr>
          <a:xfrm>
            <a:off x="395536" y="3645024"/>
            <a:ext cx="7403970" cy="50405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2000" b="1" dirty="0" smtClean="0"/>
              <a:t>六、改错题</a:t>
            </a:r>
            <a:r>
              <a:rPr lang="en-US" altLang="zh-CN" sz="2000" b="1" dirty="0" smtClean="0"/>
              <a:t>:  </a:t>
            </a:r>
            <a:r>
              <a:rPr lang="zh-CN" altLang="en-US" sz="2000" b="1" dirty="0" smtClean="0"/>
              <a:t>（见下页）</a:t>
            </a:r>
            <a:endParaRPr lang="zh-CN" altLang="en-US" sz="2000" b="1" dirty="0"/>
          </a:p>
        </p:txBody>
      </p:sp>
      <p:grpSp>
        <p:nvGrpSpPr>
          <p:cNvPr id="10" name="组合 9"/>
          <p:cNvGrpSpPr/>
          <p:nvPr/>
        </p:nvGrpSpPr>
        <p:grpSpPr>
          <a:xfrm>
            <a:off x="2901951" y="3573016"/>
            <a:ext cx="4712184" cy="2718175"/>
            <a:chOff x="2182727" y="914178"/>
            <a:chExt cx="4712184" cy="2718175"/>
          </a:xfrm>
        </p:grpSpPr>
        <p:grpSp>
          <p:nvGrpSpPr>
            <p:cNvPr id="11" name="组合 10"/>
            <p:cNvGrpSpPr/>
            <p:nvPr/>
          </p:nvGrpSpPr>
          <p:grpSpPr>
            <a:xfrm>
              <a:off x="2483768" y="2465477"/>
              <a:ext cx="294368" cy="681860"/>
              <a:chOff x="2778473" y="3782168"/>
              <a:chExt cx="294368" cy="654944"/>
            </a:xfrm>
          </p:grpSpPr>
          <p:grpSp>
            <p:nvGrpSpPr>
              <p:cNvPr id="65" name="组合 64"/>
              <p:cNvGrpSpPr/>
              <p:nvPr/>
            </p:nvGrpSpPr>
            <p:grpSpPr>
              <a:xfrm>
                <a:off x="2778473" y="3782168"/>
                <a:ext cx="228343" cy="366912"/>
                <a:chOff x="2778473" y="3782168"/>
                <a:chExt cx="228343" cy="366912"/>
              </a:xfrm>
            </p:grpSpPr>
            <p:sp>
              <p:nvSpPr>
                <p:cNvPr id="69" name="流程图: 合并 68"/>
                <p:cNvSpPr/>
                <p:nvPr/>
              </p:nvSpPr>
              <p:spPr>
                <a:xfrm>
                  <a:off x="2778473" y="3782168"/>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70" name="直接连接符 69"/>
                <p:cNvCxnSpPr/>
                <p:nvPr/>
              </p:nvCxnSpPr>
              <p:spPr>
                <a:xfrm>
                  <a:off x="2898336" y="3929620"/>
                  <a:ext cx="0" cy="21946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66" name="组合 65"/>
              <p:cNvGrpSpPr/>
              <p:nvPr/>
            </p:nvGrpSpPr>
            <p:grpSpPr>
              <a:xfrm>
                <a:off x="2778473" y="4067780"/>
                <a:ext cx="294368" cy="369332"/>
                <a:chOff x="5664485" y="4931876"/>
                <a:chExt cx="294368" cy="369332"/>
              </a:xfrm>
            </p:grpSpPr>
            <p:sp>
              <p:nvSpPr>
                <p:cNvPr id="67" name="圆角矩形 66"/>
                <p:cNvSpPr/>
                <p:nvPr/>
              </p:nvSpPr>
              <p:spPr>
                <a:xfrm>
                  <a:off x="5664485" y="5000600"/>
                  <a:ext cx="294368" cy="228600"/>
                </a:xfrm>
                <a:prstGeom prst="round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dirty="0" smtClean="0"/>
                    <a:t>CA</a:t>
                  </a:r>
                  <a:endParaRPr lang="zh-CN" altLang="en-US" dirty="0"/>
                </a:p>
              </p:txBody>
            </p:sp>
            <p:sp>
              <p:nvSpPr>
                <p:cNvPr id="68" name="TextBox 32"/>
                <p:cNvSpPr txBox="1"/>
                <p:nvPr/>
              </p:nvSpPr>
              <p:spPr>
                <a:xfrm>
                  <a:off x="5664485" y="4931876"/>
                  <a:ext cx="288032"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i="1" dirty="0"/>
                    <a:t>C</a:t>
                  </a:r>
                  <a:endParaRPr lang="zh-CN" altLang="en-US" i="1" dirty="0"/>
                </a:p>
              </p:txBody>
            </p:sp>
          </p:grpSp>
        </p:grpSp>
        <p:grpSp>
          <p:nvGrpSpPr>
            <p:cNvPr id="12" name="组合 11"/>
            <p:cNvGrpSpPr/>
            <p:nvPr/>
          </p:nvGrpSpPr>
          <p:grpSpPr>
            <a:xfrm>
              <a:off x="2207458" y="1223727"/>
              <a:ext cx="4655789" cy="1499345"/>
              <a:chOff x="2004443" y="1196752"/>
              <a:chExt cx="4655789" cy="1440160"/>
            </a:xfrm>
          </p:grpSpPr>
          <p:grpSp>
            <p:nvGrpSpPr>
              <p:cNvPr id="39" name="组合 38"/>
              <p:cNvGrpSpPr/>
              <p:nvPr/>
            </p:nvGrpSpPr>
            <p:grpSpPr>
              <a:xfrm>
                <a:off x="2373775" y="1196752"/>
                <a:ext cx="3916475" cy="1440160"/>
                <a:chOff x="2555776" y="2708920"/>
                <a:chExt cx="3916475" cy="1440160"/>
              </a:xfrm>
            </p:grpSpPr>
            <p:grpSp>
              <p:nvGrpSpPr>
                <p:cNvPr id="51" name="组合 50"/>
                <p:cNvGrpSpPr/>
                <p:nvPr/>
              </p:nvGrpSpPr>
              <p:grpSpPr>
                <a:xfrm>
                  <a:off x="2627784" y="2971800"/>
                  <a:ext cx="914400" cy="914401"/>
                  <a:chOff x="2627784" y="1556791"/>
                  <a:chExt cx="914400" cy="914401"/>
                </a:xfrm>
              </p:grpSpPr>
              <p:sp>
                <p:nvSpPr>
                  <p:cNvPr id="62" name="流程图: 预定义过程 61"/>
                  <p:cNvSpPr/>
                  <p:nvPr/>
                </p:nvSpPr>
                <p:spPr>
                  <a:xfrm>
                    <a:off x="2627784" y="1556792"/>
                    <a:ext cx="914400" cy="612648"/>
                  </a:xfrm>
                  <a:prstGeom prst="flowChartPredefinedProcess">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3" name="同侧圆角矩形 62"/>
                  <p:cNvSpPr/>
                  <p:nvPr/>
                </p:nvSpPr>
                <p:spPr>
                  <a:xfrm rot="16200000" flipH="1">
                    <a:off x="2699792" y="1628800"/>
                    <a:ext cx="914400" cy="770384"/>
                  </a:xfrm>
                  <a:prstGeom prst="round2Same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64" name="直接连接符 63"/>
                  <p:cNvCxnSpPr/>
                  <p:nvPr/>
                </p:nvCxnSpPr>
                <p:spPr>
                  <a:xfrm>
                    <a:off x="2843808" y="1556791"/>
                    <a:ext cx="0" cy="914401"/>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52" name="矩形 51"/>
                <p:cNvSpPr/>
                <p:nvPr/>
              </p:nvSpPr>
              <p:spPr>
                <a:xfrm>
                  <a:off x="3542184" y="3087544"/>
                  <a:ext cx="144016" cy="6829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矩形 52"/>
                <p:cNvSpPr/>
                <p:nvPr/>
              </p:nvSpPr>
              <p:spPr>
                <a:xfrm>
                  <a:off x="3686200" y="2708920"/>
                  <a:ext cx="309736" cy="144016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 name="矩形 53"/>
                <p:cNvSpPr/>
                <p:nvPr/>
              </p:nvSpPr>
              <p:spPr>
                <a:xfrm>
                  <a:off x="3995936" y="2996951"/>
                  <a:ext cx="144016" cy="88924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5" name="梯形 54"/>
                <p:cNvSpPr/>
                <p:nvPr/>
              </p:nvSpPr>
              <p:spPr>
                <a:xfrm rot="5400000">
                  <a:off x="4159397" y="2761478"/>
                  <a:ext cx="1368157" cy="1407046"/>
                </a:xfrm>
                <a:prstGeom prst="trapezoi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56" name="组合 55"/>
                <p:cNvGrpSpPr/>
                <p:nvPr/>
              </p:nvGrpSpPr>
              <p:grpSpPr>
                <a:xfrm flipH="1">
                  <a:off x="5701866" y="3140970"/>
                  <a:ext cx="770385" cy="705200"/>
                  <a:chOff x="2627784" y="1556791"/>
                  <a:chExt cx="914400" cy="914401"/>
                </a:xfrm>
              </p:grpSpPr>
              <p:sp>
                <p:nvSpPr>
                  <p:cNvPr id="59" name="流程图: 预定义过程 58"/>
                  <p:cNvSpPr/>
                  <p:nvPr/>
                </p:nvSpPr>
                <p:spPr>
                  <a:xfrm>
                    <a:off x="2627784" y="1556792"/>
                    <a:ext cx="914400" cy="612648"/>
                  </a:xfrm>
                  <a:prstGeom prst="flowChartPredefinedProcess">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0" name="同侧圆角矩形 59"/>
                  <p:cNvSpPr/>
                  <p:nvPr/>
                </p:nvSpPr>
                <p:spPr>
                  <a:xfrm rot="16200000" flipH="1">
                    <a:off x="2699792" y="1628800"/>
                    <a:ext cx="914400" cy="770384"/>
                  </a:xfrm>
                  <a:prstGeom prst="round2Same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61" name="直接连接符 60"/>
                  <p:cNvCxnSpPr/>
                  <p:nvPr/>
                </p:nvCxnSpPr>
                <p:spPr>
                  <a:xfrm>
                    <a:off x="2843808" y="1556791"/>
                    <a:ext cx="0" cy="914401"/>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57" name="矩形 56"/>
                <p:cNvSpPr/>
                <p:nvPr/>
              </p:nvSpPr>
              <p:spPr>
                <a:xfrm>
                  <a:off x="5546999" y="3278125"/>
                  <a:ext cx="154868" cy="4248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58" name="直接连接符 57"/>
                <p:cNvCxnSpPr/>
                <p:nvPr/>
              </p:nvCxnSpPr>
              <p:spPr>
                <a:xfrm>
                  <a:off x="2555776" y="3403306"/>
                  <a:ext cx="3916475" cy="97702"/>
                </a:xfrm>
                <a:prstGeom prst="line">
                  <a:avLst/>
                </a:prstGeom>
                <a:ln w="19050">
                  <a:prstDash val="lgDashDot"/>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2123728" y="1456783"/>
                <a:ext cx="576064" cy="942401"/>
                <a:chOff x="2123728" y="1168751"/>
                <a:chExt cx="576064" cy="942401"/>
              </a:xfrm>
            </p:grpSpPr>
            <p:cxnSp>
              <p:nvCxnSpPr>
                <p:cNvPr id="48" name="直接连接符 47"/>
                <p:cNvCxnSpPr/>
                <p:nvPr/>
              </p:nvCxnSpPr>
              <p:spPr>
                <a:xfrm flipV="1">
                  <a:off x="2123728" y="1171601"/>
                  <a:ext cx="538079" cy="25151"/>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2161713" y="2086001"/>
                  <a:ext cx="538079" cy="25151"/>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a:xfrm>
                  <a:off x="2392677" y="1168751"/>
                  <a:ext cx="90" cy="917249"/>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6084168" y="1628801"/>
                <a:ext cx="576064" cy="679918"/>
                <a:chOff x="6012160" y="1340769"/>
                <a:chExt cx="576064" cy="679918"/>
              </a:xfrm>
            </p:grpSpPr>
            <p:cxnSp>
              <p:nvCxnSpPr>
                <p:cNvPr id="45" name="直接连接符 44"/>
                <p:cNvCxnSpPr/>
                <p:nvPr/>
              </p:nvCxnSpPr>
              <p:spPr>
                <a:xfrm flipV="1">
                  <a:off x="6012160" y="1342825"/>
                  <a:ext cx="538079" cy="18146"/>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6050145" y="2002541"/>
                  <a:ext cx="538079" cy="18146"/>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a:xfrm>
                  <a:off x="6444208" y="1340769"/>
                  <a:ext cx="90" cy="661771"/>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grpSp>
          <p:sp>
            <p:nvSpPr>
              <p:cNvPr id="42" name="TextBox 46"/>
              <p:cNvSpPr txBox="1"/>
              <p:nvPr/>
            </p:nvSpPr>
            <p:spPr>
              <a:xfrm rot="16200000">
                <a:off x="1781018" y="1564193"/>
                <a:ext cx="816182"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i="1" dirty="0"/>
                  <a:t>Φ</a:t>
                </a:r>
                <a:r>
                  <a:rPr lang="en-US" altLang="zh-CN" i="1" dirty="0" smtClean="0"/>
                  <a:t>d</a:t>
                </a:r>
                <a:r>
                  <a:rPr lang="en-US" altLang="zh-CN" baseline="-25000" dirty="0" smtClean="0"/>
                  <a:t>1</a:t>
                </a:r>
                <a:endParaRPr lang="zh-CN" altLang="en-US" baseline="-25000" dirty="0"/>
              </a:p>
            </p:txBody>
          </p:sp>
          <p:sp>
            <p:nvSpPr>
              <p:cNvPr id="43" name="TextBox 27"/>
              <p:cNvSpPr txBox="1"/>
              <p:nvPr/>
            </p:nvSpPr>
            <p:spPr>
              <a:xfrm rot="16200000">
                <a:off x="5923459" y="1684115"/>
                <a:ext cx="816182"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i="1" dirty="0" smtClean="0"/>
                  <a:t>Φd</a:t>
                </a:r>
                <a:r>
                  <a:rPr lang="en-US" altLang="zh-CN" baseline="-25000" dirty="0" smtClean="0"/>
                  <a:t>2</a:t>
                </a:r>
                <a:endParaRPr lang="zh-CN" altLang="en-US" baseline="-25000" dirty="0"/>
              </a:p>
            </p:txBody>
          </p:sp>
          <p:cxnSp>
            <p:nvCxnSpPr>
              <p:cNvPr id="44" name="直接箭头连接符 43"/>
              <p:cNvCxnSpPr/>
              <p:nvPr/>
            </p:nvCxnSpPr>
            <p:spPr>
              <a:xfrm>
                <a:off x="4355976" y="1340768"/>
                <a:ext cx="0" cy="119713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182727" y="2423203"/>
              <a:ext cx="1257748" cy="1209150"/>
              <a:chOff x="1979712" y="1916832"/>
              <a:chExt cx="1257748" cy="1161420"/>
            </a:xfrm>
          </p:grpSpPr>
          <p:grpSp>
            <p:nvGrpSpPr>
              <p:cNvPr id="34" name="组合 33"/>
              <p:cNvGrpSpPr/>
              <p:nvPr/>
            </p:nvGrpSpPr>
            <p:grpSpPr>
              <a:xfrm>
                <a:off x="1979712" y="2708920"/>
                <a:ext cx="1257748" cy="369332"/>
                <a:chOff x="2306140" y="3059668"/>
                <a:chExt cx="1257748" cy="369332"/>
              </a:xfrm>
            </p:grpSpPr>
            <p:sp>
              <p:nvSpPr>
                <p:cNvPr id="36" name="TextBox 1"/>
                <p:cNvSpPr txBox="1"/>
                <p:nvPr/>
              </p:nvSpPr>
              <p:spPr>
                <a:xfrm>
                  <a:off x="2306140" y="3059668"/>
                  <a:ext cx="1257748" cy="354753"/>
                </a:xfrm>
                <a:prstGeom prst="rect">
                  <a:avLst/>
                </a:prstGeom>
                <a:noFill/>
                <a:ln w="12700">
                  <a:solidFill>
                    <a:schemeClr val="tx1"/>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t> </a:t>
                  </a:r>
                  <a:r>
                    <a:rPr lang="en-US" altLang="zh-CN" dirty="0" smtClean="0"/>
                    <a:t>      0.009</a:t>
                  </a:r>
                  <a:endParaRPr lang="zh-CN" altLang="en-US" dirty="0"/>
                </a:p>
              </p:txBody>
            </p:sp>
            <p:pic>
              <p:nvPicPr>
                <p:cNvPr id="3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3140968"/>
                  <a:ext cx="323850" cy="2667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8" name="直接连接符 37"/>
                <p:cNvCxnSpPr/>
                <p:nvPr/>
              </p:nvCxnSpPr>
              <p:spPr>
                <a:xfrm>
                  <a:off x="2699792" y="3059668"/>
                  <a:ext cx="0" cy="369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5" name="直接箭头连接符 34"/>
              <p:cNvCxnSpPr/>
              <p:nvPr/>
            </p:nvCxnSpPr>
            <p:spPr>
              <a:xfrm flipV="1">
                <a:off x="3237460" y="1916832"/>
                <a:ext cx="0" cy="9390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5015940" y="914178"/>
              <a:ext cx="1554126" cy="384510"/>
              <a:chOff x="6285519" y="2790220"/>
              <a:chExt cx="1554126" cy="369332"/>
            </a:xfrm>
          </p:grpSpPr>
          <p:sp>
            <p:nvSpPr>
              <p:cNvPr id="32" name="TextBox 81"/>
              <p:cNvSpPr txBox="1"/>
              <p:nvPr/>
            </p:nvSpPr>
            <p:spPr>
              <a:xfrm>
                <a:off x="6285519" y="2790220"/>
                <a:ext cx="1554126" cy="354753"/>
              </a:xfrm>
              <a:prstGeom prst="rect">
                <a:avLst/>
              </a:prstGeom>
              <a:noFill/>
              <a:ln w="12700">
                <a:solidFill>
                  <a:schemeClr val="tx1"/>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i="1" dirty="0" smtClean="0"/>
                  <a:t>―       Φ</a:t>
                </a:r>
                <a:r>
                  <a:rPr lang="en-US" altLang="zh-CN" dirty="0" smtClean="0"/>
                  <a:t>0.01</a:t>
                </a:r>
                <a:endParaRPr lang="zh-CN" altLang="en-US" dirty="0"/>
              </a:p>
            </p:txBody>
          </p:sp>
          <p:cxnSp>
            <p:nvCxnSpPr>
              <p:cNvPr id="33" name="直接连接符 32"/>
              <p:cNvCxnSpPr/>
              <p:nvPr/>
            </p:nvCxnSpPr>
            <p:spPr>
              <a:xfrm>
                <a:off x="6804248" y="2790220"/>
                <a:ext cx="0" cy="369332"/>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15" name="弧形 14"/>
            <p:cNvSpPr/>
            <p:nvPr/>
          </p:nvSpPr>
          <p:spPr>
            <a:xfrm>
              <a:off x="4102042" y="1101160"/>
              <a:ext cx="913898" cy="47599"/>
            </a:xfrm>
            <a:prstGeom prst="arc">
              <a:avLst/>
            </a:prstGeom>
            <a:ln w="12700"/>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16" name="直接箭头连接符 15"/>
            <p:cNvCxnSpPr>
              <a:stCxn id="15" idx="1"/>
            </p:cNvCxnSpPr>
            <p:nvPr/>
          </p:nvCxnSpPr>
          <p:spPr>
            <a:xfrm>
              <a:off x="4558991" y="1124959"/>
              <a:ext cx="0" cy="26722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V="1">
              <a:off x="4558991" y="2619995"/>
              <a:ext cx="0" cy="78082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558991" y="3397777"/>
              <a:ext cx="305498"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6600543" y="2407144"/>
              <a:ext cx="294368" cy="681860"/>
              <a:chOff x="3197512" y="3782168"/>
              <a:chExt cx="294368" cy="654944"/>
            </a:xfrm>
          </p:grpSpPr>
          <p:grpSp>
            <p:nvGrpSpPr>
              <p:cNvPr id="26" name="组合 25"/>
              <p:cNvGrpSpPr/>
              <p:nvPr/>
            </p:nvGrpSpPr>
            <p:grpSpPr>
              <a:xfrm>
                <a:off x="3203848" y="3782168"/>
                <a:ext cx="228343" cy="366912"/>
                <a:chOff x="3203848" y="3782168"/>
                <a:chExt cx="228343" cy="366912"/>
              </a:xfrm>
            </p:grpSpPr>
            <p:sp>
              <p:nvSpPr>
                <p:cNvPr id="30" name="流程图: 合并 29"/>
                <p:cNvSpPr/>
                <p:nvPr/>
              </p:nvSpPr>
              <p:spPr>
                <a:xfrm>
                  <a:off x="3203848" y="3782168"/>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31" name="直接连接符 30"/>
                <p:cNvCxnSpPr/>
                <p:nvPr/>
              </p:nvCxnSpPr>
              <p:spPr>
                <a:xfrm>
                  <a:off x="3318019" y="3929620"/>
                  <a:ext cx="0" cy="21946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3197512" y="4067780"/>
                <a:ext cx="294368" cy="369332"/>
                <a:chOff x="6083524" y="4931876"/>
                <a:chExt cx="294368" cy="369332"/>
              </a:xfrm>
            </p:grpSpPr>
            <p:sp>
              <p:nvSpPr>
                <p:cNvPr id="28" name="圆角矩形 27"/>
                <p:cNvSpPr/>
                <p:nvPr/>
              </p:nvSpPr>
              <p:spPr>
                <a:xfrm>
                  <a:off x="6083524" y="5000600"/>
                  <a:ext cx="294368" cy="228600"/>
                </a:xfrm>
                <a:prstGeom prst="round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dirty="0" smtClean="0"/>
                    <a:t>CA</a:t>
                  </a:r>
                  <a:endParaRPr lang="zh-CN" altLang="en-US" dirty="0"/>
                </a:p>
              </p:txBody>
            </p:sp>
            <p:sp>
              <p:nvSpPr>
                <p:cNvPr id="29" name="TextBox 119"/>
                <p:cNvSpPr txBox="1"/>
                <p:nvPr/>
              </p:nvSpPr>
              <p:spPr>
                <a:xfrm>
                  <a:off x="6084168" y="4931876"/>
                  <a:ext cx="288032"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i="1" dirty="0" smtClean="0"/>
                    <a:t>D</a:t>
                  </a:r>
                  <a:endParaRPr lang="zh-CN" altLang="en-US" i="1" dirty="0"/>
                </a:p>
              </p:txBody>
            </p:sp>
          </p:grpSp>
        </p:grpSp>
        <p:pic>
          <p:nvPicPr>
            <p:cNvPr id="2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5083" y="3306925"/>
              <a:ext cx="323850" cy="297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1" name="组合 20"/>
            <p:cNvGrpSpPr/>
            <p:nvPr/>
          </p:nvGrpSpPr>
          <p:grpSpPr>
            <a:xfrm>
              <a:off x="4788024" y="3212976"/>
              <a:ext cx="1821388" cy="390643"/>
              <a:chOff x="5126876" y="4277642"/>
              <a:chExt cx="1821388" cy="390643"/>
            </a:xfrm>
          </p:grpSpPr>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26876" y="4293096"/>
                <a:ext cx="518571" cy="375189"/>
              </a:xfrm>
              <a:prstGeom prst="rect">
                <a:avLst/>
              </a:prstGeom>
            </p:spPr>
          </p:pic>
          <p:sp>
            <p:nvSpPr>
              <p:cNvPr id="23" name="TextBox 22"/>
              <p:cNvSpPr txBox="1"/>
              <p:nvPr/>
            </p:nvSpPr>
            <p:spPr>
              <a:xfrm>
                <a:off x="5201034" y="4277642"/>
                <a:ext cx="1747230" cy="369332"/>
              </a:xfrm>
              <a:prstGeom prst="rect">
                <a:avLst/>
              </a:prstGeom>
              <a:noFill/>
              <a:ln w="12700">
                <a:solidFill>
                  <a:schemeClr val="tx1"/>
                </a:solidFill>
              </a:ln>
            </p:spPr>
            <p:txBody>
              <a:bodyPr wrap="square" rtlCol="0">
                <a:spAutoFit/>
              </a:bodyPr>
              <a:lstStyle/>
              <a:p>
                <a:r>
                  <a:rPr lang="en-US" altLang="zh-CN" i="1" dirty="0" smtClean="0"/>
                  <a:t>      </a:t>
                </a:r>
                <a:r>
                  <a:rPr lang="el-GR" altLang="zh-CN" i="1" dirty="0" smtClean="0"/>
                  <a:t>Φ</a:t>
                </a:r>
                <a:r>
                  <a:rPr lang="en-US" altLang="zh-CN" i="1" dirty="0" smtClean="0"/>
                  <a:t> </a:t>
                </a:r>
                <a:r>
                  <a:rPr lang="en-US" altLang="zh-CN" dirty="0" smtClean="0"/>
                  <a:t>0</a:t>
                </a:r>
                <a:r>
                  <a:rPr lang="en-US" altLang="zh-CN" i="1" dirty="0" smtClean="0"/>
                  <a:t> </a:t>
                </a:r>
                <a:r>
                  <a:rPr lang="en-US" altLang="zh-CN" dirty="0" smtClean="0"/>
                  <a:t>.015 C–D</a:t>
                </a:r>
                <a:endParaRPr lang="zh-CN" altLang="en-US" dirty="0"/>
              </a:p>
            </p:txBody>
          </p:sp>
          <p:cxnSp>
            <p:nvCxnSpPr>
              <p:cNvPr id="24" name="直接连接符 23"/>
              <p:cNvCxnSpPr/>
              <p:nvPr/>
            </p:nvCxnSpPr>
            <p:spPr>
              <a:xfrm>
                <a:off x="5580112" y="4277642"/>
                <a:ext cx="0" cy="369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444208" y="4293096"/>
                <a:ext cx="0" cy="369332"/>
              </a:xfrm>
              <a:prstGeom prst="line">
                <a:avLst/>
              </a:prstGeom>
            </p:spPr>
            <p:style>
              <a:lnRef idx="1">
                <a:schemeClr val="accent1"/>
              </a:lnRef>
              <a:fillRef idx="0">
                <a:schemeClr val="accent1"/>
              </a:fillRef>
              <a:effectRef idx="0">
                <a:schemeClr val="accent1"/>
              </a:effectRef>
              <a:fontRef idx="minor">
                <a:schemeClr val="tx1"/>
              </a:fontRef>
            </p:style>
          </p:cxnSp>
        </p:grpSp>
      </p:grpSp>
      <p:sp>
        <p:nvSpPr>
          <p:cNvPr id="71"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12</a:t>
            </a:fld>
            <a:endParaRPr lang="zh-CN" altLang="en-US" sz="2400" b="1" dirty="0"/>
          </a:p>
        </p:txBody>
      </p:sp>
    </p:spTree>
    <p:extLst>
      <p:ext uri="{BB962C8B-B14F-4D97-AF65-F5344CB8AC3E}">
        <p14:creationId xmlns:p14="http://schemas.microsoft.com/office/powerpoint/2010/main" val="33549081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25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225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wipe(left)">
                                      <p:cBhvr>
                                        <p:cTn id="22" dur="500"/>
                                        <p:tgtEl>
                                          <p:spTgt spid="9">
                                            <p:txEl>
                                              <p:pRg st="0" end="0"/>
                                            </p:txEl>
                                          </p:spTgt>
                                        </p:tgtEl>
                                      </p:cBhvr>
                                    </p:animEffect>
                                  </p:childTnLst>
                                </p:cTn>
                              </p:par>
                            </p:childTnLst>
                          </p:cTn>
                        </p:par>
                        <p:par>
                          <p:cTn id="23" fill="hold">
                            <p:stCondLst>
                              <p:cond delay="500"/>
                            </p:stCondLst>
                            <p:childTnLst>
                              <p:par>
                                <p:cTn id="24" presetID="16" presetClass="entr" presetSubtype="21" fill="hold" grpId="1" nodeType="after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barn(inVertical)">
                                      <p:cBhvr>
                                        <p:cTn id="26" dur="1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1500" fill="hold"/>
                                        <p:tgtEl>
                                          <p:spTgt spid="10"/>
                                        </p:tgtEl>
                                        <p:attrNameLst>
                                          <p:attrName>ppt_x</p:attrName>
                                        </p:attrNameLst>
                                      </p:cBhvr>
                                      <p:tavLst>
                                        <p:tav tm="0">
                                          <p:val>
                                            <p:strVal val="#ppt_x"/>
                                          </p:val>
                                        </p:tav>
                                        <p:tav tm="100000">
                                          <p:val>
                                            <p:strVal val="#ppt_x"/>
                                          </p:val>
                                        </p:tav>
                                      </p:tavLst>
                                    </p:anim>
                                    <p:anim calcmode="lin" valueType="num">
                                      <p:cBhvr additive="base">
                                        <p:cTn id="32" dur="1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6" grpId="1" build="allAtOnce"/>
      <p:bldP spid="7" grpId="0"/>
      <p:bldP spid="8" grpId="0"/>
      <p:bldP spid="9"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组合 64"/>
          <p:cNvGrpSpPr/>
          <p:nvPr/>
        </p:nvGrpSpPr>
        <p:grpSpPr>
          <a:xfrm>
            <a:off x="2141527" y="494801"/>
            <a:ext cx="4712184" cy="2718175"/>
            <a:chOff x="2182727" y="914178"/>
            <a:chExt cx="4712184" cy="2718175"/>
          </a:xfrm>
        </p:grpSpPr>
        <p:grpSp>
          <p:nvGrpSpPr>
            <p:cNvPr id="66" name="组合 65"/>
            <p:cNvGrpSpPr/>
            <p:nvPr/>
          </p:nvGrpSpPr>
          <p:grpSpPr>
            <a:xfrm>
              <a:off x="2483768" y="2465477"/>
              <a:ext cx="294368" cy="681860"/>
              <a:chOff x="2778473" y="3782168"/>
              <a:chExt cx="294368" cy="654944"/>
            </a:xfrm>
          </p:grpSpPr>
          <p:grpSp>
            <p:nvGrpSpPr>
              <p:cNvPr id="120" name="组合 119"/>
              <p:cNvGrpSpPr/>
              <p:nvPr/>
            </p:nvGrpSpPr>
            <p:grpSpPr>
              <a:xfrm>
                <a:off x="2778473" y="3782168"/>
                <a:ext cx="228343" cy="366912"/>
                <a:chOff x="2778473" y="3782168"/>
                <a:chExt cx="228343" cy="366912"/>
              </a:xfrm>
            </p:grpSpPr>
            <p:sp>
              <p:nvSpPr>
                <p:cNvPr id="124" name="流程图: 合并 123"/>
                <p:cNvSpPr/>
                <p:nvPr/>
              </p:nvSpPr>
              <p:spPr>
                <a:xfrm>
                  <a:off x="2778473" y="3782168"/>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125" name="直接连接符 124"/>
                <p:cNvCxnSpPr/>
                <p:nvPr/>
              </p:nvCxnSpPr>
              <p:spPr>
                <a:xfrm>
                  <a:off x="2898336" y="3929620"/>
                  <a:ext cx="0" cy="21946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21" name="组合 120"/>
              <p:cNvGrpSpPr/>
              <p:nvPr/>
            </p:nvGrpSpPr>
            <p:grpSpPr>
              <a:xfrm>
                <a:off x="2778473" y="4067780"/>
                <a:ext cx="294368" cy="369332"/>
                <a:chOff x="5664485" y="4931876"/>
                <a:chExt cx="294368" cy="369332"/>
              </a:xfrm>
            </p:grpSpPr>
            <p:sp>
              <p:nvSpPr>
                <p:cNvPr id="122" name="圆角矩形 121"/>
                <p:cNvSpPr/>
                <p:nvPr/>
              </p:nvSpPr>
              <p:spPr>
                <a:xfrm>
                  <a:off x="5664485" y="5000600"/>
                  <a:ext cx="294368" cy="228600"/>
                </a:xfrm>
                <a:prstGeom prst="round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dirty="0" smtClean="0"/>
                    <a:t>CA</a:t>
                  </a:r>
                  <a:endParaRPr lang="zh-CN" altLang="en-US" dirty="0"/>
                </a:p>
              </p:txBody>
            </p:sp>
            <p:sp>
              <p:nvSpPr>
                <p:cNvPr id="123" name="TextBox 32"/>
                <p:cNvSpPr txBox="1"/>
                <p:nvPr/>
              </p:nvSpPr>
              <p:spPr>
                <a:xfrm>
                  <a:off x="5664485" y="4931876"/>
                  <a:ext cx="288032"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i="1" dirty="0"/>
                    <a:t>C</a:t>
                  </a:r>
                  <a:endParaRPr lang="zh-CN" altLang="en-US" i="1" dirty="0"/>
                </a:p>
              </p:txBody>
            </p:sp>
          </p:grpSp>
        </p:grpSp>
        <p:grpSp>
          <p:nvGrpSpPr>
            <p:cNvPr id="67" name="组合 66"/>
            <p:cNvGrpSpPr/>
            <p:nvPr/>
          </p:nvGrpSpPr>
          <p:grpSpPr>
            <a:xfrm>
              <a:off x="2207458" y="1223727"/>
              <a:ext cx="4655789" cy="1499345"/>
              <a:chOff x="2004443" y="1196752"/>
              <a:chExt cx="4655789" cy="1440160"/>
            </a:xfrm>
          </p:grpSpPr>
          <p:grpSp>
            <p:nvGrpSpPr>
              <p:cNvPr id="94" name="组合 93"/>
              <p:cNvGrpSpPr/>
              <p:nvPr/>
            </p:nvGrpSpPr>
            <p:grpSpPr>
              <a:xfrm>
                <a:off x="2373775" y="1196752"/>
                <a:ext cx="3916475" cy="1440160"/>
                <a:chOff x="2555776" y="2708920"/>
                <a:chExt cx="3916475" cy="1440160"/>
              </a:xfrm>
            </p:grpSpPr>
            <p:grpSp>
              <p:nvGrpSpPr>
                <p:cNvPr id="106" name="组合 105"/>
                <p:cNvGrpSpPr/>
                <p:nvPr/>
              </p:nvGrpSpPr>
              <p:grpSpPr>
                <a:xfrm>
                  <a:off x="2627784" y="2971800"/>
                  <a:ext cx="914400" cy="914401"/>
                  <a:chOff x="2627784" y="1556791"/>
                  <a:chExt cx="914400" cy="914401"/>
                </a:xfrm>
              </p:grpSpPr>
              <p:sp>
                <p:nvSpPr>
                  <p:cNvPr id="117" name="流程图: 预定义过程 116"/>
                  <p:cNvSpPr/>
                  <p:nvPr/>
                </p:nvSpPr>
                <p:spPr>
                  <a:xfrm>
                    <a:off x="2627784" y="1556792"/>
                    <a:ext cx="914400" cy="612648"/>
                  </a:xfrm>
                  <a:prstGeom prst="flowChartPredefinedProcess">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8" name="同侧圆角矩形 117"/>
                  <p:cNvSpPr/>
                  <p:nvPr/>
                </p:nvSpPr>
                <p:spPr>
                  <a:xfrm rot="16200000" flipH="1">
                    <a:off x="2699792" y="1628800"/>
                    <a:ext cx="914400" cy="770384"/>
                  </a:xfrm>
                  <a:prstGeom prst="round2Same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119" name="直接连接符 118"/>
                  <p:cNvCxnSpPr/>
                  <p:nvPr/>
                </p:nvCxnSpPr>
                <p:spPr>
                  <a:xfrm>
                    <a:off x="2843808" y="1556791"/>
                    <a:ext cx="0" cy="914401"/>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07" name="矩形 106"/>
                <p:cNvSpPr/>
                <p:nvPr/>
              </p:nvSpPr>
              <p:spPr>
                <a:xfrm>
                  <a:off x="3542184" y="3087544"/>
                  <a:ext cx="144016" cy="6829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8" name="矩形 107"/>
                <p:cNvSpPr/>
                <p:nvPr/>
              </p:nvSpPr>
              <p:spPr>
                <a:xfrm>
                  <a:off x="3686200" y="2708920"/>
                  <a:ext cx="309736" cy="144016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9" name="矩形 108"/>
                <p:cNvSpPr/>
                <p:nvPr/>
              </p:nvSpPr>
              <p:spPr>
                <a:xfrm>
                  <a:off x="3995936" y="2996951"/>
                  <a:ext cx="144016" cy="88924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0" name="梯形 109"/>
                <p:cNvSpPr/>
                <p:nvPr/>
              </p:nvSpPr>
              <p:spPr>
                <a:xfrm rot="5400000">
                  <a:off x="4159397" y="2761478"/>
                  <a:ext cx="1368157" cy="1407046"/>
                </a:xfrm>
                <a:prstGeom prst="trapezoi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11" name="组合 110"/>
                <p:cNvGrpSpPr/>
                <p:nvPr/>
              </p:nvGrpSpPr>
              <p:grpSpPr>
                <a:xfrm flipH="1">
                  <a:off x="5701866" y="3140970"/>
                  <a:ext cx="770385" cy="705200"/>
                  <a:chOff x="2627784" y="1556791"/>
                  <a:chExt cx="914400" cy="914401"/>
                </a:xfrm>
              </p:grpSpPr>
              <p:sp>
                <p:nvSpPr>
                  <p:cNvPr id="114" name="流程图: 预定义过程 113"/>
                  <p:cNvSpPr/>
                  <p:nvPr/>
                </p:nvSpPr>
                <p:spPr>
                  <a:xfrm>
                    <a:off x="2627784" y="1556792"/>
                    <a:ext cx="914400" cy="612648"/>
                  </a:xfrm>
                  <a:prstGeom prst="flowChartPredefinedProcess">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5" name="同侧圆角矩形 114"/>
                  <p:cNvSpPr/>
                  <p:nvPr/>
                </p:nvSpPr>
                <p:spPr>
                  <a:xfrm rot="16200000" flipH="1">
                    <a:off x="2699792" y="1628800"/>
                    <a:ext cx="914400" cy="770384"/>
                  </a:xfrm>
                  <a:prstGeom prst="round2Same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116" name="直接连接符 115"/>
                  <p:cNvCxnSpPr/>
                  <p:nvPr/>
                </p:nvCxnSpPr>
                <p:spPr>
                  <a:xfrm>
                    <a:off x="2843808" y="1556791"/>
                    <a:ext cx="0" cy="914401"/>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12" name="矩形 111"/>
                <p:cNvSpPr/>
                <p:nvPr/>
              </p:nvSpPr>
              <p:spPr>
                <a:xfrm>
                  <a:off x="5546999" y="3278125"/>
                  <a:ext cx="154868" cy="4248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113" name="直接连接符 112"/>
                <p:cNvCxnSpPr/>
                <p:nvPr/>
              </p:nvCxnSpPr>
              <p:spPr>
                <a:xfrm>
                  <a:off x="2555776" y="3403306"/>
                  <a:ext cx="3916475" cy="97702"/>
                </a:xfrm>
                <a:prstGeom prst="line">
                  <a:avLst/>
                </a:prstGeom>
                <a:ln w="19050">
                  <a:prstDash val="lgDashDot"/>
                </a:ln>
              </p:spPr>
              <p:style>
                <a:lnRef idx="1">
                  <a:schemeClr val="accent1"/>
                </a:lnRef>
                <a:fillRef idx="0">
                  <a:schemeClr val="accent1"/>
                </a:fillRef>
                <a:effectRef idx="0">
                  <a:schemeClr val="accent1"/>
                </a:effectRef>
                <a:fontRef idx="minor">
                  <a:schemeClr val="tx1"/>
                </a:fontRef>
              </p:style>
            </p:cxnSp>
          </p:grpSp>
          <p:grpSp>
            <p:nvGrpSpPr>
              <p:cNvPr id="95" name="组合 94"/>
              <p:cNvGrpSpPr/>
              <p:nvPr/>
            </p:nvGrpSpPr>
            <p:grpSpPr>
              <a:xfrm>
                <a:off x="2123728" y="1456783"/>
                <a:ext cx="576064" cy="942401"/>
                <a:chOff x="2123728" y="1168751"/>
                <a:chExt cx="576064" cy="942401"/>
              </a:xfrm>
            </p:grpSpPr>
            <p:cxnSp>
              <p:nvCxnSpPr>
                <p:cNvPr id="103" name="直接连接符 102"/>
                <p:cNvCxnSpPr/>
                <p:nvPr/>
              </p:nvCxnSpPr>
              <p:spPr>
                <a:xfrm flipV="1">
                  <a:off x="2123728" y="1171601"/>
                  <a:ext cx="538079" cy="25151"/>
                </a:xfrm>
                <a:prstGeom prst="line">
                  <a:avLst/>
                </a:prstGeom>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2161713" y="2086001"/>
                  <a:ext cx="538079" cy="25151"/>
                </a:xfrm>
                <a:prstGeom prst="line">
                  <a:avLst/>
                </a:prstGeom>
              </p:spPr>
              <p:style>
                <a:lnRef idx="1">
                  <a:schemeClr val="accent1"/>
                </a:lnRef>
                <a:fillRef idx="0">
                  <a:schemeClr val="accent1"/>
                </a:fillRef>
                <a:effectRef idx="0">
                  <a:schemeClr val="accent1"/>
                </a:effectRef>
                <a:fontRef idx="minor">
                  <a:schemeClr val="tx1"/>
                </a:fontRef>
              </p:style>
            </p:cxnSp>
            <p:cxnSp>
              <p:nvCxnSpPr>
                <p:cNvPr id="105" name="直接箭头连接符 104"/>
                <p:cNvCxnSpPr/>
                <p:nvPr/>
              </p:nvCxnSpPr>
              <p:spPr>
                <a:xfrm>
                  <a:off x="2392677" y="1168751"/>
                  <a:ext cx="90" cy="917249"/>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grpSp>
          <p:grpSp>
            <p:nvGrpSpPr>
              <p:cNvPr id="96" name="组合 95"/>
              <p:cNvGrpSpPr/>
              <p:nvPr/>
            </p:nvGrpSpPr>
            <p:grpSpPr>
              <a:xfrm>
                <a:off x="6084168" y="1628801"/>
                <a:ext cx="576064" cy="679918"/>
                <a:chOff x="6012160" y="1340769"/>
                <a:chExt cx="576064" cy="679918"/>
              </a:xfrm>
            </p:grpSpPr>
            <p:cxnSp>
              <p:nvCxnSpPr>
                <p:cNvPr id="100" name="直接连接符 99"/>
                <p:cNvCxnSpPr/>
                <p:nvPr/>
              </p:nvCxnSpPr>
              <p:spPr>
                <a:xfrm flipV="1">
                  <a:off x="6012160" y="1342825"/>
                  <a:ext cx="538079" cy="18146"/>
                </a:xfrm>
                <a:prstGeom prst="line">
                  <a:avLst/>
                </a:prstGeom>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6050145" y="2002541"/>
                  <a:ext cx="538079" cy="18146"/>
                </a:xfrm>
                <a:prstGeom prst="line">
                  <a:avLst/>
                </a:prstGeom>
              </p:spPr>
              <p:style>
                <a:lnRef idx="1">
                  <a:schemeClr val="accent1"/>
                </a:lnRef>
                <a:fillRef idx="0">
                  <a:schemeClr val="accent1"/>
                </a:fillRef>
                <a:effectRef idx="0">
                  <a:schemeClr val="accent1"/>
                </a:effectRef>
                <a:fontRef idx="minor">
                  <a:schemeClr val="tx1"/>
                </a:fontRef>
              </p:style>
            </p:cxnSp>
            <p:cxnSp>
              <p:nvCxnSpPr>
                <p:cNvPr id="102" name="直接箭头连接符 101"/>
                <p:cNvCxnSpPr/>
                <p:nvPr/>
              </p:nvCxnSpPr>
              <p:spPr>
                <a:xfrm>
                  <a:off x="6444208" y="1340769"/>
                  <a:ext cx="90" cy="661771"/>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grpSp>
          <p:sp>
            <p:nvSpPr>
              <p:cNvPr id="97" name="TextBox 46"/>
              <p:cNvSpPr txBox="1"/>
              <p:nvPr/>
            </p:nvSpPr>
            <p:spPr>
              <a:xfrm rot="16200000">
                <a:off x="1781018" y="1564193"/>
                <a:ext cx="816182"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i="1" dirty="0"/>
                  <a:t>Φ</a:t>
                </a:r>
                <a:r>
                  <a:rPr lang="en-US" altLang="zh-CN" i="1" dirty="0" smtClean="0"/>
                  <a:t>d</a:t>
                </a:r>
                <a:r>
                  <a:rPr lang="en-US" altLang="zh-CN" baseline="-25000" dirty="0" smtClean="0"/>
                  <a:t>1</a:t>
                </a:r>
                <a:endParaRPr lang="zh-CN" altLang="en-US" baseline="-25000" dirty="0"/>
              </a:p>
            </p:txBody>
          </p:sp>
          <p:sp>
            <p:nvSpPr>
              <p:cNvPr id="98" name="TextBox 27"/>
              <p:cNvSpPr txBox="1"/>
              <p:nvPr/>
            </p:nvSpPr>
            <p:spPr>
              <a:xfrm rot="16200000">
                <a:off x="5923459" y="1684115"/>
                <a:ext cx="816182"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i="1" dirty="0" smtClean="0"/>
                  <a:t>Φd</a:t>
                </a:r>
                <a:r>
                  <a:rPr lang="en-US" altLang="zh-CN" baseline="-25000" dirty="0" smtClean="0"/>
                  <a:t>2</a:t>
                </a:r>
                <a:endParaRPr lang="zh-CN" altLang="en-US" baseline="-25000" dirty="0"/>
              </a:p>
            </p:txBody>
          </p:sp>
          <p:cxnSp>
            <p:nvCxnSpPr>
              <p:cNvPr id="99" name="直接箭头连接符 98"/>
              <p:cNvCxnSpPr/>
              <p:nvPr/>
            </p:nvCxnSpPr>
            <p:spPr>
              <a:xfrm>
                <a:off x="4355976" y="1340768"/>
                <a:ext cx="0" cy="119713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grpSp>
        <p:grpSp>
          <p:nvGrpSpPr>
            <p:cNvPr id="68" name="组合 67"/>
            <p:cNvGrpSpPr/>
            <p:nvPr/>
          </p:nvGrpSpPr>
          <p:grpSpPr>
            <a:xfrm>
              <a:off x="2182727" y="2423203"/>
              <a:ext cx="1257748" cy="1209150"/>
              <a:chOff x="1979712" y="1916832"/>
              <a:chExt cx="1257748" cy="1161420"/>
            </a:xfrm>
          </p:grpSpPr>
          <p:grpSp>
            <p:nvGrpSpPr>
              <p:cNvPr id="89" name="组合 88"/>
              <p:cNvGrpSpPr/>
              <p:nvPr/>
            </p:nvGrpSpPr>
            <p:grpSpPr>
              <a:xfrm>
                <a:off x="1979712" y="2708920"/>
                <a:ext cx="1257748" cy="369332"/>
                <a:chOff x="2306140" y="3059668"/>
                <a:chExt cx="1257748" cy="369332"/>
              </a:xfrm>
            </p:grpSpPr>
            <p:sp>
              <p:nvSpPr>
                <p:cNvPr id="91" name="TextBox 1"/>
                <p:cNvSpPr txBox="1"/>
                <p:nvPr/>
              </p:nvSpPr>
              <p:spPr>
                <a:xfrm>
                  <a:off x="2306140" y="3059668"/>
                  <a:ext cx="1257748" cy="354753"/>
                </a:xfrm>
                <a:prstGeom prst="rect">
                  <a:avLst/>
                </a:prstGeom>
                <a:noFill/>
                <a:ln w="12700">
                  <a:solidFill>
                    <a:schemeClr val="tx1"/>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t> </a:t>
                  </a:r>
                  <a:r>
                    <a:rPr lang="en-US" altLang="zh-CN" dirty="0" smtClean="0"/>
                    <a:t>      0.009</a:t>
                  </a:r>
                  <a:endParaRPr lang="zh-CN" altLang="en-US" dirty="0"/>
                </a:p>
              </p:txBody>
            </p:sp>
            <p:pic>
              <p:nvPicPr>
                <p:cNvPr id="9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3140968"/>
                  <a:ext cx="323850" cy="2667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3" name="直接连接符 92"/>
                <p:cNvCxnSpPr/>
                <p:nvPr/>
              </p:nvCxnSpPr>
              <p:spPr>
                <a:xfrm>
                  <a:off x="2699792" y="3059668"/>
                  <a:ext cx="0" cy="369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90" name="直接箭头连接符 89"/>
              <p:cNvCxnSpPr/>
              <p:nvPr/>
            </p:nvCxnSpPr>
            <p:spPr>
              <a:xfrm flipV="1">
                <a:off x="3237460" y="1916832"/>
                <a:ext cx="0" cy="9390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69" name="组合 68"/>
            <p:cNvGrpSpPr/>
            <p:nvPr/>
          </p:nvGrpSpPr>
          <p:grpSpPr>
            <a:xfrm>
              <a:off x="5015940" y="914178"/>
              <a:ext cx="1554126" cy="384510"/>
              <a:chOff x="6285519" y="2790220"/>
              <a:chExt cx="1554126" cy="369332"/>
            </a:xfrm>
          </p:grpSpPr>
          <p:sp>
            <p:nvSpPr>
              <p:cNvPr id="87" name="TextBox 81"/>
              <p:cNvSpPr txBox="1"/>
              <p:nvPr/>
            </p:nvSpPr>
            <p:spPr>
              <a:xfrm>
                <a:off x="6285519" y="2790220"/>
                <a:ext cx="1554126" cy="354753"/>
              </a:xfrm>
              <a:prstGeom prst="rect">
                <a:avLst/>
              </a:prstGeom>
              <a:noFill/>
              <a:ln w="12700">
                <a:solidFill>
                  <a:schemeClr val="tx1"/>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i="1" dirty="0" smtClean="0"/>
                  <a:t>―       Φ</a:t>
                </a:r>
                <a:r>
                  <a:rPr lang="en-US" altLang="zh-CN" dirty="0" smtClean="0"/>
                  <a:t>0.01</a:t>
                </a:r>
                <a:endParaRPr lang="zh-CN" altLang="en-US" dirty="0"/>
              </a:p>
            </p:txBody>
          </p:sp>
          <p:cxnSp>
            <p:nvCxnSpPr>
              <p:cNvPr id="88" name="直接连接符 87"/>
              <p:cNvCxnSpPr/>
              <p:nvPr/>
            </p:nvCxnSpPr>
            <p:spPr>
              <a:xfrm>
                <a:off x="6804248" y="2790220"/>
                <a:ext cx="0" cy="369332"/>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0" name="弧形 69"/>
            <p:cNvSpPr/>
            <p:nvPr/>
          </p:nvSpPr>
          <p:spPr>
            <a:xfrm>
              <a:off x="4102042" y="1101160"/>
              <a:ext cx="913898" cy="47599"/>
            </a:xfrm>
            <a:prstGeom prst="arc">
              <a:avLst/>
            </a:prstGeom>
            <a:ln w="12700"/>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71" name="直接箭头连接符 70"/>
            <p:cNvCxnSpPr>
              <a:stCxn id="70" idx="1"/>
            </p:cNvCxnSpPr>
            <p:nvPr/>
          </p:nvCxnSpPr>
          <p:spPr>
            <a:xfrm>
              <a:off x="4558991" y="1124959"/>
              <a:ext cx="0" cy="26722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2" name="直接箭头连接符 71"/>
            <p:cNvCxnSpPr/>
            <p:nvPr/>
          </p:nvCxnSpPr>
          <p:spPr>
            <a:xfrm flipV="1">
              <a:off x="4558991" y="2619995"/>
              <a:ext cx="0" cy="78082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4558991" y="3397777"/>
              <a:ext cx="305498"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74" name="组合 73"/>
            <p:cNvGrpSpPr/>
            <p:nvPr/>
          </p:nvGrpSpPr>
          <p:grpSpPr>
            <a:xfrm>
              <a:off x="6600543" y="2407144"/>
              <a:ext cx="294368" cy="681860"/>
              <a:chOff x="3197512" y="3782168"/>
              <a:chExt cx="294368" cy="654944"/>
            </a:xfrm>
          </p:grpSpPr>
          <p:grpSp>
            <p:nvGrpSpPr>
              <p:cNvPr id="81" name="组合 80"/>
              <p:cNvGrpSpPr/>
              <p:nvPr/>
            </p:nvGrpSpPr>
            <p:grpSpPr>
              <a:xfrm>
                <a:off x="3203848" y="3782168"/>
                <a:ext cx="228343" cy="366912"/>
                <a:chOff x="3203848" y="3782168"/>
                <a:chExt cx="228343" cy="366912"/>
              </a:xfrm>
            </p:grpSpPr>
            <p:sp>
              <p:nvSpPr>
                <p:cNvPr id="85" name="流程图: 合并 84"/>
                <p:cNvSpPr/>
                <p:nvPr/>
              </p:nvSpPr>
              <p:spPr>
                <a:xfrm>
                  <a:off x="3203848" y="3782168"/>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86" name="直接连接符 85"/>
                <p:cNvCxnSpPr/>
                <p:nvPr/>
              </p:nvCxnSpPr>
              <p:spPr>
                <a:xfrm>
                  <a:off x="3318019" y="3929620"/>
                  <a:ext cx="0" cy="21946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82" name="组合 81"/>
              <p:cNvGrpSpPr/>
              <p:nvPr/>
            </p:nvGrpSpPr>
            <p:grpSpPr>
              <a:xfrm>
                <a:off x="3197512" y="4067780"/>
                <a:ext cx="294368" cy="369332"/>
                <a:chOff x="6083524" y="4931876"/>
                <a:chExt cx="294368" cy="369332"/>
              </a:xfrm>
            </p:grpSpPr>
            <p:sp>
              <p:nvSpPr>
                <p:cNvPr id="83" name="圆角矩形 82"/>
                <p:cNvSpPr/>
                <p:nvPr/>
              </p:nvSpPr>
              <p:spPr>
                <a:xfrm>
                  <a:off x="6083524" y="5000600"/>
                  <a:ext cx="294368" cy="228600"/>
                </a:xfrm>
                <a:prstGeom prst="round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dirty="0" smtClean="0"/>
                    <a:t>CA</a:t>
                  </a:r>
                  <a:endParaRPr lang="zh-CN" altLang="en-US" dirty="0"/>
                </a:p>
              </p:txBody>
            </p:sp>
            <p:sp>
              <p:nvSpPr>
                <p:cNvPr id="84" name="TextBox 119"/>
                <p:cNvSpPr txBox="1"/>
                <p:nvPr/>
              </p:nvSpPr>
              <p:spPr>
                <a:xfrm>
                  <a:off x="6084168" y="4931876"/>
                  <a:ext cx="288032"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i="1" dirty="0" smtClean="0"/>
                    <a:t>D</a:t>
                  </a:r>
                  <a:endParaRPr lang="zh-CN" altLang="en-US" i="1" dirty="0"/>
                </a:p>
              </p:txBody>
            </p:sp>
          </p:grpSp>
        </p:grpSp>
        <p:pic>
          <p:nvPicPr>
            <p:cNvPr id="7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5083" y="3306925"/>
              <a:ext cx="323850" cy="297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6" name="组合 75"/>
            <p:cNvGrpSpPr/>
            <p:nvPr/>
          </p:nvGrpSpPr>
          <p:grpSpPr>
            <a:xfrm>
              <a:off x="4788024" y="3212976"/>
              <a:ext cx="1821388" cy="390643"/>
              <a:chOff x="5126876" y="4277642"/>
              <a:chExt cx="1821388" cy="390643"/>
            </a:xfrm>
          </p:grpSpPr>
          <p:pic>
            <p:nvPicPr>
              <p:cNvPr id="77" name="图片 7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26876" y="4293096"/>
                <a:ext cx="518571" cy="375189"/>
              </a:xfrm>
              <a:prstGeom prst="rect">
                <a:avLst/>
              </a:prstGeom>
            </p:spPr>
          </p:pic>
          <p:sp>
            <p:nvSpPr>
              <p:cNvPr id="78" name="TextBox 77"/>
              <p:cNvSpPr txBox="1"/>
              <p:nvPr/>
            </p:nvSpPr>
            <p:spPr>
              <a:xfrm>
                <a:off x="5201034" y="4277642"/>
                <a:ext cx="1747230" cy="369332"/>
              </a:xfrm>
              <a:prstGeom prst="rect">
                <a:avLst/>
              </a:prstGeom>
              <a:noFill/>
              <a:ln w="12700">
                <a:solidFill>
                  <a:schemeClr val="tx1"/>
                </a:solidFill>
              </a:ln>
            </p:spPr>
            <p:txBody>
              <a:bodyPr wrap="square" rtlCol="0">
                <a:spAutoFit/>
              </a:bodyPr>
              <a:lstStyle/>
              <a:p>
                <a:r>
                  <a:rPr lang="en-US" altLang="zh-CN" i="1" dirty="0" smtClean="0"/>
                  <a:t>      </a:t>
                </a:r>
                <a:r>
                  <a:rPr lang="el-GR" altLang="zh-CN" i="1" dirty="0" smtClean="0"/>
                  <a:t>Φ</a:t>
                </a:r>
                <a:r>
                  <a:rPr lang="en-US" altLang="zh-CN" i="1" dirty="0" smtClean="0"/>
                  <a:t> </a:t>
                </a:r>
                <a:r>
                  <a:rPr lang="en-US" altLang="zh-CN" dirty="0" smtClean="0"/>
                  <a:t>0</a:t>
                </a:r>
                <a:r>
                  <a:rPr lang="en-US" altLang="zh-CN" i="1" dirty="0" smtClean="0"/>
                  <a:t> </a:t>
                </a:r>
                <a:r>
                  <a:rPr lang="en-US" altLang="zh-CN" dirty="0" smtClean="0"/>
                  <a:t>.015 C–D</a:t>
                </a:r>
                <a:endParaRPr lang="zh-CN" altLang="en-US" dirty="0"/>
              </a:p>
            </p:txBody>
          </p:sp>
          <p:cxnSp>
            <p:nvCxnSpPr>
              <p:cNvPr id="79" name="直接连接符 78"/>
              <p:cNvCxnSpPr/>
              <p:nvPr/>
            </p:nvCxnSpPr>
            <p:spPr>
              <a:xfrm>
                <a:off x="5580112" y="4277642"/>
                <a:ext cx="0" cy="369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6444208" y="4293096"/>
                <a:ext cx="0" cy="369332"/>
              </a:xfrm>
              <a:prstGeom prst="line">
                <a:avLst/>
              </a:prstGeom>
            </p:spPr>
            <p:style>
              <a:lnRef idx="1">
                <a:schemeClr val="accent1"/>
              </a:lnRef>
              <a:fillRef idx="0">
                <a:schemeClr val="accent1"/>
              </a:fillRef>
              <a:effectRef idx="0">
                <a:schemeClr val="accent1"/>
              </a:effectRef>
              <a:fontRef idx="minor">
                <a:schemeClr val="tx1"/>
              </a:fontRef>
            </p:style>
          </p:cxnSp>
        </p:grpSp>
      </p:grpSp>
      <p:sp>
        <p:nvSpPr>
          <p:cNvPr id="126" name="内容占位符 2"/>
          <p:cNvSpPr txBox="1">
            <a:spLocks/>
          </p:cNvSpPr>
          <p:nvPr/>
        </p:nvSpPr>
        <p:spPr>
          <a:xfrm>
            <a:off x="460460" y="668143"/>
            <a:ext cx="2880320" cy="50405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2000" b="1" dirty="0" smtClean="0"/>
              <a:t>六、改错题</a:t>
            </a:r>
            <a:endParaRPr lang="zh-CN" altLang="en-US" sz="2000" b="1" dirty="0"/>
          </a:p>
        </p:txBody>
      </p:sp>
      <p:grpSp>
        <p:nvGrpSpPr>
          <p:cNvPr id="3" name="组合 2"/>
          <p:cNvGrpSpPr/>
          <p:nvPr/>
        </p:nvGrpSpPr>
        <p:grpSpPr>
          <a:xfrm>
            <a:off x="2123728" y="3457862"/>
            <a:ext cx="4712184" cy="3139490"/>
            <a:chOff x="2853672" y="3356992"/>
            <a:chExt cx="4712184" cy="3139490"/>
          </a:xfrm>
        </p:grpSpPr>
        <p:grpSp>
          <p:nvGrpSpPr>
            <p:cNvPr id="6" name="组合 5"/>
            <p:cNvGrpSpPr/>
            <p:nvPr/>
          </p:nvGrpSpPr>
          <p:grpSpPr>
            <a:xfrm>
              <a:off x="2853672" y="3423242"/>
              <a:ext cx="4712184" cy="3073240"/>
              <a:chOff x="1865348" y="410624"/>
              <a:chExt cx="4712184" cy="3073240"/>
            </a:xfrm>
          </p:grpSpPr>
          <p:grpSp>
            <p:nvGrpSpPr>
              <p:cNvPr id="7" name="组合 6"/>
              <p:cNvGrpSpPr/>
              <p:nvPr/>
            </p:nvGrpSpPr>
            <p:grpSpPr>
              <a:xfrm>
                <a:off x="1865348" y="410624"/>
                <a:ext cx="4712184" cy="2610878"/>
                <a:chOff x="1979712" y="467374"/>
                <a:chExt cx="4712184" cy="2610878"/>
              </a:xfrm>
            </p:grpSpPr>
            <p:grpSp>
              <p:nvGrpSpPr>
                <p:cNvPr id="10" name="组合 9"/>
                <p:cNvGrpSpPr/>
                <p:nvPr/>
              </p:nvGrpSpPr>
              <p:grpSpPr>
                <a:xfrm>
                  <a:off x="2699792" y="1957437"/>
                  <a:ext cx="294368" cy="654944"/>
                  <a:chOff x="3197512" y="3782168"/>
                  <a:chExt cx="294368" cy="654944"/>
                </a:xfrm>
              </p:grpSpPr>
              <p:grpSp>
                <p:nvGrpSpPr>
                  <p:cNvPr id="59" name="组合 58"/>
                  <p:cNvGrpSpPr/>
                  <p:nvPr/>
                </p:nvGrpSpPr>
                <p:grpSpPr>
                  <a:xfrm>
                    <a:off x="3203848" y="3782168"/>
                    <a:ext cx="228343" cy="366912"/>
                    <a:chOff x="3203848" y="3782168"/>
                    <a:chExt cx="228343" cy="366912"/>
                  </a:xfrm>
                </p:grpSpPr>
                <p:sp>
                  <p:nvSpPr>
                    <p:cNvPr id="63" name="流程图: 合并 62"/>
                    <p:cNvSpPr/>
                    <p:nvPr/>
                  </p:nvSpPr>
                  <p:spPr>
                    <a:xfrm>
                      <a:off x="3203848" y="3782168"/>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64" name="直接连接符 63"/>
                    <p:cNvCxnSpPr/>
                    <p:nvPr/>
                  </p:nvCxnSpPr>
                  <p:spPr>
                    <a:xfrm>
                      <a:off x="3318019" y="3929620"/>
                      <a:ext cx="0" cy="21946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3197512" y="4067780"/>
                    <a:ext cx="294368" cy="369332"/>
                    <a:chOff x="6083524" y="4931876"/>
                    <a:chExt cx="294368" cy="369332"/>
                  </a:xfrm>
                </p:grpSpPr>
                <p:sp>
                  <p:nvSpPr>
                    <p:cNvPr id="61" name="圆角矩形 60"/>
                    <p:cNvSpPr/>
                    <p:nvPr/>
                  </p:nvSpPr>
                  <p:spPr>
                    <a:xfrm>
                      <a:off x="6083524" y="5000600"/>
                      <a:ext cx="294368" cy="228600"/>
                    </a:xfrm>
                    <a:prstGeom prst="round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dirty="0" smtClean="0"/>
                        <a:t>CA</a:t>
                      </a:r>
                      <a:endParaRPr lang="zh-CN" altLang="en-US" dirty="0"/>
                    </a:p>
                  </p:txBody>
                </p:sp>
                <p:sp>
                  <p:nvSpPr>
                    <p:cNvPr id="62" name="TextBox 32"/>
                    <p:cNvSpPr txBox="1"/>
                    <p:nvPr/>
                  </p:nvSpPr>
                  <p:spPr>
                    <a:xfrm>
                      <a:off x="6084168" y="4931876"/>
                      <a:ext cx="288032"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i="1" dirty="0"/>
                        <a:t>C</a:t>
                      </a:r>
                      <a:endParaRPr lang="zh-CN" altLang="en-US" i="1" dirty="0"/>
                    </a:p>
                  </p:txBody>
                </p:sp>
              </p:grpSp>
            </p:grpSp>
            <p:grpSp>
              <p:nvGrpSpPr>
                <p:cNvPr id="11" name="组合 10"/>
                <p:cNvGrpSpPr/>
                <p:nvPr/>
              </p:nvGrpSpPr>
              <p:grpSpPr>
                <a:xfrm>
                  <a:off x="2004443" y="764704"/>
                  <a:ext cx="4655789" cy="1440160"/>
                  <a:chOff x="2004443" y="1196752"/>
                  <a:chExt cx="4655789" cy="1440160"/>
                </a:xfrm>
              </p:grpSpPr>
              <p:grpSp>
                <p:nvGrpSpPr>
                  <p:cNvPr id="33" name="组合 32"/>
                  <p:cNvGrpSpPr/>
                  <p:nvPr/>
                </p:nvGrpSpPr>
                <p:grpSpPr>
                  <a:xfrm>
                    <a:off x="2373775" y="1196752"/>
                    <a:ext cx="3916475" cy="1440160"/>
                    <a:chOff x="2555776" y="2708920"/>
                    <a:chExt cx="3916475" cy="1440160"/>
                  </a:xfrm>
                </p:grpSpPr>
                <p:grpSp>
                  <p:nvGrpSpPr>
                    <p:cNvPr id="45" name="组合 44"/>
                    <p:cNvGrpSpPr/>
                    <p:nvPr/>
                  </p:nvGrpSpPr>
                  <p:grpSpPr>
                    <a:xfrm>
                      <a:off x="2627784" y="2971800"/>
                      <a:ext cx="914400" cy="914401"/>
                      <a:chOff x="2627784" y="1556791"/>
                      <a:chExt cx="914400" cy="914401"/>
                    </a:xfrm>
                  </p:grpSpPr>
                  <p:sp>
                    <p:nvSpPr>
                      <p:cNvPr id="56" name="流程图: 预定义过程 55"/>
                      <p:cNvSpPr/>
                      <p:nvPr/>
                    </p:nvSpPr>
                    <p:spPr>
                      <a:xfrm>
                        <a:off x="2627784" y="1556792"/>
                        <a:ext cx="914400" cy="612648"/>
                      </a:xfrm>
                      <a:prstGeom prst="flowChartPredefinedProcess">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7" name="同侧圆角矩形 56"/>
                      <p:cNvSpPr/>
                      <p:nvPr/>
                    </p:nvSpPr>
                    <p:spPr>
                      <a:xfrm rot="16200000" flipH="1">
                        <a:off x="2699792" y="1628800"/>
                        <a:ext cx="914400" cy="770384"/>
                      </a:xfrm>
                      <a:prstGeom prst="round2Same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58" name="直接连接符 57"/>
                      <p:cNvCxnSpPr/>
                      <p:nvPr/>
                    </p:nvCxnSpPr>
                    <p:spPr>
                      <a:xfrm>
                        <a:off x="2843808" y="1556791"/>
                        <a:ext cx="0" cy="914401"/>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46" name="矩形 45"/>
                    <p:cNvSpPr/>
                    <p:nvPr/>
                  </p:nvSpPr>
                  <p:spPr>
                    <a:xfrm>
                      <a:off x="3542184" y="3087544"/>
                      <a:ext cx="144016" cy="6829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7" name="矩形 46"/>
                    <p:cNvSpPr/>
                    <p:nvPr/>
                  </p:nvSpPr>
                  <p:spPr>
                    <a:xfrm>
                      <a:off x="3686200" y="2708920"/>
                      <a:ext cx="309736" cy="144016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矩形 47"/>
                    <p:cNvSpPr/>
                    <p:nvPr/>
                  </p:nvSpPr>
                  <p:spPr>
                    <a:xfrm>
                      <a:off x="3995936" y="2996951"/>
                      <a:ext cx="144016" cy="88924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 name="梯形 48"/>
                    <p:cNvSpPr/>
                    <p:nvPr/>
                  </p:nvSpPr>
                  <p:spPr>
                    <a:xfrm rot="5400000">
                      <a:off x="4159397" y="2761478"/>
                      <a:ext cx="1368157" cy="1407046"/>
                    </a:xfrm>
                    <a:prstGeom prst="trapezoi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50" name="组合 49"/>
                    <p:cNvGrpSpPr/>
                    <p:nvPr/>
                  </p:nvGrpSpPr>
                  <p:grpSpPr>
                    <a:xfrm flipH="1">
                      <a:off x="5701866" y="3140970"/>
                      <a:ext cx="770385" cy="705200"/>
                      <a:chOff x="2627784" y="1556791"/>
                      <a:chExt cx="914400" cy="914401"/>
                    </a:xfrm>
                  </p:grpSpPr>
                  <p:sp>
                    <p:nvSpPr>
                      <p:cNvPr id="53" name="流程图: 预定义过程 52"/>
                      <p:cNvSpPr/>
                      <p:nvPr/>
                    </p:nvSpPr>
                    <p:spPr>
                      <a:xfrm>
                        <a:off x="2627784" y="1556792"/>
                        <a:ext cx="914400" cy="612648"/>
                      </a:xfrm>
                      <a:prstGeom prst="flowChartPredefinedProcess">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 name="同侧圆角矩形 53"/>
                      <p:cNvSpPr/>
                      <p:nvPr/>
                    </p:nvSpPr>
                    <p:spPr>
                      <a:xfrm rot="16200000" flipH="1">
                        <a:off x="2699792" y="1628800"/>
                        <a:ext cx="914400" cy="770384"/>
                      </a:xfrm>
                      <a:prstGeom prst="round2Same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55" name="直接连接符 54"/>
                      <p:cNvCxnSpPr/>
                      <p:nvPr/>
                    </p:nvCxnSpPr>
                    <p:spPr>
                      <a:xfrm>
                        <a:off x="2843808" y="1556791"/>
                        <a:ext cx="0" cy="914401"/>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51" name="矩形 50"/>
                    <p:cNvSpPr/>
                    <p:nvPr/>
                  </p:nvSpPr>
                  <p:spPr>
                    <a:xfrm>
                      <a:off x="5546999" y="3278125"/>
                      <a:ext cx="154868" cy="4248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52" name="直接连接符 51"/>
                    <p:cNvCxnSpPr/>
                    <p:nvPr/>
                  </p:nvCxnSpPr>
                  <p:spPr>
                    <a:xfrm>
                      <a:off x="2555776" y="3403306"/>
                      <a:ext cx="3916475" cy="97702"/>
                    </a:xfrm>
                    <a:prstGeom prst="line">
                      <a:avLst/>
                    </a:prstGeom>
                    <a:ln w="19050">
                      <a:prstDash val="lgDashDot"/>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2123728" y="1456783"/>
                    <a:ext cx="576064" cy="942401"/>
                    <a:chOff x="2123728" y="1168751"/>
                    <a:chExt cx="576064" cy="942401"/>
                  </a:xfrm>
                </p:grpSpPr>
                <p:cxnSp>
                  <p:nvCxnSpPr>
                    <p:cNvPr id="42" name="直接连接符 41"/>
                    <p:cNvCxnSpPr/>
                    <p:nvPr/>
                  </p:nvCxnSpPr>
                  <p:spPr>
                    <a:xfrm flipV="1">
                      <a:off x="2123728" y="1171601"/>
                      <a:ext cx="538079" cy="25151"/>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2161713" y="2086001"/>
                      <a:ext cx="538079" cy="25151"/>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a:off x="2392677" y="1168751"/>
                      <a:ext cx="90" cy="917249"/>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6084168" y="1628801"/>
                    <a:ext cx="576064" cy="679918"/>
                    <a:chOff x="6012160" y="1340769"/>
                    <a:chExt cx="576064" cy="679918"/>
                  </a:xfrm>
                </p:grpSpPr>
                <p:cxnSp>
                  <p:nvCxnSpPr>
                    <p:cNvPr id="39" name="直接连接符 38"/>
                    <p:cNvCxnSpPr/>
                    <p:nvPr/>
                  </p:nvCxnSpPr>
                  <p:spPr>
                    <a:xfrm flipV="1">
                      <a:off x="6012160" y="1342825"/>
                      <a:ext cx="538079" cy="18146"/>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6050145" y="2002541"/>
                      <a:ext cx="538079" cy="18146"/>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a:off x="6444208" y="1340769"/>
                      <a:ext cx="90" cy="661771"/>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grpSp>
              <p:sp>
                <p:nvSpPr>
                  <p:cNvPr id="36" name="TextBox 46"/>
                  <p:cNvSpPr txBox="1"/>
                  <p:nvPr/>
                </p:nvSpPr>
                <p:spPr>
                  <a:xfrm rot="16200000">
                    <a:off x="1781018" y="1564193"/>
                    <a:ext cx="816182"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i="1" dirty="0"/>
                      <a:t>Φ</a:t>
                    </a:r>
                    <a:r>
                      <a:rPr lang="en-US" altLang="zh-CN" i="1" dirty="0" smtClean="0"/>
                      <a:t>d</a:t>
                    </a:r>
                    <a:r>
                      <a:rPr lang="en-US" altLang="zh-CN" baseline="-25000" dirty="0" smtClean="0"/>
                      <a:t>1</a:t>
                    </a:r>
                    <a:endParaRPr lang="zh-CN" altLang="en-US" baseline="-25000" dirty="0"/>
                  </a:p>
                </p:txBody>
              </p:sp>
              <p:sp>
                <p:nvSpPr>
                  <p:cNvPr id="37" name="TextBox 27"/>
                  <p:cNvSpPr txBox="1"/>
                  <p:nvPr/>
                </p:nvSpPr>
                <p:spPr>
                  <a:xfrm rot="16200000">
                    <a:off x="5923459" y="1684115"/>
                    <a:ext cx="816182"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i="1" dirty="0" smtClean="0"/>
                      <a:t>Φd</a:t>
                    </a:r>
                    <a:r>
                      <a:rPr lang="en-US" altLang="zh-CN" baseline="-25000" dirty="0" smtClean="0"/>
                      <a:t>2</a:t>
                    </a:r>
                    <a:endParaRPr lang="zh-CN" altLang="en-US" baseline="-25000" dirty="0"/>
                  </a:p>
                </p:txBody>
              </p:sp>
              <p:cxnSp>
                <p:nvCxnSpPr>
                  <p:cNvPr id="38" name="直接箭头连接符 37"/>
                  <p:cNvCxnSpPr/>
                  <p:nvPr/>
                </p:nvCxnSpPr>
                <p:spPr>
                  <a:xfrm>
                    <a:off x="4355976" y="1340768"/>
                    <a:ext cx="0" cy="119713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1979712" y="1916832"/>
                  <a:ext cx="1257748" cy="1161420"/>
                  <a:chOff x="1979712" y="1916832"/>
                  <a:chExt cx="1257748" cy="1161420"/>
                </a:xfrm>
              </p:grpSpPr>
              <p:grpSp>
                <p:nvGrpSpPr>
                  <p:cNvPr id="28" name="组合 27"/>
                  <p:cNvGrpSpPr/>
                  <p:nvPr/>
                </p:nvGrpSpPr>
                <p:grpSpPr>
                  <a:xfrm>
                    <a:off x="1979712" y="2708920"/>
                    <a:ext cx="1257748" cy="369332"/>
                    <a:chOff x="2306140" y="3059668"/>
                    <a:chExt cx="1257748" cy="369332"/>
                  </a:xfrm>
                </p:grpSpPr>
                <p:sp>
                  <p:nvSpPr>
                    <p:cNvPr id="30" name="TextBox 1"/>
                    <p:cNvSpPr txBox="1"/>
                    <p:nvPr/>
                  </p:nvSpPr>
                  <p:spPr>
                    <a:xfrm>
                      <a:off x="2306140" y="3059668"/>
                      <a:ext cx="1257748" cy="369332"/>
                    </a:xfrm>
                    <a:prstGeom prst="rect">
                      <a:avLst/>
                    </a:prstGeom>
                    <a:noFill/>
                    <a:ln w="12700">
                      <a:solidFill>
                        <a:schemeClr val="tx1"/>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t> </a:t>
                      </a:r>
                      <a:r>
                        <a:rPr lang="en-US" altLang="zh-CN" dirty="0" smtClean="0"/>
                        <a:t>      </a:t>
                      </a:r>
                      <a:r>
                        <a:rPr lang="en-US" altLang="zh-CN" i="1" dirty="0" smtClean="0"/>
                        <a:t>Φ</a:t>
                      </a:r>
                      <a:r>
                        <a:rPr lang="en-US" altLang="zh-CN" dirty="0" smtClean="0"/>
                        <a:t>0.009</a:t>
                      </a:r>
                      <a:endParaRPr lang="zh-CN" altLang="en-US" dirty="0"/>
                    </a:p>
                  </p:txBody>
                </p:sp>
                <p:pic>
                  <p:nvPicPr>
                    <p:cNvPr id="3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3140968"/>
                      <a:ext cx="323850" cy="2667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2" name="直接连接符 31"/>
                    <p:cNvCxnSpPr/>
                    <p:nvPr/>
                  </p:nvCxnSpPr>
                  <p:spPr>
                    <a:xfrm>
                      <a:off x="2699792" y="3059668"/>
                      <a:ext cx="0" cy="369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9" name="直接箭头连接符 28"/>
                  <p:cNvCxnSpPr/>
                  <p:nvPr/>
                </p:nvCxnSpPr>
                <p:spPr>
                  <a:xfrm flipV="1">
                    <a:off x="3237460" y="1916832"/>
                    <a:ext cx="0" cy="9390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4812925" y="467374"/>
                  <a:ext cx="1554126" cy="369332"/>
                  <a:chOff x="6285519" y="2790220"/>
                  <a:chExt cx="1554126" cy="369332"/>
                </a:xfrm>
              </p:grpSpPr>
              <p:sp>
                <p:nvSpPr>
                  <p:cNvPr id="26" name="TextBox 81"/>
                  <p:cNvSpPr txBox="1"/>
                  <p:nvPr/>
                </p:nvSpPr>
                <p:spPr>
                  <a:xfrm>
                    <a:off x="6285519" y="2790220"/>
                    <a:ext cx="1554126" cy="369332"/>
                  </a:xfrm>
                  <a:prstGeom prst="rect">
                    <a:avLst/>
                  </a:prstGeom>
                  <a:noFill/>
                  <a:ln w="12700">
                    <a:solidFill>
                      <a:schemeClr val="tx1"/>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i="1" dirty="0" smtClean="0"/>
                      <a:t>―       Φ</a:t>
                    </a:r>
                    <a:r>
                      <a:rPr lang="en-US" altLang="zh-CN" dirty="0" smtClean="0"/>
                      <a:t>0.015</a:t>
                    </a:r>
                    <a:endParaRPr lang="zh-CN" altLang="en-US" dirty="0"/>
                  </a:p>
                </p:txBody>
              </p:sp>
              <p:cxnSp>
                <p:nvCxnSpPr>
                  <p:cNvPr id="27" name="直接连接符 26"/>
                  <p:cNvCxnSpPr/>
                  <p:nvPr/>
                </p:nvCxnSpPr>
                <p:spPr>
                  <a:xfrm>
                    <a:off x="6804248" y="2790220"/>
                    <a:ext cx="0" cy="369332"/>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14" name="弧形 13"/>
                <p:cNvSpPr/>
                <p:nvPr/>
              </p:nvSpPr>
              <p:spPr>
                <a:xfrm>
                  <a:off x="3899027" y="646976"/>
                  <a:ext cx="913898" cy="45720"/>
                </a:xfrm>
                <a:prstGeom prst="arc">
                  <a:avLst/>
                </a:prstGeom>
                <a:ln w="12700"/>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15" name="直接箭头连接符 14"/>
                <p:cNvCxnSpPr>
                  <a:stCxn id="14" idx="1"/>
                </p:cNvCxnSpPr>
                <p:nvPr/>
              </p:nvCxnSpPr>
              <p:spPr>
                <a:xfrm>
                  <a:off x="4355976" y="669836"/>
                  <a:ext cx="0" cy="2566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V="1">
                  <a:off x="4355976" y="2105857"/>
                  <a:ext cx="0" cy="75000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355976" y="2852936"/>
                  <a:ext cx="305498"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6397528" y="1901406"/>
                  <a:ext cx="294368" cy="654944"/>
                  <a:chOff x="3197512" y="3782168"/>
                  <a:chExt cx="294368" cy="654944"/>
                </a:xfrm>
              </p:grpSpPr>
              <p:grpSp>
                <p:nvGrpSpPr>
                  <p:cNvPr id="20" name="组合 19"/>
                  <p:cNvGrpSpPr/>
                  <p:nvPr/>
                </p:nvGrpSpPr>
                <p:grpSpPr>
                  <a:xfrm>
                    <a:off x="3203848" y="3782168"/>
                    <a:ext cx="228343" cy="366912"/>
                    <a:chOff x="3203848" y="3782168"/>
                    <a:chExt cx="228343" cy="366912"/>
                  </a:xfrm>
                </p:grpSpPr>
                <p:sp>
                  <p:nvSpPr>
                    <p:cNvPr id="24" name="流程图: 合并 23"/>
                    <p:cNvSpPr/>
                    <p:nvPr/>
                  </p:nvSpPr>
                  <p:spPr>
                    <a:xfrm>
                      <a:off x="3203848" y="3782168"/>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5" name="直接连接符 24"/>
                    <p:cNvCxnSpPr/>
                    <p:nvPr/>
                  </p:nvCxnSpPr>
                  <p:spPr>
                    <a:xfrm>
                      <a:off x="3318019" y="3929620"/>
                      <a:ext cx="0" cy="21946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3197512" y="4067780"/>
                    <a:ext cx="294368" cy="369332"/>
                    <a:chOff x="6083524" y="4931876"/>
                    <a:chExt cx="294368" cy="369332"/>
                  </a:xfrm>
                </p:grpSpPr>
                <p:sp>
                  <p:nvSpPr>
                    <p:cNvPr id="22" name="圆角矩形 21"/>
                    <p:cNvSpPr/>
                    <p:nvPr/>
                  </p:nvSpPr>
                  <p:spPr>
                    <a:xfrm>
                      <a:off x="6083524" y="5000600"/>
                      <a:ext cx="294368" cy="228600"/>
                    </a:xfrm>
                    <a:prstGeom prst="round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dirty="0" smtClean="0"/>
                        <a:t>CA</a:t>
                      </a:r>
                      <a:endParaRPr lang="zh-CN" altLang="en-US" dirty="0"/>
                    </a:p>
                  </p:txBody>
                </p:sp>
                <p:sp>
                  <p:nvSpPr>
                    <p:cNvPr id="23" name="TextBox 119"/>
                    <p:cNvSpPr txBox="1"/>
                    <p:nvPr/>
                  </p:nvSpPr>
                  <p:spPr>
                    <a:xfrm>
                      <a:off x="6084168" y="4931876"/>
                      <a:ext cx="288032"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i="1" dirty="0" smtClean="0"/>
                        <a:t>D</a:t>
                      </a:r>
                      <a:endParaRPr lang="zh-CN" altLang="en-US" i="1" dirty="0"/>
                    </a:p>
                  </p:txBody>
                </p:sp>
              </p:grpSp>
            </p:grpSp>
          </p:grpSp>
          <p:pic>
            <p:nvPicPr>
              <p:cNvPr id="8" name="图片 7"/>
              <p:cNvPicPr>
                <a:picLocks noChangeAspect="1"/>
              </p:cNvPicPr>
              <p:nvPr/>
            </p:nvPicPr>
            <p:blipFill>
              <a:blip cstate="print">
                <a:extLst>
                  <a:ext uri="{28A0092B-C50C-407E-A947-70E740481C1C}">
                    <a14:useLocalDpi xmlns:a14="http://schemas.microsoft.com/office/drawing/2010/main" val="0"/>
                  </a:ext>
                </a:extLst>
              </a:blip>
              <a:stretch>
                <a:fillRect/>
              </a:stretch>
            </p:blipFill>
            <p:spPr>
              <a:xfrm>
                <a:off x="4517136" y="3374136"/>
                <a:ext cx="109728" cy="109728"/>
              </a:xfrm>
              <a:prstGeom prst="rect">
                <a:avLst/>
              </a:prstGeom>
            </p:spPr>
          </p:pic>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704" y="2708920"/>
                <a:ext cx="323850"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30" name="TextBox 129"/>
            <p:cNvSpPr txBox="1"/>
            <p:nvPr/>
          </p:nvSpPr>
          <p:spPr>
            <a:xfrm>
              <a:off x="6156176" y="3356992"/>
              <a:ext cx="576064" cy="461665"/>
            </a:xfrm>
            <a:prstGeom prst="rect">
              <a:avLst/>
            </a:prstGeom>
            <a:noFill/>
          </p:spPr>
          <p:txBody>
            <a:bodyPr wrap="square" rtlCol="0">
              <a:spAutoFit/>
            </a:bodyPr>
            <a:lstStyle/>
            <a:p>
              <a:r>
                <a:rPr lang="en-US" altLang="zh-CN" sz="2400" b="1" dirty="0" smtClean="0">
                  <a:solidFill>
                    <a:srgbClr val="FF0000"/>
                  </a:solidFill>
                </a:rPr>
                <a:t>×</a:t>
              </a:r>
              <a:endParaRPr lang="zh-CN" altLang="en-US" sz="2400" b="1" dirty="0">
                <a:solidFill>
                  <a:srgbClr val="FF0000"/>
                </a:solidFill>
              </a:endParaRPr>
            </a:p>
          </p:txBody>
        </p:sp>
        <p:sp>
          <p:nvSpPr>
            <p:cNvPr id="131" name="TextBox 130"/>
            <p:cNvSpPr txBox="1"/>
            <p:nvPr/>
          </p:nvSpPr>
          <p:spPr>
            <a:xfrm>
              <a:off x="3131840" y="5631631"/>
              <a:ext cx="576064" cy="461665"/>
            </a:xfrm>
            <a:prstGeom prst="rect">
              <a:avLst/>
            </a:prstGeom>
            <a:noFill/>
          </p:spPr>
          <p:txBody>
            <a:bodyPr wrap="square" rtlCol="0">
              <a:spAutoFit/>
            </a:bodyPr>
            <a:lstStyle/>
            <a:p>
              <a:r>
                <a:rPr lang="en-US" altLang="zh-CN" sz="2400" b="1" dirty="0" smtClean="0">
                  <a:solidFill>
                    <a:srgbClr val="FF0000"/>
                  </a:solidFill>
                </a:rPr>
                <a:t>×</a:t>
              </a:r>
              <a:endParaRPr lang="zh-CN" altLang="en-US" sz="2400" b="1" dirty="0">
                <a:solidFill>
                  <a:srgbClr val="FF0000"/>
                </a:solidFill>
              </a:endParaRPr>
            </a:p>
          </p:txBody>
        </p:sp>
        <p:sp>
          <p:nvSpPr>
            <p:cNvPr id="132" name="TextBox 131"/>
            <p:cNvSpPr txBox="1"/>
            <p:nvPr/>
          </p:nvSpPr>
          <p:spPr>
            <a:xfrm>
              <a:off x="3491880" y="4926947"/>
              <a:ext cx="576064" cy="461665"/>
            </a:xfrm>
            <a:prstGeom prst="rect">
              <a:avLst/>
            </a:prstGeom>
            <a:noFill/>
          </p:spPr>
          <p:txBody>
            <a:bodyPr wrap="square" rtlCol="0">
              <a:spAutoFit/>
            </a:bodyPr>
            <a:lstStyle/>
            <a:p>
              <a:r>
                <a:rPr lang="en-US" altLang="zh-CN" sz="2400" b="1" dirty="0" smtClean="0">
                  <a:solidFill>
                    <a:srgbClr val="FF0000"/>
                  </a:solidFill>
                </a:rPr>
                <a:t>×</a:t>
              </a:r>
              <a:endParaRPr lang="zh-CN" altLang="en-US" sz="2400" b="1" dirty="0">
                <a:solidFill>
                  <a:srgbClr val="FF0000"/>
                </a:solidFill>
              </a:endParaRPr>
            </a:p>
          </p:txBody>
        </p:sp>
        <p:pic>
          <p:nvPicPr>
            <p:cNvPr id="1638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35434" y="5588471"/>
              <a:ext cx="1876425"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 name="TextBox 132"/>
            <p:cNvSpPr txBox="1"/>
            <p:nvPr/>
          </p:nvSpPr>
          <p:spPr>
            <a:xfrm>
              <a:off x="5817762" y="5618621"/>
              <a:ext cx="576064" cy="461665"/>
            </a:xfrm>
            <a:prstGeom prst="rect">
              <a:avLst/>
            </a:prstGeom>
            <a:noFill/>
          </p:spPr>
          <p:txBody>
            <a:bodyPr wrap="square" rtlCol="0">
              <a:spAutoFit/>
            </a:bodyPr>
            <a:lstStyle/>
            <a:p>
              <a:r>
                <a:rPr lang="en-US" altLang="zh-CN" sz="2400" b="1" dirty="0" smtClean="0">
                  <a:solidFill>
                    <a:srgbClr val="FF0000"/>
                  </a:solidFill>
                </a:rPr>
                <a:t>×</a:t>
              </a:r>
              <a:endParaRPr lang="zh-CN" altLang="en-US" sz="2400" b="1" dirty="0">
                <a:solidFill>
                  <a:srgbClr val="FF0000"/>
                </a:solidFill>
              </a:endParaRPr>
            </a:p>
          </p:txBody>
        </p:sp>
        <p:sp>
          <p:nvSpPr>
            <p:cNvPr id="134" name="TextBox 133"/>
            <p:cNvSpPr txBox="1"/>
            <p:nvPr/>
          </p:nvSpPr>
          <p:spPr>
            <a:xfrm>
              <a:off x="6660232" y="5688916"/>
              <a:ext cx="576064" cy="461665"/>
            </a:xfrm>
            <a:prstGeom prst="rect">
              <a:avLst/>
            </a:prstGeom>
            <a:noFill/>
          </p:spPr>
          <p:txBody>
            <a:bodyPr wrap="square" rtlCol="0">
              <a:spAutoFit/>
            </a:bodyPr>
            <a:lstStyle/>
            <a:p>
              <a:r>
                <a:rPr lang="en-US" altLang="zh-CN" sz="2400" b="1" dirty="0" smtClean="0">
                  <a:solidFill>
                    <a:srgbClr val="FF0000"/>
                  </a:solidFill>
                </a:rPr>
                <a:t>×</a:t>
              </a:r>
              <a:endParaRPr lang="zh-CN" altLang="en-US" sz="2400" b="1" dirty="0">
                <a:solidFill>
                  <a:srgbClr val="FF0000"/>
                </a:solidFill>
              </a:endParaRPr>
            </a:p>
          </p:txBody>
        </p:sp>
      </p:grpSp>
      <p:sp>
        <p:nvSpPr>
          <p:cNvPr id="135"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13</a:t>
            </a:fld>
            <a:endParaRPr lang="zh-CN" altLang="en-US" sz="2400" b="1" dirty="0"/>
          </a:p>
        </p:txBody>
      </p:sp>
    </p:spTree>
    <p:extLst>
      <p:ext uri="{BB962C8B-B14F-4D97-AF65-F5344CB8AC3E}">
        <p14:creationId xmlns:p14="http://schemas.microsoft.com/office/powerpoint/2010/main" val="16287669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26"/>
                                        </p:tgtEl>
                                        <p:attrNameLst>
                                          <p:attrName>style.visibility</p:attrName>
                                        </p:attrNameLst>
                                      </p:cBhvr>
                                      <p:to>
                                        <p:strVal val="visible"/>
                                      </p:to>
                                    </p:set>
                                    <p:animEffect transition="in" filter="barn(inVertical)">
                                      <p:cBhvr>
                                        <p:cTn id="7" dur="1750"/>
                                        <p:tgtEl>
                                          <p:spTgt spid="12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 fill="hold"/>
                                        <p:tgtEl>
                                          <p:spTgt spid="3"/>
                                        </p:tgtEl>
                                        <p:attrNameLst>
                                          <p:attrName>ppt_x</p:attrName>
                                        </p:attrNameLst>
                                      </p:cBhvr>
                                      <p:tavLst>
                                        <p:tav tm="0">
                                          <p:val>
                                            <p:strVal val="#ppt_x"/>
                                          </p:val>
                                        </p:tav>
                                        <p:tav tm="100000">
                                          <p:val>
                                            <p:strVal val="#ppt_x"/>
                                          </p:val>
                                        </p:tav>
                                      </p:tavLst>
                                    </p:anim>
                                    <p:anim calcmode="lin" valueType="num">
                                      <p:cBhvr additive="base">
                                        <p:cTn id="13" dur="1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stCondLst>
                                    <p:cond delay="0"/>
                                  </p:stCondLst>
                                  <p:childTnLst>
                                    <p:set>
                                      <p:cBhvr>
                                        <p:cTn id="17" dur="1" fill="hold">
                                          <p:stCondLst>
                                            <p:cond delay="0"/>
                                          </p:stCondLst>
                                        </p:cTn>
                                        <p:tgtEl>
                                          <p:spTgt spid="65"/>
                                        </p:tgtEl>
                                        <p:attrNameLst>
                                          <p:attrName>style.visibility</p:attrName>
                                        </p:attrNameLst>
                                      </p:cBhvr>
                                      <p:to>
                                        <p:strVal val="visible"/>
                                      </p:to>
                                    </p:set>
                                    <p:anim calcmode="lin" valueType="num">
                                      <p:cBhvr additive="base">
                                        <p:cTn id="18" dur="2250" fill="hold"/>
                                        <p:tgtEl>
                                          <p:spTgt spid="65"/>
                                        </p:tgtEl>
                                        <p:attrNameLst>
                                          <p:attrName>ppt_x</p:attrName>
                                        </p:attrNameLst>
                                      </p:cBhvr>
                                      <p:tavLst>
                                        <p:tav tm="0">
                                          <p:val>
                                            <p:strVal val="#ppt_x"/>
                                          </p:val>
                                        </p:tav>
                                        <p:tav tm="100000">
                                          <p:val>
                                            <p:strVal val="#ppt_x"/>
                                          </p:val>
                                        </p:tav>
                                      </p:tavLst>
                                    </p:anim>
                                    <p:anim calcmode="lin" valueType="num">
                                      <p:cBhvr additive="base">
                                        <p:cTn id="19" dur="2250" fill="hold"/>
                                        <p:tgtEl>
                                          <p:spTgt spid="6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a:spLocks/>
          </p:cNvSpPr>
          <p:nvPr/>
        </p:nvSpPr>
        <p:spPr>
          <a:xfrm>
            <a:off x="368983" y="676032"/>
            <a:ext cx="3528392" cy="50405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2000" b="1" dirty="0" smtClean="0"/>
              <a:t>七、标注图</a:t>
            </a:r>
            <a:endParaRPr lang="zh-CN" altLang="en-US" sz="2000" b="1" dirty="0"/>
          </a:p>
        </p:txBody>
      </p:sp>
      <p:grpSp>
        <p:nvGrpSpPr>
          <p:cNvPr id="153" name="组合 152"/>
          <p:cNvGrpSpPr/>
          <p:nvPr/>
        </p:nvGrpSpPr>
        <p:grpSpPr>
          <a:xfrm>
            <a:off x="1046927" y="692696"/>
            <a:ext cx="6621417" cy="5040560"/>
            <a:chOff x="899592" y="908720"/>
            <a:chExt cx="6621417" cy="5040560"/>
          </a:xfrm>
        </p:grpSpPr>
        <p:grpSp>
          <p:nvGrpSpPr>
            <p:cNvPr id="8" name="组合 7"/>
            <p:cNvGrpSpPr/>
            <p:nvPr/>
          </p:nvGrpSpPr>
          <p:grpSpPr>
            <a:xfrm>
              <a:off x="2525325" y="1180088"/>
              <a:ext cx="3636482" cy="3896176"/>
              <a:chOff x="2450793" y="1772816"/>
              <a:chExt cx="4229331" cy="3896176"/>
            </a:xfrm>
          </p:grpSpPr>
          <p:pic>
            <p:nvPicPr>
              <p:cNvPr id="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0793" y="2212608"/>
                <a:ext cx="3816424"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7" name="直接连接符 26"/>
              <p:cNvCxnSpPr/>
              <p:nvPr/>
            </p:nvCxnSpPr>
            <p:spPr>
              <a:xfrm>
                <a:off x="3563888" y="2492896"/>
                <a:ext cx="606315" cy="576064"/>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4431012" y="1957482"/>
                <a:ext cx="501028" cy="607422"/>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4170203" y="5229200"/>
                <a:ext cx="1037183" cy="288032"/>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5220072" y="2142148"/>
                <a:ext cx="680567" cy="638780"/>
              </a:xfrm>
              <a:prstGeom prst="line">
                <a:avLst/>
              </a:prstGeom>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3979151" y="1772816"/>
                <a:ext cx="592849" cy="369332"/>
              </a:xfrm>
              <a:prstGeom prst="rect">
                <a:avLst/>
              </a:prstGeom>
              <a:noFill/>
            </p:spPr>
            <p:txBody>
              <a:bodyPr wrap="square" rtlCol="0">
                <a:spAutoFit/>
              </a:bodyPr>
              <a:lstStyle/>
              <a:p>
                <a:r>
                  <a:rPr lang="en-US" altLang="zh-CN" dirty="0" smtClean="0"/>
                  <a:t>3</a:t>
                </a:r>
                <a:endParaRPr lang="zh-CN" altLang="en-US" dirty="0"/>
              </a:p>
            </p:txBody>
          </p:sp>
          <p:sp>
            <p:nvSpPr>
              <p:cNvPr id="32" name="TextBox 31"/>
              <p:cNvSpPr txBox="1"/>
              <p:nvPr/>
            </p:nvSpPr>
            <p:spPr>
              <a:xfrm>
                <a:off x="3260731" y="2267580"/>
                <a:ext cx="303157" cy="369332"/>
              </a:xfrm>
              <a:prstGeom prst="rect">
                <a:avLst/>
              </a:prstGeom>
              <a:noFill/>
            </p:spPr>
            <p:txBody>
              <a:bodyPr wrap="square" rtlCol="0">
                <a:spAutoFit/>
              </a:bodyPr>
              <a:lstStyle/>
              <a:p>
                <a:r>
                  <a:rPr lang="en-US" altLang="zh-CN" dirty="0" smtClean="0"/>
                  <a:t>1</a:t>
                </a:r>
                <a:endParaRPr lang="zh-CN" altLang="en-US" dirty="0"/>
              </a:p>
            </p:txBody>
          </p:sp>
          <p:sp>
            <p:nvSpPr>
              <p:cNvPr id="33" name="TextBox 32"/>
              <p:cNvSpPr txBox="1"/>
              <p:nvPr/>
            </p:nvSpPr>
            <p:spPr>
              <a:xfrm>
                <a:off x="3873778" y="5299660"/>
                <a:ext cx="592849" cy="369332"/>
              </a:xfrm>
              <a:prstGeom prst="rect">
                <a:avLst/>
              </a:prstGeom>
              <a:noFill/>
            </p:spPr>
            <p:txBody>
              <a:bodyPr wrap="square" rtlCol="0">
                <a:spAutoFit/>
              </a:bodyPr>
              <a:lstStyle/>
              <a:p>
                <a:r>
                  <a:rPr lang="en-US" altLang="zh-CN" dirty="0" smtClean="0"/>
                  <a:t>2</a:t>
                </a:r>
                <a:endParaRPr lang="zh-CN" altLang="en-US" dirty="0"/>
              </a:p>
            </p:txBody>
          </p:sp>
          <p:sp>
            <p:nvSpPr>
              <p:cNvPr id="34" name="TextBox 33"/>
              <p:cNvSpPr txBox="1"/>
              <p:nvPr/>
            </p:nvSpPr>
            <p:spPr>
              <a:xfrm>
                <a:off x="5901755" y="1988840"/>
                <a:ext cx="592849" cy="369332"/>
              </a:xfrm>
              <a:prstGeom prst="rect">
                <a:avLst/>
              </a:prstGeom>
              <a:noFill/>
            </p:spPr>
            <p:txBody>
              <a:bodyPr wrap="square" rtlCol="0">
                <a:spAutoFit/>
              </a:bodyPr>
              <a:lstStyle/>
              <a:p>
                <a:r>
                  <a:rPr lang="en-US" altLang="zh-CN" dirty="0" smtClean="0"/>
                  <a:t>2</a:t>
                </a:r>
                <a:endParaRPr lang="zh-CN" altLang="en-US" dirty="0"/>
              </a:p>
            </p:txBody>
          </p:sp>
          <p:sp>
            <p:nvSpPr>
              <p:cNvPr id="35" name="TextBox 34"/>
              <p:cNvSpPr txBox="1"/>
              <p:nvPr/>
            </p:nvSpPr>
            <p:spPr>
              <a:xfrm>
                <a:off x="6087275" y="5072722"/>
                <a:ext cx="592849" cy="369332"/>
              </a:xfrm>
              <a:prstGeom prst="rect">
                <a:avLst/>
              </a:prstGeom>
              <a:noFill/>
            </p:spPr>
            <p:txBody>
              <a:bodyPr wrap="square" rtlCol="0">
                <a:spAutoFit/>
              </a:bodyPr>
              <a:lstStyle/>
              <a:p>
                <a:r>
                  <a:rPr lang="en-US" altLang="zh-CN" dirty="0" smtClean="0"/>
                  <a:t>4</a:t>
                </a:r>
                <a:endParaRPr lang="zh-CN" altLang="en-US" dirty="0"/>
              </a:p>
            </p:txBody>
          </p:sp>
          <p:cxnSp>
            <p:nvCxnSpPr>
              <p:cNvPr id="36" name="直接连接符 35"/>
              <p:cNvCxnSpPr/>
              <p:nvPr/>
            </p:nvCxnSpPr>
            <p:spPr>
              <a:xfrm flipH="1">
                <a:off x="5407026" y="5299660"/>
                <a:ext cx="605134" cy="73556"/>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10" name="直接连接符 9"/>
            <p:cNvCxnSpPr/>
            <p:nvPr/>
          </p:nvCxnSpPr>
          <p:spPr>
            <a:xfrm>
              <a:off x="1622195" y="2161510"/>
              <a:ext cx="282741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744582" y="4530729"/>
              <a:ext cx="282741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1910227" y="2188200"/>
              <a:ext cx="0" cy="2376264"/>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063040" y="2508255"/>
              <a:ext cx="229545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073999" y="4204424"/>
              <a:ext cx="229545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033574" y="2908280"/>
              <a:ext cx="229545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070467" y="3844384"/>
              <a:ext cx="229545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a:off x="2525325" y="2476232"/>
              <a:ext cx="0" cy="1728192"/>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6161807" y="2908280"/>
              <a:ext cx="0" cy="936104"/>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rot="16200000">
              <a:off x="1254358" y="2978791"/>
              <a:ext cx="942402" cy="369334"/>
            </a:xfrm>
            <a:prstGeom prst="rect">
              <a:avLst/>
            </a:prstGeom>
            <a:noFill/>
          </p:spPr>
          <p:txBody>
            <a:bodyPr wrap="square" rtlCol="0">
              <a:spAutoFit/>
            </a:bodyPr>
            <a:lstStyle/>
            <a:p>
              <a:r>
                <a:rPr lang="en-US" altLang="zh-CN" i="1" dirty="0" smtClean="0"/>
                <a:t>Φ</a:t>
              </a:r>
              <a:r>
                <a:rPr lang="en-US" altLang="zh-CN" dirty="0" smtClean="0"/>
                <a:t>56</a:t>
              </a:r>
              <a:endParaRPr lang="zh-CN" altLang="en-US" baseline="-25000" dirty="0"/>
            </a:p>
          </p:txBody>
        </p:sp>
        <p:sp>
          <p:nvSpPr>
            <p:cNvPr id="20" name="TextBox 19"/>
            <p:cNvSpPr txBox="1"/>
            <p:nvPr/>
          </p:nvSpPr>
          <p:spPr>
            <a:xfrm rot="16200000">
              <a:off x="1787465" y="2978791"/>
              <a:ext cx="942402" cy="369334"/>
            </a:xfrm>
            <a:prstGeom prst="rect">
              <a:avLst/>
            </a:prstGeom>
            <a:noFill/>
          </p:spPr>
          <p:txBody>
            <a:bodyPr wrap="square" rtlCol="0">
              <a:spAutoFit/>
            </a:bodyPr>
            <a:lstStyle/>
            <a:p>
              <a:r>
                <a:rPr lang="en-US" altLang="zh-CN" i="1" dirty="0" smtClean="0"/>
                <a:t>Φ</a:t>
              </a:r>
              <a:r>
                <a:rPr lang="en-US" altLang="zh-CN" dirty="0" smtClean="0"/>
                <a:t>30</a:t>
              </a:r>
              <a:endParaRPr lang="zh-CN" altLang="en-US" baseline="-25000" dirty="0"/>
            </a:p>
          </p:txBody>
        </p:sp>
        <p:grpSp>
          <p:nvGrpSpPr>
            <p:cNvPr id="21" name="组合 20"/>
            <p:cNvGrpSpPr/>
            <p:nvPr/>
          </p:nvGrpSpPr>
          <p:grpSpPr>
            <a:xfrm>
              <a:off x="6014683" y="3844384"/>
              <a:ext cx="351435" cy="807314"/>
              <a:chOff x="2609937" y="5790038"/>
              <a:chExt cx="351435" cy="807314"/>
            </a:xfrm>
          </p:grpSpPr>
          <p:sp>
            <p:nvSpPr>
              <p:cNvPr id="22" name="TextBox 21"/>
              <p:cNvSpPr txBox="1"/>
              <p:nvPr/>
            </p:nvSpPr>
            <p:spPr>
              <a:xfrm>
                <a:off x="2609937" y="6228020"/>
                <a:ext cx="351435" cy="369332"/>
              </a:xfrm>
              <a:prstGeom prst="rect">
                <a:avLst/>
              </a:prstGeom>
              <a:noFill/>
              <a:ln w="12700">
                <a:solidFill>
                  <a:schemeClr val="tx1"/>
                </a:solidFill>
              </a:ln>
            </p:spPr>
            <p:txBody>
              <a:bodyPr wrap="square" rtlCol="0">
                <a:spAutoFit/>
              </a:bodyPr>
              <a:lstStyle/>
              <a:p>
                <a:r>
                  <a:rPr lang="en-US" altLang="zh-CN" i="1" dirty="0" smtClean="0"/>
                  <a:t>A</a:t>
                </a:r>
                <a:endParaRPr lang="zh-CN" altLang="en-US" i="1" dirty="0"/>
              </a:p>
            </p:txBody>
          </p:sp>
          <p:grpSp>
            <p:nvGrpSpPr>
              <p:cNvPr id="23" name="组合 22"/>
              <p:cNvGrpSpPr/>
              <p:nvPr/>
            </p:nvGrpSpPr>
            <p:grpSpPr>
              <a:xfrm>
                <a:off x="2617533" y="5790038"/>
                <a:ext cx="296982" cy="460951"/>
                <a:chOff x="3203848" y="3782168"/>
                <a:chExt cx="228343" cy="366912"/>
              </a:xfrm>
            </p:grpSpPr>
            <p:sp>
              <p:nvSpPr>
                <p:cNvPr id="24" name="流程图: 合并 23"/>
                <p:cNvSpPr/>
                <p:nvPr/>
              </p:nvSpPr>
              <p:spPr>
                <a:xfrm>
                  <a:off x="3203848" y="3782168"/>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a:off x="3318019" y="3929620"/>
                  <a:ext cx="0" cy="219460"/>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42" name="组合 41"/>
            <p:cNvGrpSpPr/>
            <p:nvPr/>
          </p:nvGrpSpPr>
          <p:grpSpPr>
            <a:xfrm>
              <a:off x="5802231" y="2924944"/>
              <a:ext cx="353945" cy="1007205"/>
              <a:chOff x="7286157" y="2964342"/>
              <a:chExt cx="353945" cy="1007205"/>
            </a:xfrm>
          </p:grpSpPr>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7266769" y="2983730"/>
                <a:ext cx="375987" cy="337211"/>
              </a:xfrm>
              <a:prstGeom prst="rect">
                <a:avLst/>
              </a:prstGeom>
            </p:spPr>
          </p:pic>
          <p:sp>
            <p:nvSpPr>
              <p:cNvPr id="44" name="TextBox 43"/>
              <p:cNvSpPr txBox="1"/>
              <p:nvPr/>
            </p:nvSpPr>
            <p:spPr>
              <a:xfrm rot="16200000">
                <a:off x="6983527" y="3314973"/>
                <a:ext cx="974595" cy="338554"/>
              </a:xfrm>
              <a:prstGeom prst="rect">
                <a:avLst/>
              </a:prstGeom>
              <a:noFill/>
            </p:spPr>
            <p:txBody>
              <a:bodyPr wrap="square" rtlCol="0">
                <a:spAutoFit/>
              </a:bodyPr>
              <a:lstStyle/>
              <a:p>
                <a:r>
                  <a:rPr lang="en-US" altLang="zh-CN" sz="1600" i="1" dirty="0" smtClean="0"/>
                  <a:t>Φ</a:t>
                </a:r>
                <a:r>
                  <a:rPr lang="en-US" altLang="zh-CN" sz="1600" dirty="0" smtClean="0"/>
                  <a:t>16H6</a:t>
                </a:r>
                <a:endParaRPr lang="zh-CN" altLang="en-US" sz="1600" baseline="-25000" dirty="0"/>
              </a:p>
            </p:txBody>
          </p:sp>
        </p:grpSp>
        <p:grpSp>
          <p:nvGrpSpPr>
            <p:cNvPr id="45" name="组合 44"/>
            <p:cNvGrpSpPr/>
            <p:nvPr/>
          </p:nvGrpSpPr>
          <p:grpSpPr>
            <a:xfrm>
              <a:off x="5940152" y="2137341"/>
              <a:ext cx="1486412" cy="554915"/>
              <a:chOff x="3583308" y="5874177"/>
              <a:chExt cx="1486412" cy="554915"/>
            </a:xfrm>
          </p:grpSpPr>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83308" y="5874177"/>
                <a:ext cx="951764" cy="554915"/>
              </a:xfrm>
              <a:prstGeom prst="rect">
                <a:avLst/>
              </a:prstGeom>
            </p:spPr>
          </p:pic>
          <p:sp>
            <p:nvSpPr>
              <p:cNvPr id="47" name="TextBox 46"/>
              <p:cNvSpPr txBox="1"/>
              <p:nvPr/>
            </p:nvSpPr>
            <p:spPr>
              <a:xfrm>
                <a:off x="3849801" y="6021288"/>
                <a:ext cx="1219919" cy="369332"/>
              </a:xfrm>
              <a:prstGeom prst="rect">
                <a:avLst/>
              </a:prstGeom>
              <a:noFill/>
              <a:ln w="12700">
                <a:solidFill>
                  <a:schemeClr val="tx1"/>
                </a:solidFill>
              </a:ln>
            </p:spPr>
            <p:txBody>
              <a:bodyPr wrap="square" rtlCol="0">
                <a:spAutoFit/>
              </a:bodyPr>
              <a:lstStyle/>
              <a:p>
                <a:r>
                  <a:rPr lang="en-US" altLang="zh-CN" i="1" dirty="0" smtClean="0"/>
                  <a:t>        </a:t>
                </a:r>
                <a:r>
                  <a:rPr lang="en-US" altLang="zh-CN" dirty="0" smtClean="0"/>
                  <a:t>0.005</a:t>
                </a:r>
                <a:endParaRPr lang="zh-CN" altLang="en-US" dirty="0"/>
              </a:p>
            </p:txBody>
          </p:sp>
          <p:cxnSp>
            <p:nvCxnSpPr>
              <p:cNvPr id="48" name="直接连接符 47"/>
              <p:cNvCxnSpPr/>
              <p:nvPr/>
            </p:nvCxnSpPr>
            <p:spPr>
              <a:xfrm>
                <a:off x="4268516" y="6021288"/>
                <a:ext cx="0" cy="369332"/>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50" name="直接连接符 49"/>
            <p:cNvCxnSpPr/>
            <p:nvPr/>
          </p:nvCxnSpPr>
          <p:spPr>
            <a:xfrm>
              <a:off x="5817621" y="2508255"/>
              <a:ext cx="37277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a:xfrm>
              <a:off x="5802231" y="2508255"/>
              <a:ext cx="15390" cy="4000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6084168" y="1619030"/>
              <a:ext cx="1436841" cy="657842"/>
              <a:chOff x="6084168" y="1628800"/>
              <a:chExt cx="1436841" cy="657842"/>
            </a:xfrm>
          </p:grpSpPr>
          <p:sp>
            <p:nvSpPr>
              <p:cNvPr id="55" name="Text Box 16"/>
              <p:cNvSpPr txBox="1">
                <a:spLocks noChangeArrowheads="1"/>
              </p:cNvSpPr>
              <p:nvPr/>
            </p:nvSpPr>
            <p:spPr bwMode="auto">
              <a:xfrm>
                <a:off x="6726398" y="1628800"/>
                <a:ext cx="79461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charset="-122"/>
                  </a:defRPr>
                </a:lvl1pPr>
                <a:lvl2pPr marL="742950" indent="-285750" eaLnBrk="0" hangingPunct="0">
                  <a:defRPr kumimoji="1" sz="2400">
                    <a:solidFill>
                      <a:schemeClr val="tx1"/>
                    </a:solidFill>
                    <a:latin typeface="Times New Roman" pitchFamily="18" charset="0"/>
                    <a:ea typeface="宋体" charset="-122"/>
                  </a:defRPr>
                </a:lvl2pPr>
                <a:lvl3pPr marL="1143000" indent="-228600" eaLnBrk="0" hangingPunct="0">
                  <a:defRPr kumimoji="1" sz="2400">
                    <a:solidFill>
                      <a:schemeClr val="tx1"/>
                    </a:solidFill>
                    <a:latin typeface="Times New Roman" pitchFamily="18" charset="0"/>
                    <a:ea typeface="宋体" charset="-122"/>
                  </a:defRPr>
                </a:lvl3pPr>
                <a:lvl4pPr marL="1600200" indent="-228600" eaLnBrk="0" hangingPunct="0">
                  <a:defRPr kumimoji="1" sz="2400">
                    <a:solidFill>
                      <a:schemeClr val="tx1"/>
                    </a:solidFill>
                    <a:latin typeface="Times New Roman" pitchFamily="18" charset="0"/>
                    <a:ea typeface="宋体" charset="-122"/>
                  </a:defRPr>
                </a:lvl4pPr>
                <a:lvl5pPr marL="2057400" indent="-228600" eaLnBrk="0" hangingPunct="0">
                  <a:defRPr kumimoji="1"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charset="-122"/>
                  </a:defRPr>
                </a:lvl9pPr>
              </a:lstStyle>
              <a:p>
                <a:pPr eaLnBrk="1" hangingPunct="1"/>
                <a:r>
                  <a:rPr lang="en-US" altLang="zh-CN" sz="1200" b="1" i="1" dirty="0" smtClean="0"/>
                  <a:t>Ra</a:t>
                </a:r>
                <a:r>
                  <a:rPr lang="en-US" altLang="zh-CN" sz="1200" b="1" dirty="0" smtClean="0"/>
                  <a:t>  3.2</a:t>
                </a:r>
                <a:endParaRPr lang="en-US" altLang="zh-CN" sz="1200" b="1" dirty="0"/>
              </a:p>
              <a:p>
                <a:pPr eaLnBrk="1" hangingPunct="1"/>
                <a:r>
                  <a:rPr lang="en-US" altLang="zh-CN" sz="1200" b="1" i="1" dirty="0" smtClean="0"/>
                  <a:t>Ra  </a:t>
                </a:r>
                <a:r>
                  <a:rPr lang="en-US" altLang="zh-CN" sz="1200" b="1" dirty="0" smtClean="0"/>
                  <a:t>1.6</a:t>
                </a:r>
                <a:endParaRPr lang="en-US" altLang="zh-CN" sz="1200" b="1" dirty="0"/>
              </a:p>
            </p:txBody>
          </p:sp>
          <p:grpSp>
            <p:nvGrpSpPr>
              <p:cNvPr id="38" name="组合 37"/>
              <p:cNvGrpSpPr/>
              <p:nvPr/>
            </p:nvGrpSpPr>
            <p:grpSpPr>
              <a:xfrm>
                <a:off x="6084168" y="1628800"/>
                <a:ext cx="1373815" cy="657842"/>
                <a:chOff x="3953505" y="5567735"/>
                <a:chExt cx="1373815" cy="657842"/>
              </a:xfrm>
            </p:grpSpPr>
            <p:sp>
              <p:nvSpPr>
                <p:cNvPr id="2" name="流程图: 合并 1"/>
                <p:cNvSpPr/>
                <p:nvPr/>
              </p:nvSpPr>
              <p:spPr>
                <a:xfrm>
                  <a:off x="3953505" y="5928394"/>
                  <a:ext cx="415953" cy="297183"/>
                </a:xfrm>
                <a:prstGeom prst="flowChartMerg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V="1">
                  <a:off x="4355976" y="5567735"/>
                  <a:ext cx="309571" cy="381545"/>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4658762" y="5567735"/>
                  <a:ext cx="668558" cy="0"/>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61" name="组合 60"/>
            <p:cNvGrpSpPr/>
            <p:nvPr/>
          </p:nvGrpSpPr>
          <p:grpSpPr>
            <a:xfrm>
              <a:off x="899592" y="1446978"/>
              <a:ext cx="1628939" cy="397846"/>
              <a:chOff x="5781621" y="3495726"/>
              <a:chExt cx="1628939" cy="397846"/>
            </a:xfrm>
          </p:grpSpPr>
          <p:pic>
            <p:nvPicPr>
              <p:cNvPr id="62" name="图片 6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81621" y="3518383"/>
                <a:ext cx="518571" cy="375189"/>
              </a:xfrm>
              <a:prstGeom prst="rect">
                <a:avLst/>
              </a:prstGeom>
            </p:spPr>
          </p:pic>
          <p:sp>
            <p:nvSpPr>
              <p:cNvPr id="63" name="TextBox 62"/>
              <p:cNvSpPr txBox="1"/>
              <p:nvPr/>
            </p:nvSpPr>
            <p:spPr>
              <a:xfrm>
                <a:off x="5854891" y="3495726"/>
                <a:ext cx="1555669" cy="369332"/>
              </a:xfrm>
              <a:prstGeom prst="rect">
                <a:avLst/>
              </a:prstGeom>
              <a:noFill/>
              <a:ln w="12700">
                <a:solidFill>
                  <a:schemeClr val="tx1"/>
                </a:solidFill>
              </a:ln>
            </p:spPr>
            <p:txBody>
              <a:bodyPr wrap="square" rtlCol="0">
                <a:spAutoFit/>
              </a:bodyPr>
              <a:lstStyle/>
              <a:p>
                <a:r>
                  <a:rPr lang="en-US" altLang="zh-CN" i="1" dirty="0" smtClean="0"/>
                  <a:t>       </a:t>
                </a:r>
                <a:r>
                  <a:rPr lang="el-GR" altLang="zh-CN" i="1" dirty="0" smtClean="0"/>
                  <a:t>Φ</a:t>
                </a:r>
                <a:r>
                  <a:rPr lang="en-US" altLang="zh-CN" dirty="0" smtClean="0"/>
                  <a:t>0.005   </a:t>
                </a:r>
                <a:r>
                  <a:rPr lang="en-US" altLang="zh-CN" i="1" dirty="0" smtClean="0"/>
                  <a:t>A</a:t>
                </a:r>
                <a:endParaRPr lang="zh-CN" altLang="en-US" i="1" dirty="0"/>
              </a:p>
            </p:txBody>
          </p:sp>
          <p:cxnSp>
            <p:nvCxnSpPr>
              <p:cNvPr id="64" name="直接连接符 63"/>
              <p:cNvCxnSpPr/>
              <p:nvPr/>
            </p:nvCxnSpPr>
            <p:spPr>
              <a:xfrm>
                <a:off x="6210905" y="3518383"/>
                <a:ext cx="0" cy="375189"/>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7092280" y="3501008"/>
                <a:ext cx="0" cy="375189"/>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41" name="直接箭头连接符 40"/>
            <p:cNvCxnSpPr/>
            <p:nvPr/>
          </p:nvCxnSpPr>
          <p:spPr>
            <a:xfrm>
              <a:off x="2528531" y="1604556"/>
              <a:ext cx="0" cy="8883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76" name="组合 75"/>
            <p:cNvGrpSpPr/>
            <p:nvPr/>
          </p:nvGrpSpPr>
          <p:grpSpPr>
            <a:xfrm>
              <a:off x="1945706" y="4581128"/>
              <a:ext cx="1978222" cy="727509"/>
              <a:chOff x="4443364" y="5949280"/>
              <a:chExt cx="1978222" cy="727509"/>
            </a:xfrm>
          </p:grpSpPr>
          <p:sp>
            <p:nvSpPr>
              <p:cNvPr id="66" name="矩形 65"/>
              <p:cNvSpPr/>
              <p:nvPr/>
            </p:nvSpPr>
            <p:spPr>
              <a:xfrm>
                <a:off x="5157009" y="5949280"/>
                <a:ext cx="1264577" cy="369332"/>
              </a:xfrm>
              <a:prstGeom prst="rect">
                <a:avLst/>
              </a:prstGeom>
            </p:spPr>
            <p:txBody>
              <a:bodyPr wrap="none">
                <a:spAutoFit/>
              </a:bodyPr>
              <a:lstStyle/>
              <a:p>
                <a:r>
                  <a:rPr lang="en-US" altLang="zh-CN" b="1" i="1" dirty="0" err="1" smtClean="0"/>
                  <a:t>Rz</a:t>
                </a:r>
                <a:r>
                  <a:rPr lang="en-US" altLang="zh-CN" b="1" i="1" dirty="0" smtClean="0"/>
                  <a:t> </a:t>
                </a:r>
                <a:r>
                  <a:rPr lang="en-US" altLang="zh-CN" b="1" dirty="0" smtClean="0"/>
                  <a:t>max </a:t>
                </a:r>
                <a:r>
                  <a:rPr lang="en-US" altLang="zh-CN" b="1" i="1" dirty="0" smtClean="0"/>
                  <a:t> </a:t>
                </a:r>
                <a:r>
                  <a:rPr lang="en-US" altLang="zh-CN" b="1" dirty="0" smtClean="0"/>
                  <a:t>6.3</a:t>
                </a:r>
                <a:endParaRPr lang="en-US" altLang="zh-CN" b="1" dirty="0"/>
              </a:p>
            </p:txBody>
          </p:sp>
          <p:sp>
            <p:nvSpPr>
              <p:cNvPr id="70" name="流程图: 合并 69"/>
              <p:cNvSpPr/>
              <p:nvPr/>
            </p:nvSpPr>
            <p:spPr>
              <a:xfrm>
                <a:off x="4443364" y="6379606"/>
                <a:ext cx="415953" cy="297183"/>
              </a:xfrm>
              <a:prstGeom prst="flowChartMerg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p:cNvCxnSpPr/>
              <p:nvPr/>
            </p:nvCxnSpPr>
            <p:spPr>
              <a:xfrm flipV="1">
                <a:off x="4845835" y="6018947"/>
                <a:ext cx="309571" cy="381545"/>
              </a:xfrm>
              <a:prstGeom prst="line">
                <a:avLst/>
              </a:prstGeom>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148621" y="6018947"/>
                <a:ext cx="1143523" cy="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40" name="直接箭头连接符 39"/>
            <p:cNvCxnSpPr/>
            <p:nvPr/>
          </p:nvCxnSpPr>
          <p:spPr>
            <a:xfrm flipV="1">
              <a:off x="1540892" y="4204426"/>
              <a:ext cx="669359" cy="111117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1540892" y="5308637"/>
              <a:ext cx="987639"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86" name="组合 85"/>
            <p:cNvGrpSpPr/>
            <p:nvPr/>
          </p:nvGrpSpPr>
          <p:grpSpPr>
            <a:xfrm>
              <a:off x="5404752" y="4869160"/>
              <a:ext cx="1903552" cy="760238"/>
              <a:chOff x="5724128" y="3275692"/>
              <a:chExt cx="1903552" cy="760238"/>
            </a:xfrm>
          </p:grpSpPr>
          <p:pic>
            <p:nvPicPr>
              <p:cNvPr id="8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52041" y="3645024"/>
                <a:ext cx="365954" cy="3909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8" name="TextBox 87"/>
              <p:cNvSpPr txBox="1"/>
              <p:nvPr/>
            </p:nvSpPr>
            <p:spPr>
              <a:xfrm>
                <a:off x="5724128" y="3635732"/>
                <a:ext cx="1809764" cy="369332"/>
              </a:xfrm>
              <a:prstGeom prst="rect">
                <a:avLst/>
              </a:prstGeom>
              <a:noFill/>
              <a:ln w="12700">
                <a:solidFill>
                  <a:schemeClr val="tx1"/>
                </a:solidFill>
              </a:ln>
            </p:spPr>
            <p:txBody>
              <a:bodyPr wrap="square" rtlCol="0">
                <a:spAutoFit/>
              </a:bodyPr>
              <a:lstStyle/>
              <a:p>
                <a:r>
                  <a:rPr lang="en-US" altLang="zh-CN" i="1" dirty="0" smtClean="0"/>
                  <a:t>       </a:t>
                </a:r>
                <a:r>
                  <a:rPr lang="el-GR" altLang="zh-CN" i="1" dirty="0" smtClean="0"/>
                  <a:t>Φ</a:t>
                </a:r>
                <a:r>
                  <a:rPr lang="en-US" altLang="zh-CN" dirty="0" smtClean="0"/>
                  <a:t>0.1      </a:t>
                </a:r>
                <a:r>
                  <a:rPr lang="en-US" altLang="zh-CN" i="1" dirty="0" smtClean="0"/>
                  <a:t>A   B</a:t>
                </a:r>
                <a:endParaRPr lang="zh-CN" altLang="en-US" i="1" dirty="0"/>
              </a:p>
            </p:txBody>
          </p:sp>
          <p:cxnSp>
            <p:nvCxnSpPr>
              <p:cNvPr id="89" name="直接连接符 88"/>
              <p:cNvCxnSpPr/>
              <p:nvPr/>
            </p:nvCxnSpPr>
            <p:spPr>
              <a:xfrm>
                <a:off x="6156176" y="3645024"/>
                <a:ext cx="0" cy="375189"/>
              </a:xfrm>
              <a:prstGeom prst="line">
                <a:avLst/>
              </a:prstGeom>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6948264" y="3645024"/>
                <a:ext cx="0" cy="375189"/>
              </a:xfrm>
              <a:prstGeom prst="line">
                <a:avLst/>
              </a:prstGeom>
            </p:spPr>
            <p:style>
              <a:lnRef idx="1">
                <a:schemeClr val="accent1"/>
              </a:lnRef>
              <a:fillRef idx="0">
                <a:schemeClr val="accent1"/>
              </a:fillRef>
              <a:effectRef idx="0">
                <a:schemeClr val="accent1"/>
              </a:effectRef>
              <a:fontRef idx="minor">
                <a:schemeClr val="tx1"/>
              </a:fontRef>
            </p:style>
          </p:cxnSp>
          <p:pic>
            <p:nvPicPr>
              <p:cNvPr id="91" name="图片 9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23377" y="3645024"/>
                <a:ext cx="324887" cy="324887"/>
              </a:xfrm>
              <a:prstGeom prst="rect">
                <a:avLst/>
              </a:prstGeom>
            </p:spPr>
          </p:pic>
          <p:cxnSp>
            <p:nvCxnSpPr>
              <p:cNvPr id="92" name="直接连接符 91"/>
              <p:cNvCxnSpPr/>
              <p:nvPr/>
            </p:nvCxnSpPr>
            <p:spPr>
              <a:xfrm>
                <a:off x="7164288" y="3645024"/>
                <a:ext cx="0" cy="375189"/>
              </a:xfrm>
              <a:prstGeom prst="line">
                <a:avLst/>
              </a:prstGeom>
            </p:spPr>
            <p:style>
              <a:lnRef idx="1">
                <a:schemeClr val="accent1"/>
              </a:lnRef>
              <a:fillRef idx="0">
                <a:schemeClr val="accent1"/>
              </a:fillRef>
              <a:effectRef idx="0">
                <a:schemeClr val="accent1"/>
              </a:effectRef>
              <a:fontRef idx="minor">
                <a:schemeClr val="tx1"/>
              </a:fontRef>
            </p:style>
          </p:cxnSp>
          <p:sp>
            <p:nvSpPr>
              <p:cNvPr id="93" name="TextBox 92"/>
              <p:cNvSpPr txBox="1"/>
              <p:nvPr/>
            </p:nvSpPr>
            <p:spPr>
              <a:xfrm>
                <a:off x="5934628" y="3275692"/>
                <a:ext cx="1090945" cy="369332"/>
              </a:xfrm>
              <a:prstGeom prst="rect">
                <a:avLst/>
              </a:prstGeom>
              <a:noFill/>
              <a:ln w="12700">
                <a:noFill/>
              </a:ln>
            </p:spPr>
            <p:txBody>
              <a:bodyPr wrap="square" rtlCol="0">
                <a:spAutoFit/>
              </a:bodyPr>
              <a:lstStyle/>
              <a:p>
                <a:r>
                  <a:rPr lang="en-US" altLang="zh-CN" i="1" dirty="0" smtClean="0"/>
                  <a:t> </a:t>
                </a:r>
                <a:r>
                  <a:rPr lang="en-US" altLang="zh-CN" dirty="0" smtClean="0"/>
                  <a:t>4</a:t>
                </a:r>
                <a:r>
                  <a:rPr lang="az-Cyrl-AZ" altLang="zh-CN" dirty="0" smtClean="0"/>
                  <a:t>х</a:t>
                </a:r>
                <a:r>
                  <a:rPr lang="el-GR" altLang="zh-CN" i="1" dirty="0" smtClean="0"/>
                  <a:t>Φ</a:t>
                </a:r>
                <a:r>
                  <a:rPr lang="en-US" altLang="zh-CN" dirty="0" smtClean="0"/>
                  <a:t>8H9</a:t>
                </a:r>
                <a:endParaRPr lang="zh-CN" altLang="en-US" dirty="0"/>
              </a:p>
            </p:txBody>
          </p:sp>
          <p:sp>
            <p:nvSpPr>
              <p:cNvPr id="94" name="TextBox 93"/>
              <p:cNvSpPr txBox="1"/>
              <p:nvPr/>
            </p:nvSpPr>
            <p:spPr>
              <a:xfrm>
                <a:off x="6876256" y="3275692"/>
                <a:ext cx="751424" cy="369332"/>
              </a:xfrm>
              <a:prstGeom prst="rect">
                <a:avLst/>
              </a:prstGeom>
              <a:noFill/>
              <a:ln w="12700">
                <a:noFill/>
              </a:ln>
            </p:spPr>
            <p:txBody>
              <a:bodyPr wrap="square" rtlCol="0">
                <a:spAutoFit/>
              </a:bodyPr>
              <a:lstStyle/>
              <a:p>
                <a:r>
                  <a:rPr lang="en-US" altLang="zh-CN" dirty="0" smtClean="0"/>
                  <a:t> EQS</a:t>
                </a:r>
                <a:endParaRPr lang="zh-CN" altLang="en-US" dirty="0"/>
              </a:p>
            </p:txBody>
          </p:sp>
        </p:grpSp>
        <p:cxnSp>
          <p:nvCxnSpPr>
            <p:cNvPr id="4" name="直接连接符 3"/>
            <p:cNvCxnSpPr/>
            <p:nvPr/>
          </p:nvCxnSpPr>
          <p:spPr>
            <a:xfrm>
              <a:off x="4932040" y="4437112"/>
              <a:ext cx="42090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4912692" y="4706932"/>
              <a:ext cx="42090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直接箭头连接符 50"/>
            <p:cNvCxnSpPr/>
            <p:nvPr/>
          </p:nvCxnSpPr>
          <p:spPr>
            <a:xfrm>
              <a:off x="5218196" y="4437112"/>
              <a:ext cx="0" cy="26982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5218196" y="4706932"/>
              <a:ext cx="0" cy="719154"/>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5221627" y="5433945"/>
              <a:ext cx="214469"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13" name="组合 112"/>
            <p:cNvGrpSpPr/>
            <p:nvPr/>
          </p:nvGrpSpPr>
          <p:grpSpPr>
            <a:xfrm>
              <a:off x="5076056" y="1043444"/>
              <a:ext cx="864235" cy="369332"/>
              <a:chOff x="2411621" y="5566119"/>
              <a:chExt cx="864235" cy="369332"/>
            </a:xfrm>
          </p:grpSpPr>
          <p:grpSp>
            <p:nvGrpSpPr>
              <p:cNvPr id="114" name="组合 113"/>
              <p:cNvGrpSpPr/>
              <p:nvPr/>
            </p:nvGrpSpPr>
            <p:grpSpPr>
              <a:xfrm rot="16200000">
                <a:off x="2487988" y="5517232"/>
                <a:ext cx="296982" cy="449715"/>
                <a:chOff x="3104244" y="3770408"/>
                <a:chExt cx="228343" cy="357968"/>
              </a:xfrm>
            </p:grpSpPr>
            <p:sp>
              <p:nvSpPr>
                <p:cNvPr id="116" name="流程图: 合并 115"/>
                <p:cNvSpPr/>
                <p:nvPr/>
              </p:nvSpPr>
              <p:spPr>
                <a:xfrm>
                  <a:off x="3104244" y="3770408"/>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7" name="直接连接符 116"/>
                <p:cNvCxnSpPr/>
                <p:nvPr/>
              </p:nvCxnSpPr>
              <p:spPr>
                <a:xfrm>
                  <a:off x="3211730" y="3908916"/>
                  <a:ext cx="0" cy="21946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15" name="TextBox 114"/>
              <p:cNvSpPr txBox="1"/>
              <p:nvPr/>
            </p:nvSpPr>
            <p:spPr>
              <a:xfrm>
                <a:off x="2873196" y="5566119"/>
                <a:ext cx="402660" cy="369332"/>
              </a:xfrm>
              <a:prstGeom prst="rect">
                <a:avLst/>
              </a:prstGeom>
              <a:noFill/>
              <a:ln w="12700">
                <a:solidFill>
                  <a:schemeClr val="tx1"/>
                </a:solidFill>
              </a:ln>
            </p:spPr>
            <p:txBody>
              <a:bodyPr wrap="square" rtlCol="0">
                <a:spAutoFit/>
              </a:bodyPr>
              <a:lstStyle/>
              <a:p>
                <a:r>
                  <a:rPr lang="en-US" altLang="zh-CN" i="1" dirty="0" smtClean="0"/>
                  <a:t> B</a:t>
                </a:r>
                <a:endParaRPr lang="zh-CN" altLang="en-US" dirty="0"/>
              </a:p>
            </p:txBody>
          </p:sp>
        </p:grpSp>
        <p:cxnSp>
          <p:nvCxnSpPr>
            <p:cNvPr id="119" name="直接连接符 118"/>
            <p:cNvCxnSpPr/>
            <p:nvPr/>
          </p:nvCxnSpPr>
          <p:spPr>
            <a:xfrm flipV="1">
              <a:off x="5067166" y="908720"/>
              <a:ext cx="0" cy="991448"/>
            </a:xfrm>
            <a:prstGeom prst="line">
              <a:avLst/>
            </a:prstGeom>
          </p:spPr>
          <p:style>
            <a:lnRef idx="1">
              <a:schemeClr val="accent1"/>
            </a:lnRef>
            <a:fillRef idx="0">
              <a:schemeClr val="accent1"/>
            </a:fillRef>
            <a:effectRef idx="0">
              <a:schemeClr val="accent1"/>
            </a:effectRef>
            <a:fontRef idx="minor">
              <a:schemeClr val="tx1"/>
            </a:fontRef>
          </p:style>
        </p:cxnSp>
        <p:grpSp>
          <p:nvGrpSpPr>
            <p:cNvPr id="120" name="组合 119"/>
            <p:cNvGrpSpPr/>
            <p:nvPr/>
          </p:nvGrpSpPr>
          <p:grpSpPr>
            <a:xfrm>
              <a:off x="2866399" y="5543952"/>
              <a:ext cx="1378938" cy="405328"/>
              <a:chOff x="4208312" y="317507"/>
              <a:chExt cx="1378938" cy="405328"/>
            </a:xfrm>
          </p:grpSpPr>
          <p:pic>
            <p:nvPicPr>
              <p:cNvPr id="121" name="图片 1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208312" y="317507"/>
                <a:ext cx="514842" cy="405328"/>
              </a:xfrm>
              <a:prstGeom prst="rect">
                <a:avLst/>
              </a:prstGeom>
            </p:spPr>
          </p:pic>
          <p:sp>
            <p:nvSpPr>
              <p:cNvPr id="122" name="TextBox 121"/>
              <p:cNvSpPr txBox="1"/>
              <p:nvPr/>
            </p:nvSpPr>
            <p:spPr>
              <a:xfrm>
                <a:off x="4292766" y="317507"/>
                <a:ext cx="1294484" cy="369332"/>
              </a:xfrm>
              <a:prstGeom prst="rect">
                <a:avLst/>
              </a:prstGeom>
              <a:noFill/>
              <a:ln w="12700">
                <a:solidFill>
                  <a:schemeClr val="tx1"/>
                </a:solidFill>
              </a:ln>
            </p:spPr>
            <p:txBody>
              <a:bodyPr wrap="square" rtlCol="0">
                <a:spAutoFit/>
              </a:bodyPr>
              <a:lstStyle/>
              <a:p>
                <a:r>
                  <a:rPr lang="en-US" altLang="zh-CN" i="1" dirty="0" smtClean="0"/>
                  <a:t>       </a:t>
                </a:r>
                <a:r>
                  <a:rPr lang="en-US" altLang="zh-CN" dirty="0" smtClean="0"/>
                  <a:t>0.02   </a:t>
                </a:r>
                <a:r>
                  <a:rPr lang="en-US" altLang="zh-CN" i="1" dirty="0" smtClean="0"/>
                  <a:t>A</a:t>
                </a:r>
                <a:endParaRPr lang="zh-CN" altLang="en-US" i="1" dirty="0"/>
              </a:p>
            </p:txBody>
          </p:sp>
          <p:cxnSp>
            <p:nvCxnSpPr>
              <p:cNvPr id="123" name="直接连接符 122"/>
              <p:cNvCxnSpPr/>
              <p:nvPr/>
            </p:nvCxnSpPr>
            <p:spPr>
              <a:xfrm>
                <a:off x="5227210" y="317507"/>
                <a:ext cx="0" cy="375189"/>
              </a:xfrm>
              <a:prstGeom prst="line">
                <a:avLst/>
              </a:prstGeom>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4651146" y="317507"/>
                <a:ext cx="0" cy="375189"/>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126" name="直接连接符 125"/>
            <p:cNvCxnSpPr/>
            <p:nvPr/>
          </p:nvCxnSpPr>
          <p:spPr>
            <a:xfrm>
              <a:off x="4644008" y="4868376"/>
              <a:ext cx="0" cy="9368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0" name="直接箭头连接符 129"/>
            <p:cNvCxnSpPr>
              <a:stCxn id="122" idx="3"/>
            </p:cNvCxnSpPr>
            <p:nvPr/>
          </p:nvCxnSpPr>
          <p:spPr>
            <a:xfrm flipV="1">
              <a:off x="4245337" y="5719326"/>
              <a:ext cx="413425" cy="92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138" name="组合 137"/>
            <p:cNvGrpSpPr/>
            <p:nvPr/>
          </p:nvGrpSpPr>
          <p:grpSpPr>
            <a:xfrm>
              <a:off x="3275856" y="4941168"/>
              <a:ext cx="1453440" cy="568100"/>
              <a:chOff x="5834163" y="6165304"/>
              <a:chExt cx="1453440" cy="568100"/>
            </a:xfrm>
          </p:grpSpPr>
          <p:sp>
            <p:nvSpPr>
              <p:cNvPr id="139" name="矩形 138"/>
              <p:cNvSpPr/>
              <p:nvPr/>
            </p:nvSpPr>
            <p:spPr>
              <a:xfrm>
                <a:off x="6372200" y="6165304"/>
                <a:ext cx="915403" cy="369332"/>
              </a:xfrm>
              <a:prstGeom prst="rect">
                <a:avLst/>
              </a:prstGeom>
            </p:spPr>
            <p:txBody>
              <a:bodyPr wrap="square">
                <a:spAutoFit/>
              </a:bodyPr>
              <a:lstStyle/>
              <a:p>
                <a:r>
                  <a:rPr lang="en-US" altLang="zh-CN" b="1" i="1" dirty="0" err="1" smtClean="0"/>
                  <a:t>Rz</a:t>
                </a:r>
                <a:r>
                  <a:rPr lang="en-US" altLang="zh-CN" b="1" i="1" dirty="0" smtClean="0"/>
                  <a:t> </a:t>
                </a:r>
                <a:r>
                  <a:rPr lang="en-US" altLang="zh-CN" b="1" dirty="0" smtClean="0"/>
                  <a:t> </a:t>
                </a:r>
                <a:r>
                  <a:rPr lang="en-US" altLang="zh-CN" b="1" i="1" dirty="0" smtClean="0"/>
                  <a:t> 3.2</a:t>
                </a:r>
                <a:endParaRPr lang="en-US" altLang="zh-CN" b="1" dirty="0"/>
              </a:p>
            </p:txBody>
          </p:sp>
          <p:sp>
            <p:nvSpPr>
              <p:cNvPr id="140" name="流程图: 合并 139"/>
              <p:cNvSpPr/>
              <p:nvPr/>
            </p:nvSpPr>
            <p:spPr>
              <a:xfrm>
                <a:off x="5834163" y="6496920"/>
                <a:ext cx="353945" cy="236484"/>
              </a:xfrm>
              <a:prstGeom prst="flowChartMerg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1" name="直接连接符 140"/>
              <p:cNvCxnSpPr/>
              <p:nvPr/>
            </p:nvCxnSpPr>
            <p:spPr>
              <a:xfrm flipV="1">
                <a:off x="6176636" y="6209925"/>
                <a:ext cx="263422" cy="303615"/>
              </a:xfrm>
              <a:prstGeom prst="line">
                <a:avLst/>
              </a:prstGeom>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a:off x="6434285" y="6209925"/>
                <a:ext cx="689418" cy="0"/>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152" name="组合 151"/>
          <p:cNvGrpSpPr/>
          <p:nvPr/>
        </p:nvGrpSpPr>
        <p:grpSpPr>
          <a:xfrm>
            <a:off x="5436096" y="5679340"/>
            <a:ext cx="2666370" cy="701988"/>
            <a:chOff x="5834161" y="5949280"/>
            <a:chExt cx="2666370" cy="701988"/>
          </a:xfrm>
        </p:grpSpPr>
        <p:grpSp>
          <p:nvGrpSpPr>
            <p:cNvPr id="145" name="组合 144"/>
            <p:cNvGrpSpPr/>
            <p:nvPr/>
          </p:nvGrpSpPr>
          <p:grpSpPr>
            <a:xfrm>
              <a:off x="5834161" y="5949280"/>
              <a:ext cx="1834183" cy="701988"/>
              <a:chOff x="5834161" y="6156012"/>
              <a:chExt cx="1834183" cy="701988"/>
            </a:xfrm>
          </p:grpSpPr>
          <p:sp>
            <p:nvSpPr>
              <p:cNvPr id="132" name="矩形 131"/>
              <p:cNvSpPr/>
              <p:nvPr/>
            </p:nvSpPr>
            <p:spPr>
              <a:xfrm>
                <a:off x="6444208" y="6156012"/>
                <a:ext cx="1224136" cy="369332"/>
              </a:xfrm>
              <a:prstGeom prst="rect">
                <a:avLst/>
              </a:prstGeom>
            </p:spPr>
            <p:txBody>
              <a:bodyPr wrap="square">
                <a:spAutoFit/>
              </a:bodyPr>
              <a:lstStyle/>
              <a:p>
                <a:r>
                  <a:rPr lang="en-US" altLang="zh-CN" b="1" i="1" dirty="0" err="1" smtClean="0"/>
                  <a:t>Ra</a:t>
                </a:r>
                <a:r>
                  <a:rPr lang="en-US" altLang="zh-CN" b="1" dirty="0" err="1" smtClean="0"/>
                  <a:t>max</a:t>
                </a:r>
                <a:r>
                  <a:rPr lang="en-US" altLang="zh-CN" b="1" i="1" dirty="0" smtClean="0"/>
                  <a:t> </a:t>
                </a:r>
                <a:r>
                  <a:rPr lang="en-US" altLang="zh-CN" b="1" dirty="0" smtClean="0"/>
                  <a:t>3.2</a:t>
                </a:r>
                <a:endParaRPr lang="en-US" altLang="zh-CN" b="1" dirty="0"/>
              </a:p>
            </p:txBody>
          </p:sp>
          <p:sp>
            <p:nvSpPr>
              <p:cNvPr id="133" name="流程图: 合并 132"/>
              <p:cNvSpPr/>
              <p:nvPr/>
            </p:nvSpPr>
            <p:spPr>
              <a:xfrm>
                <a:off x="5834161" y="6496920"/>
                <a:ext cx="494871" cy="361080"/>
              </a:xfrm>
              <a:prstGeom prst="flowChartMerg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4" name="直接连接符 133"/>
              <p:cNvCxnSpPr/>
              <p:nvPr/>
            </p:nvCxnSpPr>
            <p:spPr>
              <a:xfrm flipV="1">
                <a:off x="6300192" y="6209925"/>
                <a:ext cx="219512" cy="303616"/>
              </a:xfrm>
              <a:prstGeom prst="line">
                <a:avLst/>
              </a:prstGeom>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6585753" y="6209928"/>
                <a:ext cx="86392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49" name="TextBox 148"/>
            <p:cNvSpPr txBox="1"/>
            <p:nvPr/>
          </p:nvSpPr>
          <p:spPr>
            <a:xfrm>
              <a:off x="7668344" y="6156012"/>
              <a:ext cx="832187" cy="369332"/>
            </a:xfrm>
            <a:prstGeom prst="rect">
              <a:avLst/>
            </a:prstGeom>
            <a:noFill/>
            <a:ln w="12700">
              <a:noFill/>
            </a:ln>
          </p:spPr>
          <p:txBody>
            <a:bodyPr wrap="square" rtlCol="0">
              <a:spAutoFit/>
            </a:bodyPr>
            <a:lstStyle/>
            <a:p>
              <a:r>
                <a:rPr lang="en-US" altLang="zh-CN" i="1" dirty="0" smtClean="0"/>
                <a:t> </a:t>
              </a:r>
              <a:r>
                <a:rPr lang="en-US" altLang="zh-CN" dirty="0" smtClean="0"/>
                <a:t>(       )</a:t>
              </a:r>
              <a:endParaRPr lang="zh-CN" altLang="en-US" dirty="0"/>
            </a:p>
          </p:txBody>
        </p:sp>
        <p:grpSp>
          <p:nvGrpSpPr>
            <p:cNvPr id="146" name="组合 145"/>
            <p:cNvGrpSpPr/>
            <p:nvPr/>
          </p:nvGrpSpPr>
          <p:grpSpPr>
            <a:xfrm>
              <a:off x="7906638" y="6078146"/>
              <a:ext cx="355315" cy="375190"/>
              <a:chOff x="7906638" y="5909751"/>
              <a:chExt cx="355315" cy="375190"/>
            </a:xfrm>
          </p:grpSpPr>
          <p:cxnSp>
            <p:nvCxnSpPr>
              <p:cNvPr id="150" name="直接连接符 149"/>
              <p:cNvCxnSpPr/>
              <p:nvPr/>
            </p:nvCxnSpPr>
            <p:spPr>
              <a:xfrm flipH="1" flipV="1">
                <a:off x="7906638" y="6097345"/>
                <a:ext cx="172323" cy="187596"/>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flipV="1">
                <a:off x="8078961" y="5909751"/>
                <a:ext cx="182992" cy="375190"/>
              </a:xfrm>
              <a:prstGeom prst="line">
                <a:avLst/>
              </a:prstGeom>
              <a:ln w="12700"/>
            </p:spPr>
            <p:style>
              <a:lnRef idx="1">
                <a:schemeClr val="accent1"/>
              </a:lnRef>
              <a:fillRef idx="0">
                <a:schemeClr val="accent1"/>
              </a:fillRef>
              <a:effectRef idx="0">
                <a:schemeClr val="accent1"/>
              </a:effectRef>
              <a:fontRef idx="minor">
                <a:schemeClr val="tx1"/>
              </a:fontRef>
            </p:style>
          </p:cxnSp>
        </p:grpSp>
      </p:grpSp>
      <p:sp>
        <p:nvSpPr>
          <p:cNvPr id="105" name="TextBox 104">
            <a:hlinkClick r:id="rId9" action="ppaction://hlinksldjump"/>
          </p:cNvPr>
          <p:cNvSpPr txBox="1"/>
          <p:nvPr/>
        </p:nvSpPr>
        <p:spPr>
          <a:xfrm>
            <a:off x="2614324" y="6347788"/>
            <a:ext cx="1674186" cy="400110"/>
          </a:xfrm>
          <a:prstGeom prst="rect">
            <a:avLst/>
          </a:prstGeom>
          <a:noFill/>
          <a:ln w="38100">
            <a:solidFill>
              <a:srgbClr val="00B050"/>
            </a:solidFill>
          </a:ln>
        </p:spPr>
        <p:txBody>
          <a:bodyPr wrap="square" rtlCol="0">
            <a:spAutoFit/>
          </a:bodyPr>
          <a:lstStyle/>
          <a:p>
            <a:pPr algn="ctr"/>
            <a:r>
              <a:rPr lang="zh-CN" altLang="en-US" sz="2000" b="1" dirty="0" smtClean="0">
                <a:solidFill>
                  <a:srgbClr val="FF0000"/>
                </a:solidFill>
              </a:rPr>
              <a:t>返 回 </a:t>
            </a:r>
            <a:r>
              <a:rPr lang="zh-CN" altLang="en-US" sz="2000" b="1" dirty="0">
                <a:solidFill>
                  <a:srgbClr val="FF0000"/>
                </a:solidFill>
              </a:rPr>
              <a:t>目录</a:t>
            </a:r>
          </a:p>
        </p:txBody>
      </p:sp>
    </p:spTree>
    <p:extLst>
      <p:ext uri="{BB962C8B-B14F-4D97-AF65-F5344CB8AC3E}">
        <p14:creationId xmlns:p14="http://schemas.microsoft.com/office/powerpoint/2010/main" val="7427974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125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53"/>
                                        </p:tgtEl>
                                        <p:attrNameLst>
                                          <p:attrName>style.visibility</p:attrName>
                                        </p:attrNameLst>
                                      </p:cBhvr>
                                      <p:to>
                                        <p:strVal val="visible"/>
                                      </p:to>
                                    </p:set>
                                    <p:anim calcmode="lin" valueType="num">
                                      <p:cBhvr additive="base">
                                        <p:cTn id="17" dur="1750" fill="hold"/>
                                        <p:tgtEl>
                                          <p:spTgt spid="153"/>
                                        </p:tgtEl>
                                        <p:attrNameLst>
                                          <p:attrName>ppt_x</p:attrName>
                                        </p:attrNameLst>
                                      </p:cBhvr>
                                      <p:tavLst>
                                        <p:tav tm="0">
                                          <p:val>
                                            <p:strVal val="#ppt_x"/>
                                          </p:val>
                                        </p:tav>
                                        <p:tav tm="100000">
                                          <p:val>
                                            <p:strVal val="#ppt_x"/>
                                          </p:val>
                                        </p:tav>
                                      </p:tavLst>
                                    </p:anim>
                                    <p:anim calcmode="lin" valueType="num">
                                      <p:cBhvr additive="base">
                                        <p:cTn id="18" dur="1750" fill="hold"/>
                                        <p:tgtEl>
                                          <p:spTgt spid="15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152"/>
                                        </p:tgtEl>
                                        <p:attrNameLst>
                                          <p:attrName>style.visibility</p:attrName>
                                        </p:attrNameLst>
                                      </p:cBhvr>
                                      <p:to>
                                        <p:strVal val="visible"/>
                                      </p:to>
                                    </p:set>
                                    <p:anim calcmode="lin" valueType="num">
                                      <p:cBhvr additive="base">
                                        <p:cTn id="23" dur="1250" fill="hold"/>
                                        <p:tgtEl>
                                          <p:spTgt spid="152"/>
                                        </p:tgtEl>
                                        <p:attrNameLst>
                                          <p:attrName>ppt_x</p:attrName>
                                        </p:attrNameLst>
                                      </p:cBhvr>
                                      <p:tavLst>
                                        <p:tav tm="0">
                                          <p:val>
                                            <p:strVal val="1+#ppt_w/2"/>
                                          </p:val>
                                        </p:tav>
                                        <p:tav tm="100000">
                                          <p:val>
                                            <p:strVal val="#ppt_x"/>
                                          </p:val>
                                        </p:tav>
                                      </p:tavLst>
                                    </p:anim>
                                    <p:anim calcmode="lin" valueType="num">
                                      <p:cBhvr additive="base">
                                        <p:cTn id="24" dur="1250" fill="hold"/>
                                        <p:tgtEl>
                                          <p:spTgt spid="1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6" grpI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a:spLocks/>
          </p:cNvSpPr>
          <p:nvPr/>
        </p:nvSpPr>
        <p:spPr>
          <a:xfrm>
            <a:off x="1475656" y="750243"/>
            <a:ext cx="4949824" cy="4586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2400" b="1" dirty="0" smtClean="0">
                <a:latin typeface="方正舒体" pitchFamily="2" charset="-122"/>
                <a:ea typeface="方正舒体" pitchFamily="2" charset="-122"/>
              </a:rPr>
              <a:t>模拟试题</a:t>
            </a:r>
            <a:r>
              <a:rPr lang="en-US" altLang="zh-CN" sz="2400" b="1" dirty="0" smtClean="0">
                <a:latin typeface="方正舒体" pitchFamily="2" charset="-122"/>
                <a:ea typeface="方正舒体" pitchFamily="2" charset="-122"/>
              </a:rPr>
              <a:t>3</a:t>
            </a:r>
            <a:r>
              <a:rPr lang="zh-CN" altLang="en-US" sz="2400" b="1" dirty="0" smtClean="0">
                <a:latin typeface="方正舒体" pitchFamily="2" charset="-122"/>
                <a:ea typeface="方正舒体" pitchFamily="2" charset="-122"/>
              </a:rPr>
              <a:t>答案</a:t>
            </a:r>
            <a:endParaRPr lang="zh-CN" altLang="en-US" sz="2400" b="1" dirty="0">
              <a:latin typeface="方正舒体" pitchFamily="2" charset="-122"/>
              <a:ea typeface="方正舒体" pitchFamily="2" charset="-122"/>
            </a:endParaRPr>
          </a:p>
        </p:txBody>
      </p:sp>
      <p:sp>
        <p:nvSpPr>
          <p:cNvPr id="7" name="内容占位符 2"/>
          <p:cNvSpPr txBox="1">
            <a:spLocks/>
          </p:cNvSpPr>
          <p:nvPr/>
        </p:nvSpPr>
        <p:spPr>
          <a:xfrm>
            <a:off x="539552" y="1712900"/>
            <a:ext cx="7115360" cy="994837"/>
          </a:xfrm>
          <a:prstGeom prst="rect">
            <a:avLst/>
          </a:prstGeom>
        </p:spPr>
        <p:txBody>
          <a:bodyPr vert="horz" lIns="91440" tIns="45720" rIns="91440" bIns="45720" rtlCol="0">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2000" b="1" dirty="0" smtClean="0"/>
              <a:t>1.</a:t>
            </a:r>
            <a:r>
              <a:rPr lang="zh-CN" altLang="en-US" sz="2000" b="1" dirty="0" smtClean="0"/>
              <a:t>（ </a:t>
            </a:r>
            <a:r>
              <a:rPr lang="az-Cyrl-AZ" altLang="zh-CN" sz="2000" b="1" dirty="0"/>
              <a:t>Х</a:t>
            </a:r>
            <a:r>
              <a:rPr lang="zh-CN" altLang="en-US" sz="2000" b="1" dirty="0" smtClean="0"/>
              <a:t> ）、</a:t>
            </a:r>
            <a:r>
              <a:rPr lang="en-US" altLang="zh-CN" sz="2000" b="1" dirty="0" smtClean="0"/>
              <a:t>2.  </a:t>
            </a:r>
            <a:r>
              <a:rPr lang="zh-CN" altLang="en-US" sz="2000" b="1" dirty="0"/>
              <a:t>（ √   </a:t>
            </a:r>
            <a:r>
              <a:rPr lang="zh-CN" altLang="en-US" sz="2000" b="1" dirty="0" smtClean="0"/>
              <a:t>）、</a:t>
            </a:r>
            <a:r>
              <a:rPr lang="en-US" altLang="zh-CN" sz="2000" b="1" dirty="0" smtClean="0"/>
              <a:t>3.  </a:t>
            </a:r>
            <a:r>
              <a:rPr lang="zh-CN" altLang="en-US" sz="2000" b="1" dirty="0"/>
              <a:t>（ </a:t>
            </a:r>
            <a:r>
              <a:rPr lang="az-Cyrl-AZ" altLang="zh-CN" sz="2000" b="1" dirty="0"/>
              <a:t>Х</a:t>
            </a:r>
            <a:r>
              <a:rPr lang="zh-CN" altLang="en-US" sz="2000" b="1" dirty="0" smtClean="0"/>
              <a:t> ）、</a:t>
            </a:r>
            <a:r>
              <a:rPr lang="en-US" altLang="zh-CN" sz="2000" b="1" dirty="0" smtClean="0"/>
              <a:t>4. </a:t>
            </a:r>
            <a:r>
              <a:rPr lang="zh-CN" altLang="en-US" sz="2000" b="1" dirty="0"/>
              <a:t>（ √ ）</a:t>
            </a:r>
            <a:r>
              <a:rPr lang="zh-CN" altLang="en-US" sz="2000" b="1" dirty="0" smtClean="0"/>
              <a:t>、</a:t>
            </a:r>
            <a:r>
              <a:rPr lang="en-US" altLang="zh-CN" sz="2000" b="1" dirty="0"/>
              <a:t>5</a:t>
            </a:r>
            <a:r>
              <a:rPr lang="en-US" altLang="zh-CN" sz="2000" b="1" dirty="0" smtClean="0"/>
              <a:t>. </a:t>
            </a:r>
            <a:r>
              <a:rPr lang="zh-CN" altLang="en-US" sz="2000" b="1" dirty="0"/>
              <a:t>（ √   </a:t>
            </a:r>
            <a:r>
              <a:rPr lang="zh-CN" altLang="en-US" sz="2000" b="1" dirty="0" smtClean="0"/>
              <a:t>）</a:t>
            </a:r>
            <a:r>
              <a:rPr lang="en-US" altLang="zh-CN" sz="2000" b="1" dirty="0" smtClean="0"/>
              <a:t> </a:t>
            </a:r>
            <a:r>
              <a:rPr lang="zh-CN" altLang="en-US" sz="2000" b="1" dirty="0" smtClean="0"/>
              <a:t>、</a:t>
            </a:r>
            <a:r>
              <a:rPr lang="en-US" altLang="zh-CN" sz="2000" b="1" dirty="0" smtClean="0"/>
              <a:t>6. </a:t>
            </a:r>
            <a:r>
              <a:rPr lang="zh-CN" altLang="en-US" sz="2000" b="1" dirty="0"/>
              <a:t>（ </a:t>
            </a:r>
            <a:r>
              <a:rPr lang="az-Cyrl-AZ" altLang="zh-CN" sz="2000" b="1" dirty="0"/>
              <a:t>Х</a:t>
            </a:r>
            <a:r>
              <a:rPr lang="zh-CN" altLang="en-US" sz="2000" b="1" dirty="0" smtClean="0"/>
              <a:t> ）</a:t>
            </a:r>
            <a:r>
              <a:rPr lang="en-US" altLang="zh-CN" sz="2000" b="1" dirty="0" smtClean="0"/>
              <a:t> </a:t>
            </a:r>
            <a:r>
              <a:rPr lang="zh-CN" altLang="en-US" sz="2000" b="1" dirty="0" smtClean="0"/>
              <a:t>、</a:t>
            </a:r>
            <a:endParaRPr lang="en-US" altLang="zh-CN" sz="2000" b="1" dirty="0" smtClean="0"/>
          </a:p>
          <a:p>
            <a:pPr marL="0" indent="0">
              <a:lnSpc>
                <a:spcPct val="120000"/>
              </a:lnSpc>
              <a:buNone/>
            </a:pPr>
            <a:r>
              <a:rPr lang="en-US" altLang="zh-CN" sz="2000" b="1" dirty="0" smtClean="0"/>
              <a:t> 7. </a:t>
            </a:r>
            <a:r>
              <a:rPr lang="zh-CN" altLang="en-US" sz="2000" b="1" dirty="0" smtClean="0"/>
              <a:t>（ </a:t>
            </a:r>
            <a:r>
              <a:rPr lang="zh-CN" altLang="en-US" sz="2000" b="1" dirty="0"/>
              <a:t>√ ）</a:t>
            </a:r>
            <a:r>
              <a:rPr lang="zh-CN" altLang="en-US" sz="2000" b="1" dirty="0" smtClean="0"/>
              <a:t>、</a:t>
            </a:r>
            <a:r>
              <a:rPr lang="en-US" altLang="zh-CN" sz="2000" b="1" dirty="0" smtClean="0"/>
              <a:t> 8.</a:t>
            </a:r>
            <a:r>
              <a:rPr lang="zh-CN" altLang="en-US" sz="2000" b="1" dirty="0" smtClean="0"/>
              <a:t>（ √  </a:t>
            </a:r>
            <a:r>
              <a:rPr lang="zh-CN" altLang="en-US" sz="2000" b="1" dirty="0"/>
              <a:t>） </a:t>
            </a:r>
            <a:r>
              <a:rPr lang="zh-CN" altLang="en-US" sz="2000" b="1" dirty="0" smtClean="0"/>
              <a:t>、</a:t>
            </a:r>
            <a:r>
              <a:rPr lang="en-US" altLang="zh-CN" sz="2000" b="1" dirty="0" smtClean="0"/>
              <a:t>9. </a:t>
            </a:r>
            <a:r>
              <a:rPr lang="zh-CN" altLang="en-US" sz="2000" b="1" dirty="0"/>
              <a:t>（ √ </a:t>
            </a:r>
            <a:r>
              <a:rPr lang="zh-CN" altLang="en-US" sz="2000" b="1" dirty="0" smtClean="0"/>
              <a:t>）、</a:t>
            </a:r>
            <a:r>
              <a:rPr lang="en-US" altLang="zh-CN" sz="2000" b="1" dirty="0" smtClean="0"/>
              <a:t>10. </a:t>
            </a:r>
            <a:r>
              <a:rPr lang="zh-CN" altLang="en-US" sz="2000" b="1" dirty="0"/>
              <a:t>（ √  </a:t>
            </a:r>
            <a:r>
              <a:rPr lang="zh-CN" altLang="en-US" sz="2000" b="1" dirty="0" smtClean="0"/>
              <a:t>）</a:t>
            </a:r>
            <a:endParaRPr lang="zh-CN" altLang="en-US" sz="2000" b="1" dirty="0"/>
          </a:p>
        </p:txBody>
      </p:sp>
      <p:sp>
        <p:nvSpPr>
          <p:cNvPr id="8" name="内容占位符 2"/>
          <p:cNvSpPr>
            <a:spLocks noGrp="1"/>
          </p:cNvSpPr>
          <p:nvPr>
            <p:ph idx="1"/>
          </p:nvPr>
        </p:nvSpPr>
        <p:spPr>
          <a:xfrm>
            <a:off x="251520" y="1293810"/>
            <a:ext cx="8496944" cy="432048"/>
          </a:xfrm>
        </p:spPr>
        <p:txBody>
          <a:bodyPr>
            <a:normAutofit/>
          </a:bodyPr>
          <a:lstStyle/>
          <a:p>
            <a:pPr marL="0" indent="0">
              <a:buNone/>
            </a:pPr>
            <a:r>
              <a:rPr lang="zh-CN" altLang="zh-CN" sz="2000" b="1" dirty="0" smtClean="0"/>
              <a:t>一</a:t>
            </a:r>
            <a:r>
              <a:rPr lang="zh-CN" altLang="zh-CN" sz="2000" b="1" dirty="0"/>
              <a:t>、是非题 （每题</a:t>
            </a:r>
            <a:r>
              <a:rPr lang="en-US" altLang="zh-CN" sz="2000" b="1" dirty="0"/>
              <a:t>1</a:t>
            </a:r>
            <a:r>
              <a:rPr lang="zh-CN" altLang="zh-CN" sz="2000" b="1" dirty="0"/>
              <a:t>分，共</a:t>
            </a:r>
            <a:r>
              <a:rPr lang="en-US" altLang="zh-CN" sz="2000" b="1" dirty="0"/>
              <a:t>10</a:t>
            </a:r>
            <a:r>
              <a:rPr lang="zh-CN" altLang="zh-CN" sz="2000" b="1" dirty="0" smtClean="0"/>
              <a:t>分</a:t>
            </a:r>
            <a:r>
              <a:rPr lang="zh-CN" altLang="en-US" sz="2000" b="1" dirty="0"/>
              <a:t>。</a:t>
            </a:r>
            <a:r>
              <a:rPr lang="zh-CN" altLang="en-US" sz="2000" b="1" dirty="0" smtClean="0"/>
              <a:t>在括号内，正确的画 √，错误的画</a:t>
            </a:r>
            <a:r>
              <a:rPr lang="az-Cyrl-AZ" altLang="zh-CN" sz="2000" b="1" dirty="0" smtClean="0"/>
              <a:t>Х</a:t>
            </a:r>
            <a:r>
              <a:rPr lang="zh-CN" altLang="zh-CN" sz="2000" b="1" dirty="0" smtClean="0"/>
              <a:t>）</a:t>
            </a:r>
            <a:endParaRPr lang="zh-CN" altLang="zh-CN" sz="2000" b="1" dirty="0"/>
          </a:p>
        </p:txBody>
      </p:sp>
      <mc:AlternateContent xmlns:mc="http://schemas.openxmlformats.org/markup-compatibility/2006" xmlns:a14="http://schemas.microsoft.com/office/drawing/2010/main">
        <mc:Choice Requires="a14">
          <p:sp>
            <p:nvSpPr>
              <p:cNvPr id="10" name="矩形 9"/>
              <p:cNvSpPr/>
              <p:nvPr/>
            </p:nvSpPr>
            <p:spPr>
              <a:xfrm>
                <a:off x="323527" y="2324385"/>
                <a:ext cx="8496945" cy="4128951"/>
              </a:xfrm>
              <a:prstGeom prst="rect">
                <a:avLst/>
              </a:prstGeom>
            </p:spPr>
            <p:txBody>
              <a:bodyPr wrap="square">
                <a:spAutoFit/>
              </a:bodyPr>
              <a:lstStyle/>
              <a:p>
                <a:pPr>
                  <a:lnSpc>
                    <a:spcPct val="130000"/>
                  </a:lnSpc>
                </a:pPr>
                <a:r>
                  <a:rPr lang="zh-CN" altLang="zh-CN" sz="2000" b="1" dirty="0" smtClean="0"/>
                  <a:t>二、填空题（每空</a:t>
                </a:r>
                <a:r>
                  <a:rPr lang="en-US" altLang="zh-CN" sz="2000" b="1" dirty="0"/>
                  <a:t>1</a:t>
                </a:r>
                <a:r>
                  <a:rPr lang="zh-CN" altLang="zh-CN" sz="2000" b="1" dirty="0"/>
                  <a:t>分，共</a:t>
                </a:r>
                <a:r>
                  <a:rPr lang="en-US" altLang="zh-CN" sz="2000" b="1" dirty="0" smtClean="0"/>
                  <a:t>22</a:t>
                </a:r>
                <a:r>
                  <a:rPr lang="zh-CN" altLang="zh-CN" sz="2000" b="1" dirty="0" smtClean="0"/>
                  <a:t>分</a:t>
                </a:r>
                <a:r>
                  <a:rPr lang="zh-CN" altLang="zh-CN" sz="2000" b="1" dirty="0"/>
                  <a:t>）</a:t>
                </a:r>
                <a:endParaRPr lang="zh-CN" altLang="zh-CN" sz="2000" dirty="0"/>
              </a:p>
              <a:p>
                <a:pPr>
                  <a:lnSpc>
                    <a:spcPct val="130000"/>
                  </a:lnSpc>
                </a:pPr>
                <a:r>
                  <a:rPr lang="en-US" altLang="zh-CN" sz="2000" b="1" dirty="0" smtClean="0"/>
                  <a:t>   1</a:t>
                </a:r>
                <a:r>
                  <a:rPr lang="en-US" altLang="zh-CN" sz="2000" b="1" dirty="0"/>
                  <a:t>. </a:t>
                </a:r>
                <a:r>
                  <a:rPr lang="en-US" altLang="zh-CN" sz="2000" b="1" dirty="0" smtClean="0"/>
                  <a:t> </a:t>
                </a:r>
                <a:r>
                  <a:rPr lang="zh-CN" altLang="en-US" sz="2000" b="1" u="sng" dirty="0" smtClean="0"/>
                  <a:t>完全互换（绝对互换）</a:t>
                </a:r>
                <a:r>
                  <a:rPr lang="en-US" altLang="zh-CN" sz="2000" b="1" dirty="0" smtClean="0"/>
                  <a:t>  </a:t>
                </a:r>
                <a:r>
                  <a:rPr lang="zh-CN" altLang="en-US" sz="2000" b="1" dirty="0" smtClean="0"/>
                  <a:t>、</a:t>
                </a:r>
                <a:r>
                  <a:rPr lang="en-US" altLang="zh-CN" sz="2000" b="1" dirty="0" smtClean="0"/>
                  <a:t> </a:t>
                </a:r>
                <a:r>
                  <a:rPr lang="zh-CN" altLang="en-US" sz="2000" b="1" u="sng" dirty="0" smtClean="0"/>
                  <a:t>不完全互换（有限互换）</a:t>
                </a:r>
                <a:r>
                  <a:rPr lang="en-US" altLang="zh-CN" sz="2000" b="1" dirty="0" smtClean="0"/>
                  <a:t> </a:t>
                </a:r>
                <a:r>
                  <a:rPr lang="zh-CN" altLang="zh-CN" sz="2000" b="1" dirty="0" smtClean="0"/>
                  <a:t>。</a:t>
                </a:r>
                <a:endParaRPr lang="zh-CN" altLang="zh-CN" sz="2000" dirty="0"/>
              </a:p>
              <a:p>
                <a:pPr lvl="0">
                  <a:lnSpc>
                    <a:spcPct val="130000"/>
                  </a:lnSpc>
                </a:pPr>
                <a:r>
                  <a:rPr lang="en-US" altLang="zh-CN" sz="2000" b="1" dirty="0" smtClean="0"/>
                  <a:t>   2. </a:t>
                </a:r>
                <a:r>
                  <a:rPr lang="zh-CN" altLang="en-US" sz="2000" b="1" u="sng" dirty="0" smtClean="0"/>
                  <a:t>基轴</a:t>
                </a:r>
                <a:r>
                  <a:rPr lang="zh-CN" altLang="zh-CN" sz="2000" b="1" dirty="0" smtClean="0"/>
                  <a:t>，</a:t>
                </a:r>
                <a:r>
                  <a:rPr lang="zh-CN" altLang="en-US" sz="2000" b="1" u="sng" dirty="0" smtClean="0"/>
                  <a:t>基孔</a:t>
                </a:r>
                <a:r>
                  <a:rPr lang="zh-CN" altLang="en-US" sz="2000" b="1" dirty="0" smtClean="0"/>
                  <a:t>。  </a:t>
                </a:r>
                <a:endParaRPr lang="en-US" altLang="zh-CN" sz="2000" b="1" dirty="0" smtClean="0"/>
              </a:p>
              <a:p>
                <a:pPr lvl="0">
                  <a:lnSpc>
                    <a:spcPct val="130000"/>
                  </a:lnSpc>
                </a:pPr>
                <a:r>
                  <a:rPr lang="en-US" altLang="zh-CN" sz="2000" b="1" dirty="0"/>
                  <a:t> </a:t>
                </a:r>
                <a:r>
                  <a:rPr lang="zh-CN" altLang="en-US" sz="2000" b="1" dirty="0" smtClean="0"/>
                  <a:t>  </a:t>
                </a:r>
                <a:r>
                  <a:rPr lang="en-US" altLang="zh-CN" sz="2000" b="1" dirty="0" smtClean="0"/>
                  <a:t>3. </a:t>
                </a:r>
                <a:r>
                  <a:rPr lang="zh-CN" altLang="en-US" sz="2000" b="1" u="sng" dirty="0" smtClean="0"/>
                  <a:t>小径</a:t>
                </a:r>
                <a:r>
                  <a:rPr lang="zh-CN" altLang="en-US" sz="2000" b="1" dirty="0" smtClean="0"/>
                  <a:t>。   </a:t>
                </a:r>
                <a:endParaRPr lang="en-US" altLang="zh-CN" sz="2000" b="1" dirty="0" smtClean="0"/>
              </a:p>
              <a:p>
                <a:pPr lvl="0">
                  <a:lnSpc>
                    <a:spcPct val="130000"/>
                  </a:lnSpc>
                </a:pPr>
                <a:r>
                  <a:rPr lang="en-US" altLang="zh-CN" sz="2000" b="1" dirty="0"/>
                  <a:t> </a:t>
                </a:r>
                <a:r>
                  <a:rPr lang="en-US" altLang="zh-CN" sz="2000" b="1" dirty="0" smtClean="0"/>
                  <a:t> 4. </a:t>
                </a:r>
                <a:r>
                  <a:rPr lang="zh-CN" altLang="en-US" sz="2000" b="1" u="sng" dirty="0" smtClean="0"/>
                  <a:t>轴</a:t>
                </a:r>
                <a:r>
                  <a:rPr lang="zh-CN" altLang="en-US" sz="2000" b="1" dirty="0" smtClean="0"/>
                  <a:t>，</a:t>
                </a:r>
                <a:r>
                  <a:rPr lang="zh-CN" altLang="en-US" sz="2000" b="1" u="sng" dirty="0" smtClean="0"/>
                  <a:t>过度</a:t>
                </a:r>
                <a:r>
                  <a:rPr lang="zh-CN" altLang="en-US" sz="2000" b="1" dirty="0" smtClean="0"/>
                  <a:t>，</a:t>
                </a:r>
                <a:r>
                  <a:rPr lang="zh-CN" altLang="en-US" sz="2000" b="1" u="sng" dirty="0" smtClean="0"/>
                  <a:t>上</a:t>
                </a:r>
                <a:r>
                  <a:rPr lang="zh-CN" altLang="en-US" sz="2000" b="1" dirty="0" smtClean="0"/>
                  <a:t>。  </a:t>
                </a:r>
                <a:endParaRPr lang="en-US" altLang="zh-CN" sz="2000" b="1" dirty="0" smtClean="0"/>
              </a:p>
              <a:p>
                <a:pPr lvl="0">
                  <a:lnSpc>
                    <a:spcPct val="130000"/>
                  </a:lnSpc>
                </a:pPr>
                <a:r>
                  <a:rPr lang="en-US" altLang="zh-CN" sz="2000" b="1" dirty="0"/>
                  <a:t> </a:t>
                </a:r>
                <a:r>
                  <a:rPr lang="en-US" altLang="zh-CN" sz="2000" b="1" dirty="0" smtClean="0"/>
                  <a:t> 5</a:t>
                </a:r>
                <a:r>
                  <a:rPr lang="en-US" altLang="zh-CN" sz="2000" b="1" i="1" dirty="0" smtClean="0"/>
                  <a:t>.</a:t>
                </a:r>
                <a:r>
                  <a:rPr lang="en-US" altLang="zh-CN" sz="2000" b="1" i="1" u="sng" dirty="0" smtClean="0"/>
                  <a:t>  </a:t>
                </a:r>
                <a:r>
                  <a:rPr lang="en-US" altLang="zh-CN" sz="2000" b="1" i="1" u="sng" dirty="0" err="1" smtClean="0"/>
                  <a:t>Ra</a:t>
                </a:r>
                <a:r>
                  <a:rPr lang="en-US" altLang="zh-CN" sz="2000" b="1" dirty="0" err="1" smtClean="0"/>
                  <a:t>,</a:t>
                </a:r>
                <a:r>
                  <a:rPr lang="en-US" altLang="zh-CN" sz="2000" b="1" i="1" u="sng" dirty="0" err="1" smtClean="0"/>
                  <a:t>Rz</a:t>
                </a:r>
                <a:r>
                  <a:rPr lang="en-US" altLang="zh-CN" sz="2000" b="1" i="1" u="sng" dirty="0" smtClean="0"/>
                  <a:t>  </a:t>
                </a:r>
                <a:r>
                  <a:rPr lang="zh-CN" altLang="en-US" sz="2000" b="1" dirty="0" smtClean="0"/>
                  <a:t>。</a:t>
                </a:r>
                <a:endParaRPr lang="en-US" altLang="zh-CN" sz="2000" b="1" dirty="0" smtClean="0"/>
              </a:p>
              <a:p>
                <a:pPr lvl="0">
                  <a:lnSpc>
                    <a:spcPct val="130000"/>
                  </a:lnSpc>
                </a:pPr>
                <a:r>
                  <a:rPr lang="en-US" altLang="zh-CN" sz="2000" b="1" dirty="0"/>
                  <a:t> </a:t>
                </a:r>
                <a:r>
                  <a:rPr lang="en-US" altLang="zh-CN" sz="2000" b="1" dirty="0" smtClean="0"/>
                  <a:t>  6.  </a:t>
                </a:r>
                <a:r>
                  <a:rPr lang="zh-CN" altLang="en-US" sz="2000" b="1" u="sng" dirty="0" smtClean="0"/>
                  <a:t>普通螺纹公称尺寸</a:t>
                </a:r>
                <a:r>
                  <a:rPr lang="zh-CN" altLang="en-US" sz="2000" b="1" dirty="0" smtClean="0"/>
                  <a:t>，</a:t>
                </a:r>
                <a:r>
                  <a:rPr lang="zh-CN" altLang="en-US" sz="2000" b="1" u="sng" dirty="0" smtClean="0"/>
                  <a:t>中径公差带</a:t>
                </a:r>
                <a:r>
                  <a:rPr lang="zh-CN" altLang="en-US" sz="2000" b="1" dirty="0" smtClean="0"/>
                  <a:t>，</a:t>
                </a:r>
                <a:r>
                  <a:rPr lang="zh-CN" altLang="en-US" sz="2000" b="1" u="sng" dirty="0" smtClean="0"/>
                  <a:t>顶径公差带</a:t>
                </a:r>
                <a:r>
                  <a:rPr lang="zh-CN" altLang="en-US" sz="2000" b="1" dirty="0" smtClean="0"/>
                  <a:t>和</a:t>
                </a:r>
                <a:r>
                  <a:rPr lang="zh-CN" altLang="en-US" sz="2000" b="1" u="sng" dirty="0" smtClean="0"/>
                  <a:t>旋合长度</a:t>
                </a:r>
                <a:r>
                  <a:rPr lang="zh-CN" altLang="en-US" sz="2000" b="1" dirty="0" smtClean="0"/>
                  <a:t>。</a:t>
                </a:r>
                <a:endParaRPr lang="en-US" altLang="zh-CN" sz="2000" b="1" dirty="0" smtClean="0"/>
              </a:p>
              <a:p>
                <a:pPr lvl="0">
                  <a:lnSpc>
                    <a:spcPct val="130000"/>
                  </a:lnSpc>
                </a:pPr>
                <a:r>
                  <a:rPr lang="en-US" altLang="zh-CN" sz="2000" b="1" dirty="0"/>
                  <a:t> </a:t>
                </a:r>
                <a:r>
                  <a:rPr lang="en-US" altLang="zh-CN" sz="2000" b="1" dirty="0" smtClean="0"/>
                  <a:t>  7. </a:t>
                </a:r>
                <a:r>
                  <a:rPr lang="zh-CN" altLang="en-US" sz="2000" b="1" u="sng" dirty="0" smtClean="0"/>
                  <a:t>体外作用</a:t>
                </a:r>
                <a:r>
                  <a:rPr lang="zh-CN" altLang="en-US" sz="2000" b="1" dirty="0" smtClean="0"/>
                  <a:t>，</a:t>
                </a:r>
                <a:r>
                  <a:rPr lang="zh-CN" altLang="en-US" sz="2000" b="1" u="sng" dirty="0" smtClean="0"/>
                  <a:t>最大实体</a:t>
                </a:r>
                <a:r>
                  <a:rPr lang="zh-CN" altLang="en-US" sz="2000" b="1" dirty="0" smtClean="0"/>
                  <a:t>，</a:t>
                </a:r>
                <a:r>
                  <a:rPr lang="zh-CN" altLang="en-US" sz="2000" b="1" u="sng" dirty="0" smtClean="0"/>
                  <a:t>实际</a:t>
                </a:r>
                <a:r>
                  <a:rPr lang="zh-CN" altLang="en-US" sz="2000" b="1" dirty="0" smtClean="0"/>
                  <a:t>，</a:t>
                </a:r>
                <a:r>
                  <a:rPr lang="zh-CN" altLang="en-US" sz="2000" b="1" u="sng" dirty="0" smtClean="0"/>
                  <a:t>最小实体</a:t>
                </a:r>
                <a:r>
                  <a:rPr lang="zh-CN" altLang="en-US" sz="2000" b="1" dirty="0" smtClean="0"/>
                  <a:t>。</a:t>
                </a:r>
                <a:endParaRPr lang="en-US" altLang="zh-CN" sz="2000" b="1" dirty="0" smtClean="0"/>
              </a:p>
              <a:p>
                <a:pPr lvl="0">
                  <a:lnSpc>
                    <a:spcPct val="130000"/>
                  </a:lnSpc>
                </a:pPr>
                <a:r>
                  <a:rPr lang="en-US" altLang="zh-CN" sz="2000" b="1" dirty="0"/>
                  <a:t> </a:t>
                </a:r>
                <a:r>
                  <a:rPr lang="en-US" altLang="zh-CN" sz="2000" b="1" dirty="0" smtClean="0"/>
                  <a:t>  8. </a:t>
                </a:r>
                <a:r>
                  <a:rPr lang="zh-CN" altLang="en-US" sz="2000" b="1" u="sng" dirty="0" smtClean="0"/>
                  <a:t>定向负荷</a:t>
                </a:r>
                <a:r>
                  <a:rPr lang="zh-CN" altLang="en-US" sz="2000" b="1" dirty="0" smtClean="0"/>
                  <a:t>，</a:t>
                </a:r>
                <a:r>
                  <a:rPr lang="zh-CN" altLang="en-US" sz="2000" b="1" u="sng" dirty="0" smtClean="0"/>
                  <a:t>旋转负荷</a:t>
                </a:r>
                <a:r>
                  <a:rPr lang="zh-CN" altLang="en-US" sz="2000" b="1" dirty="0" smtClean="0"/>
                  <a:t>，</a:t>
                </a:r>
                <a:r>
                  <a:rPr lang="zh-CN" altLang="en-US" sz="2000" b="1" u="sng" dirty="0" smtClean="0"/>
                  <a:t>摆动负荷</a:t>
                </a:r>
                <a:r>
                  <a:rPr lang="zh-CN" altLang="en-US" sz="2000" b="1" dirty="0" smtClean="0"/>
                  <a:t>。</a:t>
                </a:r>
                <a:endParaRPr lang="en-US" altLang="zh-CN" sz="2000" b="1" dirty="0" smtClean="0"/>
              </a:p>
              <a:p>
                <a:pPr lvl="0">
                  <a:lnSpc>
                    <a:spcPct val="130000"/>
                  </a:lnSpc>
                </a:pPr>
                <a:r>
                  <a:rPr lang="en-US" altLang="zh-CN" sz="2000" b="1" dirty="0"/>
                  <a:t> </a:t>
                </a:r>
                <a:r>
                  <a:rPr lang="en-US" altLang="zh-CN" sz="2000" b="1" dirty="0" smtClean="0"/>
                  <a:t>  9. </a:t>
                </a:r>
                <a14:m>
                  <m:oMath xmlns:m="http://schemas.openxmlformats.org/officeDocument/2006/math">
                    <m:sSub>
                      <m:sSubPr>
                        <m:ctrlPr>
                          <a:rPr lang="en-US" altLang="zh-CN" sz="2000" b="1" i="1" u="sng" smtClean="0">
                            <a:latin typeface="Cambria Math"/>
                          </a:rPr>
                        </m:ctrlPr>
                      </m:sSubPr>
                      <m:e>
                        <m:r>
                          <a:rPr lang="en-US" altLang="zh-CN" sz="2000" b="1" i="1" u="sng" smtClean="0">
                            <a:latin typeface="Cambria Math"/>
                          </a:rPr>
                          <m:t>𝑭</m:t>
                        </m:r>
                      </m:e>
                      <m:sub>
                        <m:r>
                          <a:rPr lang="en-US" altLang="zh-CN" sz="2000" b="1" i="0" u="sng" smtClean="0">
                            <a:latin typeface="Cambria Math"/>
                          </a:rPr>
                          <m:t>𝐏</m:t>
                        </m:r>
                      </m:sub>
                    </m:sSub>
                    <m:r>
                      <a:rPr lang="en-US" altLang="zh-CN" sz="2000" b="0" i="0" u="sng" smtClean="0">
                        <a:latin typeface="Cambria Math"/>
                      </a:rPr>
                      <m:t>  , </m:t>
                    </m:r>
                    <m:sSub>
                      <m:sSubPr>
                        <m:ctrlPr>
                          <a:rPr lang="en-US" altLang="zh-CN" sz="2000" b="0" i="1" u="sng" smtClean="0">
                            <a:latin typeface="Cambria Math"/>
                          </a:rPr>
                        </m:ctrlPr>
                      </m:sSubPr>
                      <m:e>
                        <m:r>
                          <a:rPr lang="en-US" altLang="zh-CN" sz="2000" b="0" i="1" u="sng" smtClean="0">
                            <a:latin typeface="Cambria Math"/>
                          </a:rPr>
                          <m:t>𝐹</m:t>
                        </m:r>
                      </m:e>
                      <m:sub>
                        <m:r>
                          <m:rPr>
                            <m:sty m:val="p"/>
                          </m:rPr>
                          <a:rPr lang="en-US" altLang="zh-CN" sz="2000" b="0" i="0" u="sng" smtClean="0">
                            <a:latin typeface="Cambria Math"/>
                          </a:rPr>
                          <m:t>r</m:t>
                        </m:r>
                      </m:sub>
                    </m:sSub>
                  </m:oMath>
                </a14:m>
                <a:r>
                  <a:rPr lang="en-US" altLang="zh-CN" sz="2000" dirty="0" smtClean="0"/>
                  <a:t> ,  </a:t>
                </a:r>
                <a14:m>
                  <m:oMath xmlns:m="http://schemas.openxmlformats.org/officeDocument/2006/math">
                    <m:sSub>
                      <m:sSubPr>
                        <m:ctrlPr>
                          <a:rPr lang="en-US" altLang="zh-CN" sz="2000" i="1" u="sng" smtClean="0">
                            <a:latin typeface="Cambria Math"/>
                          </a:rPr>
                        </m:ctrlPr>
                      </m:sSubPr>
                      <m:e>
                        <m:r>
                          <a:rPr lang="en-US" altLang="zh-CN" sz="2000" b="0" i="1" u="sng" smtClean="0">
                            <a:latin typeface="Cambria Math"/>
                          </a:rPr>
                          <m:t>𝑓</m:t>
                        </m:r>
                      </m:e>
                      <m:sub>
                        <m:r>
                          <m:rPr>
                            <m:sty m:val="p"/>
                          </m:rPr>
                          <a:rPr lang="en-US" altLang="zh-CN" sz="2000" b="0" i="0" u="sng" smtClean="0">
                            <a:latin typeface="Cambria Math"/>
                          </a:rPr>
                          <m:t>p</m:t>
                        </m:r>
                        <m:r>
                          <a:rPr lang="en-US" altLang="zh-CN" sz="2000" b="0" i="1" u="sng" smtClean="0">
                            <a:latin typeface="Cambria Math"/>
                          </a:rPr>
                          <m:t>𝑡</m:t>
                        </m:r>
                      </m:sub>
                    </m:sSub>
                  </m:oMath>
                </a14:m>
                <a:r>
                  <a:rPr lang="en-US" altLang="zh-CN" sz="2000" u="sng" dirty="0" smtClean="0"/>
                  <a:t> , </a:t>
                </a:r>
                <a14:m>
                  <m:oMath xmlns:m="http://schemas.openxmlformats.org/officeDocument/2006/math">
                    <m:sSub>
                      <m:sSubPr>
                        <m:ctrlPr>
                          <a:rPr lang="en-US" altLang="zh-CN" sz="2000" i="1" u="sng" smtClean="0">
                            <a:latin typeface="Cambria Math"/>
                          </a:rPr>
                        </m:ctrlPr>
                      </m:sSubPr>
                      <m:e>
                        <m:r>
                          <a:rPr lang="en-US" altLang="zh-CN" sz="2000" b="0" i="1" u="sng" smtClean="0">
                            <a:latin typeface="Cambria Math"/>
                          </a:rPr>
                          <m:t>𝐹</m:t>
                        </m:r>
                      </m:e>
                      <m:sub>
                        <m:r>
                          <a:rPr lang="en-US" altLang="zh-CN" sz="2000" i="1" u="sng" smtClean="0">
                            <a:latin typeface="Cambria Math"/>
                            <a:ea typeface="Cambria Math"/>
                          </a:rPr>
                          <m:t>𝛼</m:t>
                        </m:r>
                      </m:sub>
                    </m:sSub>
                  </m:oMath>
                </a14:m>
                <a:r>
                  <a:rPr lang="en-US" altLang="zh-CN" sz="2000" dirty="0" smtClean="0"/>
                  <a:t> </a:t>
                </a:r>
                <a:r>
                  <a:rPr lang="zh-CN" altLang="en-US" sz="2000" dirty="0" smtClean="0"/>
                  <a:t>。</a:t>
                </a:r>
                <a:endParaRPr lang="zh-CN" altLang="zh-CN" sz="2000" dirty="0"/>
              </a:p>
            </p:txBody>
          </p:sp>
        </mc:Choice>
        <mc:Fallback xmlns="">
          <p:sp>
            <p:nvSpPr>
              <p:cNvPr id="10" name="矩形 9"/>
              <p:cNvSpPr>
                <a:spLocks noRot="1" noChangeAspect="1" noMove="1" noResize="1" noEditPoints="1" noAdjustHandles="1" noChangeArrowheads="1" noChangeShapeType="1" noTextEdit="1"/>
              </p:cNvSpPr>
              <p:nvPr/>
            </p:nvSpPr>
            <p:spPr>
              <a:xfrm>
                <a:off x="323527" y="2324385"/>
                <a:ext cx="8496945" cy="4128951"/>
              </a:xfrm>
              <a:prstGeom prst="rect">
                <a:avLst/>
              </a:prstGeom>
              <a:blipFill rotWithShape="1">
                <a:blip r:embed="rId2"/>
                <a:stretch>
                  <a:fillRect l="-717" b="-590"/>
                </a:stretch>
              </a:blipFill>
            </p:spPr>
            <p:txBody>
              <a:bodyPr/>
              <a:lstStyle/>
              <a:p>
                <a:r>
                  <a:rPr lang="zh-CN" altLang="en-US">
                    <a:noFill/>
                  </a:rPr>
                  <a:t> </a:t>
                </a:r>
              </a:p>
            </p:txBody>
          </p:sp>
        </mc:Fallback>
      </mc:AlternateContent>
      <p:sp>
        <p:nvSpPr>
          <p:cNvPr id="9"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15</a:t>
            </a:fld>
            <a:endParaRPr lang="zh-CN" altLang="en-US" sz="2400" b="1" dirty="0"/>
          </a:p>
        </p:txBody>
      </p:sp>
    </p:spTree>
    <p:extLst>
      <p:ext uri="{BB962C8B-B14F-4D97-AF65-F5344CB8AC3E}">
        <p14:creationId xmlns:p14="http://schemas.microsoft.com/office/powerpoint/2010/main" val="21858335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75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wipe(left)">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wipe(left)">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Effect transition="in" filter="wipe(left)">
                                      <p:cBhvr>
                                        <p:cTn id="22" dur="500"/>
                                        <p:tgtEl>
                                          <p:spTgt spid="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2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P spid="8" grpId="0" build="p"/>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91" name="Rectangle 1"/>
              <p:cNvSpPr>
                <a:spLocks noChangeArrowheads="1"/>
              </p:cNvSpPr>
              <p:nvPr/>
            </p:nvSpPr>
            <p:spPr bwMode="auto">
              <a:xfrm>
                <a:off x="179512" y="774385"/>
                <a:ext cx="8309570" cy="4094775"/>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30000"/>
                  </a:lnSpc>
                  <a:spcBef>
                    <a:spcPct val="0"/>
                  </a:spcBef>
                  <a:spcAft>
                    <a:spcPct val="0"/>
                  </a:spcAft>
                  <a:buClrTx/>
                  <a:buSzTx/>
                  <a:buFontTx/>
                  <a:buNone/>
                  <a:tabLst/>
                </a:pPr>
                <a:r>
                  <a:rPr kumimoji="0" lang="en-US" altLang="zh-CN"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kumimoji="0" lang="zh-CN"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三</a:t>
                </a:r>
                <a:r>
                  <a:rPr kumimoji="0" lang="en-US" altLang="zh-CN"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kumimoji="0" lang="zh-CN" altLang="en-US"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计算题 （</a:t>
                </a:r>
                <a:r>
                  <a:rPr lang="en-US" altLang="zh-CN" sz="2000" b="1" dirty="0" smtClean="0">
                    <a:latin typeface="Times New Roman" pitchFamily="18" charset="0"/>
                    <a:ea typeface="宋体" pitchFamily="2" charset="-122"/>
                    <a:cs typeface="Times New Roman" pitchFamily="18" charset="0"/>
                  </a:rPr>
                  <a:t>3</a:t>
                </a:r>
                <a:r>
                  <a:rPr lang="en-US" altLang="zh-CN" sz="2000" b="1" dirty="0">
                    <a:latin typeface="Times New Roman" pitchFamily="18" charset="0"/>
                    <a:ea typeface="宋体" pitchFamily="2" charset="-122"/>
                    <a:cs typeface="Times New Roman" pitchFamily="18" charset="0"/>
                  </a:rPr>
                  <a:t>1</a:t>
                </a:r>
                <a:r>
                  <a:rPr kumimoji="0" lang="zh-CN" altLang="en-US"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分）：</a:t>
                </a:r>
                <a:endParaRPr kumimoji="0" lang="en-US" altLang="zh-CN"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fontAlgn="base">
                  <a:lnSpc>
                    <a:spcPct val="130000"/>
                  </a:lnSpc>
                  <a:spcBef>
                    <a:spcPct val="0"/>
                  </a:spcBef>
                  <a:spcAft>
                    <a:spcPct val="0"/>
                  </a:spcAft>
                </a:pPr>
                <a:r>
                  <a:rPr lang="en-US" altLang="zh-CN" sz="2000" b="1" dirty="0">
                    <a:latin typeface="Times New Roman" pitchFamily="18" charset="0"/>
                    <a:ea typeface="宋体" pitchFamily="2" charset="-122"/>
                    <a:cs typeface="Times New Roman" pitchFamily="18" charset="0"/>
                  </a:rPr>
                  <a:t> </a:t>
                </a:r>
                <a:r>
                  <a:rPr lang="en-US" altLang="zh-CN" sz="2000" b="1" dirty="0" smtClean="0">
                    <a:latin typeface="Times New Roman" pitchFamily="18" charset="0"/>
                    <a:ea typeface="宋体" pitchFamily="2" charset="-122"/>
                    <a:cs typeface="Times New Roman" pitchFamily="18" charset="0"/>
                  </a:rPr>
                  <a:t>    1. </a:t>
                </a:r>
                <a:r>
                  <a:rPr lang="zh-CN" altLang="en-US" sz="2000" b="1" dirty="0" smtClean="0">
                    <a:latin typeface="Times New Roman" pitchFamily="18" charset="0"/>
                    <a:ea typeface="宋体" pitchFamily="2" charset="-122"/>
                    <a:cs typeface="Times New Roman" pitchFamily="18" charset="0"/>
                  </a:rPr>
                  <a:t>答案</a:t>
                </a:r>
                <a:r>
                  <a:rPr lang="zh-CN" altLang="en-US" sz="2000" b="1" dirty="0" smtClean="0">
                    <a:latin typeface="Times New Roman" pitchFamily="18" charset="0"/>
                    <a:ea typeface="宋体" pitchFamily="2" charset="-122"/>
                    <a:cs typeface="Times New Roman" pitchFamily="18" charset="0"/>
                    <a:sym typeface="Wingdings" pitchFamily="2" charset="2"/>
                  </a:rPr>
                  <a:t>： （</a:t>
                </a:r>
                <a:r>
                  <a:rPr lang="en-US" altLang="zh-CN" sz="2000" b="1" dirty="0" smtClean="0">
                    <a:latin typeface="Times New Roman" pitchFamily="18" charset="0"/>
                    <a:ea typeface="宋体" pitchFamily="2" charset="-122"/>
                    <a:cs typeface="Times New Roman" pitchFamily="18" charset="0"/>
                    <a:sym typeface="Wingdings" pitchFamily="2" charset="2"/>
                  </a:rPr>
                  <a:t>1</a:t>
                </a:r>
                <a:r>
                  <a:rPr lang="zh-CN" altLang="en-US" sz="2000" b="1" dirty="0" smtClean="0">
                    <a:latin typeface="Times New Roman" pitchFamily="18" charset="0"/>
                    <a:ea typeface="宋体" pitchFamily="2" charset="-122"/>
                    <a:cs typeface="Times New Roman" pitchFamily="18" charset="0"/>
                    <a:sym typeface="Wingdings" pitchFamily="2" charset="2"/>
                  </a:rPr>
                  <a:t>）配合公差  </a:t>
                </a:r>
                <a14:m>
                  <m:oMath xmlns:m="http://schemas.openxmlformats.org/officeDocument/2006/math">
                    <m:sSub>
                      <m:sSubPr>
                        <m:ctrlPr>
                          <a:rPr lang="en-US" altLang="zh-CN" sz="2400" b="1" i="1" smtClean="0">
                            <a:latin typeface="Cambria Math"/>
                            <a:ea typeface="宋体" pitchFamily="2" charset="-122"/>
                            <a:cs typeface="Times New Roman" pitchFamily="18" charset="0"/>
                            <a:sym typeface="Wingdings" pitchFamily="2" charset="2"/>
                          </a:rPr>
                        </m:ctrlPr>
                      </m:sSubPr>
                      <m:e>
                        <m:r>
                          <a:rPr lang="en-US" altLang="zh-CN" sz="2400" b="1" i="1" smtClean="0">
                            <a:latin typeface="Cambria Math"/>
                            <a:ea typeface="宋体" pitchFamily="2" charset="-122"/>
                            <a:cs typeface="Times New Roman" pitchFamily="18" charset="0"/>
                            <a:sym typeface="Wingdings" pitchFamily="2" charset="2"/>
                          </a:rPr>
                          <m:t>𝑻</m:t>
                        </m:r>
                      </m:e>
                      <m:sub>
                        <m:r>
                          <a:rPr lang="en-US" altLang="zh-CN" sz="2400" b="1" i="0" smtClean="0">
                            <a:latin typeface="Cambria Math"/>
                            <a:ea typeface="宋体" pitchFamily="2" charset="-122"/>
                            <a:cs typeface="Times New Roman" pitchFamily="18" charset="0"/>
                            <a:sym typeface="Wingdings" pitchFamily="2" charset="2"/>
                          </a:rPr>
                          <m:t>𝐟</m:t>
                        </m:r>
                      </m:sub>
                    </m:sSub>
                  </m:oMath>
                </a14:m>
                <a:r>
                  <a:rPr lang="en-US" altLang="zh-CN" sz="2400" b="1" dirty="0" smtClean="0">
                    <a:latin typeface="Times New Roman" pitchFamily="18" charset="0"/>
                    <a:ea typeface="宋体" pitchFamily="2" charset="-122"/>
                    <a:cs typeface="Times New Roman" pitchFamily="18" charset="0"/>
                  </a:rPr>
                  <a:t> = 43μm</a:t>
                </a:r>
                <a:r>
                  <a:rPr lang="zh-CN" altLang="en-US" sz="2400" b="1" dirty="0">
                    <a:latin typeface="Times New Roman" pitchFamily="18" charset="0"/>
                    <a:ea typeface="宋体" pitchFamily="2" charset="-122"/>
                    <a:cs typeface="Times New Roman" pitchFamily="18" charset="0"/>
                  </a:rPr>
                  <a:t> </a:t>
                </a:r>
                <a:r>
                  <a:rPr lang="zh-CN" altLang="en-US" sz="2400" b="1" dirty="0" smtClean="0">
                    <a:solidFill>
                      <a:srgbClr val="FF0000"/>
                    </a:solidFill>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查表得 </a:t>
                </a:r>
                <a14:m>
                  <m:oMath xmlns:m="http://schemas.openxmlformats.org/officeDocument/2006/math">
                    <m:sSub>
                      <m:sSubPr>
                        <m:ctrlPr>
                          <a:rPr lang="en-US" altLang="zh-CN" sz="2400" b="1" i="1" smtClean="0">
                            <a:latin typeface="Cambria Math"/>
                            <a:ea typeface="宋体" pitchFamily="2" charset="-122"/>
                            <a:cs typeface="Times New Roman" pitchFamily="18" charset="0"/>
                          </a:rPr>
                        </m:ctrlPr>
                      </m:sSubPr>
                      <m:e>
                        <m:r>
                          <a:rPr lang="en-US" altLang="zh-CN" sz="2400" b="1" i="1" smtClean="0">
                            <a:latin typeface="Cambria Math"/>
                            <a:ea typeface="宋体" pitchFamily="2" charset="-122"/>
                            <a:cs typeface="Times New Roman" pitchFamily="18" charset="0"/>
                          </a:rPr>
                          <m:t>𝑻</m:t>
                        </m:r>
                      </m:e>
                      <m:sub>
                        <m:r>
                          <a:rPr lang="en-US" altLang="zh-CN" sz="2400" b="1" i="1" smtClean="0">
                            <a:latin typeface="Cambria Math"/>
                            <a:ea typeface="宋体" pitchFamily="2" charset="-122"/>
                            <a:cs typeface="Times New Roman" pitchFamily="18" charset="0"/>
                          </a:rPr>
                          <m:t>𝑫</m:t>
                        </m:r>
                      </m:sub>
                    </m:sSub>
                  </m:oMath>
                </a14:m>
                <a:r>
                  <a:rPr lang="en-US" altLang="zh-CN" sz="2400" b="1" dirty="0" smtClean="0">
                    <a:latin typeface="Times New Roman" pitchFamily="18" charset="0"/>
                    <a:ea typeface="宋体" pitchFamily="2" charset="-122"/>
                    <a:cs typeface="Times New Roman" pitchFamily="18" charset="0"/>
                  </a:rPr>
                  <a:t> =IT7=25μm</a:t>
                </a:r>
              </a:p>
              <a:p>
                <a:pPr fontAlgn="base">
                  <a:lnSpc>
                    <a:spcPct val="130000"/>
                  </a:lnSpc>
                  <a:spcBef>
                    <a:spcPct val="0"/>
                  </a:spcBef>
                  <a:spcAft>
                    <a:spcPct val="0"/>
                  </a:spcAft>
                </a:pPr>
                <a:r>
                  <a:rPr lang="en-US" altLang="zh-CN" sz="2400" b="1" dirty="0">
                    <a:latin typeface="Times New Roman" pitchFamily="18" charset="0"/>
                    <a:ea typeface="宋体" pitchFamily="2" charset="-122"/>
                    <a:cs typeface="Times New Roman" pitchFamily="18" charset="0"/>
                  </a:rPr>
                  <a:t> </a:t>
                </a:r>
                <a14:m>
                  <m:oMath xmlns:m="http://schemas.openxmlformats.org/officeDocument/2006/math">
                    <m:sSub>
                      <m:sSubPr>
                        <m:ctrlPr>
                          <a:rPr lang="en-US" altLang="zh-CN" sz="2400" b="1" i="1">
                            <a:latin typeface="Cambria Math"/>
                            <a:ea typeface="宋体" pitchFamily="2" charset="-122"/>
                            <a:cs typeface="Times New Roman" pitchFamily="18" charset="0"/>
                          </a:rPr>
                        </m:ctrlPr>
                      </m:sSubPr>
                      <m:e>
                        <m:r>
                          <a:rPr lang="en-US" altLang="zh-CN" sz="2400" b="1" i="1" smtClean="0">
                            <a:latin typeface="Cambria Math"/>
                            <a:ea typeface="宋体" pitchFamily="2" charset="-122"/>
                            <a:cs typeface="Times New Roman" pitchFamily="18" charset="0"/>
                          </a:rPr>
                          <m:t>                               </m:t>
                        </m:r>
                        <m:r>
                          <a:rPr lang="en-US" altLang="zh-CN" sz="2400" b="1" i="1">
                            <a:latin typeface="Cambria Math"/>
                            <a:ea typeface="宋体" pitchFamily="2" charset="-122"/>
                            <a:cs typeface="Times New Roman" pitchFamily="18" charset="0"/>
                          </a:rPr>
                          <m:t>𝑻</m:t>
                        </m:r>
                      </m:e>
                      <m:sub>
                        <m:r>
                          <a:rPr lang="en-US" altLang="zh-CN" sz="2400" b="1" i="1" smtClean="0">
                            <a:latin typeface="Cambria Math"/>
                            <a:ea typeface="宋体" pitchFamily="2" charset="-122"/>
                            <a:cs typeface="Times New Roman" pitchFamily="18" charset="0"/>
                          </a:rPr>
                          <m:t>𝒅</m:t>
                        </m:r>
                      </m:sub>
                    </m:sSub>
                  </m:oMath>
                </a14:m>
                <a:r>
                  <a:rPr lang="en-US" altLang="zh-CN" sz="2400" b="1" dirty="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IT6=16μm</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fontAlgn="base">
                  <a:lnSpc>
                    <a:spcPct val="130000"/>
                  </a:lnSpc>
                  <a:spcBef>
                    <a:spcPct val="0"/>
                  </a:spcBef>
                  <a:spcAft>
                    <a:spcPct val="0"/>
                  </a:spcAft>
                </a:pPr>
                <a:r>
                  <a:rPr lang="en-US" altLang="zh-CN" sz="2400" b="1" dirty="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）题意采用基孔制，孔：</a:t>
                </a:r>
                <a:r>
                  <a:rPr lang="en-US" altLang="zh-CN" sz="2400" b="1" dirty="0" smtClean="0">
                    <a:latin typeface="Times New Roman" pitchFamily="18" charset="0"/>
                    <a:ea typeface="宋体" pitchFamily="2" charset="-122"/>
                    <a:cs typeface="Times New Roman" pitchFamily="18" charset="0"/>
                  </a:rPr>
                  <a:t>H  EI=0</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ES=+25μm</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fontAlgn="base">
                  <a:lnSpc>
                    <a:spcPct val="130000"/>
                  </a:lnSpc>
                  <a:spcBef>
                    <a:spcPct val="0"/>
                  </a:spcBef>
                  <a:spcAft>
                    <a:spcPct val="0"/>
                  </a:spcAft>
                </a:pPr>
                <a:r>
                  <a:rPr lang="en-US" altLang="zh-CN" sz="2400" b="1" dirty="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3</a:t>
                </a:r>
                <a:r>
                  <a:rPr lang="zh-CN" altLang="en-US" sz="2400" b="1" dirty="0" smtClean="0">
                    <a:latin typeface="Times New Roman" pitchFamily="18" charset="0"/>
                    <a:ea typeface="宋体" pitchFamily="2" charset="-122"/>
                    <a:cs typeface="Times New Roman" pitchFamily="18" charset="0"/>
                  </a:rPr>
                  <a:t>）轴的基本偏差：根据</a:t>
                </a:r>
                <a14:m>
                  <m:oMath xmlns:m="http://schemas.openxmlformats.org/officeDocument/2006/math">
                    <m:sSub>
                      <m:sSubPr>
                        <m:ctrlPr>
                          <a:rPr lang="en-US" altLang="zh-CN" sz="2400" b="1" i="1" smtClean="0">
                            <a:latin typeface="Cambria Math"/>
                            <a:ea typeface="宋体" pitchFamily="2" charset="-122"/>
                            <a:cs typeface="Times New Roman" pitchFamily="18" charset="0"/>
                          </a:rPr>
                        </m:ctrlPr>
                      </m:sSubPr>
                      <m:e>
                        <m:r>
                          <a:rPr lang="en-US" altLang="zh-CN" sz="2400" b="1" i="1" smtClean="0">
                            <a:latin typeface="Cambria Math"/>
                            <a:ea typeface="宋体" pitchFamily="2" charset="-122"/>
                            <a:cs typeface="Times New Roman" pitchFamily="18" charset="0"/>
                          </a:rPr>
                          <m:t>𝑿</m:t>
                        </m:r>
                      </m:e>
                      <m:sub>
                        <m:r>
                          <a:rPr lang="en-US" altLang="zh-CN" sz="2400" b="1" i="0" smtClean="0">
                            <a:latin typeface="Cambria Math"/>
                            <a:ea typeface="宋体" pitchFamily="2" charset="-122"/>
                            <a:cs typeface="Times New Roman" pitchFamily="18" charset="0"/>
                          </a:rPr>
                          <m:t>𝐦𝐢𝐧</m:t>
                        </m:r>
                      </m:sub>
                    </m:sSub>
                  </m:oMath>
                </a14:m>
                <a:r>
                  <a:rPr lang="en-US" altLang="zh-CN" sz="2400" b="1" dirty="0" smtClean="0"/>
                  <a:t>=EI-es</a:t>
                </a:r>
                <a14:m>
                  <m:oMath xmlns:m="http://schemas.openxmlformats.org/officeDocument/2006/math">
                    <m:r>
                      <a:rPr lang="en-US" altLang="zh-CN" sz="2400" b="1" i="1" dirty="0" smtClean="0">
                        <a:latin typeface="Cambria Math"/>
                        <a:ea typeface="Cambria Math"/>
                      </a:rPr>
                      <m:t>≥</m:t>
                    </m:r>
                  </m:oMath>
                </a14:m>
                <a:r>
                  <a:rPr lang="en-US" altLang="zh-CN" sz="2400" b="1" dirty="0" smtClean="0"/>
                  <a:t>+23</a:t>
                </a:r>
                <a:r>
                  <a:rPr lang="zh-CN" altLang="en-US" sz="2400" b="1" dirty="0">
                    <a:solidFill>
                      <a:srgbClr val="FF0000"/>
                    </a:solidFill>
                    <a:latin typeface="Times New Roman" pitchFamily="18" charset="0"/>
                    <a:ea typeface="宋体" pitchFamily="2" charset="-122"/>
                    <a:cs typeface="Times New Roman" pitchFamily="18" charset="0"/>
                  </a:rPr>
                  <a:t> </a:t>
                </a:r>
                <a:r>
                  <a:rPr lang="zh-CN" altLang="en-US" sz="2400" b="1" dirty="0" smtClean="0">
                    <a:solidFill>
                      <a:srgbClr val="FF0000"/>
                    </a:solidFill>
                    <a:latin typeface="Times New Roman" pitchFamily="18" charset="0"/>
                    <a:ea typeface="宋体" pitchFamily="2" charset="-122"/>
                    <a:cs typeface="Times New Roman" pitchFamily="18" charset="0"/>
                  </a:rPr>
                  <a:t>→</a:t>
                </a:r>
                <a:endParaRPr lang="en-US" altLang="zh-CN" sz="2400" b="1" dirty="0" smtClean="0">
                  <a:solidFill>
                    <a:srgbClr val="FF0000"/>
                  </a:solidFill>
                  <a:latin typeface="Times New Roman" pitchFamily="18" charset="0"/>
                  <a:ea typeface="宋体" pitchFamily="2" charset="-122"/>
                  <a:cs typeface="Times New Roman" pitchFamily="18" charset="0"/>
                </a:endParaRPr>
              </a:p>
              <a:p>
                <a:pPr fontAlgn="base">
                  <a:lnSpc>
                    <a:spcPct val="130000"/>
                  </a:lnSpc>
                  <a:spcBef>
                    <a:spcPct val="0"/>
                  </a:spcBef>
                  <a:spcAft>
                    <a:spcPct val="0"/>
                  </a:spcAft>
                </a:pPr>
                <a:r>
                  <a:rPr lang="en-US" altLang="zh-CN" sz="2400" b="1" dirty="0" smtClean="0">
                    <a:solidFill>
                      <a:schemeClr val="tx1"/>
                    </a:solidFill>
                    <a:latin typeface="Times New Roman" pitchFamily="18" charset="0"/>
                    <a:ea typeface="宋体" pitchFamily="2" charset="-122"/>
                    <a:cs typeface="Times New Roman" pitchFamily="18" charset="0"/>
                  </a:rPr>
                  <a:t>                             </a:t>
                </a:r>
                <a:r>
                  <a:rPr lang="en-US" altLang="zh-CN" sz="2400" b="1" dirty="0" err="1" smtClean="0">
                    <a:solidFill>
                      <a:schemeClr val="tx1"/>
                    </a:solidFill>
                    <a:latin typeface="Times New Roman" pitchFamily="18" charset="0"/>
                    <a:ea typeface="宋体" pitchFamily="2" charset="-122"/>
                    <a:cs typeface="Times New Roman" pitchFamily="18" charset="0"/>
                  </a:rPr>
                  <a:t>es</a:t>
                </a:r>
                <a14:m>
                  <m:oMath xmlns:m="http://schemas.openxmlformats.org/officeDocument/2006/math">
                    <m:r>
                      <a:rPr lang="en-US" altLang="zh-CN" sz="2400" b="1" i="1" smtClean="0">
                        <a:solidFill>
                          <a:schemeClr val="tx1"/>
                        </a:solidFill>
                        <a:latin typeface="Cambria Math"/>
                        <a:ea typeface="Cambria Math"/>
                        <a:cs typeface="Times New Roman" pitchFamily="18" charset="0"/>
                      </a:rPr>
                      <m:t>≤−</m:t>
                    </m:r>
                    <m:r>
                      <a:rPr lang="en-US" altLang="zh-CN" sz="2400" b="1" i="1" smtClean="0">
                        <a:solidFill>
                          <a:schemeClr val="tx1"/>
                        </a:solidFill>
                        <a:latin typeface="Cambria Math"/>
                        <a:ea typeface="Cambria Math"/>
                        <a:cs typeface="Times New Roman" pitchFamily="18" charset="0"/>
                      </a:rPr>
                      <m:t>𝟐𝟑</m:t>
                    </m:r>
                    <m:r>
                      <a:rPr lang="en-US" altLang="zh-CN" sz="2400" b="1" i="0" smtClean="0">
                        <a:solidFill>
                          <a:schemeClr val="tx1"/>
                        </a:solidFill>
                        <a:latin typeface="Cambria Math"/>
                        <a:ea typeface="Cambria Math"/>
                        <a:cs typeface="Times New Roman" pitchFamily="18" charset="0"/>
                      </a:rPr>
                      <m:t> </m:t>
                    </m:r>
                  </m:oMath>
                </a14:m>
                <a:r>
                  <a:rPr lang="zh-CN" altLang="en-US" sz="2400" b="1" dirty="0" smtClean="0">
                    <a:solidFill>
                      <a:srgbClr val="FF0000"/>
                    </a:solidFill>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查表得   </a:t>
                </a:r>
                <a:r>
                  <a:rPr lang="en-US" altLang="zh-CN" sz="2400" b="1" dirty="0" smtClean="0">
                    <a:latin typeface="Times New Roman" pitchFamily="18" charset="0"/>
                    <a:ea typeface="宋体" pitchFamily="2" charset="-122"/>
                    <a:cs typeface="Times New Roman" pitchFamily="18" charset="0"/>
                  </a:rPr>
                  <a:t>f  </a:t>
                </a:r>
                <a:r>
                  <a:rPr lang="en-US" altLang="zh-CN" sz="2400" b="1" dirty="0" err="1" smtClean="0">
                    <a:latin typeface="Times New Roman" pitchFamily="18" charset="0"/>
                    <a:ea typeface="宋体" pitchFamily="2" charset="-122"/>
                    <a:cs typeface="Times New Roman" pitchFamily="18" charset="0"/>
                  </a:rPr>
                  <a:t>es</a:t>
                </a:r>
                <a:r>
                  <a:rPr lang="en-US" altLang="zh-CN" sz="2400" b="1" dirty="0" smtClean="0">
                    <a:latin typeface="Times New Roman" pitchFamily="18" charset="0"/>
                    <a:ea typeface="宋体" pitchFamily="2" charset="-122"/>
                    <a:cs typeface="Times New Roman" pitchFamily="18" charset="0"/>
                  </a:rPr>
                  <a:t> = -25μm</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fontAlgn="base">
                  <a:lnSpc>
                    <a:spcPct val="130000"/>
                  </a:lnSpc>
                  <a:spcBef>
                    <a:spcPct val="0"/>
                  </a:spcBef>
                  <a:spcAft>
                    <a:spcPct val="0"/>
                  </a:spcAft>
                </a:pPr>
                <a:r>
                  <a:rPr lang="en-US" altLang="zh-CN" sz="2400" b="1" dirty="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                    (4)  </a:t>
                </a:r>
                <a:r>
                  <a:rPr lang="zh-CN" altLang="en-US" sz="2400" b="1" dirty="0" smtClean="0">
                    <a:latin typeface="Times New Roman" pitchFamily="18" charset="0"/>
                    <a:ea typeface="宋体" pitchFamily="2" charset="-122"/>
                    <a:cs typeface="Times New Roman" pitchFamily="18" charset="0"/>
                  </a:rPr>
                  <a:t>选得的配合为</a:t>
                </a:r>
                <a:r>
                  <a:rPr lang="en-US" altLang="zh-CN" sz="2400" b="1" dirty="0" smtClean="0">
                    <a:latin typeface="Times New Roman" pitchFamily="18" charset="0"/>
                    <a:ea typeface="宋体" pitchFamily="2" charset="-122"/>
                    <a:cs typeface="Times New Roman" pitchFamily="18" charset="0"/>
                  </a:rPr>
                  <a:t>  </a:t>
                </a:r>
                <a14:m>
                  <m:oMath xmlns:m="http://schemas.openxmlformats.org/officeDocument/2006/math">
                    <m:r>
                      <a:rPr lang="en-US" altLang="zh-CN" sz="2400" b="1" i="1" smtClean="0">
                        <a:solidFill>
                          <a:srgbClr val="FF0000"/>
                        </a:solidFill>
                        <a:latin typeface="Cambria Math"/>
                        <a:ea typeface="Cambria Math"/>
                        <a:cs typeface="Times New Roman" pitchFamily="18" charset="0"/>
                      </a:rPr>
                      <m:t>∅</m:t>
                    </m:r>
                    <m:r>
                      <a:rPr lang="en-US" altLang="zh-CN" sz="2400" b="1" i="1" smtClean="0">
                        <a:solidFill>
                          <a:srgbClr val="FF0000"/>
                        </a:solidFill>
                        <a:latin typeface="Cambria Math"/>
                        <a:ea typeface="Cambria Math"/>
                        <a:cs typeface="Times New Roman" pitchFamily="18" charset="0"/>
                      </a:rPr>
                      <m:t>𝟒𝟓</m:t>
                    </m:r>
                    <m:f>
                      <m:fPr>
                        <m:ctrlPr>
                          <a:rPr lang="en-US" altLang="zh-CN" sz="2400" b="1" i="1" smtClean="0">
                            <a:solidFill>
                              <a:srgbClr val="FF0000"/>
                            </a:solidFill>
                            <a:latin typeface="Cambria Math"/>
                            <a:ea typeface="Cambria Math"/>
                            <a:cs typeface="Times New Roman" pitchFamily="18" charset="0"/>
                          </a:rPr>
                        </m:ctrlPr>
                      </m:fPr>
                      <m:num>
                        <m:r>
                          <a:rPr lang="en-US" altLang="zh-CN" sz="2400" b="1" i="0" smtClean="0">
                            <a:solidFill>
                              <a:srgbClr val="FF0000"/>
                            </a:solidFill>
                            <a:latin typeface="Cambria Math"/>
                            <a:ea typeface="Cambria Math"/>
                            <a:cs typeface="Times New Roman" pitchFamily="18" charset="0"/>
                          </a:rPr>
                          <m:t>𝐇</m:t>
                        </m:r>
                        <m:r>
                          <a:rPr lang="en-US" altLang="zh-CN" sz="2400" b="1" i="1" smtClean="0">
                            <a:solidFill>
                              <a:srgbClr val="FF0000"/>
                            </a:solidFill>
                            <a:latin typeface="Cambria Math"/>
                            <a:ea typeface="Cambria Math"/>
                            <a:cs typeface="Times New Roman" pitchFamily="18" charset="0"/>
                          </a:rPr>
                          <m:t>𝟕</m:t>
                        </m:r>
                      </m:num>
                      <m:den>
                        <m:r>
                          <a:rPr lang="en-US" altLang="zh-CN" sz="2400" b="1" i="0" smtClean="0">
                            <a:solidFill>
                              <a:srgbClr val="FF0000"/>
                            </a:solidFill>
                            <a:latin typeface="Cambria Math"/>
                            <a:ea typeface="Cambria Math"/>
                            <a:cs typeface="Times New Roman" pitchFamily="18" charset="0"/>
                          </a:rPr>
                          <m:t>𝐟</m:t>
                        </m:r>
                        <m:r>
                          <a:rPr lang="en-US" altLang="zh-CN" sz="2400" b="1" i="1" smtClean="0">
                            <a:solidFill>
                              <a:srgbClr val="FF0000"/>
                            </a:solidFill>
                            <a:latin typeface="Cambria Math"/>
                            <a:ea typeface="Cambria Math"/>
                            <a:cs typeface="Times New Roman" pitchFamily="18" charset="0"/>
                          </a:rPr>
                          <m:t>𝟔</m:t>
                        </m:r>
                      </m:den>
                    </m:f>
                  </m:oMath>
                </a14:m>
                <a:endParaRPr lang="en-US" altLang="zh-CN" sz="2400" b="1" dirty="0" smtClean="0">
                  <a:latin typeface="Times New Roman" pitchFamily="18" charset="0"/>
                  <a:ea typeface="宋体" pitchFamily="2" charset="-122"/>
                  <a:cs typeface="Times New Roman" pitchFamily="18" charset="0"/>
                </a:endParaRPr>
              </a:p>
              <a:p>
                <a:pPr fontAlgn="base">
                  <a:lnSpc>
                    <a:spcPct val="130000"/>
                  </a:lnSpc>
                  <a:spcBef>
                    <a:spcPct val="0"/>
                  </a:spcBef>
                  <a:spcAft>
                    <a:spcPct val="0"/>
                  </a:spcAft>
                </a:pPr>
                <a:r>
                  <a:rPr lang="en-US" altLang="zh-CN" sz="2400" b="1" dirty="0" smtClean="0"/>
                  <a:t>                     </a:t>
                </a:r>
                <a:r>
                  <a:rPr lang="zh-CN" altLang="en-US" sz="2400" b="1" dirty="0" smtClean="0"/>
                  <a:t>（</a:t>
                </a:r>
                <a:r>
                  <a:rPr lang="en-US" altLang="zh-CN" sz="2400" b="1" dirty="0"/>
                  <a:t>5</a:t>
                </a:r>
                <a:r>
                  <a:rPr lang="zh-CN" altLang="en-US" sz="2400" b="1" dirty="0" smtClean="0"/>
                  <a:t>）公差带图 </a:t>
                </a:r>
                <a:endParaRPr lang="zh-CN" altLang="zh-CN" sz="2400" b="1" dirty="0"/>
              </a:p>
            </p:txBody>
          </p:sp>
        </mc:Choice>
        <mc:Fallback xmlns="">
          <p:sp>
            <p:nvSpPr>
              <p:cNvPr id="91" name="Rectangle 1"/>
              <p:cNvSpPr>
                <a:spLocks noRot="1" noChangeAspect="1" noMove="1" noResize="1" noEditPoints="1" noAdjustHandles="1" noChangeArrowheads="1" noChangeShapeType="1" noTextEdit="1"/>
              </p:cNvSpPr>
              <p:nvPr/>
            </p:nvSpPr>
            <p:spPr bwMode="auto">
              <a:xfrm>
                <a:off x="179512" y="774385"/>
                <a:ext cx="8309570" cy="4094775"/>
              </a:xfrm>
              <a:prstGeom prst="rect">
                <a:avLst/>
              </a:prstGeom>
              <a:blipFill rotWithShape="1">
                <a:blip r:embed="rId2"/>
                <a:stretch>
                  <a:fillRect r="-3226" b="-163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nvGrpSpPr>
          <p:cNvPr id="14" name="组合 13"/>
          <p:cNvGrpSpPr/>
          <p:nvPr/>
        </p:nvGrpSpPr>
        <p:grpSpPr>
          <a:xfrm>
            <a:off x="5436096" y="3573016"/>
            <a:ext cx="2759519" cy="2356867"/>
            <a:chOff x="5724128" y="3717032"/>
            <a:chExt cx="2759519" cy="2356867"/>
          </a:xfrm>
        </p:grpSpPr>
        <p:cxnSp>
          <p:nvCxnSpPr>
            <p:cNvPr id="7" name="直接连接符 6"/>
            <p:cNvCxnSpPr/>
            <p:nvPr/>
          </p:nvCxnSpPr>
          <p:spPr>
            <a:xfrm>
              <a:off x="5893048" y="4838717"/>
              <a:ext cx="218119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flipV="1">
              <a:off x="6367489" y="4827226"/>
              <a:ext cx="5770" cy="1246673"/>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rot="16200000">
              <a:off x="5364468" y="5110123"/>
              <a:ext cx="1558220" cy="369332"/>
            </a:xfrm>
            <a:prstGeom prst="rect">
              <a:avLst/>
            </a:prstGeom>
            <a:noFill/>
          </p:spPr>
          <p:txBody>
            <a:bodyPr wrap="square" rtlCol="0">
              <a:spAutoFit/>
            </a:bodyPr>
            <a:lstStyle/>
            <a:p>
              <a:r>
                <a:rPr lang="en-US" altLang="zh-CN" i="1" dirty="0" smtClean="0"/>
                <a:t>Φ</a:t>
              </a:r>
              <a:r>
                <a:rPr lang="en-US" altLang="zh-CN" dirty="0" smtClean="0"/>
                <a:t>45mm</a:t>
              </a:r>
              <a:endParaRPr lang="zh-CN" altLang="en-US" baseline="-25000" dirty="0"/>
            </a:p>
          </p:txBody>
        </p:sp>
        <p:sp>
          <p:nvSpPr>
            <p:cNvPr id="10" name="TextBox 9"/>
            <p:cNvSpPr txBox="1"/>
            <p:nvPr/>
          </p:nvSpPr>
          <p:spPr>
            <a:xfrm>
              <a:off x="7582594" y="3717032"/>
              <a:ext cx="869955" cy="369332"/>
            </a:xfrm>
            <a:prstGeom prst="rect">
              <a:avLst/>
            </a:prstGeom>
            <a:noFill/>
            <a:ln w="12700">
              <a:noFill/>
            </a:ln>
          </p:spPr>
          <p:txBody>
            <a:bodyPr wrap="square" rtlCol="0">
              <a:spAutoFit/>
            </a:bodyPr>
            <a:lstStyle/>
            <a:p>
              <a:r>
                <a:rPr lang="en-US" altLang="zh-CN" i="1" dirty="0" smtClean="0"/>
                <a:t>  </a:t>
              </a:r>
              <a:r>
                <a:rPr lang="en-US" altLang="zh-CN" b="1" dirty="0" smtClean="0"/>
                <a:t>+25</a:t>
              </a:r>
              <a:endParaRPr lang="zh-CN" altLang="en-US" b="1" dirty="0"/>
            </a:p>
          </p:txBody>
        </p:sp>
        <p:sp>
          <p:nvSpPr>
            <p:cNvPr id="11" name="TextBox 10"/>
            <p:cNvSpPr txBox="1"/>
            <p:nvPr/>
          </p:nvSpPr>
          <p:spPr>
            <a:xfrm>
              <a:off x="7740352" y="5661248"/>
              <a:ext cx="743295" cy="369332"/>
            </a:xfrm>
            <a:prstGeom prst="rect">
              <a:avLst/>
            </a:prstGeom>
            <a:noFill/>
            <a:ln w="12700">
              <a:noFill/>
            </a:ln>
          </p:spPr>
          <p:txBody>
            <a:bodyPr wrap="square" rtlCol="0">
              <a:spAutoFit/>
            </a:bodyPr>
            <a:lstStyle/>
            <a:p>
              <a:r>
                <a:rPr lang="en-US" altLang="zh-CN" b="1" dirty="0" smtClean="0"/>
                <a:t>-41</a:t>
              </a:r>
              <a:endParaRPr lang="zh-CN" altLang="en-US" b="1" dirty="0"/>
            </a:p>
          </p:txBody>
        </p:sp>
        <p:sp>
          <p:nvSpPr>
            <p:cNvPr id="12" name="TextBox 11"/>
            <p:cNvSpPr txBox="1"/>
            <p:nvPr/>
          </p:nvSpPr>
          <p:spPr>
            <a:xfrm>
              <a:off x="5724128" y="4292938"/>
              <a:ext cx="430853" cy="1141828"/>
            </a:xfrm>
            <a:prstGeom prst="rect">
              <a:avLst/>
            </a:prstGeom>
            <a:noFill/>
            <a:ln w="12700">
              <a:noFill/>
            </a:ln>
          </p:spPr>
          <p:txBody>
            <a:bodyPr wrap="square" rtlCol="0">
              <a:spAutoFit/>
            </a:bodyPr>
            <a:lstStyle/>
            <a:p>
              <a:r>
                <a:rPr lang="en-US" altLang="zh-CN" b="1" dirty="0" smtClean="0"/>
                <a:t>+</a:t>
              </a:r>
            </a:p>
            <a:p>
              <a:r>
                <a:rPr lang="en-US" altLang="zh-CN" b="1" dirty="0" smtClean="0"/>
                <a:t>0</a:t>
              </a:r>
            </a:p>
            <a:p>
              <a:r>
                <a:rPr lang="en-US" altLang="zh-CN" b="1" dirty="0"/>
                <a:t>-</a:t>
              </a:r>
              <a:endParaRPr lang="zh-CN" altLang="en-US" b="1" dirty="0"/>
            </a:p>
          </p:txBody>
        </p:sp>
        <p:sp>
          <p:nvSpPr>
            <p:cNvPr id="3" name="矩形 2"/>
            <p:cNvSpPr/>
            <p:nvPr/>
          </p:nvSpPr>
          <p:spPr>
            <a:xfrm>
              <a:off x="6681936" y="3935364"/>
              <a:ext cx="914400" cy="914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H</a:t>
              </a:r>
              <a:endParaRPr lang="zh-CN" altLang="en-US" dirty="0"/>
            </a:p>
          </p:txBody>
        </p:sp>
        <p:sp>
          <p:nvSpPr>
            <p:cNvPr id="15" name="TextBox 14"/>
            <p:cNvSpPr txBox="1"/>
            <p:nvPr/>
          </p:nvSpPr>
          <p:spPr>
            <a:xfrm>
              <a:off x="6846849" y="5356696"/>
              <a:ext cx="747133" cy="523220"/>
            </a:xfrm>
            <a:prstGeom prst="rect">
              <a:avLst/>
            </a:prstGeom>
            <a:noFill/>
            <a:ln w="12700">
              <a:noFill/>
            </a:ln>
          </p:spPr>
          <p:txBody>
            <a:bodyPr wrap="square" rtlCol="0">
              <a:spAutoFit/>
            </a:bodyPr>
            <a:lstStyle/>
            <a:p>
              <a:r>
                <a:rPr lang="en-US" altLang="zh-CN" sz="2800" i="1" dirty="0" smtClean="0"/>
                <a:t>  </a:t>
              </a:r>
              <a:r>
                <a:rPr lang="en-US" altLang="zh-CN" sz="2800" b="1" dirty="0" smtClean="0"/>
                <a:t>f6</a:t>
              </a:r>
              <a:endParaRPr lang="zh-CN" altLang="en-US" sz="2800" b="1" dirty="0"/>
            </a:p>
          </p:txBody>
        </p:sp>
        <p:sp>
          <p:nvSpPr>
            <p:cNvPr id="16" name="TextBox 15"/>
            <p:cNvSpPr txBox="1"/>
            <p:nvPr/>
          </p:nvSpPr>
          <p:spPr>
            <a:xfrm>
              <a:off x="6726381" y="4108272"/>
              <a:ext cx="869955" cy="523220"/>
            </a:xfrm>
            <a:prstGeom prst="rect">
              <a:avLst/>
            </a:prstGeom>
            <a:noFill/>
            <a:ln w="12700">
              <a:noFill/>
            </a:ln>
          </p:spPr>
          <p:txBody>
            <a:bodyPr wrap="square" rtlCol="0">
              <a:spAutoFit/>
            </a:bodyPr>
            <a:lstStyle/>
            <a:p>
              <a:r>
                <a:rPr lang="en-US" altLang="zh-CN" sz="2800" i="1" dirty="0" smtClean="0"/>
                <a:t>  </a:t>
              </a:r>
              <a:r>
                <a:rPr lang="en-US" altLang="zh-CN" sz="2800" b="1" dirty="0" smtClean="0"/>
                <a:t>H7</a:t>
              </a:r>
              <a:endParaRPr lang="zh-CN" altLang="en-US" sz="2800" b="1" dirty="0"/>
            </a:p>
          </p:txBody>
        </p:sp>
        <p:sp>
          <p:nvSpPr>
            <p:cNvPr id="17" name="矩形 16"/>
            <p:cNvSpPr/>
            <p:nvPr/>
          </p:nvSpPr>
          <p:spPr>
            <a:xfrm>
              <a:off x="6785847" y="5257383"/>
              <a:ext cx="914400" cy="6637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H</a:t>
              </a:r>
              <a:endParaRPr lang="zh-CN" altLang="en-US" dirty="0"/>
            </a:p>
          </p:txBody>
        </p:sp>
        <p:sp>
          <p:nvSpPr>
            <p:cNvPr id="18" name="TextBox 17"/>
            <p:cNvSpPr txBox="1"/>
            <p:nvPr/>
          </p:nvSpPr>
          <p:spPr>
            <a:xfrm>
              <a:off x="7668344" y="5013176"/>
              <a:ext cx="743295" cy="369332"/>
            </a:xfrm>
            <a:prstGeom prst="rect">
              <a:avLst/>
            </a:prstGeom>
            <a:noFill/>
            <a:ln w="12700">
              <a:noFill/>
            </a:ln>
          </p:spPr>
          <p:txBody>
            <a:bodyPr wrap="square" rtlCol="0">
              <a:spAutoFit/>
            </a:bodyPr>
            <a:lstStyle/>
            <a:p>
              <a:r>
                <a:rPr lang="en-US" altLang="zh-CN" b="1" dirty="0" smtClean="0"/>
                <a:t>-25</a:t>
              </a:r>
              <a:endParaRPr lang="zh-CN" altLang="en-US" b="1" dirty="0"/>
            </a:p>
          </p:txBody>
        </p:sp>
      </p:grpSp>
      <p:sp>
        <p:nvSpPr>
          <p:cNvPr id="19"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16</a:t>
            </a:fld>
            <a:endParaRPr lang="zh-CN" altLang="en-US" sz="2400" b="1" dirty="0"/>
          </a:p>
        </p:txBody>
      </p:sp>
    </p:spTree>
    <p:extLst>
      <p:ext uri="{BB962C8B-B14F-4D97-AF65-F5344CB8AC3E}">
        <p14:creationId xmlns:p14="http://schemas.microsoft.com/office/powerpoint/2010/main" val="20514169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wipe(up)">
                                      <p:cBhvr>
                                        <p:cTn id="7" dur="2500"/>
                                        <p:tgtEl>
                                          <p:spTgt spid="9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6"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2000" fill="hold"/>
                                        <p:tgtEl>
                                          <p:spTgt spid="14"/>
                                        </p:tgtEl>
                                        <p:attrNameLst>
                                          <p:attrName>ppt_x</p:attrName>
                                        </p:attrNameLst>
                                      </p:cBhvr>
                                      <p:tavLst>
                                        <p:tav tm="0">
                                          <p:val>
                                            <p:strVal val="1+#ppt_w/2"/>
                                          </p:val>
                                        </p:tav>
                                        <p:tav tm="100000">
                                          <p:val>
                                            <p:strVal val="#ppt_x"/>
                                          </p:val>
                                        </p:tav>
                                      </p:tavLst>
                                    </p:anim>
                                    <p:anim calcmode="lin" valueType="num">
                                      <p:cBhvr additive="base">
                                        <p:cTn id="13" dur="2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180528" y="46857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mc:AlternateContent xmlns:mc="http://schemas.openxmlformats.org/markup-compatibility/2006" xmlns:a14="http://schemas.microsoft.com/office/drawing/2010/main">
        <mc:Choice Requires="a14">
          <p:sp>
            <p:nvSpPr>
              <p:cNvPr id="6" name="Rectangle 1"/>
              <p:cNvSpPr>
                <a:spLocks noChangeArrowheads="1"/>
              </p:cNvSpPr>
              <p:nvPr/>
            </p:nvSpPr>
            <p:spPr bwMode="auto">
              <a:xfrm>
                <a:off x="360040" y="527652"/>
                <a:ext cx="8309570" cy="441351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30000"/>
                  </a:lnSpc>
                  <a:spcBef>
                    <a:spcPct val="0"/>
                  </a:spcBef>
                  <a:spcAft>
                    <a:spcPct val="0"/>
                  </a:spcAft>
                  <a:buClrTx/>
                  <a:buSzTx/>
                  <a:buFontTx/>
                  <a:buNone/>
                  <a:tabLst/>
                </a:pPr>
                <a:r>
                  <a:rPr lang="en-US" altLang="zh-CN" sz="2000" b="1" dirty="0" smtClean="0">
                    <a:latin typeface="Times New Roman" pitchFamily="18" charset="0"/>
                    <a:ea typeface="宋体" pitchFamily="2" charset="-122"/>
                    <a:cs typeface="Times New Roman" pitchFamily="18" charset="0"/>
                  </a:rPr>
                  <a:t>2. </a:t>
                </a:r>
                <a:r>
                  <a:rPr lang="zh-CN" altLang="en-US" sz="2000" b="1" dirty="0" smtClean="0">
                    <a:latin typeface="Times New Roman" pitchFamily="18" charset="0"/>
                    <a:ea typeface="宋体" pitchFamily="2" charset="-122"/>
                    <a:cs typeface="Times New Roman" pitchFamily="18" charset="0"/>
                  </a:rPr>
                  <a:t>答案</a:t>
                </a:r>
                <a:r>
                  <a:rPr lang="zh-CN" altLang="en-US" sz="2000" b="1" dirty="0" smtClean="0">
                    <a:latin typeface="Times New Roman" pitchFamily="18" charset="0"/>
                    <a:ea typeface="宋体" pitchFamily="2" charset="-122"/>
                    <a:cs typeface="Times New Roman" pitchFamily="18" charset="0"/>
                    <a:sym typeface="Wingdings" pitchFamily="2" charset="2"/>
                  </a:rPr>
                  <a:t>： （</a:t>
                </a:r>
                <a:r>
                  <a:rPr lang="en-US" altLang="zh-CN" sz="2000" b="1" dirty="0" smtClean="0">
                    <a:latin typeface="Times New Roman" pitchFamily="18" charset="0"/>
                    <a:ea typeface="宋体" pitchFamily="2" charset="-122"/>
                    <a:cs typeface="Times New Roman" pitchFamily="18" charset="0"/>
                    <a:sym typeface="Wingdings" pitchFamily="2" charset="2"/>
                  </a:rPr>
                  <a:t>1</a:t>
                </a:r>
                <a:r>
                  <a:rPr lang="zh-CN" altLang="en-US" sz="2000" b="1" dirty="0" smtClean="0">
                    <a:latin typeface="Times New Roman" pitchFamily="18" charset="0"/>
                    <a:ea typeface="宋体" pitchFamily="2" charset="-122"/>
                    <a:cs typeface="Times New Roman" pitchFamily="18" charset="0"/>
                    <a:sym typeface="Wingdings" pitchFamily="2" charset="2"/>
                  </a:rPr>
                  <a:t>）</a:t>
                </a:r>
                <a:r>
                  <a:rPr lang="en-US" altLang="zh-CN" sz="2400" b="1"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最小过盈</a:t>
                </a:r>
                <a:r>
                  <a:rPr lang="en-US" altLang="zh-CN" sz="2400" b="1" dirty="0">
                    <a:latin typeface="Times New Roman" pitchFamily="18" charset="0"/>
                    <a:ea typeface="宋体" pitchFamily="2" charset="-122"/>
                    <a:cs typeface="Times New Roman" pitchFamily="18" charset="0"/>
                  </a:rPr>
                  <a:t> </a:t>
                </a:r>
                <a14:m>
                  <m:oMath xmlns:m="http://schemas.openxmlformats.org/officeDocument/2006/math">
                    <m:sSub>
                      <m:sSubPr>
                        <m:ctrlPr>
                          <a:rPr lang="en-US" altLang="zh-CN" sz="2400" b="1" i="1" smtClean="0">
                            <a:latin typeface="Cambria Math"/>
                            <a:ea typeface="宋体" pitchFamily="2" charset="-122"/>
                            <a:cs typeface="Times New Roman" pitchFamily="18" charset="0"/>
                          </a:rPr>
                        </m:ctrlPr>
                      </m:sSubPr>
                      <m:e>
                        <m:r>
                          <a:rPr lang="en-US" altLang="zh-CN" sz="2400" b="1" i="1" smtClean="0">
                            <a:latin typeface="Cambria Math"/>
                            <a:ea typeface="宋体" pitchFamily="2" charset="-122"/>
                            <a:cs typeface="Times New Roman" pitchFamily="18" charset="0"/>
                          </a:rPr>
                          <m:t>𝒀</m:t>
                        </m:r>
                      </m:e>
                      <m:sub>
                        <m:r>
                          <a:rPr lang="en-US" altLang="zh-CN" sz="2400" b="1" i="0" smtClean="0">
                            <a:latin typeface="Cambria Math"/>
                            <a:ea typeface="宋体" pitchFamily="2" charset="-122"/>
                            <a:cs typeface="Times New Roman" pitchFamily="18" charset="0"/>
                          </a:rPr>
                          <m:t>𝐦𝐢𝐧</m:t>
                        </m:r>
                      </m:sub>
                    </m:sSub>
                  </m:oMath>
                </a14:m>
                <a:r>
                  <a:rPr lang="en-US" altLang="zh-CN" sz="2400" b="1" dirty="0" smtClean="0">
                    <a:latin typeface="Times New Roman" pitchFamily="18" charset="0"/>
                    <a:ea typeface="宋体" pitchFamily="2" charset="-122"/>
                    <a:cs typeface="Times New Roman" pitchFamily="18" charset="0"/>
                  </a:rPr>
                  <a:t> =ES-</a:t>
                </a:r>
                <a:r>
                  <a:rPr lang="en-US" altLang="zh-CN" sz="2400" b="1" dirty="0" err="1" smtClean="0">
                    <a:latin typeface="Times New Roman" pitchFamily="18" charset="0"/>
                    <a:ea typeface="宋体" pitchFamily="2" charset="-122"/>
                    <a:cs typeface="Times New Roman" pitchFamily="18" charset="0"/>
                  </a:rPr>
                  <a:t>ei</a:t>
                </a:r>
                <a:r>
                  <a:rPr lang="en-US" altLang="zh-CN" sz="2400" b="1" dirty="0" smtClean="0">
                    <a:latin typeface="Times New Roman" pitchFamily="18" charset="0"/>
                    <a:ea typeface="宋体" pitchFamily="2" charset="-122"/>
                    <a:cs typeface="Times New Roman" pitchFamily="18" charset="0"/>
                  </a:rPr>
                  <a:t>=+0.033-0.048= -0.015  </a:t>
                </a:r>
              </a:p>
              <a:p>
                <a:pPr lvl="0" fontAlgn="base">
                  <a:lnSpc>
                    <a:spcPct val="130000"/>
                  </a:lnSpc>
                  <a:spcBef>
                    <a:spcPct val="0"/>
                  </a:spcBef>
                  <a:spcAft>
                    <a:spcPct val="0"/>
                  </a:spcAft>
                </a:pPr>
                <a:r>
                  <a:rPr lang="en-US" altLang="zh-CN" sz="2400" b="1"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最大过盈</a:t>
                </a:r>
                <a14:m>
                  <m:oMath xmlns:m="http://schemas.openxmlformats.org/officeDocument/2006/math">
                    <m:sSub>
                      <m:sSubPr>
                        <m:ctrlPr>
                          <a:rPr lang="en-US" altLang="zh-CN" sz="2400" b="1" i="1">
                            <a:latin typeface="Cambria Math"/>
                            <a:ea typeface="宋体" pitchFamily="2" charset="-122"/>
                            <a:cs typeface="Times New Roman" pitchFamily="18" charset="0"/>
                          </a:rPr>
                        </m:ctrlPr>
                      </m:sSubPr>
                      <m:e>
                        <m:r>
                          <a:rPr lang="en-US" altLang="zh-CN" sz="2400" b="1" i="1">
                            <a:latin typeface="Cambria Math"/>
                            <a:ea typeface="宋体" pitchFamily="2" charset="-122"/>
                            <a:cs typeface="Times New Roman" pitchFamily="18" charset="0"/>
                          </a:rPr>
                          <m:t>𝒀</m:t>
                        </m:r>
                      </m:e>
                      <m:sub>
                        <m:r>
                          <a:rPr lang="en-US" altLang="zh-CN" sz="2400" b="1" i="0" smtClean="0">
                            <a:latin typeface="Cambria Math"/>
                            <a:ea typeface="宋体" pitchFamily="2" charset="-122"/>
                            <a:cs typeface="Times New Roman" pitchFamily="18" charset="0"/>
                          </a:rPr>
                          <m:t>𝐦𝐚𝐱</m:t>
                        </m:r>
                      </m:sub>
                    </m:sSub>
                  </m:oMath>
                </a14:m>
                <a:r>
                  <a:rPr lang="en-US" altLang="zh-CN" sz="2400" b="1" dirty="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EI-</a:t>
                </a:r>
                <a:r>
                  <a:rPr lang="en-US" altLang="zh-CN" sz="2400" b="1" dirty="0" err="1" smtClean="0">
                    <a:latin typeface="Times New Roman" pitchFamily="18" charset="0"/>
                    <a:ea typeface="宋体" pitchFamily="2" charset="-122"/>
                    <a:cs typeface="Times New Roman" pitchFamily="18" charset="0"/>
                  </a:rPr>
                  <a:t>es</a:t>
                </a:r>
                <a:r>
                  <a:rPr lang="en-US" altLang="zh-CN" sz="2400" b="1" dirty="0" smtClean="0">
                    <a:latin typeface="Times New Roman" pitchFamily="18" charset="0"/>
                    <a:ea typeface="宋体" pitchFamily="2" charset="-122"/>
                    <a:cs typeface="Times New Roman" pitchFamily="18" charset="0"/>
                  </a:rPr>
                  <a:t>=0-0.069=-0.069</a:t>
                </a:r>
              </a:p>
              <a:p>
                <a:pPr lvl="0" fontAlgn="base">
                  <a:lnSpc>
                    <a:spcPct val="130000"/>
                  </a:lnSpc>
                  <a:spcBef>
                    <a:spcPct val="0"/>
                  </a:spcBef>
                  <a:spcAft>
                    <a:spcPct val="0"/>
                  </a:spcAft>
                </a:pPr>
                <a:r>
                  <a:rPr lang="en-US" altLang="zh-CN" sz="2400" b="1" dirty="0">
                    <a:latin typeface="Times New Roman" pitchFamily="18" charset="0"/>
                    <a:ea typeface="宋体" pitchFamily="2" charset="-122"/>
                    <a:cs typeface="Times New Roman" pitchFamily="18" charset="0"/>
                  </a:rPr>
                  <a:t> </a:t>
                </a:r>
                <a:r>
                  <a:rPr lang="en-US" altLang="zh-CN" sz="2400" b="1"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）孔、轴公差等级：</a:t>
                </a:r>
                <a14:m>
                  <m:oMath xmlns:m="http://schemas.openxmlformats.org/officeDocument/2006/math">
                    <m:sSub>
                      <m:sSubPr>
                        <m:ctrlPr>
                          <a:rPr lang="en-US" altLang="zh-CN" sz="2400" b="1" i="1" smtClean="0">
                            <a:latin typeface="Cambria Math"/>
                            <a:ea typeface="宋体" pitchFamily="2" charset="-122"/>
                            <a:cs typeface="Times New Roman" pitchFamily="18" charset="0"/>
                          </a:rPr>
                        </m:ctrlPr>
                      </m:sSubPr>
                      <m:e>
                        <m:r>
                          <a:rPr lang="en-US" altLang="zh-CN" sz="2400" b="1" i="1" smtClean="0">
                            <a:latin typeface="Cambria Math"/>
                            <a:ea typeface="宋体" pitchFamily="2" charset="-122"/>
                            <a:cs typeface="Times New Roman" pitchFamily="18" charset="0"/>
                          </a:rPr>
                          <m:t>𝑻</m:t>
                        </m:r>
                      </m:e>
                      <m:sub>
                        <m:r>
                          <a:rPr lang="en-US" altLang="zh-CN" sz="2400" b="1" i="1" smtClean="0">
                            <a:latin typeface="Cambria Math"/>
                            <a:ea typeface="宋体" pitchFamily="2" charset="-122"/>
                            <a:cs typeface="Times New Roman" pitchFamily="18" charset="0"/>
                          </a:rPr>
                          <m:t>𝑫</m:t>
                        </m:r>
                      </m:sub>
                    </m:sSub>
                  </m:oMath>
                </a14:m>
                <a:r>
                  <a:rPr lang="en-US" altLang="zh-CN" sz="2400" b="1" dirty="0" smtClean="0">
                    <a:latin typeface="Times New Roman" pitchFamily="18" charset="0"/>
                    <a:ea typeface="宋体" pitchFamily="2" charset="-122"/>
                    <a:cs typeface="Times New Roman" pitchFamily="18" charset="0"/>
                  </a:rPr>
                  <a:t>=33μm </a:t>
                </a:r>
                <a:r>
                  <a:rPr lang="zh-CN" altLang="en-US" sz="2400" b="1" dirty="0" smtClean="0">
                    <a:latin typeface="Times New Roman" pitchFamily="18" charset="0"/>
                    <a:ea typeface="宋体" pitchFamily="2" charset="-122"/>
                    <a:cs typeface="Times New Roman" pitchFamily="18" charset="0"/>
                  </a:rPr>
                  <a:t>，</a:t>
                </a:r>
                <a:r>
                  <a:rPr lang="en-US" altLang="zh-CN" sz="2400" b="1" dirty="0">
                    <a:ea typeface="宋体" pitchFamily="2" charset="-122"/>
                    <a:cs typeface="Times New Roman" pitchFamily="18" charset="0"/>
                  </a:rPr>
                  <a:t> </a:t>
                </a:r>
                <a14:m>
                  <m:oMath xmlns:m="http://schemas.openxmlformats.org/officeDocument/2006/math">
                    <m:sSub>
                      <m:sSubPr>
                        <m:ctrlPr>
                          <a:rPr lang="en-US" altLang="zh-CN" sz="2400" b="1" i="1">
                            <a:latin typeface="Cambria Math"/>
                            <a:ea typeface="宋体" pitchFamily="2" charset="-122"/>
                            <a:cs typeface="Times New Roman" pitchFamily="18" charset="0"/>
                          </a:rPr>
                        </m:ctrlPr>
                      </m:sSubPr>
                      <m:e>
                        <m:r>
                          <a:rPr lang="en-US" altLang="zh-CN" sz="2400" b="1" i="1">
                            <a:latin typeface="Cambria Math"/>
                            <a:ea typeface="宋体" pitchFamily="2" charset="-122"/>
                            <a:cs typeface="Times New Roman" pitchFamily="18" charset="0"/>
                          </a:rPr>
                          <m:t>𝑻</m:t>
                        </m:r>
                      </m:e>
                      <m:sub>
                        <m:r>
                          <a:rPr lang="en-US" altLang="zh-CN" sz="2400" b="1" i="1">
                            <a:latin typeface="Cambria Math"/>
                            <a:ea typeface="宋体" pitchFamily="2" charset="-122"/>
                            <a:cs typeface="Times New Roman" pitchFamily="18" charset="0"/>
                          </a:rPr>
                          <m:t>𝑫</m:t>
                        </m:r>
                      </m:sub>
                    </m:sSub>
                  </m:oMath>
                </a14:m>
                <a:r>
                  <a:rPr lang="en-US" altLang="zh-CN" sz="2400" b="1" dirty="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21μm </a:t>
                </a:r>
                <a:endParaRPr lang="en-US" altLang="zh-CN" sz="2400" b="1" dirty="0">
                  <a:latin typeface="Times New Roman" pitchFamily="18" charset="0"/>
                  <a:ea typeface="宋体" pitchFamily="2" charset="-122"/>
                  <a:cs typeface="Times New Roman" pitchFamily="18" charset="0"/>
                </a:endParaRPr>
              </a:p>
              <a:p>
                <a:pPr lvl="0" fontAlgn="base">
                  <a:lnSpc>
                    <a:spcPct val="130000"/>
                  </a:lnSpc>
                  <a:spcBef>
                    <a:spcPct val="0"/>
                  </a:spcBef>
                  <a:spcAft>
                    <a:spcPct val="0"/>
                  </a:spcAft>
                </a:pPr>
                <a:r>
                  <a:rPr lang="en-US" altLang="zh-CN" sz="2400" b="1" dirty="0" smtClean="0"/>
                  <a:t>                            →</a:t>
                </a:r>
                <a:r>
                  <a:rPr lang="zh-CN" altLang="en-US" sz="2400" b="1" dirty="0" smtClean="0"/>
                  <a:t>查表得</a:t>
                </a:r>
                <a:r>
                  <a:rPr lang="en-US" altLang="zh-CN" sz="2400" b="1" dirty="0" smtClean="0"/>
                  <a:t>:</a:t>
                </a:r>
                <a:r>
                  <a:rPr lang="zh-CN" altLang="en-US" sz="2400" b="1" dirty="0" smtClean="0"/>
                  <a:t>孔为</a:t>
                </a:r>
                <a:r>
                  <a:rPr lang="en-US" altLang="zh-CN" sz="2400" b="1" dirty="0" smtClean="0"/>
                  <a:t>IT8</a:t>
                </a:r>
                <a:r>
                  <a:rPr lang="zh-CN" altLang="en-US" sz="2400" b="1" dirty="0" smtClean="0"/>
                  <a:t>，轴为</a:t>
                </a:r>
                <a:r>
                  <a:rPr lang="en-US" altLang="zh-CN" sz="2400" b="1" dirty="0" smtClean="0"/>
                  <a:t>IT7</a:t>
                </a:r>
                <a:r>
                  <a:rPr lang="zh-CN" altLang="en-US" sz="2400" b="1" dirty="0" smtClean="0"/>
                  <a:t>。</a:t>
                </a:r>
                <a:endParaRPr lang="en-US" altLang="zh-CN" sz="2400" b="1" dirty="0" smtClean="0"/>
              </a:p>
              <a:p>
                <a:pPr lvl="0" fontAlgn="base">
                  <a:lnSpc>
                    <a:spcPct val="130000"/>
                  </a:lnSpc>
                  <a:spcBef>
                    <a:spcPct val="0"/>
                  </a:spcBef>
                  <a:spcAft>
                    <a:spcPct val="0"/>
                  </a:spcAft>
                </a:pPr>
                <a:r>
                  <a:rPr lang="en-US" altLang="zh-CN" sz="2400" b="1" dirty="0"/>
                  <a:t> </a:t>
                </a:r>
                <a:r>
                  <a:rPr lang="en-US" altLang="zh-CN" sz="2400" b="1" dirty="0" smtClean="0"/>
                  <a:t>                </a:t>
                </a:r>
                <a:r>
                  <a:rPr lang="zh-CN" altLang="en-US" sz="2400" b="1" dirty="0" smtClean="0"/>
                  <a:t>（</a:t>
                </a:r>
                <a:r>
                  <a:rPr lang="en-US" altLang="zh-CN" sz="2400" b="1" dirty="0" smtClean="0"/>
                  <a:t>3</a:t>
                </a:r>
                <a:r>
                  <a:rPr lang="zh-CN" altLang="en-US" sz="2400" b="1" dirty="0" smtClean="0"/>
                  <a:t>）</a:t>
                </a:r>
                <a:r>
                  <a:rPr lang="zh-CN" altLang="en-US" sz="2400" b="1" dirty="0">
                    <a:latin typeface="Times New Roman" pitchFamily="18" charset="0"/>
                    <a:ea typeface="宋体" pitchFamily="2" charset="-122"/>
                    <a:cs typeface="Times New Roman" pitchFamily="18" charset="0"/>
                  </a:rPr>
                  <a:t>孔、</a:t>
                </a:r>
                <a:r>
                  <a:rPr lang="zh-CN" altLang="en-US" sz="2400" b="1" dirty="0" smtClean="0">
                    <a:latin typeface="Times New Roman" pitchFamily="18" charset="0"/>
                    <a:ea typeface="宋体" pitchFamily="2" charset="-122"/>
                    <a:cs typeface="Times New Roman" pitchFamily="18" charset="0"/>
                  </a:rPr>
                  <a:t>轴基本偏差：孔</a:t>
                </a:r>
                <a:r>
                  <a:rPr lang="zh-CN" altLang="en-US" sz="2400" b="1" dirty="0" smtClean="0">
                    <a:latin typeface="Cambria Math"/>
                    <a:ea typeface="宋体" pitchFamily="2" charset="-122"/>
                    <a:cs typeface="Times New Roman" pitchFamily="18" charset="0"/>
                  </a:rPr>
                  <a:t>∵</a:t>
                </a:r>
                <a:r>
                  <a:rPr lang="en-US" altLang="zh-CN" sz="2400" b="1" dirty="0" smtClean="0">
                    <a:latin typeface="Cambria Math"/>
                    <a:ea typeface="宋体" pitchFamily="2" charset="-122"/>
                    <a:cs typeface="Times New Roman" pitchFamily="18" charset="0"/>
                  </a:rPr>
                  <a:t>EI=0</a:t>
                </a:r>
                <a:r>
                  <a:rPr lang="en-US" altLang="zh-CN" sz="2400" b="1" dirty="0"/>
                  <a:t> </a:t>
                </a:r>
                <a:r>
                  <a:rPr lang="en-US" altLang="zh-CN" sz="2400" b="1" dirty="0" smtClean="0"/>
                  <a:t>→</a:t>
                </a:r>
                <a:r>
                  <a:rPr lang="en-US" altLang="zh-CN" sz="2400" b="1" dirty="0" smtClean="0">
                    <a:latin typeface="Cambria Math"/>
                    <a:ea typeface="Cambria Math"/>
                  </a:rPr>
                  <a:t>∴H</a:t>
                </a:r>
              </a:p>
              <a:p>
                <a:pPr fontAlgn="base">
                  <a:lnSpc>
                    <a:spcPct val="130000"/>
                  </a:lnSpc>
                  <a:spcBef>
                    <a:spcPct val="0"/>
                  </a:spcBef>
                  <a:spcAft>
                    <a:spcPct val="0"/>
                  </a:spcAft>
                </a:pPr>
                <a:r>
                  <a:rPr lang="en-US" altLang="zh-CN" sz="2400" b="1" dirty="0">
                    <a:latin typeface="Cambria Math"/>
                    <a:ea typeface="Cambria Math"/>
                  </a:rPr>
                  <a:t> </a:t>
                </a:r>
                <a:r>
                  <a:rPr lang="en-US" altLang="zh-CN" sz="2400" b="1" dirty="0" smtClean="0">
                    <a:latin typeface="Cambria Math"/>
                    <a:ea typeface="Cambria Math"/>
                  </a:rPr>
                  <a:t>                                                                 </a:t>
                </a:r>
                <a:r>
                  <a:rPr lang="zh-CN" altLang="en-US" sz="2400" b="1" dirty="0" smtClean="0">
                    <a:latin typeface="Cambria Math"/>
                    <a:ea typeface="Cambria Math"/>
                  </a:rPr>
                  <a:t>轴</a:t>
                </a:r>
                <a:r>
                  <a:rPr lang="zh-CN" altLang="en-US" sz="2400" b="1" dirty="0" smtClean="0">
                    <a:latin typeface="Cambria Math"/>
                    <a:ea typeface="宋体" pitchFamily="2" charset="-122"/>
                    <a:cs typeface="Times New Roman" pitchFamily="18" charset="0"/>
                  </a:rPr>
                  <a:t>∵</a:t>
                </a:r>
                <a:r>
                  <a:rPr lang="en-US" altLang="zh-CN" sz="2400" b="1" dirty="0" err="1" smtClean="0">
                    <a:latin typeface="Cambria Math"/>
                    <a:ea typeface="宋体" pitchFamily="2" charset="-122"/>
                    <a:cs typeface="Times New Roman" pitchFamily="18" charset="0"/>
                  </a:rPr>
                  <a:t>ei</a:t>
                </a:r>
                <a:r>
                  <a:rPr lang="en-US" altLang="zh-CN" sz="2400" b="1" dirty="0" smtClean="0">
                    <a:latin typeface="Cambria Math"/>
                    <a:ea typeface="宋体" pitchFamily="2" charset="-122"/>
                    <a:cs typeface="Times New Roman" pitchFamily="18" charset="0"/>
                  </a:rPr>
                  <a:t>=+0.048</a:t>
                </a:r>
                <a:r>
                  <a:rPr lang="en-US" altLang="zh-CN" sz="2400" b="1" dirty="0" smtClean="0"/>
                  <a:t> →</a:t>
                </a:r>
                <a:r>
                  <a:rPr lang="zh-CN" altLang="en-US" sz="2400" b="1" dirty="0" smtClean="0"/>
                  <a:t>查表得 </a:t>
                </a:r>
                <a:r>
                  <a:rPr lang="en-US" altLang="zh-CN" sz="2400" b="1" dirty="0" smtClean="0"/>
                  <a:t>u</a:t>
                </a:r>
              </a:p>
              <a:p>
                <a:pPr fontAlgn="base">
                  <a:lnSpc>
                    <a:spcPct val="130000"/>
                  </a:lnSpc>
                  <a:spcBef>
                    <a:spcPct val="0"/>
                  </a:spcBef>
                  <a:spcAft>
                    <a:spcPct val="0"/>
                  </a:spcAft>
                </a:pPr>
                <a:r>
                  <a:rPr lang="en-US" altLang="zh-CN" sz="2400" b="1" dirty="0">
                    <a:latin typeface="Cambria Math"/>
                    <a:ea typeface="Cambria Math"/>
                  </a:rPr>
                  <a:t> </a:t>
                </a:r>
                <a:r>
                  <a:rPr lang="en-US" altLang="zh-CN" sz="2400" b="1" dirty="0" smtClean="0">
                    <a:latin typeface="Cambria Math"/>
                    <a:ea typeface="Cambria Math"/>
                  </a:rPr>
                  <a:t>                   (4)   </a:t>
                </a:r>
                <a:r>
                  <a:rPr lang="zh-CN" altLang="en-US" sz="2400" b="1" dirty="0" smtClean="0">
                    <a:latin typeface="Cambria Math"/>
                    <a:ea typeface="Cambria Math"/>
                  </a:rPr>
                  <a:t>孔的公差带代号为</a:t>
                </a:r>
                <a:r>
                  <a:rPr lang="el-GR" altLang="zh-CN" sz="2400" b="1" i="1" dirty="0" smtClean="0">
                    <a:latin typeface="Batang" pitchFamily="18" charset="-127"/>
                    <a:ea typeface="Batang" pitchFamily="18" charset="-127"/>
                  </a:rPr>
                  <a:t>φ</a:t>
                </a:r>
                <a:r>
                  <a:rPr lang="en-US" altLang="zh-CN" sz="2400" b="1" dirty="0" smtClean="0">
                    <a:latin typeface="Cambria Math"/>
                    <a:ea typeface="Cambria Math"/>
                  </a:rPr>
                  <a:t>30H8</a:t>
                </a:r>
              </a:p>
              <a:p>
                <a:pPr fontAlgn="base">
                  <a:lnSpc>
                    <a:spcPct val="130000"/>
                  </a:lnSpc>
                  <a:spcBef>
                    <a:spcPct val="0"/>
                  </a:spcBef>
                  <a:spcAft>
                    <a:spcPct val="0"/>
                  </a:spcAft>
                </a:pPr>
                <a:r>
                  <a:rPr lang="en-US" altLang="zh-CN" sz="2400" b="1" dirty="0">
                    <a:latin typeface="Cambria Math"/>
                    <a:ea typeface="Cambria Math"/>
                  </a:rPr>
                  <a:t> </a:t>
                </a:r>
                <a:r>
                  <a:rPr lang="en-US" altLang="zh-CN" sz="2400" b="1" dirty="0" smtClean="0">
                    <a:latin typeface="Cambria Math"/>
                    <a:ea typeface="Cambria Math"/>
                  </a:rPr>
                  <a:t>                            </a:t>
                </a:r>
                <a:r>
                  <a:rPr lang="zh-CN" altLang="en-US" sz="2400" b="1" dirty="0" smtClean="0">
                    <a:latin typeface="Cambria Math"/>
                    <a:ea typeface="Cambria Math"/>
                  </a:rPr>
                  <a:t>轴的公差带代号为</a:t>
                </a:r>
                <a:r>
                  <a:rPr lang="el-GR" altLang="zh-CN" sz="2400" b="1" i="1" dirty="0">
                    <a:latin typeface="Batang" pitchFamily="18" charset="-127"/>
                    <a:ea typeface="Batang" pitchFamily="18" charset="-127"/>
                  </a:rPr>
                  <a:t>φ</a:t>
                </a:r>
                <a:r>
                  <a:rPr lang="en-US" altLang="zh-CN" sz="2400" b="1" dirty="0" smtClean="0">
                    <a:latin typeface="Cambria Math"/>
                    <a:ea typeface="Cambria Math"/>
                  </a:rPr>
                  <a:t>30u7</a:t>
                </a:r>
                <a:endParaRPr lang="en-US" altLang="zh-CN" sz="2400" b="1" dirty="0">
                  <a:latin typeface="Cambria Math"/>
                  <a:ea typeface="Cambria Math"/>
                </a:endParaRPr>
              </a:p>
              <a:p>
                <a:pPr lvl="0" fontAlgn="base">
                  <a:lnSpc>
                    <a:spcPct val="130000"/>
                  </a:lnSpc>
                  <a:spcBef>
                    <a:spcPct val="0"/>
                  </a:spcBef>
                  <a:spcAft>
                    <a:spcPct val="0"/>
                  </a:spcAft>
                </a:pPr>
                <a:r>
                  <a:rPr lang="en-US" altLang="zh-CN" sz="2400" b="1" dirty="0" smtClean="0"/>
                  <a:t>                     (5)  </a:t>
                </a:r>
                <a:r>
                  <a:rPr lang="zh-CN" altLang="en-US" sz="2400" b="1" dirty="0" smtClean="0"/>
                  <a:t>公差带图</a:t>
                </a:r>
                <a:endParaRPr lang="zh-CN" altLang="zh-CN" sz="2400" b="1" dirty="0"/>
              </a:p>
            </p:txBody>
          </p:sp>
        </mc:Choice>
        <mc:Fallback xmlns="">
          <p:sp>
            <p:nvSpPr>
              <p:cNvPr id="6" name="Rectangle 1"/>
              <p:cNvSpPr>
                <a:spLocks noRot="1" noChangeAspect="1" noMove="1" noResize="1" noEditPoints="1" noAdjustHandles="1" noChangeArrowheads="1" noChangeShapeType="1" noTextEdit="1"/>
              </p:cNvSpPr>
              <p:nvPr/>
            </p:nvSpPr>
            <p:spPr bwMode="auto">
              <a:xfrm>
                <a:off x="360040" y="527652"/>
                <a:ext cx="8309570" cy="4413516"/>
              </a:xfrm>
              <a:prstGeom prst="rect">
                <a:avLst/>
              </a:prstGeom>
              <a:blipFill rotWithShape="1">
                <a:blip r:embed="rId3"/>
                <a:stretch>
                  <a:fillRect l="-734" b="-179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nvGrpSpPr>
          <p:cNvPr id="3" name="组合 2"/>
          <p:cNvGrpSpPr/>
          <p:nvPr/>
        </p:nvGrpSpPr>
        <p:grpSpPr>
          <a:xfrm>
            <a:off x="5076056" y="3386588"/>
            <a:ext cx="2880320" cy="3210764"/>
            <a:chOff x="4716016" y="3530604"/>
            <a:chExt cx="2880320" cy="3210764"/>
          </a:xfrm>
        </p:grpSpPr>
        <p:cxnSp>
          <p:nvCxnSpPr>
            <p:cNvPr id="8" name="直接连接符 7"/>
            <p:cNvCxnSpPr/>
            <p:nvPr/>
          </p:nvCxnSpPr>
          <p:spPr>
            <a:xfrm>
              <a:off x="4884936" y="5506186"/>
              <a:ext cx="218119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flipV="1">
              <a:off x="5359377" y="5494695"/>
              <a:ext cx="5770" cy="1246673"/>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rot="16200000">
              <a:off x="4356356" y="5777592"/>
              <a:ext cx="1558220" cy="369332"/>
            </a:xfrm>
            <a:prstGeom prst="rect">
              <a:avLst/>
            </a:prstGeom>
            <a:noFill/>
          </p:spPr>
          <p:txBody>
            <a:bodyPr wrap="square" rtlCol="0">
              <a:spAutoFit/>
            </a:bodyPr>
            <a:lstStyle/>
            <a:p>
              <a:r>
                <a:rPr lang="en-US" altLang="zh-CN" i="1" dirty="0" smtClean="0"/>
                <a:t>Φ</a:t>
              </a:r>
              <a:r>
                <a:rPr lang="en-US" altLang="zh-CN" dirty="0" smtClean="0"/>
                <a:t>30mm</a:t>
              </a:r>
              <a:endParaRPr lang="zh-CN" altLang="en-US" baseline="-25000" dirty="0"/>
            </a:p>
          </p:txBody>
        </p:sp>
        <p:sp>
          <p:nvSpPr>
            <p:cNvPr id="11" name="TextBox 10"/>
            <p:cNvSpPr txBox="1"/>
            <p:nvPr/>
          </p:nvSpPr>
          <p:spPr>
            <a:xfrm>
              <a:off x="6574482" y="4456509"/>
              <a:ext cx="869955" cy="369332"/>
            </a:xfrm>
            <a:prstGeom prst="rect">
              <a:avLst/>
            </a:prstGeom>
            <a:noFill/>
            <a:ln w="12700">
              <a:noFill/>
            </a:ln>
          </p:spPr>
          <p:txBody>
            <a:bodyPr wrap="square" rtlCol="0">
              <a:spAutoFit/>
            </a:bodyPr>
            <a:lstStyle/>
            <a:p>
              <a:r>
                <a:rPr lang="en-US" altLang="zh-CN" i="1" dirty="0" smtClean="0"/>
                <a:t>  </a:t>
              </a:r>
              <a:r>
                <a:rPr lang="en-US" altLang="zh-CN" b="1" dirty="0" smtClean="0"/>
                <a:t>+33</a:t>
              </a:r>
              <a:endParaRPr lang="zh-CN" altLang="en-US" b="1" dirty="0"/>
            </a:p>
          </p:txBody>
        </p:sp>
        <p:sp>
          <p:nvSpPr>
            <p:cNvPr id="12" name="TextBox 11"/>
            <p:cNvSpPr txBox="1"/>
            <p:nvPr/>
          </p:nvSpPr>
          <p:spPr>
            <a:xfrm>
              <a:off x="6132961" y="4053824"/>
              <a:ext cx="743295" cy="369332"/>
            </a:xfrm>
            <a:prstGeom prst="rect">
              <a:avLst/>
            </a:prstGeom>
            <a:noFill/>
            <a:ln w="12700">
              <a:noFill/>
            </a:ln>
          </p:spPr>
          <p:txBody>
            <a:bodyPr wrap="square" rtlCol="0">
              <a:spAutoFit/>
            </a:bodyPr>
            <a:lstStyle/>
            <a:p>
              <a:r>
                <a:rPr lang="en-US" altLang="zh-CN" b="1" dirty="0" smtClean="0"/>
                <a:t>+48</a:t>
              </a:r>
              <a:endParaRPr lang="zh-CN" altLang="en-US" b="1" dirty="0"/>
            </a:p>
          </p:txBody>
        </p:sp>
        <p:sp>
          <p:nvSpPr>
            <p:cNvPr id="13" name="TextBox 12"/>
            <p:cNvSpPr txBox="1"/>
            <p:nvPr/>
          </p:nvSpPr>
          <p:spPr>
            <a:xfrm>
              <a:off x="4716016" y="4960407"/>
              <a:ext cx="430853" cy="1141828"/>
            </a:xfrm>
            <a:prstGeom prst="rect">
              <a:avLst/>
            </a:prstGeom>
            <a:noFill/>
            <a:ln w="12700">
              <a:noFill/>
            </a:ln>
          </p:spPr>
          <p:txBody>
            <a:bodyPr wrap="square" rtlCol="0">
              <a:spAutoFit/>
            </a:bodyPr>
            <a:lstStyle/>
            <a:p>
              <a:r>
                <a:rPr lang="en-US" altLang="zh-CN" b="1" dirty="0" smtClean="0"/>
                <a:t>+</a:t>
              </a:r>
            </a:p>
            <a:p>
              <a:r>
                <a:rPr lang="en-US" altLang="zh-CN" b="1" dirty="0" smtClean="0"/>
                <a:t>0</a:t>
              </a:r>
            </a:p>
            <a:p>
              <a:r>
                <a:rPr lang="en-US" altLang="zh-CN" b="1" dirty="0"/>
                <a:t>-</a:t>
              </a:r>
              <a:endParaRPr lang="zh-CN" altLang="en-US" b="1" dirty="0"/>
            </a:p>
          </p:txBody>
        </p:sp>
        <p:sp>
          <p:nvSpPr>
            <p:cNvPr id="14" name="矩形 13"/>
            <p:cNvSpPr/>
            <p:nvPr/>
          </p:nvSpPr>
          <p:spPr>
            <a:xfrm>
              <a:off x="5673824" y="4602833"/>
              <a:ext cx="914400" cy="914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H</a:t>
              </a:r>
              <a:endParaRPr lang="zh-CN" altLang="en-US" dirty="0"/>
            </a:p>
          </p:txBody>
        </p:sp>
        <p:sp>
          <p:nvSpPr>
            <p:cNvPr id="15" name="TextBox 14"/>
            <p:cNvSpPr txBox="1"/>
            <p:nvPr/>
          </p:nvSpPr>
          <p:spPr>
            <a:xfrm>
              <a:off x="6777195" y="3715270"/>
              <a:ext cx="747133" cy="523220"/>
            </a:xfrm>
            <a:prstGeom prst="rect">
              <a:avLst/>
            </a:prstGeom>
            <a:noFill/>
            <a:ln w="12700">
              <a:noFill/>
            </a:ln>
          </p:spPr>
          <p:txBody>
            <a:bodyPr wrap="square" rtlCol="0">
              <a:spAutoFit/>
            </a:bodyPr>
            <a:lstStyle/>
            <a:p>
              <a:r>
                <a:rPr lang="en-US" altLang="zh-CN" sz="2800" i="1" dirty="0" smtClean="0"/>
                <a:t> </a:t>
              </a:r>
              <a:r>
                <a:rPr lang="en-US" altLang="zh-CN" sz="2800" dirty="0" smtClean="0"/>
                <a:t>u</a:t>
              </a:r>
              <a:r>
                <a:rPr lang="en-US" altLang="zh-CN" sz="2800" i="1" dirty="0" smtClean="0"/>
                <a:t> </a:t>
              </a:r>
              <a:r>
                <a:rPr lang="en-US" altLang="zh-CN" sz="2800" b="1" dirty="0"/>
                <a:t>7</a:t>
              </a:r>
              <a:endParaRPr lang="zh-CN" altLang="en-US" sz="2800" b="1" dirty="0"/>
            </a:p>
          </p:txBody>
        </p:sp>
        <p:sp>
          <p:nvSpPr>
            <p:cNvPr id="16" name="TextBox 15"/>
            <p:cNvSpPr txBox="1"/>
            <p:nvPr/>
          </p:nvSpPr>
          <p:spPr>
            <a:xfrm>
              <a:off x="5718269" y="4775741"/>
              <a:ext cx="869955" cy="523220"/>
            </a:xfrm>
            <a:prstGeom prst="rect">
              <a:avLst/>
            </a:prstGeom>
            <a:noFill/>
            <a:ln w="12700">
              <a:noFill/>
            </a:ln>
          </p:spPr>
          <p:txBody>
            <a:bodyPr wrap="square" rtlCol="0">
              <a:spAutoFit/>
            </a:bodyPr>
            <a:lstStyle/>
            <a:p>
              <a:r>
                <a:rPr lang="en-US" altLang="zh-CN" sz="2800" i="1" dirty="0" smtClean="0"/>
                <a:t>  </a:t>
              </a:r>
              <a:r>
                <a:rPr lang="en-US" altLang="zh-CN" sz="2800" b="1" dirty="0" smtClean="0"/>
                <a:t>H8</a:t>
              </a:r>
              <a:endParaRPr lang="zh-CN" altLang="en-US" sz="2800" b="1" dirty="0"/>
            </a:p>
          </p:txBody>
        </p:sp>
        <p:sp>
          <p:nvSpPr>
            <p:cNvPr id="17" name="矩形 16"/>
            <p:cNvSpPr/>
            <p:nvPr/>
          </p:nvSpPr>
          <p:spPr>
            <a:xfrm>
              <a:off x="6681936" y="3645024"/>
              <a:ext cx="914400" cy="6637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H</a:t>
              </a:r>
              <a:endParaRPr lang="zh-CN" altLang="en-US" dirty="0"/>
            </a:p>
          </p:txBody>
        </p:sp>
        <p:sp>
          <p:nvSpPr>
            <p:cNvPr id="18" name="TextBox 17"/>
            <p:cNvSpPr txBox="1"/>
            <p:nvPr/>
          </p:nvSpPr>
          <p:spPr>
            <a:xfrm>
              <a:off x="6132961" y="3530604"/>
              <a:ext cx="743295" cy="369332"/>
            </a:xfrm>
            <a:prstGeom prst="rect">
              <a:avLst/>
            </a:prstGeom>
            <a:noFill/>
            <a:ln w="12700">
              <a:noFill/>
            </a:ln>
          </p:spPr>
          <p:txBody>
            <a:bodyPr wrap="square" rtlCol="0">
              <a:spAutoFit/>
            </a:bodyPr>
            <a:lstStyle/>
            <a:p>
              <a:r>
                <a:rPr lang="en-US" altLang="zh-CN" b="1" dirty="0" smtClean="0"/>
                <a:t>+69</a:t>
              </a:r>
              <a:endParaRPr lang="zh-CN" altLang="en-US" b="1" dirty="0"/>
            </a:p>
          </p:txBody>
        </p:sp>
      </p:grpSp>
      <p:sp>
        <p:nvSpPr>
          <p:cNvPr id="19"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17</a:t>
            </a:fld>
            <a:endParaRPr lang="zh-CN" altLang="en-US" sz="2400" b="1" dirty="0"/>
          </a:p>
        </p:txBody>
      </p:sp>
    </p:spTree>
    <p:extLst>
      <p:ext uri="{BB962C8B-B14F-4D97-AF65-F5344CB8AC3E}">
        <p14:creationId xmlns:p14="http://schemas.microsoft.com/office/powerpoint/2010/main" val="17860274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2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2250" fill="hold"/>
                                        <p:tgtEl>
                                          <p:spTgt spid="3"/>
                                        </p:tgtEl>
                                        <p:attrNameLst>
                                          <p:attrName>ppt_x</p:attrName>
                                        </p:attrNameLst>
                                      </p:cBhvr>
                                      <p:tavLst>
                                        <p:tav tm="0">
                                          <p:val>
                                            <p:strVal val="1+#ppt_w/2"/>
                                          </p:val>
                                        </p:tav>
                                        <p:tav tm="100000">
                                          <p:val>
                                            <p:strVal val="#ppt_x"/>
                                          </p:val>
                                        </p:tav>
                                      </p:tavLst>
                                    </p:anim>
                                    <p:anim calcmode="lin" valueType="num">
                                      <p:cBhvr additive="base">
                                        <p:cTn id="13" dur="22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
          <p:cNvSpPr>
            <a:spLocks noChangeArrowheads="1"/>
          </p:cNvSpPr>
          <p:nvPr/>
        </p:nvSpPr>
        <p:spPr bwMode="auto">
          <a:xfrm>
            <a:off x="323528" y="732508"/>
            <a:ext cx="5544616" cy="972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30000"/>
              </a:lnSpc>
              <a:spcBef>
                <a:spcPct val="0"/>
              </a:spcBef>
              <a:spcAft>
                <a:spcPct val="0"/>
              </a:spcAft>
              <a:buClrTx/>
              <a:buSzTx/>
              <a:buFontTx/>
              <a:buNone/>
              <a:tabLst/>
            </a:pPr>
            <a:r>
              <a:rPr lang="en-US" altLang="zh-CN" sz="2000" b="1" dirty="0">
                <a:latin typeface="Times New Roman" pitchFamily="18" charset="0"/>
                <a:ea typeface="宋体" pitchFamily="2" charset="-122"/>
                <a:cs typeface="Times New Roman" pitchFamily="18" charset="0"/>
              </a:rPr>
              <a:t>3</a:t>
            </a:r>
            <a:r>
              <a:rPr lang="en-US" altLang="zh-CN" sz="2000" b="1" dirty="0" smtClean="0">
                <a:latin typeface="Times New Roman" pitchFamily="18" charset="0"/>
                <a:ea typeface="宋体" pitchFamily="2" charset="-122"/>
                <a:cs typeface="Times New Roman" pitchFamily="18" charset="0"/>
              </a:rPr>
              <a:t>. </a:t>
            </a:r>
            <a:r>
              <a:rPr lang="zh-CN" altLang="en-US" sz="2000" b="1" dirty="0" smtClean="0">
                <a:latin typeface="Times New Roman" pitchFamily="18" charset="0"/>
                <a:ea typeface="宋体" pitchFamily="2" charset="-122"/>
                <a:cs typeface="Times New Roman" pitchFamily="18" charset="0"/>
              </a:rPr>
              <a:t>答案</a:t>
            </a:r>
            <a:r>
              <a:rPr lang="zh-CN" altLang="en-US" sz="2000" b="1" dirty="0" smtClean="0">
                <a:latin typeface="Times New Roman" pitchFamily="18" charset="0"/>
                <a:ea typeface="宋体" pitchFamily="2" charset="-122"/>
                <a:cs typeface="Times New Roman" pitchFamily="18" charset="0"/>
                <a:sym typeface="Wingdings" pitchFamily="2" charset="2"/>
              </a:rPr>
              <a:t>： （</a:t>
            </a:r>
            <a:r>
              <a:rPr lang="en-US" altLang="zh-CN" sz="2000" b="1" dirty="0" smtClean="0">
                <a:latin typeface="Times New Roman" pitchFamily="18" charset="0"/>
                <a:ea typeface="宋体" pitchFamily="2" charset="-122"/>
                <a:cs typeface="Times New Roman" pitchFamily="18" charset="0"/>
                <a:sym typeface="Wingdings" pitchFamily="2" charset="2"/>
              </a:rPr>
              <a:t>1</a:t>
            </a:r>
            <a:r>
              <a:rPr lang="zh-CN" altLang="en-US" sz="2000" b="1" dirty="0" smtClean="0">
                <a:latin typeface="Times New Roman" pitchFamily="18" charset="0"/>
                <a:ea typeface="宋体" pitchFamily="2" charset="-122"/>
                <a:cs typeface="Times New Roman" pitchFamily="18" charset="0"/>
                <a:sym typeface="Wingdings" pitchFamily="2" charset="2"/>
              </a:rPr>
              <a:t>）画尺寸链图</a:t>
            </a:r>
            <a:endParaRPr lang="en-US" altLang="zh-CN" sz="2000" b="1" dirty="0" smtClean="0">
              <a:latin typeface="Times New Roman" pitchFamily="18" charset="0"/>
              <a:ea typeface="宋体" pitchFamily="2" charset="-122"/>
              <a:cs typeface="Times New Roman" pitchFamily="18" charset="0"/>
              <a:sym typeface="Wingdings" pitchFamily="2" charset="2"/>
            </a:endParaRPr>
          </a:p>
          <a:p>
            <a:pPr lvl="0" fontAlgn="base">
              <a:lnSpc>
                <a:spcPct val="130000"/>
              </a:lnSpc>
              <a:spcBef>
                <a:spcPct val="0"/>
              </a:spcBef>
              <a:spcAft>
                <a:spcPct val="0"/>
              </a:spcAft>
            </a:pPr>
            <a:r>
              <a:rPr lang="en-US" altLang="zh-CN" sz="2400" b="1"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a:t>
            </a:r>
            <a:r>
              <a:rPr lang="en-US" altLang="zh-CN" sz="2400" b="1" dirty="0" smtClean="0">
                <a:latin typeface="Times New Roman" pitchFamily="18" charset="0"/>
                <a:ea typeface="宋体" pitchFamily="2" charset="-122"/>
                <a:cs typeface="Times New Roman" pitchFamily="18" charset="0"/>
              </a:rPr>
              <a:t>2</a:t>
            </a:r>
            <a:r>
              <a:rPr lang="zh-CN" altLang="en-US" sz="2400" b="1" dirty="0" smtClean="0">
                <a:latin typeface="Times New Roman" pitchFamily="18" charset="0"/>
                <a:ea typeface="宋体" pitchFamily="2" charset="-122"/>
                <a:cs typeface="Times New Roman" pitchFamily="18" charset="0"/>
              </a:rPr>
              <a:t>）确定封闭环、增减环：</a:t>
            </a:r>
            <a:r>
              <a:rPr lang="en-US" altLang="zh-CN" sz="2400" b="1" dirty="0" smtClean="0"/>
              <a:t>              </a:t>
            </a:r>
            <a:endParaRPr lang="en-US" altLang="zh-CN" sz="2400" b="1" dirty="0" smtClean="0">
              <a:latin typeface="Cambria Math"/>
              <a:ea typeface="Cambria Math"/>
            </a:endParaRPr>
          </a:p>
        </p:txBody>
      </p:sp>
      <p:graphicFrame>
        <p:nvGraphicFramePr>
          <p:cNvPr id="26" name="对象 25"/>
          <p:cNvGraphicFramePr>
            <a:graphicFrameLocks noChangeAspect="1"/>
          </p:cNvGraphicFramePr>
          <p:nvPr>
            <p:extLst>
              <p:ext uri="{D42A27DB-BD31-4B8C-83A1-F6EECF244321}">
                <p14:modId xmlns:p14="http://schemas.microsoft.com/office/powerpoint/2010/main" val="2532561157"/>
              </p:ext>
            </p:extLst>
          </p:nvPr>
        </p:nvGraphicFramePr>
        <p:xfrm>
          <a:off x="1619673" y="1668612"/>
          <a:ext cx="2592287" cy="1472356"/>
        </p:xfrm>
        <a:graphic>
          <a:graphicData uri="http://schemas.openxmlformats.org/presentationml/2006/ole">
            <mc:AlternateContent xmlns:mc="http://schemas.openxmlformats.org/markup-compatibility/2006">
              <mc:Choice xmlns:v="urn:schemas-microsoft-com:vml" Requires="v">
                <p:oleObj spid="_x0000_s15884" name="公式" r:id="rId3" imgW="1269720" imgH="723600" progId="Equation.3">
                  <p:embed/>
                </p:oleObj>
              </mc:Choice>
              <mc:Fallback>
                <p:oleObj name="公式" r:id="rId3" imgW="1269720" imgH="723600" progId="Equation.3">
                  <p:embed/>
                  <p:pic>
                    <p:nvPicPr>
                      <p:cNvPr id="0" name="对象 41"/>
                      <p:cNvPicPr>
                        <a:picLocks noChangeAspect="1" noChangeArrowheads="1"/>
                      </p:cNvPicPr>
                      <p:nvPr/>
                    </p:nvPicPr>
                    <p:blipFill>
                      <a:blip r:embed="rId4"/>
                      <a:srcRect/>
                      <a:stretch>
                        <a:fillRect/>
                      </a:stretch>
                    </p:blipFill>
                    <p:spPr bwMode="auto">
                      <a:xfrm>
                        <a:off x="1619673" y="1668612"/>
                        <a:ext cx="2592287" cy="1472356"/>
                      </a:xfrm>
                      <a:prstGeom prst="rect">
                        <a:avLst/>
                      </a:prstGeom>
                      <a:noFill/>
                      <a:ln>
                        <a:noFill/>
                      </a:ln>
                    </p:spPr>
                  </p:pic>
                </p:oleObj>
              </mc:Fallback>
            </mc:AlternateContent>
          </a:graphicData>
        </a:graphic>
      </p:graphicFrame>
      <p:grpSp>
        <p:nvGrpSpPr>
          <p:cNvPr id="2" name="组合 1"/>
          <p:cNvGrpSpPr/>
          <p:nvPr/>
        </p:nvGrpSpPr>
        <p:grpSpPr>
          <a:xfrm>
            <a:off x="5796136" y="1259468"/>
            <a:ext cx="2304256" cy="2097524"/>
            <a:chOff x="6300192" y="476672"/>
            <a:chExt cx="2304256" cy="2097524"/>
          </a:xfrm>
        </p:grpSpPr>
        <p:cxnSp>
          <p:nvCxnSpPr>
            <p:cNvPr id="8" name="直接连接符 7"/>
            <p:cNvCxnSpPr/>
            <p:nvPr/>
          </p:nvCxnSpPr>
          <p:spPr>
            <a:xfrm>
              <a:off x="6300192" y="836712"/>
              <a:ext cx="0" cy="129614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6300192" y="1988840"/>
              <a:ext cx="2304256"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604448" y="1124744"/>
              <a:ext cx="0" cy="108012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1">
              <a:off x="6876256" y="1340768"/>
              <a:ext cx="1728192"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876256" y="908720"/>
              <a:ext cx="0" cy="6480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flipH="1">
              <a:off x="6300192" y="980728"/>
              <a:ext cx="576064"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graphicFrame>
          <p:nvGraphicFramePr>
            <p:cNvPr id="27" name="对象 26"/>
            <p:cNvGraphicFramePr>
              <a:graphicFrameLocks noChangeAspect="1"/>
            </p:cNvGraphicFramePr>
            <p:nvPr>
              <p:extLst>
                <p:ext uri="{D42A27DB-BD31-4B8C-83A1-F6EECF244321}">
                  <p14:modId xmlns:p14="http://schemas.microsoft.com/office/powerpoint/2010/main" val="1038462790"/>
                </p:ext>
              </p:extLst>
            </p:nvPr>
          </p:nvGraphicFramePr>
          <p:xfrm>
            <a:off x="6716514" y="1484784"/>
            <a:ext cx="1471612" cy="496887"/>
          </p:xfrm>
          <a:graphic>
            <a:graphicData uri="http://schemas.openxmlformats.org/presentationml/2006/ole">
              <mc:AlternateContent xmlns:mc="http://schemas.openxmlformats.org/markup-compatibility/2006">
                <mc:Choice xmlns:v="urn:schemas-microsoft-com:vml" Requires="v">
                  <p:oleObj spid="_x0000_s15885" name="公式" r:id="rId5" imgW="711000" imgH="241200" progId="Equation.3">
                    <p:embed/>
                  </p:oleObj>
                </mc:Choice>
                <mc:Fallback>
                  <p:oleObj name="公式" r:id="rId5" imgW="711000" imgH="241200" progId="Equation.3">
                    <p:embed/>
                    <p:pic>
                      <p:nvPicPr>
                        <p:cNvPr id="0" name=""/>
                        <p:cNvPicPr>
                          <a:picLocks noChangeAspect="1" noChangeArrowheads="1"/>
                        </p:cNvPicPr>
                        <p:nvPr/>
                      </p:nvPicPr>
                      <p:blipFill>
                        <a:blip r:embed="rId6"/>
                        <a:srcRect/>
                        <a:stretch>
                          <a:fillRect/>
                        </a:stretch>
                      </p:blipFill>
                      <p:spPr bwMode="auto">
                        <a:xfrm>
                          <a:off x="6716514" y="1484784"/>
                          <a:ext cx="1471612"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8" name="对象 27"/>
            <p:cNvGraphicFramePr>
              <a:graphicFrameLocks noChangeAspect="1"/>
            </p:cNvGraphicFramePr>
            <p:nvPr>
              <p:extLst>
                <p:ext uri="{D42A27DB-BD31-4B8C-83A1-F6EECF244321}">
                  <p14:modId xmlns:p14="http://schemas.microsoft.com/office/powerpoint/2010/main" val="2310654414"/>
                </p:ext>
              </p:extLst>
            </p:nvPr>
          </p:nvGraphicFramePr>
          <p:xfrm>
            <a:off x="6936432" y="836712"/>
            <a:ext cx="1524000" cy="496887"/>
          </p:xfrm>
          <a:graphic>
            <a:graphicData uri="http://schemas.openxmlformats.org/presentationml/2006/ole">
              <mc:AlternateContent xmlns:mc="http://schemas.openxmlformats.org/markup-compatibility/2006">
                <mc:Choice xmlns:v="urn:schemas-microsoft-com:vml" Requires="v">
                  <p:oleObj spid="_x0000_s15886" name="公式" r:id="rId7" imgW="736560" imgH="241200" progId="Equation.3">
                    <p:embed/>
                  </p:oleObj>
                </mc:Choice>
                <mc:Fallback>
                  <p:oleObj name="公式" r:id="rId7" imgW="736560" imgH="241200" progId="Equation.3">
                    <p:embed/>
                    <p:pic>
                      <p:nvPicPr>
                        <p:cNvPr id="0" name=""/>
                        <p:cNvPicPr>
                          <a:picLocks noChangeAspect="1" noChangeArrowheads="1"/>
                        </p:cNvPicPr>
                        <p:nvPr/>
                      </p:nvPicPr>
                      <p:blipFill>
                        <a:blip r:embed="rId8"/>
                        <a:srcRect/>
                        <a:stretch>
                          <a:fillRect/>
                        </a:stretch>
                      </p:blipFill>
                      <p:spPr bwMode="auto">
                        <a:xfrm>
                          <a:off x="6936432" y="836712"/>
                          <a:ext cx="1524000" cy="496887"/>
                        </a:xfrm>
                        <a:prstGeom prst="rect">
                          <a:avLst/>
                        </a:prstGeom>
                        <a:noFill/>
                        <a:ln>
                          <a:noFill/>
                        </a:ln>
                        <a:extLst/>
                      </p:spPr>
                    </p:pic>
                  </p:oleObj>
                </mc:Fallback>
              </mc:AlternateContent>
            </a:graphicData>
          </a:graphic>
        </p:graphicFrame>
        <p:graphicFrame>
          <p:nvGraphicFramePr>
            <p:cNvPr id="29" name="对象 28"/>
            <p:cNvGraphicFramePr>
              <a:graphicFrameLocks noChangeAspect="1"/>
            </p:cNvGraphicFramePr>
            <p:nvPr>
              <p:extLst>
                <p:ext uri="{D42A27DB-BD31-4B8C-83A1-F6EECF244321}">
                  <p14:modId xmlns:p14="http://schemas.microsoft.com/office/powerpoint/2010/main" val="1880533543"/>
                </p:ext>
              </p:extLst>
            </p:nvPr>
          </p:nvGraphicFramePr>
          <p:xfrm>
            <a:off x="6422802" y="476672"/>
            <a:ext cx="525462" cy="471487"/>
          </p:xfrm>
          <a:graphic>
            <a:graphicData uri="http://schemas.openxmlformats.org/presentationml/2006/ole">
              <mc:AlternateContent xmlns:mc="http://schemas.openxmlformats.org/markup-compatibility/2006">
                <mc:Choice xmlns:v="urn:schemas-microsoft-com:vml" Requires="v">
                  <p:oleObj spid="_x0000_s15887" name="公式" r:id="rId9" imgW="253800" imgH="228600" progId="Equation.3">
                    <p:embed/>
                  </p:oleObj>
                </mc:Choice>
                <mc:Fallback>
                  <p:oleObj name="公式" r:id="rId9" imgW="253800" imgH="228600" progId="Equation.3">
                    <p:embed/>
                    <p:pic>
                      <p:nvPicPr>
                        <p:cNvPr id="0" name=""/>
                        <p:cNvPicPr>
                          <a:picLocks noChangeAspect="1" noChangeArrowheads="1"/>
                        </p:cNvPicPr>
                        <p:nvPr/>
                      </p:nvPicPr>
                      <p:blipFill>
                        <a:blip r:embed="rId10"/>
                        <a:srcRect/>
                        <a:stretch>
                          <a:fillRect/>
                        </a:stretch>
                      </p:blipFill>
                      <p:spPr bwMode="auto">
                        <a:xfrm>
                          <a:off x="6422802" y="476672"/>
                          <a:ext cx="525462"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1" name="TextBox 30"/>
            <p:cNvSpPr txBox="1"/>
            <p:nvPr/>
          </p:nvSpPr>
          <p:spPr>
            <a:xfrm>
              <a:off x="6660232" y="2204864"/>
              <a:ext cx="1584176" cy="369332"/>
            </a:xfrm>
            <a:prstGeom prst="rect">
              <a:avLst/>
            </a:prstGeom>
            <a:noFill/>
          </p:spPr>
          <p:txBody>
            <a:bodyPr wrap="square" rtlCol="0">
              <a:spAutoFit/>
            </a:bodyPr>
            <a:lstStyle/>
            <a:p>
              <a:r>
                <a:rPr lang="zh-CN" altLang="en-US" b="1" dirty="0"/>
                <a:t>尺寸链图</a:t>
              </a:r>
            </a:p>
          </p:txBody>
        </p:sp>
      </p:grpSp>
      <p:sp>
        <p:nvSpPr>
          <p:cNvPr id="33" name="矩形 32"/>
          <p:cNvSpPr/>
          <p:nvPr/>
        </p:nvSpPr>
        <p:spPr>
          <a:xfrm>
            <a:off x="1336880" y="3140968"/>
            <a:ext cx="4675279" cy="452432"/>
          </a:xfrm>
          <a:prstGeom prst="rect">
            <a:avLst/>
          </a:prstGeom>
        </p:spPr>
        <p:txBody>
          <a:bodyPr wrap="square">
            <a:spAutoFit/>
          </a:bodyPr>
          <a:lstStyle/>
          <a:p>
            <a:pPr lvl="0" fontAlgn="base">
              <a:lnSpc>
                <a:spcPct val="130000"/>
              </a:lnSpc>
              <a:spcBef>
                <a:spcPct val="0"/>
              </a:spcBef>
              <a:spcAft>
                <a:spcPct val="0"/>
              </a:spcAft>
            </a:pPr>
            <a:r>
              <a:rPr lang="zh-CN" altLang="en-US" b="1" dirty="0"/>
              <a:t>（</a:t>
            </a:r>
            <a:r>
              <a:rPr lang="en-US" altLang="zh-CN" b="1" dirty="0"/>
              <a:t>3</a:t>
            </a:r>
            <a:r>
              <a:rPr lang="zh-CN" altLang="en-US" b="1" dirty="0" smtClean="0"/>
              <a:t>）计算：</a:t>
            </a:r>
            <a:endParaRPr lang="en-US" altLang="zh-CN" b="1" dirty="0">
              <a:latin typeface="Cambria Math"/>
              <a:ea typeface="Cambria Math"/>
            </a:endParaRPr>
          </a:p>
        </p:txBody>
      </p:sp>
      <p:graphicFrame>
        <p:nvGraphicFramePr>
          <p:cNvPr id="34" name="对象 33"/>
          <p:cNvGraphicFramePr>
            <a:graphicFrameLocks noChangeAspect="1"/>
          </p:cNvGraphicFramePr>
          <p:nvPr>
            <p:extLst>
              <p:ext uri="{D42A27DB-BD31-4B8C-83A1-F6EECF244321}">
                <p14:modId xmlns:p14="http://schemas.microsoft.com/office/powerpoint/2010/main" val="2540876985"/>
              </p:ext>
            </p:extLst>
          </p:nvPr>
        </p:nvGraphicFramePr>
        <p:xfrm>
          <a:off x="2699792" y="3154101"/>
          <a:ext cx="3456384" cy="418915"/>
        </p:xfrm>
        <a:graphic>
          <a:graphicData uri="http://schemas.openxmlformats.org/presentationml/2006/ole">
            <mc:AlternateContent xmlns:mc="http://schemas.openxmlformats.org/markup-compatibility/2006">
              <mc:Choice xmlns:v="urn:schemas-microsoft-com:vml" Requires="v">
                <p:oleObj spid="_x0000_s15888" name="公式" r:id="rId11" imgW="1879560" imgH="228600" progId="Equation.3">
                  <p:embed/>
                </p:oleObj>
              </mc:Choice>
              <mc:Fallback>
                <p:oleObj name="公式" r:id="rId11" imgW="1879560" imgH="228600" progId="Equation.3">
                  <p:embed/>
                  <p:pic>
                    <p:nvPicPr>
                      <p:cNvPr id="0" name=""/>
                      <p:cNvPicPr>
                        <a:picLocks noChangeAspect="1" noChangeArrowheads="1"/>
                      </p:cNvPicPr>
                      <p:nvPr/>
                    </p:nvPicPr>
                    <p:blipFill>
                      <a:blip r:embed="rId12"/>
                      <a:srcRect/>
                      <a:stretch>
                        <a:fillRect/>
                      </a:stretch>
                    </p:blipFill>
                    <p:spPr bwMode="auto">
                      <a:xfrm>
                        <a:off x="2699792" y="3154101"/>
                        <a:ext cx="3456384" cy="418915"/>
                      </a:xfrm>
                      <a:prstGeom prst="rect">
                        <a:avLst/>
                      </a:prstGeom>
                      <a:noFill/>
                      <a:ln>
                        <a:noFill/>
                      </a:ln>
                    </p:spPr>
                  </p:pic>
                </p:oleObj>
              </mc:Fallback>
            </mc:AlternateContent>
          </a:graphicData>
        </a:graphic>
      </p:graphicFrame>
      <p:graphicFrame>
        <p:nvGraphicFramePr>
          <p:cNvPr id="37" name="对象 36"/>
          <p:cNvGraphicFramePr>
            <a:graphicFrameLocks noChangeAspect="1"/>
          </p:cNvGraphicFramePr>
          <p:nvPr>
            <p:extLst>
              <p:ext uri="{D42A27DB-BD31-4B8C-83A1-F6EECF244321}">
                <p14:modId xmlns:p14="http://schemas.microsoft.com/office/powerpoint/2010/main" val="837304460"/>
              </p:ext>
            </p:extLst>
          </p:nvPr>
        </p:nvGraphicFramePr>
        <p:xfrm>
          <a:off x="1547664" y="3789041"/>
          <a:ext cx="3312368" cy="795074"/>
        </p:xfrm>
        <a:graphic>
          <a:graphicData uri="http://schemas.openxmlformats.org/presentationml/2006/ole">
            <mc:AlternateContent xmlns:mc="http://schemas.openxmlformats.org/markup-compatibility/2006">
              <mc:Choice xmlns:v="urn:schemas-microsoft-com:vml" Requires="v">
                <p:oleObj spid="_x0000_s15889" name="公式" r:id="rId13" imgW="1790640" imgH="431640" progId="Equation.3">
                  <p:embed/>
                </p:oleObj>
              </mc:Choice>
              <mc:Fallback>
                <p:oleObj name="公式" r:id="rId13" imgW="1790640" imgH="431640" progId="Equation.3">
                  <p:embed/>
                  <p:pic>
                    <p:nvPicPr>
                      <p:cNvPr id="0" name=""/>
                      <p:cNvPicPr>
                        <a:picLocks noChangeAspect="1" noChangeArrowheads="1"/>
                      </p:cNvPicPr>
                      <p:nvPr/>
                    </p:nvPicPr>
                    <p:blipFill>
                      <a:blip r:embed="rId14"/>
                      <a:srcRect/>
                      <a:stretch>
                        <a:fillRect/>
                      </a:stretch>
                    </p:blipFill>
                    <p:spPr bwMode="auto">
                      <a:xfrm>
                        <a:off x="1547664" y="3789041"/>
                        <a:ext cx="3312368" cy="795074"/>
                      </a:xfrm>
                      <a:prstGeom prst="rect">
                        <a:avLst/>
                      </a:prstGeom>
                      <a:noFill/>
                      <a:ln>
                        <a:noFill/>
                      </a:ln>
                    </p:spPr>
                  </p:pic>
                </p:oleObj>
              </mc:Fallback>
            </mc:AlternateContent>
          </a:graphicData>
        </a:graphic>
      </p:graphicFrame>
      <p:graphicFrame>
        <p:nvGraphicFramePr>
          <p:cNvPr id="38" name="对象 37"/>
          <p:cNvGraphicFramePr>
            <a:graphicFrameLocks noChangeAspect="1"/>
          </p:cNvGraphicFramePr>
          <p:nvPr>
            <p:extLst>
              <p:ext uri="{D42A27DB-BD31-4B8C-83A1-F6EECF244321}">
                <p14:modId xmlns:p14="http://schemas.microsoft.com/office/powerpoint/2010/main" val="476546193"/>
              </p:ext>
            </p:extLst>
          </p:nvPr>
        </p:nvGraphicFramePr>
        <p:xfrm>
          <a:off x="1619672" y="4581128"/>
          <a:ext cx="3456384" cy="385313"/>
        </p:xfrm>
        <a:graphic>
          <a:graphicData uri="http://schemas.openxmlformats.org/presentationml/2006/ole">
            <mc:AlternateContent xmlns:mc="http://schemas.openxmlformats.org/markup-compatibility/2006">
              <mc:Choice xmlns:v="urn:schemas-microsoft-com:vml" Requires="v">
                <p:oleObj spid="_x0000_s15890" name="公式" r:id="rId15" imgW="2158920" imgH="241200" progId="Equation.3">
                  <p:embed/>
                </p:oleObj>
              </mc:Choice>
              <mc:Fallback>
                <p:oleObj name="公式" r:id="rId15" imgW="2158920" imgH="241200" progId="Equation.3">
                  <p:embed/>
                  <p:pic>
                    <p:nvPicPr>
                      <p:cNvPr id="0" name=""/>
                      <p:cNvPicPr>
                        <a:picLocks noChangeAspect="1" noChangeArrowheads="1"/>
                      </p:cNvPicPr>
                      <p:nvPr/>
                    </p:nvPicPr>
                    <p:blipFill>
                      <a:blip r:embed="rId16"/>
                      <a:srcRect/>
                      <a:stretch>
                        <a:fillRect/>
                      </a:stretch>
                    </p:blipFill>
                    <p:spPr bwMode="auto">
                      <a:xfrm>
                        <a:off x="1619672" y="4581128"/>
                        <a:ext cx="3456384" cy="385313"/>
                      </a:xfrm>
                      <a:prstGeom prst="rect">
                        <a:avLst/>
                      </a:prstGeom>
                      <a:noFill/>
                      <a:ln>
                        <a:noFill/>
                      </a:ln>
                    </p:spPr>
                  </p:pic>
                </p:oleObj>
              </mc:Fallback>
            </mc:AlternateContent>
          </a:graphicData>
        </a:graphic>
      </p:graphicFrame>
      <p:sp>
        <p:nvSpPr>
          <p:cNvPr id="21"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18</a:t>
            </a:fld>
            <a:endParaRPr lang="zh-CN" altLang="en-US" sz="2400" b="1" dirty="0"/>
          </a:p>
        </p:txBody>
      </p:sp>
    </p:spTree>
    <p:extLst>
      <p:ext uri="{BB962C8B-B14F-4D97-AF65-F5344CB8AC3E}">
        <p14:creationId xmlns:p14="http://schemas.microsoft.com/office/powerpoint/2010/main" val="4828255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3"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2000" fill="hold"/>
                                        <p:tgtEl>
                                          <p:spTgt spid="2"/>
                                        </p:tgtEl>
                                        <p:attrNameLst>
                                          <p:attrName>ppt_x</p:attrName>
                                        </p:attrNameLst>
                                      </p:cBhvr>
                                      <p:tavLst>
                                        <p:tav tm="0">
                                          <p:val>
                                            <p:strVal val="1+#ppt_w/2"/>
                                          </p:val>
                                        </p:tav>
                                        <p:tav tm="100000">
                                          <p:val>
                                            <p:strVal val="#ppt_x"/>
                                          </p:val>
                                        </p:tav>
                                      </p:tavLst>
                                    </p:anim>
                                    <p:anim calcmode="lin" valueType="num">
                                      <p:cBhvr additive="base">
                                        <p:cTn id="13" dur="2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wipe(up)">
                                      <p:cBhvr>
                                        <p:cTn id="18" dur="1750"/>
                                        <p:tgtEl>
                                          <p:spTgt spid="2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left)">
                                      <p:cBhvr>
                                        <p:cTn id="23" dur="500"/>
                                        <p:tgtEl>
                                          <p:spTgt spid="3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left)">
                                      <p:cBhvr>
                                        <p:cTn id="28" dur="1750"/>
                                        <p:tgtEl>
                                          <p:spTgt spid="3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left)">
                                      <p:cBhvr>
                                        <p:cTn id="33" dur="1500"/>
                                        <p:tgtEl>
                                          <p:spTgt spid="3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left)">
                                      <p:cBhvr>
                                        <p:cTn id="38" dur="1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98305" y="258555"/>
            <a:ext cx="3065583" cy="338554"/>
          </a:xfrm>
          <a:prstGeom prst="rect">
            <a:avLst/>
          </a:prstGeom>
          <a:noFill/>
        </p:spPr>
        <p:txBody>
          <a:bodyPr wrap="square" rtlCol="0">
            <a:spAutoFit/>
          </a:bodyPr>
          <a:lstStyle/>
          <a:p>
            <a:r>
              <a:rPr lang="zh-CN" altLang="en-US" sz="2400" b="1" baseline="-25000" dirty="0" smtClean="0"/>
              <a:t>四、标注题   （</a:t>
            </a:r>
            <a:r>
              <a:rPr lang="en-US" altLang="zh-CN" sz="2400" b="1" baseline="-25000" dirty="0" smtClean="0"/>
              <a:t>10</a:t>
            </a:r>
            <a:r>
              <a:rPr lang="zh-CN" altLang="en-US" sz="2400" b="1" baseline="-25000" dirty="0" smtClean="0"/>
              <a:t>分）答案：</a:t>
            </a:r>
            <a:endParaRPr lang="zh-CN" altLang="en-US" sz="2400" b="1" baseline="-25000" dirty="0"/>
          </a:p>
        </p:txBody>
      </p:sp>
      <p:sp>
        <p:nvSpPr>
          <p:cNvPr id="130" name="矩形 129"/>
          <p:cNvSpPr/>
          <p:nvPr/>
        </p:nvSpPr>
        <p:spPr>
          <a:xfrm>
            <a:off x="467544" y="618595"/>
            <a:ext cx="8496944" cy="1514261"/>
          </a:xfrm>
          <a:prstGeom prst="rect">
            <a:avLst/>
          </a:prstGeom>
        </p:spPr>
        <p:txBody>
          <a:bodyPr wrap="square">
            <a:spAutoFit/>
          </a:bodyPr>
          <a:lstStyle/>
          <a:p>
            <a:pPr lvl="0" eaLnBrk="0" fontAlgn="base" hangingPunct="0">
              <a:lnSpc>
                <a:spcPct val="110000"/>
              </a:lnSpc>
              <a:spcBef>
                <a:spcPct val="0"/>
              </a:spcBef>
              <a:spcAft>
                <a:spcPct val="0"/>
              </a:spcAft>
              <a:tabLst>
                <a:tab pos="411163" algn="l"/>
              </a:tabLst>
            </a:pPr>
            <a:r>
              <a:rPr lang="en-US" altLang="zh-CN" sz="1400" b="1" dirty="0" smtClean="0">
                <a:latin typeface="Times New Roman" pitchFamily="18" charset="0"/>
                <a:ea typeface="宋体" pitchFamily="2" charset="-122"/>
                <a:cs typeface="Times New Roman" pitchFamily="18" charset="0"/>
              </a:rPr>
              <a:t>  1</a:t>
            </a:r>
            <a:r>
              <a:rPr lang="en-US" altLang="zh-CN" sz="1400" b="1" i="1" dirty="0">
                <a:latin typeface="Times New Roman" pitchFamily="18" charset="0"/>
                <a:ea typeface="宋体" pitchFamily="2" charset="-122"/>
                <a:cs typeface="Times New Roman" pitchFamily="18" charset="0"/>
              </a:rPr>
              <a:t>. </a:t>
            </a:r>
            <a:r>
              <a:rPr lang="el-GR" altLang="zh-CN" sz="1400" b="1" i="1" dirty="0">
                <a:latin typeface="Times New Roman" pitchFamily="18" charset="0"/>
                <a:ea typeface="宋体" pitchFamily="2" charset="-122"/>
                <a:cs typeface="Times New Roman" pitchFamily="18" charset="0"/>
              </a:rPr>
              <a:t>Φ</a:t>
            </a:r>
            <a:r>
              <a:rPr lang="en-US" altLang="zh-CN" sz="1400" b="1" dirty="0">
                <a:latin typeface="Times New Roman" pitchFamily="18" charset="0"/>
                <a:ea typeface="宋体" pitchFamily="2" charset="-122"/>
                <a:cs typeface="Times New Roman" pitchFamily="18" charset="0"/>
              </a:rPr>
              <a:t>8</a:t>
            </a:r>
            <a:r>
              <a:rPr lang="zh-CN" altLang="en-US" sz="1400" b="1" dirty="0">
                <a:latin typeface="Times New Roman" pitchFamily="18" charset="0"/>
                <a:ea typeface="宋体" pitchFamily="2" charset="-122"/>
                <a:cs typeface="Times New Roman" pitchFamily="18" charset="0"/>
              </a:rPr>
              <a:t>孔的中心线对</a:t>
            </a:r>
            <a:r>
              <a:rPr lang="en-US" altLang="zh-CN" sz="1400" b="1" dirty="0">
                <a:latin typeface="Times New Roman" pitchFamily="18" charset="0"/>
                <a:ea typeface="宋体" pitchFamily="2" charset="-122"/>
                <a:cs typeface="Times New Roman" pitchFamily="18" charset="0"/>
              </a:rPr>
              <a:t>φ30H7</a:t>
            </a:r>
            <a:r>
              <a:rPr lang="zh-CN" altLang="en-US" sz="1400" b="1" dirty="0">
                <a:latin typeface="Times New Roman" pitchFamily="18" charset="0"/>
                <a:ea typeface="宋体" pitchFamily="2" charset="-122"/>
                <a:cs typeface="Times New Roman" pitchFamily="18" charset="0"/>
              </a:rPr>
              <a:t>孔的中心线在任意方向的垂直度公差为</a:t>
            </a:r>
            <a:r>
              <a:rPr lang="en-US" altLang="zh-CN" sz="1400" b="1" dirty="0">
                <a:latin typeface="Times New Roman" pitchFamily="18" charset="0"/>
                <a:ea typeface="宋体" pitchFamily="2" charset="-122"/>
                <a:cs typeface="Times New Roman" pitchFamily="18" charset="0"/>
              </a:rPr>
              <a:t>20</a:t>
            </a:r>
            <a:r>
              <a:rPr lang="en-US" altLang="zh-CN" sz="1400" b="1" dirty="0">
                <a:latin typeface="Times New Roman" pitchFamily="18" charset="0"/>
                <a:ea typeface="宋体" pitchFamily="2" charset="-122"/>
                <a:cs typeface="Times New Roman" pitchFamily="18" charset="0"/>
                <a:sym typeface="Symbol" pitchFamily="18" charset="2"/>
              </a:rPr>
              <a:t></a:t>
            </a:r>
            <a:r>
              <a:rPr lang="en-US" altLang="zh-CN" sz="1400" b="1" dirty="0">
                <a:latin typeface="Times New Roman" pitchFamily="18" charset="0"/>
                <a:ea typeface="宋体" pitchFamily="2" charset="-122"/>
                <a:cs typeface="Times New Roman" pitchFamily="18" charset="0"/>
              </a:rPr>
              <a:t>m</a:t>
            </a:r>
            <a:r>
              <a:rPr lang="zh-CN" altLang="en-US" sz="1400" b="1" dirty="0">
                <a:latin typeface="Times New Roman" pitchFamily="18" charset="0"/>
                <a:ea typeface="宋体" pitchFamily="2" charset="-122"/>
                <a:cs typeface="Times New Roman" pitchFamily="18" charset="0"/>
                <a:sym typeface="Symbol" pitchFamily="18" charset="2"/>
              </a:rPr>
              <a:t>；</a:t>
            </a:r>
            <a:endParaRPr lang="zh-CN" altLang="en-US" sz="1400" b="1" dirty="0">
              <a:latin typeface="Arial" pitchFamily="34" charset="0"/>
              <a:ea typeface="宋体" pitchFamily="2" charset="-122"/>
              <a:sym typeface="Symbol" pitchFamily="18" charset="2"/>
            </a:endParaRPr>
          </a:p>
          <a:p>
            <a:pPr lvl="0" eaLnBrk="0" fontAlgn="base" hangingPunct="0">
              <a:lnSpc>
                <a:spcPct val="110000"/>
              </a:lnSpc>
              <a:spcBef>
                <a:spcPct val="0"/>
              </a:spcBef>
              <a:spcAft>
                <a:spcPct val="0"/>
              </a:spcAft>
              <a:tabLst>
                <a:tab pos="411163" algn="l"/>
              </a:tabLst>
            </a:pPr>
            <a:r>
              <a:rPr lang="en-US" altLang="zh-CN" sz="1400" b="1" dirty="0">
                <a:latin typeface="Times New Roman" pitchFamily="18" charset="0"/>
                <a:ea typeface="宋体" pitchFamily="2" charset="-122"/>
                <a:cs typeface="Times New Roman" pitchFamily="18" charset="0"/>
                <a:sym typeface="Symbol" pitchFamily="18" charset="2"/>
              </a:rPr>
              <a:t>  2. </a:t>
            </a:r>
            <a:r>
              <a:rPr lang="zh-CN" altLang="en-US" sz="1400" b="1" dirty="0">
                <a:latin typeface="Times New Roman" pitchFamily="18" charset="0"/>
                <a:ea typeface="宋体" pitchFamily="2" charset="-122"/>
                <a:cs typeface="Times New Roman" pitchFamily="18" charset="0"/>
                <a:sym typeface="Symbol" pitchFamily="18" charset="2"/>
              </a:rPr>
              <a:t>底盘右端面</a:t>
            </a:r>
            <a:r>
              <a:rPr lang="en-US" altLang="zh-CN" sz="1400" b="1" dirty="0">
                <a:latin typeface="宋体" pitchFamily="2" charset="-122"/>
                <a:ea typeface="宋体" pitchFamily="2" charset="-122"/>
                <a:cs typeface="Times New Roman" pitchFamily="18" charset="0"/>
                <a:sym typeface="Symbol" pitchFamily="18" charset="2"/>
              </a:rPr>
              <a:t>Ⅰ</a:t>
            </a:r>
            <a:r>
              <a:rPr lang="zh-CN" altLang="en-US" sz="1400" b="1" dirty="0">
                <a:latin typeface="Times New Roman" pitchFamily="18" charset="0"/>
                <a:ea typeface="宋体" pitchFamily="2" charset="-122"/>
                <a:cs typeface="Times New Roman" pitchFamily="18" charset="0"/>
                <a:sym typeface="Symbol" pitchFamily="18" charset="2"/>
              </a:rPr>
              <a:t>的平面度公差为</a:t>
            </a:r>
            <a:r>
              <a:rPr lang="en-US" altLang="zh-CN" sz="1400" b="1" dirty="0">
                <a:latin typeface="Times New Roman" pitchFamily="18" charset="0"/>
                <a:ea typeface="宋体" pitchFamily="2" charset="-122"/>
                <a:cs typeface="Times New Roman" pitchFamily="18" charset="0"/>
                <a:sym typeface="Symbol" pitchFamily="18" charset="2"/>
              </a:rPr>
              <a:t>15</a:t>
            </a:r>
            <a:r>
              <a:rPr lang="en-US" altLang="zh-CN" sz="1400" b="1" dirty="0">
                <a:latin typeface="Times New Roman" pitchFamily="18" charset="0"/>
                <a:ea typeface="宋体" pitchFamily="2" charset="-122"/>
                <a:cs typeface="Times New Roman" pitchFamily="18" charset="0"/>
              </a:rPr>
              <a:t>m</a:t>
            </a:r>
            <a:r>
              <a:rPr lang="zh-CN" altLang="en-US" sz="1400" b="1" dirty="0" smtClean="0">
                <a:latin typeface="Times New Roman" pitchFamily="18" charset="0"/>
                <a:ea typeface="宋体" pitchFamily="2" charset="-122"/>
                <a:cs typeface="Times New Roman" pitchFamily="18" charset="0"/>
                <a:sym typeface="Symbol" pitchFamily="18" charset="2"/>
              </a:rPr>
              <a:t>；</a:t>
            </a:r>
            <a:r>
              <a:rPr lang="en-US" altLang="zh-CN" sz="1400" b="1" dirty="0" smtClean="0">
                <a:latin typeface="Times New Roman" pitchFamily="18" charset="0"/>
                <a:ea typeface="宋体" pitchFamily="2" charset="-122"/>
                <a:cs typeface="Times New Roman" pitchFamily="18" charset="0"/>
                <a:sym typeface="Symbol" pitchFamily="18" charset="2"/>
              </a:rPr>
              <a:t>3.</a:t>
            </a:r>
            <a:r>
              <a:rPr lang="el-GR" altLang="zh-CN" sz="1400" b="1" dirty="0" smtClean="0">
                <a:latin typeface="Times New Roman" pitchFamily="18" charset="0"/>
                <a:ea typeface="宋体" pitchFamily="2" charset="-122"/>
                <a:cs typeface="Times New Roman" pitchFamily="18" charset="0"/>
                <a:sym typeface="Symbol" pitchFamily="18" charset="2"/>
              </a:rPr>
              <a:t>φ</a:t>
            </a:r>
            <a:r>
              <a:rPr lang="en-US" altLang="zh-CN" sz="1400" b="1" dirty="0" smtClean="0">
                <a:latin typeface="Times New Roman" pitchFamily="18" charset="0"/>
                <a:ea typeface="宋体" pitchFamily="2" charset="-122"/>
                <a:cs typeface="Times New Roman" pitchFamily="18" charset="0"/>
                <a:sym typeface="Symbol" pitchFamily="18" charset="2"/>
              </a:rPr>
              <a:t>30H7</a:t>
            </a:r>
            <a:r>
              <a:rPr lang="zh-CN" altLang="en-US" sz="1400" b="1" dirty="0" smtClean="0">
                <a:latin typeface="Times New Roman" pitchFamily="18" charset="0"/>
                <a:ea typeface="宋体" pitchFamily="2" charset="-122"/>
                <a:cs typeface="Times New Roman" pitchFamily="18" charset="0"/>
                <a:sym typeface="Symbol" pitchFamily="18" charset="2"/>
              </a:rPr>
              <a:t>表面</a:t>
            </a:r>
            <a:r>
              <a:rPr lang="zh-CN" altLang="en-US" sz="1400" b="1" dirty="0">
                <a:latin typeface="Times New Roman" pitchFamily="18" charset="0"/>
                <a:ea typeface="宋体" pitchFamily="2" charset="-122"/>
                <a:cs typeface="Times New Roman" pitchFamily="18" charset="0"/>
                <a:sym typeface="Symbol" pitchFamily="18" charset="2"/>
              </a:rPr>
              <a:t>圆柱度公差</a:t>
            </a:r>
            <a:r>
              <a:rPr lang="en-US" altLang="zh-CN" sz="1400" b="1" dirty="0">
                <a:latin typeface="Times New Roman" pitchFamily="18" charset="0"/>
                <a:ea typeface="宋体" pitchFamily="2" charset="-122"/>
                <a:cs typeface="Times New Roman" pitchFamily="18" charset="0"/>
                <a:sym typeface="Symbol" pitchFamily="18" charset="2"/>
              </a:rPr>
              <a:t>0.006</a:t>
            </a:r>
            <a:r>
              <a:rPr lang="en-US" altLang="zh-CN" sz="1400" b="1" dirty="0">
                <a:latin typeface="Times New Roman" pitchFamily="18" charset="0"/>
                <a:ea typeface="宋体" pitchFamily="2" charset="-122"/>
                <a:cs typeface="Times New Roman" pitchFamily="18" charset="0"/>
              </a:rPr>
              <a:t>m</a:t>
            </a:r>
            <a:r>
              <a:rPr lang="zh-CN" altLang="en-US" sz="1400" b="1" dirty="0">
                <a:latin typeface="Times New Roman" pitchFamily="18" charset="0"/>
                <a:ea typeface="宋体" pitchFamily="2" charset="-122"/>
                <a:cs typeface="Times New Roman" pitchFamily="18" charset="0"/>
                <a:sym typeface="Symbol" pitchFamily="18" charset="2"/>
              </a:rPr>
              <a:t>；</a:t>
            </a:r>
            <a:endParaRPr lang="zh-CN" altLang="en-US" sz="1400" b="1" dirty="0">
              <a:latin typeface="Arial" pitchFamily="34" charset="0"/>
              <a:ea typeface="宋体" pitchFamily="2" charset="-122"/>
              <a:sym typeface="Symbol" pitchFamily="18" charset="2"/>
            </a:endParaRPr>
          </a:p>
          <a:p>
            <a:pPr lvl="0" eaLnBrk="0" fontAlgn="base" hangingPunct="0">
              <a:lnSpc>
                <a:spcPct val="110000"/>
              </a:lnSpc>
              <a:spcBef>
                <a:spcPct val="0"/>
              </a:spcBef>
              <a:spcAft>
                <a:spcPct val="0"/>
              </a:spcAft>
              <a:tabLst>
                <a:tab pos="411163" algn="l"/>
              </a:tabLst>
            </a:pPr>
            <a:r>
              <a:rPr lang="en-US" altLang="zh-CN" sz="1400" b="1" dirty="0">
                <a:latin typeface="Times New Roman" pitchFamily="18" charset="0"/>
                <a:ea typeface="宋体" pitchFamily="2" charset="-122"/>
                <a:cs typeface="Times New Roman" pitchFamily="18" charset="0"/>
                <a:sym typeface="Symbol" pitchFamily="18" charset="2"/>
              </a:rPr>
              <a:t>  4. φ50</a:t>
            </a:r>
            <a:r>
              <a:rPr lang="zh-CN" altLang="en-US" sz="1400" b="1" dirty="0">
                <a:latin typeface="Times New Roman" pitchFamily="18" charset="0"/>
                <a:ea typeface="宋体" pitchFamily="2" charset="-122"/>
                <a:cs typeface="Times New Roman" pitchFamily="18" charset="0"/>
                <a:sym typeface="Symbol" pitchFamily="18" charset="2"/>
              </a:rPr>
              <a:t>圆柱面圆度公差</a:t>
            </a:r>
            <a:r>
              <a:rPr lang="en-US" altLang="zh-CN" sz="1400" b="1" dirty="0">
                <a:latin typeface="Times New Roman" pitchFamily="18" charset="0"/>
                <a:ea typeface="宋体" pitchFamily="2" charset="-122"/>
                <a:cs typeface="Times New Roman" pitchFamily="18" charset="0"/>
                <a:sym typeface="Symbol" pitchFamily="18" charset="2"/>
              </a:rPr>
              <a:t>0.004</a:t>
            </a:r>
            <a:r>
              <a:rPr lang="en-US" altLang="zh-CN" sz="1400" b="1" dirty="0">
                <a:latin typeface="Times New Roman" pitchFamily="18" charset="0"/>
                <a:ea typeface="宋体" pitchFamily="2" charset="-122"/>
                <a:cs typeface="Times New Roman" pitchFamily="18" charset="0"/>
              </a:rPr>
              <a:t>m</a:t>
            </a:r>
            <a:r>
              <a:rPr lang="zh-CN" altLang="en-US" sz="1400" b="1" dirty="0" smtClean="0">
                <a:latin typeface="Times New Roman" pitchFamily="18" charset="0"/>
                <a:ea typeface="宋体" pitchFamily="2" charset="-122"/>
                <a:cs typeface="Times New Roman" pitchFamily="18" charset="0"/>
                <a:sym typeface="Symbol" pitchFamily="18" charset="2"/>
              </a:rPr>
              <a:t>；</a:t>
            </a:r>
            <a:r>
              <a:rPr lang="en-US" altLang="zh-CN" sz="1400" b="1" dirty="0" smtClean="0">
                <a:latin typeface="Times New Roman" pitchFamily="18" charset="0"/>
                <a:ea typeface="宋体" pitchFamily="2" charset="-122"/>
                <a:cs typeface="Times New Roman" pitchFamily="18" charset="0"/>
                <a:sym typeface="Symbol" pitchFamily="18" charset="2"/>
              </a:rPr>
              <a:t>5.</a:t>
            </a:r>
            <a:r>
              <a:rPr lang="el-GR" altLang="zh-CN" sz="1400" b="1" dirty="0" smtClean="0">
                <a:latin typeface="Times New Roman" pitchFamily="18" charset="0"/>
                <a:ea typeface="宋体" pitchFamily="2" charset="-122"/>
                <a:cs typeface="Times New Roman" pitchFamily="18" charset="0"/>
                <a:sym typeface="Symbol" pitchFamily="18" charset="2"/>
              </a:rPr>
              <a:t>φ</a:t>
            </a:r>
            <a:r>
              <a:rPr lang="en-US" altLang="zh-CN" sz="1400" b="1" dirty="0" smtClean="0">
                <a:latin typeface="Times New Roman" pitchFamily="18" charset="0"/>
                <a:ea typeface="宋体" pitchFamily="2" charset="-122"/>
                <a:cs typeface="Times New Roman" pitchFamily="18" charset="0"/>
                <a:sym typeface="Symbol" pitchFamily="18" charset="2"/>
              </a:rPr>
              <a:t>50</a:t>
            </a:r>
            <a:r>
              <a:rPr lang="zh-CN" altLang="en-US" sz="1400" b="1" dirty="0" smtClean="0">
                <a:latin typeface="Times New Roman" pitchFamily="18" charset="0"/>
                <a:ea typeface="宋体" pitchFamily="2" charset="-122"/>
                <a:cs typeface="Times New Roman" pitchFamily="18" charset="0"/>
                <a:sym typeface="Symbol" pitchFamily="18" charset="2"/>
              </a:rPr>
              <a:t>轴心</a:t>
            </a:r>
            <a:r>
              <a:rPr lang="zh-CN" altLang="en-US" sz="1400" b="1" dirty="0">
                <a:latin typeface="Times New Roman" pitchFamily="18" charset="0"/>
                <a:ea typeface="宋体" pitchFamily="2" charset="-122"/>
                <a:cs typeface="Times New Roman" pitchFamily="18" charset="0"/>
                <a:sym typeface="Symbol" pitchFamily="18" charset="2"/>
              </a:rPr>
              <a:t>线对</a:t>
            </a:r>
            <a:r>
              <a:rPr lang="en-US" altLang="zh-CN" sz="1400" b="1" dirty="0">
                <a:latin typeface="Times New Roman" pitchFamily="18" charset="0"/>
                <a:ea typeface="宋体" pitchFamily="2" charset="-122"/>
                <a:cs typeface="Times New Roman" pitchFamily="18" charset="0"/>
                <a:sym typeface="Symbol" pitchFamily="18" charset="2"/>
              </a:rPr>
              <a:t>φ30 H7</a:t>
            </a:r>
            <a:r>
              <a:rPr lang="zh-CN" altLang="en-US" sz="1400" b="1" dirty="0">
                <a:latin typeface="Times New Roman" pitchFamily="18" charset="0"/>
                <a:ea typeface="宋体" pitchFamily="2" charset="-122"/>
                <a:cs typeface="Times New Roman" pitchFamily="18" charset="0"/>
                <a:sym typeface="Symbol" pitchFamily="18" charset="2"/>
              </a:rPr>
              <a:t>孔的中心线的同轴度公差为</a:t>
            </a:r>
            <a:r>
              <a:rPr lang="en-US" altLang="zh-CN" sz="1400" b="1" dirty="0">
                <a:latin typeface="Times New Roman" pitchFamily="18" charset="0"/>
                <a:ea typeface="宋体" pitchFamily="2" charset="-122"/>
                <a:cs typeface="Times New Roman" pitchFamily="18" charset="0"/>
                <a:sym typeface="Symbol" pitchFamily="18" charset="2"/>
              </a:rPr>
              <a:t>12</a:t>
            </a:r>
            <a:r>
              <a:rPr lang="en-US" altLang="zh-CN" sz="1400" b="1" dirty="0">
                <a:latin typeface="Times New Roman" pitchFamily="18" charset="0"/>
                <a:ea typeface="宋体" pitchFamily="2" charset="-122"/>
                <a:cs typeface="Times New Roman" pitchFamily="18" charset="0"/>
              </a:rPr>
              <a:t>m</a:t>
            </a:r>
            <a:r>
              <a:rPr lang="zh-CN" altLang="en-US" sz="1400" b="1" dirty="0">
                <a:latin typeface="Times New Roman" pitchFamily="18" charset="0"/>
                <a:ea typeface="宋体" pitchFamily="2" charset="-122"/>
                <a:cs typeface="Times New Roman" pitchFamily="18" charset="0"/>
                <a:sym typeface="Symbol" pitchFamily="18" charset="2"/>
              </a:rPr>
              <a:t>；</a:t>
            </a:r>
            <a:endParaRPr lang="zh-CN" altLang="en-US" sz="1400" b="1" dirty="0">
              <a:latin typeface="Arial" pitchFamily="34" charset="0"/>
              <a:ea typeface="宋体" pitchFamily="2" charset="-122"/>
              <a:sym typeface="Symbol" pitchFamily="18" charset="2"/>
            </a:endParaRPr>
          </a:p>
          <a:p>
            <a:pPr lvl="0" eaLnBrk="0" fontAlgn="base" hangingPunct="0">
              <a:lnSpc>
                <a:spcPct val="110000"/>
              </a:lnSpc>
              <a:spcBef>
                <a:spcPct val="0"/>
              </a:spcBef>
              <a:spcAft>
                <a:spcPct val="0"/>
              </a:spcAft>
              <a:tabLst>
                <a:tab pos="411163" algn="l"/>
              </a:tabLst>
            </a:pPr>
            <a:r>
              <a:rPr lang="en-US" altLang="zh-CN" sz="1400" b="1" dirty="0">
                <a:latin typeface="Times New Roman" pitchFamily="18" charset="0"/>
                <a:ea typeface="宋体" pitchFamily="2" charset="-122"/>
                <a:cs typeface="Times New Roman" pitchFamily="18" charset="0"/>
                <a:sym typeface="Symbol" pitchFamily="18" charset="2"/>
              </a:rPr>
              <a:t>  6. </a:t>
            </a:r>
            <a:r>
              <a:rPr lang="zh-CN" altLang="en-US" sz="1400" b="1" dirty="0">
                <a:latin typeface="Times New Roman" pitchFamily="18" charset="0"/>
                <a:ea typeface="宋体" pitchFamily="2" charset="-122"/>
                <a:cs typeface="Times New Roman" pitchFamily="18" charset="0"/>
                <a:sym typeface="Symbol" pitchFamily="18" charset="2"/>
              </a:rPr>
              <a:t>底盘左端面</a:t>
            </a:r>
            <a:r>
              <a:rPr lang="en-US" altLang="zh-CN" sz="1400" b="1" dirty="0">
                <a:latin typeface="宋体" pitchFamily="2" charset="-122"/>
                <a:ea typeface="宋体" pitchFamily="2" charset="-122"/>
                <a:cs typeface="Times New Roman" pitchFamily="18" charset="0"/>
                <a:sym typeface="Symbol" pitchFamily="18" charset="2"/>
              </a:rPr>
              <a:t>Ⅱ</a:t>
            </a:r>
            <a:r>
              <a:rPr lang="zh-CN" altLang="en-US" sz="1400" b="1" dirty="0">
                <a:latin typeface="Times New Roman" pitchFamily="18" charset="0"/>
                <a:ea typeface="宋体" pitchFamily="2" charset="-122"/>
                <a:cs typeface="Times New Roman" pitchFamily="18" charset="0"/>
                <a:sym typeface="Symbol" pitchFamily="18" charset="2"/>
              </a:rPr>
              <a:t>对</a:t>
            </a:r>
            <a:r>
              <a:rPr lang="en-US" altLang="zh-CN" sz="1400" b="1" dirty="0">
                <a:latin typeface="Times New Roman" pitchFamily="18" charset="0"/>
                <a:ea typeface="宋体" pitchFamily="2" charset="-122"/>
                <a:cs typeface="Times New Roman" pitchFamily="18" charset="0"/>
                <a:sym typeface="Symbol" pitchFamily="18" charset="2"/>
              </a:rPr>
              <a:t>φ30 H7</a:t>
            </a:r>
            <a:r>
              <a:rPr lang="zh-CN" altLang="en-US" sz="1400" b="1" dirty="0">
                <a:latin typeface="Times New Roman" pitchFamily="18" charset="0"/>
                <a:ea typeface="宋体" pitchFamily="2" charset="-122"/>
                <a:cs typeface="Times New Roman" pitchFamily="18" charset="0"/>
                <a:sym typeface="Symbol" pitchFamily="18" charset="2"/>
              </a:rPr>
              <a:t>孔的中心线的端面圆跳动公差为</a:t>
            </a:r>
            <a:r>
              <a:rPr lang="en-US" altLang="zh-CN" sz="1400" b="1" dirty="0">
                <a:latin typeface="Times New Roman" pitchFamily="18" charset="0"/>
                <a:ea typeface="宋体" pitchFamily="2" charset="-122"/>
                <a:cs typeface="Times New Roman" pitchFamily="18" charset="0"/>
                <a:sym typeface="Symbol" pitchFamily="18" charset="2"/>
              </a:rPr>
              <a:t>25</a:t>
            </a:r>
            <a:r>
              <a:rPr lang="en-US" altLang="zh-CN" sz="1400" b="1" dirty="0">
                <a:latin typeface="Times New Roman" pitchFamily="18" charset="0"/>
                <a:ea typeface="宋体" pitchFamily="2" charset="-122"/>
                <a:cs typeface="Times New Roman" pitchFamily="18" charset="0"/>
              </a:rPr>
              <a:t>m</a:t>
            </a:r>
            <a:r>
              <a:rPr lang="zh-CN" altLang="en-US" sz="1400" b="1" dirty="0">
                <a:latin typeface="Times New Roman" pitchFamily="18" charset="0"/>
                <a:ea typeface="宋体" pitchFamily="2" charset="-122"/>
                <a:cs typeface="Times New Roman" pitchFamily="18" charset="0"/>
                <a:sym typeface="Symbol" pitchFamily="18" charset="2"/>
              </a:rPr>
              <a:t>；</a:t>
            </a:r>
            <a:endParaRPr lang="zh-CN" altLang="en-US" sz="1400" b="1" dirty="0">
              <a:latin typeface="Arial" pitchFamily="34" charset="0"/>
              <a:ea typeface="宋体" pitchFamily="2" charset="-122"/>
              <a:sym typeface="Symbol" pitchFamily="18" charset="2"/>
            </a:endParaRPr>
          </a:p>
          <a:p>
            <a:pPr lvl="0" eaLnBrk="0" fontAlgn="base" hangingPunct="0">
              <a:lnSpc>
                <a:spcPct val="110000"/>
              </a:lnSpc>
              <a:spcBef>
                <a:spcPct val="0"/>
              </a:spcBef>
              <a:spcAft>
                <a:spcPct val="0"/>
              </a:spcAft>
              <a:tabLst>
                <a:tab pos="411163" algn="l"/>
              </a:tabLst>
            </a:pPr>
            <a:r>
              <a:rPr lang="en-US" altLang="zh-CN" sz="1400" b="1" dirty="0">
                <a:latin typeface="Times New Roman" pitchFamily="18" charset="0"/>
                <a:ea typeface="宋体" pitchFamily="2" charset="-122"/>
                <a:cs typeface="Times New Roman" pitchFamily="18" charset="0"/>
                <a:sym typeface="Symbol" pitchFamily="18" charset="2"/>
              </a:rPr>
              <a:t>  7. </a:t>
            </a:r>
            <a:r>
              <a:rPr lang="zh-CN" altLang="en-US" sz="1400" b="1" dirty="0">
                <a:latin typeface="Times New Roman" pitchFamily="18" charset="0"/>
                <a:ea typeface="宋体" pitchFamily="2" charset="-122"/>
                <a:cs typeface="Times New Roman" pitchFamily="18" charset="0"/>
                <a:sym typeface="Symbol" pitchFamily="18" charset="2"/>
              </a:rPr>
              <a:t>底盘右端面</a:t>
            </a:r>
            <a:r>
              <a:rPr lang="en-US" altLang="zh-CN" sz="1400" b="1" dirty="0">
                <a:latin typeface="宋体" pitchFamily="2" charset="-122"/>
                <a:ea typeface="宋体" pitchFamily="2" charset="-122"/>
                <a:cs typeface="Times New Roman" pitchFamily="18" charset="0"/>
                <a:sym typeface="Symbol" pitchFamily="18" charset="2"/>
              </a:rPr>
              <a:t>Ⅰ</a:t>
            </a:r>
            <a:r>
              <a:rPr lang="zh-CN" altLang="en-US" sz="1400" b="1" dirty="0">
                <a:latin typeface="Times New Roman" pitchFamily="18" charset="0"/>
                <a:ea typeface="宋体" pitchFamily="2" charset="-122"/>
                <a:cs typeface="Times New Roman" pitchFamily="18" charset="0"/>
                <a:sym typeface="Symbol" pitchFamily="18" charset="2"/>
              </a:rPr>
              <a:t>对底盘左端面</a:t>
            </a:r>
            <a:r>
              <a:rPr lang="en-US" altLang="zh-CN" sz="1400" b="1" dirty="0">
                <a:latin typeface="宋体" pitchFamily="2" charset="-122"/>
                <a:ea typeface="宋体" pitchFamily="2" charset="-122"/>
                <a:cs typeface="Times New Roman" pitchFamily="18" charset="0"/>
                <a:sym typeface="Symbol" pitchFamily="18" charset="2"/>
              </a:rPr>
              <a:t>Ⅱ</a:t>
            </a:r>
            <a:r>
              <a:rPr lang="zh-CN" altLang="en-US" sz="1400" b="1" dirty="0">
                <a:latin typeface="Times New Roman" pitchFamily="18" charset="0"/>
                <a:ea typeface="宋体" pitchFamily="2" charset="-122"/>
                <a:cs typeface="Times New Roman" pitchFamily="18" charset="0"/>
                <a:sym typeface="Symbol" pitchFamily="18" charset="2"/>
              </a:rPr>
              <a:t>的平行度公差为</a:t>
            </a:r>
            <a:r>
              <a:rPr lang="en-US" altLang="zh-CN" sz="1400" b="1" dirty="0">
                <a:latin typeface="Times New Roman" pitchFamily="18" charset="0"/>
                <a:ea typeface="宋体" pitchFamily="2" charset="-122"/>
                <a:cs typeface="Times New Roman" pitchFamily="18" charset="0"/>
                <a:sym typeface="Symbol" pitchFamily="18" charset="2"/>
              </a:rPr>
              <a:t>30</a:t>
            </a:r>
            <a:r>
              <a:rPr lang="en-US" altLang="zh-CN" sz="1400" b="1" dirty="0">
                <a:latin typeface="Times New Roman" pitchFamily="18" charset="0"/>
                <a:ea typeface="宋体" pitchFamily="2" charset="-122"/>
                <a:cs typeface="Times New Roman" pitchFamily="18" charset="0"/>
              </a:rPr>
              <a:t>m</a:t>
            </a:r>
            <a:r>
              <a:rPr lang="zh-CN" altLang="en-US" sz="1400" b="1" dirty="0" smtClean="0">
                <a:latin typeface="Times New Roman" pitchFamily="18" charset="0"/>
                <a:ea typeface="宋体" pitchFamily="2" charset="-122"/>
                <a:cs typeface="Times New Roman" pitchFamily="18" charset="0"/>
                <a:sym typeface="Symbol" pitchFamily="18" charset="2"/>
              </a:rPr>
              <a:t>；</a:t>
            </a:r>
            <a:r>
              <a:rPr lang="en-US" altLang="zh-CN" sz="1400" b="1" dirty="0" smtClean="0">
                <a:latin typeface="Times New Roman" pitchFamily="18" charset="0"/>
                <a:ea typeface="宋体" pitchFamily="2" charset="-122"/>
                <a:cs typeface="Times New Roman" pitchFamily="18" charset="0"/>
                <a:sym typeface="Symbol" pitchFamily="18" charset="2"/>
              </a:rPr>
              <a:t>  </a:t>
            </a:r>
            <a:r>
              <a:rPr lang="en-US" altLang="zh-CN" sz="1400" b="1" dirty="0">
                <a:latin typeface="Times New Roman" pitchFamily="18" charset="0"/>
                <a:ea typeface="宋体" pitchFamily="2" charset="-122"/>
                <a:cs typeface="Times New Roman" pitchFamily="18" charset="0"/>
                <a:sym typeface="Symbol" pitchFamily="18" charset="2"/>
              </a:rPr>
              <a:t>8. φ30H7</a:t>
            </a:r>
            <a:r>
              <a:rPr lang="zh-CN" altLang="en-US" sz="1400" b="1" dirty="0">
                <a:latin typeface="Times New Roman" pitchFamily="18" charset="0"/>
                <a:ea typeface="宋体" pitchFamily="2" charset="-122"/>
                <a:cs typeface="Times New Roman" pitchFamily="18" charset="0"/>
                <a:sym typeface="Symbol" pitchFamily="18" charset="2"/>
              </a:rPr>
              <a:t>遵守包容要求。</a:t>
            </a:r>
            <a:endParaRPr lang="zh-CN" altLang="en-US" sz="1400" b="1" dirty="0">
              <a:latin typeface="Arial" pitchFamily="34" charset="0"/>
              <a:ea typeface="宋体" pitchFamily="2" charset="-122"/>
              <a:sym typeface="Symbol" pitchFamily="18" charset="2"/>
            </a:endParaRPr>
          </a:p>
          <a:p>
            <a:pPr lvl="0" eaLnBrk="0" fontAlgn="base" hangingPunct="0">
              <a:lnSpc>
                <a:spcPct val="110000"/>
              </a:lnSpc>
              <a:spcBef>
                <a:spcPct val="0"/>
              </a:spcBef>
              <a:spcAft>
                <a:spcPct val="0"/>
              </a:spcAft>
              <a:tabLst>
                <a:tab pos="411163" algn="l"/>
              </a:tabLst>
            </a:pPr>
            <a:r>
              <a:rPr lang="zh-CN" altLang="en-US" sz="1400" b="1" dirty="0">
                <a:latin typeface="Times New Roman" pitchFamily="18" charset="0"/>
                <a:ea typeface="宋体" pitchFamily="2" charset="-122"/>
                <a:cs typeface="Times New Roman" pitchFamily="18" charset="0"/>
                <a:sym typeface="Symbol" pitchFamily="18" charset="2"/>
              </a:rPr>
              <a:t>  </a:t>
            </a:r>
            <a:r>
              <a:rPr lang="en-US" altLang="zh-CN" sz="1400" b="1" dirty="0">
                <a:latin typeface="Times New Roman" pitchFamily="18" charset="0"/>
                <a:ea typeface="宋体" pitchFamily="2" charset="-122"/>
                <a:cs typeface="Times New Roman" pitchFamily="18" charset="0"/>
                <a:sym typeface="Symbol" pitchFamily="18" charset="2"/>
              </a:rPr>
              <a:t>9. φ50</a:t>
            </a:r>
            <a:r>
              <a:rPr lang="zh-CN" altLang="en-US" sz="1400" b="1" dirty="0">
                <a:latin typeface="Times New Roman" pitchFamily="18" charset="0"/>
                <a:ea typeface="宋体" pitchFamily="2" charset="-122"/>
                <a:cs typeface="Times New Roman" pitchFamily="18" charset="0"/>
                <a:sym typeface="Symbol" pitchFamily="18" charset="2"/>
              </a:rPr>
              <a:t>圆柱面的</a:t>
            </a:r>
            <a:r>
              <a:rPr lang="en-US" altLang="zh-CN" sz="1400" b="1" i="1" dirty="0">
                <a:latin typeface="Times New Roman" pitchFamily="18" charset="0"/>
                <a:ea typeface="宋体" pitchFamily="2" charset="-122"/>
                <a:cs typeface="Times New Roman" pitchFamily="18" charset="0"/>
                <a:sym typeface="Symbol" pitchFamily="18" charset="2"/>
              </a:rPr>
              <a:t>Ra</a:t>
            </a:r>
            <a:r>
              <a:rPr lang="zh-CN" altLang="en-US" sz="1400" b="1" dirty="0">
                <a:latin typeface="Times New Roman" pitchFamily="18" charset="0"/>
                <a:ea typeface="宋体" pitchFamily="2" charset="-122"/>
                <a:cs typeface="Times New Roman" pitchFamily="18" charset="0"/>
                <a:sym typeface="Symbol" pitchFamily="18" charset="2"/>
              </a:rPr>
              <a:t>上限允许值为</a:t>
            </a:r>
            <a:r>
              <a:rPr lang="en-US" altLang="zh-CN" sz="1400" b="1" dirty="0">
                <a:latin typeface="Times New Roman" pitchFamily="18" charset="0"/>
                <a:ea typeface="宋体" pitchFamily="2" charset="-122"/>
                <a:cs typeface="Times New Roman" pitchFamily="18" charset="0"/>
                <a:sym typeface="Symbol" pitchFamily="18" charset="2"/>
              </a:rPr>
              <a:t>1.6</a:t>
            </a:r>
            <a:r>
              <a:rPr lang="en-US" altLang="zh-CN" sz="1400" b="1" dirty="0">
                <a:latin typeface="Times New Roman" pitchFamily="18" charset="0"/>
                <a:ea typeface="宋体" pitchFamily="2" charset="-122"/>
                <a:cs typeface="Times New Roman" pitchFamily="18" charset="0"/>
              </a:rPr>
              <a:t>m</a:t>
            </a:r>
            <a:r>
              <a:rPr lang="zh-CN" altLang="en-US" sz="1400" b="1" dirty="0">
                <a:latin typeface="Times New Roman" pitchFamily="18" charset="0"/>
                <a:ea typeface="宋体" pitchFamily="2" charset="-122"/>
                <a:cs typeface="Times New Roman" pitchFamily="18" charset="0"/>
                <a:sym typeface="Symbol" pitchFamily="18" charset="2"/>
              </a:rPr>
              <a:t>，采用最大</a:t>
            </a:r>
            <a:r>
              <a:rPr lang="zh-CN" altLang="en-US" sz="1400" b="1" dirty="0" smtClean="0">
                <a:latin typeface="Times New Roman" pitchFamily="18" charset="0"/>
                <a:ea typeface="宋体" pitchFamily="2" charset="-122"/>
                <a:cs typeface="Times New Roman" pitchFamily="18" charset="0"/>
                <a:sym typeface="Symbol" pitchFamily="18" charset="2"/>
              </a:rPr>
              <a:t>规则  </a:t>
            </a:r>
            <a:r>
              <a:rPr lang="en-US" altLang="zh-CN" sz="1400" b="1" dirty="0">
                <a:latin typeface="Times New Roman" pitchFamily="18" charset="0"/>
                <a:ea typeface="宋体" pitchFamily="2" charset="-122"/>
                <a:cs typeface="Times New Roman" pitchFamily="18" charset="0"/>
                <a:sym typeface="Symbol" pitchFamily="18" charset="2"/>
              </a:rPr>
              <a:t>10. φ30H7</a:t>
            </a:r>
            <a:r>
              <a:rPr lang="zh-CN" altLang="en-US" sz="1400" b="1" dirty="0">
                <a:latin typeface="Times New Roman" pitchFamily="18" charset="0"/>
                <a:ea typeface="宋体" pitchFamily="2" charset="-122"/>
                <a:cs typeface="Times New Roman" pitchFamily="18" charset="0"/>
                <a:sym typeface="Symbol" pitchFamily="18" charset="2"/>
              </a:rPr>
              <a:t>孔</a:t>
            </a:r>
            <a:r>
              <a:rPr lang="en-US" altLang="zh-CN" sz="1400" b="1" i="1" dirty="0" err="1">
                <a:latin typeface="Times New Roman" pitchFamily="18" charset="0"/>
                <a:ea typeface="宋体" pitchFamily="2" charset="-122"/>
                <a:cs typeface="Times New Roman" pitchFamily="18" charset="0"/>
                <a:sym typeface="Symbol" pitchFamily="18" charset="2"/>
              </a:rPr>
              <a:t>Rz</a:t>
            </a:r>
            <a:r>
              <a:rPr lang="zh-CN" altLang="en-US" sz="1400" b="1" dirty="0">
                <a:latin typeface="Times New Roman" pitchFamily="18" charset="0"/>
                <a:ea typeface="宋体" pitchFamily="2" charset="-122"/>
                <a:cs typeface="Times New Roman" pitchFamily="18" charset="0"/>
                <a:sym typeface="Symbol" pitchFamily="18" charset="2"/>
              </a:rPr>
              <a:t>上限允许值</a:t>
            </a:r>
            <a:r>
              <a:rPr lang="en-US" altLang="zh-CN" sz="1400" b="1" dirty="0">
                <a:latin typeface="Times New Roman" pitchFamily="18" charset="0"/>
                <a:ea typeface="宋体" pitchFamily="2" charset="-122"/>
                <a:cs typeface="Times New Roman" pitchFamily="18" charset="0"/>
                <a:sym typeface="Symbol" pitchFamily="18" charset="2"/>
              </a:rPr>
              <a:t>3.2</a:t>
            </a:r>
            <a:r>
              <a:rPr lang="en-US" altLang="zh-CN" sz="1400" b="1" dirty="0">
                <a:latin typeface="Times New Roman" pitchFamily="18" charset="0"/>
                <a:ea typeface="宋体" pitchFamily="2" charset="-122"/>
                <a:cs typeface="Times New Roman" pitchFamily="18" charset="0"/>
              </a:rPr>
              <a:t>m</a:t>
            </a:r>
            <a:r>
              <a:rPr lang="zh-CN" altLang="en-US" sz="1400" b="1" dirty="0">
                <a:latin typeface="Times New Roman" pitchFamily="18" charset="0"/>
                <a:ea typeface="宋体" pitchFamily="2" charset="-122"/>
                <a:cs typeface="Times New Roman" pitchFamily="18" charset="0"/>
                <a:sym typeface="Symbol" pitchFamily="18" charset="2"/>
              </a:rPr>
              <a:t>，采用</a:t>
            </a:r>
            <a:r>
              <a:rPr lang="en-US" altLang="zh-CN" sz="1400" b="1" dirty="0">
                <a:latin typeface="Times New Roman" pitchFamily="18" charset="0"/>
                <a:ea typeface="宋体" pitchFamily="2" charset="-122"/>
                <a:cs typeface="Times New Roman" pitchFamily="18" charset="0"/>
                <a:sym typeface="Symbol" pitchFamily="18" charset="2"/>
              </a:rPr>
              <a:t>16%</a:t>
            </a:r>
            <a:r>
              <a:rPr lang="zh-CN" altLang="en-US" sz="1400" b="1" dirty="0">
                <a:latin typeface="Times New Roman" pitchFamily="18" charset="0"/>
                <a:ea typeface="宋体" pitchFamily="2" charset="-122"/>
                <a:cs typeface="Times New Roman" pitchFamily="18" charset="0"/>
                <a:sym typeface="Symbol" pitchFamily="18" charset="2"/>
              </a:rPr>
              <a:t>规则。</a:t>
            </a:r>
            <a:endParaRPr lang="zh-CN" altLang="en-US" sz="1400" dirty="0"/>
          </a:p>
        </p:txBody>
      </p:sp>
      <p:grpSp>
        <p:nvGrpSpPr>
          <p:cNvPr id="3" name="组合 2"/>
          <p:cNvGrpSpPr/>
          <p:nvPr/>
        </p:nvGrpSpPr>
        <p:grpSpPr>
          <a:xfrm>
            <a:off x="1619672" y="2204864"/>
            <a:ext cx="6293905" cy="4464496"/>
            <a:chOff x="1619672" y="2204864"/>
            <a:chExt cx="6293905" cy="4464496"/>
          </a:xfrm>
        </p:grpSpPr>
        <p:grpSp>
          <p:nvGrpSpPr>
            <p:cNvPr id="2" name="组合 1"/>
            <p:cNvGrpSpPr/>
            <p:nvPr/>
          </p:nvGrpSpPr>
          <p:grpSpPr>
            <a:xfrm>
              <a:off x="1619672" y="2204864"/>
              <a:ext cx="6293905" cy="4464496"/>
              <a:chOff x="1619672" y="2204864"/>
              <a:chExt cx="6293905" cy="4464496"/>
            </a:xfrm>
          </p:grpSpPr>
          <p:grpSp>
            <p:nvGrpSpPr>
              <p:cNvPr id="85" name="组合 84"/>
              <p:cNvGrpSpPr/>
              <p:nvPr/>
            </p:nvGrpSpPr>
            <p:grpSpPr>
              <a:xfrm>
                <a:off x="1619672" y="2204864"/>
                <a:ext cx="6293905" cy="4464496"/>
                <a:chOff x="2598575" y="2060848"/>
                <a:chExt cx="6293905" cy="4464496"/>
              </a:xfrm>
            </p:grpSpPr>
            <p:grpSp>
              <p:nvGrpSpPr>
                <p:cNvPr id="84" name="组合 83"/>
                <p:cNvGrpSpPr/>
                <p:nvPr/>
              </p:nvGrpSpPr>
              <p:grpSpPr>
                <a:xfrm>
                  <a:off x="2598575" y="2060848"/>
                  <a:ext cx="6293905" cy="4464496"/>
                  <a:chOff x="2598575" y="2060848"/>
                  <a:chExt cx="6293905" cy="4464496"/>
                </a:xfrm>
              </p:grpSpPr>
              <p:graphicFrame>
                <p:nvGraphicFramePr>
                  <p:cNvPr id="6" name="对象 5"/>
                  <p:cNvGraphicFramePr>
                    <a:graphicFrameLocks noChangeAspect="1"/>
                  </p:cNvGraphicFramePr>
                  <p:nvPr>
                    <p:extLst>
                      <p:ext uri="{D42A27DB-BD31-4B8C-83A1-F6EECF244321}">
                        <p14:modId xmlns:p14="http://schemas.microsoft.com/office/powerpoint/2010/main" val="2030799164"/>
                      </p:ext>
                    </p:extLst>
                  </p:nvPr>
                </p:nvGraphicFramePr>
                <p:xfrm>
                  <a:off x="2598575" y="2132856"/>
                  <a:ext cx="5781264" cy="4392488"/>
                </p:xfrm>
                <a:graphic>
                  <a:graphicData uri="http://schemas.openxmlformats.org/presentationml/2006/ole">
                    <mc:AlternateContent xmlns:mc="http://schemas.openxmlformats.org/markup-compatibility/2006">
                      <mc:Choice xmlns:v="urn:schemas-microsoft-com:vml" Requires="v">
                        <p:oleObj spid="_x0000_s13540" name="Picture" r:id="rId3" imgW="4690016" imgH="2864375" progId="Word.Picture.8">
                          <p:embed/>
                        </p:oleObj>
                      </mc:Choice>
                      <mc:Fallback>
                        <p:oleObj name="Picture" r:id="rId3" imgW="4690016" imgH="2864375" progId="Word.Picture.8">
                          <p:embed/>
                          <p:pic>
                            <p:nvPicPr>
                              <p:cNvPr id="0" name="对象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8575" y="2132856"/>
                                <a:ext cx="5781264" cy="4392488"/>
                              </a:xfrm>
                              <a:prstGeom prst="rect">
                                <a:avLst/>
                              </a:prstGeom>
                              <a:noFill/>
                              <a:ln>
                                <a:noFill/>
                              </a:ln>
                            </p:spPr>
                          </p:pic>
                        </p:oleObj>
                      </mc:Fallback>
                    </mc:AlternateContent>
                  </a:graphicData>
                </a:graphic>
              </p:graphicFrame>
              <p:grpSp>
                <p:nvGrpSpPr>
                  <p:cNvPr id="13314" name="组合 13313"/>
                  <p:cNvGrpSpPr/>
                  <p:nvPr/>
                </p:nvGrpSpPr>
                <p:grpSpPr>
                  <a:xfrm>
                    <a:off x="3294516" y="2060848"/>
                    <a:ext cx="1628939" cy="397846"/>
                    <a:chOff x="580979" y="3957017"/>
                    <a:chExt cx="1628939" cy="397846"/>
                  </a:xfrm>
                </p:grpSpPr>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0979" y="3979674"/>
                      <a:ext cx="518571" cy="375189"/>
                    </a:xfrm>
                    <a:prstGeom prst="rect">
                      <a:avLst/>
                    </a:prstGeom>
                  </p:spPr>
                </p:pic>
                <p:sp>
                  <p:nvSpPr>
                    <p:cNvPr id="11" name="TextBox 10"/>
                    <p:cNvSpPr txBox="1"/>
                    <p:nvPr/>
                  </p:nvSpPr>
                  <p:spPr>
                    <a:xfrm>
                      <a:off x="654249" y="3957017"/>
                      <a:ext cx="1555669" cy="369332"/>
                    </a:xfrm>
                    <a:prstGeom prst="rect">
                      <a:avLst/>
                    </a:prstGeom>
                    <a:noFill/>
                    <a:ln w="12700">
                      <a:solidFill>
                        <a:schemeClr val="tx1"/>
                      </a:solidFill>
                    </a:ln>
                  </p:spPr>
                  <p:txBody>
                    <a:bodyPr wrap="square" rtlCol="0">
                      <a:spAutoFit/>
                    </a:bodyPr>
                    <a:lstStyle/>
                    <a:p>
                      <a:r>
                        <a:rPr lang="en-US" altLang="zh-CN" i="1" dirty="0" smtClean="0"/>
                        <a:t>       </a:t>
                      </a:r>
                      <a:r>
                        <a:rPr lang="el-GR" altLang="zh-CN" i="1" dirty="0" smtClean="0"/>
                        <a:t>Φ</a:t>
                      </a:r>
                      <a:r>
                        <a:rPr lang="en-US" altLang="zh-CN" dirty="0" smtClean="0"/>
                        <a:t>0.012   </a:t>
                      </a:r>
                      <a:r>
                        <a:rPr lang="en-US" altLang="zh-CN" i="1" dirty="0" smtClean="0"/>
                        <a:t>A</a:t>
                      </a:r>
                      <a:endParaRPr lang="zh-CN" altLang="en-US" i="1" dirty="0"/>
                    </a:p>
                  </p:txBody>
                </p:sp>
                <p:cxnSp>
                  <p:nvCxnSpPr>
                    <p:cNvPr id="12" name="直接连接符 11"/>
                    <p:cNvCxnSpPr/>
                    <p:nvPr/>
                  </p:nvCxnSpPr>
                  <p:spPr>
                    <a:xfrm>
                      <a:off x="1010263" y="3979674"/>
                      <a:ext cx="0" cy="375189"/>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891638" y="3962299"/>
                      <a:ext cx="0" cy="375189"/>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7587751" y="2780928"/>
                    <a:ext cx="1304729" cy="759670"/>
                    <a:chOff x="7227711" y="2756487"/>
                    <a:chExt cx="1304729" cy="759670"/>
                  </a:xfrm>
                </p:grpSpPr>
                <p:sp>
                  <p:nvSpPr>
                    <p:cNvPr id="14" name="TextBox 13"/>
                    <p:cNvSpPr txBox="1"/>
                    <p:nvPr/>
                  </p:nvSpPr>
                  <p:spPr>
                    <a:xfrm>
                      <a:off x="7227711" y="2780928"/>
                      <a:ext cx="1088705" cy="369332"/>
                    </a:xfrm>
                    <a:prstGeom prst="rect">
                      <a:avLst/>
                    </a:prstGeom>
                    <a:noFill/>
                    <a:ln w="12700">
                      <a:solidFill>
                        <a:schemeClr val="tx1"/>
                      </a:solidFill>
                    </a:ln>
                  </p:spPr>
                  <p:txBody>
                    <a:bodyPr wrap="square" rtlCol="0">
                      <a:spAutoFit/>
                    </a:bodyPr>
                    <a:lstStyle/>
                    <a:p>
                      <a:r>
                        <a:rPr lang="en-US" altLang="zh-CN" i="1" dirty="0" smtClean="0"/>
                        <a:t>       </a:t>
                      </a:r>
                      <a:r>
                        <a:rPr lang="en-US" altLang="zh-CN" dirty="0" smtClean="0"/>
                        <a:t>0.015   </a:t>
                      </a:r>
                      <a:endParaRPr lang="zh-CN" altLang="en-US" i="1" dirty="0"/>
                    </a:p>
                  </p:txBody>
                </p:sp>
                <p:sp>
                  <p:nvSpPr>
                    <p:cNvPr id="17" name="TextBox 16"/>
                    <p:cNvSpPr txBox="1"/>
                    <p:nvPr/>
                  </p:nvSpPr>
                  <p:spPr>
                    <a:xfrm>
                      <a:off x="7237956" y="3140968"/>
                      <a:ext cx="1294484" cy="369332"/>
                    </a:xfrm>
                    <a:prstGeom prst="rect">
                      <a:avLst/>
                    </a:prstGeom>
                    <a:noFill/>
                    <a:ln w="12700">
                      <a:solidFill>
                        <a:schemeClr val="tx1"/>
                      </a:solidFill>
                    </a:ln>
                  </p:spPr>
                  <p:txBody>
                    <a:bodyPr wrap="square" rtlCol="0">
                      <a:spAutoFit/>
                    </a:bodyPr>
                    <a:lstStyle/>
                    <a:p>
                      <a:r>
                        <a:rPr lang="en-US" altLang="zh-CN" i="1" dirty="0" smtClean="0"/>
                        <a:t>       </a:t>
                      </a:r>
                      <a:r>
                        <a:rPr lang="en-US" altLang="zh-CN" dirty="0" smtClean="0"/>
                        <a:t>0.03   </a:t>
                      </a:r>
                      <a:r>
                        <a:rPr lang="en-US" altLang="zh-CN" i="1" dirty="0" smtClean="0"/>
                        <a:t>B</a:t>
                      </a:r>
                      <a:endParaRPr lang="zh-CN" altLang="en-US" i="1" dirty="0"/>
                    </a:p>
                  </p:txBody>
                </p:sp>
                <p:cxnSp>
                  <p:nvCxnSpPr>
                    <p:cNvPr id="18" name="直接连接符 17"/>
                    <p:cNvCxnSpPr/>
                    <p:nvPr/>
                  </p:nvCxnSpPr>
                  <p:spPr>
                    <a:xfrm>
                      <a:off x="8183186" y="3140968"/>
                      <a:ext cx="0" cy="375189"/>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596336" y="2756487"/>
                      <a:ext cx="0" cy="744521"/>
                    </a:xfrm>
                    <a:prstGeom prst="line">
                      <a:avLst/>
                    </a:prstGeom>
                  </p:spPr>
                  <p:style>
                    <a:lnRef idx="1">
                      <a:schemeClr val="accent1"/>
                    </a:lnRef>
                    <a:fillRef idx="0">
                      <a:schemeClr val="accent1"/>
                    </a:fillRef>
                    <a:effectRef idx="0">
                      <a:schemeClr val="accent1"/>
                    </a:effectRef>
                    <a:fontRef idx="minor">
                      <a:schemeClr val="tx1"/>
                    </a:fontRef>
                  </p:style>
                </p:cxnSp>
                <p:pic>
                  <p:nvPicPr>
                    <p:cNvPr id="13315" name="Picture 3"/>
                    <p:cNvPicPr>
                      <a:picLocks noChangeAspect="1" noChangeArrowheads="1"/>
                    </p:cNvPicPr>
                    <p:nvPr/>
                  </p:nvPicPr>
                  <p:blipFill>
                    <a:blip cstate="print">
                      <a:extLst>
                        <a:ext uri="{28A0092B-C50C-407E-A947-70E740481C1C}">
                          <a14:useLocalDpi xmlns:a14="http://schemas.microsoft.com/office/drawing/2010/main" val="0"/>
                        </a:ext>
                      </a:extLst>
                    </a:blip>
                    <a:srcRect/>
                    <a:stretch>
                      <a:fillRect/>
                    </a:stretch>
                  </p:blipFill>
                  <p:spPr bwMode="auto">
                    <a:xfrm>
                      <a:off x="7320111" y="3212976"/>
                      <a:ext cx="276225"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07474" y="2908481"/>
                      <a:ext cx="288862" cy="160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25" name="直接箭头连接符 24"/>
                  <p:cNvCxnSpPr/>
                  <p:nvPr/>
                </p:nvCxnSpPr>
                <p:spPr>
                  <a:xfrm flipH="1">
                    <a:off x="6867671" y="3174701"/>
                    <a:ext cx="79208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355503" y="2339588"/>
                    <a:ext cx="402660" cy="369332"/>
                  </a:xfrm>
                  <a:prstGeom prst="rect">
                    <a:avLst/>
                  </a:prstGeom>
                  <a:noFill/>
                  <a:ln w="12700">
                    <a:solidFill>
                      <a:schemeClr val="tx1"/>
                    </a:solidFill>
                  </a:ln>
                </p:spPr>
                <p:txBody>
                  <a:bodyPr wrap="square" rtlCol="0">
                    <a:spAutoFit/>
                  </a:bodyPr>
                  <a:lstStyle/>
                  <a:p>
                    <a:r>
                      <a:rPr lang="en-US" altLang="zh-CN" i="1" dirty="0"/>
                      <a:t>B</a:t>
                    </a:r>
                    <a:endParaRPr lang="zh-CN" altLang="en-US" i="1" dirty="0"/>
                  </a:p>
                </p:txBody>
              </p:sp>
              <p:grpSp>
                <p:nvGrpSpPr>
                  <p:cNvPr id="33" name="组合 32"/>
                  <p:cNvGrpSpPr/>
                  <p:nvPr/>
                </p:nvGrpSpPr>
                <p:grpSpPr>
                  <a:xfrm>
                    <a:off x="7155703" y="4635469"/>
                    <a:ext cx="296982" cy="449715"/>
                    <a:chOff x="3104244" y="3770408"/>
                    <a:chExt cx="228343" cy="357968"/>
                  </a:xfrm>
                </p:grpSpPr>
                <p:sp>
                  <p:nvSpPr>
                    <p:cNvPr id="34" name="流程图: 合并 33"/>
                    <p:cNvSpPr/>
                    <p:nvPr/>
                  </p:nvSpPr>
                  <p:spPr>
                    <a:xfrm>
                      <a:off x="3104244" y="3770408"/>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p:cNvCxnSpPr/>
                    <p:nvPr/>
                  </p:nvCxnSpPr>
                  <p:spPr>
                    <a:xfrm>
                      <a:off x="3211730" y="3908916"/>
                      <a:ext cx="0" cy="21946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6" name="TextBox 35"/>
                  <p:cNvSpPr txBox="1"/>
                  <p:nvPr/>
                </p:nvSpPr>
                <p:spPr>
                  <a:xfrm>
                    <a:off x="7113083" y="5094148"/>
                    <a:ext cx="402660" cy="369332"/>
                  </a:xfrm>
                  <a:prstGeom prst="rect">
                    <a:avLst/>
                  </a:prstGeom>
                  <a:noFill/>
                  <a:ln w="12700">
                    <a:solidFill>
                      <a:schemeClr val="tx1"/>
                    </a:solidFill>
                  </a:ln>
                </p:spPr>
                <p:txBody>
                  <a:bodyPr wrap="square" rtlCol="0">
                    <a:spAutoFit/>
                  </a:bodyPr>
                  <a:lstStyle/>
                  <a:p>
                    <a:r>
                      <a:rPr lang="en-US" altLang="zh-CN" i="1" dirty="0" smtClean="0"/>
                      <a:t> A</a:t>
                    </a:r>
                    <a:endParaRPr lang="zh-CN" altLang="en-US" dirty="0"/>
                  </a:p>
                </p:txBody>
              </p:sp>
              <p:grpSp>
                <p:nvGrpSpPr>
                  <p:cNvPr id="37" name="组合 36"/>
                  <p:cNvGrpSpPr/>
                  <p:nvPr/>
                </p:nvGrpSpPr>
                <p:grpSpPr>
                  <a:xfrm rot="5400000">
                    <a:off x="5846250" y="2344522"/>
                    <a:ext cx="296982" cy="449715"/>
                    <a:chOff x="3104244" y="3770408"/>
                    <a:chExt cx="228343" cy="357968"/>
                  </a:xfrm>
                </p:grpSpPr>
                <p:sp>
                  <p:nvSpPr>
                    <p:cNvPr id="38" name="流程图: 合并 37"/>
                    <p:cNvSpPr/>
                    <p:nvPr/>
                  </p:nvSpPr>
                  <p:spPr>
                    <a:xfrm>
                      <a:off x="3104244" y="3770408"/>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p:nvPr/>
                  </p:nvCxnSpPr>
                  <p:spPr>
                    <a:xfrm>
                      <a:off x="3211730" y="3908916"/>
                      <a:ext cx="0" cy="21946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3976565" y="6048008"/>
                    <a:ext cx="1520008" cy="405328"/>
                    <a:chOff x="3409086" y="5157192"/>
                    <a:chExt cx="1520008" cy="405328"/>
                  </a:xfrm>
                </p:grpSpPr>
                <p:pic>
                  <p:nvPicPr>
                    <p:cNvPr id="16" name="图片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09086" y="5157192"/>
                      <a:ext cx="514842" cy="405328"/>
                    </a:xfrm>
                    <a:prstGeom prst="rect">
                      <a:avLst/>
                    </a:prstGeom>
                  </p:spPr>
                </p:pic>
                <p:sp>
                  <p:nvSpPr>
                    <p:cNvPr id="42" name="TextBox 41"/>
                    <p:cNvSpPr txBox="1"/>
                    <p:nvPr/>
                  </p:nvSpPr>
                  <p:spPr>
                    <a:xfrm>
                      <a:off x="3448379" y="5184249"/>
                      <a:ext cx="1480715" cy="369332"/>
                    </a:xfrm>
                    <a:prstGeom prst="rect">
                      <a:avLst/>
                    </a:prstGeom>
                    <a:noFill/>
                    <a:ln w="12700">
                      <a:solidFill>
                        <a:schemeClr val="tx1"/>
                      </a:solidFill>
                    </a:ln>
                  </p:spPr>
                  <p:txBody>
                    <a:bodyPr wrap="square" rtlCol="0">
                      <a:spAutoFit/>
                    </a:bodyPr>
                    <a:lstStyle/>
                    <a:p>
                      <a:r>
                        <a:rPr lang="en-US" altLang="zh-CN" i="1" dirty="0" smtClean="0"/>
                        <a:t>        </a:t>
                      </a:r>
                      <a:r>
                        <a:rPr lang="en-US" altLang="zh-CN" dirty="0" smtClean="0"/>
                        <a:t>0.025   </a:t>
                      </a:r>
                      <a:r>
                        <a:rPr lang="en-US" altLang="zh-CN" i="1" dirty="0" smtClean="0"/>
                        <a:t>A</a:t>
                      </a:r>
                      <a:endParaRPr lang="zh-CN" altLang="en-US" i="1" dirty="0"/>
                    </a:p>
                  </p:txBody>
                </p:sp>
                <p:cxnSp>
                  <p:nvCxnSpPr>
                    <p:cNvPr id="43" name="直接连接符 42"/>
                    <p:cNvCxnSpPr/>
                    <p:nvPr/>
                  </p:nvCxnSpPr>
                  <p:spPr>
                    <a:xfrm>
                      <a:off x="3803986" y="5229200"/>
                      <a:ext cx="0" cy="324381"/>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4572000" y="5157192"/>
                      <a:ext cx="0" cy="375189"/>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47" name="直接连接符 46"/>
                  <p:cNvCxnSpPr/>
                  <p:nvPr/>
                </p:nvCxnSpPr>
                <p:spPr>
                  <a:xfrm>
                    <a:off x="6219599" y="5445224"/>
                    <a:ext cx="0" cy="100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直接箭头连接符 48"/>
                  <p:cNvCxnSpPr/>
                  <p:nvPr/>
                </p:nvCxnSpPr>
                <p:spPr>
                  <a:xfrm>
                    <a:off x="5496573" y="6309320"/>
                    <a:ext cx="72302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3933570" y="5558607"/>
                    <a:ext cx="1219919" cy="374567"/>
                    <a:chOff x="437921" y="827420"/>
                    <a:chExt cx="1219919" cy="374567"/>
                  </a:xfrm>
                </p:grpSpPr>
                <p:sp>
                  <p:nvSpPr>
                    <p:cNvPr id="60" name="TextBox 59"/>
                    <p:cNvSpPr txBox="1"/>
                    <p:nvPr/>
                  </p:nvSpPr>
                  <p:spPr>
                    <a:xfrm>
                      <a:off x="437921" y="832655"/>
                      <a:ext cx="1219919" cy="369332"/>
                    </a:xfrm>
                    <a:prstGeom prst="rect">
                      <a:avLst/>
                    </a:prstGeom>
                    <a:noFill/>
                    <a:ln w="12700">
                      <a:solidFill>
                        <a:schemeClr val="tx1"/>
                      </a:solidFill>
                    </a:ln>
                  </p:spPr>
                  <p:txBody>
                    <a:bodyPr wrap="square" rtlCol="0">
                      <a:spAutoFit/>
                    </a:bodyPr>
                    <a:lstStyle/>
                    <a:p>
                      <a:r>
                        <a:rPr lang="en-US" altLang="zh-CN" i="1" dirty="0" smtClean="0"/>
                        <a:t>         </a:t>
                      </a:r>
                      <a:r>
                        <a:rPr lang="en-US" altLang="zh-CN" dirty="0" smtClean="0"/>
                        <a:t>0.004</a:t>
                      </a:r>
                      <a:endParaRPr lang="zh-CN" altLang="en-US" dirty="0"/>
                    </a:p>
                  </p:txBody>
                </p:sp>
                <p:cxnSp>
                  <p:nvCxnSpPr>
                    <p:cNvPr id="61" name="直接连接符 60"/>
                    <p:cNvCxnSpPr/>
                    <p:nvPr/>
                  </p:nvCxnSpPr>
                  <p:spPr>
                    <a:xfrm>
                      <a:off x="899592" y="827420"/>
                      <a:ext cx="0" cy="369332"/>
                    </a:xfrm>
                    <a:prstGeom prst="line">
                      <a:avLst/>
                    </a:prstGeom>
                  </p:spPr>
                  <p:style>
                    <a:lnRef idx="1">
                      <a:schemeClr val="accent1"/>
                    </a:lnRef>
                    <a:fillRef idx="0">
                      <a:schemeClr val="accent1"/>
                    </a:fillRef>
                    <a:effectRef idx="0">
                      <a:schemeClr val="accent1"/>
                    </a:effectRef>
                    <a:fontRef idx="minor">
                      <a:schemeClr val="tx1"/>
                    </a:fontRef>
                  </p:style>
                </p:cxnSp>
                <p:sp>
                  <p:nvSpPr>
                    <p:cNvPr id="62" name="椭圆 61"/>
                    <p:cNvSpPr/>
                    <p:nvPr/>
                  </p:nvSpPr>
                  <p:spPr>
                    <a:xfrm>
                      <a:off x="539552" y="908720"/>
                      <a:ext cx="228600" cy="219663"/>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3" name="直接连接符 62"/>
                  <p:cNvCxnSpPr>
                    <a:endCxn id="60" idx="1"/>
                  </p:cNvCxnSpPr>
                  <p:nvPr/>
                </p:nvCxnSpPr>
                <p:spPr>
                  <a:xfrm>
                    <a:off x="3578019" y="5748508"/>
                    <a:ext cx="35555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313" name="直接箭头连接符 13312"/>
                  <p:cNvCxnSpPr/>
                  <p:nvPr/>
                </p:nvCxnSpPr>
                <p:spPr>
                  <a:xfrm flipV="1">
                    <a:off x="3578019" y="4947330"/>
                    <a:ext cx="0" cy="8024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320" name="直接连接符 13319"/>
                  <p:cNvCxnSpPr/>
                  <p:nvPr/>
                </p:nvCxnSpPr>
                <p:spPr>
                  <a:xfrm>
                    <a:off x="2979239" y="2271100"/>
                    <a:ext cx="36004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3335" name="组合 13334"/>
                  <p:cNvGrpSpPr/>
                  <p:nvPr/>
                </p:nvGrpSpPr>
                <p:grpSpPr>
                  <a:xfrm>
                    <a:off x="3123255" y="2756231"/>
                    <a:ext cx="1387795" cy="384737"/>
                    <a:chOff x="365673" y="2417339"/>
                    <a:chExt cx="1387795" cy="384737"/>
                  </a:xfrm>
                </p:grpSpPr>
                <p:sp>
                  <p:nvSpPr>
                    <p:cNvPr id="70" name="TextBox 69"/>
                    <p:cNvSpPr txBox="1"/>
                    <p:nvPr/>
                  </p:nvSpPr>
                  <p:spPr>
                    <a:xfrm>
                      <a:off x="365673" y="2432744"/>
                      <a:ext cx="1387795" cy="369332"/>
                    </a:xfrm>
                    <a:prstGeom prst="rect">
                      <a:avLst/>
                    </a:prstGeom>
                    <a:noFill/>
                    <a:ln w="12700">
                      <a:solidFill>
                        <a:schemeClr val="tx1"/>
                      </a:solidFill>
                    </a:ln>
                  </p:spPr>
                  <p:txBody>
                    <a:bodyPr wrap="square" rtlCol="0">
                      <a:spAutoFit/>
                    </a:bodyPr>
                    <a:lstStyle/>
                    <a:p>
                      <a:r>
                        <a:rPr lang="en-US" altLang="zh-CN" i="1" dirty="0" smtClean="0"/>
                        <a:t>      </a:t>
                      </a:r>
                      <a:r>
                        <a:rPr lang="el-GR" altLang="zh-CN" i="1" dirty="0" smtClean="0"/>
                        <a:t>Φ</a:t>
                      </a:r>
                      <a:r>
                        <a:rPr lang="en-US" altLang="zh-CN" dirty="0" smtClean="0"/>
                        <a:t>0.02   </a:t>
                      </a:r>
                      <a:r>
                        <a:rPr lang="en-US" altLang="zh-CN" i="1" dirty="0" smtClean="0"/>
                        <a:t>A</a:t>
                      </a:r>
                      <a:endParaRPr lang="zh-CN" altLang="en-US" i="1" dirty="0"/>
                    </a:p>
                  </p:txBody>
                </p:sp>
                <p:pic>
                  <p:nvPicPr>
                    <p:cNvPr id="8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7257" y="2492896"/>
                      <a:ext cx="285959" cy="240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3333" name="直接连接符 13332"/>
                    <p:cNvCxnSpPr/>
                    <p:nvPr/>
                  </p:nvCxnSpPr>
                  <p:spPr>
                    <a:xfrm>
                      <a:off x="742939" y="2432744"/>
                      <a:ext cx="0" cy="369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1440705" y="2417339"/>
                      <a:ext cx="0" cy="369332"/>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13339" name="直接箭头连接符 13338"/>
                  <p:cNvCxnSpPr/>
                  <p:nvPr/>
                </p:nvCxnSpPr>
                <p:spPr>
                  <a:xfrm>
                    <a:off x="4543529" y="2952020"/>
                    <a:ext cx="212686" cy="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13343" name="直接箭头连接符 13342"/>
                  <p:cNvCxnSpPr/>
                  <p:nvPr/>
                </p:nvCxnSpPr>
                <p:spPr>
                  <a:xfrm>
                    <a:off x="2979239" y="2271100"/>
                    <a:ext cx="0" cy="96631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3650027" y="4338240"/>
                    <a:ext cx="265316"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直接箭头连接符 74"/>
                  <p:cNvCxnSpPr/>
                  <p:nvPr/>
                </p:nvCxnSpPr>
                <p:spPr>
                  <a:xfrm>
                    <a:off x="3650027" y="4338241"/>
                    <a:ext cx="0" cy="2428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pic>
              <p:nvPicPr>
                <p:cNvPr id="111" name="Picture 8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16200000">
                  <a:off x="6908254" y="3623295"/>
                  <a:ext cx="4191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2" name="组合 81"/>
                <p:cNvGrpSpPr/>
                <p:nvPr/>
              </p:nvGrpSpPr>
              <p:grpSpPr>
                <a:xfrm>
                  <a:off x="5436096" y="4139851"/>
                  <a:ext cx="1466197" cy="441277"/>
                  <a:chOff x="7548688" y="3995835"/>
                  <a:chExt cx="1466197" cy="441277"/>
                </a:xfrm>
              </p:grpSpPr>
              <p:sp>
                <p:nvSpPr>
                  <p:cNvPr id="114" name="流程图: 合并 113"/>
                  <p:cNvSpPr/>
                  <p:nvPr/>
                </p:nvSpPr>
                <p:spPr>
                  <a:xfrm>
                    <a:off x="7548688" y="4236170"/>
                    <a:ext cx="229919" cy="200942"/>
                  </a:xfrm>
                  <a:prstGeom prst="flowChartMerg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5" name="直接连接符 114"/>
                  <p:cNvCxnSpPr/>
                  <p:nvPr/>
                </p:nvCxnSpPr>
                <p:spPr>
                  <a:xfrm flipV="1">
                    <a:off x="7740352" y="3995835"/>
                    <a:ext cx="163549" cy="2880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flipV="1">
                    <a:off x="7903901" y="3995835"/>
                    <a:ext cx="514604" cy="4"/>
                  </a:xfrm>
                  <a:prstGeom prst="line">
                    <a:avLst/>
                  </a:prstGeom>
                </p:spPr>
                <p:style>
                  <a:lnRef idx="1">
                    <a:schemeClr val="accent1"/>
                  </a:lnRef>
                  <a:fillRef idx="0">
                    <a:schemeClr val="accent1"/>
                  </a:fillRef>
                  <a:effectRef idx="0">
                    <a:schemeClr val="accent1"/>
                  </a:effectRef>
                  <a:fontRef idx="minor">
                    <a:schemeClr val="tx1"/>
                  </a:fontRef>
                </p:style>
              </p:cxnSp>
              <p:sp>
                <p:nvSpPr>
                  <p:cNvPr id="118" name="Text Box 16"/>
                  <p:cNvSpPr txBox="1">
                    <a:spLocks noChangeArrowheads="1"/>
                  </p:cNvSpPr>
                  <p:nvPr/>
                </p:nvSpPr>
                <p:spPr bwMode="auto">
                  <a:xfrm>
                    <a:off x="7822126" y="4030464"/>
                    <a:ext cx="119275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charset="-122"/>
                      </a:defRPr>
                    </a:lvl1pPr>
                    <a:lvl2pPr marL="742950" indent="-285750" eaLnBrk="0" hangingPunct="0">
                      <a:defRPr kumimoji="1" sz="2400">
                        <a:solidFill>
                          <a:schemeClr val="tx1"/>
                        </a:solidFill>
                        <a:latin typeface="Times New Roman" pitchFamily="18" charset="0"/>
                        <a:ea typeface="宋体" charset="-122"/>
                      </a:defRPr>
                    </a:lvl2pPr>
                    <a:lvl3pPr marL="1143000" indent="-228600" eaLnBrk="0" hangingPunct="0">
                      <a:defRPr kumimoji="1" sz="2400">
                        <a:solidFill>
                          <a:schemeClr val="tx1"/>
                        </a:solidFill>
                        <a:latin typeface="Times New Roman" pitchFamily="18" charset="0"/>
                        <a:ea typeface="宋体" charset="-122"/>
                      </a:defRPr>
                    </a:lvl3pPr>
                    <a:lvl4pPr marL="1600200" indent="-228600" eaLnBrk="0" hangingPunct="0">
                      <a:defRPr kumimoji="1" sz="2400">
                        <a:solidFill>
                          <a:schemeClr val="tx1"/>
                        </a:solidFill>
                        <a:latin typeface="Times New Roman" pitchFamily="18" charset="0"/>
                        <a:ea typeface="宋体" charset="-122"/>
                      </a:defRPr>
                    </a:lvl4pPr>
                    <a:lvl5pPr marL="2057400" indent="-228600" eaLnBrk="0" hangingPunct="0">
                      <a:defRPr kumimoji="1"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charset="-122"/>
                      </a:defRPr>
                    </a:lvl9pPr>
                  </a:lstStyle>
                  <a:p>
                    <a:pPr eaLnBrk="1" hangingPunct="1"/>
                    <a:r>
                      <a:rPr lang="en-US" altLang="zh-CN" sz="1400" b="1" i="1" dirty="0" err="1" smtClean="0"/>
                      <a:t>Rz</a:t>
                    </a:r>
                    <a:r>
                      <a:rPr lang="en-US" altLang="zh-CN" sz="1400" b="1" dirty="0" smtClean="0"/>
                      <a:t>  3.2</a:t>
                    </a:r>
                    <a:endParaRPr lang="en-US" altLang="zh-CN" sz="1400" b="1" dirty="0"/>
                  </a:p>
                </p:txBody>
              </p:sp>
            </p:grpSp>
            <p:grpSp>
              <p:nvGrpSpPr>
                <p:cNvPr id="120" name="组合 119"/>
                <p:cNvGrpSpPr/>
                <p:nvPr/>
              </p:nvGrpSpPr>
              <p:grpSpPr>
                <a:xfrm>
                  <a:off x="4491407" y="5122565"/>
                  <a:ext cx="1466197" cy="441277"/>
                  <a:chOff x="7548688" y="3995835"/>
                  <a:chExt cx="1466197" cy="441277"/>
                </a:xfrm>
              </p:grpSpPr>
              <p:sp>
                <p:nvSpPr>
                  <p:cNvPr id="121" name="流程图: 合并 120"/>
                  <p:cNvSpPr/>
                  <p:nvPr/>
                </p:nvSpPr>
                <p:spPr>
                  <a:xfrm>
                    <a:off x="7548688" y="4236170"/>
                    <a:ext cx="229919" cy="200942"/>
                  </a:xfrm>
                  <a:prstGeom prst="flowChartMerg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2" name="直接连接符 121"/>
                  <p:cNvCxnSpPr/>
                  <p:nvPr/>
                </p:nvCxnSpPr>
                <p:spPr>
                  <a:xfrm flipV="1">
                    <a:off x="7740352" y="3995835"/>
                    <a:ext cx="163549" cy="2880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flipV="1">
                    <a:off x="7903901" y="3995837"/>
                    <a:ext cx="844563" cy="1"/>
                  </a:xfrm>
                  <a:prstGeom prst="line">
                    <a:avLst/>
                  </a:prstGeom>
                </p:spPr>
                <p:style>
                  <a:lnRef idx="1">
                    <a:schemeClr val="accent1"/>
                  </a:lnRef>
                  <a:fillRef idx="0">
                    <a:schemeClr val="accent1"/>
                  </a:fillRef>
                  <a:effectRef idx="0">
                    <a:schemeClr val="accent1"/>
                  </a:effectRef>
                  <a:fontRef idx="minor">
                    <a:schemeClr val="tx1"/>
                  </a:fontRef>
                </p:style>
              </p:cxnSp>
              <p:sp>
                <p:nvSpPr>
                  <p:cNvPr id="124" name="Text Box 16"/>
                  <p:cNvSpPr txBox="1">
                    <a:spLocks noChangeArrowheads="1"/>
                  </p:cNvSpPr>
                  <p:nvPr/>
                </p:nvSpPr>
                <p:spPr bwMode="auto">
                  <a:xfrm>
                    <a:off x="7822126" y="4030464"/>
                    <a:ext cx="119275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charset="-122"/>
                      </a:defRPr>
                    </a:lvl1pPr>
                    <a:lvl2pPr marL="742950" indent="-285750" eaLnBrk="0" hangingPunct="0">
                      <a:defRPr kumimoji="1" sz="2400">
                        <a:solidFill>
                          <a:schemeClr val="tx1"/>
                        </a:solidFill>
                        <a:latin typeface="Times New Roman" pitchFamily="18" charset="0"/>
                        <a:ea typeface="宋体" charset="-122"/>
                      </a:defRPr>
                    </a:lvl2pPr>
                    <a:lvl3pPr marL="1143000" indent="-228600" eaLnBrk="0" hangingPunct="0">
                      <a:defRPr kumimoji="1" sz="2400">
                        <a:solidFill>
                          <a:schemeClr val="tx1"/>
                        </a:solidFill>
                        <a:latin typeface="Times New Roman" pitchFamily="18" charset="0"/>
                        <a:ea typeface="宋体" charset="-122"/>
                      </a:defRPr>
                    </a:lvl3pPr>
                    <a:lvl4pPr marL="1600200" indent="-228600" eaLnBrk="0" hangingPunct="0">
                      <a:defRPr kumimoji="1" sz="2400">
                        <a:solidFill>
                          <a:schemeClr val="tx1"/>
                        </a:solidFill>
                        <a:latin typeface="Times New Roman" pitchFamily="18" charset="0"/>
                        <a:ea typeface="宋体" charset="-122"/>
                      </a:defRPr>
                    </a:lvl4pPr>
                    <a:lvl5pPr marL="2057400" indent="-228600" eaLnBrk="0" hangingPunct="0">
                      <a:defRPr kumimoji="1"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charset="-122"/>
                      </a:defRPr>
                    </a:lvl9pPr>
                  </a:lstStyle>
                  <a:p>
                    <a:pPr eaLnBrk="1" hangingPunct="1"/>
                    <a:r>
                      <a:rPr lang="en-US" altLang="zh-CN" sz="1400" b="1" i="1" dirty="0" err="1" smtClean="0"/>
                      <a:t>Ra</a:t>
                    </a:r>
                    <a:r>
                      <a:rPr lang="en-US" altLang="zh-CN" sz="1400" b="1" dirty="0" err="1" smtClean="0"/>
                      <a:t>max</a:t>
                    </a:r>
                    <a:r>
                      <a:rPr lang="en-US" altLang="zh-CN" sz="1400" b="1" dirty="0" smtClean="0"/>
                      <a:t>  1.6</a:t>
                    </a:r>
                    <a:endParaRPr lang="en-US" altLang="zh-CN" sz="1400" b="1" dirty="0"/>
                  </a:p>
                </p:txBody>
              </p:sp>
            </p:grpSp>
          </p:grpSp>
          <p:pic>
            <p:nvPicPr>
              <p:cNvPr id="65"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80856" y="3388502"/>
                <a:ext cx="276225"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3" name="组合 72"/>
            <p:cNvGrpSpPr/>
            <p:nvPr/>
          </p:nvGrpSpPr>
          <p:grpSpPr>
            <a:xfrm>
              <a:off x="2838249" y="4297591"/>
              <a:ext cx="1199021" cy="369332"/>
              <a:chOff x="973499" y="6290856"/>
              <a:chExt cx="1199021" cy="369332"/>
            </a:xfrm>
          </p:grpSpPr>
          <p:sp>
            <p:nvSpPr>
              <p:cNvPr id="74" name="TextBox 73"/>
              <p:cNvSpPr txBox="1"/>
              <p:nvPr/>
            </p:nvSpPr>
            <p:spPr>
              <a:xfrm>
                <a:off x="973499" y="6290856"/>
                <a:ext cx="1199021" cy="369332"/>
              </a:xfrm>
              <a:prstGeom prst="rect">
                <a:avLst/>
              </a:prstGeom>
              <a:noFill/>
              <a:ln w="12700">
                <a:solidFill>
                  <a:schemeClr val="tx1"/>
                </a:solidFill>
              </a:ln>
            </p:spPr>
            <p:txBody>
              <a:bodyPr wrap="square" rtlCol="0">
                <a:spAutoFit/>
              </a:bodyPr>
              <a:lstStyle/>
              <a:p>
                <a:r>
                  <a:rPr lang="en-US" altLang="zh-CN" b="1" dirty="0" smtClean="0"/>
                  <a:t>        0.006</a:t>
                </a:r>
                <a:endParaRPr lang="zh-CN" altLang="en-US" b="1" baseline="-25000" dirty="0"/>
              </a:p>
            </p:txBody>
          </p:sp>
          <p:cxnSp>
            <p:nvCxnSpPr>
              <p:cNvPr id="76" name="直接连接符 75"/>
              <p:cNvCxnSpPr/>
              <p:nvPr/>
            </p:nvCxnSpPr>
            <p:spPr>
              <a:xfrm>
                <a:off x="1374120" y="6290856"/>
                <a:ext cx="19696" cy="369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7"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98265" y="6309320"/>
                <a:ext cx="3333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
        <p:nvSpPr>
          <p:cNvPr id="71"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19</a:t>
            </a:fld>
            <a:endParaRPr lang="zh-CN" altLang="en-US" sz="2400" b="1" dirty="0"/>
          </a:p>
        </p:txBody>
      </p:sp>
    </p:spTree>
    <p:extLst>
      <p:ext uri="{BB962C8B-B14F-4D97-AF65-F5344CB8AC3E}">
        <p14:creationId xmlns:p14="http://schemas.microsoft.com/office/powerpoint/2010/main" val="16550659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17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250" fill="hold"/>
                                        <p:tgtEl>
                                          <p:spTgt spid="3"/>
                                        </p:tgtEl>
                                        <p:attrNameLst>
                                          <p:attrName>ppt_x</p:attrName>
                                        </p:attrNameLst>
                                      </p:cBhvr>
                                      <p:tavLst>
                                        <p:tav tm="0">
                                          <p:val>
                                            <p:strVal val="#ppt_x"/>
                                          </p:val>
                                        </p:tav>
                                        <p:tav tm="100000">
                                          <p:val>
                                            <p:strVal val="#ppt_x"/>
                                          </p:val>
                                        </p:tav>
                                      </p:tavLst>
                                    </p:anim>
                                    <p:anim calcmode="lin" valueType="num">
                                      <p:cBhvr additive="base">
                                        <p:cTn id="13" dur="125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130"/>
                                        </p:tgtEl>
                                        <p:attrNameLst>
                                          <p:attrName>style.visibility</p:attrName>
                                        </p:attrNameLst>
                                      </p:cBhvr>
                                      <p:to>
                                        <p:strVal val="visible"/>
                                      </p:to>
                                    </p:set>
                                    <p:animEffect transition="in" filter="wipe(up)">
                                      <p:cBhvr>
                                        <p:cTn id="18" dur="20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a:spLocks/>
          </p:cNvSpPr>
          <p:nvPr/>
        </p:nvSpPr>
        <p:spPr>
          <a:xfrm>
            <a:off x="1619672" y="643221"/>
            <a:ext cx="4949824" cy="4586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2800" b="1" dirty="0" smtClean="0">
                <a:latin typeface="方正舒体" pitchFamily="2" charset="-122"/>
                <a:ea typeface="方正舒体" pitchFamily="2" charset="-122"/>
              </a:rPr>
              <a:t>模拟试题</a:t>
            </a:r>
            <a:r>
              <a:rPr lang="en-US" altLang="zh-CN" sz="2800" b="1" dirty="0" smtClean="0">
                <a:latin typeface="方正舒体" pitchFamily="2" charset="-122"/>
                <a:ea typeface="方正舒体" pitchFamily="2" charset="-122"/>
              </a:rPr>
              <a:t>1</a:t>
            </a:r>
            <a:r>
              <a:rPr lang="zh-CN" altLang="en-US" sz="2800" b="1" dirty="0" smtClean="0">
                <a:latin typeface="方正舒体" pitchFamily="2" charset="-122"/>
                <a:ea typeface="方正舒体" pitchFamily="2" charset="-122"/>
              </a:rPr>
              <a:t>答案</a:t>
            </a:r>
            <a:endParaRPr lang="zh-CN" altLang="en-US" sz="2800" b="1" dirty="0">
              <a:latin typeface="方正舒体" pitchFamily="2" charset="-122"/>
              <a:ea typeface="方正舒体" pitchFamily="2" charset="-122"/>
            </a:endParaRPr>
          </a:p>
        </p:txBody>
      </p:sp>
      <p:sp>
        <p:nvSpPr>
          <p:cNvPr id="8" name="内容占位符 2"/>
          <p:cNvSpPr txBox="1">
            <a:spLocks/>
          </p:cNvSpPr>
          <p:nvPr/>
        </p:nvSpPr>
        <p:spPr>
          <a:xfrm>
            <a:off x="683568" y="2083381"/>
            <a:ext cx="7848872" cy="10081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2400" b="1" dirty="0" smtClean="0"/>
              <a:t>1.</a:t>
            </a:r>
            <a:r>
              <a:rPr lang="zh-CN" altLang="en-US" sz="2400" b="1" dirty="0" smtClean="0"/>
              <a:t>（ </a:t>
            </a:r>
            <a:r>
              <a:rPr lang="az-Cyrl-AZ" altLang="zh-CN" sz="2400" b="1" dirty="0"/>
              <a:t>Х</a:t>
            </a:r>
            <a:r>
              <a:rPr lang="zh-CN" altLang="en-US" sz="2400" b="1" dirty="0" smtClean="0"/>
              <a:t> ）、</a:t>
            </a:r>
            <a:r>
              <a:rPr lang="en-US" altLang="zh-CN" sz="2400" b="1" dirty="0" smtClean="0"/>
              <a:t>2.  </a:t>
            </a:r>
            <a:r>
              <a:rPr lang="zh-CN" altLang="en-US" sz="2400" b="1" dirty="0"/>
              <a:t>（ √   </a:t>
            </a:r>
            <a:r>
              <a:rPr lang="zh-CN" altLang="en-US" sz="2400" b="1" dirty="0" smtClean="0"/>
              <a:t>）、</a:t>
            </a:r>
            <a:r>
              <a:rPr lang="en-US" altLang="zh-CN" sz="2400" b="1" dirty="0" smtClean="0"/>
              <a:t>3.  </a:t>
            </a:r>
            <a:r>
              <a:rPr lang="zh-CN" altLang="en-US" sz="2400" b="1" dirty="0"/>
              <a:t>（ </a:t>
            </a:r>
            <a:r>
              <a:rPr lang="az-Cyrl-AZ" altLang="zh-CN" sz="2400" b="1" dirty="0"/>
              <a:t>Х</a:t>
            </a:r>
            <a:r>
              <a:rPr lang="zh-CN" altLang="en-US" sz="2400" b="1" dirty="0" smtClean="0"/>
              <a:t> ）、</a:t>
            </a:r>
            <a:r>
              <a:rPr lang="en-US" altLang="zh-CN" sz="2400" b="1" dirty="0" smtClean="0"/>
              <a:t>4. </a:t>
            </a:r>
            <a:r>
              <a:rPr lang="zh-CN" altLang="en-US" sz="2400" b="1" dirty="0"/>
              <a:t>（ </a:t>
            </a:r>
            <a:r>
              <a:rPr lang="az-Cyrl-AZ" altLang="zh-CN" sz="2400" b="1" dirty="0"/>
              <a:t>Х</a:t>
            </a:r>
            <a:r>
              <a:rPr lang="zh-CN" altLang="en-US" sz="2400" b="1" dirty="0" smtClean="0"/>
              <a:t> </a:t>
            </a:r>
            <a:r>
              <a:rPr lang="zh-CN" altLang="en-US" sz="2400" b="1" dirty="0"/>
              <a:t>）</a:t>
            </a:r>
            <a:r>
              <a:rPr lang="zh-CN" altLang="en-US" sz="2400" b="1" dirty="0" smtClean="0"/>
              <a:t>、</a:t>
            </a:r>
            <a:r>
              <a:rPr lang="en-US" altLang="zh-CN" sz="2400" b="1" dirty="0"/>
              <a:t>5</a:t>
            </a:r>
            <a:r>
              <a:rPr lang="en-US" altLang="zh-CN" sz="2400" b="1" dirty="0" smtClean="0"/>
              <a:t>.</a:t>
            </a:r>
            <a:r>
              <a:rPr lang="zh-CN" altLang="en-US" sz="2400" b="1" dirty="0" smtClean="0"/>
              <a:t>（ </a:t>
            </a:r>
            <a:r>
              <a:rPr lang="zh-CN" altLang="en-US" sz="2400" b="1" dirty="0"/>
              <a:t>√   </a:t>
            </a:r>
            <a:r>
              <a:rPr lang="zh-CN" altLang="en-US" sz="2400" b="1" dirty="0" smtClean="0"/>
              <a:t>）</a:t>
            </a:r>
            <a:r>
              <a:rPr lang="en-US" altLang="zh-CN" sz="2400" b="1" dirty="0" smtClean="0"/>
              <a:t> </a:t>
            </a:r>
            <a:r>
              <a:rPr lang="zh-CN" altLang="en-US" sz="2400" b="1" dirty="0" smtClean="0"/>
              <a:t>、</a:t>
            </a:r>
            <a:r>
              <a:rPr lang="en-US" altLang="zh-CN" sz="2400" b="1" dirty="0" smtClean="0"/>
              <a:t>6. </a:t>
            </a:r>
            <a:r>
              <a:rPr lang="zh-CN" altLang="en-US" sz="2400" b="1" dirty="0"/>
              <a:t>（ </a:t>
            </a:r>
            <a:r>
              <a:rPr lang="az-Cyrl-AZ" altLang="zh-CN" sz="2400" b="1" dirty="0"/>
              <a:t>Х</a:t>
            </a:r>
            <a:r>
              <a:rPr lang="zh-CN" altLang="en-US" sz="2400" b="1" dirty="0" smtClean="0"/>
              <a:t> ）</a:t>
            </a:r>
            <a:r>
              <a:rPr lang="en-US" altLang="zh-CN" sz="2400" b="1" dirty="0" smtClean="0"/>
              <a:t> 7. </a:t>
            </a:r>
            <a:r>
              <a:rPr lang="zh-CN" altLang="en-US" sz="2400" b="1" dirty="0" smtClean="0"/>
              <a:t>（ </a:t>
            </a:r>
            <a:r>
              <a:rPr lang="az-Cyrl-AZ" altLang="zh-CN" sz="2400" b="1" dirty="0" smtClean="0"/>
              <a:t>Х</a:t>
            </a:r>
            <a:r>
              <a:rPr lang="zh-CN" altLang="en-US" sz="2400" b="1" dirty="0" smtClean="0"/>
              <a:t>  ）、</a:t>
            </a:r>
            <a:r>
              <a:rPr lang="en-US" altLang="zh-CN" sz="2400" b="1" dirty="0" smtClean="0"/>
              <a:t> 8.</a:t>
            </a:r>
            <a:r>
              <a:rPr lang="zh-CN" altLang="en-US" sz="2400" b="1" dirty="0" smtClean="0"/>
              <a:t>（ √  ）、</a:t>
            </a:r>
            <a:r>
              <a:rPr lang="en-US" altLang="zh-CN" sz="2400" b="1" dirty="0" smtClean="0"/>
              <a:t>9. </a:t>
            </a:r>
            <a:r>
              <a:rPr lang="zh-CN" altLang="en-US" sz="2400" b="1" dirty="0" smtClean="0"/>
              <a:t>（ </a:t>
            </a:r>
            <a:r>
              <a:rPr lang="az-Cyrl-AZ" altLang="zh-CN" sz="2400" b="1" dirty="0" smtClean="0"/>
              <a:t>Х</a:t>
            </a:r>
            <a:r>
              <a:rPr lang="zh-CN" altLang="en-US" sz="2400" b="1" dirty="0" smtClean="0"/>
              <a:t> ）、</a:t>
            </a:r>
            <a:r>
              <a:rPr lang="en-US" altLang="zh-CN" sz="2400" b="1" dirty="0" smtClean="0"/>
              <a:t>10. </a:t>
            </a:r>
            <a:r>
              <a:rPr lang="zh-CN" altLang="en-US" sz="2400" b="1" dirty="0" smtClean="0"/>
              <a:t>（</a:t>
            </a:r>
            <a:r>
              <a:rPr lang="az-Cyrl-AZ" altLang="zh-CN" sz="2400" b="1" dirty="0" smtClean="0"/>
              <a:t> Х</a:t>
            </a:r>
            <a:r>
              <a:rPr lang="zh-CN" altLang="en-US" sz="2400" b="1" dirty="0" smtClean="0"/>
              <a:t>  ）</a:t>
            </a:r>
            <a:endParaRPr lang="zh-CN" altLang="en-US" sz="2400" b="1" dirty="0"/>
          </a:p>
        </p:txBody>
      </p:sp>
      <p:sp>
        <p:nvSpPr>
          <p:cNvPr id="9" name="内容占位符 2"/>
          <p:cNvSpPr>
            <a:spLocks noGrp="1"/>
          </p:cNvSpPr>
          <p:nvPr>
            <p:ph idx="1"/>
          </p:nvPr>
        </p:nvSpPr>
        <p:spPr>
          <a:xfrm>
            <a:off x="251520" y="1232243"/>
            <a:ext cx="7734672" cy="779130"/>
          </a:xfrm>
        </p:spPr>
        <p:txBody>
          <a:bodyPr>
            <a:noAutofit/>
          </a:bodyPr>
          <a:lstStyle/>
          <a:p>
            <a:pPr marL="0" indent="0">
              <a:buNone/>
            </a:pPr>
            <a:r>
              <a:rPr lang="zh-CN" altLang="zh-CN" sz="2400" b="1" dirty="0" smtClean="0"/>
              <a:t>一</a:t>
            </a:r>
            <a:r>
              <a:rPr lang="zh-CN" altLang="zh-CN" sz="2400" b="1" dirty="0"/>
              <a:t>、是非题 （每题</a:t>
            </a:r>
            <a:r>
              <a:rPr lang="en-US" altLang="zh-CN" sz="2400" b="1" dirty="0"/>
              <a:t>1</a:t>
            </a:r>
            <a:r>
              <a:rPr lang="zh-CN" altLang="zh-CN" sz="2400" b="1" dirty="0"/>
              <a:t>分，共</a:t>
            </a:r>
            <a:r>
              <a:rPr lang="en-US" altLang="zh-CN" sz="2400" b="1" dirty="0"/>
              <a:t>10</a:t>
            </a:r>
            <a:r>
              <a:rPr lang="zh-CN" altLang="zh-CN" sz="2400" b="1" dirty="0" smtClean="0"/>
              <a:t>分</a:t>
            </a:r>
            <a:r>
              <a:rPr lang="zh-CN" altLang="en-US" sz="2400" b="1" dirty="0"/>
              <a:t>。</a:t>
            </a:r>
            <a:r>
              <a:rPr lang="zh-CN" altLang="en-US" sz="2400" b="1" dirty="0" smtClean="0"/>
              <a:t>在括号内，</a:t>
            </a:r>
            <a:endParaRPr lang="en-US" altLang="zh-CN" sz="2400" b="1" dirty="0" smtClean="0"/>
          </a:p>
          <a:p>
            <a:pPr marL="0" indent="0">
              <a:buNone/>
            </a:pPr>
            <a:r>
              <a:rPr lang="en-US" altLang="zh-CN" sz="2400" b="1" dirty="0"/>
              <a:t> </a:t>
            </a:r>
            <a:r>
              <a:rPr lang="en-US" altLang="zh-CN" sz="2400" b="1" dirty="0" smtClean="0"/>
              <a:t>        </a:t>
            </a:r>
            <a:r>
              <a:rPr lang="zh-CN" altLang="en-US" sz="2400" b="1" dirty="0" smtClean="0"/>
              <a:t>正确的画 √，错误的画</a:t>
            </a:r>
            <a:r>
              <a:rPr lang="az-Cyrl-AZ" altLang="zh-CN" sz="2400" b="1" dirty="0" smtClean="0"/>
              <a:t>Х</a:t>
            </a:r>
            <a:r>
              <a:rPr lang="zh-CN" altLang="zh-CN" sz="2400" b="1" dirty="0" smtClean="0"/>
              <a:t>）</a:t>
            </a:r>
            <a:endParaRPr lang="zh-CN" altLang="zh-CN" sz="2400" b="1" dirty="0"/>
          </a:p>
        </p:txBody>
      </p:sp>
      <p:sp>
        <p:nvSpPr>
          <p:cNvPr id="10" name="内容占位符 2"/>
          <p:cNvSpPr txBox="1">
            <a:spLocks/>
          </p:cNvSpPr>
          <p:nvPr/>
        </p:nvSpPr>
        <p:spPr>
          <a:xfrm>
            <a:off x="358440" y="3012294"/>
            <a:ext cx="7416824" cy="51124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2400" b="1" dirty="0" smtClean="0"/>
              <a:t>二</a:t>
            </a:r>
            <a:r>
              <a:rPr lang="zh-CN" altLang="zh-CN" sz="2400" b="1" dirty="0" smtClean="0"/>
              <a:t>、</a:t>
            </a:r>
            <a:r>
              <a:rPr lang="zh-CN" altLang="en-US" sz="2400" b="1" dirty="0" smtClean="0"/>
              <a:t>填空题</a:t>
            </a:r>
            <a:r>
              <a:rPr lang="zh-CN" altLang="zh-CN" sz="2400" b="1" dirty="0" smtClean="0"/>
              <a:t>（每</a:t>
            </a:r>
            <a:r>
              <a:rPr lang="zh-CN" altLang="en-US" sz="2400" b="1" dirty="0" smtClean="0"/>
              <a:t>空</a:t>
            </a:r>
            <a:r>
              <a:rPr lang="en-US" altLang="zh-CN" sz="2400" b="1" dirty="0" smtClean="0"/>
              <a:t>1</a:t>
            </a:r>
            <a:r>
              <a:rPr lang="zh-CN" altLang="zh-CN" sz="2400" b="1" dirty="0" smtClean="0"/>
              <a:t>分，共</a:t>
            </a:r>
            <a:r>
              <a:rPr lang="en-US" altLang="zh-CN" sz="2400" b="1" dirty="0" smtClean="0"/>
              <a:t>1</a:t>
            </a:r>
            <a:r>
              <a:rPr lang="zh-CN" altLang="en-US" sz="2400" b="1" dirty="0" smtClean="0"/>
              <a:t>８</a:t>
            </a:r>
            <a:r>
              <a:rPr lang="zh-CN" altLang="zh-CN" sz="2400" b="1" dirty="0" smtClean="0"/>
              <a:t>分</a:t>
            </a:r>
            <a:r>
              <a:rPr lang="zh-CN" altLang="en-US" sz="2400" b="1" dirty="0" smtClean="0"/>
              <a:t>。</a:t>
            </a:r>
            <a:endParaRPr lang="zh-CN" altLang="zh-CN" sz="2400" b="1" dirty="0"/>
          </a:p>
        </p:txBody>
      </p:sp>
      <p:sp>
        <p:nvSpPr>
          <p:cNvPr id="11" name="内容占位符 2"/>
          <p:cNvSpPr txBox="1">
            <a:spLocks/>
          </p:cNvSpPr>
          <p:nvPr/>
        </p:nvSpPr>
        <p:spPr>
          <a:xfrm>
            <a:off x="755576" y="3595549"/>
            <a:ext cx="8064896" cy="511247"/>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2400" b="1" dirty="0" smtClean="0"/>
              <a:t>1.   </a:t>
            </a:r>
            <a:r>
              <a:rPr lang="zh-CN" altLang="en-US" sz="2400" b="1" u="sng" dirty="0" smtClean="0"/>
              <a:t>公称值</a:t>
            </a:r>
            <a:r>
              <a:rPr lang="zh-CN" altLang="en-US" sz="2400" b="1" dirty="0" smtClean="0"/>
              <a:t>，</a:t>
            </a:r>
            <a:r>
              <a:rPr lang="zh-CN" altLang="en-US" sz="2400" b="1" u="sng" dirty="0" smtClean="0"/>
              <a:t>基本偏差</a:t>
            </a:r>
            <a:r>
              <a:rPr lang="zh-CN" altLang="en-US" sz="2400" b="1" dirty="0" smtClean="0"/>
              <a:t>。</a:t>
            </a:r>
            <a:r>
              <a:rPr lang="en-US" altLang="zh-CN" sz="2400" b="1" dirty="0" smtClean="0"/>
              <a:t>2. </a:t>
            </a:r>
            <a:r>
              <a:rPr lang="zh-CN" altLang="en-US" sz="2400" b="1" u="sng" dirty="0" smtClean="0"/>
              <a:t>两平行直线</a:t>
            </a:r>
            <a:r>
              <a:rPr lang="zh-CN" altLang="en-US" sz="2400" b="1" dirty="0" smtClean="0"/>
              <a:t>，</a:t>
            </a:r>
            <a:r>
              <a:rPr lang="zh-CN" altLang="en-US" sz="2400" b="1" u="sng" dirty="0" smtClean="0"/>
              <a:t>两平行平面</a:t>
            </a:r>
            <a:r>
              <a:rPr lang="zh-CN" altLang="en-US" sz="2400" b="1" dirty="0" smtClean="0"/>
              <a:t>，</a:t>
            </a:r>
            <a:r>
              <a:rPr lang="zh-CN" altLang="en-US" sz="2400" b="1" u="sng" dirty="0" smtClean="0"/>
              <a:t>圆柱面</a:t>
            </a:r>
            <a:r>
              <a:rPr lang="zh-CN" altLang="en-US" sz="2400" b="1" dirty="0" smtClean="0"/>
              <a:t>。</a:t>
            </a:r>
            <a:r>
              <a:rPr lang="en-US" altLang="zh-CN" sz="2400" b="1" dirty="0" smtClean="0"/>
              <a:t> </a:t>
            </a:r>
            <a:endParaRPr lang="zh-CN" altLang="zh-CN" sz="2400" b="1" dirty="0"/>
          </a:p>
        </p:txBody>
      </p:sp>
      <p:sp>
        <p:nvSpPr>
          <p:cNvPr id="12" name="内容占位符 2"/>
          <p:cNvSpPr txBox="1">
            <a:spLocks/>
          </p:cNvSpPr>
          <p:nvPr/>
        </p:nvSpPr>
        <p:spPr>
          <a:xfrm>
            <a:off x="776409" y="4410549"/>
            <a:ext cx="4501215" cy="511247"/>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2400" b="1" dirty="0"/>
              <a:t>3</a:t>
            </a:r>
            <a:r>
              <a:rPr lang="en-US" altLang="zh-CN" sz="2400" b="1" dirty="0" smtClean="0"/>
              <a:t>.   </a:t>
            </a:r>
            <a:r>
              <a:rPr lang="zh-CN" altLang="en-US" sz="2400" b="1" u="sng" dirty="0" smtClean="0"/>
              <a:t>上</a:t>
            </a:r>
            <a:r>
              <a:rPr lang="zh-CN" altLang="en-US" sz="2400" b="1" dirty="0" smtClean="0"/>
              <a:t>，</a:t>
            </a:r>
            <a:r>
              <a:rPr lang="zh-CN" altLang="en-US" sz="2400" b="1" u="sng" dirty="0" smtClean="0"/>
              <a:t>上</a:t>
            </a:r>
            <a:r>
              <a:rPr lang="zh-CN" altLang="en-US" sz="2400" b="1" dirty="0" smtClean="0"/>
              <a:t>。 </a:t>
            </a:r>
            <a:r>
              <a:rPr lang="en-US" altLang="zh-CN" sz="2400" b="1" dirty="0" smtClean="0"/>
              <a:t>4. </a:t>
            </a:r>
            <a:r>
              <a:rPr lang="zh-CN" altLang="en-US" sz="2400" b="1" u="sng" dirty="0" smtClean="0"/>
              <a:t>基轴制</a:t>
            </a:r>
            <a:r>
              <a:rPr lang="zh-CN" altLang="en-US" sz="2400" b="1" dirty="0" smtClean="0"/>
              <a:t>，</a:t>
            </a:r>
            <a:r>
              <a:rPr lang="en-US" altLang="zh-CN" sz="2400" b="1" u="sng" dirty="0" smtClean="0"/>
              <a:t>3</a:t>
            </a:r>
            <a:r>
              <a:rPr lang="zh-CN" altLang="en-US" sz="2400" b="1" u="sng" dirty="0" smtClean="0"/>
              <a:t>种</a:t>
            </a:r>
            <a:r>
              <a:rPr lang="zh-CN" altLang="en-US" sz="2400" b="1" dirty="0" smtClean="0"/>
              <a:t>。 </a:t>
            </a:r>
            <a:r>
              <a:rPr lang="en-US" altLang="zh-CN" sz="2400" b="1" dirty="0" smtClean="0"/>
              <a:t>5.</a:t>
            </a:r>
            <a:r>
              <a:rPr lang="zh-CN" altLang="en-US" sz="2400" b="1" dirty="0" smtClean="0"/>
              <a:t>。</a:t>
            </a:r>
            <a:r>
              <a:rPr lang="en-US" altLang="zh-CN" sz="2400" b="1" dirty="0" smtClean="0"/>
              <a:t> </a:t>
            </a:r>
            <a:endParaRPr lang="zh-CN" altLang="zh-CN" sz="2400" b="1" dirty="0"/>
          </a:p>
        </p:txBody>
      </p:sp>
      <p:sp>
        <p:nvSpPr>
          <p:cNvPr id="15" name="TextBox 14"/>
          <p:cNvSpPr txBox="1"/>
          <p:nvPr/>
        </p:nvSpPr>
        <p:spPr>
          <a:xfrm>
            <a:off x="776409" y="4956190"/>
            <a:ext cx="7446640" cy="1137106"/>
          </a:xfrm>
          <a:prstGeom prst="rect">
            <a:avLst/>
          </a:prstGeom>
          <a:noFill/>
        </p:spPr>
        <p:txBody>
          <a:bodyPr wrap="square" rtlCol="0">
            <a:spAutoFit/>
          </a:bodyPr>
          <a:lstStyle/>
          <a:p>
            <a:pPr>
              <a:lnSpc>
                <a:spcPct val="150000"/>
              </a:lnSpc>
            </a:pPr>
            <a:r>
              <a:rPr lang="en-US" altLang="zh-CN" sz="2400" b="1" u="sng" dirty="0" smtClean="0"/>
              <a:t>6.  </a:t>
            </a:r>
            <a:r>
              <a:rPr lang="en-US" altLang="zh-CN" sz="2400" b="1" i="1" u="sng" dirty="0" smtClean="0"/>
              <a:t>Ra</a:t>
            </a:r>
            <a:r>
              <a:rPr lang="en-US" altLang="zh-CN" sz="2400" b="1" u="sng" dirty="0" smtClean="0"/>
              <a:t>  </a:t>
            </a:r>
            <a:r>
              <a:rPr lang="zh-CN" altLang="en-US" sz="2400" b="1" u="sng" dirty="0" smtClean="0"/>
              <a:t>、</a:t>
            </a:r>
            <a:r>
              <a:rPr lang="en-US" altLang="zh-CN" sz="2400" b="1" u="sng" dirty="0" smtClean="0"/>
              <a:t>      </a:t>
            </a:r>
            <a:r>
              <a:rPr lang="en-US" altLang="zh-CN" sz="2400" b="1" i="1" u="sng" dirty="0" err="1" smtClean="0"/>
              <a:t>Rz</a:t>
            </a:r>
            <a:r>
              <a:rPr lang="en-US" altLang="zh-CN" sz="2400" b="1" i="1" u="sng" dirty="0" smtClean="0"/>
              <a:t>  </a:t>
            </a:r>
            <a:r>
              <a:rPr lang="zh-CN" altLang="en-US" sz="2400" b="1" dirty="0" smtClean="0"/>
              <a:t>，</a:t>
            </a:r>
            <a:r>
              <a:rPr lang="zh-CN" altLang="en-US" sz="2400" b="1" i="1" dirty="0" smtClean="0"/>
              <a:t>   </a:t>
            </a:r>
            <a:r>
              <a:rPr lang="zh-CN" altLang="en-US" sz="2400" b="1" u="sng" dirty="0" smtClean="0"/>
              <a:t>小</a:t>
            </a:r>
            <a:r>
              <a:rPr lang="zh-CN" altLang="en-US" sz="2400" b="1" dirty="0" smtClean="0"/>
              <a:t>  。   </a:t>
            </a:r>
            <a:r>
              <a:rPr lang="en-US" altLang="zh-CN" sz="2400" b="1" dirty="0" smtClean="0"/>
              <a:t>7.  </a:t>
            </a:r>
            <a:r>
              <a:rPr lang="zh-CN" altLang="en-US" sz="2400" b="1" u="sng" dirty="0" smtClean="0"/>
              <a:t>四</a:t>
            </a:r>
            <a:r>
              <a:rPr lang="zh-CN" altLang="en-US" sz="2400" b="1" dirty="0" smtClean="0"/>
              <a:t>、  </a:t>
            </a:r>
            <a:r>
              <a:rPr lang="zh-CN" altLang="en-US" sz="2400" b="1" u="sng" dirty="0" smtClean="0"/>
              <a:t>运动</a:t>
            </a:r>
            <a:r>
              <a:rPr lang="zh-CN" altLang="en-US" sz="2400" b="1" dirty="0" smtClean="0"/>
              <a:t>、  </a:t>
            </a:r>
            <a:r>
              <a:rPr lang="zh-CN" altLang="en-US" sz="2400" b="1" u="sng" dirty="0" smtClean="0"/>
              <a:t>平稳性</a:t>
            </a:r>
            <a:r>
              <a:rPr lang="zh-CN" altLang="en-US" sz="2400" b="1" dirty="0" smtClean="0"/>
              <a:t>、</a:t>
            </a:r>
            <a:r>
              <a:rPr lang="zh-CN" altLang="en-US" sz="2400" b="1" u="sng" dirty="0" smtClean="0"/>
              <a:t>载荷分布均匀性</a:t>
            </a:r>
            <a:r>
              <a:rPr lang="zh-CN" altLang="en-US" sz="2400" b="1" dirty="0" smtClean="0"/>
              <a:t>、</a:t>
            </a:r>
            <a:r>
              <a:rPr lang="zh-CN" altLang="en-US" sz="2400" b="1" u="sng" dirty="0" smtClean="0"/>
              <a:t>侧隙</a:t>
            </a:r>
            <a:r>
              <a:rPr lang="zh-CN" altLang="en-US" sz="2400" b="1" dirty="0" smtClean="0"/>
              <a:t>。</a:t>
            </a:r>
            <a:endParaRPr lang="zh-CN" altLang="en-US" sz="2400" b="1" dirty="0"/>
          </a:p>
        </p:txBody>
      </p:sp>
      <p:grpSp>
        <p:nvGrpSpPr>
          <p:cNvPr id="5" name="组合 4"/>
          <p:cNvGrpSpPr/>
          <p:nvPr/>
        </p:nvGrpSpPr>
        <p:grpSpPr>
          <a:xfrm>
            <a:off x="4747118" y="3987998"/>
            <a:ext cx="3641306" cy="975703"/>
            <a:chOff x="4073126" y="2708920"/>
            <a:chExt cx="4727737" cy="792088"/>
          </a:xfrm>
        </p:grpSpPr>
        <p:grpSp>
          <p:nvGrpSpPr>
            <p:cNvPr id="25" name="组合 24"/>
            <p:cNvGrpSpPr/>
            <p:nvPr/>
          </p:nvGrpSpPr>
          <p:grpSpPr>
            <a:xfrm>
              <a:off x="4073126" y="2780928"/>
              <a:ext cx="2390424" cy="720080"/>
              <a:chOff x="4073126" y="2780928"/>
              <a:chExt cx="2390424" cy="720080"/>
            </a:xfrm>
          </p:grpSpPr>
          <p:grpSp>
            <p:nvGrpSpPr>
              <p:cNvPr id="22" name="组合 21"/>
              <p:cNvGrpSpPr/>
              <p:nvPr/>
            </p:nvGrpSpPr>
            <p:grpSpPr>
              <a:xfrm>
                <a:off x="4073126" y="2780928"/>
                <a:ext cx="2390424" cy="720080"/>
                <a:chOff x="2272926" y="4755569"/>
                <a:chExt cx="2390424" cy="720080"/>
              </a:xfrm>
            </p:grpSpPr>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2926" y="4755569"/>
                  <a:ext cx="1515627" cy="720080"/>
                </a:xfrm>
                <a:prstGeom prst="rect">
                  <a:avLst/>
                </a:prstGeom>
              </p:spPr>
            </p:pic>
            <p:cxnSp>
              <p:nvCxnSpPr>
                <p:cNvPr id="19" name="直接连接符 18"/>
                <p:cNvCxnSpPr/>
                <p:nvPr/>
              </p:nvCxnSpPr>
              <p:spPr>
                <a:xfrm>
                  <a:off x="3256446" y="4827577"/>
                  <a:ext cx="117153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3295197" y="4774165"/>
                  <a:ext cx="1368153" cy="369332"/>
                </a:xfrm>
                <a:prstGeom prst="rect">
                  <a:avLst/>
                </a:prstGeom>
                <a:noFill/>
              </p:spPr>
              <p:txBody>
                <a:bodyPr wrap="square" rtlCol="0">
                  <a:spAutoFit/>
                </a:bodyPr>
                <a:lstStyle/>
                <a:p>
                  <a:r>
                    <a:rPr lang="en-US" altLang="zh-CN" b="1" i="1" dirty="0" err="1" smtClean="0"/>
                    <a:t>Ra</a:t>
                  </a:r>
                  <a:r>
                    <a:rPr lang="en-US" altLang="zh-CN" b="1" dirty="0" err="1" smtClean="0"/>
                    <a:t>max</a:t>
                  </a:r>
                  <a:r>
                    <a:rPr lang="en-US" altLang="zh-CN" b="1" dirty="0" smtClean="0"/>
                    <a:t>  0.32</a:t>
                  </a:r>
                  <a:endParaRPr lang="zh-CN" altLang="en-US" b="1" dirty="0"/>
                </a:p>
              </p:txBody>
            </p:sp>
          </p:grpSp>
          <p:cxnSp>
            <p:nvCxnSpPr>
              <p:cNvPr id="24" name="直接连接符 23"/>
              <p:cNvCxnSpPr/>
              <p:nvPr/>
            </p:nvCxnSpPr>
            <p:spPr>
              <a:xfrm>
                <a:off x="4427984" y="3388288"/>
                <a:ext cx="2016224"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6570624" y="2708920"/>
              <a:ext cx="2230239" cy="720080"/>
              <a:chOff x="6570624" y="2708920"/>
              <a:chExt cx="2230239" cy="720080"/>
            </a:xfrm>
          </p:grpSpPr>
          <p:grpSp>
            <p:nvGrpSpPr>
              <p:cNvPr id="13" name="组合 12"/>
              <p:cNvGrpSpPr/>
              <p:nvPr/>
            </p:nvGrpSpPr>
            <p:grpSpPr>
              <a:xfrm>
                <a:off x="6570624" y="2708920"/>
                <a:ext cx="1703600" cy="720080"/>
                <a:chOff x="3948520" y="4005064"/>
                <a:chExt cx="1703600" cy="72008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48520" y="4005064"/>
                  <a:ext cx="1515627" cy="720080"/>
                </a:xfrm>
                <a:prstGeom prst="rect">
                  <a:avLst/>
                </a:prstGeom>
              </p:spPr>
            </p:pic>
            <p:cxnSp>
              <p:nvCxnSpPr>
                <p:cNvPr id="7" name="直接连接符 6"/>
                <p:cNvCxnSpPr/>
                <p:nvPr/>
              </p:nvCxnSpPr>
              <p:spPr>
                <a:xfrm>
                  <a:off x="4932040" y="4077072"/>
                  <a:ext cx="7200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7720743" y="2765793"/>
                <a:ext cx="1080120" cy="369332"/>
              </a:xfrm>
              <a:prstGeom prst="rect">
                <a:avLst/>
              </a:prstGeom>
              <a:noFill/>
            </p:spPr>
            <p:txBody>
              <a:bodyPr wrap="square" rtlCol="0">
                <a:spAutoFit/>
              </a:bodyPr>
              <a:lstStyle/>
              <a:p>
                <a:r>
                  <a:rPr lang="en-US" altLang="zh-CN" b="1" i="1" dirty="0" err="1" smtClean="0"/>
                  <a:t>Rz</a:t>
                </a:r>
                <a:r>
                  <a:rPr lang="en-US" altLang="zh-CN" b="1" i="1" dirty="0" smtClean="0"/>
                  <a:t>   </a:t>
                </a:r>
                <a:r>
                  <a:rPr lang="en-US" altLang="zh-CN" b="1" dirty="0" smtClean="0"/>
                  <a:t>1.6</a:t>
                </a:r>
                <a:endParaRPr lang="zh-CN" altLang="en-US" b="1" dirty="0"/>
              </a:p>
            </p:txBody>
          </p:sp>
          <p:cxnSp>
            <p:nvCxnSpPr>
              <p:cNvPr id="28" name="直接连接符 27"/>
              <p:cNvCxnSpPr/>
              <p:nvPr/>
            </p:nvCxnSpPr>
            <p:spPr>
              <a:xfrm>
                <a:off x="7074680" y="3356992"/>
                <a:ext cx="1199544" cy="0"/>
              </a:xfrm>
              <a:prstGeom prst="line">
                <a:avLst/>
              </a:prstGeom>
            </p:spPr>
            <p:style>
              <a:lnRef idx="1">
                <a:schemeClr val="accent1"/>
              </a:lnRef>
              <a:fillRef idx="0">
                <a:schemeClr val="accent1"/>
              </a:fillRef>
              <a:effectRef idx="0">
                <a:schemeClr val="accent1"/>
              </a:effectRef>
              <a:fontRef idx="minor">
                <a:schemeClr val="tx1"/>
              </a:fontRef>
            </p:style>
          </p:cxnSp>
        </p:grpSp>
      </p:grpSp>
      <p:sp>
        <p:nvSpPr>
          <p:cNvPr id="23"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2</a:t>
            </a:fld>
            <a:endParaRPr lang="zh-CN" altLang="en-US" sz="2400" b="1" dirty="0"/>
          </a:p>
        </p:txBody>
      </p:sp>
    </p:spTree>
    <p:extLst>
      <p:ext uri="{BB962C8B-B14F-4D97-AF65-F5344CB8AC3E}">
        <p14:creationId xmlns:p14="http://schemas.microsoft.com/office/powerpoint/2010/main" val="15996668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left)">
                                      <p:cBhvr>
                                        <p:cTn id="12" dur="10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wipe(left)">
                                      <p:cBhvr>
                                        <p:cTn id="17" dur="1000"/>
                                        <p:tgtEl>
                                          <p:spTgt spid="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wipe(left)">
                                      <p:cBhvr>
                                        <p:cTn id="22" dur="50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wipe(left)">
                                      <p:cBhvr>
                                        <p:cTn id="27" dur="500"/>
                                        <p:tgtEl>
                                          <p:spTgt spid="10">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
                                            <p:txEl>
                                              <p:pRg st="0" end="0"/>
                                            </p:txEl>
                                          </p:spTgt>
                                        </p:tgtEl>
                                        <p:attrNameLst>
                                          <p:attrName>style.visibility</p:attrName>
                                        </p:attrNameLst>
                                      </p:cBhvr>
                                      <p:to>
                                        <p:strVal val="visible"/>
                                      </p:to>
                                    </p:set>
                                    <p:animEffect transition="in" filter="wipe(left)">
                                      <p:cBhvr>
                                        <p:cTn id="32" dur="500"/>
                                        <p:tgtEl>
                                          <p:spTgt spid="11">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wipe(left)">
                                      <p:cBhvr>
                                        <p:cTn id="37" dur="500"/>
                                        <p:tgtEl>
                                          <p:spTgt spid="12">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1500" fill="hold"/>
                                        <p:tgtEl>
                                          <p:spTgt spid="5"/>
                                        </p:tgtEl>
                                        <p:attrNameLst>
                                          <p:attrName>ppt_x</p:attrName>
                                        </p:attrNameLst>
                                      </p:cBhvr>
                                      <p:tavLst>
                                        <p:tav tm="0">
                                          <p:val>
                                            <p:strVal val="1+#ppt_w/2"/>
                                          </p:val>
                                        </p:tav>
                                        <p:tav tm="100000">
                                          <p:val>
                                            <p:strVal val="#ppt_x"/>
                                          </p:val>
                                        </p:tav>
                                      </p:tavLst>
                                    </p:anim>
                                    <p:anim calcmode="lin" valueType="num">
                                      <p:cBhvr additive="base">
                                        <p:cTn id="43" dur="1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left)">
                                      <p:cBhvr>
                                        <p:cTn id="48" dur="1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build="p"/>
      <p:bldP spid="9" grpId="0" build="p"/>
      <p:bldP spid="10" grpId="0" build="p"/>
      <p:bldP spid="11" grpId="0" build="p"/>
      <p:bldP spid="12" grpId="0" build="p"/>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
          <p:cNvSpPr>
            <a:spLocks noChangeArrowheads="1"/>
          </p:cNvSpPr>
          <p:nvPr/>
        </p:nvSpPr>
        <p:spPr bwMode="auto">
          <a:xfrm>
            <a:off x="438969" y="764704"/>
            <a:ext cx="614925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31775" algn="l" defTabSz="914400" rtl="0" eaLnBrk="1" fontAlgn="base" latinLnBrk="0" hangingPunct="1">
              <a:lnSpc>
                <a:spcPct val="100000"/>
              </a:lnSpc>
              <a:spcBef>
                <a:spcPct val="0"/>
              </a:spcBef>
              <a:spcAft>
                <a:spcPct val="0"/>
              </a:spcAft>
              <a:buClrTx/>
              <a:buSzTx/>
              <a:buFontTx/>
              <a:buNone/>
              <a:tabLst/>
            </a:pPr>
            <a:r>
              <a:rPr lang="zh-CN" altLang="en-US" sz="2000" b="1" dirty="0" smtClean="0">
                <a:solidFill>
                  <a:srgbClr val="000000"/>
                </a:solidFill>
                <a:latin typeface="Times New Roman" pitchFamily="18" charset="0"/>
                <a:ea typeface="宋体" pitchFamily="2" charset="-122"/>
                <a:cs typeface="Times New Roman" pitchFamily="18" charset="0"/>
              </a:rPr>
              <a:t>五、改错题 答案：</a:t>
            </a:r>
            <a:r>
              <a:rPr kumimoji="0" 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10</a:t>
            </a:r>
            <a:r>
              <a:rPr kumimoji="0" lang="zh-CN" altLang="en-US"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分）</a:t>
            </a:r>
            <a:endPar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endParaRPr>
          </a:p>
        </p:txBody>
      </p:sp>
      <p:grpSp>
        <p:nvGrpSpPr>
          <p:cNvPr id="48" name="组合 47"/>
          <p:cNvGrpSpPr/>
          <p:nvPr/>
        </p:nvGrpSpPr>
        <p:grpSpPr>
          <a:xfrm>
            <a:off x="617111" y="1187267"/>
            <a:ext cx="7693753" cy="5338077"/>
            <a:chOff x="539552" y="836712"/>
            <a:chExt cx="7693753" cy="5338077"/>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836712"/>
              <a:ext cx="7511447" cy="525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7290904" y="5381270"/>
              <a:ext cx="397248" cy="400110"/>
            </a:xfrm>
            <a:prstGeom prst="rect">
              <a:avLst/>
            </a:prstGeom>
            <a:noFill/>
          </p:spPr>
          <p:txBody>
            <a:bodyPr wrap="square" rtlCol="0">
              <a:spAutoFit/>
            </a:bodyPr>
            <a:lstStyle/>
            <a:p>
              <a:r>
                <a:rPr lang="en-US" altLang="zh-CN" sz="2000" b="1" dirty="0" smtClean="0">
                  <a:solidFill>
                    <a:srgbClr val="FF0000"/>
                  </a:solidFill>
                </a:rPr>
                <a:t>×</a:t>
              </a:r>
              <a:endParaRPr lang="zh-CN" altLang="en-US" sz="2000" b="1" dirty="0">
                <a:solidFill>
                  <a:srgbClr val="FF0000"/>
                </a:solidFill>
              </a:endParaRPr>
            </a:p>
          </p:txBody>
        </p:sp>
        <p:sp>
          <p:nvSpPr>
            <p:cNvPr id="9" name="TextBox 8"/>
            <p:cNvSpPr txBox="1"/>
            <p:nvPr/>
          </p:nvSpPr>
          <p:spPr>
            <a:xfrm>
              <a:off x="2555776" y="836712"/>
              <a:ext cx="360040" cy="400110"/>
            </a:xfrm>
            <a:prstGeom prst="rect">
              <a:avLst/>
            </a:prstGeom>
            <a:noFill/>
          </p:spPr>
          <p:txBody>
            <a:bodyPr wrap="square" rtlCol="0">
              <a:spAutoFit/>
            </a:bodyPr>
            <a:lstStyle/>
            <a:p>
              <a:r>
                <a:rPr lang="en-US" altLang="zh-CN" sz="2000" b="1" dirty="0" smtClean="0">
                  <a:solidFill>
                    <a:srgbClr val="FF0000"/>
                  </a:solidFill>
                </a:rPr>
                <a:t>×</a:t>
              </a:r>
              <a:endParaRPr lang="zh-CN" altLang="en-US" sz="2000" b="1" dirty="0">
                <a:solidFill>
                  <a:srgbClr val="FF0000"/>
                </a:solidFill>
              </a:endParaRPr>
            </a:p>
          </p:txBody>
        </p:sp>
        <p:sp>
          <p:nvSpPr>
            <p:cNvPr id="10" name="TextBox 9"/>
            <p:cNvSpPr txBox="1"/>
            <p:nvPr/>
          </p:nvSpPr>
          <p:spPr>
            <a:xfrm>
              <a:off x="3275856" y="836712"/>
              <a:ext cx="360040" cy="400110"/>
            </a:xfrm>
            <a:prstGeom prst="rect">
              <a:avLst/>
            </a:prstGeom>
            <a:noFill/>
          </p:spPr>
          <p:txBody>
            <a:bodyPr wrap="square" rtlCol="0">
              <a:spAutoFit/>
            </a:bodyPr>
            <a:lstStyle/>
            <a:p>
              <a:r>
                <a:rPr lang="en-US" altLang="zh-CN" sz="2000" b="1" dirty="0" smtClean="0">
                  <a:solidFill>
                    <a:srgbClr val="FF0000"/>
                  </a:solidFill>
                </a:rPr>
                <a:t>×</a:t>
              </a:r>
              <a:endParaRPr lang="zh-CN" altLang="en-US" sz="2000" b="1" dirty="0">
                <a:solidFill>
                  <a:srgbClr val="FF0000"/>
                </a:solidFill>
              </a:endParaRPr>
            </a:p>
          </p:txBody>
        </p:sp>
        <p:sp>
          <p:nvSpPr>
            <p:cNvPr id="11" name="TextBox 10"/>
            <p:cNvSpPr txBox="1"/>
            <p:nvPr/>
          </p:nvSpPr>
          <p:spPr>
            <a:xfrm>
              <a:off x="4283968" y="1156682"/>
              <a:ext cx="360040" cy="400110"/>
            </a:xfrm>
            <a:prstGeom prst="rect">
              <a:avLst/>
            </a:prstGeom>
            <a:noFill/>
          </p:spPr>
          <p:txBody>
            <a:bodyPr wrap="square" rtlCol="0">
              <a:spAutoFit/>
            </a:bodyPr>
            <a:lstStyle/>
            <a:p>
              <a:r>
                <a:rPr lang="en-US" altLang="zh-CN" sz="2000" b="1" dirty="0" smtClean="0">
                  <a:solidFill>
                    <a:srgbClr val="FF0000"/>
                  </a:solidFill>
                </a:rPr>
                <a:t>×</a:t>
              </a:r>
              <a:endParaRPr lang="zh-CN" altLang="en-US" sz="2000" b="1" dirty="0">
                <a:solidFill>
                  <a:srgbClr val="FF0000"/>
                </a:solidFill>
              </a:endParaRPr>
            </a:p>
          </p:txBody>
        </p:sp>
        <p:sp>
          <p:nvSpPr>
            <p:cNvPr id="12" name="TextBox 11"/>
            <p:cNvSpPr txBox="1"/>
            <p:nvPr/>
          </p:nvSpPr>
          <p:spPr>
            <a:xfrm>
              <a:off x="5076056" y="1052736"/>
              <a:ext cx="360040" cy="400110"/>
            </a:xfrm>
            <a:prstGeom prst="rect">
              <a:avLst/>
            </a:prstGeom>
            <a:noFill/>
          </p:spPr>
          <p:txBody>
            <a:bodyPr wrap="square" rtlCol="0">
              <a:spAutoFit/>
            </a:bodyPr>
            <a:lstStyle/>
            <a:p>
              <a:r>
                <a:rPr lang="en-US" altLang="zh-CN" sz="2000" b="1" dirty="0" smtClean="0">
                  <a:solidFill>
                    <a:srgbClr val="FF0000"/>
                  </a:solidFill>
                </a:rPr>
                <a:t>×</a:t>
              </a:r>
              <a:endParaRPr lang="zh-CN" altLang="en-US" sz="2000" b="1" dirty="0">
                <a:solidFill>
                  <a:srgbClr val="FF0000"/>
                </a:solidFill>
              </a:endParaRPr>
            </a:p>
          </p:txBody>
        </p:sp>
        <p:sp>
          <p:nvSpPr>
            <p:cNvPr id="13" name="TextBox 12"/>
            <p:cNvSpPr txBox="1"/>
            <p:nvPr/>
          </p:nvSpPr>
          <p:spPr>
            <a:xfrm>
              <a:off x="5580112" y="1012666"/>
              <a:ext cx="360040" cy="400110"/>
            </a:xfrm>
            <a:prstGeom prst="rect">
              <a:avLst/>
            </a:prstGeom>
            <a:noFill/>
          </p:spPr>
          <p:txBody>
            <a:bodyPr wrap="square" rtlCol="0">
              <a:spAutoFit/>
            </a:bodyPr>
            <a:lstStyle/>
            <a:p>
              <a:r>
                <a:rPr lang="en-US" altLang="zh-CN" sz="2000" b="1" dirty="0" smtClean="0">
                  <a:solidFill>
                    <a:srgbClr val="FF0000"/>
                  </a:solidFill>
                </a:rPr>
                <a:t>×</a:t>
              </a:r>
              <a:endParaRPr lang="zh-CN" altLang="en-US" sz="2000" b="1" dirty="0">
                <a:solidFill>
                  <a:srgbClr val="FF0000"/>
                </a:solidFill>
              </a:endParaRPr>
            </a:p>
          </p:txBody>
        </p:sp>
        <p:sp>
          <p:nvSpPr>
            <p:cNvPr id="16" name="TextBox 15"/>
            <p:cNvSpPr txBox="1"/>
            <p:nvPr/>
          </p:nvSpPr>
          <p:spPr>
            <a:xfrm>
              <a:off x="2267744" y="4437112"/>
              <a:ext cx="397248" cy="400110"/>
            </a:xfrm>
            <a:prstGeom prst="rect">
              <a:avLst/>
            </a:prstGeom>
            <a:noFill/>
          </p:spPr>
          <p:txBody>
            <a:bodyPr wrap="square" rtlCol="0">
              <a:spAutoFit/>
            </a:bodyPr>
            <a:lstStyle/>
            <a:p>
              <a:r>
                <a:rPr lang="en-US" altLang="zh-CN" sz="2000" b="1" dirty="0" smtClean="0">
                  <a:solidFill>
                    <a:srgbClr val="FF0000"/>
                  </a:solidFill>
                </a:rPr>
                <a:t>×</a:t>
              </a:r>
              <a:endParaRPr lang="zh-CN" altLang="en-US" sz="2000" b="1" dirty="0">
                <a:solidFill>
                  <a:srgbClr val="FF0000"/>
                </a:solidFill>
              </a:endParaRPr>
            </a:p>
          </p:txBody>
        </p:sp>
        <p:sp>
          <p:nvSpPr>
            <p:cNvPr id="17" name="TextBox 16"/>
            <p:cNvSpPr txBox="1"/>
            <p:nvPr/>
          </p:nvSpPr>
          <p:spPr>
            <a:xfrm>
              <a:off x="7092280" y="5085184"/>
              <a:ext cx="397248" cy="400110"/>
            </a:xfrm>
            <a:prstGeom prst="rect">
              <a:avLst/>
            </a:prstGeom>
            <a:noFill/>
          </p:spPr>
          <p:txBody>
            <a:bodyPr wrap="square" rtlCol="0">
              <a:spAutoFit/>
            </a:bodyPr>
            <a:lstStyle/>
            <a:p>
              <a:r>
                <a:rPr lang="en-US" altLang="zh-CN" sz="2000" b="1" dirty="0" smtClean="0">
                  <a:solidFill>
                    <a:srgbClr val="FF0000"/>
                  </a:solidFill>
                </a:rPr>
                <a:t>×</a:t>
              </a:r>
              <a:endParaRPr lang="zh-CN" altLang="en-US" sz="2000" b="1" dirty="0">
                <a:solidFill>
                  <a:srgbClr val="FF0000"/>
                </a:solidFill>
              </a:endParaRPr>
            </a:p>
          </p:txBody>
        </p:sp>
        <p:sp>
          <p:nvSpPr>
            <p:cNvPr id="20" name="TextBox 19"/>
            <p:cNvSpPr txBox="1"/>
            <p:nvPr/>
          </p:nvSpPr>
          <p:spPr>
            <a:xfrm>
              <a:off x="971600" y="3995772"/>
              <a:ext cx="471200" cy="369332"/>
            </a:xfrm>
            <a:prstGeom prst="rect">
              <a:avLst/>
            </a:prstGeom>
            <a:noFill/>
          </p:spPr>
          <p:txBody>
            <a:bodyPr wrap="square" rtlCol="0">
              <a:spAutoFit/>
            </a:bodyPr>
            <a:lstStyle/>
            <a:p>
              <a:r>
                <a:rPr lang="en-US" altLang="zh-CN" i="1" dirty="0" smtClean="0"/>
                <a:t>Φ</a:t>
              </a:r>
              <a:endParaRPr lang="zh-CN" altLang="en-US" baseline="-25000" dirty="0"/>
            </a:p>
          </p:txBody>
        </p:sp>
        <p:sp>
          <p:nvSpPr>
            <p:cNvPr id="21" name="TextBox 20"/>
            <p:cNvSpPr txBox="1"/>
            <p:nvPr/>
          </p:nvSpPr>
          <p:spPr>
            <a:xfrm>
              <a:off x="985937" y="5372814"/>
              <a:ext cx="471200" cy="369332"/>
            </a:xfrm>
            <a:prstGeom prst="rect">
              <a:avLst/>
            </a:prstGeom>
            <a:noFill/>
          </p:spPr>
          <p:txBody>
            <a:bodyPr wrap="square" rtlCol="0">
              <a:spAutoFit/>
            </a:bodyPr>
            <a:lstStyle/>
            <a:p>
              <a:r>
                <a:rPr lang="en-US" altLang="zh-CN" i="1" dirty="0" smtClean="0"/>
                <a:t>Φ</a:t>
              </a:r>
              <a:endParaRPr lang="zh-CN" altLang="en-US" baseline="-25000" dirty="0"/>
            </a:p>
          </p:txBody>
        </p:sp>
        <p:cxnSp>
          <p:nvCxnSpPr>
            <p:cNvPr id="25" name="直接箭头连接符 24"/>
            <p:cNvCxnSpPr>
              <a:stCxn id="20" idx="2"/>
            </p:cNvCxnSpPr>
            <p:nvPr/>
          </p:nvCxnSpPr>
          <p:spPr>
            <a:xfrm>
              <a:off x="1207200" y="4365104"/>
              <a:ext cx="14337" cy="33477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a:stCxn id="21" idx="0"/>
            </p:cNvCxnSpPr>
            <p:nvPr/>
          </p:nvCxnSpPr>
          <p:spPr>
            <a:xfrm flipV="1">
              <a:off x="1221537" y="4941168"/>
              <a:ext cx="0" cy="43164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7229999" y="5877272"/>
              <a:ext cx="942401" cy="297517"/>
            </a:xfrm>
            <a:prstGeom prst="rect">
              <a:avLst/>
            </a:prstGeom>
            <a:noFill/>
          </p:spPr>
          <p:txBody>
            <a:bodyPr wrap="square" rtlCol="0">
              <a:spAutoFit/>
            </a:bodyPr>
            <a:lstStyle/>
            <a:p>
              <a:r>
                <a:rPr lang="en-US" altLang="zh-CN" sz="2000" b="1" baseline="-25000" dirty="0" smtClean="0"/>
                <a:t>0.05</a:t>
              </a:r>
              <a:endParaRPr lang="zh-CN" altLang="en-US" sz="2000" b="1" baseline="-25000" dirty="0"/>
            </a:p>
          </p:txBody>
        </p:sp>
        <p:sp>
          <p:nvSpPr>
            <p:cNvPr id="30" name="TextBox 29"/>
            <p:cNvSpPr txBox="1"/>
            <p:nvPr/>
          </p:nvSpPr>
          <p:spPr>
            <a:xfrm>
              <a:off x="7290904" y="4643651"/>
              <a:ext cx="942401" cy="297517"/>
            </a:xfrm>
            <a:prstGeom prst="rect">
              <a:avLst/>
            </a:prstGeom>
            <a:noFill/>
          </p:spPr>
          <p:txBody>
            <a:bodyPr wrap="square" rtlCol="0">
              <a:spAutoFit/>
            </a:bodyPr>
            <a:lstStyle/>
            <a:p>
              <a:r>
                <a:rPr lang="en-US" altLang="zh-CN" sz="2000" b="1" baseline="-25000" dirty="0" smtClean="0"/>
                <a:t>0.03</a:t>
              </a:r>
              <a:endParaRPr lang="zh-CN" altLang="en-US" sz="2000" b="1" baseline="-25000" dirty="0"/>
            </a:p>
          </p:txBody>
        </p:sp>
        <p:cxnSp>
          <p:nvCxnSpPr>
            <p:cNvPr id="32" name="直接箭头连接符 31"/>
            <p:cNvCxnSpPr/>
            <p:nvPr/>
          </p:nvCxnSpPr>
          <p:spPr>
            <a:xfrm flipV="1">
              <a:off x="7489528" y="5648592"/>
              <a:ext cx="0" cy="4447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7489528" y="4941168"/>
              <a:ext cx="0" cy="21582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4644008" y="1196752"/>
              <a:ext cx="0" cy="39197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a:off x="2915816" y="1012666"/>
              <a:ext cx="0" cy="34407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2081107" y="1573318"/>
              <a:ext cx="402661" cy="847570"/>
              <a:chOff x="322817" y="1359245"/>
              <a:chExt cx="402661" cy="847570"/>
            </a:xfrm>
          </p:grpSpPr>
          <p:grpSp>
            <p:nvGrpSpPr>
              <p:cNvPr id="46" name="组合 45"/>
              <p:cNvGrpSpPr/>
              <p:nvPr/>
            </p:nvGrpSpPr>
            <p:grpSpPr>
              <a:xfrm>
                <a:off x="366961" y="1757100"/>
                <a:ext cx="296982" cy="449715"/>
                <a:chOff x="366961" y="1757100"/>
                <a:chExt cx="296982" cy="449715"/>
              </a:xfrm>
            </p:grpSpPr>
            <p:sp>
              <p:nvSpPr>
                <p:cNvPr id="43" name="流程图: 合并 42"/>
                <p:cNvSpPr/>
                <p:nvPr/>
              </p:nvSpPr>
              <p:spPr>
                <a:xfrm rot="10800000">
                  <a:off x="366961" y="2021571"/>
                  <a:ext cx="296982" cy="185244"/>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p:cNvCxnSpPr/>
                <p:nvPr/>
              </p:nvCxnSpPr>
              <p:spPr>
                <a:xfrm rot="10800000">
                  <a:off x="524147" y="1757100"/>
                  <a:ext cx="0" cy="275707"/>
                </a:xfrm>
                <a:prstGeom prst="line">
                  <a:avLst/>
                </a:prstGeom>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322817" y="1359245"/>
                <a:ext cx="402661" cy="369332"/>
              </a:xfrm>
              <a:prstGeom prst="rect">
                <a:avLst/>
              </a:prstGeom>
              <a:noFill/>
              <a:ln w="12700">
                <a:solidFill>
                  <a:schemeClr val="tx1"/>
                </a:solidFill>
              </a:ln>
            </p:spPr>
            <p:txBody>
              <a:bodyPr wrap="square" rtlCol="0">
                <a:spAutoFit/>
              </a:bodyPr>
              <a:lstStyle/>
              <a:p>
                <a:r>
                  <a:rPr lang="en-US" altLang="zh-CN" i="1" dirty="0" smtClean="0"/>
                  <a:t> </a:t>
                </a:r>
                <a:r>
                  <a:rPr lang="en-US" altLang="zh-CN" dirty="0" smtClean="0"/>
                  <a:t>B</a:t>
                </a:r>
                <a:endParaRPr lang="zh-CN" altLang="en-US" dirty="0"/>
              </a:p>
            </p:txBody>
          </p:sp>
        </p:grpSp>
      </p:grpSp>
      <p:sp>
        <p:nvSpPr>
          <p:cNvPr id="31"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20</a:t>
            </a:fld>
            <a:endParaRPr lang="zh-CN" altLang="en-US" sz="2400" b="1" dirty="0"/>
          </a:p>
        </p:txBody>
      </p:sp>
    </p:spTree>
    <p:extLst>
      <p:ext uri="{BB962C8B-B14F-4D97-AF65-F5344CB8AC3E}">
        <p14:creationId xmlns:p14="http://schemas.microsoft.com/office/powerpoint/2010/main" val="57506525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2250" fill="hold"/>
                                        <p:tgtEl>
                                          <p:spTgt spid="48"/>
                                        </p:tgtEl>
                                        <p:attrNameLst>
                                          <p:attrName>ppt_x</p:attrName>
                                        </p:attrNameLst>
                                      </p:cBhvr>
                                      <p:tavLst>
                                        <p:tav tm="0">
                                          <p:val>
                                            <p:strVal val="#ppt_x"/>
                                          </p:val>
                                        </p:tav>
                                        <p:tav tm="100000">
                                          <p:val>
                                            <p:strVal val="#ppt_x"/>
                                          </p:val>
                                        </p:tav>
                                      </p:tavLst>
                                    </p:anim>
                                    <p:anim calcmode="lin" valueType="num">
                                      <p:cBhvr additive="base">
                                        <p:cTn id="13" dur="225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Rectangle 1"/>
              <p:cNvSpPr>
                <a:spLocks noChangeArrowheads="1"/>
              </p:cNvSpPr>
              <p:nvPr/>
            </p:nvSpPr>
            <p:spPr bwMode="auto">
              <a:xfrm>
                <a:off x="554268" y="595247"/>
                <a:ext cx="8050180" cy="103355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20000"/>
                  </a:lnSpc>
                  <a:spcBef>
                    <a:spcPct val="0"/>
                  </a:spcBef>
                  <a:spcAft>
                    <a:spcPct val="0"/>
                  </a:spcAft>
                  <a:buClrTx/>
                  <a:buSzTx/>
                  <a:buFontTx/>
                  <a:buNone/>
                  <a:tabLst/>
                </a:pPr>
                <a:r>
                  <a:rPr lang="zh-CN" altLang="en-US" sz="2000" b="1" dirty="0" smtClean="0">
                    <a:solidFill>
                      <a:srgbClr val="000000"/>
                    </a:solidFill>
                    <a:latin typeface="Times New Roman" pitchFamily="18" charset="0"/>
                    <a:ea typeface="宋体" pitchFamily="2" charset="-122"/>
                    <a:cs typeface="Times New Roman" pitchFamily="18" charset="0"/>
                  </a:rPr>
                  <a:t>六</a:t>
                </a:r>
                <a:r>
                  <a:rPr kumimoji="0" 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kumimoji="0" lang="zh-CN" altLang="en-US"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答案</a:t>
                </a:r>
                <a:r>
                  <a:rPr lang="zh-CN" altLang="en-US" sz="2000" b="1" dirty="0" smtClean="0">
                    <a:solidFill>
                      <a:srgbClr val="000000"/>
                    </a:solidFill>
                    <a:latin typeface="Times New Roman" pitchFamily="18" charset="0"/>
                    <a:ea typeface="宋体" pitchFamily="2" charset="-122"/>
                    <a:cs typeface="Times New Roman" pitchFamily="18" charset="0"/>
                    <a:sym typeface="Wingdings" pitchFamily="2" charset="2"/>
                  </a:rPr>
                  <a:t>： （</a:t>
                </a:r>
                <a:r>
                  <a:rPr lang="en-US" altLang="zh-CN" sz="2000" b="1" dirty="0" smtClean="0">
                    <a:solidFill>
                      <a:srgbClr val="000000"/>
                    </a:solidFill>
                    <a:latin typeface="Times New Roman" pitchFamily="18" charset="0"/>
                    <a:ea typeface="宋体" pitchFamily="2" charset="-122"/>
                    <a:cs typeface="Times New Roman" pitchFamily="18" charset="0"/>
                    <a:sym typeface="Wingdings" pitchFamily="2" charset="2"/>
                  </a:rPr>
                  <a:t>1</a:t>
                </a:r>
                <a:r>
                  <a:rPr lang="zh-CN" altLang="en-US" sz="2000" b="1" dirty="0" smtClean="0">
                    <a:solidFill>
                      <a:srgbClr val="000000"/>
                    </a:solidFill>
                    <a:latin typeface="Times New Roman" pitchFamily="18" charset="0"/>
                    <a:ea typeface="宋体" pitchFamily="2" charset="-122"/>
                    <a:cs typeface="Times New Roman" pitchFamily="18" charset="0"/>
                    <a:sym typeface="Wingdings" pitchFamily="2" charset="2"/>
                  </a:rPr>
                  <a:t>）根据 </a:t>
                </a:r>
                <a:r>
                  <a:rPr lang="en-US" altLang="zh-CN" sz="2000" b="1" i="1" dirty="0" smtClean="0">
                    <a:solidFill>
                      <a:srgbClr val="000000"/>
                    </a:solidFill>
                    <a:latin typeface="Times New Roman" pitchFamily="18" charset="0"/>
                    <a:ea typeface="宋体" pitchFamily="2" charset="-122"/>
                    <a:cs typeface="Times New Roman" pitchFamily="18" charset="0"/>
                    <a:sym typeface="Wingdings" pitchFamily="2" charset="2"/>
                  </a:rPr>
                  <a:t>v = </a:t>
                </a:r>
                <a14:m>
                  <m:oMath xmlns:m="http://schemas.openxmlformats.org/officeDocument/2006/math">
                    <m:f>
                      <m:fPr>
                        <m:ctrlPr>
                          <a:rPr lang="en-US" altLang="zh-CN" sz="2000" b="1" i="1" smtClean="0">
                            <a:solidFill>
                              <a:srgbClr val="000000"/>
                            </a:solidFill>
                            <a:latin typeface="Cambria Math"/>
                            <a:ea typeface="宋体" pitchFamily="2" charset="-122"/>
                            <a:cs typeface="Times New Roman" pitchFamily="18" charset="0"/>
                            <a:sym typeface="Wingdings" pitchFamily="2" charset="2"/>
                          </a:rPr>
                        </m:ctrlPr>
                      </m:fPr>
                      <m:num>
                        <m:r>
                          <a:rPr lang="en-US" altLang="zh-CN" sz="2000" b="1" i="1" smtClean="0">
                            <a:solidFill>
                              <a:srgbClr val="000000"/>
                            </a:solidFill>
                            <a:latin typeface="Cambria Math"/>
                            <a:ea typeface="宋体" pitchFamily="2" charset="-122"/>
                            <a:cs typeface="Times New Roman" pitchFamily="18" charset="0"/>
                            <a:sym typeface="Wingdings" pitchFamily="2" charset="2"/>
                          </a:rPr>
                          <m:t>𝟑</m:t>
                        </m:r>
                        <m:r>
                          <a:rPr lang="en-US" altLang="zh-CN" sz="2000" b="1" i="1" smtClean="0">
                            <a:solidFill>
                              <a:srgbClr val="000000"/>
                            </a:solidFill>
                            <a:latin typeface="Cambria Math"/>
                            <a:ea typeface="宋体" pitchFamily="2" charset="-122"/>
                            <a:cs typeface="Times New Roman" pitchFamily="18" charset="0"/>
                            <a:sym typeface="Wingdings" pitchFamily="2" charset="2"/>
                          </a:rPr>
                          <m:t>.</m:t>
                        </m:r>
                        <m:r>
                          <a:rPr lang="en-US" altLang="zh-CN" sz="2000" b="1" i="1" smtClean="0">
                            <a:solidFill>
                              <a:srgbClr val="000000"/>
                            </a:solidFill>
                            <a:latin typeface="Cambria Math"/>
                            <a:ea typeface="宋体" pitchFamily="2" charset="-122"/>
                            <a:cs typeface="Times New Roman" pitchFamily="18" charset="0"/>
                            <a:sym typeface="Wingdings" pitchFamily="2" charset="2"/>
                          </a:rPr>
                          <m:t>𝟏𝟒</m:t>
                        </m:r>
                        <m:r>
                          <a:rPr lang="en-US" altLang="zh-CN" sz="2000" b="1" i="1" smtClean="0">
                            <a:solidFill>
                              <a:srgbClr val="000000"/>
                            </a:solidFill>
                            <a:latin typeface="Cambria Math"/>
                            <a:ea typeface="Cambria Math"/>
                            <a:cs typeface="Times New Roman" pitchFamily="18" charset="0"/>
                            <a:sym typeface="Wingdings" pitchFamily="2" charset="2"/>
                          </a:rPr>
                          <m:t>×</m:t>
                        </m:r>
                        <m:sSub>
                          <m:sSubPr>
                            <m:ctrlPr>
                              <a:rPr lang="en-US" altLang="zh-CN" sz="2000" b="1" i="1" smtClean="0">
                                <a:solidFill>
                                  <a:srgbClr val="000000"/>
                                </a:solidFill>
                                <a:latin typeface="Cambria Math"/>
                                <a:ea typeface="Cambria Math"/>
                                <a:cs typeface="Times New Roman" pitchFamily="18" charset="0"/>
                                <a:sym typeface="Wingdings" pitchFamily="2" charset="2"/>
                              </a:rPr>
                            </m:ctrlPr>
                          </m:sSubPr>
                          <m:e>
                            <m:r>
                              <a:rPr lang="en-US" altLang="zh-CN" sz="2000" b="1" i="1" smtClean="0">
                                <a:solidFill>
                                  <a:srgbClr val="000000"/>
                                </a:solidFill>
                                <a:latin typeface="Cambria Math"/>
                                <a:ea typeface="Cambria Math"/>
                                <a:cs typeface="Times New Roman" pitchFamily="18" charset="0"/>
                                <a:sym typeface="Wingdings" pitchFamily="2" charset="2"/>
                              </a:rPr>
                              <m:t>𝒅</m:t>
                            </m:r>
                          </m:e>
                          <m:sub>
                            <m:r>
                              <a:rPr lang="en-US" altLang="zh-CN" sz="2000" b="1" i="1" smtClean="0">
                                <a:solidFill>
                                  <a:srgbClr val="000000"/>
                                </a:solidFill>
                                <a:latin typeface="Cambria Math"/>
                                <a:ea typeface="Cambria Math"/>
                                <a:cs typeface="Times New Roman" pitchFamily="18" charset="0"/>
                                <a:sym typeface="Wingdings" pitchFamily="2" charset="2"/>
                              </a:rPr>
                              <m:t>𝟏</m:t>
                            </m:r>
                          </m:sub>
                        </m:sSub>
                        <m:r>
                          <a:rPr lang="en-US" altLang="zh-CN" sz="2000" b="1" i="1" smtClean="0">
                            <a:solidFill>
                              <a:srgbClr val="000000"/>
                            </a:solidFill>
                            <a:latin typeface="Cambria Math"/>
                            <a:ea typeface="Cambria Math"/>
                            <a:cs typeface="Times New Roman" pitchFamily="18" charset="0"/>
                            <a:sym typeface="Wingdings" pitchFamily="2" charset="2"/>
                          </a:rPr>
                          <m:t>×</m:t>
                        </m:r>
                        <m:sSub>
                          <m:sSubPr>
                            <m:ctrlPr>
                              <a:rPr lang="en-US" altLang="zh-CN" sz="2000" b="1" i="1" smtClean="0">
                                <a:solidFill>
                                  <a:srgbClr val="000000"/>
                                </a:solidFill>
                                <a:latin typeface="Cambria Math"/>
                                <a:ea typeface="Cambria Math"/>
                                <a:cs typeface="Times New Roman" pitchFamily="18" charset="0"/>
                                <a:sym typeface="Wingdings" pitchFamily="2" charset="2"/>
                              </a:rPr>
                            </m:ctrlPr>
                          </m:sSubPr>
                          <m:e>
                            <m:r>
                              <a:rPr lang="en-US" altLang="zh-CN" sz="2000" b="1" i="1" smtClean="0">
                                <a:solidFill>
                                  <a:srgbClr val="000000"/>
                                </a:solidFill>
                                <a:latin typeface="Cambria Math"/>
                                <a:ea typeface="Cambria Math"/>
                                <a:cs typeface="Times New Roman" pitchFamily="18" charset="0"/>
                                <a:sym typeface="Wingdings" pitchFamily="2" charset="2"/>
                              </a:rPr>
                              <m:t>𝒏</m:t>
                            </m:r>
                          </m:e>
                          <m:sub>
                            <m:r>
                              <a:rPr lang="en-US" altLang="zh-CN" sz="2000" b="1" i="1" smtClean="0">
                                <a:solidFill>
                                  <a:srgbClr val="000000"/>
                                </a:solidFill>
                                <a:latin typeface="Cambria Math"/>
                                <a:ea typeface="Cambria Math"/>
                                <a:cs typeface="Times New Roman" pitchFamily="18" charset="0"/>
                                <a:sym typeface="Wingdings" pitchFamily="2" charset="2"/>
                              </a:rPr>
                              <m:t>𝟏</m:t>
                            </m:r>
                          </m:sub>
                        </m:sSub>
                      </m:num>
                      <m:den>
                        <m:r>
                          <a:rPr lang="en-US" altLang="zh-CN" sz="2000" b="1" i="1" smtClean="0">
                            <a:solidFill>
                              <a:srgbClr val="000000"/>
                            </a:solidFill>
                            <a:latin typeface="Cambria Math"/>
                            <a:ea typeface="宋体" pitchFamily="2" charset="-122"/>
                            <a:cs typeface="Times New Roman" pitchFamily="18" charset="0"/>
                            <a:sym typeface="Wingdings" pitchFamily="2" charset="2"/>
                          </a:rPr>
                          <m:t>𝟏𝟎𝟎𝟎</m:t>
                        </m:r>
                        <m:r>
                          <a:rPr lang="en-US" altLang="zh-CN" sz="2000" b="1" i="1" smtClean="0">
                            <a:solidFill>
                              <a:srgbClr val="000000"/>
                            </a:solidFill>
                            <a:latin typeface="Cambria Math"/>
                            <a:ea typeface="Cambria Math"/>
                            <a:cs typeface="Times New Roman" pitchFamily="18" charset="0"/>
                            <a:sym typeface="Wingdings" pitchFamily="2" charset="2"/>
                          </a:rPr>
                          <m:t>×</m:t>
                        </m:r>
                        <m:r>
                          <a:rPr lang="en-US" altLang="zh-CN" sz="2000" b="1" i="1" smtClean="0">
                            <a:solidFill>
                              <a:srgbClr val="000000"/>
                            </a:solidFill>
                            <a:latin typeface="Cambria Math"/>
                            <a:ea typeface="Cambria Math"/>
                            <a:cs typeface="Times New Roman" pitchFamily="18" charset="0"/>
                            <a:sym typeface="Wingdings" pitchFamily="2" charset="2"/>
                          </a:rPr>
                          <m:t>𝟔𝟎</m:t>
                        </m:r>
                      </m:den>
                    </m:f>
                  </m:oMath>
                </a14:m>
                <a:r>
                  <a:rPr kumimoji="0" lang="en-US" altLang="zh-CN" sz="2000" b="0" i="1" u="none" strike="noStrike" cap="none" normalizeH="0" baseline="0" dirty="0" smtClean="0">
                    <a:ln>
                      <a:noFill/>
                    </a:ln>
                    <a:solidFill>
                      <a:schemeClr val="tx1"/>
                    </a:solidFill>
                    <a:effectLst/>
                    <a:latin typeface="Arial" pitchFamily="34" charset="0"/>
                    <a:ea typeface="宋体" pitchFamily="2" charset="-122"/>
                  </a:rPr>
                  <a:t> = 2.72</a:t>
                </a:r>
                <a14:m>
                  <m:oMath xmlns:m="http://schemas.openxmlformats.org/officeDocument/2006/math">
                    <m:f>
                      <m:fPr>
                        <m:type m:val="skw"/>
                        <m:ctrlPr>
                          <a:rPr kumimoji="0" lang="en-US" altLang="zh-CN" sz="2000" b="0" i="1" u="none" strike="noStrike" cap="none" normalizeH="0" baseline="0" smtClean="0">
                            <a:ln>
                              <a:noFill/>
                            </a:ln>
                            <a:solidFill>
                              <a:schemeClr val="tx1"/>
                            </a:solidFill>
                            <a:effectLst/>
                            <a:latin typeface="Cambria Math"/>
                            <a:ea typeface="宋体" pitchFamily="2" charset="-122"/>
                          </a:rPr>
                        </m:ctrlPr>
                      </m:fPr>
                      <m:num>
                        <m:r>
                          <a:rPr kumimoji="0" lang="en-US" altLang="zh-CN" sz="2000" b="0" i="1" u="none" strike="noStrike" cap="none" normalizeH="0" baseline="0" smtClean="0">
                            <a:ln>
                              <a:noFill/>
                            </a:ln>
                            <a:solidFill>
                              <a:schemeClr val="tx1"/>
                            </a:solidFill>
                            <a:effectLst/>
                            <a:latin typeface="Cambria Math"/>
                            <a:ea typeface="宋体" pitchFamily="2" charset="-122"/>
                          </a:rPr>
                          <m:t> </m:t>
                        </m:r>
                        <m:r>
                          <a:rPr kumimoji="0" lang="en-US" altLang="zh-CN" sz="2000" b="0" i="1" u="none" strike="noStrike" cap="none" normalizeH="0" baseline="0" smtClean="0">
                            <a:ln>
                              <a:noFill/>
                            </a:ln>
                            <a:solidFill>
                              <a:schemeClr val="tx1"/>
                            </a:solidFill>
                            <a:effectLst/>
                            <a:latin typeface="Cambria Math"/>
                            <a:ea typeface="宋体" pitchFamily="2" charset="-122"/>
                          </a:rPr>
                          <m:t>𝑚</m:t>
                        </m:r>
                      </m:num>
                      <m:den>
                        <m:r>
                          <a:rPr kumimoji="0" lang="en-US" altLang="zh-CN" sz="2000" b="0" i="1" u="none" strike="noStrike" cap="none" normalizeH="0" baseline="0" smtClean="0">
                            <a:ln>
                              <a:noFill/>
                            </a:ln>
                            <a:solidFill>
                              <a:schemeClr val="tx1"/>
                            </a:solidFill>
                            <a:effectLst/>
                            <a:latin typeface="Cambria Math"/>
                            <a:ea typeface="宋体" pitchFamily="2" charset="-122"/>
                          </a:rPr>
                          <m:t>𝑆</m:t>
                        </m:r>
                      </m:den>
                    </m:f>
                  </m:oMath>
                </a14:m>
                <a:r>
                  <a:rPr kumimoji="0" lang="zh-CN" altLang="en-US" sz="2000" b="0" i="1" u="none" strike="noStrike" cap="none" normalizeH="0" baseline="0" dirty="0" smtClean="0">
                    <a:ln>
                      <a:noFill/>
                    </a:ln>
                    <a:solidFill>
                      <a:schemeClr val="tx1"/>
                    </a:solidFill>
                    <a:effectLst/>
                    <a:latin typeface="Arial" pitchFamily="34" charset="0"/>
                    <a:ea typeface="宋体" pitchFamily="2" charset="-122"/>
                  </a:rPr>
                  <a:t> →  </a:t>
                </a:r>
                <a:r>
                  <a:rPr kumimoji="0" lang="zh-CN" altLang="en-US" sz="2000" b="0" u="none" strike="noStrike" cap="none" normalizeH="0" baseline="0" dirty="0" smtClean="0">
                    <a:ln>
                      <a:noFill/>
                    </a:ln>
                    <a:solidFill>
                      <a:schemeClr val="tx1"/>
                    </a:solidFill>
                    <a:effectLst/>
                    <a:latin typeface="Arial" pitchFamily="34" charset="0"/>
                    <a:ea typeface="宋体" pitchFamily="2" charset="-122"/>
                  </a:rPr>
                  <a:t>表得</a:t>
                </a:r>
                <a:r>
                  <a:rPr kumimoji="0" lang="en-US" altLang="zh-CN" sz="2000" b="0" u="none" strike="noStrike" cap="none" normalizeH="0" baseline="0" dirty="0" smtClean="0">
                    <a:ln>
                      <a:noFill/>
                    </a:ln>
                    <a:solidFill>
                      <a:schemeClr val="tx1"/>
                    </a:solidFill>
                    <a:effectLst/>
                    <a:latin typeface="Arial" pitchFamily="34" charset="0"/>
                    <a:ea typeface="宋体" pitchFamily="2" charset="-122"/>
                  </a:rPr>
                  <a:t>8</a:t>
                </a:r>
                <a:r>
                  <a:rPr kumimoji="0" lang="zh-CN" altLang="en-US" sz="2000" b="0" u="none" strike="noStrike" cap="none" normalizeH="0" baseline="0" dirty="0" smtClean="0">
                    <a:ln>
                      <a:noFill/>
                    </a:ln>
                    <a:solidFill>
                      <a:schemeClr val="tx1"/>
                    </a:solidFill>
                    <a:effectLst/>
                    <a:latin typeface="Arial" pitchFamily="34" charset="0"/>
                    <a:ea typeface="宋体" pitchFamily="2" charset="-122"/>
                  </a:rPr>
                  <a:t>级→查表得</a:t>
                </a:r>
                <a:endParaRPr kumimoji="0" lang="en-US" altLang="zh-CN" sz="2000" b="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1" fontAlgn="base" latinLnBrk="0" hangingPunct="1">
                  <a:lnSpc>
                    <a:spcPct val="120000"/>
                  </a:lnSpc>
                  <a:spcBef>
                    <a:spcPct val="0"/>
                  </a:spcBef>
                  <a:spcAft>
                    <a:spcPct val="0"/>
                  </a:spcAft>
                  <a:buClrTx/>
                  <a:buSzTx/>
                  <a:buFontTx/>
                  <a:buNone/>
                  <a:tabLst/>
                </a:pPr>
                <a:r>
                  <a:rPr lang="en-US" altLang="zh-CN" sz="2000" dirty="0">
                    <a:latin typeface="Arial" pitchFamily="34" charset="0"/>
                    <a:ea typeface="宋体" pitchFamily="2" charset="-122"/>
                  </a:rPr>
                  <a:t> </a:t>
                </a:r>
                <a:r>
                  <a:rPr lang="en-US" altLang="zh-CN" sz="2000" dirty="0" smtClean="0">
                    <a:latin typeface="Arial" pitchFamily="34" charset="0"/>
                    <a:ea typeface="宋体" pitchFamily="2" charset="-122"/>
                  </a:rPr>
                  <a:t>                         </a:t>
                </a:r>
                <a14:m>
                  <m:oMath xmlns:m="http://schemas.openxmlformats.org/officeDocument/2006/math">
                    <m:r>
                      <a:rPr lang="en-US" altLang="zh-CN" sz="2000" i="1" smtClean="0">
                        <a:latin typeface="Cambria Math"/>
                        <a:ea typeface="Cambria Math"/>
                      </a:rPr>
                      <m:t>±</m:t>
                    </m:r>
                    <m:sSub>
                      <m:sSubPr>
                        <m:ctrlPr>
                          <a:rPr lang="en-US" altLang="zh-CN" sz="2000" i="1" smtClean="0">
                            <a:latin typeface="Cambria Math"/>
                            <a:ea typeface="Cambria Math"/>
                          </a:rPr>
                        </m:ctrlPr>
                      </m:sSubPr>
                      <m:e>
                        <m:r>
                          <a:rPr lang="en-US" altLang="zh-CN" sz="2000" b="0" i="1" smtClean="0">
                            <a:latin typeface="Cambria Math"/>
                            <a:ea typeface="Cambria Math"/>
                          </a:rPr>
                          <m:t>𝑓</m:t>
                        </m:r>
                      </m:e>
                      <m:sub>
                        <m:r>
                          <a:rPr lang="en-US" altLang="zh-CN" sz="2000" b="0" i="1" smtClean="0">
                            <a:latin typeface="Cambria Math"/>
                            <a:ea typeface="Cambria Math"/>
                          </a:rPr>
                          <m:t>𝑝𝑡</m:t>
                        </m:r>
                      </m:sub>
                    </m:sSub>
                  </m:oMath>
                </a14:m>
                <a:r>
                  <a:rPr lang="en-US" altLang="zh-CN" sz="2000" dirty="0" smtClean="0">
                    <a:latin typeface="Arial" pitchFamily="34" charset="0"/>
                    <a:ea typeface="宋体" pitchFamily="2" charset="-122"/>
                  </a:rPr>
                  <a:t> =</a:t>
                </a:r>
                <a14:m>
                  <m:oMath xmlns:m="http://schemas.openxmlformats.org/officeDocument/2006/math">
                    <m:r>
                      <a:rPr lang="en-US" altLang="zh-CN" sz="2000" i="1" dirty="0" smtClean="0">
                        <a:latin typeface="Cambria Math"/>
                        <a:ea typeface="Cambria Math"/>
                      </a:rPr>
                      <m:t>±</m:t>
                    </m:r>
                    <m:r>
                      <a:rPr lang="en-US" altLang="zh-CN" sz="2000" b="0" i="1" dirty="0" smtClean="0">
                        <a:latin typeface="Cambria Math"/>
                        <a:ea typeface="Cambria Math"/>
                      </a:rPr>
                      <m:t>0.015,</m:t>
                    </m:r>
                  </m:oMath>
                </a14:m>
                <a:r>
                  <a:rPr lang="en-US" altLang="zh-CN" sz="2000" dirty="0" smtClean="0">
                    <a:latin typeface="Arial" pitchFamily="34" charset="0"/>
                    <a:ea typeface="宋体" pitchFamily="2" charset="-122"/>
                  </a:rPr>
                  <a:t>   </a:t>
                </a:r>
                <a14:m>
                  <m:oMath xmlns:m="http://schemas.openxmlformats.org/officeDocument/2006/math">
                    <m:sSub>
                      <m:sSubPr>
                        <m:ctrlPr>
                          <a:rPr lang="en-US" altLang="zh-CN" sz="2000" i="1" dirty="0" smtClean="0">
                            <a:latin typeface="Cambria Math"/>
                            <a:ea typeface="宋体" pitchFamily="2" charset="-122"/>
                          </a:rPr>
                        </m:ctrlPr>
                      </m:sSubPr>
                      <m:e>
                        <m:r>
                          <a:rPr lang="en-US" altLang="zh-CN" sz="2000" b="0" i="1" dirty="0" smtClean="0">
                            <a:latin typeface="Cambria Math"/>
                            <a:ea typeface="宋体" pitchFamily="2" charset="-122"/>
                          </a:rPr>
                          <m:t>𝐹</m:t>
                        </m:r>
                      </m:e>
                      <m:sub>
                        <m:r>
                          <m:rPr>
                            <m:sty m:val="p"/>
                          </m:rPr>
                          <a:rPr lang="en-US" altLang="zh-CN" sz="2000" b="0" i="0" dirty="0" smtClean="0">
                            <a:latin typeface="Cambria Math"/>
                            <a:ea typeface="宋体" pitchFamily="2" charset="-122"/>
                          </a:rPr>
                          <m:t>P</m:t>
                        </m:r>
                      </m:sub>
                    </m:sSub>
                  </m:oMath>
                </a14:m>
                <a:r>
                  <a:rPr lang="en-US" altLang="zh-CN" sz="2000" dirty="0" smtClean="0">
                    <a:latin typeface="Arial" pitchFamily="34" charset="0"/>
                    <a:ea typeface="宋体" pitchFamily="2" charset="-122"/>
                  </a:rPr>
                  <a:t> =0.052,</a:t>
                </a:r>
                <a14:m>
                  <m:oMath xmlns:m="http://schemas.openxmlformats.org/officeDocument/2006/math">
                    <m:sSub>
                      <m:sSubPr>
                        <m:ctrlPr>
                          <a:rPr lang="en-US" altLang="zh-CN" sz="2000" i="1" smtClean="0">
                            <a:latin typeface="Cambria Math"/>
                            <a:ea typeface="宋体" pitchFamily="2" charset="-122"/>
                          </a:rPr>
                        </m:ctrlPr>
                      </m:sSubPr>
                      <m:e>
                        <m:r>
                          <a:rPr lang="en-US" altLang="zh-CN" sz="2000" b="0" i="1" smtClean="0">
                            <a:latin typeface="Cambria Math"/>
                            <a:ea typeface="宋体" pitchFamily="2" charset="-122"/>
                          </a:rPr>
                          <m:t>𝐹</m:t>
                        </m:r>
                      </m:e>
                      <m:sub>
                        <m:r>
                          <a:rPr lang="en-US" altLang="zh-CN" sz="2000" i="1" smtClean="0">
                            <a:latin typeface="Cambria Math"/>
                            <a:ea typeface="Cambria Math"/>
                          </a:rPr>
                          <m:t>𝛼</m:t>
                        </m:r>
                      </m:sub>
                    </m:sSub>
                  </m:oMath>
                </a14:m>
                <a:r>
                  <a:rPr lang="en-US" altLang="zh-CN" sz="2000" dirty="0" smtClean="0">
                    <a:latin typeface="Arial" pitchFamily="34" charset="0"/>
                    <a:ea typeface="宋体" pitchFamily="2" charset="-122"/>
                  </a:rPr>
                  <a:t> =0.017,</a:t>
                </a:r>
                <a14:m>
                  <m:oMath xmlns:m="http://schemas.openxmlformats.org/officeDocument/2006/math">
                    <m:sSub>
                      <m:sSubPr>
                        <m:ctrlPr>
                          <a:rPr lang="en-US" altLang="zh-CN" sz="2000" i="1" smtClean="0">
                            <a:latin typeface="Cambria Math"/>
                            <a:ea typeface="宋体" pitchFamily="2" charset="-122"/>
                          </a:rPr>
                        </m:ctrlPr>
                      </m:sSubPr>
                      <m:e>
                        <m:r>
                          <a:rPr lang="en-US" altLang="zh-CN" sz="2000" b="0" i="1" smtClean="0">
                            <a:latin typeface="Cambria Math"/>
                            <a:ea typeface="宋体" pitchFamily="2" charset="-122"/>
                          </a:rPr>
                          <m:t>𝐹</m:t>
                        </m:r>
                      </m:e>
                      <m:sub>
                        <m:r>
                          <a:rPr lang="en-US" altLang="zh-CN" sz="2000" i="1" smtClean="0">
                            <a:latin typeface="Cambria Math"/>
                            <a:ea typeface="Cambria Math"/>
                          </a:rPr>
                          <m:t>𝛽</m:t>
                        </m:r>
                      </m:sub>
                    </m:sSub>
                  </m:oMath>
                </a14:m>
                <a:r>
                  <a:rPr lang="en-US" altLang="zh-CN" sz="2000" dirty="0" smtClean="0">
                    <a:latin typeface="Arial" pitchFamily="34" charset="0"/>
                    <a:ea typeface="宋体" pitchFamily="2" charset="-122"/>
                  </a:rPr>
                  <a:t>=0.021              </a:t>
                </a:r>
                <a:endParaRPr kumimoji="0" lang="zh-CN" altLang="en-US" sz="2000" b="0" u="none" strike="noStrike" cap="none" normalizeH="0" baseline="0" dirty="0" smtClean="0">
                  <a:ln>
                    <a:noFill/>
                  </a:ln>
                  <a:solidFill>
                    <a:schemeClr val="tx1"/>
                  </a:solidFill>
                  <a:effectLst/>
                  <a:latin typeface="Arial" pitchFamily="34" charset="0"/>
                  <a:ea typeface="宋体" pitchFamily="2" charset="-122"/>
                </a:endParaRPr>
              </a:p>
            </p:txBody>
          </p:sp>
        </mc:Choice>
        <mc:Fallback xmlns="">
          <p:sp>
            <p:nvSpPr>
              <p:cNvPr id="6" name="Rectangle 1"/>
              <p:cNvSpPr>
                <a:spLocks noRot="1" noChangeAspect="1" noMove="1" noResize="1" noEditPoints="1" noAdjustHandles="1" noChangeArrowheads="1" noChangeShapeType="1" noTextEdit="1"/>
              </p:cNvSpPr>
              <p:nvPr/>
            </p:nvSpPr>
            <p:spPr bwMode="auto">
              <a:xfrm>
                <a:off x="554268" y="595247"/>
                <a:ext cx="8050180" cy="1033553"/>
              </a:xfrm>
              <a:prstGeom prst="rect">
                <a:avLst/>
              </a:prstGeom>
              <a:blipFill rotWithShape="1">
                <a:blip r:embed="rId2"/>
                <a:stretch>
                  <a:fillRect l="-833" r="-2121" b="-591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7" name="矩形 6"/>
          <p:cNvSpPr/>
          <p:nvPr/>
        </p:nvSpPr>
        <p:spPr>
          <a:xfrm>
            <a:off x="470111" y="1679081"/>
            <a:ext cx="8280920" cy="461665"/>
          </a:xfrm>
          <a:prstGeom prst="rect">
            <a:avLst/>
          </a:prstGeom>
        </p:spPr>
        <p:txBody>
          <a:bodyPr wrap="square">
            <a:spAutoFit/>
          </a:bodyPr>
          <a:lstStyle/>
          <a:p>
            <a:pPr>
              <a:lnSpc>
                <a:spcPct val="120000"/>
              </a:lnSpc>
            </a:pPr>
            <a:r>
              <a:rPr lang="en-US" altLang="zh-CN" sz="2000" b="1" dirty="0" smtClean="0"/>
              <a:t>       (</a:t>
            </a:r>
            <a:r>
              <a:rPr lang="en-US" altLang="zh-CN" sz="2000" b="1" dirty="0"/>
              <a:t>2</a:t>
            </a:r>
            <a:r>
              <a:rPr lang="en-US" altLang="zh-CN" sz="2000" b="1" dirty="0" smtClean="0"/>
              <a:t>)   </a:t>
            </a:r>
            <a:r>
              <a:rPr lang="zh-CN" altLang="en-US" sz="2000" b="1" dirty="0" smtClean="0"/>
              <a:t>将有关数据填入下表。</a:t>
            </a:r>
            <a:r>
              <a:rPr lang="en-US" altLang="zh-CN" sz="2000" b="1" dirty="0" smtClean="0"/>
              <a:t> </a:t>
            </a:r>
            <a:endParaRPr lang="zh-CN" altLang="zh-CN" dirty="0"/>
          </a:p>
        </p:txBody>
      </p:sp>
      <mc:AlternateContent xmlns:mc="http://schemas.openxmlformats.org/markup-compatibility/2006" xmlns:a14="http://schemas.microsoft.com/office/drawing/2010/main">
        <mc:Choice Requires="a14">
          <p:graphicFrame>
            <p:nvGraphicFramePr>
              <p:cNvPr id="8" name="表格 7"/>
              <p:cNvGraphicFramePr>
                <a:graphicFrameLocks noGrp="1"/>
              </p:cNvGraphicFramePr>
              <p:nvPr>
                <p:extLst>
                  <p:ext uri="{D42A27DB-BD31-4B8C-83A1-F6EECF244321}">
                    <p14:modId xmlns:p14="http://schemas.microsoft.com/office/powerpoint/2010/main" val="3393181846"/>
                  </p:ext>
                </p:extLst>
              </p:nvPr>
            </p:nvGraphicFramePr>
            <p:xfrm>
              <a:off x="1562571" y="2284762"/>
              <a:ext cx="6096000" cy="3304478"/>
            </p:xfrm>
            <a:graphic>
              <a:graphicData uri="http://schemas.openxmlformats.org/drawingml/2006/table">
                <a:tbl>
                  <a:tblPr firstRow="1" bandRow="1">
                    <a:tableStyleId>{5940675A-B579-460E-94D1-54222C63F5DA}</a:tableStyleId>
                  </a:tblPr>
                  <a:tblGrid>
                    <a:gridCol w="2032000"/>
                    <a:gridCol w="2032000"/>
                    <a:gridCol w="2032000"/>
                  </a:tblGrid>
                  <a:tr h="172264">
                    <a:tc>
                      <a:txBody>
                        <a:bodyPr/>
                        <a:lstStyle/>
                        <a:p>
                          <a:pPr algn="ctr"/>
                          <a:r>
                            <a:rPr lang="zh-CN" altLang="en-US" sz="1400" b="1" dirty="0" smtClean="0"/>
                            <a:t>模数</a:t>
                          </a:r>
                          <a:endParaRPr lang="zh-CN" altLang="en-US" sz="1400" b="1" dirty="0"/>
                        </a:p>
                      </a:txBody>
                      <a:tcPr/>
                    </a:tc>
                    <a:tc>
                      <a:txBody>
                        <a:bodyPr/>
                        <a:lstStyle/>
                        <a:p>
                          <a:pPr algn="ctr"/>
                          <a:r>
                            <a:rPr lang="en-US" altLang="zh-CN" sz="1400" b="1" i="1" dirty="0" smtClean="0"/>
                            <a:t>m</a:t>
                          </a:r>
                          <a:endParaRPr lang="zh-CN" altLang="en-US" sz="1400" b="1" i="1" dirty="0"/>
                        </a:p>
                      </a:txBody>
                      <a:tcPr/>
                    </a:tc>
                    <a:tc>
                      <a:txBody>
                        <a:bodyPr/>
                        <a:lstStyle/>
                        <a:p>
                          <a:pPr algn="ctr"/>
                          <a:r>
                            <a:rPr lang="en-US" altLang="zh-CN" sz="1400" b="1" dirty="0" smtClean="0"/>
                            <a:t>2</a:t>
                          </a:r>
                          <a:endParaRPr lang="zh-CN" altLang="en-US" sz="1400" b="1" dirty="0"/>
                        </a:p>
                      </a:txBody>
                      <a:tcPr/>
                    </a:tc>
                  </a:tr>
                  <a:tr h="227504">
                    <a:tc>
                      <a:txBody>
                        <a:bodyPr/>
                        <a:lstStyle/>
                        <a:p>
                          <a:pPr algn="ctr"/>
                          <a:r>
                            <a:rPr lang="zh-CN" altLang="en-US" sz="1400" b="1" dirty="0" smtClean="0"/>
                            <a:t>齿数</a:t>
                          </a:r>
                          <a:endParaRPr lang="zh-CN" altLang="en-US" sz="1400" b="1" dirty="0"/>
                        </a:p>
                      </a:txBody>
                      <a:tcPr/>
                    </a:tc>
                    <a:tc>
                      <a:txBody>
                        <a:bodyPr/>
                        <a:lstStyle/>
                        <a:p>
                          <a:pPr algn="ctr"/>
                          <a:r>
                            <a:rPr lang="en-US" altLang="zh-CN" sz="1400" b="1" i="1" dirty="0" smtClean="0"/>
                            <a:t>z</a:t>
                          </a:r>
                          <a:endParaRPr lang="zh-CN" altLang="en-US" sz="1400" b="1" i="1" dirty="0"/>
                        </a:p>
                      </a:txBody>
                      <a:tcPr/>
                    </a:tc>
                    <a:tc>
                      <a:txBody>
                        <a:bodyPr/>
                        <a:lstStyle/>
                        <a:p>
                          <a:pPr algn="ctr"/>
                          <a:r>
                            <a:rPr lang="en-US" altLang="zh-CN" sz="1400" b="1" dirty="0" smtClean="0"/>
                            <a:t>26</a:t>
                          </a:r>
                          <a:endParaRPr lang="zh-CN" altLang="en-US" sz="1400" b="1" dirty="0"/>
                        </a:p>
                      </a:txBody>
                      <a:tcPr/>
                    </a:tc>
                  </a:tr>
                  <a:tr h="210736">
                    <a:tc>
                      <a:txBody>
                        <a:bodyPr/>
                        <a:lstStyle/>
                        <a:p>
                          <a:pPr algn="ctr"/>
                          <a:r>
                            <a:rPr lang="zh-CN" altLang="en-US" sz="1400" b="1" dirty="0" smtClean="0"/>
                            <a:t>齿形角</a:t>
                          </a:r>
                          <a:endParaRPr lang="zh-CN" altLang="en-US" sz="1400" b="1" dirty="0"/>
                        </a:p>
                      </a:txBody>
                      <a:tcPr/>
                    </a:tc>
                    <a:tc>
                      <a:txBody>
                        <a:bodyPr/>
                        <a:lstStyle/>
                        <a:p>
                          <a:pPr algn="ctr"/>
                          <a:r>
                            <a:rPr lang="el-GR" altLang="zh-CN" sz="1400" b="1" i="1" dirty="0" smtClean="0"/>
                            <a:t>α</a:t>
                          </a:r>
                          <a:endParaRPr lang="zh-CN" altLang="en-US" sz="1400" b="1" i="1" dirty="0"/>
                        </a:p>
                      </a:txBody>
                      <a:tcPr/>
                    </a:tc>
                    <a:tc>
                      <a:txBody>
                        <a:bodyPr/>
                        <a:lstStyle/>
                        <a:p>
                          <a:pPr algn="ctr"/>
                          <a14:m>
                            <m:oMathPara xmlns:m="http://schemas.openxmlformats.org/officeDocument/2006/math">
                              <m:oMathParaPr>
                                <m:jc m:val="centerGroup"/>
                              </m:oMathParaPr>
                              <m:oMath xmlns:m="http://schemas.openxmlformats.org/officeDocument/2006/math">
                                <m:sSup>
                                  <m:sSupPr>
                                    <m:ctrlPr>
                                      <a:rPr lang="en-US" altLang="zh-CN" sz="1400" b="1" i="1" smtClean="0">
                                        <a:latin typeface="Cambria Math"/>
                                      </a:rPr>
                                    </m:ctrlPr>
                                  </m:sSupPr>
                                  <m:e>
                                    <m:r>
                                      <a:rPr lang="en-US" altLang="zh-CN" sz="1400" b="1" i="1" smtClean="0">
                                        <a:latin typeface="Cambria Math"/>
                                      </a:rPr>
                                      <m:t>𝟐𝟎</m:t>
                                    </m:r>
                                  </m:e>
                                  <m:sup>
                                    <m:r>
                                      <a:rPr lang="en-US" altLang="zh-CN" sz="1400" b="1" i="1" smtClean="0">
                                        <a:latin typeface="Cambria Math"/>
                                      </a:rPr>
                                      <m:t>𝟎</m:t>
                                    </m:r>
                                  </m:sup>
                                </m:sSup>
                              </m:oMath>
                            </m:oMathPara>
                          </a14:m>
                          <a:endParaRPr lang="zh-CN" altLang="en-US" sz="1400" b="1" dirty="0"/>
                        </a:p>
                      </a:txBody>
                      <a:tcPr/>
                    </a:tc>
                  </a:tr>
                  <a:tr h="189205">
                    <a:tc>
                      <a:txBody>
                        <a:bodyPr/>
                        <a:lstStyle/>
                        <a:p>
                          <a:pPr algn="ctr"/>
                          <a:r>
                            <a:rPr lang="zh-CN" altLang="en-US" sz="1400" b="1" dirty="0" smtClean="0"/>
                            <a:t>变位系数</a:t>
                          </a:r>
                          <a:endParaRPr lang="zh-CN" altLang="en-US" sz="1400" b="1" dirty="0"/>
                        </a:p>
                      </a:txBody>
                      <a:tcPr/>
                    </a:tc>
                    <a:tc>
                      <a:txBody>
                        <a:bodyPr/>
                        <a:lstStyle/>
                        <a:p>
                          <a:pPr algn="ctr"/>
                          <a:r>
                            <a:rPr lang="en-US" altLang="zh-CN" sz="1400" b="1" i="1" dirty="0" smtClean="0">
                              <a:latin typeface="Cambria Math" pitchFamily="18" charset="0"/>
                              <a:ea typeface="Cambria Math" pitchFamily="18" charset="0"/>
                            </a:rPr>
                            <a:t>x</a:t>
                          </a:r>
                          <a:endParaRPr lang="zh-CN" altLang="en-US" sz="1400" b="1" i="1" dirty="0">
                            <a:latin typeface="Cambria Math" pitchFamily="18" charset="0"/>
                            <a:ea typeface="Batang" pitchFamily="18" charset="-127"/>
                          </a:endParaRPr>
                        </a:p>
                      </a:txBody>
                      <a:tcPr/>
                    </a:tc>
                    <a:tc>
                      <a:txBody>
                        <a:bodyPr/>
                        <a:lstStyle/>
                        <a:p>
                          <a:pPr algn="ctr"/>
                          <a:r>
                            <a:rPr lang="en-US" altLang="zh-CN" sz="1400" b="1" dirty="0" smtClean="0"/>
                            <a:t>0</a:t>
                          </a:r>
                          <a:endParaRPr lang="zh-CN" altLang="en-US" sz="1400" b="1" dirty="0"/>
                        </a:p>
                      </a:txBody>
                      <a:tcPr/>
                    </a:tc>
                  </a:tr>
                  <a:tr h="172437">
                    <a:tc>
                      <a:txBody>
                        <a:bodyPr/>
                        <a:lstStyle/>
                        <a:p>
                          <a:pPr algn="ctr"/>
                          <a:r>
                            <a:rPr lang="zh-CN" altLang="en-US" sz="1400" b="1" dirty="0" smtClean="0"/>
                            <a:t>精度等级</a:t>
                          </a:r>
                          <a:endParaRPr lang="zh-CN" altLang="en-US" sz="1400" b="1" dirty="0"/>
                        </a:p>
                      </a:txBody>
                      <a:tcPr/>
                    </a:tc>
                    <a:tc gridSpan="2">
                      <a:txBody>
                        <a:bodyPr/>
                        <a:lstStyle/>
                        <a:p>
                          <a:pPr algn="ctr"/>
                          <a:r>
                            <a:rPr lang="en-US" altLang="zh-CN" sz="1400" b="1" dirty="0" smtClean="0"/>
                            <a:t>8  GB/T10095.1</a:t>
                          </a:r>
                          <a:endParaRPr lang="zh-CN" altLang="en-US" sz="1400" b="1" dirty="0"/>
                        </a:p>
                      </a:txBody>
                      <a:tcPr/>
                    </a:tc>
                    <a:tc hMerge="1">
                      <a:txBody>
                        <a:bodyPr/>
                        <a:lstStyle/>
                        <a:p>
                          <a:endParaRPr lang="zh-CN" altLang="en-US" dirty="0"/>
                        </a:p>
                      </a:txBody>
                      <a:tcPr/>
                    </a:tc>
                  </a:tr>
                  <a:tr h="227677">
                    <a:tc>
                      <a:txBody>
                        <a:bodyPr/>
                        <a:lstStyle/>
                        <a:p>
                          <a:pPr algn="ctr"/>
                          <a:r>
                            <a:rPr lang="zh-CN" altLang="en-US" sz="1400" b="1" dirty="0" smtClean="0"/>
                            <a:t>齿距累积总偏差</a:t>
                          </a:r>
                          <a:endParaRPr lang="zh-CN" altLang="en-US" sz="1400" b="1" dirty="0"/>
                        </a:p>
                      </a:txBody>
                      <a:tcPr/>
                    </a:tc>
                    <a:tc>
                      <a:txBody>
                        <a:bodyPr/>
                        <a:lstStyle/>
                        <a:p>
                          <a:pPr algn="ctr"/>
                          <a14:m>
                            <m:oMathPara xmlns:m="http://schemas.openxmlformats.org/officeDocument/2006/math">
                              <m:oMathParaPr>
                                <m:jc m:val="centerGroup"/>
                              </m:oMathParaPr>
                              <m:oMath xmlns:m="http://schemas.openxmlformats.org/officeDocument/2006/math">
                                <m:sSub>
                                  <m:sSubPr>
                                    <m:ctrlPr>
                                      <a:rPr lang="en-US" altLang="zh-CN" sz="1400" b="1" i="1" smtClean="0">
                                        <a:latin typeface="Cambria Math"/>
                                      </a:rPr>
                                    </m:ctrlPr>
                                  </m:sSubPr>
                                  <m:e>
                                    <m:r>
                                      <a:rPr lang="en-US" altLang="zh-CN" sz="1400" b="1" i="1" smtClean="0">
                                        <a:latin typeface="Cambria Math"/>
                                      </a:rPr>
                                      <m:t>𝑭</m:t>
                                    </m:r>
                                  </m:e>
                                  <m:sub>
                                    <m:r>
                                      <a:rPr lang="en-US" altLang="zh-CN" sz="1400" b="1" i="0" smtClean="0">
                                        <a:latin typeface="Cambria Math"/>
                                      </a:rPr>
                                      <m:t>𝐏</m:t>
                                    </m:r>
                                  </m:sub>
                                </m:sSub>
                              </m:oMath>
                            </m:oMathPara>
                          </a14:m>
                          <a:endParaRPr lang="zh-CN" altLang="en-US" sz="1400" b="1" dirty="0"/>
                        </a:p>
                      </a:txBody>
                      <a:tcPr/>
                    </a:tc>
                    <a:tc>
                      <a:txBody>
                        <a:bodyPr/>
                        <a:lstStyle/>
                        <a:p>
                          <a:pPr algn="ctr"/>
                          <a:r>
                            <a:rPr lang="en-US" altLang="zh-CN" sz="1400" b="1" dirty="0" smtClean="0"/>
                            <a:t>0.052</a:t>
                          </a:r>
                          <a:endParaRPr lang="zh-CN" altLang="en-US" sz="1400" b="1" dirty="0"/>
                        </a:p>
                      </a:txBody>
                      <a:tcPr/>
                    </a:tc>
                  </a:tr>
                  <a:tr h="138901">
                    <a:tc>
                      <a:txBody>
                        <a:bodyPr/>
                        <a:lstStyle/>
                        <a:p>
                          <a:pPr algn="ctr"/>
                          <a:r>
                            <a:rPr lang="zh-CN" altLang="en-US" sz="1400" b="1" dirty="0" smtClean="0"/>
                            <a:t>单个齿距偏差</a:t>
                          </a:r>
                          <a:endParaRPr lang="zh-CN" altLang="en-US" sz="1400" b="1" dirty="0"/>
                        </a:p>
                      </a:txBody>
                      <a:tcPr/>
                    </a:tc>
                    <a:tc>
                      <a:txBody>
                        <a:bodyPr/>
                        <a:lstStyle/>
                        <a:p>
                          <a:pPr algn="ctr"/>
                          <a14:m>
                            <m:oMathPara xmlns:m="http://schemas.openxmlformats.org/officeDocument/2006/math">
                              <m:oMathParaPr>
                                <m:jc m:val="centerGroup"/>
                              </m:oMathParaPr>
                              <m:oMath xmlns:m="http://schemas.openxmlformats.org/officeDocument/2006/math">
                                <m:sSub>
                                  <m:sSubPr>
                                    <m:ctrlPr>
                                      <a:rPr lang="en-US" altLang="zh-CN" sz="1400" b="1" i="1" smtClean="0">
                                        <a:latin typeface="Cambria Math"/>
                                      </a:rPr>
                                    </m:ctrlPr>
                                  </m:sSubPr>
                                  <m:e>
                                    <m:r>
                                      <a:rPr lang="en-US" altLang="zh-CN" sz="1400" b="1" i="1" smtClean="0">
                                        <a:latin typeface="Cambria Math"/>
                                      </a:rPr>
                                      <m:t>±</m:t>
                                    </m:r>
                                    <m:r>
                                      <a:rPr lang="en-US" altLang="zh-CN" sz="1400" b="1" i="1" smtClean="0">
                                        <a:latin typeface="Cambria Math"/>
                                      </a:rPr>
                                      <m:t>𝒇</m:t>
                                    </m:r>
                                  </m:e>
                                  <m:sub>
                                    <m:r>
                                      <a:rPr lang="en-US" altLang="zh-CN" sz="1400" b="1" i="0" smtClean="0">
                                        <a:latin typeface="Cambria Math"/>
                                      </a:rPr>
                                      <m:t>𝐩𝐭</m:t>
                                    </m:r>
                                  </m:sub>
                                </m:sSub>
                              </m:oMath>
                            </m:oMathPara>
                          </a14:m>
                          <a:endParaRPr lang="zh-CN" altLang="en-US" sz="1400" b="1" dirty="0"/>
                        </a:p>
                      </a:txBody>
                      <a:tcPr/>
                    </a:tc>
                    <a:tc>
                      <a:txBody>
                        <a:bodyPr/>
                        <a:lstStyle/>
                        <a:p>
                          <a:pPr algn="ctr"/>
                          <a14:m>
                            <m:oMathPara xmlns:m="http://schemas.openxmlformats.org/officeDocument/2006/math">
                              <m:oMathParaPr>
                                <m:jc m:val="centerGroup"/>
                              </m:oMathParaPr>
                              <m:oMath xmlns:m="http://schemas.openxmlformats.org/officeDocument/2006/math">
                                <m:r>
                                  <a:rPr lang="en-US" altLang="zh-CN" sz="1400" b="1" i="1" smtClean="0">
                                    <a:latin typeface="Cambria Math"/>
                                    <a:ea typeface="Cambria Math"/>
                                  </a:rPr>
                                  <m:t>±</m:t>
                                </m:r>
                                <m:r>
                                  <a:rPr lang="en-US" altLang="zh-CN" sz="1400" b="1" i="1" smtClean="0">
                                    <a:latin typeface="Cambria Math"/>
                                    <a:ea typeface="Cambria Math"/>
                                  </a:rPr>
                                  <m:t>𝟎</m:t>
                                </m:r>
                                <m:r>
                                  <a:rPr lang="en-US" altLang="zh-CN" sz="1400" b="1" i="1" smtClean="0">
                                    <a:latin typeface="Cambria Math"/>
                                    <a:ea typeface="Cambria Math"/>
                                  </a:rPr>
                                  <m:t>.</m:t>
                                </m:r>
                                <m:r>
                                  <a:rPr lang="en-US" altLang="zh-CN" sz="1400" b="1" i="1" smtClean="0">
                                    <a:latin typeface="Cambria Math"/>
                                    <a:ea typeface="Cambria Math"/>
                                  </a:rPr>
                                  <m:t>𝟎𝟏𝟓</m:t>
                                </m:r>
                              </m:oMath>
                            </m:oMathPara>
                          </a14:m>
                          <a:endParaRPr lang="zh-CN" altLang="en-US" sz="1400" b="1" dirty="0"/>
                        </a:p>
                      </a:txBody>
                      <a:tcPr/>
                    </a:tc>
                  </a:tr>
                  <a:tr h="247035">
                    <a:tc>
                      <a:txBody>
                        <a:bodyPr/>
                        <a:lstStyle/>
                        <a:p>
                          <a:pPr algn="ctr"/>
                          <a:r>
                            <a:rPr lang="zh-CN" altLang="en-US" sz="1400" b="1" dirty="0" smtClean="0"/>
                            <a:t>齿廓总偏差</a:t>
                          </a:r>
                          <a:endParaRPr lang="zh-CN" altLang="en-US" sz="1400" b="1" dirty="0"/>
                        </a:p>
                      </a:txBody>
                      <a:tcPr/>
                    </a:tc>
                    <a:tc>
                      <a:txBody>
                        <a:bodyPr/>
                        <a:lstStyle/>
                        <a:p>
                          <a:pPr algn="ctr"/>
                          <a14:m>
                            <m:oMathPara xmlns:m="http://schemas.openxmlformats.org/officeDocument/2006/math">
                              <m:oMathParaPr>
                                <m:jc m:val="centerGroup"/>
                              </m:oMathParaPr>
                              <m:oMath xmlns:m="http://schemas.openxmlformats.org/officeDocument/2006/math">
                                <m:sSub>
                                  <m:sSubPr>
                                    <m:ctrlPr>
                                      <a:rPr lang="en-US" altLang="zh-CN" sz="1400" b="1" i="1" smtClean="0">
                                        <a:latin typeface="Cambria Math"/>
                                      </a:rPr>
                                    </m:ctrlPr>
                                  </m:sSubPr>
                                  <m:e>
                                    <m:r>
                                      <a:rPr lang="en-US" altLang="zh-CN" sz="1400" b="1" i="1" smtClean="0">
                                        <a:latin typeface="Cambria Math"/>
                                      </a:rPr>
                                      <m:t>𝑭</m:t>
                                    </m:r>
                                  </m:e>
                                  <m:sub>
                                    <m:r>
                                      <a:rPr lang="en-US" altLang="zh-CN" sz="1400" b="1" i="1" smtClean="0">
                                        <a:latin typeface="Cambria Math"/>
                                        <a:ea typeface="Cambria Math"/>
                                      </a:rPr>
                                      <m:t>𝜶</m:t>
                                    </m:r>
                                  </m:sub>
                                </m:sSub>
                              </m:oMath>
                            </m:oMathPara>
                          </a14:m>
                          <a:endParaRPr lang="zh-CN" altLang="en-US" sz="1400" b="1" dirty="0"/>
                        </a:p>
                      </a:txBody>
                      <a:tcPr/>
                    </a:tc>
                    <a:tc>
                      <a:txBody>
                        <a:bodyPr/>
                        <a:lstStyle/>
                        <a:p>
                          <a:pPr algn="ctr"/>
                          <a:r>
                            <a:rPr lang="en-US" altLang="zh-CN" sz="1400" b="1" dirty="0" smtClean="0"/>
                            <a:t>0.017</a:t>
                          </a:r>
                          <a:endParaRPr lang="zh-CN" altLang="en-US" sz="1400" b="1" dirty="0"/>
                        </a:p>
                      </a:txBody>
                      <a:tcPr/>
                    </a:tc>
                  </a:tr>
                  <a:tr h="158259">
                    <a:tc>
                      <a:txBody>
                        <a:bodyPr/>
                        <a:lstStyle/>
                        <a:p>
                          <a:pPr algn="ctr"/>
                          <a:r>
                            <a:rPr lang="zh-CN" altLang="en-US" sz="1400" b="1" dirty="0" smtClean="0"/>
                            <a:t>螺旋线总偏差</a:t>
                          </a:r>
                          <a:endParaRPr lang="zh-CN" altLang="en-US" sz="1400" b="1" dirty="0"/>
                        </a:p>
                      </a:txBody>
                      <a:tcPr/>
                    </a:tc>
                    <a:tc>
                      <a:txBody>
                        <a:bodyPr/>
                        <a:lstStyle/>
                        <a:p>
                          <a:pPr algn="ctr"/>
                          <a14:m>
                            <m:oMathPara xmlns:m="http://schemas.openxmlformats.org/officeDocument/2006/math">
                              <m:oMathParaPr>
                                <m:jc m:val="centerGroup"/>
                              </m:oMathParaPr>
                              <m:oMath xmlns:m="http://schemas.openxmlformats.org/officeDocument/2006/math">
                                <m:sSub>
                                  <m:sSubPr>
                                    <m:ctrlPr>
                                      <a:rPr lang="en-US" altLang="zh-CN" sz="1400" b="1" i="1" smtClean="0">
                                        <a:latin typeface="Cambria Math"/>
                                      </a:rPr>
                                    </m:ctrlPr>
                                  </m:sSubPr>
                                  <m:e>
                                    <m:r>
                                      <a:rPr lang="en-US" altLang="zh-CN" sz="1400" b="1" i="1" smtClean="0">
                                        <a:latin typeface="Cambria Math"/>
                                      </a:rPr>
                                      <m:t>𝑭</m:t>
                                    </m:r>
                                  </m:e>
                                  <m:sub>
                                    <m:r>
                                      <a:rPr lang="en-US" altLang="zh-CN" sz="1400" b="1" i="1" smtClean="0">
                                        <a:latin typeface="Cambria Math"/>
                                        <a:ea typeface="Cambria Math"/>
                                      </a:rPr>
                                      <m:t>𝜷</m:t>
                                    </m:r>
                                  </m:sub>
                                </m:sSub>
                              </m:oMath>
                            </m:oMathPara>
                          </a14:m>
                          <a:endParaRPr lang="zh-CN" altLang="en-US" sz="1400" b="1" dirty="0"/>
                        </a:p>
                      </a:txBody>
                      <a:tcPr/>
                    </a:tc>
                    <a:tc>
                      <a:txBody>
                        <a:bodyPr/>
                        <a:lstStyle/>
                        <a:p>
                          <a:pPr algn="ctr"/>
                          <a:r>
                            <a:rPr lang="en-US" altLang="zh-CN" sz="1400" b="1" dirty="0" smtClean="0"/>
                            <a:t>0.021</a:t>
                          </a:r>
                          <a:endParaRPr lang="zh-CN" altLang="en-US" sz="1400" b="1" dirty="0"/>
                        </a:p>
                      </a:txBody>
                      <a:tcPr/>
                    </a:tc>
                  </a:tr>
                  <a:tr h="194258">
                    <a:tc>
                      <a:txBody>
                        <a:bodyPr/>
                        <a:lstStyle/>
                        <a:p>
                          <a:pPr algn="ctr"/>
                          <a:r>
                            <a:rPr lang="zh-CN" altLang="en-US" sz="1400" b="1" dirty="0" smtClean="0"/>
                            <a:t>齿厚公称尺寸</a:t>
                          </a:r>
                          <a:endParaRPr lang="en-US" altLang="zh-CN" sz="1400" b="1" dirty="0" smtClean="0"/>
                        </a:p>
                        <a:p>
                          <a:pPr algn="ctr"/>
                          <a:r>
                            <a:rPr lang="zh-CN" altLang="en-US" sz="1400" b="1" dirty="0" smtClean="0"/>
                            <a:t>与上、下偏差</a:t>
                          </a:r>
                          <a:endParaRPr lang="zh-CN" altLang="en-US" sz="1400" b="1" dirty="0"/>
                        </a:p>
                      </a:txBody>
                      <a:tcPr/>
                    </a:tc>
                    <a:tc gridSpan="2">
                      <a:txBody>
                        <a:bodyPr/>
                        <a:lstStyle/>
                        <a:p>
                          <a:pPr algn="ctr"/>
                          <a14:m>
                            <m:oMath xmlns:m="http://schemas.openxmlformats.org/officeDocument/2006/math">
                              <m:acc>
                                <m:accPr>
                                  <m:chr m:val="̅"/>
                                  <m:ctrlPr>
                                    <a:rPr lang="en-US" altLang="zh-CN" sz="1400" b="1" i="1" smtClean="0">
                                      <a:latin typeface="Cambria Math"/>
                                    </a:rPr>
                                  </m:ctrlPr>
                                </m:accPr>
                                <m:e>
                                  <m:r>
                                    <a:rPr lang="en-US" altLang="zh-CN" sz="1400" b="1" i="1" smtClean="0">
                                      <a:latin typeface="Cambria Math"/>
                                    </a:rPr>
                                    <m:t>𝑺</m:t>
                                  </m:r>
                                </m:e>
                              </m:acc>
                              <m:r>
                                <a:rPr lang="en-US" altLang="zh-CN" sz="1400" b="1" i="1" smtClean="0">
                                  <a:latin typeface="Cambria Math"/>
                                </a:rPr>
                                <m:t> </m:t>
                              </m:r>
                            </m:oMath>
                          </a14:m>
                          <a:r>
                            <a:rPr lang="en-US" altLang="zh-CN" sz="1400" b="1" dirty="0" smtClean="0"/>
                            <a:t>= </a:t>
                          </a:r>
                          <a14:m>
                            <m:oMath xmlns:m="http://schemas.openxmlformats.org/officeDocument/2006/math">
                              <m:sSubSup>
                                <m:sSubSupPr>
                                  <m:ctrlPr>
                                    <a:rPr lang="en-US" altLang="zh-CN" sz="1400" b="1" i="1" smtClean="0">
                                      <a:latin typeface="Cambria Math"/>
                                    </a:rPr>
                                  </m:ctrlPr>
                                </m:sSubSupPr>
                                <m:e>
                                  <m:r>
                                    <a:rPr lang="en-US" altLang="zh-CN" sz="1400" b="1" i="1" smtClean="0">
                                      <a:latin typeface="Cambria Math"/>
                                    </a:rPr>
                                    <m:t>𝟑</m:t>
                                  </m:r>
                                  <m:r>
                                    <a:rPr lang="en-US" altLang="zh-CN" sz="1400" b="1" i="1" smtClean="0">
                                      <a:latin typeface="Cambria Math"/>
                                    </a:rPr>
                                    <m:t>.</m:t>
                                  </m:r>
                                  <m:r>
                                    <a:rPr lang="en-US" altLang="zh-CN" sz="1400" b="1" i="1" smtClean="0">
                                      <a:latin typeface="Cambria Math"/>
                                    </a:rPr>
                                    <m:t>𝟏𝟒</m:t>
                                  </m:r>
                                </m:e>
                                <m:sub>
                                  <m:r>
                                    <a:rPr lang="en-US" altLang="zh-CN" sz="1400" b="1" i="1" smtClean="0">
                                      <a:latin typeface="Cambria Math"/>
                                    </a:rPr>
                                    <m:t>−</m:t>
                                  </m:r>
                                  <m:r>
                                    <a:rPr lang="en-US" altLang="zh-CN" sz="1400" b="1" i="1" smtClean="0">
                                      <a:latin typeface="Cambria Math"/>
                                    </a:rPr>
                                    <m:t>𝟎</m:t>
                                  </m:r>
                                  <m:r>
                                    <a:rPr lang="en-US" altLang="zh-CN" sz="1400" b="1" i="1" smtClean="0">
                                      <a:latin typeface="Cambria Math"/>
                                    </a:rPr>
                                    <m:t>.</m:t>
                                  </m:r>
                                  <m:r>
                                    <a:rPr lang="en-US" altLang="zh-CN" sz="1400" b="1" i="1" smtClean="0">
                                      <a:latin typeface="Cambria Math"/>
                                    </a:rPr>
                                    <m:t>𝟏𝟔𝟓</m:t>
                                  </m:r>
                                </m:sub>
                                <m:sup>
                                  <m:r>
                                    <a:rPr lang="en-US" altLang="zh-CN" sz="1400" b="1" i="1" smtClean="0">
                                      <a:latin typeface="Cambria Math"/>
                                    </a:rPr>
                                    <m:t>−</m:t>
                                  </m:r>
                                  <m:r>
                                    <a:rPr lang="en-US" altLang="zh-CN" sz="1400" b="1" i="1" smtClean="0">
                                      <a:latin typeface="Cambria Math"/>
                                    </a:rPr>
                                    <m:t>𝟎</m:t>
                                  </m:r>
                                  <m:r>
                                    <a:rPr lang="en-US" altLang="zh-CN" sz="1400" b="1" i="1" smtClean="0">
                                      <a:latin typeface="Cambria Math"/>
                                    </a:rPr>
                                    <m:t>.</m:t>
                                  </m:r>
                                  <m:r>
                                    <a:rPr lang="en-US" altLang="zh-CN" sz="1400" b="1" i="1" smtClean="0">
                                      <a:latin typeface="Cambria Math"/>
                                    </a:rPr>
                                    <m:t>𝟏𝟑𝟕</m:t>
                                  </m:r>
                                </m:sup>
                              </m:sSubSup>
                            </m:oMath>
                          </a14:m>
                          <a:endParaRPr lang="zh-CN" altLang="en-US" sz="1400" b="1" dirty="0"/>
                        </a:p>
                      </a:txBody>
                      <a:tcPr/>
                    </a:tc>
                    <a:tc hMerge="1">
                      <a:txBody>
                        <a:bodyPr/>
                        <a:lstStyle/>
                        <a:p>
                          <a:pPr algn="ctr"/>
                          <a:endParaRPr lang="zh-CN" altLang="en-US" b="1" dirty="0"/>
                        </a:p>
                      </a:txBody>
                      <a:tcPr/>
                    </a:tc>
                  </a:tr>
                </a:tbl>
              </a:graphicData>
            </a:graphic>
          </p:graphicFrame>
        </mc:Choice>
        <mc:Fallback xmlns="">
          <p:graphicFrame>
            <p:nvGraphicFramePr>
              <p:cNvPr id="8" name="表格 7"/>
              <p:cNvGraphicFramePr>
                <a:graphicFrameLocks noGrp="1"/>
              </p:cNvGraphicFramePr>
              <p:nvPr>
                <p:extLst>
                  <p:ext uri="{D42A27DB-BD31-4B8C-83A1-F6EECF244321}">
                    <p14:modId xmlns:p14="http://schemas.microsoft.com/office/powerpoint/2010/main" val="3393181846"/>
                  </p:ext>
                </p:extLst>
              </p:nvPr>
            </p:nvGraphicFramePr>
            <p:xfrm>
              <a:off x="1562571" y="2284762"/>
              <a:ext cx="6096000" cy="3304478"/>
            </p:xfrm>
            <a:graphic>
              <a:graphicData uri="http://schemas.openxmlformats.org/drawingml/2006/table">
                <a:tbl>
                  <a:tblPr firstRow="1" bandRow="1">
                    <a:tableStyleId>{5940675A-B579-460E-94D1-54222C63F5DA}</a:tableStyleId>
                  </a:tblPr>
                  <a:tblGrid>
                    <a:gridCol w="2032000"/>
                    <a:gridCol w="2032000"/>
                    <a:gridCol w="2032000"/>
                  </a:tblGrid>
                  <a:tr h="304800">
                    <a:tc>
                      <a:txBody>
                        <a:bodyPr/>
                        <a:lstStyle/>
                        <a:p>
                          <a:pPr algn="ctr"/>
                          <a:r>
                            <a:rPr lang="zh-CN" altLang="en-US" sz="1400" b="1" dirty="0" smtClean="0"/>
                            <a:t>模数</a:t>
                          </a:r>
                          <a:endParaRPr lang="zh-CN" altLang="en-US" sz="1400" b="1" dirty="0"/>
                        </a:p>
                      </a:txBody>
                      <a:tcPr/>
                    </a:tc>
                    <a:tc>
                      <a:txBody>
                        <a:bodyPr/>
                        <a:lstStyle/>
                        <a:p>
                          <a:pPr algn="ctr"/>
                          <a:r>
                            <a:rPr lang="en-US" altLang="zh-CN" sz="1400" b="1" i="1" dirty="0" smtClean="0"/>
                            <a:t>m</a:t>
                          </a:r>
                          <a:endParaRPr lang="zh-CN" altLang="en-US" sz="1400" b="1" i="1" dirty="0"/>
                        </a:p>
                      </a:txBody>
                      <a:tcPr/>
                    </a:tc>
                    <a:tc>
                      <a:txBody>
                        <a:bodyPr/>
                        <a:lstStyle/>
                        <a:p>
                          <a:pPr algn="ctr"/>
                          <a:r>
                            <a:rPr lang="en-US" altLang="zh-CN" sz="1400" b="1" dirty="0" smtClean="0"/>
                            <a:t>2</a:t>
                          </a:r>
                          <a:endParaRPr lang="zh-CN" altLang="en-US" sz="1400" b="1" dirty="0"/>
                        </a:p>
                      </a:txBody>
                      <a:tcPr/>
                    </a:tc>
                  </a:tr>
                  <a:tr h="304800">
                    <a:tc>
                      <a:txBody>
                        <a:bodyPr/>
                        <a:lstStyle/>
                        <a:p>
                          <a:pPr algn="ctr"/>
                          <a:r>
                            <a:rPr lang="zh-CN" altLang="en-US" sz="1400" b="1" dirty="0" smtClean="0"/>
                            <a:t>齿数</a:t>
                          </a:r>
                          <a:endParaRPr lang="zh-CN" altLang="en-US" sz="1400" b="1" dirty="0"/>
                        </a:p>
                      </a:txBody>
                      <a:tcPr/>
                    </a:tc>
                    <a:tc>
                      <a:txBody>
                        <a:bodyPr/>
                        <a:lstStyle/>
                        <a:p>
                          <a:pPr algn="ctr"/>
                          <a:r>
                            <a:rPr lang="en-US" altLang="zh-CN" sz="1400" b="1" i="1" dirty="0" smtClean="0"/>
                            <a:t>z</a:t>
                          </a:r>
                          <a:endParaRPr lang="zh-CN" altLang="en-US" sz="1400" b="1" i="1" dirty="0"/>
                        </a:p>
                      </a:txBody>
                      <a:tcPr/>
                    </a:tc>
                    <a:tc>
                      <a:txBody>
                        <a:bodyPr/>
                        <a:lstStyle/>
                        <a:p>
                          <a:pPr algn="ctr"/>
                          <a:r>
                            <a:rPr lang="en-US" altLang="zh-CN" sz="1400" b="1" dirty="0" smtClean="0"/>
                            <a:t>26</a:t>
                          </a:r>
                          <a:endParaRPr lang="zh-CN" altLang="en-US" sz="1400" b="1" dirty="0"/>
                        </a:p>
                      </a:txBody>
                      <a:tcPr/>
                    </a:tc>
                  </a:tr>
                  <a:tr h="309563">
                    <a:tc>
                      <a:txBody>
                        <a:bodyPr/>
                        <a:lstStyle/>
                        <a:p>
                          <a:pPr algn="ctr"/>
                          <a:r>
                            <a:rPr lang="zh-CN" altLang="en-US" sz="1400" b="1" dirty="0" smtClean="0"/>
                            <a:t>齿形角</a:t>
                          </a:r>
                          <a:endParaRPr lang="zh-CN" altLang="en-US" sz="1400" b="1" dirty="0"/>
                        </a:p>
                      </a:txBody>
                      <a:tcPr/>
                    </a:tc>
                    <a:tc>
                      <a:txBody>
                        <a:bodyPr/>
                        <a:lstStyle/>
                        <a:p>
                          <a:pPr algn="ctr"/>
                          <a:r>
                            <a:rPr lang="el-GR" altLang="zh-CN" sz="1400" b="1" i="1" dirty="0" smtClean="0"/>
                            <a:t>α</a:t>
                          </a:r>
                          <a:endParaRPr lang="zh-CN" altLang="en-US" sz="1400" b="1" i="1" dirty="0"/>
                        </a:p>
                      </a:txBody>
                      <a:tcPr/>
                    </a:tc>
                    <a:tc>
                      <a:txBody>
                        <a:bodyPr/>
                        <a:lstStyle/>
                        <a:p>
                          <a:endParaRPr lang="zh-CN"/>
                        </a:p>
                      </a:txBody>
                      <a:tcPr>
                        <a:blipFill rotWithShape="1">
                          <a:blip r:embed="rId3"/>
                          <a:stretch>
                            <a:fillRect l="-200300" t="-201961" r="-300" b="-782353"/>
                          </a:stretch>
                        </a:blipFill>
                      </a:tcPr>
                    </a:tc>
                  </a:tr>
                  <a:tr h="304800">
                    <a:tc>
                      <a:txBody>
                        <a:bodyPr/>
                        <a:lstStyle/>
                        <a:p>
                          <a:pPr algn="ctr"/>
                          <a:r>
                            <a:rPr lang="zh-CN" altLang="en-US" sz="1400" b="1" dirty="0" smtClean="0"/>
                            <a:t>变位系数</a:t>
                          </a:r>
                          <a:endParaRPr lang="zh-CN" altLang="en-US" sz="1400" b="1" dirty="0"/>
                        </a:p>
                      </a:txBody>
                      <a:tcPr/>
                    </a:tc>
                    <a:tc>
                      <a:txBody>
                        <a:bodyPr/>
                        <a:lstStyle/>
                        <a:p>
                          <a:pPr algn="ctr"/>
                          <a:r>
                            <a:rPr lang="en-US" altLang="zh-CN" sz="1400" b="1" i="1" dirty="0" smtClean="0">
                              <a:latin typeface="Cambria Math" pitchFamily="18" charset="0"/>
                              <a:ea typeface="Cambria Math" pitchFamily="18" charset="0"/>
                            </a:rPr>
                            <a:t>x</a:t>
                          </a:r>
                          <a:endParaRPr lang="zh-CN" altLang="en-US" sz="1400" b="1" i="1" dirty="0">
                            <a:latin typeface="Cambria Math" pitchFamily="18" charset="0"/>
                            <a:ea typeface="Batang" pitchFamily="18" charset="-127"/>
                          </a:endParaRPr>
                        </a:p>
                      </a:txBody>
                      <a:tcPr/>
                    </a:tc>
                    <a:tc>
                      <a:txBody>
                        <a:bodyPr/>
                        <a:lstStyle/>
                        <a:p>
                          <a:pPr algn="ctr"/>
                          <a:r>
                            <a:rPr lang="en-US" altLang="zh-CN" sz="1400" b="1" dirty="0" smtClean="0"/>
                            <a:t>0</a:t>
                          </a:r>
                          <a:endParaRPr lang="zh-CN" altLang="en-US" sz="1400" b="1" dirty="0"/>
                        </a:p>
                      </a:txBody>
                      <a:tcPr/>
                    </a:tc>
                  </a:tr>
                  <a:tr h="304800">
                    <a:tc>
                      <a:txBody>
                        <a:bodyPr/>
                        <a:lstStyle/>
                        <a:p>
                          <a:pPr algn="ctr"/>
                          <a:r>
                            <a:rPr lang="zh-CN" altLang="en-US" sz="1400" b="1" dirty="0" smtClean="0"/>
                            <a:t>精度等级</a:t>
                          </a:r>
                          <a:endParaRPr lang="zh-CN" altLang="en-US" sz="1400" b="1" dirty="0"/>
                        </a:p>
                      </a:txBody>
                      <a:tcPr/>
                    </a:tc>
                    <a:tc gridSpan="2">
                      <a:txBody>
                        <a:bodyPr/>
                        <a:lstStyle/>
                        <a:p>
                          <a:pPr algn="ctr"/>
                          <a:r>
                            <a:rPr lang="en-US" altLang="zh-CN" sz="1400" b="1" dirty="0" smtClean="0"/>
                            <a:t>8  GB/T10095.1</a:t>
                          </a:r>
                          <a:endParaRPr lang="zh-CN" altLang="en-US" sz="1400" b="1" dirty="0"/>
                        </a:p>
                      </a:txBody>
                      <a:tcPr/>
                    </a:tc>
                    <a:tc hMerge="1">
                      <a:txBody>
                        <a:bodyPr/>
                        <a:lstStyle/>
                        <a:p>
                          <a:endParaRPr lang="zh-CN" altLang="en-US" dirty="0"/>
                        </a:p>
                      </a:txBody>
                      <a:tcPr/>
                    </a:tc>
                  </a:tr>
                  <a:tr h="304800">
                    <a:tc>
                      <a:txBody>
                        <a:bodyPr/>
                        <a:lstStyle/>
                        <a:p>
                          <a:pPr algn="ctr"/>
                          <a:r>
                            <a:rPr lang="zh-CN" altLang="en-US" sz="1400" b="1" dirty="0" smtClean="0"/>
                            <a:t>齿距累积总偏差</a:t>
                          </a:r>
                          <a:endParaRPr lang="zh-CN" altLang="en-US" sz="1400" b="1" dirty="0"/>
                        </a:p>
                      </a:txBody>
                      <a:tcPr/>
                    </a:tc>
                    <a:tc>
                      <a:txBody>
                        <a:bodyPr/>
                        <a:lstStyle/>
                        <a:p>
                          <a:endParaRPr lang="zh-CN"/>
                        </a:p>
                      </a:txBody>
                      <a:tcPr>
                        <a:blipFill rotWithShape="1">
                          <a:blip r:embed="rId3"/>
                          <a:stretch>
                            <a:fillRect l="-99701" t="-508000" r="-100000" b="-498000"/>
                          </a:stretch>
                        </a:blipFill>
                      </a:tcPr>
                    </a:tc>
                    <a:tc>
                      <a:txBody>
                        <a:bodyPr/>
                        <a:lstStyle/>
                        <a:p>
                          <a:pPr algn="ctr"/>
                          <a:r>
                            <a:rPr lang="en-US" altLang="zh-CN" sz="1400" b="1" dirty="0" smtClean="0"/>
                            <a:t>0.052</a:t>
                          </a:r>
                          <a:endParaRPr lang="zh-CN" altLang="en-US" sz="1400" b="1" dirty="0"/>
                        </a:p>
                      </a:txBody>
                      <a:tcPr/>
                    </a:tc>
                  </a:tr>
                  <a:tr h="323914">
                    <a:tc>
                      <a:txBody>
                        <a:bodyPr/>
                        <a:lstStyle/>
                        <a:p>
                          <a:pPr algn="ctr"/>
                          <a:r>
                            <a:rPr lang="zh-CN" altLang="en-US" sz="1400" b="1" dirty="0" smtClean="0"/>
                            <a:t>单个齿距偏差</a:t>
                          </a:r>
                          <a:endParaRPr lang="zh-CN" altLang="en-US" sz="1400" b="1" dirty="0"/>
                        </a:p>
                      </a:txBody>
                      <a:tcPr/>
                    </a:tc>
                    <a:tc>
                      <a:txBody>
                        <a:bodyPr/>
                        <a:lstStyle/>
                        <a:p>
                          <a:endParaRPr lang="zh-CN"/>
                        </a:p>
                      </a:txBody>
                      <a:tcPr>
                        <a:blipFill rotWithShape="1">
                          <a:blip r:embed="rId3"/>
                          <a:stretch>
                            <a:fillRect l="-99701" t="-573585" r="-100000" b="-369811"/>
                          </a:stretch>
                        </a:blipFill>
                      </a:tcPr>
                    </a:tc>
                    <a:tc>
                      <a:txBody>
                        <a:bodyPr/>
                        <a:lstStyle/>
                        <a:p>
                          <a:endParaRPr lang="zh-CN"/>
                        </a:p>
                      </a:txBody>
                      <a:tcPr>
                        <a:blipFill rotWithShape="1">
                          <a:blip r:embed="rId3"/>
                          <a:stretch>
                            <a:fillRect l="-200300" t="-573585" r="-300" b="-369811"/>
                          </a:stretch>
                        </a:blipFill>
                      </a:tcPr>
                    </a:tc>
                  </a:tr>
                  <a:tr h="304800">
                    <a:tc>
                      <a:txBody>
                        <a:bodyPr/>
                        <a:lstStyle/>
                        <a:p>
                          <a:pPr algn="ctr"/>
                          <a:r>
                            <a:rPr lang="zh-CN" altLang="en-US" sz="1400" b="1" dirty="0" smtClean="0"/>
                            <a:t>齿廓总偏差</a:t>
                          </a:r>
                          <a:endParaRPr lang="zh-CN" altLang="en-US" sz="1400" b="1" dirty="0"/>
                        </a:p>
                      </a:txBody>
                      <a:tcPr/>
                    </a:tc>
                    <a:tc>
                      <a:txBody>
                        <a:bodyPr/>
                        <a:lstStyle/>
                        <a:p>
                          <a:endParaRPr lang="zh-CN"/>
                        </a:p>
                      </a:txBody>
                      <a:tcPr>
                        <a:blipFill rotWithShape="1">
                          <a:blip r:embed="rId3"/>
                          <a:stretch>
                            <a:fillRect l="-99701" t="-714000" r="-100000" b="-292000"/>
                          </a:stretch>
                        </a:blipFill>
                      </a:tcPr>
                    </a:tc>
                    <a:tc>
                      <a:txBody>
                        <a:bodyPr/>
                        <a:lstStyle/>
                        <a:p>
                          <a:pPr algn="ctr"/>
                          <a:r>
                            <a:rPr lang="en-US" altLang="zh-CN" sz="1400" b="1" dirty="0" smtClean="0"/>
                            <a:t>0.017</a:t>
                          </a:r>
                          <a:endParaRPr lang="zh-CN" altLang="en-US" sz="1400" b="1" dirty="0"/>
                        </a:p>
                      </a:txBody>
                      <a:tcPr/>
                    </a:tc>
                  </a:tr>
                  <a:tr h="324041">
                    <a:tc>
                      <a:txBody>
                        <a:bodyPr/>
                        <a:lstStyle/>
                        <a:p>
                          <a:pPr algn="ctr"/>
                          <a:r>
                            <a:rPr lang="zh-CN" altLang="en-US" sz="1400" b="1" dirty="0" smtClean="0"/>
                            <a:t>螺旋线总偏差</a:t>
                          </a:r>
                          <a:endParaRPr lang="zh-CN" altLang="en-US" sz="1400" b="1" dirty="0"/>
                        </a:p>
                      </a:txBody>
                      <a:tcPr/>
                    </a:tc>
                    <a:tc>
                      <a:txBody>
                        <a:bodyPr/>
                        <a:lstStyle/>
                        <a:p>
                          <a:endParaRPr lang="zh-CN"/>
                        </a:p>
                      </a:txBody>
                      <a:tcPr>
                        <a:blipFill rotWithShape="1">
                          <a:blip r:embed="rId3"/>
                          <a:stretch>
                            <a:fillRect l="-99701" t="-767925" r="-100000" b="-175472"/>
                          </a:stretch>
                        </a:blipFill>
                      </a:tcPr>
                    </a:tc>
                    <a:tc>
                      <a:txBody>
                        <a:bodyPr/>
                        <a:lstStyle/>
                        <a:p>
                          <a:pPr algn="ctr"/>
                          <a:r>
                            <a:rPr lang="en-US" altLang="zh-CN" sz="1400" b="1" dirty="0" smtClean="0"/>
                            <a:t>0.021</a:t>
                          </a:r>
                          <a:endParaRPr lang="zh-CN" altLang="en-US" sz="1400" b="1" dirty="0"/>
                        </a:p>
                      </a:txBody>
                      <a:tcPr/>
                    </a:tc>
                  </a:tr>
                  <a:tr h="518160">
                    <a:tc>
                      <a:txBody>
                        <a:bodyPr/>
                        <a:lstStyle/>
                        <a:p>
                          <a:pPr algn="ctr"/>
                          <a:r>
                            <a:rPr lang="zh-CN" altLang="en-US" sz="1400" b="1" dirty="0" smtClean="0"/>
                            <a:t>齿厚公称尺寸</a:t>
                          </a:r>
                          <a:endParaRPr lang="en-US" altLang="zh-CN" sz="1400" b="1" dirty="0" smtClean="0"/>
                        </a:p>
                        <a:p>
                          <a:pPr algn="ctr"/>
                          <a:r>
                            <a:rPr lang="zh-CN" altLang="en-US" sz="1400" b="1" dirty="0" smtClean="0"/>
                            <a:t>与上、下偏差</a:t>
                          </a:r>
                          <a:endParaRPr lang="zh-CN" altLang="en-US" sz="1400" b="1" dirty="0"/>
                        </a:p>
                      </a:txBody>
                      <a:tcPr/>
                    </a:tc>
                    <a:tc gridSpan="2">
                      <a:txBody>
                        <a:bodyPr/>
                        <a:lstStyle/>
                        <a:p>
                          <a:endParaRPr lang="zh-CN"/>
                        </a:p>
                      </a:txBody>
                      <a:tcPr>
                        <a:blipFill rotWithShape="1">
                          <a:blip r:embed="rId3"/>
                          <a:stretch>
                            <a:fillRect l="-49925" t="-541176" r="-150" b="-9412"/>
                          </a:stretch>
                        </a:blipFill>
                      </a:tcPr>
                    </a:tc>
                    <a:tc hMerge="1">
                      <a:txBody>
                        <a:bodyPr/>
                        <a:lstStyle/>
                        <a:p>
                          <a:pPr algn="ctr"/>
                          <a:endParaRPr lang="zh-CN" altLang="en-US" b="1" dirty="0"/>
                        </a:p>
                      </a:txBody>
                      <a:tcPr/>
                    </a:tc>
                  </a:tr>
                </a:tbl>
              </a:graphicData>
            </a:graphic>
          </p:graphicFrame>
        </mc:Fallback>
      </mc:AlternateContent>
      <p:sp>
        <p:nvSpPr>
          <p:cNvPr id="11" name="TextBox 10">
            <a:hlinkClick r:id="rId4" action="ppaction://hlinksldjump"/>
          </p:cNvPr>
          <p:cNvSpPr txBox="1"/>
          <p:nvPr/>
        </p:nvSpPr>
        <p:spPr>
          <a:xfrm>
            <a:off x="2614324" y="6347788"/>
            <a:ext cx="1674186" cy="400110"/>
          </a:xfrm>
          <a:prstGeom prst="rect">
            <a:avLst/>
          </a:prstGeom>
          <a:noFill/>
          <a:ln w="38100">
            <a:solidFill>
              <a:srgbClr val="00B050"/>
            </a:solidFill>
          </a:ln>
        </p:spPr>
        <p:txBody>
          <a:bodyPr wrap="square" rtlCol="0">
            <a:spAutoFit/>
          </a:bodyPr>
          <a:lstStyle/>
          <a:p>
            <a:pPr algn="ctr"/>
            <a:r>
              <a:rPr lang="zh-CN" altLang="en-US" sz="2000" b="1" dirty="0" smtClean="0">
                <a:solidFill>
                  <a:srgbClr val="FF0000"/>
                </a:solidFill>
              </a:rPr>
              <a:t>返 回 </a:t>
            </a:r>
            <a:r>
              <a:rPr lang="zh-CN" altLang="en-US" sz="2000" b="1" dirty="0">
                <a:solidFill>
                  <a:srgbClr val="FF0000"/>
                </a:solidFill>
              </a:rPr>
              <a:t>目录</a:t>
            </a:r>
          </a:p>
        </p:txBody>
      </p:sp>
      <p:sp>
        <p:nvSpPr>
          <p:cNvPr id="9"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21</a:t>
            </a:fld>
            <a:endParaRPr lang="zh-CN" altLang="en-US" sz="2400" b="1" dirty="0"/>
          </a:p>
        </p:txBody>
      </p:sp>
    </p:spTree>
    <p:extLst>
      <p:ext uri="{BB962C8B-B14F-4D97-AF65-F5344CB8AC3E}">
        <p14:creationId xmlns:p14="http://schemas.microsoft.com/office/powerpoint/2010/main" val="35709437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500" fill="hold"/>
                                        <p:tgtEl>
                                          <p:spTgt spid="8"/>
                                        </p:tgtEl>
                                        <p:attrNameLst>
                                          <p:attrName>ppt_x</p:attrName>
                                        </p:attrNameLst>
                                      </p:cBhvr>
                                      <p:tavLst>
                                        <p:tav tm="0">
                                          <p:val>
                                            <p:strVal val="#ppt_x"/>
                                          </p:val>
                                        </p:tav>
                                        <p:tav tm="100000">
                                          <p:val>
                                            <p:strVal val="#ppt_x"/>
                                          </p:val>
                                        </p:tav>
                                      </p:tavLst>
                                    </p:anim>
                                    <p:anim calcmode="lin" valueType="num">
                                      <p:cBhvr additive="base">
                                        <p:cTn id="18" dur="1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a:spLocks/>
          </p:cNvSpPr>
          <p:nvPr/>
        </p:nvSpPr>
        <p:spPr>
          <a:xfrm>
            <a:off x="1187624" y="607410"/>
            <a:ext cx="4949824" cy="4586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2400" b="1" dirty="0" smtClean="0">
                <a:latin typeface="方正舒体" pitchFamily="2" charset="-122"/>
                <a:ea typeface="方正舒体" pitchFamily="2" charset="-122"/>
              </a:rPr>
              <a:t>模拟试题</a:t>
            </a:r>
            <a:r>
              <a:rPr lang="en-US" altLang="zh-CN" sz="2400" b="1" dirty="0">
                <a:latin typeface="方正舒体" pitchFamily="2" charset="-122"/>
                <a:ea typeface="方正舒体" pitchFamily="2" charset="-122"/>
              </a:rPr>
              <a:t>4</a:t>
            </a:r>
            <a:r>
              <a:rPr lang="zh-CN" altLang="en-US" sz="2400" b="1" dirty="0" smtClean="0">
                <a:latin typeface="方正舒体" pitchFamily="2" charset="-122"/>
                <a:ea typeface="方正舒体" pitchFamily="2" charset="-122"/>
              </a:rPr>
              <a:t>答案</a:t>
            </a:r>
            <a:endParaRPr lang="zh-CN" altLang="en-US" sz="2400" b="1" dirty="0">
              <a:latin typeface="方正舒体" pitchFamily="2" charset="-122"/>
              <a:ea typeface="方正舒体" pitchFamily="2" charset="-122"/>
            </a:endParaRPr>
          </a:p>
        </p:txBody>
      </p:sp>
      <p:sp>
        <p:nvSpPr>
          <p:cNvPr id="7" name="内容占位符 2"/>
          <p:cNvSpPr txBox="1">
            <a:spLocks/>
          </p:cNvSpPr>
          <p:nvPr/>
        </p:nvSpPr>
        <p:spPr>
          <a:xfrm>
            <a:off x="251520" y="1066011"/>
            <a:ext cx="4104456" cy="50405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2000" b="1" dirty="0" smtClean="0"/>
              <a:t>一、单项选择题</a:t>
            </a:r>
            <a:endParaRPr lang="zh-CN" altLang="en-US" sz="2000" b="1" dirty="0"/>
          </a:p>
        </p:txBody>
      </p:sp>
      <p:sp>
        <p:nvSpPr>
          <p:cNvPr id="8" name="内容占位符 2"/>
          <p:cNvSpPr txBox="1">
            <a:spLocks/>
          </p:cNvSpPr>
          <p:nvPr/>
        </p:nvSpPr>
        <p:spPr>
          <a:xfrm>
            <a:off x="382682" y="1498059"/>
            <a:ext cx="7573694" cy="149889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2000" b="1" dirty="0" smtClean="0"/>
              <a:t>1.①</a:t>
            </a:r>
            <a:r>
              <a:rPr lang="zh-CN" altLang="en-US" sz="2000" b="1" dirty="0" smtClean="0"/>
              <a:t>、</a:t>
            </a:r>
            <a:r>
              <a:rPr lang="en-US" altLang="zh-CN" sz="2000" b="1" dirty="0" smtClean="0"/>
              <a:t>2.  ①</a:t>
            </a:r>
            <a:r>
              <a:rPr lang="zh-CN" altLang="en-US" sz="2000" b="1" dirty="0" smtClean="0"/>
              <a:t>、</a:t>
            </a:r>
            <a:r>
              <a:rPr lang="en-US" altLang="zh-CN" sz="2000" b="1" dirty="0" smtClean="0"/>
              <a:t>3. </a:t>
            </a:r>
            <a:r>
              <a:rPr lang="en-US" altLang="zh-CN" sz="2000" b="1" dirty="0"/>
              <a:t>③ </a:t>
            </a:r>
            <a:r>
              <a:rPr lang="zh-CN" altLang="en-US" sz="2000" b="1" dirty="0" smtClean="0"/>
              <a:t>、</a:t>
            </a:r>
            <a:r>
              <a:rPr lang="en-US" altLang="zh-CN" sz="2000" b="1" dirty="0" smtClean="0"/>
              <a:t>4. </a:t>
            </a:r>
            <a:r>
              <a:rPr lang="en-US" altLang="zh-CN" sz="2000" b="1" dirty="0"/>
              <a:t>④ </a:t>
            </a:r>
            <a:r>
              <a:rPr lang="zh-CN" altLang="en-US" sz="2000" b="1" dirty="0" smtClean="0"/>
              <a:t>、</a:t>
            </a:r>
            <a:r>
              <a:rPr lang="en-US" altLang="zh-CN" sz="2000" b="1" dirty="0" smtClean="0"/>
              <a:t>5.</a:t>
            </a:r>
            <a:r>
              <a:rPr lang="en-US" altLang="zh-CN" sz="2000" b="1" dirty="0"/>
              <a:t> ② </a:t>
            </a:r>
            <a:r>
              <a:rPr lang="zh-CN" altLang="en-US" sz="2000" b="1" dirty="0" smtClean="0"/>
              <a:t>、</a:t>
            </a:r>
            <a:r>
              <a:rPr lang="en-US" altLang="zh-CN" sz="2000" b="1" dirty="0" smtClean="0"/>
              <a:t>6. </a:t>
            </a:r>
            <a:r>
              <a:rPr lang="en-US" altLang="zh-CN" sz="2000" b="1" dirty="0"/>
              <a:t>③</a:t>
            </a:r>
            <a:r>
              <a:rPr lang="en-US" altLang="zh-CN" sz="2000" b="1" dirty="0" smtClean="0"/>
              <a:t> </a:t>
            </a:r>
            <a:r>
              <a:rPr lang="zh-CN" altLang="en-US" sz="2000" b="1" dirty="0" smtClean="0"/>
              <a:t>、</a:t>
            </a:r>
            <a:r>
              <a:rPr lang="en-US" altLang="zh-CN" sz="2000" b="1" dirty="0" smtClean="0"/>
              <a:t> 7.</a:t>
            </a:r>
            <a:r>
              <a:rPr lang="en-US" altLang="zh-CN" sz="2000" b="1" dirty="0"/>
              <a:t> </a:t>
            </a:r>
            <a:r>
              <a:rPr lang="en-US" altLang="zh-CN" sz="2000" b="1" dirty="0" smtClean="0"/>
              <a:t>①</a:t>
            </a:r>
            <a:r>
              <a:rPr lang="zh-CN" altLang="en-US" sz="2000" b="1" dirty="0" smtClean="0"/>
              <a:t>、</a:t>
            </a:r>
            <a:r>
              <a:rPr lang="en-US" altLang="zh-CN" sz="2000" b="1" dirty="0" smtClean="0"/>
              <a:t> 8</a:t>
            </a:r>
            <a:r>
              <a:rPr lang="en-US" altLang="zh-CN" sz="2000" b="1" dirty="0"/>
              <a:t>. ② </a:t>
            </a:r>
            <a:r>
              <a:rPr lang="zh-CN" altLang="en-US" sz="2000" b="1" dirty="0" smtClean="0"/>
              <a:t>、</a:t>
            </a:r>
            <a:endParaRPr lang="en-US" altLang="zh-CN" sz="2000" b="1" dirty="0"/>
          </a:p>
          <a:p>
            <a:pPr marL="0" indent="0">
              <a:lnSpc>
                <a:spcPct val="120000"/>
              </a:lnSpc>
              <a:buNone/>
            </a:pPr>
            <a:r>
              <a:rPr lang="en-US" altLang="zh-CN" sz="2000" b="1" dirty="0" smtClean="0"/>
              <a:t> 9. </a:t>
            </a:r>
            <a:r>
              <a:rPr lang="en-US" altLang="zh-CN" sz="2000" b="1" dirty="0"/>
              <a:t>① </a:t>
            </a:r>
            <a:r>
              <a:rPr lang="zh-CN" altLang="en-US" sz="2000" b="1" dirty="0" smtClean="0"/>
              <a:t>、</a:t>
            </a:r>
            <a:r>
              <a:rPr lang="en-US" altLang="zh-CN" sz="2000" b="1" dirty="0" smtClean="0"/>
              <a:t>10. ③</a:t>
            </a:r>
            <a:r>
              <a:rPr lang="zh-CN" altLang="en-US" sz="2000" b="1" dirty="0" smtClean="0"/>
              <a:t>、</a:t>
            </a:r>
            <a:r>
              <a:rPr lang="en-US" altLang="zh-CN" sz="2000" b="1" dirty="0" smtClean="0"/>
              <a:t>11</a:t>
            </a:r>
            <a:r>
              <a:rPr lang="en-US" altLang="zh-CN" sz="2000" b="1" dirty="0"/>
              <a:t>. ④ </a:t>
            </a:r>
            <a:r>
              <a:rPr lang="zh-CN" altLang="en-US" sz="2000" b="1" dirty="0" smtClean="0"/>
              <a:t>、</a:t>
            </a:r>
            <a:r>
              <a:rPr lang="en-US" altLang="zh-CN" sz="2000" b="1" dirty="0" smtClean="0"/>
              <a:t>12.</a:t>
            </a:r>
            <a:r>
              <a:rPr lang="en-US" altLang="zh-CN" sz="2000" b="1" dirty="0"/>
              <a:t> ② </a:t>
            </a:r>
            <a:r>
              <a:rPr lang="zh-CN" altLang="en-US" sz="2000" b="1" dirty="0" smtClean="0"/>
              <a:t>、</a:t>
            </a:r>
            <a:r>
              <a:rPr lang="en-US" altLang="zh-CN" sz="2000" b="1" dirty="0" smtClean="0"/>
              <a:t>13.</a:t>
            </a:r>
            <a:r>
              <a:rPr lang="en-US" altLang="zh-CN" sz="2000" b="1" dirty="0"/>
              <a:t> ④ </a:t>
            </a:r>
            <a:r>
              <a:rPr lang="zh-CN" altLang="en-US" sz="2000" b="1" dirty="0" smtClean="0"/>
              <a:t>、</a:t>
            </a:r>
            <a:r>
              <a:rPr lang="en-US" altLang="zh-CN" sz="2000" b="1" dirty="0" smtClean="0"/>
              <a:t>14. ①</a:t>
            </a:r>
            <a:r>
              <a:rPr lang="zh-CN" altLang="en-US" sz="2000" b="1" dirty="0" smtClean="0"/>
              <a:t>、</a:t>
            </a:r>
            <a:r>
              <a:rPr lang="en-US" altLang="zh-CN" sz="2000" b="1" dirty="0" smtClean="0"/>
              <a:t>15.</a:t>
            </a:r>
            <a:r>
              <a:rPr lang="en-US" altLang="zh-CN" sz="2000" b="1" dirty="0"/>
              <a:t> </a:t>
            </a:r>
            <a:r>
              <a:rPr lang="en-US" altLang="zh-CN" sz="2000" b="1" dirty="0" smtClean="0"/>
              <a:t>③ </a:t>
            </a:r>
            <a:r>
              <a:rPr lang="zh-CN" altLang="en-US" sz="2000" b="1" dirty="0" smtClean="0"/>
              <a:t>、</a:t>
            </a:r>
            <a:r>
              <a:rPr lang="en-US" altLang="zh-CN" sz="2000" b="1" dirty="0" smtClean="0"/>
              <a:t>16. ④</a:t>
            </a:r>
            <a:r>
              <a:rPr lang="zh-CN" altLang="en-US" sz="2000" b="1" dirty="0" smtClean="0"/>
              <a:t>、</a:t>
            </a:r>
            <a:endParaRPr lang="en-US" altLang="zh-CN" sz="2000" b="1" dirty="0" smtClean="0"/>
          </a:p>
          <a:p>
            <a:pPr marL="0" indent="0">
              <a:lnSpc>
                <a:spcPct val="120000"/>
              </a:lnSpc>
              <a:buNone/>
            </a:pPr>
            <a:r>
              <a:rPr lang="en-US" altLang="zh-CN" sz="2000" b="1" dirty="0" smtClean="0"/>
              <a:t>17.</a:t>
            </a:r>
            <a:r>
              <a:rPr lang="en-US" altLang="zh-CN" sz="2000" b="1" dirty="0"/>
              <a:t> </a:t>
            </a:r>
            <a:r>
              <a:rPr lang="en-US" altLang="zh-CN" sz="2000" b="1" dirty="0" smtClean="0"/>
              <a:t>②</a:t>
            </a:r>
            <a:r>
              <a:rPr lang="zh-CN" altLang="en-US" sz="2000" b="1" dirty="0" smtClean="0"/>
              <a:t>、</a:t>
            </a:r>
            <a:r>
              <a:rPr lang="en-US" altLang="zh-CN" sz="2000" b="1" dirty="0" smtClean="0"/>
              <a:t>18.</a:t>
            </a:r>
            <a:r>
              <a:rPr lang="en-US" altLang="zh-CN" sz="2000" b="1" dirty="0"/>
              <a:t> </a:t>
            </a:r>
            <a:r>
              <a:rPr lang="en-US" altLang="zh-CN" sz="2000" b="1" dirty="0" smtClean="0"/>
              <a:t>③</a:t>
            </a:r>
            <a:r>
              <a:rPr lang="zh-CN" altLang="en-US" sz="2000" b="1" dirty="0" smtClean="0"/>
              <a:t>、</a:t>
            </a:r>
            <a:r>
              <a:rPr lang="en-US" altLang="zh-CN" sz="2000" b="1" dirty="0" smtClean="0"/>
              <a:t>19.</a:t>
            </a:r>
            <a:r>
              <a:rPr lang="en-US" altLang="zh-CN" sz="2000" b="1" dirty="0"/>
              <a:t> </a:t>
            </a:r>
            <a:r>
              <a:rPr lang="en-US" altLang="zh-CN" sz="2000" b="1" dirty="0" smtClean="0"/>
              <a:t>④</a:t>
            </a:r>
            <a:r>
              <a:rPr lang="zh-CN" altLang="en-US" sz="2000" b="1" dirty="0" smtClean="0"/>
              <a:t>、</a:t>
            </a:r>
            <a:r>
              <a:rPr lang="en-US" altLang="zh-CN" sz="2000" b="1" dirty="0" smtClean="0"/>
              <a:t>20.</a:t>
            </a:r>
            <a:r>
              <a:rPr lang="en-US" altLang="zh-CN" sz="2000" b="1" dirty="0"/>
              <a:t> ③</a:t>
            </a:r>
            <a:endParaRPr lang="en-US" altLang="zh-CN" sz="2000" b="1" dirty="0" smtClean="0"/>
          </a:p>
          <a:p>
            <a:pPr marL="457200" indent="-457200">
              <a:lnSpc>
                <a:spcPct val="120000"/>
              </a:lnSpc>
              <a:buAutoNum type="arabicPeriod"/>
            </a:pPr>
            <a:endParaRPr lang="zh-CN" altLang="en-US" sz="2000" b="1" dirty="0"/>
          </a:p>
        </p:txBody>
      </p:sp>
      <p:sp>
        <p:nvSpPr>
          <p:cNvPr id="9" name="内容占位符 2"/>
          <p:cNvSpPr txBox="1">
            <a:spLocks/>
          </p:cNvSpPr>
          <p:nvPr/>
        </p:nvSpPr>
        <p:spPr>
          <a:xfrm>
            <a:off x="395536" y="2780928"/>
            <a:ext cx="4284476" cy="50405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2000" b="1" dirty="0" smtClean="0"/>
              <a:t>二、题空题</a:t>
            </a:r>
            <a:endParaRPr lang="zh-CN" altLang="en-US" sz="2000" b="1" dirty="0"/>
          </a:p>
        </p:txBody>
      </p:sp>
      <mc:AlternateContent xmlns:mc="http://schemas.openxmlformats.org/markup-compatibility/2006" xmlns:a14="http://schemas.microsoft.com/office/drawing/2010/main">
        <mc:Choice Requires="a14">
          <p:sp>
            <p:nvSpPr>
              <p:cNvPr id="10" name="内容占位符 2"/>
              <p:cNvSpPr txBox="1">
                <a:spLocks/>
              </p:cNvSpPr>
              <p:nvPr/>
            </p:nvSpPr>
            <p:spPr>
              <a:xfrm>
                <a:off x="467544" y="3212976"/>
                <a:ext cx="8424936" cy="3168352"/>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nSpc>
                    <a:spcPct val="130000"/>
                  </a:lnSpc>
                  <a:buAutoNum type="arabicPeriod"/>
                </a:pPr>
                <a:r>
                  <a:rPr lang="en-US" altLang="zh-CN" sz="2000" b="1" u="sng" dirty="0" smtClean="0"/>
                  <a:t>20 </a:t>
                </a:r>
                <a:r>
                  <a:rPr lang="zh-CN" altLang="en-US" sz="2000" b="1" dirty="0" smtClean="0"/>
                  <a:t>，</a:t>
                </a:r>
                <a:r>
                  <a:rPr lang="en-US" altLang="zh-CN" sz="2000" b="1" u="sng" dirty="0" smtClean="0"/>
                  <a:t>IT01 </a:t>
                </a:r>
                <a:r>
                  <a:rPr lang="en-US" altLang="zh-CN" sz="2000" b="1" dirty="0" smtClean="0"/>
                  <a:t>, </a:t>
                </a:r>
                <a:r>
                  <a:rPr lang="en-US" altLang="zh-CN" sz="2000" b="1" u="sng" dirty="0" smtClean="0"/>
                  <a:t>IT18</a:t>
                </a:r>
                <a:r>
                  <a:rPr lang="en-US" altLang="zh-CN" sz="2000" b="1" dirty="0" smtClean="0"/>
                  <a:t>,</a:t>
                </a:r>
                <a:r>
                  <a:rPr lang="zh-CN" altLang="en-US" sz="2000" b="1" dirty="0" smtClean="0"/>
                  <a:t> </a:t>
                </a:r>
                <a:r>
                  <a:rPr lang="en-US" altLang="zh-CN" sz="2000" b="1" u="sng" dirty="0" smtClean="0"/>
                  <a:t>28</a:t>
                </a:r>
                <a:r>
                  <a:rPr lang="en-US" altLang="zh-CN" sz="2000" b="1" dirty="0" smtClean="0"/>
                  <a:t> </a:t>
                </a:r>
                <a:r>
                  <a:rPr lang="zh-CN" altLang="en-US" sz="2000" b="1" dirty="0" smtClean="0"/>
                  <a:t>。     </a:t>
                </a:r>
                <a:r>
                  <a:rPr lang="en-US" altLang="zh-CN" sz="2000" b="1" dirty="0" smtClean="0"/>
                  <a:t>2. </a:t>
                </a:r>
                <a:r>
                  <a:rPr lang="zh-CN" altLang="en-US" sz="2000" b="1" u="sng" dirty="0" smtClean="0"/>
                  <a:t>径向</a:t>
                </a:r>
                <a:r>
                  <a:rPr lang="zh-CN" altLang="en-US" sz="2000" b="1" dirty="0" smtClean="0"/>
                  <a:t>，</a:t>
                </a:r>
                <a:r>
                  <a:rPr lang="zh-CN" altLang="en-US" sz="2000" b="1" u="sng" dirty="0" smtClean="0"/>
                  <a:t>轴向</a:t>
                </a:r>
                <a:r>
                  <a:rPr lang="zh-CN" altLang="en-US" sz="2000" b="1" dirty="0" smtClean="0"/>
                  <a:t>，</a:t>
                </a:r>
                <a:r>
                  <a:rPr lang="zh-CN" altLang="en-US" sz="2000" b="1" u="sng" dirty="0" smtClean="0"/>
                  <a:t>斜向</a:t>
                </a:r>
                <a:r>
                  <a:rPr lang="zh-CN" altLang="en-US" sz="2000" b="1" dirty="0" smtClean="0"/>
                  <a:t>。    </a:t>
                </a:r>
                <a:r>
                  <a:rPr lang="en-US" altLang="zh-CN" sz="2000" b="1" dirty="0" smtClean="0"/>
                  <a:t>3. </a:t>
                </a:r>
                <a:r>
                  <a:rPr lang="zh-CN" altLang="en-US" sz="2000" b="1" u="sng" dirty="0" smtClean="0"/>
                  <a:t>卡规或环规</a:t>
                </a:r>
                <a:r>
                  <a:rPr lang="zh-CN" altLang="en-US" sz="2000" b="1" dirty="0" smtClean="0"/>
                  <a:t>，</a:t>
                </a:r>
                <a:r>
                  <a:rPr lang="zh-CN" altLang="en-US" sz="2000" b="1" u="sng" dirty="0" smtClean="0"/>
                  <a:t>塞规</a:t>
                </a:r>
                <a:r>
                  <a:rPr lang="zh-CN" altLang="en-US" sz="2000" b="1" dirty="0" smtClean="0"/>
                  <a:t>。</a:t>
                </a:r>
                <a:endParaRPr lang="en-US" altLang="zh-CN" sz="2000" b="1" dirty="0" smtClean="0"/>
              </a:p>
              <a:p>
                <a:pPr marL="0" indent="0">
                  <a:lnSpc>
                    <a:spcPct val="130000"/>
                  </a:lnSpc>
                  <a:buNone/>
                </a:pPr>
                <a:r>
                  <a:rPr lang="en-US" altLang="zh-CN" sz="2000" b="1" dirty="0" smtClean="0"/>
                  <a:t>4. </a:t>
                </a:r>
                <a14:m>
                  <m:oMath xmlns:m="http://schemas.openxmlformats.org/officeDocument/2006/math">
                    <m:sSub>
                      <m:sSubPr>
                        <m:ctrlPr>
                          <a:rPr lang="en-US" altLang="zh-CN" sz="2000" b="1" i="1" u="sng" smtClean="0">
                            <a:latin typeface="Cambria Math"/>
                          </a:rPr>
                        </m:ctrlPr>
                      </m:sSubPr>
                      <m:e>
                        <m:r>
                          <a:rPr lang="zh-CN" altLang="en-US" sz="2000" b="1" i="1" u="sng" smtClean="0">
                            <a:latin typeface="Cambria Math"/>
                          </a:rPr>
                          <m:t>𝒍</m:t>
                        </m:r>
                      </m:e>
                      <m:sub>
                        <m:r>
                          <a:rPr lang="zh-CN" altLang="en-US" sz="2000" b="1" i="1" u="sng" smtClean="0">
                            <a:latin typeface="Cambria Math"/>
                          </a:rPr>
                          <m:t>𝒏</m:t>
                        </m:r>
                      </m:sub>
                    </m:sSub>
                  </m:oMath>
                </a14:m>
                <a:r>
                  <a:rPr lang="zh-CN" altLang="en-US" sz="2000" b="1" u="sng" dirty="0" smtClean="0"/>
                  <a:t>＝</a:t>
                </a:r>
                <a:r>
                  <a:rPr lang="en-US" altLang="zh-CN" sz="2000" b="1" u="sng" dirty="0" smtClean="0"/>
                  <a:t>1</a:t>
                </a:r>
                <a:r>
                  <a:rPr lang="zh-CN" altLang="en-US" sz="2000" b="1" u="sng" dirty="0" smtClean="0"/>
                  <a:t>～５</a:t>
                </a:r>
                <a14:m>
                  <m:oMath xmlns:m="http://schemas.openxmlformats.org/officeDocument/2006/math">
                    <m:sSub>
                      <m:sSubPr>
                        <m:ctrlPr>
                          <a:rPr lang="en-US" altLang="zh-CN" sz="2000" b="1" i="1" smtClean="0">
                            <a:latin typeface="Cambria Math"/>
                          </a:rPr>
                        </m:ctrlPr>
                      </m:sSubPr>
                      <m:e>
                        <m:r>
                          <a:rPr lang="zh-CN" altLang="en-US" sz="2000" b="1" i="1" smtClean="0">
                            <a:latin typeface="Cambria Math"/>
                          </a:rPr>
                          <m:t>𝒍</m:t>
                        </m:r>
                      </m:e>
                      <m:sub>
                        <m:r>
                          <a:rPr lang="zh-CN" altLang="en-US" sz="2000" b="1" i="1" smtClean="0">
                            <a:latin typeface="Cambria Math"/>
                          </a:rPr>
                          <m:t>𝒓</m:t>
                        </m:r>
                      </m:sub>
                    </m:sSub>
                  </m:oMath>
                </a14:m>
                <a:r>
                  <a:rPr lang="zh-CN" altLang="en-US" sz="2000" b="1" dirty="0" smtClean="0"/>
                  <a:t>。　５．</a:t>
                </a:r>
                <a:r>
                  <a:rPr lang="zh-CN" altLang="en-US" sz="2000" b="1" u="sng" dirty="0" smtClean="0"/>
                  <a:t>上偏差</a:t>
                </a:r>
                <a:r>
                  <a:rPr lang="zh-CN" altLang="en-US" sz="2000" b="1" dirty="0" smtClean="0"/>
                  <a:t>，</a:t>
                </a:r>
                <a:r>
                  <a:rPr lang="zh-CN" altLang="en-US" sz="2000" b="1" u="sng" dirty="0" smtClean="0"/>
                  <a:t>基轴制</a:t>
                </a:r>
                <a:r>
                  <a:rPr lang="zh-CN" altLang="en-US" sz="2000" b="1" dirty="0" smtClean="0"/>
                  <a:t>。 ６．</a:t>
                </a:r>
                <a:r>
                  <a:rPr lang="zh-CN" altLang="en-US" sz="2000" b="1" u="sng" dirty="0" smtClean="0"/>
                  <a:t>键宽和槽宽</a:t>
                </a:r>
                <a:r>
                  <a:rPr lang="zh-CN" altLang="en-US" sz="2000" b="1" dirty="0" smtClean="0"/>
                  <a:t>，</a:t>
                </a:r>
                <a:r>
                  <a:rPr lang="zh-CN" altLang="en-US" sz="2000" b="1" u="sng" dirty="0" smtClean="0"/>
                  <a:t>基轴制</a:t>
                </a:r>
                <a:r>
                  <a:rPr lang="zh-CN" altLang="en-US" sz="2000" b="1" dirty="0" smtClean="0"/>
                  <a:t> ，</a:t>
                </a:r>
                <a:endParaRPr lang="en-US" altLang="zh-CN" sz="2000" b="1" dirty="0" smtClean="0"/>
              </a:p>
              <a:p>
                <a:pPr marL="0" indent="0">
                  <a:lnSpc>
                    <a:spcPct val="130000"/>
                  </a:lnSpc>
                  <a:buNone/>
                </a:pPr>
                <a:r>
                  <a:rPr lang="zh-CN" altLang="en-US" sz="2000" b="1" dirty="0"/>
                  <a:t>　</a:t>
                </a:r>
                <a:r>
                  <a:rPr lang="zh-CN" altLang="en-US" sz="2000" b="1" u="sng" dirty="0" smtClean="0"/>
                  <a:t>小径、大径、键宽和槽宽</a:t>
                </a:r>
                <a:r>
                  <a:rPr lang="zh-CN" altLang="en-US" sz="2000" b="1" dirty="0" smtClean="0"/>
                  <a:t>，</a:t>
                </a:r>
                <a:r>
                  <a:rPr lang="zh-CN" altLang="en-US" sz="2000" b="1" u="sng" dirty="0" smtClean="0"/>
                  <a:t>基孔制</a:t>
                </a:r>
                <a:r>
                  <a:rPr lang="zh-CN" altLang="en-US" sz="2000" b="1" dirty="0" smtClean="0"/>
                  <a:t>。</a:t>
                </a:r>
                <a:endParaRPr lang="en-US" altLang="zh-CN" sz="2000" b="1" dirty="0" smtClean="0"/>
              </a:p>
              <a:p>
                <a:pPr marL="0" indent="0">
                  <a:lnSpc>
                    <a:spcPct val="130000"/>
                  </a:lnSpc>
                  <a:buNone/>
                </a:pPr>
                <a:r>
                  <a:rPr lang="zh-CN" altLang="en-US" sz="2000" b="1" dirty="0" smtClean="0"/>
                  <a:t>７．</a:t>
                </a:r>
                <a:r>
                  <a:rPr lang="zh-CN" altLang="en-US" sz="2000" b="1" u="sng" dirty="0" smtClean="0"/>
                  <a:t>几何公差</a:t>
                </a:r>
                <a:r>
                  <a:rPr lang="zh-CN" altLang="en-US" sz="2000" b="1" dirty="0" smtClean="0"/>
                  <a:t>，</a:t>
                </a:r>
                <a:r>
                  <a:rPr lang="zh-CN" altLang="en-US" sz="2000" b="1" u="sng" dirty="0" smtClean="0"/>
                  <a:t>无关</a:t>
                </a:r>
                <a:r>
                  <a:rPr lang="zh-CN" altLang="en-US" sz="2000" b="1" dirty="0" smtClean="0"/>
                  <a:t>。　　８．</a:t>
                </a:r>
                <a:r>
                  <a:rPr lang="en-US" altLang="zh-CN" sz="2000" b="1" u="sng" dirty="0" smtClean="0"/>
                  <a:t>360</a:t>
                </a:r>
                <a:r>
                  <a:rPr lang="zh-CN" altLang="en-US" sz="2000" b="1" dirty="0" smtClean="0"/>
                  <a:t>，</a:t>
                </a:r>
                <a:r>
                  <a:rPr lang="zh-CN" altLang="en-US" sz="2000" b="1" u="sng" dirty="0" smtClean="0"/>
                  <a:t>传递运动准确性</a:t>
                </a:r>
                <a:r>
                  <a:rPr lang="zh-CN" altLang="en-US" sz="2000" b="1" dirty="0" smtClean="0"/>
                  <a:t>。</a:t>
                </a:r>
                <a:endParaRPr lang="en-US" altLang="zh-CN" sz="2000" b="1" dirty="0" smtClean="0"/>
              </a:p>
              <a:p>
                <a:pPr marL="0" indent="0">
                  <a:lnSpc>
                    <a:spcPct val="130000"/>
                  </a:lnSpc>
                  <a:buNone/>
                </a:pPr>
                <a:r>
                  <a:rPr lang="en-US" altLang="zh-CN" sz="2000" b="1" dirty="0" smtClean="0"/>
                  <a:t>9. </a:t>
                </a:r>
                <a:r>
                  <a:rPr lang="zh-CN" altLang="en-US" sz="2000" b="1" u="sng" dirty="0" smtClean="0"/>
                  <a:t>构成零件几何特征点、线、面</a:t>
                </a:r>
                <a:r>
                  <a:rPr lang="zh-CN" altLang="en-US" sz="2000" b="1" dirty="0" smtClean="0"/>
                  <a:t>。 </a:t>
                </a:r>
                <a:endParaRPr lang="en-US" altLang="zh-CN" sz="2000" b="1" dirty="0" smtClean="0"/>
              </a:p>
              <a:p>
                <a:pPr marL="0" indent="0">
                  <a:lnSpc>
                    <a:spcPct val="130000"/>
                  </a:lnSpc>
                  <a:buNone/>
                </a:pPr>
                <a:r>
                  <a:rPr lang="zh-CN" altLang="en-US" sz="2000" b="1" dirty="0" smtClean="0"/>
                  <a:t> </a:t>
                </a:r>
                <a:r>
                  <a:rPr lang="en-US" altLang="zh-CN" sz="2000" b="1" dirty="0" smtClean="0"/>
                  <a:t>10.</a:t>
                </a:r>
                <a:r>
                  <a:rPr lang="zh-CN" altLang="en-US" sz="2000" b="1" dirty="0" smtClean="0"/>
                  <a:t>单个齿距偏差</a:t>
                </a:r>
                <a14:m>
                  <m:oMath xmlns:m="http://schemas.openxmlformats.org/officeDocument/2006/math">
                    <m:r>
                      <a:rPr lang="en-US" altLang="zh-CN" sz="2000" b="1" i="1" dirty="0" smtClean="0">
                        <a:latin typeface="Cambria Math"/>
                        <a:ea typeface="Cambria Math"/>
                      </a:rPr>
                      <m:t>±</m:t>
                    </m:r>
                    <m:sSub>
                      <m:sSubPr>
                        <m:ctrlPr>
                          <a:rPr lang="en-US" altLang="zh-CN" sz="2000" b="1" i="1" smtClean="0">
                            <a:latin typeface="Cambria Math"/>
                            <a:ea typeface="Cambria Math"/>
                          </a:rPr>
                        </m:ctrlPr>
                      </m:sSubPr>
                      <m:e>
                        <m:r>
                          <a:rPr lang="en-US" altLang="zh-CN" sz="2000" b="1" i="1" smtClean="0">
                            <a:latin typeface="Cambria Math"/>
                            <a:ea typeface="Cambria Math"/>
                          </a:rPr>
                          <m:t>𝒇</m:t>
                        </m:r>
                      </m:e>
                      <m:sub>
                        <m:r>
                          <a:rPr lang="en-US" altLang="zh-CN" sz="2000" b="1" i="0" smtClean="0">
                            <a:latin typeface="Cambria Math"/>
                            <a:ea typeface="Cambria Math"/>
                          </a:rPr>
                          <m:t>𝐩𝐭</m:t>
                        </m:r>
                      </m:sub>
                    </m:sSub>
                  </m:oMath>
                </a14:m>
                <a:r>
                  <a:rPr lang="zh-CN" altLang="en-US" sz="2000" b="1" dirty="0" smtClean="0"/>
                  <a:t>、</a:t>
                </a:r>
                <a:r>
                  <a:rPr lang="zh-CN" altLang="en-US" sz="2000" b="1" u="sng" dirty="0" smtClean="0"/>
                  <a:t>齿距累积总偏差</a:t>
                </a:r>
                <a14:m>
                  <m:oMath xmlns:m="http://schemas.openxmlformats.org/officeDocument/2006/math">
                    <m:sSub>
                      <m:sSubPr>
                        <m:ctrlPr>
                          <a:rPr lang="en-US" altLang="zh-CN" sz="2000" b="1" i="1" u="sng" smtClean="0">
                            <a:latin typeface="Cambria Math"/>
                          </a:rPr>
                        </m:ctrlPr>
                      </m:sSubPr>
                      <m:e>
                        <m:r>
                          <a:rPr lang="en-US" altLang="zh-CN" sz="2000" b="1" i="1" u="sng" smtClean="0">
                            <a:latin typeface="Cambria Math"/>
                          </a:rPr>
                          <m:t>𝑭</m:t>
                        </m:r>
                      </m:e>
                      <m:sub>
                        <m:r>
                          <a:rPr lang="en-US" altLang="zh-CN" sz="2000" b="1" i="0" u="sng" smtClean="0">
                            <a:latin typeface="Cambria Math"/>
                          </a:rPr>
                          <m:t>𝐏</m:t>
                        </m:r>
                      </m:sub>
                    </m:sSub>
                  </m:oMath>
                </a14:m>
                <a:r>
                  <a:rPr lang="zh-CN" altLang="en-US" sz="2000" b="1" dirty="0" smtClean="0"/>
                  <a:t>、</a:t>
                </a:r>
                <a:r>
                  <a:rPr lang="zh-CN" altLang="en-US" sz="2000" b="1" u="sng" dirty="0" smtClean="0"/>
                  <a:t>齿廓总偏差</a:t>
                </a:r>
                <a14:m>
                  <m:oMath xmlns:m="http://schemas.openxmlformats.org/officeDocument/2006/math">
                    <m:sSub>
                      <m:sSubPr>
                        <m:ctrlPr>
                          <a:rPr lang="en-US" altLang="zh-CN" sz="2000" b="1" i="1" u="sng" smtClean="0">
                            <a:latin typeface="Cambria Math"/>
                          </a:rPr>
                        </m:ctrlPr>
                      </m:sSubPr>
                      <m:e>
                        <m:r>
                          <a:rPr lang="en-US" altLang="zh-CN" sz="2000" b="1" i="1" u="sng" smtClean="0">
                            <a:latin typeface="Cambria Math"/>
                          </a:rPr>
                          <m:t>𝑭</m:t>
                        </m:r>
                      </m:e>
                      <m:sub>
                        <m:r>
                          <a:rPr lang="en-US" altLang="zh-CN" sz="2000" b="1" i="1" u="sng" smtClean="0">
                            <a:latin typeface="Cambria Math"/>
                            <a:ea typeface="Cambria Math"/>
                          </a:rPr>
                          <m:t>𝜶</m:t>
                        </m:r>
                      </m:sub>
                    </m:sSub>
                  </m:oMath>
                </a14:m>
                <a:r>
                  <a:rPr lang="zh-CN" altLang="en-US" sz="2000" b="1" dirty="0" smtClean="0"/>
                  <a:t>、</a:t>
                </a:r>
                <a:endParaRPr lang="en-US" altLang="zh-CN" sz="2000" b="1" dirty="0" smtClean="0"/>
              </a:p>
              <a:p>
                <a:pPr marL="0" indent="0">
                  <a:lnSpc>
                    <a:spcPct val="130000"/>
                  </a:lnSpc>
                  <a:buNone/>
                </a:pPr>
                <a:r>
                  <a:rPr lang="en-US" altLang="zh-CN" sz="2000" b="1" dirty="0" smtClean="0"/>
                  <a:t>       </a:t>
                </a:r>
                <a:r>
                  <a:rPr lang="en-US" altLang="zh-CN" sz="2000" b="1" u="sng" dirty="0" smtClean="0"/>
                  <a:t> </a:t>
                </a:r>
                <a:r>
                  <a:rPr lang="zh-CN" altLang="en-US" sz="2000" b="1" u="sng" dirty="0" smtClean="0"/>
                  <a:t>螺旋线总偏差</a:t>
                </a:r>
                <a14:m>
                  <m:oMath xmlns:m="http://schemas.openxmlformats.org/officeDocument/2006/math">
                    <m:sSub>
                      <m:sSubPr>
                        <m:ctrlPr>
                          <a:rPr lang="en-US" altLang="zh-CN" sz="2000" b="1" i="1" u="sng" smtClean="0">
                            <a:latin typeface="Cambria Math"/>
                          </a:rPr>
                        </m:ctrlPr>
                      </m:sSubPr>
                      <m:e>
                        <m:r>
                          <a:rPr lang="en-US" altLang="zh-CN" sz="2000" b="1" i="1" u="sng" smtClean="0">
                            <a:latin typeface="Cambria Math"/>
                          </a:rPr>
                          <m:t>𝑭</m:t>
                        </m:r>
                      </m:e>
                      <m:sub>
                        <m:r>
                          <a:rPr lang="en-US" altLang="zh-CN" sz="2000" b="1" i="1" u="sng" smtClean="0">
                            <a:latin typeface="Cambria Math"/>
                            <a:ea typeface="Cambria Math"/>
                          </a:rPr>
                          <m:t>𝜷</m:t>
                        </m:r>
                      </m:sub>
                    </m:sSub>
                  </m:oMath>
                </a14:m>
                <a:r>
                  <a:rPr lang="zh-CN" altLang="en-US" sz="2000" b="1" dirty="0" smtClean="0"/>
                  <a:t>。</a:t>
                </a:r>
                <a:endParaRPr lang="zh-CN" altLang="en-US" sz="2000" b="1" dirty="0"/>
              </a:p>
            </p:txBody>
          </p:sp>
        </mc:Choice>
        <mc:Fallback xmlns="">
          <p:sp>
            <p:nvSpPr>
              <p:cNvPr id="10" name="内容占位符 2"/>
              <p:cNvSpPr txBox="1">
                <a:spLocks noRot="1" noChangeAspect="1" noMove="1" noResize="1" noEditPoints="1" noAdjustHandles="1" noChangeArrowheads="1" noChangeShapeType="1" noTextEdit="1"/>
              </p:cNvSpPr>
              <p:nvPr/>
            </p:nvSpPr>
            <p:spPr>
              <a:xfrm>
                <a:off x="467544" y="3212976"/>
                <a:ext cx="8424936" cy="3168352"/>
              </a:xfrm>
              <a:prstGeom prst="rect">
                <a:avLst/>
              </a:prstGeom>
              <a:blipFill rotWithShape="1">
                <a:blip r:embed="rId2"/>
                <a:stretch>
                  <a:fillRect l="-724" b="-769"/>
                </a:stretch>
              </a:blipFill>
            </p:spPr>
            <p:txBody>
              <a:bodyPr/>
              <a:lstStyle/>
              <a:p>
                <a:r>
                  <a:rPr lang="zh-CN" altLang="en-US">
                    <a:noFill/>
                  </a:rPr>
                  <a:t> </a:t>
                </a:r>
              </a:p>
            </p:txBody>
          </p:sp>
        </mc:Fallback>
      </mc:AlternateContent>
      <p:sp>
        <p:nvSpPr>
          <p:cNvPr id="11"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22</a:t>
            </a:fld>
            <a:endParaRPr lang="zh-CN" altLang="en-US" sz="2400" b="1" dirty="0"/>
          </a:p>
        </p:txBody>
      </p:sp>
    </p:spTree>
    <p:extLst>
      <p:ext uri="{BB962C8B-B14F-4D97-AF65-F5344CB8AC3E}">
        <p14:creationId xmlns:p14="http://schemas.microsoft.com/office/powerpoint/2010/main" val="12499449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75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left)">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wipe(left)">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xEl>
                                              <p:pRg st="1" end="1"/>
                                            </p:txEl>
                                          </p:spTgt>
                                        </p:tgtEl>
                                        <p:attrNameLst>
                                          <p:attrName>style.visibility</p:attrName>
                                        </p:attrNameLst>
                                      </p:cBhvr>
                                      <p:to>
                                        <p:strVal val="visible"/>
                                      </p:to>
                                    </p:set>
                                    <p:animEffect transition="in" filter="wipe(left)">
                                      <p:cBhvr>
                                        <p:cTn id="22" dur="500"/>
                                        <p:tgtEl>
                                          <p:spTgt spid="8">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wipe(left)">
                                      <p:cBhvr>
                                        <p:cTn id="27" dur="500"/>
                                        <p:tgtEl>
                                          <p:spTgt spid="8">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xEl>
                                              <p:pRg st="0" end="0"/>
                                            </p:txEl>
                                          </p:spTgt>
                                        </p:tgtEl>
                                        <p:attrNameLst>
                                          <p:attrName>style.visibility</p:attrName>
                                        </p:attrNameLst>
                                      </p:cBhvr>
                                      <p:to>
                                        <p:strVal val="visible"/>
                                      </p:to>
                                    </p:set>
                                    <p:animEffect transition="in" filter="wipe(left)">
                                      <p:cBhvr>
                                        <p:cTn id="32" dur="500"/>
                                        <p:tgtEl>
                                          <p:spTgt spid="9">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
                                            <p:txEl>
                                              <p:pRg st="0" end="0"/>
                                            </p:txEl>
                                          </p:spTgt>
                                        </p:tgtEl>
                                        <p:attrNameLst>
                                          <p:attrName>style.visibility</p:attrName>
                                        </p:attrNameLst>
                                      </p:cBhvr>
                                      <p:to>
                                        <p:strVal val="visible"/>
                                      </p:to>
                                    </p:set>
                                    <p:animEffect transition="in" filter="wipe(left)">
                                      <p:cBhvr>
                                        <p:cTn id="37" dur="500"/>
                                        <p:tgtEl>
                                          <p:spTgt spid="10">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0">
                                            <p:txEl>
                                              <p:pRg st="1" end="1"/>
                                            </p:txEl>
                                          </p:spTgt>
                                        </p:tgtEl>
                                        <p:attrNameLst>
                                          <p:attrName>style.visibility</p:attrName>
                                        </p:attrNameLst>
                                      </p:cBhvr>
                                      <p:to>
                                        <p:strVal val="visible"/>
                                      </p:to>
                                    </p:set>
                                    <p:animEffect transition="in" filter="wipe(left)">
                                      <p:cBhvr>
                                        <p:cTn id="42" dur="500"/>
                                        <p:tgtEl>
                                          <p:spTgt spid="10">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txEl>
                                              <p:pRg st="2" end="2"/>
                                            </p:txEl>
                                          </p:spTgt>
                                        </p:tgtEl>
                                        <p:attrNameLst>
                                          <p:attrName>style.visibility</p:attrName>
                                        </p:attrNameLst>
                                      </p:cBhvr>
                                      <p:to>
                                        <p:strVal val="visible"/>
                                      </p:to>
                                    </p:set>
                                    <p:animEffect transition="in" filter="wipe(left)">
                                      <p:cBhvr>
                                        <p:cTn id="47" dur="500"/>
                                        <p:tgtEl>
                                          <p:spTgt spid="10">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0">
                                            <p:txEl>
                                              <p:pRg st="3" end="3"/>
                                            </p:txEl>
                                          </p:spTgt>
                                        </p:tgtEl>
                                        <p:attrNameLst>
                                          <p:attrName>style.visibility</p:attrName>
                                        </p:attrNameLst>
                                      </p:cBhvr>
                                      <p:to>
                                        <p:strVal val="visible"/>
                                      </p:to>
                                    </p:set>
                                    <p:animEffect transition="in" filter="wipe(left)">
                                      <p:cBhvr>
                                        <p:cTn id="52" dur="500"/>
                                        <p:tgtEl>
                                          <p:spTgt spid="10">
                                            <p:txEl>
                                              <p:pRg st="3"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0">
                                            <p:txEl>
                                              <p:pRg st="4" end="4"/>
                                            </p:txEl>
                                          </p:spTgt>
                                        </p:tgtEl>
                                        <p:attrNameLst>
                                          <p:attrName>style.visibility</p:attrName>
                                        </p:attrNameLst>
                                      </p:cBhvr>
                                      <p:to>
                                        <p:strVal val="visible"/>
                                      </p:to>
                                    </p:set>
                                    <p:animEffect transition="in" filter="wipe(left)">
                                      <p:cBhvr>
                                        <p:cTn id="57" dur="500"/>
                                        <p:tgtEl>
                                          <p:spTgt spid="10">
                                            <p:txEl>
                                              <p:pRg st="4" end="4"/>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0">
                                            <p:txEl>
                                              <p:pRg st="5" end="5"/>
                                            </p:txEl>
                                          </p:spTgt>
                                        </p:tgtEl>
                                        <p:attrNameLst>
                                          <p:attrName>style.visibility</p:attrName>
                                        </p:attrNameLst>
                                      </p:cBhvr>
                                      <p:to>
                                        <p:strVal val="visible"/>
                                      </p:to>
                                    </p:set>
                                    <p:animEffect transition="in" filter="wipe(left)">
                                      <p:cBhvr>
                                        <p:cTn id="62" dur="500"/>
                                        <p:tgtEl>
                                          <p:spTgt spid="10">
                                            <p:txEl>
                                              <p:pRg st="5" end="5"/>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0">
                                            <p:txEl>
                                              <p:pRg st="6" end="6"/>
                                            </p:txEl>
                                          </p:spTgt>
                                        </p:tgtEl>
                                        <p:attrNameLst>
                                          <p:attrName>style.visibility</p:attrName>
                                        </p:attrNameLst>
                                      </p:cBhvr>
                                      <p:to>
                                        <p:strVal val="visible"/>
                                      </p:to>
                                    </p:set>
                                    <p:animEffect transition="in" filter="wipe(left)">
                                      <p:cBhvr>
                                        <p:cTn id="67" dur="500"/>
                                        <p:tgtEl>
                                          <p:spTgt spid="10">
                                            <p:txEl>
                                              <p:pRg st="6" end="6"/>
                                            </p:txEl>
                                          </p:spTgt>
                                        </p:tgtEl>
                                      </p:cBhvr>
                                    </p:animEffect>
                                  </p:childTnLst>
                                </p:cTn>
                              </p:par>
                            </p:childTnLst>
                          </p:cTn>
                        </p:par>
                        <p:par>
                          <p:cTn id="68" fill="hold">
                            <p:stCondLst>
                              <p:cond delay="500"/>
                            </p:stCondLst>
                            <p:childTnLst>
                              <p:par>
                                <p:cTn id="69" presetID="6" presetClass="entr" presetSubtype="16" fill="hold" grpId="1" nodeType="afterEffect">
                                  <p:stCondLst>
                                    <p:cond delay="0"/>
                                  </p:stCondLst>
                                  <p:childTnLst>
                                    <p:set>
                                      <p:cBhvr>
                                        <p:cTn id="70" dur="1" fill="hold">
                                          <p:stCondLst>
                                            <p:cond delay="0"/>
                                          </p:stCondLst>
                                        </p:cTn>
                                        <p:tgtEl>
                                          <p:spTgt spid="6">
                                            <p:txEl>
                                              <p:pRg st="0" end="0"/>
                                            </p:txEl>
                                          </p:spTgt>
                                        </p:tgtEl>
                                        <p:attrNameLst>
                                          <p:attrName>style.visibility</p:attrName>
                                        </p:attrNameLst>
                                      </p:cBhvr>
                                      <p:to>
                                        <p:strVal val="visible"/>
                                      </p:to>
                                    </p:set>
                                    <p:animEffect transition="in" filter="circle(in)">
                                      <p:cBhvr>
                                        <p:cTn id="71" dur="175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6" grpId="1" build="allAtOnce"/>
      <p:bldP spid="7" grpId="0" build="p"/>
      <p:bldP spid="8" grpId="0" build="p"/>
      <p:bldP spid="9" grpId="0" build="p"/>
      <p:bldP spid="10"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a:spLocks/>
          </p:cNvSpPr>
          <p:nvPr/>
        </p:nvSpPr>
        <p:spPr>
          <a:xfrm>
            <a:off x="408390" y="626369"/>
            <a:ext cx="4680520" cy="50405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2000" b="1" dirty="0"/>
              <a:t>三</a:t>
            </a:r>
            <a:r>
              <a:rPr lang="zh-CN" altLang="en-US" sz="2000" b="1" dirty="0" smtClean="0"/>
              <a:t>、简答题</a:t>
            </a:r>
            <a:endParaRPr lang="zh-CN" altLang="en-US" sz="2000" b="1" dirty="0"/>
          </a:p>
        </p:txBody>
      </p:sp>
      <p:sp>
        <p:nvSpPr>
          <p:cNvPr id="7" name="内容占位符 2"/>
          <p:cNvSpPr txBox="1">
            <a:spLocks/>
          </p:cNvSpPr>
          <p:nvPr/>
        </p:nvSpPr>
        <p:spPr>
          <a:xfrm>
            <a:off x="323528" y="1058418"/>
            <a:ext cx="7861726" cy="93610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nSpc>
                <a:spcPct val="120000"/>
              </a:lnSpc>
              <a:buAutoNum type="arabicPeriod"/>
            </a:pPr>
            <a:r>
              <a:rPr lang="zh-CN" altLang="en-US" sz="2000" b="1" dirty="0" smtClean="0"/>
              <a:t>只标注与滚动轴承相配合的轴颈公差带代号和相配合的外壳孔公差带代号。</a:t>
            </a:r>
            <a:endParaRPr lang="zh-CN" altLang="en-US" sz="2000" b="1" dirty="0"/>
          </a:p>
        </p:txBody>
      </p:sp>
      <p:sp>
        <p:nvSpPr>
          <p:cNvPr id="8" name="内容占位符 2"/>
          <p:cNvSpPr txBox="1">
            <a:spLocks/>
          </p:cNvSpPr>
          <p:nvPr/>
        </p:nvSpPr>
        <p:spPr>
          <a:xfrm>
            <a:off x="336382" y="1850505"/>
            <a:ext cx="8352928" cy="936104"/>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2000" b="1" dirty="0" smtClean="0"/>
              <a:t>2. </a:t>
            </a:r>
            <a:r>
              <a:rPr lang="zh-CN" altLang="en-US" sz="2000" b="1" dirty="0" smtClean="0"/>
              <a:t>（</a:t>
            </a:r>
            <a:r>
              <a:rPr lang="en-US" altLang="zh-CN" sz="2000" b="1" dirty="0" smtClean="0"/>
              <a:t>1</a:t>
            </a:r>
            <a:r>
              <a:rPr lang="zh-CN" altLang="en-US" sz="2000" b="1" dirty="0" smtClean="0"/>
              <a:t>）为了保证齿轮传动灵活用以贮存润滑油，补偿热变形、加工误差和装</a:t>
            </a:r>
            <a:endParaRPr lang="en-US" altLang="zh-CN" sz="2000" b="1" dirty="0" smtClean="0"/>
          </a:p>
          <a:p>
            <a:pPr marL="0" indent="0">
              <a:lnSpc>
                <a:spcPct val="120000"/>
              </a:lnSpc>
              <a:buNone/>
            </a:pPr>
            <a:r>
              <a:rPr lang="en-US" altLang="zh-CN" sz="2000" b="1" dirty="0"/>
              <a:t> </a:t>
            </a:r>
            <a:r>
              <a:rPr lang="en-US" altLang="zh-CN" sz="2000" b="1" dirty="0" smtClean="0"/>
              <a:t>      </a:t>
            </a:r>
            <a:r>
              <a:rPr lang="zh-CN" altLang="en-US" sz="2000" b="1" dirty="0" smtClean="0"/>
              <a:t>配误差。（</a:t>
            </a:r>
            <a:r>
              <a:rPr lang="en-US" altLang="zh-CN" sz="2000" b="1" dirty="0" smtClean="0"/>
              <a:t>2</a:t>
            </a:r>
            <a:r>
              <a:rPr lang="zh-CN" altLang="en-US" sz="2000" b="1" dirty="0" smtClean="0"/>
              <a:t>）齿厚偏差或公法线长度偏差。（</a:t>
            </a:r>
            <a:r>
              <a:rPr lang="en-US" altLang="zh-CN" sz="2000" b="1" dirty="0" smtClean="0"/>
              <a:t>3</a:t>
            </a:r>
            <a:r>
              <a:rPr lang="zh-CN" altLang="en-US" sz="2000" b="1" dirty="0" smtClean="0"/>
              <a:t>）侧隙与齿轮精度无关。</a:t>
            </a:r>
            <a:endParaRPr lang="zh-CN" altLang="en-US" sz="2000" b="1" dirty="0"/>
          </a:p>
        </p:txBody>
      </p:sp>
      <mc:AlternateContent xmlns:mc="http://schemas.openxmlformats.org/markup-compatibility/2006" xmlns:a14="http://schemas.microsoft.com/office/drawing/2010/main">
        <mc:Choice Requires="a14">
          <p:sp>
            <p:nvSpPr>
              <p:cNvPr id="9" name="内容占位符 2"/>
              <p:cNvSpPr txBox="1">
                <a:spLocks/>
              </p:cNvSpPr>
              <p:nvPr/>
            </p:nvSpPr>
            <p:spPr>
              <a:xfrm>
                <a:off x="336382" y="2642593"/>
                <a:ext cx="8352928" cy="162130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nSpc>
                    <a:spcPct val="120000"/>
                  </a:lnSpc>
                  <a:buAutoNum type="arabicPeriod" startAt="3"/>
                </a:pPr>
                <a:r>
                  <a:rPr lang="en-US" altLang="zh-CN" sz="2000" b="1" dirty="0" smtClean="0"/>
                  <a:t>8</a:t>
                </a:r>
                <a:r>
                  <a:rPr lang="zh-CN" altLang="en-US" sz="2000" b="1" dirty="0" smtClean="0"/>
                  <a:t>代表键数，</a:t>
                </a:r>
                <a:r>
                  <a:rPr lang="en-US" altLang="zh-CN" sz="2000" b="1" dirty="0" smtClean="0"/>
                  <a:t>52</a:t>
                </a:r>
                <a14:m>
                  <m:oMath xmlns:m="http://schemas.openxmlformats.org/officeDocument/2006/math">
                    <m:f>
                      <m:fPr>
                        <m:ctrlPr>
                          <a:rPr lang="en-US" altLang="zh-CN" sz="2000" b="1" i="1" smtClean="0">
                            <a:latin typeface="Cambria Math"/>
                          </a:rPr>
                        </m:ctrlPr>
                      </m:fPr>
                      <m:num>
                        <m:r>
                          <a:rPr lang="en-US" altLang="zh-CN" sz="2000" b="1" i="0" smtClean="0">
                            <a:latin typeface="Cambria Math"/>
                          </a:rPr>
                          <m:t>𝐇𝟕</m:t>
                        </m:r>
                      </m:num>
                      <m:den>
                        <m:r>
                          <a:rPr lang="en-US" altLang="zh-CN" sz="2000" b="1" i="0" smtClean="0">
                            <a:latin typeface="Cambria Math"/>
                          </a:rPr>
                          <m:t>𝐟𝟕</m:t>
                        </m:r>
                      </m:den>
                    </m:f>
                  </m:oMath>
                </a14:m>
                <a:r>
                  <a:rPr lang="zh-CN" altLang="en-US" sz="2000" b="1" dirty="0" smtClean="0"/>
                  <a:t>代表内、外花键小径的</a:t>
                </a:r>
                <a:r>
                  <a:rPr lang="zh-CN" altLang="en-US" sz="2000" b="1" dirty="0"/>
                  <a:t>公称</a:t>
                </a:r>
                <a:r>
                  <a:rPr lang="zh-CN" altLang="en-US" sz="2000" b="1" dirty="0" smtClean="0"/>
                  <a:t>尺寸和配合代号，</a:t>
                </a:r>
                <a:r>
                  <a:rPr lang="en-US" altLang="zh-CN" sz="2000" b="1" dirty="0"/>
                  <a:t> 5</a:t>
                </a:r>
                <a14:m>
                  <m:oMath xmlns:m="http://schemas.openxmlformats.org/officeDocument/2006/math">
                    <m:r>
                      <a:rPr lang="en-US" altLang="zh-CN" sz="2000" b="1" i="0" smtClean="0">
                        <a:latin typeface="Cambria Math"/>
                      </a:rPr>
                      <m:t>𝟖</m:t>
                    </m:r>
                    <m:f>
                      <m:fPr>
                        <m:ctrlPr>
                          <a:rPr lang="en-US" altLang="zh-CN" sz="2000" b="1" i="1">
                            <a:latin typeface="Cambria Math"/>
                          </a:rPr>
                        </m:ctrlPr>
                      </m:fPr>
                      <m:num>
                        <m:r>
                          <a:rPr lang="en-US" altLang="zh-CN" sz="2000" b="1">
                            <a:latin typeface="Cambria Math"/>
                          </a:rPr>
                          <m:t>𝐇</m:t>
                        </m:r>
                        <m:r>
                          <a:rPr lang="en-US" altLang="zh-CN" sz="2000" b="1" i="1" smtClean="0">
                            <a:latin typeface="Cambria Math"/>
                          </a:rPr>
                          <m:t>𝟏𝟎</m:t>
                        </m:r>
                      </m:num>
                      <m:den>
                        <m:r>
                          <a:rPr lang="en-US" altLang="zh-CN" sz="2000" b="1" i="0" smtClean="0">
                            <a:latin typeface="Cambria Math"/>
                          </a:rPr>
                          <m:t>𝐚</m:t>
                        </m:r>
                        <m:r>
                          <a:rPr lang="en-US" altLang="zh-CN" sz="2000" b="1" i="1" smtClean="0">
                            <a:latin typeface="Cambria Math"/>
                          </a:rPr>
                          <m:t>𝟏𝟏</m:t>
                        </m:r>
                      </m:den>
                    </m:f>
                  </m:oMath>
                </a14:m>
                <a:r>
                  <a:rPr lang="zh-CN" altLang="en-US" sz="2000" b="1" dirty="0"/>
                  <a:t>代表内</a:t>
                </a:r>
                <a:r>
                  <a:rPr lang="zh-CN" altLang="en-US" sz="2000" b="1" dirty="0" smtClean="0"/>
                  <a:t>、</a:t>
                </a:r>
                <a:r>
                  <a:rPr lang="en-US" altLang="zh-CN" sz="2000" b="1" dirty="0" smtClean="0"/>
                  <a:t> </a:t>
                </a:r>
                <a:r>
                  <a:rPr lang="zh-CN" altLang="en-US" sz="2000" b="1" dirty="0" smtClean="0"/>
                  <a:t>外花键</a:t>
                </a:r>
                <a:r>
                  <a:rPr lang="zh-CN" altLang="en-US" sz="2000" b="1" dirty="0"/>
                  <a:t>大</a:t>
                </a:r>
                <a:r>
                  <a:rPr lang="zh-CN" altLang="en-US" sz="2000" b="1" dirty="0" smtClean="0"/>
                  <a:t>径的公称尺寸和配合代号，</a:t>
                </a:r>
                <a14:m>
                  <m:oMath xmlns:m="http://schemas.openxmlformats.org/officeDocument/2006/math">
                    <m:r>
                      <a:rPr lang="en-US" altLang="zh-CN" sz="2000" b="1" i="0" smtClean="0">
                        <a:latin typeface="Cambria Math"/>
                      </a:rPr>
                      <m:t>𝟏𝟎</m:t>
                    </m:r>
                    <m:f>
                      <m:fPr>
                        <m:ctrlPr>
                          <a:rPr lang="en-US" altLang="zh-CN" sz="2000" b="1" i="1">
                            <a:latin typeface="Cambria Math"/>
                          </a:rPr>
                        </m:ctrlPr>
                      </m:fPr>
                      <m:num>
                        <m:r>
                          <a:rPr lang="en-US" altLang="zh-CN" sz="2000" b="1">
                            <a:latin typeface="Cambria Math"/>
                          </a:rPr>
                          <m:t>𝐇</m:t>
                        </m:r>
                        <m:r>
                          <a:rPr lang="en-US" altLang="zh-CN" sz="2000" b="1" i="1" smtClean="0">
                            <a:latin typeface="Cambria Math"/>
                          </a:rPr>
                          <m:t>𝟏𝟏</m:t>
                        </m:r>
                      </m:num>
                      <m:den>
                        <m:r>
                          <a:rPr lang="en-US" altLang="zh-CN" sz="2000" b="1" i="0" smtClean="0">
                            <a:latin typeface="Cambria Math"/>
                          </a:rPr>
                          <m:t>𝐝</m:t>
                        </m:r>
                        <m:r>
                          <a:rPr lang="en-US" altLang="zh-CN" sz="2000" b="1" i="1" smtClean="0">
                            <a:latin typeface="Cambria Math"/>
                          </a:rPr>
                          <m:t>𝟏𝟎</m:t>
                        </m:r>
                      </m:den>
                    </m:f>
                  </m:oMath>
                </a14:m>
                <a:r>
                  <a:rPr lang="zh-CN" altLang="en-US" sz="2000" b="1" dirty="0"/>
                  <a:t>代表内、外</a:t>
                </a:r>
                <a:r>
                  <a:rPr lang="zh-CN" altLang="en-US" sz="2000" b="1" dirty="0" smtClean="0"/>
                  <a:t>花键</a:t>
                </a:r>
                <a:r>
                  <a:rPr lang="zh-CN" altLang="en-US" sz="2000" b="1" dirty="0"/>
                  <a:t>键</a:t>
                </a:r>
                <a:r>
                  <a:rPr lang="zh-CN" altLang="en-US" sz="2000" b="1" dirty="0" smtClean="0"/>
                  <a:t>宽和槽宽的公称尺寸和配合代号。</a:t>
                </a:r>
                <a:endParaRPr lang="zh-CN" altLang="en-US" sz="2000" b="1" dirty="0"/>
              </a:p>
            </p:txBody>
          </p:sp>
        </mc:Choice>
        <mc:Fallback xmlns="">
          <p:sp>
            <p:nvSpPr>
              <p:cNvPr id="9" name="内容占位符 2"/>
              <p:cNvSpPr txBox="1">
                <a:spLocks noRot="1" noChangeAspect="1" noMove="1" noResize="1" noEditPoints="1" noAdjustHandles="1" noChangeArrowheads="1" noChangeShapeType="1" noTextEdit="1"/>
              </p:cNvSpPr>
              <p:nvPr/>
            </p:nvSpPr>
            <p:spPr>
              <a:xfrm>
                <a:off x="336382" y="2642593"/>
                <a:ext cx="8352928" cy="1621309"/>
              </a:xfrm>
              <a:prstGeom prst="rect">
                <a:avLst/>
              </a:prstGeom>
              <a:blipFill rotWithShape="1">
                <a:blip r:embed="rId2"/>
                <a:stretch>
                  <a:fillRect l="-730"/>
                </a:stretch>
              </a:blipFill>
            </p:spPr>
            <p:txBody>
              <a:bodyPr/>
              <a:lstStyle/>
              <a:p>
                <a:r>
                  <a:rPr lang="zh-CN" altLang="en-US">
                    <a:noFill/>
                  </a:rPr>
                  <a:t> </a:t>
                </a:r>
              </a:p>
            </p:txBody>
          </p:sp>
        </mc:Fallback>
      </mc:AlternateContent>
      <p:sp>
        <p:nvSpPr>
          <p:cNvPr id="10" name="内容占位符 2"/>
          <p:cNvSpPr txBox="1">
            <a:spLocks/>
          </p:cNvSpPr>
          <p:nvPr/>
        </p:nvSpPr>
        <p:spPr>
          <a:xfrm>
            <a:off x="336382" y="4082753"/>
            <a:ext cx="8352928" cy="1938535"/>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2000" b="1" dirty="0" smtClean="0"/>
              <a:t>4. </a:t>
            </a:r>
            <a:r>
              <a:rPr lang="zh-CN" altLang="en-US" sz="2000" b="1" dirty="0" smtClean="0"/>
              <a:t>（</a:t>
            </a:r>
            <a:r>
              <a:rPr lang="en-US" altLang="zh-CN" sz="2000" b="1" dirty="0" smtClean="0"/>
              <a:t>1</a:t>
            </a:r>
            <a:r>
              <a:rPr lang="zh-CN" altLang="en-US" sz="2000" b="1" dirty="0" smtClean="0"/>
              <a:t>）最大实体尺寸为</a:t>
            </a:r>
            <a:r>
              <a:rPr lang="el-GR" altLang="zh-CN" sz="2000" b="1" i="1" dirty="0" smtClean="0">
                <a:latin typeface="Batang" pitchFamily="18" charset="-127"/>
                <a:ea typeface="Batang" pitchFamily="18" charset="-127"/>
              </a:rPr>
              <a:t>φ</a:t>
            </a:r>
            <a:r>
              <a:rPr lang="en-US" altLang="zh-CN" sz="2000" b="1" dirty="0" smtClean="0"/>
              <a:t>50</a:t>
            </a:r>
            <a:r>
              <a:rPr lang="zh-CN" altLang="en-US" sz="2000" b="1" dirty="0" smtClean="0"/>
              <a:t>，最小实体尺寸为</a:t>
            </a:r>
            <a:r>
              <a:rPr lang="el-GR" altLang="zh-CN" sz="2000" b="1" i="1" dirty="0">
                <a:latin typeface="Batang" pitchFamily="18" charset="-127"/>
                <a:ea typeface="Batang" pitchFamily="18" charset="-127"/>
              </a:rPr>
              <a:t>φ</a:t>
            </a:r>
            <a:r>
              <a:rPr lang="en-US" altLang="zh-CN" sz="2000" b="1" dirty="0" smtClean="0"/>
              <a:t>50.039</a:t>
            </a:r>
            <a:r>
              <a:rPr lang="zh-CN" altLang="en-US" sz="2000" b="1" dirty="0" smtClean="0"/>
              <a:t>。</a:t>
            </a:r>
            <a:endParaRPr lang="en-US" altLang="zh-CN" sz="2000" b="1" dirty="0" smtClean="0"/>
          </a:p>
          <a:p>
            <a:pPr marL="0" indent="0">
              <a:lnSpc>
                <a:spcPct val="120000"/>
              </a:lnSpc>
              <a:buNone/>
            </a:pPr>
            <a:r>
              <a:rPr lang="en-US" altLang="zh-CN" sz="2000" b="1" dirty="0"/>
              <a:t> </a:t>
            </a:r>
            <a:r>
              <a:rPr lang="en-US" altLang="zh-CN" sz="2000" b="1" dirty="0" smtClean="0"/>
              <a:t>    </a:t>
            </a:r>
            <a:r>
              <a:rPr lang="zh-CN" altLang="en-US" sz="2000" b="1" dirty="0" smtClean="0"/>
              <a:t>（</a:t>
            </a:r>
            <a:r>
              <a:rPr lang="en-US" altLang="zh-CN" sz="2000" b="1" dirty="0" smtClean="0"/>
              <a:t>2</a:t>
            </a:r>
            <a:r>
              <a:rPr lang="zh-CN" altLang="en-US" sz="2000" b="1" dirty="0" smtClean="0"/>
              <a:t>）边界的名称为最大实体实效边界（</a:t>
            </a:r>
            <a:r>
              <a:rPr lang="en-US" altLang="zh-CN" sz="2000" b="1" dirty="0" smtClean="0"/>
              <a:t>MMVB</a:t>
            </a:r>
            <a:r>
              <a:rPr lang="zh-CN" altLang="en-US" sz="2000" b="1" dirty="0" smtClean="0"/>
              <a:t>）</a:t>
            </a:r>
            <a:endParaRPr lang="en-US" altLang="zh-CN" sz="2000" b="1" dirty="0" smtClean="0"/>
          </a:p>
          <a:p>
            <a:pPr marL="0" indent="0">
              <a:lnSpc>
                <a:spcPct val="120000"/>
              </a:lnSpc>
              <a:buNone/>
            </a:pPr>
            <a:r>
              <a:rPr lang="en-US" altLang="zh-CN" sz="2000" b="1" dirty="0"/>
              <a:t> </a:t>
            </a:r>
            <a:r>
              <a:rPr lang="en-US" altLang="zh-CN" sz="2000" b="1" dirty="0" smtClean="0"/>
              <a:t>       (3)  </a:t>
            </a:r>
            <a:r>
              <a:rPr lang="zh-CN" altLang="en-US" sz="2000" b="1" dirty="0" smtClean="0"/>
              <a:t>边界尺寸为最大实体实效尺寸</a:t>
            </a:r>
            <a:endParaRPr lang="en-US" altLang="zh-CN" sz="2000" b="1" dirty="0" smtClean="0"/>
          </a:p>
          <a:p>
            <a:pPr marL="0" indent="0">
              <a:lnSpc>
                <a:spcPct val="120000"/>
              </a:lnSpc>
              <a:buNone/>
            </a:pPr>
            <a:r>
              <a:rPr lang="en-US" altLang="zh-CN" sz="2000" b="1" dirty="0"/>
              <a:t> </a:t>
            </a:r>
            <a:r>
              <a:rPr lang="en-US" altLang="zh-CN" sz="2000" b="1" dirty="0" smtClean="0"/>
              <a:t>              </a:t>
            </a:r>
            <a:r>
              <a:rPr lang="zh-CN" altLang="en-US" sz="2000" b="1" dirty="0" smtClean="0"/>
              <a:t>（</a:t>
            </a:r>
            <a:r>
              <a:rPr lang="en-US" altLang="zh-CN" sz="2000" b="1" dirty="0" smtClean="0"/>
              <a:t>MMVS</a:t>
            </a:r>
            <a:r>
              <a:rPr lang="zh-CN" altLang="en-US" sz="2000" b="1" dirty="0" smtClean="0"/>
              <a:t>）为</a:t>
            </a:r>
            <a:r>
              <a:rPr lang="el-GR" altLang="zh-CN" sz="2000" b="1" i="1" dirty="0" smtClean="0">
                <a:latin typeface="Batang" pitchFamily="18" charset="-127"/>
                <a:ea typeface="Batang" pitchFamily="18" charset="-127"/>
              </a:rPr>
              <a:t>φ</a:t>
            </a:r>
            <a:r>
              <a:rPr lang="en-US" altLang="zh-CN" sz="2000" b="1" dirty="0" smtClean="0"/>
              <a:t>49.97</a:t>
            </a:r>
            <a:r>
              <a:rPr lang="zh-CN" altLang="en-US" sz="2000" b="1" dirty="0" smtClean="0"/>
              <a:t>。</a:t>
            </a:r>
            <a:endParaRPr lang="en-US" altLang="zh-CN" sz="2000" b="1" dirty="0" smtClean="0"/>
          </a:p>
          <a:p>
            <a:pPr marL="0" indent="0">
              <a:lnSpc>
                <a:spcPct val="120000"/>
              </a:lnSpc>
              <a:buNone/>
            </a:pPr>
            <a:r>
              <a:rPr lang="en-US" altLang="zh-CN" sz="2000" b="1" dirty="0" smtClean="0"/>
              <a:t>     </a:t>
            </a:r>
            <a:r>
              <a:rPr lang="zh-CN" altLang="en-US" sz="2000" b="1" dirty="0" smtClean="0"/>
              <a:t>（</a:t>
            </a:r>
            <a:r>
              <a:rPr lang="en-US" altLang="zh-CN" sz="2000" b="1" dirty="0" smtClean="0"/>
              <a:t>4</a:t>
            </a:r>
            <a:r>
              <a:rPr lang="zh-CN" altLang="en-US" sz="2000" b="1" dirty="0" smtClean="0"/>
              <a:t>）动态公差带图</a:t>
            </a:r>
            <a:endParaRPr lang="zh-CN" altLang="en-US" sz="2000" b="1" dirty="0"/>
          </a:p>
        </p:txBody>
      </p:sp>
      <p:grpSp>
        <p:nvGrpSpPr>
          <p:cNvPr id="11" name="组合 10"/>
          <p:cNvGrpSpPr/>
          <p:nvPr/>
        </p:nvGrpSpPr>
        <p:grpSpPr>
          <a:xfrm>
            <a:off x="5868144" y="4365104"/>
            <a:ext cx="2736304" cy="1881500"/>
            <a:chOff x="2339487" y="1484784"/>
            <a:chExt cx="2736304" cy="1881500"/>
          </a:xfrm>
        </p:grpSpPr>
        <p:cxnSp>
          <p:nvCxnSpPr>
            <p:cNvPr id="12" name="直接箭头连接符 11"/>
            <p:cNvCxnSpPr/>
            <p:nvPr/>
          </p:nvCxnSpPr>
          <p:spPr>
            <a:xfrm flipV="1">
              <a:off x="3059832" y="1556792"/>
              <a:ext cx="0" cy="14401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3059832" y="2996952"/>
              <a:ext cx="165618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3491880" y="1844824"/>
              <a:ext cx="936104" cy="1152128"/>
              <a:chOff x="6012160" y="692696"/>
              <a:chExt cx="936104" cy="1152128"/>
            </a:xfrm>
          </p:grpSpPr>
          <p:grpSp>
            <p:nvGrpSpPr>
              <p:cNvPr id="23" name="组合 22"/>
              <p:cNvGrpSpPr/>
              <p:nvPr/>
            </p:nvGrpSpPr>
            <p:grpSpPr>
              <a:xfrm>
                <a:off x="6012160" y="692696"/>
                <a:ext cx="936104" cy="1152128"/>
                <a:chOff x="6012160" y="692696"/>
                <a:chExt cx="936104" cy="1152128"/>
              </a:xfrm>
            </p:grpSpPr>
            <p:cxnSp>
              <p:nvCxnSpPr>
                <p:cNvPr id="29" name="直接连接符 28"/>
                <p:cNvCxnSpPr/>
                <p:nvPr/>
              </p:nvCxnSpPr>
              <p:spPr>
                <a:xfrm>
                  <a:off x="6948264" y="692696"/>
                  <a:ext cx="0" cy="1152128"/>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012160" y="1412776"/>
                  <a:ext cx="0" cy="432048"/>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012160" y="1844824"/>
                  <a:ext cx="9361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6012160" y="692696"/>
                  <a:ext cx="936104" cy="72008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24" name="直接连接符 23"/>
              <p:cNvCxnSpPr/>
              <p:nvPr/>
            </p:nvCxnSpPr>
            <p:spPr>
              <a:xfrm flipH="1">
                <a:off x="6480212" y="1484784"/>
                <a:ext cx="468052" cy="3600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6714238" y="1628800"/>
                <a:ext cx="234026" cy="216024"/>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6012160" y="1052736"/>
                <a:ext cx="936104" cy="684076"/>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6012160" y="836712"/>
                <a:ext cx="936104" cy="72008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6156176" y="1268760"/>
                <a:ext cx="792088" cy="576064"/>
              </a:xfrm>
              <a:prstGeom prst="line">
                <a:avLst/>
              </a:prstGeom>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15" name="TextBox 14"/>
                <p:cNvSpPr txBox="1"/>
                <p:nvPr/>
              </p:nvSpPr>
              <p:spPr>
                <a:xfrm>
                  <a:off x="3134692" y="1484784"/>
                  <a:ext cx="37093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i="1" smtClean="0">
                            <a:latin typeface="Cambria Math"/>
                          </a:rPr>
                          <m:t>𝑓</m:t>
                        </m:r>
                      </m:oMath>
                    </m:oMathPara>
                  </a14:m>
                  <a:endParaRPr lang="zh-CN" altLang="en-US" dirty="0"/>
                </a:p>
              </p:txBody>
            </p:sp>
          </mc:Choice>
          <mc:Fallback xmlns="">
            <p:sp>
              <p:nvSpPr>
                <p:cNvPr id="15" name="TextBox 14"/>
                <p:cNvSpPr txBox="1">
                  <a:spLocks noRot="1" noChangeAspect="1" noMove="1" noResize="1" noEditPoints="1" noAdjustHandles="1" noChangeArrowheads="1" noChangeShapeType="1" noTextEdit="1"/>
                </p:cNvSpPr>
                <p:nvPr/>
              </p:nvSpPr>
              <p:spPr>
                <a:xfrm>
                  <a:off x="3134692" y="1484784"/>
                  <a:ext cx="370934" cy="369332"/>
                </a:xfrm>
                <a:prstGeom prst="rect">
                  <a:avLst/>
                </a:prstGeom>
                <a:blipFill rotWithShape="1">
                  <a:blip r:embed="rId3"/>
                  <a:stretch>
                    <a:fillRect b="-1147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 name="TextBox 15"/>
                <p:cNvSpPr txBox="1"/>
                <p:nvPr/>
              </p:nvSpPr>
              <p:spPr>
                <a:xfrm>
                  <a:off x="4572000" y="2602468"/>
                  <a:ext cx="503791"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a:rPr>
                            </m:ctrlPr>
                          </m:sSubPr>
                          <m:e>
                            <m:r>
                              <a:rPr lang="en-US" altLang="zh-CN" b="0" i="1" smtClean="0">
                                <a:latin typeface="Cambria Math"/>
                              </a:rPr>
                              <m:t>𝐷</m:t>
                            </m:r>
                          </m:e>
                          <m:sub>
                            <m:r>
                              <a:rPr lang="en-US" altLang="zh-CN" b="0" i="1" smtClean="0">
                                <a:latin typeface="Cambria Math"/>
                              </a:rPr>
                              <m:t>𝑎</m:t>
                            </m:r>
                          </m:sub>
                        </m:sSub>
                      </m:oMath>
                    </m:oMathPara>
                  </a14:m>
                  <a:endParaRPr lang="zh-CN" altLang="en-US" dirty="0"/>
                </a:p>
              </p:txBody>
            </p:sp>
          </mc:Choice>
          <mc:Fallback xmlns="">
            <p:sp>
              <p:nvSpPr>
                <p:cNvPr id="16" name="TextBox 15"/>
                <p:cNvSpPr txBox="1">
                  <a:spLocks noRot="1" noChangeAspect="1" noMove="1" noResize="1" noEditPoints="1" noAdjustHandles="1" noChangeArrowheads="1" noChangeShapeType="1" noTextEdit="1"/>
                </p:cNvSpPr>
                <p:nvPr/>
              </p:nvSpPr>
              <p:spPr>
                <a:xfrm>
                  <a:off x="4572000" y="2602468"/>
                  <a:ext cx="503791" cy="369332"/>
                </a:xfrm>
                <a:prstGeom prst="rect">
                  <a:avLst/>
                </a:prstGeom>
                <a:blipFill rotWithShape="1">
                  <a:blip r:embed="rId4"/>
                  <a:stretch>
                    <a:fillRect/>
                  </a:stretch>
                </a:blipFill>
              </p:spPr>
              <p:txBody>
                <a:bodyPr/>
                <a:lstStyle/>
                <a:p>
                  <a:r>
                    <a:rPr lang="zh-CN" altLang="en-US">
                      <a:noFill/>
                    </a:rPr>
                    <a:t> </a:t>
                  </a:r>
                </a:p>
              </p:txBody>
            </p:sp>
          </mc:Fallback>
        </mc:AlternateContent>
        <p:sp>
          <p:nvSpPr>
            <p:cNvPr id="17" name="TextBox 16"/>
            <p:cNvSpPr txBox="1"/>
            <p:nvPr/>
          </p:nvSpPr>
          <p:spPr>
            <a:xfrm>
              <a:off x="2339487" y="2380238"/>
              <a:ext cx="936369" cy="369332"/>
            </a:xfrm>
            <a:prstGeom prst="rect">
              <a:avLst/>
            </a:prstGeom>
            <a:noFill/>
          </p:spPr>
          <p:txBody>
            <a:bodyPr wrap="square" rtlCol="0">
              <a:spAutoFit/>
            </a:bodyPr>
            <a:lstStyle/>
            <a:p>
              <a:r>
                <a:rPr lang="en-US" altLang="zh-CN" b="1" dirty="0" smtClean="0"/>
                <a:t>0.03</a:t>
              </a:r>
              <a:endParaRPr lang="zh-CN" altLang="en-US" b="1" dirty="0"/>
            </a:p>
          </p:txBody>
        </p:sp>
        <p:sp>
          <p:nvSpPr>
            <p:cNvPr id="18" name="TextBox 17"/>
            <p:cNvSpPr txBox="1"/>
            <p:nvPr/>
          </p:nvSpPr>
          <p:spPr>
            <a:xfrm>
              <a:off x="2339487" y="1660158"/>
              <a:ext cx="936369" cy="369332"/>
            </a:xfrm>
            <a:prstGeom prst="rect">
              <a:avLst/>
            </a:prstGeom>
            <a:noFill/>
          </p:spPr>
          <p:txBody>
            <a:bodyPr wrap="square" rtlCol="0">
              <a:spAutoFit/>
            </a:bodyPr>
            <a:lstStyle/>
            <a:p>
              <a:r>
                <a:rPr lang="en-US" altLang="zh-CN" b="1" dirty="0" smtClean="0"/>
                <a:t>0.069</a:t>
              </a:r>
              <a:endParaRPr lang="zh-CN" altLang="en-US" b="1" dirty="0"/>
            </a:p>
          </p:txBody>
        </p:sp>
        <p:sp>
          <p:nvSpPr>
            <p:cNvPr id="19" name="TextBox 18"/>
            <p:cNvSpPr txBox="1"/>
            <p:nvPr/>
          </p:nvSpPr>
          <p:spPr>
            <a:xfrm>
              <a:off x="2771800" y="2996952"/>
              <a:ext cx="936369" cy="369332"/>
            </a:xfrm>
            <a:prstGeom prst="rect">
              <a:avLst/>
            </a:prstGeom>
            <a:noFill/>
          </p:spPr>
          <p:txBody>
            <a:bodyPr wrap="square" rtlCol="0">
              <a:spAutoFit/>
            </a:bodyPr>
            <a:lstStyle/>
            <a:p>
              <a:pPr algn="r"/>
              <a:r>
                <a:rPr lang="en-US" altLang="zh-CN" b="1" dirty="0" smtClean="0"/>
                <a:t>50</a:t>
              </a:r>
              <a:endParaRPr lang="zh-CN" altLang="en-US" b="1" dirty="0"/>
            </a:p>
          </p:txBody>
        </p:sp>
        <p:sp>
          <p:nvSpPr>
            <p:cNvPr id="20" name="TextBox 19"/>
            <p:cNvSpPr txBox="1"/>
            <p:nvPr/>
          </p:nvSpPr>
          <p:spPr>
            <a:xfrm>
              <a:off x="3842786" y="2996952"/>
              <a:ext cx="936369" cy="369332"/>
            </a:xfrm>
            <a:prstGeom prst="rect">
              <a:avLst/>
            </a:prstGeom>
            <a:noFill/>
          </p:spPr>
          <p:txBody>
            <a:bodyPr wrap="square" rtlCol="0">
              <a:spAutoFit/>
            </a:bodyPr>
            <a:lstStyle/>
            <a:p>
              <a:pPr algn="r"/>
              <a:r>
                <a:rPr lang="en-US" altLang="zh-CN" b="1" dirty="0" smtClean="0"/>
                <a:t>50.039</a:t>
              </a:r>
              <a:endParaRPr lang="zh-CN" altLang="en-US" b="1" dirty="0"/>
            </a:p>
          </p:txBody>
        </p:sp>
        <p:cxnSp>
          <p:nvCxnSpPr>
            <p:cNvPr id="21" name="直接连接符 20"/>
            <p:cNvCxnSpPr/>
            <p:nvPr/>
          </p:nvCxnSpPr>
          <p:spPr>
            <a:xfrm>
              <a:off x="3059832" y="2564904"/>
              <a:ext cx="445794" cy="0"/>
            </a:xfrm>
            <a:prstGeom prst="line">
              <a:avLst/>
            </a:prstGeom>
            <a:ln>
              <a:prstDash val="dash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059832" y="1844824"/>
              <a:ext cx="1368152" cy="0"/>
            </a:xfrm>
            <a:prstGeom prst="line">
              <a:avLst/>
            </a:prstGeom>
            <a:ln>
              <a:prstDash val="dashDot"/>
            </a:ln>
          </p:spPr>
          <p:style>
            <a:lnRef idx="1">
              <a:schemeClr val="accent1"/>
            </a:lnRef>
            <a:fillRef idx="0">
              <a:schemeClr val="accent1"/>
            </a:fillRef>
            <a:effectRef idx="0">
              <a:schemeClr val="accent1"/>
            </a:effectRef>
            <a:fontRef idx="minor">
              <a:schemeClr val="tx1"/>
            </a:fontRef>
          </p:style>
        </p:cxnSp>
      </p:grpSp>
      <p:sp>
        <p:nvSpPr>
          <p:cNvPr id="33"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23</a:t>
            </a:fld>
            <a:endParaRPr lang="zh-CN" altLang="en-US" sz="2400" b="1" dirty="0"/>
          </a:p>
        </p:txBody>
      </p:sp>
    </p:spTree>
    <p:extLst>
      <p:ext uri="{BB962C8B-B14F-4D97-AF65-F5344CB8AC3E}">
        <p14:creationId xmlns:p14="http://schemas.microsoft.com/office/powerpoint/2010/main" val="6236934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75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left)">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wipe(left)">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xEl>
                                              <p:pRg st="1" end="1"/>
                                            </p:txEl>
                                          </p:spTgt>
                                        </p:tgtEl>
                                        <p:attrNameLst>
                                          <p:attrName>style.visibility</p:attrName>
                                        </p:attrNameLst>
                                      </p:cBhvr>
                                      <p:to>
                                        <p:strVal val="visible"/>
                                      </p:to>
                                    </p:set>
                                    <p:animEffect transition="in" filter="wipe(left)">
                                      <p:cBhvr>
                                        <p:cTn id="22" dur="500"/>
                                        <p:tgtEl>
                                          <p:spTgt spid="8">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wipe(left)">
                                      <p:cBhvr>
                                        <p:cTn id="27" dur="500"/>
                                        <p:tgtEl>
                                          <p:spTgt spid="9">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Effect transition="in" filter="wipe(left)">
                                      <p:cBhvr>
                                        <p:cTn id="32" dur="500"/>
                                        <p:tgtEl>
                                          <p:spTgt spid="10">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
                                            <p:txEl>
                                              <p:pRg st="1" end="1"/>
                                            </p:txEl>
                                          </p:spTgt>
                                        </p:tgtEl>
                                        <p:attrNameLst>
                                          <p:attrName>style.visibility</p:attrName>
                                        </p:attrNameLst>
                                      </p:cBhvr>
                                      <p:to>
                                        <p:strVal val="visible"/>
                                      </p:to>
                                    </p:set>
                                    <p:animEffect transition="in" filter="wipe(left)">
                                      <p:cBhvr>
                                        <p:cTn id="37" dur="500"/>
                                        <p:tgtEl>
                                          <p:spTgt spid="10">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0">
                                            <p:txEl>
                                              <p:pRg st="2" end="2"/>
                                            </p:txEl>
                                          </p:spTgt>
                                        </p:tgtEl>
                                        <p:attrNameLst>
                                          <p:attrName>style.visibility</p:attrName>
                                        </p:attrNameLst>
                                      </p:cBhvr>
                                      <p:to>
                                        <p:strVal val="visible"/>
                                      </p:to>
                                    </p:set>
                                    <p:animEffect transition="in" filter="wipe(left)">
                                      <p:cBhvr>
                                        <p:cTn id="42" dur="500"/>
                                        <p:tgtEl>
                                          <p:spTgt spid="10">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txEl>
                                              <p:pRg st="3" end="3"/>
                                            </p:txEl>
                                          </p:spTgt>
                                        </p:tgtEl>
                                        <p:attrNameLst>
                                          <p:attrName>style.visibility</p:attrName>
                                        </p:attrNameLst>
                                      </p:cBhvr>
                                      <p:to>
                                        <p:strVal val="visible"/>
                                      </p:to>
                                    </p:set>
                                    <p:animEffect transition="in" filter="wipe(left)">
                                      <p:cBhvr>
                                        <p:cTn id="47" dur="500"/>
                                        <p:tgtEl>
                                          <p:spTgt spid="10">
                                            <p:txEl>
                                              <p:pRg st="3" end="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0">
                                            <p:txEl>
                                              <p:pRg st="4" end="4"/>
                                            </p:txEl>
                                          </p:spTgt>
                                        </p:tgtEl>
                                        <p:attrNameLst>
                                          <p:attrName>style.visibility</p:attrName>
                                        </p:attrNameLst>
                                      </p:cBhvr>
                                      <p:to>
                                        <p:strVal val="visible"/>
                                      </p:to>
                                    </p:set>
                                    <p:animEffect transition="in" filter="wipe(left)">
                                      <p:cBhvr>
                                        <p:cTn id="52" dur="500"/>
                                        <p:tgtEl>
                                          <p:spTgt spid="10">
                                            <p:txEl>
                                              <p:pRg st="4" end="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1750" fill="hold"/>
                                        <p:tgtEl>
                                          <p:spTgt spid="11"/>
                                        </p:tgtEl>
                                        <p:attrNameLst>
                                          <p:attrName>ppt_x</p:attrName>
                                        </p:attrNameLst>
                                      </p:cBhvr>
                                      <p:tavLst>
                                        <p:tav tm="0">
                                          <p:val>
                                            <p:strVal val="#ppt_x"/>
                                          </p:val>
                                        </p:tav>
                                        <p:tav tm="100000">
                                          <p:val>
                                            <p:strVal val="#ppt_x"/>
                                          </p:val>
                                        </p:tav>
                                      </p:tavLst>
                                    </p:anim>
                                    <p:anim calcmode="lin" valueType="num">
                                      <p:cBhvr additive="base">
                                        <p:cTn id="58" dur="175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P spid="8" grpId="0" build="p"/>
      <p:bldP spid="9" grpId="0" build="p"/>
      <p:bldP spid="10"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内容占位符 2"/>
          <p:cNvSpPr txBox="1">
            <a:spLocks/>
          </p:cNvSpPr>
          <p:nvPr/>
        </p:nvSpPr>
        <p:spPr>
          <a:xfrm>
            <a:off x="539552" y="404664"/>
            <a:ext cx="4062025" cy="50405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2000" b="1" dirty="0"/>
              <a:t>四</a:t>
            </a:r>
            <a:r>
              <a:rPr lang="zh-CN" altLang="en-US" sz="2000" b="1" dirty="0" smtClean="0"/>
              <a:t>、计算题（</a:t>
            </a:r>
            <a:r>
              <a:rPr lang="en-US" altLang="zh-CN" sz="2000" b="1" dirty="0" smtClean="0"/>
              <a:t>12</a:t>
            </a:r>
            <a:r>
              <a:rPr lang="zh-CN" altLang="en-US" sz="2000" b="1" dirty="0" smtClean="0"/>
              <a:t>）</a:t>
            </a:r>
            <a:endParaRPr lang="zh-CN" altLang="en-US" sz="2000" b="1" dirty="0"/>
          </a:p>
        </p:txBody>
      </p:sp>
      <mc:AlternateContent xmlns:mc="http://schemas.openxmlformats.org/markup-compatibility/2006" xmlns:a14="http://schemas.microsoft.com/office/drawing/2010/main">
        <mc:Choice Requires="a14">
          <p:sp>
            <p:nvSpPr>
              <p:cNvPr id="63" name="内容占位符 2"/>
              <p:cNvSpPr txBox="1">
                <a:spLocks/>
              </p:cNvSpPr>
              <p:nvPr/>
            </p:nvSpPr>
            <p:spPr>
              <a:xfrm>
                <a:off x="454690" y="908720"/>
                <a:ext cx="7861726" cy="3024336"/>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nSpc>
                    <a:spcPct val="120000"/>
                  </a:lnSpc>
                  <a:buAutoNum type="arabicParenBoth"/>
                </a:pPr>
                <a:r>
                  <a:rPr lang="zh-CN" altLang="en-US" sz="2000" b="1" dirty="0" smtClean="0"/>
                  <a:t>查表得</a:t>
                </a:r>
                <a:r>
                  <a:rPr lang="el-GR" altLang="zh-CN" sz="2000" b="1" i="1" dirty="0" smtClean="0">
                    <a:latin typeface="Batang" pitchFamily="18" charset="-127"/>
                    <a:ea typeface="Batang" pitchFamily="18" charset="-127"/>
                  </a:rPr>
                  <a:t>φ</a:t>
                </a:r>
                <a:r>
                  <a:rPr lang="en-US" altLang="zh-CN" sz="2000" b="1" i="1" dirty="0" smtClean="0">
                    <a:latin typeface="Batang" pitchFamily="18" charset="-127"/>
                    <a:ea typeface="Batang" pitchFamily="18" charset="-127"/>
                  </a:rPr>
                  <a:t> </a:t>
                </a:r>
                <a:r>
                  <a:rPr lang="en-US" altLang="zh-CN" sz="2000" b="1" dirty="0" smtClean="0"/>
                  <a:t>30M8</a:t>
                </a:r>
                <a:r>
                  <a:rPr lang="zh-CN" altLang="en-US" sz="2000" b="1" dirty="0" smtClean="0"/>
                  <a:t>的基本偏差</a:t>
                </a:r>
                <a:r>
                  <a:rPr lang="en-US" altLang="zh-CN" sz="2000" b="1" dirty="0" smtClean="0"/>
                  <a:t>ES=-8+</a:t>
                </a:r>
                <a:r>
                  <a:rPr lang="el-GR" altLang="zh-CN" sz="2000" b="1" dirty="0" smtClean="0"/>
                  <a:t>Δ</a:t>
                </a:r>
                <a:r>
                  <a:rPr lang="en-US" altLang="zh-CN" sz="2000" b="1" dirty="0" smtClean="0"/>
                  <a:t>=-+12=+4</a:t>
                </a:r>
                <a:r>
                  <a:rPr lang="zh-CN" altLang="en-US" sz="2000" b="1" dirty="0" smtClean="0"/>
                  <a:t>，</a:t>
                </a:r>
                <a:r>
                  <a:rPr lang="en-US" altLang="zh-CN" sz="2000" b="1" dirty="0" smtClean="0"/>
                  <a:t>EI=ES-IT8=+4-33=-29</a:t>
                </a:r>
              </a:p>
              <a:p>
                <a:pPr marL="0" indent="0">
                  <a:lnSpc>
                    <a:spcPct val="120000"/>
                  </a:lnSpc>
                  <a:buNone/>
                </a:pPr>
                <a:r>
                  <a:rPr lang="en-US" altLang="zh-CN" sz="2000" b="1" dirty="0"/>
                  <a:t> </a:t>
                </a:r>
                <a:r>
                  <a:rPr lang="en-US" altLang="zh-CN" sz="2000" b="1" dirty="0" smtClean="0"/>
                  <a:t>        </a:t>
                </a:r>
                <a:r>
                  <a:rPr lang="zh-CN" altLang="en-US" sz="2000" b="1" dirty="0" smtClean="0"/>
                  <a:t>极限尺寸：</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𝑫</m:t>
                        </m:r>
                      </m:e>
                      <m:sub>
                        <m:r>
                          <a:rPr lang="en-US" altLang="zh-CN" sz="2000" b="1" i="0" smtClean="0">
                            <a:latin typeface="Cambria Math"/>
                          </a:rPr>
                          <m:t>𝐦𝐚𝐱</m:t>
                        </m:r>
                      </m:sub>
                    </m:sSub>
                  </m:oMath>
                </a14:m>
                <a:r>
                  <a:rPr lang="en-US" altLang="zh-CN" sz="2000" b="1" dirty="0" smtClean="0"/>
                  <a:t>=</a:t>
                </a:r>
                <a:r>
                  <a:rPr lang="el-GR" altLang="zh-CN" sz="2000" b="1" i="1" dirty="0">
                    <a:latin typeface="Batang" pitchFamily="18" charset="-127"/>
                    <a:ea typeface="Batang" pitchFamily="18" charset="-127"/>
                  </a:rPr>
                  <a:t> φ</a:t>
                </a:r>
                <a:r>
                  <a:rPr lang="en-US" altLang="zh-CN" sz="2000" b="1" dirty="0" smtClean="0"/>
                  <a:t>30.004,</a:t>
                </a:r>
                <a:r>
                  <a:rPr lang="en-US" altLang="zh-CN" sz="2000" b="1" dirty="0"/>
                  <a:t> </a:t>
                </a:r>
                <a14:m>
                  <m:oMath xmlns:m="http://schemas.openxmlformats.org/officeDocument/2006/math">
                    <m:sSub>
                      <m:sSubPr>
                        <m:ctrlPr>
                          <a:rPr lang="en-US" altLang="zh-CN" sz="2000" b="1" i="1">
                            <a:latin typeface="Cambria Math"/>
                          </a:rPr>
                        </m:ctrlPr>
                      </m:sSubPr>
                      <m:e>
                        <m:r>
                          <a:rPr lang="en-US" altLang="zh-CN" sz="2000" b="1" i="1">
                            <a:latin typeface="Cambria Math"/>
                          </a:rPr>
                          <m:t>𝑫</m:t>
                        </m:r>
                      </m:e>
                      <m:sub>
                        <m:r>
                          <a:rPr lang="en-US" altLang="zh-CN" sz="2000" b="1">
                            <a:latin typeface="Cambria Math"/>
                          </a:rPr>
                          <m:t>𝐦</m:t>
                        </m:r>
                        <m:r>
                          <a:rPr lang="en-US" altLang="zh-CN" sz="2000" b="1" i="0" smtClean="0">
                            <a:latin typeface="Cambria Math"/>
                          </a:rPr>
                          <m:t>𝐢𝐧</m:t>
                        </m:r>
                      </m:sub>
                    </m:sSub>
                  </m:oMath>
                </a14:m>
                <a:r>
                  <a:rPr lang="en-US" altLang="zh-CN" sz="2000" b="1" dirty="0"/>
                  <a:t>=</a:t>
                </a:r>
                <a:r>
                  <a:rPr lang="el-GR" altLang="zh-CN" sz="2000" b="1" i="1" dirty="0">
                    <a:latin typeface="Batang" pitchFamily="18" charset="-127"/>
                    <a:ea typeface="Batang" pitchFamily="18" charset="-127"/>
                  </a:rPr>
                  <a:t> </a:t>
                </a:r>
                <a:r>
                  <a:rPr lang="el-GR" altLang="zh-CN" sz="2000" b="1" i="1" dirty="0" smtClean="0">
                    <a:latin typeface="Batang" pitchFamily="18" charset="-127"/>
                    <a:ea typeface="Batang" pitchFamily="18" charset="-127"/>
                  </a:rPr>
                  <a:t>φ</a:t>
                </a:r>
                <a:r>
                  <a:rPr lang="en-US" altLang="zh-CN" sz="2000" b="1" dirty="0" smtClean="0"/>
                  <a:t>29.971</a:t>
                </a:r>
                <a:r>
                  <a:rPr lang="zh-CN" altLang="en-US" sz="2000" b="1" dirty="0" smtClean="0"/>
                  <a:t>。</a:t>
                </a:r>
                <a:endParaRPr lang="en-US" altLang="zh-CN" sz="2000" b="1" dirty="0" smtClean="0"/>
              </a:p>
              <a:p>
                <a:pPr marL="0" indent="0">
                  <a:lnSpc>
                    <a:spcPct val="120000"/>
                  </a:lnSpc>
                  <a:buNone/>
                </a:pPr>
                <a:r>
                  <a:rPr lang="en-US" altLang="zh-CN" sz="2000" b="1" dirty="0"/>
                  <a:t> </a:t>
                </a:r>
                <a:r>
                  <a:rPr lang="en-US" altLang="zh-CN" sz="2000" b="1" dirty="0" smtClean="0"/>
                  <a:t>         </a:t>
                </a:r>
                <a:r>
                  <a:rPr lang="zh-CN" altLang="en-US" sz="2000" b="1" dirty="0" smtClean="0"/>
                  <a:t>该孔合格，</a:t>
                </a:r>
                <a14:m>
                  <m:oMath xmlns:m="http://schemas.openxmlformats.org/officeDocument/2006/math">
                    <m:sSub>
                      <m:sSubPr>
                        <m:ctrlPr>
                          <a:rPr lang="en-US" altLang="zh-CN" sz="2000" b="1" i="1">
                            <a:latin typeface="Cambria Math"/>
                          </a:rPr>
                        </m:ctrlPr>
                      </m:sSubPr>
                      <m:e>
                        <m:r>
                          <a:rPr lang="en-US" altLang="zh-CN" sz="2000" b="1" i="1">
                            <a:latin typeface="Cambria Math"/>
                          </a:rPr>
                          <m:t>𝑫</m:t>
                        </m:r>
                      </m:e>
                      <m:sub>
                        <m:r>
                          <a:rPr lang="en-US" altLang="zh-CN" sz="2000" b="1">
                            <a:latin typeface="Cambria Math"/>
                          </a:rPr>
                          <m:t>𝐦𝐢𝐧</m:t>
                        </m:r>
                      </m:sub>
                    </m:sSub>
                  </m:oMath>
                </a14:m>
                <a:r>
                  <a:rPr lang="en-US" altLang="zh-CN" sz="2000" b="1" dirty="0" smtClean="0"/>
                  <a:t>&lt;</a:t>
                </a:r>
                <a14:m>
                  <m:oMath xmlns:m="http://schemas.openxmlformats.org/officeDocument/2006/math">
                    <m:sSub>
                      <m:sSubPr>
                        <m:ctrlPr>
                          <a:rPr lang="en-US" altLang="zh-CN" sz="2000" b="1" i="1">
                            <a:latin typeface="Cambria Math"/>
                          </a:rPr>
                        </m:ctrlPr>
                      </m:sSubPr>
                      <m:e>
                        <m:r>
                          <a:rPr lang="en-US" altLang="zh-CN" sz="2000" b="1" i="1">
                            <a:latin typeface="Cambria Math"/>
                          </a:rPr>
                          <m:t>𝑫</m:t>
                        </m:r>
                      </m:e>
                      <m:sub>
                        <m:r>
                          <a:rPr lang="en-US" altLang="zh-CN" sz="2000" b="1" i="1" smtClean="0">
                            <a:latin typeface="Cambria Math"/>
                          </a:rPr>
                          <m:t>𝒂</m:t>
                        </m:r>
                      </m:sub>
                    </m:sSub>
                  </m:oMath>
                </a14:m>
                <a:r>
                  <a:rPr lang="en-US" altLang="zh-CN" sz="2000" b="1" i="1" dirty="0" smtClean="0">
                    <a:latin typeface="Batang" pitchFamily="18" charset="-127"/>
                    <a:ea typeface="Batang" pitchFamily="18" charset="-127"/>
                  </a:rPr>
                  <a:t>=</a:t>
                </a:r>
                <a:r>
                  <a:rPr lang="el-GR" altLang="zh-CN" sz="2000" b="1" i="1" dirty="0" smtClean="0">
                    <a:latin typeface="Batang" pitchFamily="18" charset="-127"/>
                    <a:ea typeface="Batang" pitchFamily="18" charset="-127"/>
                  </a:rPr>
                  <a:t>φ</a:t>
                </a:r>
                <a:r>
                  <a:rPr lang="en-US" altLang="zh-CN" sz="2000" b="1" i="1" dirty="0" smtClean="0">
                    <a:latin typeface="Batang" pitchFamily="18" charset="-127"/>
                    <a:ea typeface="Batang" pitchFamily="18" charset="-127"/>
                  </a:rPr>
                  <a:t> </a:t>
                </a:r>
                <a:r>
                  <a:rPr lang="en-US" altLang="zh-CN" sz="2000" b="1" dirty="0" smtClean="0">
                    <a:latin typeface="Batang" pitchFamily="18" charset="-127"/>
                    <a:ea typeface="Batang" pitchFamily="18" charset="-127"/>
                  </a:rPr>
                  <a:t>29.975&lt;</a:t>
                </a:r>
                <a14:m>
                  <m:oMath xmlns:m="http://schemas.openxmlformats.org/officeDocument/2006/math">
                    <m:sSub>
                      <m:sSubPr>
                        <m:ctrlPr>
                          <a:rPr lang="en-US" altLang="zh-CN" sz="2000" b="1" i="1">
                            <a:latin typeface="Cambria Math"/>
                          </a:rPr>
                        </m:ctrlPr>
                      </m:sSubPr>
                      <m:e>
                        <m:r>
                          <a:rPr lang="en-US" altLang="zh-CN" sz="2000" b="1" i="1">
                            <a:latin typeface="Cambria Math"/>
                          </a:rPr>
                          <m:t>𝑫</m:t>
                        </m:r>
                      </m:e>
                      <m:sub>
                        <m:r>
                          <a:rPr lang="en-US" altLang="zh-CN" sz="2000" b="1" i="0">
                            <a:latin typeface="Cambria Math"/>
                          </a:rPr>
                          <m:t>𝐦</m:t>
                        </m:r>
                        <m:r>
                          <a:rPr lang="en-US" altLang="zh-CN" sz="2000" b="1" i="0" smtClean="0">
                            <a:latin typeface="Cambria Math"/>
                          </a:rPr>
                          <m:t>𝐚𝐱</m:t>
                        </m:r>
                      </m:sub>
                    </m:sSub>
                  </m:oMath>
                </a14:m>
                <a:r>
                  <a:rPr lang="zh-CN" altLang="en-US" sz="2000" b="1" dirty="0" smtClean="0"/>
                  <a:t>。</a:t>
                </a:r>
                <a:endParaRPr lang="en-US" altLang="zh-CN" sz="2000" b="1" dirty="0" smtClean="0"/>
              </a:p>
              <a:p>
                <a:pPr marL="0" indent="0">
                  <a:lnSpc>
                    <a:spcPct val="120000"/>
                  </a:lnSpc>
                  <a:buNone/>
                </a:pPr>
                <a:r>
                  <a:rPr lang="zh-CN" altLang="en-US" sz="2000" b="1" dirty="0" smtClean="0"/>
                  <a:t>（</a:t>
                </a:r>
                <a:r>
                  <a:rPr lang="en-US" altLang="zh-CN" sz="2000" b="1" dirty="0" smtClean="0"/>
                  <a:t>2</a:t>
                </a:r>
                <a:r>
                  <a:rPr lang="zh-CN" altLang="en-US" sz="2000" b="1" dirty="0" smtClean="0"/>
                  <a:t>）</a:t>
                </a:r>
                <a:r>
                  <a:rPr lang="el-GR" altLang="zh-CN" sz="2000" b="1" i="1" dirty="0">
                    <a:latin typeface="Batang" pitchFamily="18" charset="-127"/>
                    <a:ea typeface="Batang" pitchFamily="18" charset="-127"/>
                  </a:rPr>
                  <a:t>φ</a:t>
                </a:r>
                <a:r>
                  <a:rPr lang="en-US" altLang="zh-CN" sz="2000" b="1" i="1" dirty="0">
                    <a:latin typeface="Batang" pitchFamily="18" charset="-127"/>
                    <a:ea typeface="Batang" pitchFamily="18" charset="-127"/>
                  </a:rPr>
                  <a:t> </a:t>
                </a:r>
                <a:r>
                  <a:rPr lang="en-US" altLang="zh-CN" sz="2000" b="1" dirty="0" smtClean="0">
                    <a:latin typeface="Batang" pitchFamily="18" charset="-127"/>
                    <a:ea typeface="Batang" pitchFamily="18" charset="-127"/>
                  </a:rPr>
                  <a:t>30h7</a:t>
                </a:r>
                <a:r>
                  <a:rPr lang="zh-CN" altLang="en-US" sz="2000" b="1" dirty="0" smtClean="0">
                    <a:latin typeface="Batang" pitchFamily="18" charset="-127"/>
                    <a:ea typeface="Batang" pitchFamily="18" charset="-127"/>
                  </a:rPr>
                  <a:t>的极限偏差：</a:t>
                </a:r>
                <a:r>
                  <a:rPr lang="en-US" altLang="zh-CN" sz="2000" b="1" dirty="0" err="1" smtClean="0">
                    <a:latin typeface="Batang" pitchFamily="18" charset="-127"/>
                    <a:ea typeface="Batang" pitchFamily="18" charset="-127"/>
                  </a:rPr>
                  <a:t>es</a:t>
                </a:r>
                <a:r>
                  <a:rPr lang="en-US" altLang="zh-CN" sz="2000" b="1" dirty="0" smtClean="0">
                    <a:latin typeface="Batang" pitchFamily="18" charset="-127"/>
                    <a:ea typeface="Batang" pitchFamily="18" charset="-127"/>
                  </a:rPr>
                  <a:t>=0,ei=-21μm</a:t>
                </a:r>
                <a:r>
                  <a:rPr lang="zh-CN" altLang="en-US" sz="2000" b="1" dirty="0" smtClean="0">
                    <a:latin typeface="Batang" pitchFamily="18" charset="-127"/>
                    <a:ea typeface="Batang" pitchFamily="18" charset="-127"/>
                  </a:rPr>
                  <a:t>。</a:t>
                </a:r>
                <a:endParaRPr lang="en-US" altLang="zh-CN" sz="2000" b="1" dirty="0" smtClean="0">
                  <a:latin typeface="Batang" pitchFamily="18" charset="-127"/>
                  <a:ea typeface="Batang" pitchFamily="18" charset="-127"/>
                </a:endParaRPr>
              </a:p>
              <a:p>
                <a:pPr marL="0" indent="0">
                  <a:lnSpc>
                    <a:spcPct val="120000"/>
                  </a:lnSpc>
                  <a:buNone/>
                </a:pPr>
                <a:r>
                  <a:rPr lang="zh-CN" altLang="en-US" sz="2000" b="1" dirty="0" smtClean="0">
                    <a:latin typeface="Batang" pitchFamily="18" charset="-127"/>
                    <a:ea typeface="Batang" pitchFamily="18" charset="-127"/>
                  </a:rPr>
                  <a:t>（</a:t>
                </a:r>
                <a:r>
                  <a:rPr lang="en-US" altLang="zh-CN" sz="2000" b="1" dirty="0" smtClean="0">
                    <a:latin typeface="Batang" pitchFamily="18" charset="-127"/>
                    <a:ea typeface="Batang" pitchFamily="18" charset="-127"/>
                  </a:rPr>
                  <a:t>3</a:t>
                </a:r>
                <a:r>
                  <a:rPr lang="zh-CN" altLang="en-US" sz="2000" b="1" dirty="0" smtClean="0">
                    <a:latin typeface="Batang" pitchFamily="18" charset="-127"/>
                    <a:ea typeface="Batang" pitchFamily="18" charset="-127"/>
                  </a:rPr>
                  <a:t>）孔、轴配合：</a:t>
                </a:r>
                <a14:m>
                  <m:oMath xmlns:m="http://schemas.openxmlformats.org/officeDocument/2006/math">
                    <m:sSub>
                      <m:sSubPr>
                        <m:ctrlPr>
                          <a:rPr lang="en-US" altLang="zh-CN" sz="2000" b="1" i="1" smtClean="0">
                            <a:latin typeface="Cambria Math"/>
                            <a:ea typeface="Batang" pitchFamily="18" charset="-127"/>
                          </a:rPr>
                        </m:ctrlPr>
                      </m:sSubPr>
                      <m:e>
                        <m:r>
                          <a:rPr lang="en-US" altLang="zh-CN" sz="2000" b="1" i="1" smtClean="0">
                            <a:latin typeface="Cambria Math"/>
                            <a:ea typeface="Batang" pitchFamily="18" charset="-127"/>
                          </a:rPr>
                          <m:t>𝑿</m:t>
                        </m:r>
                      </m:e>
                      <m:sub>
                        <m:r>
                          <a:rPr lang="en-US" altLang="zh-CN" sz="2000" b="1" i="0" smtClean="0">
                            <a:latin typeface="Cambria Math"/>
                            <a:ea typeface="Batang" pitchFamily="18" charset="-127"/>
                          </a:rPr>
                          <m:t>𝐦𝐚𝐱</m:t>
                        </m:r>
                      </m:sub>
                    </m:sSub>
                  </m:oMath>
                </a14:m>
                <a:r>
                  <a:rPr lang="en-US" altLang="zh-CN" sz="2000" b="1" dirty="0" smtClean="0"/>
                  <a:t>=+25μm</a:t>
                </a:r>
                <a:r>
                  <a:rPr lang="zh-CN" altLang="en-US" sz="2000" b="1" dirty="0" smtClean="0"/>
                  <a:t>，</a:t>
                </a:r>
                <a:endParaRPr lang="en-US" altLang="zh-CN" sz="2000" b="1" dirty="0" smtClean="0"/>
              </a:p>
              <a:p>
                <a:pPr marL="0" indent="0">
                  <a:lnSpc>
                    <a:spcPct val="120000"/>
                  </a:lnSpc>
                  <a:buNone/>
                </a:pPr>
                <a:r>
                  <a:rPr lang="en-US" altLang="zh-CN" sz="2000" b="1" dirty="0">
                    <a:ea typeface="Batang" pitchFamily="18" charset="-127"/>
                  </a:rPr>
                  <a:t> </a:t>
                </a:r>
                <a:r>
                  <a:rPr lang="en-US" altLang="zh-CN" sz="2000" b="1" dirty="0" smtClean="0">
                    <a:ea typeface="Batang" pitchFamily="18" charset="-127"/>
                  </a:rPr>
                  <a:t>            </a:t>
                </a:r>
                <a14:m>
                  <m:oMath xmlns:m="http://schemas.openxmlformats.org/officeDocument/2006/math">
                    <m:sSub>
                      <m:sSubPr>
                        <m:ctrlPr>
                          <a:rPr lang="en-US" altLang="zh-CN" sz="2000" b="1" i="1">
                            <a:latin typeface="Cambria Math"/>
                            <a:ea typeface="Batang" pitchFamily="18" charset="-127"/>
                          </a:rPr>
                        </m:ctrlPr>
                      </m:sSubPr>
                      <m:e>
                        <m:r>
                          <a:rPr lang="en-US" altLang="zh-CN" sz="2000" b="1" i="1" smtClean="0">
                            <a:latin typeface="Cambria Math"/>
                            <a:ea typeface="Batang" pitchFamily="18" charset="-127"/>
                          </a:rPr>
                          <m:t>𝒀</m:t>
                        </m:r>
                      </m:e>
                      <m:sub>
                        <m:r>
                          <a:rPr lang="en-US" altLang="zh-CN" sz="2000" b="1">
                            <a:latin typeface="Cambria Math"/>
                            <a:ea typeface="Batang" pitchFamily="18" charset="-127"/>
                          </a:rPr>
                          <m:t>𝐦𝐚𝐱</m:t>
                        </m:r>
                      </m:sub>
                    </m:sSub>
                  </m:oMath>
                </a14:m>
                <a:r>
                  <a:rPr lang="en-US" altLang="zh-CN" sz="2000" b="1" dirty="0"/>
                  <a:t>=</a:t>
                </a:r>
                <a:r>
                  <a:rPr lang="en-US" altLang="zh-CN" sz="2000" b="1" dirty="0" smtClean="0"/>
                  <a:t>-29μm</a:t>
                </a:r>
                <a:r>
                  <a:rPr lang="zh-CN" altLang="en-US" sz="2000" b="1" dirty="0" smtClean="0"/>
                  <a:t>。</a:t>
                </a:r>
                <a:endParaRPr lang="en-US" altLang="zh-CN" sz="2000" b="1" dirty="0" smtClean="0"/>
              </a:p>
              <a:p>
                <a:pPr marL="0" indent="0">
                  <a:lnSpc>
                    <a:spcPct val="120000"/>
                  </a:lnSpc>
                  <a:buNone/>
                </a:pPr>
                <a:r>
                  <a:rPr lang="en-US" altLang="zh-CN" sz="2000" b="1" dirty="0"/>
                  <a:t> </a:t>
                </a:r>
                <a:r>
                  <a:rPr lang="zh-CN" altLang="en-US" sz="2000" b="1" dirty="0" smtClean="0"/>
                  <a:t>（</a:t>
                </a:r>
                <a:r>
                  <a:rPr lang="en-US" altLang="zh-CN" sz="2000" b="1" dirty="0" smtClean="0"/>
                  <a:t>4</a:t>
                </a:r>
                <a:r>
                  <a:rPr lang="zh-CN" altLang="en-US" sz="2000" b="1" dirty="0" smtClean="0"/>
                  <a:t>）</a:t>
                </a:r>
                <a:r>
                  <a:rPr lang="el-GR" altLang="zh-CN" sz="2000" b="1" dirty="0" smtClean="0"/>
                  <a:t>φ</a:t>
                </a:r>
                <a:r>
                  <a:rPr lang="en-US" altLang="zh-CN" sz="2000" b="1" dirty="0" smtClean="0"/>
                  <a:t>30</a:t>
                </a:r>
                <a14:m>
                  <m:oMath xmlns:m="http://schemas.openxmlformats.org/officeDocument/2006/math">
                    <m:f>
                      <m:fPr>
                        <m:ctrlPr>
                          <a:rPr lang="en-US" altLang="zh-CN" sz="2000" b="1" i="1" smtClean="0">
                            <a:latin typeface="Cambria Math"/>
                          </a:rPr>
                        </m:ctrlPr>
                      </m:fPr>
                      <m:num>
                        <m:r>
                          <a:rPr lang="en-US" altLang="zh-CN" sz="2000" b="1" i="0" smtClean="0">
                            <a:latin typeface="Cambria Math"/>
                          </a:rPr>
                          <m:t>𝐌𝟖</m:t>
                        </m:r>
                      </m:num>
                      <m:den>
                        <m:r>
                          <a:rPr lang="en-US" altLang="zh-CN" sz="2000" b="1" i="0" smtClean="0">
                            <a:latin typeface="Cambria Math"/>
                          </a:rPr>
                          <m:t>𝐡𝟕</m:t>
                        </m:r>
                      </m:den>
                    </m:f>
                    <m:r>
                      <a:rPr lang="zh-CN" altLang="en-US" sz="2000" b="1" i="1" smtClean="0">
                        <a:latin typeface="Cambria Math"/>
                      </a:rPr>
                      <m:t>的</m:t>
                    </m:r>
                    <m:r>
                      <a:rPr lang="zh-CN" altLang="en-US" sz="2000" b="1" i="1">
                        <a:latin typeface="Cambria Math"/>
                      </a:rPr>
                      <m:t>公差带图</m:t>
                    </m:r>
                    <m:r>
                      <a:rPr lang="zh-CN" altLang="en-US" sz="2000" b="1" i="1" smtClean="0">
                        <a:latin typeface="Cambria Math"/>
                      </a:rPr>
                      <m:t>：</m:t>
                    </m:r>
                  </m:oMath>
                </a14:m>
                <a:endParaRPr lang="zh-CN" altLang="en-US" sz="2000" b="1" dirty="0"/>
              </a:p>
            </p:txBody>
          </p:sp>
        </mc:Choice>
        <mc:Fallback xmlns="">
          <p:sp>
            <p:nvSpPr>
              <p:cNvPr id="63" name="内容占位符 2"/>
              <p:cNvSpPr txBox="1">
                <a:spLocks noRot="1" noChangeAspect="1" noMove="1" noResize="1" noEditPoints="1" noAdjustHandles="1" noChangeArrowheads="1" noChangeShapeType="1" noTextEdit="1"/>
              </p:cNvSpPr>
              <p:nvPr/>
            </p:nvSpPr>
            <p:spPr>
              <a:xfrm>
                <a:off x="454690" y="908720"/>
                <a:ext cx="7861726" cy="3024336"/>
              </a:xfrm>
              <a:prstGeom prst="rect">
                <a:avLst/>
              </a:prstGeom>
              <a:blipFill rotWithShape="1">
                <a:blip r:embed="rId2"/>
                <a:stretch>
                  <a:fillRect l="-853" t="-1411" b="-202"/>
                </a:stretch>
              </a:blipFill>
            </p:spPr>
            <p:txBody>
              <a:bodyPr/>
              <a:lstStyle/>
              <a:p>
                <a:r>
                  <a:rPr lang="zh-CN" altLang="en-US">
                    <a:noFill/>
                  </a:rPr>
                  <a:t> </a:t>
                </a:r>
              </a:p>
            </p:txBody>
          </p:sp>
        </mc:Fallback>
      </mc:AlternateContent>
      <p:graphicFrame>
        <p:nvGraphicFramePr>
          <p:cNvPr id="64" name="表格 63"/>
          <p:cNvGraphicFramePr>
            <a:graphicFrameLocks noGrp="1"/>
          </p:cNvGraphicFramePr>
          <p:nvPr>
            <p:extLst>
              <p:ext uri="{D42A27DB-BD31-4B8C-83A1-F6EECF244321}">
                <p14:modId xmlns:p14="http://schemas.microsoft.com/office/powerpoint/2010/main" val="4200053819"/>
              </p:ext>
            </p:extLst>
          </p:nvPr>
        </p:nvGraphicFramePr>
        <p:xfrm>
          <a:off x="395536" y="4149080"/>
          <a:ext cx="4176465" cy="1752600"/>
        </p:xfrm>
        <a:graphic>
          <a:graphicData uri="http://schemas.openxmlformats.org/drawingml/2006/table">
            <a:tbl>
              <a:tblPr firstRow="1" bandRow="1">
                <a:tableStyleId>{5940675A-B579-460E-94D1-54222C63F5DA}</a:tableStyleId>
              </a:tblPr>
              <a:tblGrid>
                <a:gridCol w="576064"/>
                <a:gridCol w="648072"/>
                <a:gridCol w="720080"/>
                <a:gridCol w="792089"/>
                <a:gridCol w="792088"/>
                <a:gridCol w="648072"/>
              </a:tblGrid>
              <a:tr h="370840">
                <a:tc rowSpan="2" gridSpan="2">
                  <a:txBody>
                    <a:bodyPr/>
                    <a:lstStyle/>
                    <a:p>
                      <a:pPr algn="ctr"/>
                      <a:r>
                        <a:rPr lang="zh-CN" altLang="en-US" b="1" dirty="0" smtClean="0"/>
                        <a:t>公称尺寸</a:t>
                      </a:r>
                      <a:endParaRPr lang="en-US" altLang="zh-CN" b="1" dirty="0" smtClean="0"/>
                    </a:p>
                    <a:p>
                      <a:pPr algn="ctr"/>
                      <a:r>
                        <a:rPr lang="en-US" altLang="zh-CN" b="1" dirty="0" smtClean="0"/>
                        <a:t>       /mm</a:t>
                      </a:r>
                      <a:endParaRPr lang="zh-CN" altLang="en-US" b="1" dirty="0"/>
                    </a:p>
                  </a:txBody>
                  <a:tcPr/>
                </a:tc>
                <a:tc rowSpan="2" hMerge="1">
                  <a:txBody>
                    <a:bodyPr/>
                    <a:lstStyle/>
                    <a:p>
                      <a:endParaRPr lang="zh-CN" altLang="en-US"/>
                    </a:p>
                  </a:txBody>
                  <a:tcPr/>
                </a:tc>
                <a:tc gridSpan="2">
                  <a:txBody>
                    <a:bodyPr/>
                    <a:lstStyle/>
                    <a:p>
                      <a:pPr algn="ctr"/>
                      <a:r>
                        <a:rPr lang="en-US" altLang="zh-CN" b="1" dirty="0" smtClean="0"/>
                        <a:t>M</a:t>
                      </a:r>
                      <a:r>
                        <a:rPr lang="zh-CN" altLang="en-US" b="1" dirty="0" smtClean="0"/>
                        <a:t>基本偏差</a:t>
                      </a:r>
                      <a:r>
                        <a:rPr lang="en-US" altLang="zh-CN" b="1" dirty="0" smtClean="0"/>
                        <a:t>ES/</a:t>
                      </a:r>
                      <a:r>
                        <a:rPr lang="en-US" altLang="zh-CN" b="1" dirty="0" err="1" smtClean="0"/>
                        <a:t>μm</a:t>
                      </a:r>
                      <a:endParaRPr lang="zh-CN" altLang="en-US" b="1" dirty="0"/>
                    </a:p>
                  </a:txBody>
                  <a:tcPr/>
                </a:tc>
                <a:tc hMerge="1">
                  <a:txBody>
                    <a:bodyPr/>
                    <a:lstStyle/>
                    <a:p>
                      <a:endParaRPr lang="zh-CN" altLang="en-US" dirty="0"/>
                    </a:p>
                  </a:txBody>
                  <a:tcPr/>
                </a:tc>
                <a:tc gridSpan="2">
                  <a:txBody>
                    <a:bodyPr/>
                    <a:lstStyle/>
                    <a:p>
                      <a:pPr algn="ctr"/>
                      <a:r>
                        <a:rPr lang="el-GR" altLang="zh-CN" b="1" dirty="0" smtClean="0"/>
                        <a:t>Δ</a:t>
                      </a:r>
                      <a:r>
                        <a:rPr lang="zh-CN" altLang="en-US" b="1" dirty="0" smtClean="0"/>
                        <a:t>值</a:t>
                      </a:r>
                      <a:r>
                        <a:rPr lang="en-US" altLang="zh-CN" b="1" dirty="0" smtClean="0"/>
                        <a:t>/</a:t>
                      </a:r>
                      <a:r>
                        <a:rPr lang="en-US" altLang="zh-CN" b="1" dirty="0" err="1" smtClean="0"/>
                        <a:t>μm</a:t>
                      </a:r>
                      <a:endParaRPr lang="zh-CN" altLang="en-US" b="1" dirty="0"/>
                    </a:p>
                  </a:txBody>
                  <a:tcPr/>
                </a:tc>
                <a:tc hMerge="1">
                  <a:txBody>
                    <a:bodyPr/>
                    <a:lstStyle/>
                    <a:p>
                      <a:endParaRPr lang="zh-CN" altLang="en-US" dirty="0"/>
                    </a:p>
                  </a:txBody>
                  <a:tcPr/>
                </a:tc>
              </a:tr>
              <a:tr h="370840">
                <a:tc gridSpan="2" vMerge="1">
                  <a:txBody>
                    <a:bodyPr/>
                    <a:lstStyle/>
                    <a:p>
                      <a:endParaRPr lang="zh-CN" altLang="en-US" dirty="0"/>
                    </a:p>
                  </a:txBody>
                  <a:tcPr/>
                </a:tc>
                <a:tc hMerge="1" vMerge="1">
                  <a:txBody>
                    <a:bodyPr/>
                    <a:lstStyle/>
                    <a:p>
                      <a:endParaRPr lang="zh-CN" altLang="en-US" dirty="0"/>
                    </a:p>
                  </a:txBody>
                  <a:tcPr/>
                </a:tc>
                <a:tc>
                  <a:txBody>
                    <a:bodyPr/>
                    <a:lstStyle/>
                    <a:p>
                      <a:pPr algn="ctr"/>
                      <a:r>
                        <a:rPr lang="zh-CN" altLang="en-US" b="1" dirty="0" smtClean="0"/>
                        <a:t>≤</a:t>
                      </a:r>
                      <a:r>
                        <a:rPr lang="en-US" altLang="zh-CN" b="1" dirty="0" smtClean="0"/>
                        <a:t>IT8</a:t>
                      </a:r>
                      <a:endParaRPr lang="zh-CN" altLang="en-US" b="1" dirty="0"/>
                    </a:p>
                  </a:txBody>
                  <a:tcPr/>
                </a:tc>
                <a:tc>
                  <a:txBody>
                    <a:bodyPr/>
                    <a:lstStyle/>
                    <a:p>
                      <a:pPr algn="ctr"/>
                      <a:r>
                        <a:rPr lang="en-US" altLang="zh-CN" b="1" dirty="0" smtClean="0"/>
                        <a:t>&gt;IT8</a:t>
                      </a:r>
                      <a:endParaRPr lang="zh-CN" altLang="en-US" b="1" dirty="0"/>
                    </a:p>
                  </a:txBody>
                  <a:tcPr/>
                </a:tc>
                <a:tc>
                  <a:txBody>
                    <a:bodyPr/>
                    <a:lstStyle/>
                    <a:p>
                      <a:pPr algn="ctr"/>
                      <a:r>
                        <a:rPr lang="en-US" altLang="zh-CN" b="1" dirty="0" smtClean="0"/>
                        <a:t>IT7</a:t>
                      </a:r>
                      <a:endParaRPr lang="zh-CN" altLang="en-US" b="1" dirty="0"/>
                    </a:p>
                  </a:txBody>
                  <a:tcPr/>
                </a:tc>
                <a:tc>
                  <a:txBody>
                    <a:bodyPr/>
                    <a:lstStyle/>
                    <a:p>
                      <a:pPr algn="ctr"/>
                      <a:r>
                        <a:rPr lang="en-US" altLang="zh-CN" b="1" dirty="0" smtClean="0"/>
                        <a:t>IT8</a:t>
                      </a:r>
                      <a:endParaRPr lang="zh-CN" altLang="en-US" b="1" dirty="0"/>
                    </a:p>
                  </a:txBody>
                  <a:tcPr/>
                </a:tc>
              </a:tr>
              <a:tr h="370840">
                <a:tc>
                  <a:txBody>
                    <a:bodyPr/>
                    <a:lstStyle/>
                    <a:p>
                      <a:pPr algn="ctr"/>
                      <a:r>
                        <a:rPr lang="en-US" altLang="zh-CN" b="1" dirty="0" smtClean="0"/>
                        <a:t>24</a:t>
                      </a:r>
                      <a:endParaRPr lang="zh-CN" altLang="en-US" b="1" dirty="0"/>
                    </a:p>
                  </a:txBody>
                  <a:tcPr/>
                </a:tc>
                <a:tc>
                  <a:txBody>
                    <a:bodyPr/>
                    <a:lstStyle/>
                    <a:p>
                      <a:pPr algn="ctr"/>
                      <a:r>
                        <a:rPr lang="en-US" altLang="zh-CN" b="1" dirty="0" smtClean="0"/>
                        <a:t>30</a:t>
                      </a:r>
                      <a:endParaRPr lang="zh-CN" altLang="en-US" b="1" dirty="0"/>
                    </a:p>
                  </a:txBody>
                  <a:tcPr/>
                </a:tc>
                <a:tc>
                  <a:txBody>
                    <a:bodyPr/>
                    <a:lstStyle/>
                    <a:p>
                      <a:pPr algn="ctr"/>
                      <a:r>
                        <a:rPr lang="en-US" altLang="zh-CN" b="1" dirty="0" smtClean="0"/>
                        <a:t>-8+</a:t>
                      </a:r>
                      <a:r>
                        <a:rPr lang="el-GR" altLang="zh-CN" b="1" dirty="0" smtClean="0"/>
                        <a:t>Δ</a:t>
                      </a:r>
                      <a:endParaRPr lang="zh-CN" altLang="en-US" b="1" dirty="0"/>
                    </a:p>
                  </a:txBody>
                  <a:tcPr/>
                </a:tc>
                <a:tc>
                  <a:txBody>
                    <a:bodyPr/>
                    <a:lstStyle/>
                    <a:p>
                      <a:pPr algn="ctr"/>
                      <a:r>
                        <a:rPr lang="en-US" altLang="zh-CN" b="1" dirty="0" smtClean="0"/>
                        <a:t>-8</a:t>
                      </a:r>
                      <a:endParaRPr lang="zh-CN" altLang="en-US" b="1" dirty="0"/>
                    </a:p>
                  </a:txBody>
                  <a:tcPr/>
                </a:tc>
                <a:tc>
                  <a:txBody>
                    <a:bodyPr/>
                    <a:lstStyle/>
                    <a:p>
                      <a:pPr algn="ctr"/>
                      <a:r>
                        <a:rPr lang="en-US" altLang="zh-CN" b="1" dirty="0" smtClean="0"/>
                        <a:t>8</a:t>
                      </a:r>
                      <a:endParaRPr lang="zh-CN" altLang="en-US" b="1" dirty="0"/>
                    </a:p>
                  </a:txBody>
                  <a:tcPr/>
                </a:tc>
                <a:tc>
                  <a:txBody>
                    <a:bodyPr/>
                    <a:lstStyle/>
                    <a:p>
                      <a:pPr algn="ctr"/>
                      <a:r>
                        <a:rPr lang="en-US" altLang="zh-CN" b="1" dirty="0" smtClean="0"/>
                        <a:t>12</a:t>
                      </a:r>
                      <a:endParaRPr lang="zh-CN" altLang="en-US" b="1" dirty="0"/>
                    </a:p>
                  </a:txBody>
                  <a:tcPr/>
                </a:tc>
              </a:tr>
              <a:tr h="370840">
                <a:tc>
                  <a:txBody>
                    <a:bodyPr/>
                    <a:lstStyle/>
                    <a:p>
                      <a:pPr algn="ctr"/>
                      <a:r>
                        <a:rPr lang="en-US" altLang="zh-CN" b="1" dirty="0" smtClean="0"/>
                        <a:t>30</a:t>
                      </a:r>
                      <a:endParaRPr lang="zh-CN" altLang="en-US" b="1" dirty="0"/>
                    </a:p>
                  </a:txBody>
                  <a:tcPr/>
                </a:tc>
                <a:tc>
                  <a:txBody>
                    <a:bodyPr/>
                    <a:lstStyle/>
                    <a:p>
                      <a:pPr algn="ctr"/>
                      <a:r>
                        <a:rPr lang="en-US" altLang="zh-CN" b="1" dirty="0" smtClean="0"/>
                        <a:t>40</a:t>
                      </a:r>
                      <a:endParaRPr lang="zh-CN" altLang="en-US" b="1" dirty="0"/>
                    </a:p>
                  </a:txBody>
                  <a:tcPr/>
                </a:tc>
                <a:tc>
                  <a:txBody>
                    <a:bodyPr/>
                    <a:lstStyle/>
                    <a:p>
                      <a:pPr algn="ctr"/>
                      <a:r>
                        <a:rPr lang="en-US" altLang="zh-CN" b="1" dirty="0" smtClean="0"/>
                        <a:t>-9+</a:t>
                      </a:r>
                      <a:r>
                        <a:rPr lang="el-GR" altLang="zh-CN" b="1" dirty="0" smtClean="0"/>
                        <a:t>Δ</a:t>
                      </a:r>
                      <a:endParaRPr lang="zh-CN" altLang="en-US" b="1" dirty="0"/>
                    </a:p>
                  </a:txBody>
                  <a:tcPr/>
                </a:tc>
                <a:tc>
                  <a:txBody>
                    <a:bodyPr/>
                    <a:lstStyle/>
                    <a:p>
                      <a:pPr algn="ctr"/>
                      <a:r>
                        <a:rPr lang="en-US" altLang="zh-CN" b="1" dirty="0" smtClean="0"/>
                        <a:t>-9</a:t>
                      </a:r>
                      <a:endParaRPr lang="zh-CN" altLang="en-US" b="1" dirty="0"/>
                    </a:p>
                  </a:txBody>
                  <a:tcPr/>
                </a:tc>
                <a:tc>
                  <a:txBody>
                    <a:bodyPr/>
                    <a:lstStyle/>
                    <a:p>
                      <a:pPr algn="ctr"/>
                      <a:r>
                        <a:rPr lang="en-US" altLang="zh-CN" b="1" dirty="0" smtClean="0"/>
                        <a:t>9</a:t>
                      </a:r>
                      <a:endParaRPr lang="zh-CN" altLang="en-US" b="1" dirty="0"/>
                    </a:p>
                  </a:txBody>
                  <a:tcPr/>
                </a:tc>
                <a:tc>
                  <a:txBody>
                    <a:bodyPr/>
                    <a:lstStyle/>
                    <a:p>
                      <a:pPr algn="ctr"/>
                      <a:r>
                        <a:rPr lang="en-US" altLang="zh-CN" b="1" dirty="0" smtClean="0"/>
                        <a:t>14</a:t>
                      </a:r>
                      <a:endParaRPr lang="zh-CN" altLang="en-US" b="1" dirty="0"/>
                    </a:p>
                  </a:txBody>
                  <a:tcPr/>
                </a:tc>
              </a:tr>
            </a:tbl>
          </a:graphicData>
        </a:graphic>
      </p:graphicFrame>
      <p:graphicFrame>
        <p:nvGraphicFramePr>
          <p:cNvPr id="65" name="表格 64"/>
          <p:cNvGraphicFramePr>
            <a:graphicFrameLocks noGrp="1"/>
          </p:cNvGraphicFramePr>
          <p:nvPr>
            <p:extLst>
              <p:ext uri="{D42A27DB-BD31-4B8C-83A1-F6EECF244321}">
                <p14:modId xmlns:p14="http://schemas.microsoft.com/office/powerpoint/2010/main" val="670524217"/>
              </p:ext>
            </p:extLst>
          </p:nvPr>
        </p:nvGraphicFramePr>
        <p:xfrm>
          <a:off x="4752709" y="4149080"/>
          <a:ext cx="3563707" cy="1854200"/>
        </p:xfrm>
        <a:graphic>
          <a:graphicData uri="http://schemas.openxmlformats.org/drawingml/2006/table">
            <a:tbl>
              <a:tblPr firstRow="1" bandRow="1">
                <a:tableStyleId>{5940675A-B579-460E-94D1-54222C63F5DA}</a:tableStyleId>
              </a:tblPr>
              <a:tblGrid>
                <a:gridCol w="755395"/>
                <a:gridCol w="720080"/>
                <a:gridCol w="720080"/>
                <a:gridCol w="792088"/>
                <a:gridCol w="576064"/>
              </a:tblGrid>
              <a:tr h="370840">
                <a:tc rowSpan="2" gridSpan="2">
                  <a:txBody>
                    <a:bodyPr/>
                    <a:lstStyle/>
                    <a:p>
                      <a:pPr algn="ctr"/>
                      <a:r>
                        <a:rPr lang="zh-CN" altLang="en-US" b="1" dirty="0" smtClean="0"/>
                        <a:t>公称尺寸</a:t>
                      </a:r>
                      <a:endParaRPr lang="en-US" altLang="zh-CN" b="1" dirty="0" smtClean="0"/>
                    </a:p>
                    <a:p>
                      <a:pPr algn="ctr"/>
                      <a:r>
                        <a:rPr lang="en-US" altLang="zh-CN" b="1" dirty="0" smtClean="0"/>
                        <a:t>     /mm</a:t>
                      </a:r>
                      <a:endParaRPr lang="zh-CN" altLang="en-US" b="1" dirty="0"/>
                    </a:p>
                  </a:txBody>
                  <a:tcPr/>
                </a:tc>
                <a:tc rowSpan="2" hMerge="1">
                  <a:txBody>
                    <a:bodyPr/>
                    <a:lstStyle/>
                    <a:p>
                      <a:endParaRPr lang="zh-CN" altLang="en-US"/>
                    </a:p>
                  </a:txBody>
                  <a:tcPr/>
                </a:tc>
                <a:tc gridSpan="3">
                  <a:txBody>
                    <a:bodyPr/>
                    <a:lstStyle/>
                    <a:p>
                      <a:pPr algn="ctr"/>
                      <a:r>
                        <a:rPr lang="zh-CN" altLang="en-US" b="1" dirty="0" smtClean="0"/>
                        <a:t>标准公差等级</a:t>
                      </a:r>
                      <a:endParaRPr lang="zh-CN" altLang="en-US" b="1" dirty="0"/>
                    </a:p>
                  </a:txBody>
                  <a:tcPr/>
                </a:tc>
                <a:tc hMerge="1">
                  <a:txBody>
                    <a:bodyPr/>
                    <a:lstStyle/>
                    <a:p>
                      <a:endParaRPr lang="zh-CN" altLang="en-US"/>
                    </a:p>
                  </a:txBody>
                  <a:tcPr/>
                </a:tc>
                <a:tc hMerge="1">
                  <a:txBody>
                    <a:bodyPr/>
                    <a:lstStyle/>
                    <a:p>
                      <a:endParaRPr lang="zh-CN" altLang="en-US"/>
                    </a:p>
                  </a:txBody>
                  <a:tcPr/>
                </a:tc>
              </a:tr>
              <a:tr h="370840">
                <a:tc gridSpan="2" vMerge="1">
                  <a:txBody>
                    <a:bodyPr/>
                    <a:lstStyle/>
                    <a:p>
                      <a:endParaRPr lang="zh-CN" altLang="en-US" dirty="0"/>
                    </a:p>
                  </a:txBody>
                  <a:tcPr/>
                </a:tc>
                <a:tc hMerge="1" vMerge="1">
                  <a:txBody>
                    <a:bodyPr/>
                    <a:lstStyle/>
                    <a:p>
                      <a:endParaRPr lang="zh-CN" altLang="en-US" dirty="0"/>
                    </a:p>
                  </a:txBody>
                  <a:tcPr/>
                </a:tc>
                <a:tc>
                  <a:txBody>
                    <a:bodyPr/>
                    <a:lstStyle/>
                    <a:p>
                      <a:pPr algn="ctr"/>
                      <a:r>
                        <a:rPr lang="en-US" altLang="zh-CN" b="1" dirty="0" smtClean="0"/>
                        <a:t>IT7</a:t>
                      </a:r>
                      <a:endParaRPr lang="zh-CN" altLang="en-US" b="1" dirty="0"/>
                    </a:p>
                  </a:txBody>
                  <a:tcPr/>
                </a:tc>
                <a:tc>
                  <a:txBody>
                    <a:bodyPr/>
                    <a:lstStyle/>
                    <a:p>
                      <a:pPr algn="ctr"/>
                      <a:r>
                        <a:rPr lang="en-US" altLang="zh-CN" b="1" dirty="0" smtClean="0"/>
                        <a:t>IT8</a:t>
                      </a:r>
                      <a:endParaRPr lang="zh-CN" altLang="en-US" b="1" dirty="0"/>
                    </a:p>
                  </a:txBody>
                  <a:tcPr/>
                </a:tc>
                <a:tc>
                  <a:txBody>
                    <a:bodyPr/>
                    <a:lstStyle/>
                    <a:p>
                      <a:pPr algn="ctr"/>
                      <a:r>
                        <a:rPr lang="en-US" altLang="zh-CN" b="1" dirty="0" smtClean="0"/>
                        <a:t>IT9</a:t>
                      </a:r>
                      <a:endParaRPr lang="zh-CN" altLang="en-US" b="1" dirty="0"/>
                    </a:p>
                  </a:txBody>
                  <a:tcPr/>
                </a:tc>
              </a:tr>
              <a:tr h="370840">
                <a:tc>
                  <a:txBody>
                    <a:bodyPr/>
                    <a:lstStyle/>
                    <a:p>
                      <a:pPr algn="ctr"/>
                      <a:r>
                        <a:rPr lang="zh-CN" altLang="en-US" b="1" dirty="0" smtClean="0"/>
                        <a:t>大于</a:t>
                      </a:r>
                      <a:endParaRPr lang="zh-CN" altLang="en-US" b="1" dirty="0"/>
                    </a:p>
                  </a:txBody>
                  <a:tcPr/>
                </a:tc>
                <a:tc>
                  <a:txBody>
                    <a:bodyPr/>
                    <a:lstStyle/>
                    <a:p>
                      <a:pPr algn="ctr"/>
                      <a:r>
                        <a:rPr lang="zh-CN" altLang="en-US" b="1" dirty="0" smtClean="0"/>
                        <a:t>至</a:t>
                      </a:r>
                      <a:endParaRPr lang="zh-CN" altLang="en-US" b="1" dirty="0"/>
                    </a:p>
                  </a:txBody>
                  <a:tcPr/>
                </a:tc>
                <a:tc gridSpan="3">
                  <a:txBody>
                    <a:bodyPr/>
                    <a:lstStyle/>
                    <a:p>
                      <a:pPr algn="ctr"/>
                      <a:r>
                        <a:rPr lang="zh-CN" altLang="en-US" b="1" dirty="0" smtClean="0"/>
                        <a:t>标准公差值</a:t>
                      </a:r>
                      <a:r>
                        <a:rPr lang="en-US" altLang="zh-CN" b="1" dirty="0" smtClean="0"/>
                        <a:t>/</a:t>
                      </a:r>
                      <a:r>
                        <a:rPr lang="en-US" altLang="zh-CN" b="1" dirty="0" err="1" smtClean="0"/>
                        <a:t>μm</a:t>
                      </a:r>
                      <a:endParaRPr lang="zh-CN" altLang="en-US" b="1" dirty="0"/>
                    </a:p>
                  </a:txBody>
                  <a:tcPr/>
                </a:tc>
                <a:tc hMerge="1">
                  <a:txBody>
                    <a:bodyPr/>
                    <a:lstStyle/>
                    <a:p>
                      <a:endParaRPr lang="zh-CN" altLang="en-US"/>
                    </a:p>
                  </a:txBody>
                  <a:tcPr/>
                </a:tc>
                <a:tc hMerge="1">
                  <a:txBody>
                    <a:bodyPr/>
                    <a:lstStyle/>
                    <a:p>
                      <a:endParaRPr lang="zh-CN" altLang="en-US"/>
                    </a:p>
                  </a:txBody>
                  <a:tcPr/>
                </a:tc>
              </a:tr>
              <a:tr h="370840">
                <a:tc>
                  <a:txBody>
                    <a:bodyPr/>
                    <a:lstStyle/>
                    <a:p>
                      <a:pPr algn="ctr"/>
                      <a:r>
                        <a:rPr lang="en-US" altLang="zh-CN" b="1" dirty="0" smtClean="0"/>
                        <a:t>18</a:t>
                      </a:r>
                      <a:endParaRPr lang="zh-CN" altLang="en-US" b="1" dirty="0"/>
                    </a:p>
                  </a:txBody>
                  <a:tcPr/>
                </a:tc>
                <a:tc>
                  <a:txBody>
                    <a:bodyPr/>
                    <a:lstStyle/>
                    <a:p>
                      <a:pPr algn="ctr"/>
                      <a:r>
                        <a:rPr lang="en-US" altLang="zh-CN" b="1" dirty="0" smtClean="0"/>
                        <a:t>30</a:t>
                      </a:r>
                      <a:endParaRPr lang="zh-CN" altLang="en-US" b="1" dirty="0"/>
                    </a:p>
                  </a:txBody>
                  <a:tcPr/>
                </a:tc>
                <a:tc>
                  <a:txBody>
                    <a:bodyPr/>
                    <a:lstStyle/>
                    <a:p>
                      <a:pPr algn="ctr"/>
                      <a:r>
                        <a:rPr lang="en-US" altLang="zh-CN" b="1" dirty="0" smtClean="0"/>
                        <a:t>21</a:t>
                      </a:r>
                      <a:endParaRPr lang="zh-CN" altLang="en-US" b="1" dirty="0"/>
                    </a:p>
                  </a:txBody>
                  <a:tcPr/>
                </a:tc>
                <a:tc>
                  <a:txBody>
                    <a:bodyPr/>
                    <a:lstStyle/>
                    <a:p>
                      <a:pPr algn="ctr"/>
                      <a:r>
                        <a:rPr lang="en-US" altLang="zh-CN" b="1" dirty="0" smtClean="0"/>
                        <a:t>33</a:t>
                      </a:r>
                      <a:endParaRPr lang="zh-CN" altLang="en-US" b="1" dirty="0"/>
                    </a:p>
                  </a:txBody>
                  <a:tcPr/>
                </a:tc>
                <a:tc>
                  <a:txBody>
                    <a:bodyPr/>
                    <a:lstStyle/>
                    <a:p>
                      <a:pPr algn="ctr"/>
                      <a:r>
                        <a:rPr lang="en-US" altLang="zh-CN" b="1" dirty="0" smtClean="0"/>
                        <a:t>52</a:t>
                      </a:r>
                      <a:endParaRPr lang="zh-CN" altLang="en-US" b="1" dirty="0"/>
                    </a:p>
                  </a:txBody>
                  <a:tcPr/>
                </a:tc>
              </a:tr>
              <a:tr h="370840">
                <a:tc>
                  <a:txBody>
                    <a:bodyPr/>
                    <a:lstStyle/>
                    <a:p>
                      <a:pPr algn="ctr"/>
                      <a:r>
                        <a:rPr lang="en-US" altLang="zh-CN" b="1" dirty="0" smtClean="0"/>
                        <a:t>30</a:t>
                      </a:r>
                      <a:endParaRPr lang="zh-CN" altLang="en-US" b="1" dirty="0"/>
                    </a:p>
                  </a:txBody>
                  <a:tcPr/>
                </a:tc>
                <a:tc>
                  <a:txBody>
                    <a:bodyPr/>
                    <a:lstStyle/>
                    <a:p>
                      <a:pPr algn="ctr"/>
                      <a:r>
                        <a:rPr lang="en-US" altLang="zh-CN" b="1" dirty="0" smtClean="0"/>
                        <a:t>50</a:t>
                      </a:r>
                      <a:endParaRPr lang="zh-CN" altLang="en-US" b="1" dirty="0"/>
                    </a:p>
                  </a:txBody>
                  <a:tcPr/>
                </a:tc>
                <a:tc>
                  <a:txBody>
                    <a:bodyPr/>
                    <a:lstStyle/>
                    <a:p>
                      <a:pPr algn="ctr"/>
                      <a:r>
                        <a:rPr lang="en-US" altLang="zh-CN" b="1" dirty="0" smtClean="0"/>
                        <a:t>25</a:t>
                      </a:r>
                      <a:endParaRPr lang="zh-CN" altLang="en-US" b="1" dirty="0"/>
                    </a:p>
                  </a:txBody>
                  <a:tcPr/>
                </a:tc>
                <a:tc>
                  <a:txBody>
                    <a:bodyPr/>
                    <a:lstStyle/>
                    <a:p>
                      <a:pPr algn="ctr"/>
                      <a:r>
                        <a:rPr lang="en-US" altLang="zh-CN" b="1" dirty="0" smtClean="0"/>
                        <a:t>39</a:t>
                      </a:r>
                      <a:endParaRPr lang="zh-CN" altLang="en-US" b="1" dirty="0"/>
                    </a:p>
                  </a:txBody>
                  <a:tcPr/>
                </a:tc>
                <a:tc>
                  <a:txBody>
                    <a:bodyPr/>
                    <a:lstStyle/>
                    <a:p>
                      <a:pPr algn="ctr"/>
                      <a:r>
                        <a:rPr lang="en-US" altLang="zh-CN" b="1" dirty="0" smtClean="0"/>
                        <a:t>62</a:t>
                      </a:r>
                      <a:endParaRPr lang="zh-CN" altLang="en-US" b="1" dirty="0"/>
                    </a:p>
                  </a:txBody>
                  <a:tcPr/>
                </a:tc>
              </a:tr>
            </a:tbl>
          </a:graphicData>
        </a:graphic>
      </p:graphicFrame>
      <p:grpSp>
        <p:nvGrpSpPr>
          <p:cNvPr id="66" name="组合 65"/>
          <p:cNvGrpSpPr/>
          <p:nvPr/>
        </p:nvGrpSpPr>
        <p:grpSpPr>
          <a:xfrm>
            <a:off x="5580112" y="1916832"/>
            <a:ext cx="3078912" cy="2167057"/>
            <a:chOff x="4067944" y="2919145"/>
            <a:chExt cx="3078912" cy="2167057"/>
          </a:xfrm>
        </p:grpSpPr>
        <p:cxnSp>
          <p:nvCxnSpPr>
            <p:cNvPr id="67" name="直接连接符 66"/>
            <p:cNvCxnSpPr/>
            <p:nvPr/>
          </p:nvCxnSpPr>
          <p:spPr>
            <a:xfrm>
              <a:off x="4236864" y="3481688"/>
              <a:ext cx="218119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8" name="直接箭头连接符 67"/>
            <p:cNvCxnSpPr/>
            <p:nvPr/>
          </p:nvCxnSpPr>
          <p:spPr>
            <a:xfrm flipV="1">
              <a:off x="4711305" y="3470197"/>
              <a:ext cx="5770" cy="1246673"/>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rot="16200000">
              <a:off x="3708284" y="3753094"/>
              <a:ext cx="1558220" cy="369332"/>
            </a:xfrm>
            <a:prstGeom prst="rect">
              <a:avLst/>
            </a:prstGeom>
            <a:noFill/>
          </p:spPr>
          <p:txBody>
            <a:bodyPr wrap="square" rtlCol="0">
              <a:spAutoFit/>
            </a:bodyPr>
            <a:lstStyle/>
            <a:p>
              <a:r>
                <a:rPr lang="en-US" altLang="zh-CN" i="1" dirty="0" smtClean="0"/>
                <a:t>Φ</a:t>
              </a:r>
              <a:r>
                <a:rPr lang="en-US" altLang="zh-CN" dirty="0" smtClean="0"/>
                <a:t>30mm</a:t>
              </a:r>
              <a:endParaRPr lang="zh-CN" altLang="en-US" baseline="-25000" dirty="0"/>
            </a:p>
          </p:txBody>
        </p:sp>
        <p:sp>
          <p:nvSpPr>
            <p:cNvPr id="70" name="TextBox 69"/>
            <p:cNvSpPr txBox="1"/>
            <p:nvPr/>
          </p:nvSpPr>
          <p:spPr>
            <a:xfrm>
              <a:off x="5344007" y="4221088"/>
              <a:ext cx="869955" cy="369332"/>
            </a:xfrm>
            <a:prstGeom prst="rect">
              <a:avLst/>
            </a:prstGeom>
            <a:noFill/>
            <a:ln w="12700">
              <a:noFill/>
            </a:ln>
          </p:spPr>
          <p:txBody>
            <a:bodyPr wrap="square" rtlCol="0">
              <a:spAutoFit/>
            </a:bodyPr>
            <a:lstStyle/>
            <a:p>
              <a:r>
                <a:rPr lang="en-US" altLang="zh-CN" i="1" dirty="0" smtClean="0"/>
                <a:t>  </a:t>
              </a:r>
              <a:r>
                <a:rPr lang="en-US" altLang="zh-CN" b="1" dirty="0" smtClean="0"/>
                <a:t>-21</a:t>
              </a:r>
              <a:endParaRPr lang="zh-CN" altLang="en-US" b="1" dirty="0"/>
            </a:p>
          </p:txBody>
        </p:sp>
        <p:sp>
          <p:nvSpPr>
            <p:cNvPr id="71" name="TextBox 70"/>
            <p:cNvSpPr txBox="1"/>
            <p:nvPr/>
          </p:nvSpPr>
          <p:spPr>
            <a:xfrm>
              <a:off x="6403346" y="4716870"/>
              <a:ext cx="743295" cy="369332"/>
            </a:xfrm>
            <a:prstGeom prst="rect">
              <a:avLst/>
            </a:prstGeom>
            <a:noFill/>
            <a:ln w="12700">
              <a:noFill/>
            </a:ln>
          </p:spPr>
          <p:txBody>
            <a:bodyPr wrap="square" rtlCol="0">
              <a:spAutoFit/>
            </a:bodyPr>
            <a:lstStyle/>
            <a:p>
              <a:r>
                <a:rPr lang="en-US" altLang="zh-CN" b="1" dirty="0" smtClean="0"/>
                <a:t>-29</a:t>
              </a:r>
              <a:endParaRPr lang="zh-CN" altLang="en-US" b="1" dirty="0"/>
            </a:p>
          </p:txBody>
        </p:sp>
        <p:sp>
          <p:nvSpPr>
            <p:cNvPr id="72" name="TextBox 71"/>
            <p:cNvSpPr txBox="1"/>
            <p:nvPr/>
          </p:nvSpPr>
          <p:spPr>
            <a:xfrm>
              <a:off x="4067944" y="2935909"/>
              <a:ext cx="430853" cy="1141828"/>
            </a:xfrm>
            <a:prstGeom prst="rect">
              <a:avLst/>
            </a:prstGeom>
            <a:noFill/>
            <a:ln w="12700">
              <a:noFill/>
            </a:ln>
          </p:spPr>
          <p:txBody>
            <a:bodyPr wrap="square" rtlCol="0">
              <a:spAutoFit/>
            </a:bodyPr>
            <a:lstStyle/>
            <a:p>
              <a:r>
                <a:rPr lang="en-US" altLang="zh-CN" b="1" dirty="0" smtClean="0"/>
                <a:t>+</a:t>
              </a:r>
            </a:p>
            <a:p>
              <a:r>
                <a:rPr lang="en-US" altLang="zh-CN" b="1" dirty="0" smtClean="0"/>
                <a:t>0</a:t>
              </a:r>
            </a:p>
            <a:p>
              <a:r>
                <a:rPr lang="en-US" altLang="zh-CN" b="1" dirty="0"/>
                <a:t>-</a:t>
              </a:r>
              <a:endParaRPr lang="zh-CN" altLang="en-US" b="1" dirty="0"/>
            </a:p>
          </p:txBody>
        </p:sp>
        <p:sp>
          <p:nvSpPr>
            <p:cNvPr id="73" name="矩形 72"/>
            <p:cNvSpPr/>
            <p:nvPr/>
          </p:nvSpPr>
          <p:spPr>
            <a:xfrm>
              <a:off x="5025752" y="3501008"/>
              <a:ext cx="914400" cy="7703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H</a:t>
              </a:r>
              <a:endParaRPr lang="zh-CN" altLang="en-US" dirty="0"/>
            </a:p>
          </p:txBody>
        </p:sp>
        <p:sp>
          <p:nvSpPr>
            <p:cNvPr id="74" name="TextBox 73"/>
            <p:cNvSpPr txBox="1"/>
            <p:nvPr/>
          </p:nvSpPr>
          <p:spPr>
            <a:xfrm>
              <a:off x="6129123" y="3284984"/>
              <a:ext cx="747133" cy="954107"/>
            </a:xfrm>
            <a:prstGeom prst="rect">
              <a:avLst/>
            </a:prstGeom>
            <a:noFill/>
            <a:ln w="12700">
              <a:noFill/>
            </a:ln>
          </p:spPr>
          <p:txBody>
            <a:bodyPr wrap="square" rtlCol="0">
              <a:spAutoFit/>
            </a:bodyPr>
            <a:lstStyle/>
            <a:p>
              <a:r>
                <a:rPr lang="en-US" altLang="zh-CN" sz="2800" i="1" dirty="0" smtClean="0"/>
                <a:t> </a:t>
              </a:r>
              <a:r>
                <a:rPr lang="en-US" altLang="zh-CN" sz="2800" dirty="0" smtClean="0"/>
                <a:t>M8</a:t>
              </a:r>
              <a:endParaRPr lang="zh-CN" altLang="en-US" sz="2800" b="1" dirty="0"/>
            </a:p>
          </p:txBody>
        </p:sp>
        <p:sp>
          <p:nvSpPr>
            <p:cNvPr id="75" name="TextBox 74"/>
            <p:cNvSpPr txBox="1"/>
            <p:nvPr/>
          </p:nvSpPr>
          <p:spPr>
            <a:xfrm>
              <a:off x="5070197" y="3625860"/>
              <a:ext cx="869955" cy="523220"/>
            </a:xfrm>
            <a:prstGeom prst="rect">
              <a:avLst/>
            </a:prstGeom>
            <a:noFill/>
            <a:ln w="12700">
              <a:noFill/>
            </a:ln>
          </p:spPr>
          <p:txBody>
            <a:bodyPr wrap="square" rtlCol="0">
              <a:spAutoFit/>
            </a:bodyPr>
            <a:lstStyle/>
            <a:p>
              <a:r>
                <a:rPr lang="en-US" altLang="zh-CN" sz="2800" i="1" dirty="0" smtClean="0"/>
                <a:t>  </a:t>
              </a:r>
              <a:r>
                <a:rPr lang="en-US" altLang="zh-CN" sz="2800" b="1" dirty="0" smtClean="0"/>
                <a:t>h7</a:t>
              </a:r>
              <a:endParaRPr lang="zh-CN" altLang="en-US" sz="2800" b="1" dirty="0"/>
            </a:p>
          </p:txBody>
        </p:sp>
        <p:sp>
          <p:nvSpPr>
            <p:cNvPr id="76" name="矩形 75"/>
            <p:cNvSpPr/>
            <p:nvPr/>
          </p:nvSpPr>
          <p:spPr>
            <a:xfrm>
              <a:off x="6033864" y="3269343"/>
              <a:ext cx="914400" cy="144752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H</a:t>
              </a:r>
              <a:endParaRPr lang="zh-CN" altLang="en-US" dirty="0"/>
            </a:p>
          </p:txBody>
        </p:sp>
        <p:sp>
          <p:nvSpPr>
            <p:cNvPr id="77" name="TextBox 76"/>
            <p:cNvSpPr txBox="1"/>
            <p:nvPr/>
          </p:nvSpPr>
          <p:spPr>
            <a:xfrm>
              <a:off x="6403561" y="2919145"/>
              <a:ext cx="743295" cy="369332"/>
            </a:xfrm>
            <a:prstGeom prst="rect">
              <a:avLst/>
            </a:prstGeom>
            <a:noFill/>
            <a:ln w="12700">
              <a:noFill/>
            </a:ln>
          </p:spPr>
          <p:txBody>
            <a:bodyPr wrap="square" rtlCol="0">
              <a:spAutoFit/>
            </a:bodyPr>
            <a:lstStyle/>
            <a:p>
              <a:r>
                <a:rPr lang="en-US" altLang="zh-CN" b="1" dirty="0" smtClean="0"/>
                <a:t>+4</a:t>
              </a:r>
              <a:endParaRPr lang="zh-CN" altLang="en-US" b="1" dirty="0"/>
            </a:p>
          </p:txBody>
        </p:sp>
      </p:grpSp>
      <p:sp>
        <p:nvSpPr>
          <p:cNvPr id="19"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24</a:t>
            </a:fld>
            <a:endParaRPr lang="zh-CN" altLang="en-US" sz="2400" b="1" dirty="0"/>
          </a:p>
        </p:txBody>
      </p:sp>
    </p:spTree>
    <p:extLst>
      <p:ext uri="{BB962C8B-B14F-4D97-AF65-F5344CB8AC3E}">
        <p14:creationId xmlns:p14="http://schemas.microsoft.com/office/powerpoint/2010/main" val="40046837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
                                            <p:txEl>
                                              <p:pRg st="0" end="0"/>
                                            </p:txEl>
                                          </p:spTgt>
                                        </p:tgtEl>
                                        <p:attrNameLst>
                                          <p:attrName>style.visibility</p:attrName>
                                        </p:attrNameLst>
                                      </p:cBhvr>
                                      <p:to>
                                        <p:strVal val="visible"/>
                                      </p:to>
                                    </p:set>
                                    <p:animEffect transition="in" filter="wipe(left)">
                                      <p:cBhvr>
                                        <p:cTn id="7" dur="1750"/>
                                        <p:tgtEl>
                                          <p:spTgt spid="6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additive="base">
                                        <p:cTn id="12" dur="1750" fill="hold"/>
                                        <p:tgtEl>
                                          <p:spTgt spid="64"/>
                                        </p:tgtEl>
                                        <p:attrNameLst>
                                          <p:attrName>ppt_x</p:attrName>
                                        </p:attrNameLst>
                                      </p:cBhvr>
                                      <p:tavLst>
                                        <p:tav tm="0">
                                          <p:val>
                                            <p:strVal val="0-#ppt_w/2"/>
                                          </p:val>
                                        </p:tav>
                                        <p:tav tm="100000">
                                          <p:val>
                                            <p:strVal val="#ppt_x"/>
                                          </p:val>
                                        </p:tav>
                                      </p:tavLst>
                                    </p:anim>
                                    <p:anim calcmode="lin" valueType="num">
                                      <p:cBhvr additive="base">
                                        <p:cTn id="13" dur="1750" fill="hold"/>
                                        <p:tgtEl>
                                          <p:spTgt spid="6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65"/>
                                        </p:tgtEl>
                                        <p:attrNameLst>
                                          <p:attrName>style.visibility</p:attrName>
                                        </p:attrNameLst>
                                      </p:cBhvr>
                                      <p:to>
                                        <p:strVal val="visible"/>
                                      </p:to>
                                    </p:set>
                                    <p:anim calcmode="lin" valueType="num">
                                      <p:cBhvr additive="base">
                                        <p:cTn id="18" dur="1000" fill="hold"/>
                                        <p:tgtEl>
                                          <p:spTgt spid="65"/>
                                        </p:tgtEl>
                                        <p:attrNameLst>
                                          <p:attrName>ppt_x</p:attrName>
                                        </p:attrNameLst>
                                      </p:cBhvr>
                                      <p:tavLst>
                                        <p:tav tm="0">
                                          <p:val>
                                            <p:strVal val="1+#ppt_w/2"/>
                                          </p:val>
                                        </p:tav>
                                        <p:tav tm="100000">
                                          <p:val>
                                            <p:strVal val="#ppt_x"/>
                                          </p:val>
                                        </p:tav>
                                      </p:tavLst>
                                    </p:anim>
                                    <p:anim calcmode="lin" valueType="num">
                                      <p:cBhvr additive="base">
                                        <p:cTn id="19" dur="1000" fill="hold"/>
                                        <p:tgtEl>
                                          <p:spTgt spid="6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63">
                                            <p:txEl>
                                              <p:pRg st="0" end="0"/>
                                            </p:txEl>
                                          </p:spTgt>
                                        </p:tgtEl>
                                        <p:attrNameLst>
                                          <p:attrName>style.visibility</p:attrName>
                                        </p:attrNameLst>
                                      </p:cBhvr>
                                      <p:to>
                                        <p:strVal val="visible"/>
                                      </p:to>
                                    </p:set>
                                    <p:animEffect transition="in" filter="wipe(left)">
                                      <p:cBhvr>
                                        <p:cTn id="24" dur="500"/>
                                        <p:tgtEl>
                                          <p:spTgt spid="63">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63">
                                            <p:txEl>
                                              <p:pRg st="1" end="1"/>
                                            </p:txEl>
                                          </p:spTgt>
                                        </p:tgtEl>
                                        <p:attrNameLst>
                                          <p:attrName>style.visibility</p:attrName>
                                        </p:attrNameLst>
                                      </p:cBhvr>
                                      <p:to>
                                        <p:strVal val="visible"/>
                                      </p:to>
                                    </p:set>
                                    <p:animEffect transition="in" filter="wipe(left)">
                                      <p:cBhvr>
                                        <p:cTn id="29" dur="500"/>
                                        <p:tgtEl>
                                          <p:spTgt spid="63">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63">
                                            <p:txEl>
                                              <p:pRg st="2" end="2"/>
                                            </p:txEl>
                                          </p:spTgt>
                                        </p:tgtEl>
                                        <p:attrNameLst>
                                          <p:attrName>style.visibility</p:attrName>
                                        </p:attrNameLst>
                                      </p:cBhvr>
                                      <p:to>
                                        <p:strVal val="visible"/>
                                      </p:to>
                                    </p:set>
                                    <p:animEffect transition="in" filter="wipe(left)">
                                      <p:cBhvr>
                                        <p:cTn id="34" dur="500"/>
                                        <p:tgtEl>
                                          <p:spTgt spid="63">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63">
                                            <p:txEl>
                                              <p:pRg st="3" end="3"/>
                                            </p:txEl>
                                          </p:spTgt>
                                        </p:tgtEl>
                                        <p:attrNameLst>
                                          <p:attrName>style.visibility</p:attrName>
                                        </p:attrNameLst>
                                      </p:cBhvr>
                                      <p:to>
                                        <p:strVal val="visible"/>
                                      </p:to>
                                    </p:set>
                                    <p:animEffect transition="in" filter="wipe(left)">
                                      <p:cBhvr>
                                        <p:cTn id="39" dur="500"/>
                                        <p:tgtEl>
                                          <p:spTgt spid="63">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63">
                                            <p:txEl>
                                              <p:pRg st="4" end="4"/>
                                            </p:txEl>
                                          </p:spTgt>
                                        </p:tgtEl>
                                        <p:attrNameLst>
                                          <p:attrName>style.visibility</p:attrName>
                                        </p:attrNameLst>
                                      </p:cBhvr>
                                      <p:to>
                                        <p:strVal val="visible"/>
                                      </p:to>
                                    </p:set>
                                    <p:animEffect transition="in" filter="wipe(left)">
                                      <p:cBhvr>
                                        <p:cTn id="44" dur="500"/>
                                        <p:tgtEl>
                                          <p:spTgt spid="63">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63">
                                            <p:txEl>
                                              <p:pRg st="5" end="5"/>
                                            </p:txEl>
                                          </p:spTgt>
                                        </p:tgtEl>
                                        <p:attrNameLst>
                                          <p:attrName>style.visibility</p:attrName>
                                        </p:attrNameLst>
                                      </p:cBhvr>
                                      <p:to>
                                        <p:strVal val="visible"/>
                                      </p:to>
                                    </p:set>
                                    <p:animEffect transition="in" filter="wipe(left)">
                                      <p:cBhvr>
                                        <p:cTn id="49" dur="500"/>
                                        <p:tgtEl>
                                          <p:spTgt spid="63">
                                            <p:txEl>
                                              <p:pRg st="5" end="5"/>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63">
                                            <p:txEl>
                                              <p:pRg st="6" end="6"/>
                                            </p:txEl>
                                          </p:spTgt>
                                        </p:tgtEl>
                                        <p:attrNameLst>
                                          <p:attrName>style.visibility</p:attrName>
                                        </p:attrNameLst>
                                      </p:cBhvr>
                                      <p:to>
                                        <p:strVal val="visible"/>
                                      </p:to>
                                    </p:set>
                                    <p:animEffect transition="in" filter="wipe(left)">
                                      <p:cBhvr>
                                        <p:cTn id="54" dur="500"/>
                                        <p:tgtEl>
                                          <p:spTgt spid="63">
                                            <p:txEl>
                                              <p:pRg st="6" end="6"/>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nodeType="clickEffect">
                                  <p:stCondLst>
                                    <p:cond delay="0"/>
                                  </p:stCondLst>
                                  <p:childTnLst>
                                    <p:set>
                                      <p:cBhvr>
                                        <p:cTn id="58" dur="1" fill="hold">
                                          <p:stCondLst>
                                            <p:cond delay="0"/>
                                          </p:stCondLst>
                                        </p:cTn>
                                        <p:tgtEl>
                                          <p:spTgt spid="66"/>
                                        </p:tgtEl>
                                        <p:attrNameLst>
                                          <p:attrName>style.visibility</p:attrName>
                                        </p:attrNameLst>
                                      </p:cBhvr>
                                      <p:to>
                                        <p:strVal val="visible"/>
                                      </p:to>
                                    </p:set>
                                    <p:anim calcmode="lin" valueType="num">
                                      <p:cBhvr additive="base">
                                        <p:cTn id="59" dur="1750" fill="hold"/>
                                        <p:tgtEl>
                                          <p:spTgt spid="66"/>
                                        </p:tgtEl>
                                        <p:attrNameLst>
                                          <p:attrName>ppt_x</p:attrName>
                                        </p:attrNameLst>
                                      </p:cBhvr>
                                      <p:tavLst>
                                        <p:tav tm="0">
                                          <p:val>
                                            <p:strVal val="1+#ppt_w/2"/>
                                          </p:val>
                                        </p:tav>
                                        <p:tav tm="100000">
                                          <p:val>
                                            <p:strVal val="#ppt_x"/>
                                          </p:val>
                                        </p:tav>
                                      </p:tavLst>
                                    </p:anim>
                                    <p:anim calcmode="lin" valueType="num">
                                      <p:cBhvr additive="base">
                                        <p:cTn id="60" dur="175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build="p"/>
      <p:bldP spid="6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539552" y="206642"/>
            <a:ext cx="4949824" cy="432048"/>
          </a:xfrm>
        </p:spPr>
        <p:txBody>
          <a:bodyPr>
            <a:normAutofit/>
          </a:bodyPr>
          <a:lstStyle/>
          <a:p>
            <a:pPr marL="0" indent="0">
              <a:buNone/>
            </a:pPr>
            <a:r>
              <a:rPr lang="zh-CN" altLang="en-US" sz="2000" b="1" dirty="0"/>
              <a:t>五</a:t>
            </a:r>
            <a:r>
              <a:rPr lang="zh-CN" altLang="en-US" sz="2000" b="1" dirty="0" smtClean="0"/>
              <a:t>、填表题  </a:t>
            </a:r>
            <a:r>
              <a:rPr lang="en-US" altLang="zh-CN" sz="2000" b="1" dirty="0" smtClean="0"/>
              <a:t>(12</a:t>
            </a:r>
            <a:r>
              <a:rPr lang="zh-CN" altLang="en-US" sz="2000" b="1" dirty="0" smtClean="0"/>
              <a:t>分）</a:t>
            </a:r>
            <a:endParaRPr lang="zh-CN" altLang="en-US" sz="2000" b="1" dirty="0"/>
          </a:p>
        </p:txBody>
      </p:sp>
      <p:sp>
        <p:nvSpPr>
          <p:cNvPr id="7" name="内容占位符 2"/>
          <p:cNvSpPr txBox="1">
            <a:spLocks/>
          </p:cNvSpPr>
          <p:nvPr/>
        </p:nvSpPr>
        <p:spPr>
          <a:xfrm>
            <a:off x="539552" y="638690"/>
            <a:ext cx="5544616" cy="48605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30000"/>
              </a:lnSpc>
              <a:spcBef>
                <a:spcPts val="0"/>
              </a:spcBef>
              <a:buNone/>
            </a:pPr>
            <a:r>
              <a:rPr lang="zh-CN" altLang="en-US" sz="2000" b="1" dirty="0" smtClean="0"/>
              <a:t>根据下图所示的几何公差要求题写下表。</a:t>
            </a:r>
            <a:endParaRPr lang="zh-CN" altLang="en-US" sz="2000" b="1" dirty="0"/>
          </a:p>
        </p:txBody>
      </p:sp>
      <p:grpSp>
        <p:nvGrpSpPr>
          <p:cNvPr id="8" name="组合 7"/>
          <p:cNvGrpSpPr/>
          <p:nvPr/>
        </p:nvGrpSpPr>
        <p:grpSpPr>
          <a:xfrm>
            <a:off x="509067" y="1178168"/>
            <a:ext cx="2622773" cy="1890792"/>
            <a:chOff x="509067" y="1115452"/>
            <a:chExt cx="2622773" cy="1890792"/>
          </a:xfrm>
        </p:grpSpPr>
        <p:grpSp>
          <p:nvGrpSpPr>
            <p:cNvPr id="9" name="组合 8"/>
            <p:cNvGrpSpPr/>
            <p:nvPr/>
          </p:nvGrpSpPr>
          <p:grpSpPr>
            <a:xfrm>
              <a:off x="509067" y="1115452"/>
              <a:ext cx="2622773" cy="1449452"/>
              <a:chOff x="509067" y="1115452"/>
              <a:chExt cx="2622773" cy="1449452"/>
            </a:xfrm>
          </p:grpSpPr>
          <p:grpSp>
            <p:nvGrpSpPr>
              <p:cNvPr id="11" name="组合 10"/>
              <p:cNvGrpSpPr/>
              <p:nvPr/>
            </p:nvGrpSpPr>
            <p:grpSpPr>
              <a:xfrm>
                <a:off x="509067" y="1628800"/>
                <a:ext cx="2622773" cy="936104"/>
                <a:chOff x="509067" y="1625960"/>
                <a:chExt cx="2622773" cy="936104"/>
              </a:xfrm>
            </p:grpSpPr>
            <p:sp>
              <p:nvSpPr>
                <p:cNvPr id="18" name="矩形 17"/>
                <p:cNvSpPr/>
                <p:nvPr/>
              </p:nvSpPr>
              <p:spPr>
                <a:xfrm>
                  <a:off x="1187624" y="1625960"/>
                  <a:ext cx="1944216" cy="93610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nvCxnSpPr>
              <p:spPr>
                <a:xfrm>
                  <a:off x="683568" y="1625960"/>
                  <a:ext cx="6480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91047" y="2562064"/>
                  <a:ext cx="6480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971600" y="1625960"/>
                  <a:ext cx="0" cy="936104"/>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pic>
              <p:nvPicPr>
                <p:cNvPr id="22"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067" y="1628800"/>
                  <a:ext cx="390525"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2" name="组合 11"/>
              <p:cNvGrpSpPr/>
              <p:nvPr/>
            </p:nvGrpSpPr>
            <p:grpSpPr>
              <a:xfrm>
                <a:off x="1268548" y="1115452"/>
                <a:ext cx="1242000" cy="369332"/>
                <a:chOff x="1268548" y="525144"/>
                <a:chExt cx="1242000" cy="369332"/>
              </a:xfrm>
            </p:grpSpPr>
            <p:sp>
              <p:nvSpPr>
                <p:cNvPr id="15" name="TextBox 14"/>
                <p:cNvSpPr txBox="1"/>
                <p:nvPr/>
              </p:nvSpPr>
              <p:spPr>
                <a:xfrm>
                  <a:off x="1268548" y="525144"/>
                  <a:ext cx="1242000" cy="369332"/>
                </a:xfrm>
                <a:prstGeom prst="rect">
                  <a:avLst/>
                </a:prstGeom>
                <a:noFill/>
                <a:ln w="12700">
                  <a:solidFill>
                    <a:schemeClr val="tx1"/>
                  </a:solidFill>
                </a:ln>
              </p:spPr>
              <p:txBody>
                <a:bodyPr wrap="square" rtlCol="0">
                  <a:spAutoFit/>
                </a:bodyPr>
                <a:lstStyle/>
                <a:p>
                  <a:r>
                    <a:rPr lang="en-US" altLang="zh-CN" i="1" dirty="0" smtClean="0">
                      <a:latin typeface="Batang" pitchFamily="18" charset="-127"/>
                      <a:ea typeface="Batang" pitchFamily="18" charset="-127"/>
                    </a:rPr>
                    <a:t>    </a:t>
                  </a:r>
                  <a:r>
                    <a:rPr lang="el-GR" altLang="zh-CN" i="1" dirty="0" smtClean="0">
                      <a:latin typeface="Batang" pitchFamily="18" charset="-127"/>
                      <a:ea typeface="Batang" pitchFamily="18" charset="-127"/>
                    </a:rPr>
                    <a:t>φ</a:t>
                  </a:r>
                  <a:r>
                    <a:rPr lang="en-US" altLang="zh-CN" i="1" dirty="0" smtClean="0">
                      <a:latin typeface="Batang" pitchFamily="18" charset="-127"/>
                      <a:ea typeface="Batang" pitchFamily="18" charset="-127"/>
                    </a:rPr>
                    <a:t> </a:t>
                  </a:r>
                  <a:r>
                    <a:rPr lang="en-US" altLang="zh-CN" dirty="0" smtClean="0"/>
                    <a:t>0.015</a:t>
                  </a:r>
                  <a:endParaRPr lang="zh-CN" altLang="en-US" i="1" dirty="0"/>
                </a:p>
              </p:txBody>
            </p:sp>
            <p:pic>
              <p:nvPicPr>
                <p:cNvPr id="1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640" y="640879"/>
                  <a:ext cx="24765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7" name="直接连接符 16"/>
                <p:cNvCxnSpPr/>
                <p:nvPr/>
              </p:nvCxnSpPr>
              <p:spPr>
                <a:xfrm>
                  <a:off x="1619672" y="525144"/>
                  <a:ext cx="0" cy="369332"/>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13" name="直接连接符 12"/>
              <p:cNvCxnSpPr>
                <a:endCxn id="15" idx="1"/>
              </p:cNvCxnSpPr>
              <p:nvPr/>
            </p:nvCxnSpPr>
            <p:spPr>
              <a:xfrm>
                <a:off x="964121" y="1281708"/>
                <a:ext cx="304427" cy="1841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971600" y="1281707"/>
                <a:ext cx="0" cy="34709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1619672" y="2636912"/>
              <a:ext cx="767737" cy="369332"/>
            </a:xfrm>
            <a:prstGeom prst="rect">
              <a:avLst/>
            </a:prstGeom>
            <a:noFill/>
          </p:spPr>
          <p:txBody>
            <a:bodyPr wrap="square" rtlCol="0">
              <a:spAutoFit/>
            </a:bodyPr>
            <a:lstStyle/>
            <a:p>
              <a:r>
                <a:rPr lang="zh-CN" altLang="en-US" b="1" dirty="0" smtClean="0"/>
                <a:t>图 </a:t>
              </a:r>
              <a:r>
                <a:rPr lang="en-US" altLang="zh-CN" b="1" dirty="0" smtClean="0"/>
                <a:t>1    </a:t>
              </a:r>
              <a:endParaRPr lang="zh-CN" altLang="en-US" b="1" dirty="0"/>
            </a:p>
          </p:txBody>
        </p:sp>
      </p:grpSp>
      <p:grpSp>
        <p:nvGrpSpPr>
          <p:cNvPr id="23" name="组合 22"/>
          <p:cNvGrpSpPr/>
          <p:nvPr/>
        </p:nvGrpSpPr>
        <p:grpSpPr>
          <a:xfrm>
            <a:off x="3275856" y="1137446"/>
            <a:ext cx="2622773" cy="1724536"/>
            <a:chOff x="3320970" y="1281708"/>
            <a:chExt cx="2622773" cy="1724536"/>
          </a:xfrm>
        </p:grpSpPr>
        <p:grpSp>
          <p:nvGrpSpPr>
            <p:cNvPr id="24" name="组合 23"/>
            <p:cNvGrpSpPr/>
            <p:nvPr/>
          </p:nvGrpSpPr>
          <p:grpSpPr>
            <a:xfrm>
              <a:off x="3320970" y="1281708"/>
              <a:ext cx="2622773" cy="1283196"/>
              <a:chOff x="3320970" y="1281708"/>
              <a:chExt cx="2622773" cy="1283196"/>
            </a:xfrm>
          </p:grpSpPr>
          <p:grpSp>
            <p:nvGrpSpPr>
              <p:cNvPr id="26" name="组合 25"/>
              <p:cNvGrpSpPr/>
              <p:nvPr/>
            </p:nvGrpSpPr>
            <p:grpSpPr>
              <a:xfrm>
                <a:off x="3320970" y="1628800"/>
                <a:ext cx="2622773" cy="936104"/>
                <a:chOff x="509067" y="1625960"/>
                <a:chExt cx="2622773" cy="936104"/>
              </a:xfrm>
            </p:grpSpPr>
            <p:sp>
              <p:nvSpPr>
                <p:cNvPr id="28" name="矩形 27"/>
                <p:cNvSpPr/>
                <p:nvPr/>
              </p:nvSpPr>
              <p:spPr>
                <a:xfrm>
                  <a:off x="1187624" y="1625960"/>
                  <a:ext cx="1944216" cy="93610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a:off x="683568" y="1625960"/>
                  <a:ext cx="6480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91047" y="2562064"/>
                  <a:ext cx="6480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a:off x="971600" y="1625960"/>
                  <a:ext cx="0" cy="936104"/>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pic>
              <p:nvPicPr>
                <p:cNvPr id="32"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067" y="1628800"/>
                  <a:ext cx="390525"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7" name="Picture 8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3400822" y="1300758"/>
                <a:ext cx="4191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5" name="TextBox 24"/>
            <p:cNvSpPr txBox="1"/>
            <p:nvPr/>
          </p:nvSpPr>
          <p:spPr>
            <a:xfrm>
              <a:off x="4572000" y="2636912"/>
              <a:ext cx="875747" cy="369332"/>
            </a:xfrm>
            <a:prstGeom prst="rect">
              <a:avLst/>
            </a:prstGeom>
            <a:noFill/>
          </p:spPr>
          <p:txBody>
            <a:bodyPr wrap="square" rtlCol="0">
              <a:spAutoFit/>
            </a:bodyPr>
            <a:lstStyle/>
            <a:p>
              <a:r>
                <a:rPr lang="zh-CN" altLang="en-US" b="1" dirty="0" smtClean="0"/>
                <a:t>图 </a:t>
              </a:r>
              <a:r>
                <a:rPr lang="en-US" altLang="zh-CN" b="1" dirty="0" smtClean="0"/>
                <a:t> 2  </a:t>
              </a:r>
              <a:endParaRPr lang="zh-CN" altLang="en-US" b="1" dirty="0"/>
            </a:p>
          </p:txBody>
        </p:sp>
      </p:grpSp>
      <p:grpSp>
        <p:nvGrpSpPr>
          <p:cNvPr id="33" name="组合 32"/>
          <p:cNvGrpSpPr/>
          <p:nvPr/>
        </p:nvGrpSpPr>
        <p:grpSpPr>
          <a:xfrm>
            <a:off x="6012160" y="1106160"/>
            <a:ext cx="2622773" cy="1932845"/>
            <a:chOff x="6125691" y="1073399"/>
            <a:chExt cx="2622773" cy="1932845"/>
          </a:xfrm>
        </p:grpSpPr>
        <p:grpSp>
          <p:nvGrpSpPr>
            <p:cNvPr id="34" name="组合 33"/>
            <p:cNvGrpSpPr/>
            <p:nvPr/>
          </p:nvGrpSpPr>
          <p:grpSpPr>
            <a:xfrm>
              <a:off x="6125691" y="1073399"/>
              <a:ext cx="2622773" cy="1491505"/>
              <a:chOff x="6125691" y="1073399"/>
              <a:chExt cx="2622773" cy="1491505"/>
            </a:xfrm>
          </p:grpSpPr>
          <p:grpSp>
            <p:nvGrpSpPr>
              <p:cNvPr id="36" name="组合 35"/>
              <p:cNvGrpSpPr/>
              <p:nvPr/>
            </p:nvGrpSpPr>
            <p:grpSpPr>
              <a:xfrm>
                <a:off x="6125691" y="1628800"/>
                <a:ext cx="2622773" cy="936104"/>
                <a:chOff x="509067" y="1625960"/>
                <a:chExt cx="2622773" cy="936104"/>
              </a:xfrm>
            </p:grpSpPr>
            <p:sp>
              <p:nvSpPr>
                <p:cNvPr id="44" name="矩形 43"/>
                <p:cNvSpPr/>
                <p:nvPr/>
              </p:nvSpPr>
              <p:spPr>
                <a:xfrm>
                  <a:off x="1187624" y="1625960"/>
                  <a:ext cx="1944216" cy="93610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p:nvPr/>
              </p:nvCxnSpPr>
              <p:spPr>
                <a:xfrm>
                  <a:off x="683568" y="1625960"/>
                  <a:ext cx="6480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691047" y="2562064"/>
                  <a:ext cx="6480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a:xfrm>
                  <a:off x="971600" y="1625960"/>
                  <a:ext cx="0" cy="936104"/>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pic>
              <p:nvPicPr>
                <p:cNvPr id="48"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067" y="1628800"/>
                  <a:ext cx="390525"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7" name="组合 36"/>
              <p:cNvGrpSpPr/>
              <p:nvPr/>
            </p:nvGrpSpPr>
            <p:grpSpPr>
              <a:xfrm>
                <a:off x="6948264" y="1073399"/>
                <a:ext cx="1583854" cy="483393"/>
                <a:chOff x="1268548" y="598014"/>
                <a:chExt cx="1583854" cy="483393"/>
              </a:xfrm>
            </p:grpSpPr>
            <p:pic>
              <p:nvPicPr>
                <p:cNvPr id="40" name="图片 3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60415" y="598014"/>
                  <a:ext cx="483393" cy="483393"/>
                </a:xfrm>
                <a:prstGeom prst="rect">
                  <a:avLst/>
                </a:prstGeom>
              </p:spPr>
            </p:pic>
            <p:sp>
              <p:nvSpPr>
                <p:cNvPr id="41" name="TextBox 40"/>
                <p:cNvSpPr txBox="1"/>
                <p:nvPr/>
              </p:nvSpPr>
              <p:spPr>
                <a:xfrm>
                  <a:off x="1268548" y="646486"/>
                  <a:ext cx="1583854" cy="369332"/>
                </a:xfrm>
                <a:prstGeom prst="rect">
                  <a:avLst/>
                </a:prstGeom>
                <a:noFill/>
                <a:ln w="12700">
                  <a:solidFill>
                    <a:schemeClr val="tx1"/>
                  </a:solidFill>
                </a:ln>
              </p:spPr>
              <p:txBody>
                <a:bodyPr wrap="square" rtlCol="0">
                  <a:spAutoFit/>
                </a:bodyPr>
                <a:lstStyle/>
                <a:p>
                  <a:r>
                    <a:rPr lang="en-US" altLang="zh-CN" i="1" dirty="0" smtClean="0">
                      <a:latin typeface="Batang" pitchFamily="18" charset="-127"/>
                      <a:ea typeface="Batang" pitchFamily="18" charset="-127"/>
                    </a:rPr>
                    <a:t>    </a:t>
                  </a:r>
                  <a:r>
                    <a:rPr lang="el-GR" altLang="zh-CN" i="1" dirty="0" smtClean="0">
                      <a:latin typeface="Batang" pitchFamily="18" charset="-127"/>
                      <a:ea typeface="Batang" pitchFamily="18" charset="-127"/>
                    </a:rPr>
                    <a:t>φ</a:t>
                  </a:r>
                  <a:r>
                    <a:rPr lang="en-US" altLang="zh-CN" i="1" dirty="0" smtClean="0">
                      <a:latin typeface="Batang" pitchFamily="18" charset="-127"/>
                      <a:ea typeface="Batang" pitchFamily="18" charset="-127"/>
                    </a:rPr>
                    <a:t> </a:t>
                  </a:r>
                  <a:r>
                    <a:rPr lang="en-US" altLang="zh-CN" dirty="0" smtClean="0"/>
                    <a:t>0.015  </a:t>
                  </a:r>
                  <a:endParaRPr lang="zh-CN" altLang="en-US" i="1" dirty="0"/>
                </a:p>
              </p:txBody>
            </p:sp>
            <p:pic>
              <p:nvPicPr>
                <p:cNvPr id="4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640" y="762221"/>
                  <a:ext cx="24765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3" name="直接连接符 42"/>
                <p:cNvCxnSpPr/>
                <p:nvPr/>
              </p:nvCxnSpPr>
              <p:spPr>
                <a:xfrm>
                  <a:off x="1619672" y="646486"/>
                  <a:ext cx="0" cy="369332"/>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38" name="直接连接符 37"/>
              <p:cNvCxnSpPr/>
              <p:nvPr/>
            </p:nvCxnSpPr>
            <p:spPr>
              <a:xfrm>
                <a:off x="6588224" y="1281708"/>
                <a:ext cx="38743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a:off x="6588224" y="1281708"/>
                <a:ext cx="0" cy="3470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35" name="TextBox 34"/>
            <p:cNvSpPr txBox="1"/>
            <p:nvPr/>
          </p:nvSpPr>
          <p:spPr>
            <a:xfrm>
              <a:off x="7224645" y="2636912"/>
              <a:ext cx="875747" cy="369332"/>
            </a:xfrm>
            <a:prstGeom prst="rect">
              <a:avLst/>
            </a:prstGeom>
            <a:noFill/>
          </p:spPr>
          <p:txBody>
            <a:bodyPr wrap="square" rtlCol="0">
              <a:spAutoFit/>
            </a:bodyPr>
            <a:lstStyle/>
            <a:p>
              <a:r>
                <a:rPr lang="zh-CN" altLang="en-US" b="1" dirty="0" smtClean="0"/>
                <a:t>图 </a:t>
              </a:r>
              <a:r>
                <a:rPr lang="en-US" altLang="zh-CN" b="1" dirty="0" smtClean="0"/>
                <a:t> 3  </a:t>
              </a:r>
              <a:endParaRPr lang="zh-CN" altLang="en-US" b="1" dirty="0"/>
            </a:p>
          </p:txBody>
        </p:sp>
      </p:grpSp>
      <mc:AlternateContent xmlns:mc="http://schemas.openxmlformats.org/markup-compatibility/2006" xmlns:a14="http://schemas.microsoft.com/office/drawing/2010/main">
        <mc:Choice Requires="a14">
          <p:graphicFrame>
            <p:nvGraphicFramePr>
              <p:cNvPr id="49" name="表格 48"/>
              <p:cNvGraphicFramePr>
                <a:graphicFrameLocks noGrp="1"/>
              </p:cNvGraphicFramePr>
              <p:nvPr>
                <p:extLst>
                  <p:ext uri="{D42A27DB-BD31-4B8C-83A1-F6EECF244321}">
                    <p14:modId xmlns:p14="http://schemas.microsoft.com/office/powerpoint/2010/main" val="483013584"/>
                  </p:ext>
                </p:extLst>
              </p:nvPr>
            </p:nvGraphicFramePr>
            <p:xfrm>
              <a:off x="389489" y="3344376"/>
              <a:ext cx="8358975" cy="3108960"/>
            </p:xfrm>
            <a:graphic>
              <a:graphicData uri="http://schemas.openxmlformats.org/drawingml/2006/table">
                <a:tbl>
                  <a:tblPr firstRow="1" bandRow="1">
                    <a:tableStyleId>{5940675A-B579-460E-94D1-54222C63F5DA}</a:tableStyleId>
                  </a:tblPr>
                  <a:tblGrid>
                    <a:gridCol w="677421"/>
                    <a:gridCol w="1368152"/>
                    <a:gridCol w="1587961"/>
                    <a:gridCol w="1220351"/>
                    <a:gridCol w="1691335"/>
                    <a:gridCol w="1813755"/>
                  </a:tblGrid>
                  <a:tr h="370840">
                    <a:tc>
                      <a:txBody>
                        <a:bodyPr/>
                        <a:lstStyle/>
                        <a:p>
                          <a:pPr algn="ctr"/>
                          <a:r>
                            <a:rPr lang="zh-CN" altLang="en-US" sz="1800" b="1" dirty="0" smtClean="0"/>
                            <a:t>图样</a:t>
                          </a:r>
                          <a:endParaRPr lang="en-US" altLang="zh-CN" sz="1800" b="1" dirty="0" smtClean="0"/>
                        </a:p>
                        <a:p>
                          <a:pPr algn="ctr"/>
                          <a:r>
                            <a:rPr lang="zh-CN" altLang="en-US" sz="1800" b="1" dirty="0" smtClean="0"/>
                            <a:t>序号</a:t>
                          </a:r>
                          <a:endParaRPr lang="zh-CN" altLang="en-US" sz="1800" b="1" dirty="0"/>
                        </a:p>
                      </a:txBody>
                      <a:tcPr/>
                    </a:tc>
                    <a:tc>
                      <a:txBody>
                        <a:bodyPr/>
                        <a:lstStyle/>
                        <a:p>
                          <a:pPr algn="ctr"/>
                          <a:r>
                            <a:rPr lang="zh-CN" altLang="en-US" b="1" dirty="0" smtClean="0"/>
                            <a:t>  采用的</a:t>
                          </a:r>
                          <a:endParaRPr lang="en-US" altLang="zh-CN" b="1" dirty="0" smtClean="0"/>
                        </a:p>
                        <a:p>
                          <a:pPr algn="ctr"/>
                          <a:r>
                            <a:rPr lang="zh-CN" altLang="en-US" b="1" dirty="0" smtClean="0"/>
                            <a:t>公差原则</a:t>
                          </a:r>
                          <a:endParaRPr lang="zh-CN" altLang="en-US" b="1" dirty="0"/>
                        </a:p>
                      </a:txBody>
                      <a:tcPr/>
                    </a:tc>
                    <a:tc>
                      <a:txBody>
                        <a:bodyPr/>
                        <a:lstStyle/>
                        <a:p>
                          <a:pPr algn="ctr"/>
                          <a:r>
                            <a:rPr lang="zh-CN" altLang="en-US" b="1" dirty="0" smtClean="0"/>
                            <a:t>理想</a:t>
                          </a:r>
                          <a:endParaRPr lang="en-US" altLang="zh-CN" b="1" dirty="0" smtClean="0"/>
                        </a:p>
                        <a:p>
                          <a:pPr algn="ctr"/>
                          <a:r>
                            <a:rPr lang="zh-CN" altLang="en-US" b="1" dirty="0" smtClean="0"/>
                            <a:t>边界</a:t>
                          </a:r>
                          <a:endParaRPr lang="zh-CN" altLang="en-US" b="1" dirty="0"/>
                        </a:p>
                      </a:txBody>
                      <a:tcPr/>
                    </a:tc>
                    <a:tc>
                      <a:txBody>
                        <a:bodyPr/>
                        <a:lstStyle/>
                        <a:p>
                          <a:pPr algn="ctr"/>
                          <a:r>
                            <a:rPr lang="zh-CN" altLang="en-US" b="1" dirty="0" smtClean="0"/>
                            <a:t>边界尺寸   </a:t>
                          </a:r>
                          <a:endParaRPr lang="en-US" altLang="zh-CN" b="1" dirty="0" smtClean="0"/>
                        </a:p>
                        <a:p>
                          <a:pPr algn="ctr"/>
                          <a:r>
                            <a:rPr lang="en-US" altLang="zh-CN" b="1" dirty="0" smtClean="0"/>
                            <a:t>  </a:t>
                          </a:r>
                          <a:r>
                            <a:rPr lang="zh-CN" altLang="en-US" b="1" dirty="0" smtClean="0"/>
                            <a:t>  </a:t>
                          </a:r>
                          <a:r>
                            <a:rPr lang="en-US" altLang="zh-CN" b="1" dirty="0" smtClean="0"/>
                            <a:t>/mm</a:t>
                          </a:r>
                          <a:endParaRPr lang="zh-CN" altLang="en-US" b="1" dirty="0"/>
                        </a:p>
                      </a:txBody>
                      <a:tcPr/>
                    </a:tc>
                    <a:tc>
                      <a:txBody>
                        <a:bodyPr/>
                        <a:lstStyle/>
                        <a:p>
                          <a:pPr algn="ctr"/>
                          <a:r>
                            <a:rPr lang="zh-CN" altLang="en-US" b="1" dirty="0" smtClean="0"/>
                            <a:t>允许最大的几何公差值</a:t>
                          </a:r>
                          <a:r>
                            <a:rPr lang="en-US" altLang="zh-CN" b="1" dirty="0" smtClean="0"/>
                            <a:t>/mm</a:t>
                          </a:r>
                          <a:endParaRPr lang="zh-CN" altLang="en-US" b="1" dirty="0"/>
                        </a:p>
                      </a:txBody>
                      <a:tcPr/>
                    </a:tc>
                    <a:tc>
                      <a:txBody>
                        <a:bodyPr/>
                        <a:lstStyle/>
                        <a:p>
                          <a:pPr algn="ctr"/>
                          <a:r>
                            <a:rPr lang="zh-CN" altLang="en-US" b="1" dirty="0" smtClean="0"/>
                            <a:t>轴的合格</a:t>
                          </a:r>
                          <a:endParaRPr lang="en-US" altLang="zh-CN" b="1" dirty="0" smtClean="0"/>
                        </a:p>
                        <a:p>
                          <a:pPr algn="ctr"/>
                          <a:r>
                            <a:rPr lang="zh-CN" altLang="en-US" b="1" dirty="0" smtClean="0"/>
                            <a:t>条件</a:t>
                          </a:r>
                          <a:r>
                            <a:rPr lang="en-US" altLang="zh-CN" b="1" dirty="0" smtClean="0"/>
                            <a:t>/mm</a:t>
                          </a:r>
                          <a:endParaRPr lang="zh-CN" altLang="en-US" b="1" dirty="0"/>
                        </a:p>
                      </a:txBody>
                      <a:tcPr/>
                    </a:tc>
                  </a:tr>
                  <a:tr h="370840">
                    <a:tc>
                      <a:txBody>
                        <a:bodyPr/>
                        <a:lstStyle/>
                        <a:p>
                          <a:pPr algn="ctr"/>
                          <a:r>
                            <a:rPr lang="en-US" altLang="zh-CN" b="1" dirty="0" smtClean="0"/>
                            <a:t>1</a:t>
                          </a:r>
                          <a:endParaRPr lang="zh-CN" altLang="en-US" b="1" dirty="0"/>
                        </a:p>
                      </a:txBody>
                      <a:tcPr/>
                    </a:tc>
                    <a:tc>
                      <a:txBody>
                        <a:bodyPr/>
                        <a:lstStyle/>
                        <a:p>
                          <a:pPr algn="ctr"/>
                          <a:r>
                            <a:rPr lang="zh-CN" altLang="en-US" b="1" dirty="0" smtClean="0"/>
                            <a:t>独立原则</a:t>
                          </a:r>
                          <a:endParaRPr lang="zh-CN" altLang="en-US" b="1" dirty="0"/>
                        </a:p>
                      </a:txBody>
                      <a:tcPr/>
                    </a:tc>
                    <a:tc>
                      <a:txBody>
                        <a:bodyPr/>
                        <a:lstStyle/>
                        <a:p>
                          <a:pPr algn="ctr"/>
                          <a:r>
                            <a:rPr lang="zh-CN" altLang="en-US" b="1" dirty="0" smtClean="0"/>
                            <a:t>无边界</a:t>
                          </a:r>
                          <a:endParaRPr lang="zh-CN" altLang="en-US" b="1" dirty="0"/>
                        </a:p>
                      </a:txBody>
                      <a:tcPr/>
                    </a:tc>
                    <a:tc>
                      <a:txBody>
                        <a:bodyPr/>
                        <a:lstStyle/>
                        <a:p>
                          <a:pPr algn="ctr"/>
                          <a:r>
                            <a:rPr lang="zh-CN" altLang="en-US" b="1" dirty="0" smtClean="0"/>
                            <a:t>无</a:t>
                          </a:r>
                          <a:endParaRPr lang="zh-CN" altLang="en-US" b="1" dirty="0"/>
                        </a:p>
                      </a:txBody>
                      <a:tcPr/>
                    </a:tc>
                    <a:tc>
                      <a:txBody>
                        <a:bodyPr/>
                        <a:lstStyle/>
                        <a:p>
                          <a:pPr algn="ctr"/>
                          <a:r>
                            <a:rPr lang="en-US" altLang="zh-CN" b="1" i="1" dirty="0" smtClean="0"/>
                            <a:t>0</a:t>
                          </a:r>
                          <a:r>
                            <a:rPr lang="en-US" altLang="zh-CN" b="1" dirty="0" smtClean="0"/>
                            <a:t>.015</a:t>
                          </a:r>
                          <a:endParaRPr lang="zh-CN" altLang="en-US" b="1" dirty="0"/>
                        </a:p>
                      </a:txBody>
                      <a:tcPr/>
                    </a:tc>
                    <a:tc>
                      <a:txBody>
                        <a:bodyPr/>
                        <a:lstStyle/>
                        <a:p>
                          <a:pPr algn="ctr"/>
                          <a:r>
                            <a:rPr lang="en-US" altLang="zh-CN" b="1" dirty="0" smtClean="0">
                              <a:ea typeface="Cambria Math"/>
                            </a:rPr>
                            <a:t>29.67</a:t>
                          </a:r>
                          <a14:m>
                            <m:oMath xmlns:m="http://schemas.openxmlformats.org/officeDocument/2006/math">
                              <m:r>
                                <a:rPr lang="en-US" altLang="zh-CN" b="1" i="1" smtClean="0">
                                  <a:latin typeface="Cambria Math"/>
                                  <a:ea typeface="Cambria Math"/>
                                </a:rPr>
                                <m:t>≤</m:t>
                              </m:r>
                              <m:sSub>
                                <m:sSubPr>
                                  <m:ctrlPr>
                                    <a:rPr lang="en-US" altLang="zh-CN" b="1" i="1" smtClean="0">
                                      <a:latin typeface="Cambria Math"/>
                                    </a:rPr>
                                  </m:ctrlPr>
                                </m:sSubPr>
                                <m:e>
                                  <m:r>
                                    <a:rPr lang="en-US" altLang="zh-CN" b="1" i="1" smtClean="0">
                                      <a:latin typeface="Cambria Math"/>
                                    </a:rPr>
                                    <m:t>𝒅</m:t>
                                  </m:r>
                                </m:e>
                                <m:sub>
                                  <m:r>
                                    <a:rPr lang="en-US" altLang="zh-CN" b="1" i="1" smtClean="0">
                                      <a:latin typeface="Cambria Math"/>
                                    </a:rPr>
                                    <m:t>𝒂</m:t>
                                  </m:r>
                                </m:sub>
                              </m:sSub>
                              <m:r>
                                <a:rPr lang="en-US" altLang="zh-CN" b="1" i="1" smtClean="0">
                                  <a:latin typeface="Cambria Math"/>
                                  <a:ea typeface="Cambria Math"/>
                                </a:rPr>
                                <m:t>≤</m:t>
                              </m:r>
                              <m:r>
                                <a:rPr lang="en-US" altLang="zh-CN" b="1" i="1" smtClean="0">
                                  <a:latin typeface="Cambria Math"/>
                                  <a:ea typeface="Cambria Math"/>
                                </a:rPr>
                                <m:t>𝟐𝟓</m:t>
                              </m:r>
                            </m:oMath>
                          </a14:m>
                          <a:endParaRPr lang="en-US" altLang="zh-CN" b="1" dirty="0" smtClean="0"/>
                        </a:p>
                        <a:p>
                          <a:pPr algn="ctr"/>
                          <a14:m>
                            <m:oMathPara xmlns:m="http://schemas.openxmlformats.org/officeDocument/2006/math">
                              <m:oMathParaPr>
                                <m:jc m:val="centerGroup"/>
                              </m:oMathParaPr>
                              <m:oMath xmlns:m="http://schemas.openxmlformats.org/officeDocument/2006/math">
                                <m:sSub>
                                  <m:sSubPr>
                                    <m:ctrlPr>
                                      <a:rPr lang="en-US" altLang="zh-CN" b="1" i="1" smtClean="0">
                                        <a:latin typeface="Cambria Math"/>
                                      </a:rPr>
                                    </m:ctrlPr>
                                  </m:sSubPr>
                                  <m:e>
                                    <m:r>
                                      <a:rPr lang="en-US" altLang="zh-CN" b="1" i="1" smtClean="0">
                                        <a:latin typeface="Cambria Math"/>
                                      </a:rPr>
                                      <m:t>𝒇</m:t>
                                    </m:r>
                                  </m:e>
                                  <m:sub>
                                    <m:r>
                                      <a:rPr lang="en-US" altLang="zh-CN" b="1" i="1" smtClean="0">
                                        <a:latin typeface="Cambria Math"/>
                                      </a:rPr>
                                      <m:t>−</m:t>
                                    </m:r>
                                  </m:sub>
                                </m:sSub>
                                <m:r>
                                  <a:rPr lang="en-US" altLang="zh-CN" b="1" i="1" smtClean="0">
                                    <a:latin typeface="Cambria Math"/>
                                    <a:ea typeface="Cambria Math"/>
                                  </a:rPr>
                                  <m:t>≤</m:t>
                                </m:r>
                                <m:r>
                                  <a:rPr lang="en-US" altLang="zh-CN" b="1" i="1" smtClean="0">
                                    <a:latin typeface="Cambria Math"/>
                                    <a:ea typeface="Cambria Math"/>
                                  </a:rPr>
                                  <m:t>𝟎</m:t>
                                </m:r>
                                <m:r>
                                  <a:rPr lang="en-US" altLang="zh-CN" b="1" i="1" smtClean="0">
                                    <a:latin typeface="Cambria Math"/>
                                    <a:ea typeface="Cambria Math"/>
                                  </a:rPr>
                                  <m:t>.</m:t>
                                </m:r>
                                <m:r>
                                  <a:rPr lang="en-US" altLang="zh-CN" b="1" i="1" smtClean="0">
                                    <a:latin typeface="Cambria Math"/>
                                    <a:ea typeface="Cambria Math"/>
                                  </a:rPr>
                                  <m:t>𝟎𝟏𝟓</m:t>
                                </m:r>
                              </m:oMath>
                            </m:oMathPara>
                          </a14:m>
                          <a:endParaRPr lang="zh-CN" altLang="en-US" b="1" dirty="0"/>
                        </a:p>
                      </a:txBody>
                      <a:tcPr/>
                    </a:tc>
                  </a:tr>
                  <a:tr h="370840">
                    <a:tc>
                      <a:txBody>
                        <a:bodyPr/>
                        <a:lstStyle/>
                        <a:p>
                          <a:pPr algn="ctr"/>
                          <a:r>
                            <a:rPr lang="en-US" altLang="zh-CN" b="1" dirty="0" smtClean="0"/>
                            <a:t>2</a:t>
                          </a:r>
                          <a:endParaRPr lang="zh-CN" altLang="en-US" b="1" dirty="0"/>
                        </a:p>
                      </a:txBody>
                      <a:tcPr/>
                    </a:tc>
                    <a:tc>
                      <a:txBody>
                        <a:bodyPr/>
                        <a:lstStyle/>
                        <a:p>
                          <a:pPr algn="ctr"/>
                          <a:r>
                            <a:rPr lang="zh-CN" altLang="en-US" b="1" dirty="0" smtClean="0"/>
                            <a:t>包容要求</a:t>
                          </a:r>
                          <a:endParaRPr lang="zh-CN" altLang="en-US" b="1" dirty="0"/>
                        </a:p>
                      </a:txBody>
                      <a:tcPr/>
                    </a:tc>
                    <a:tc>
                      <a:txBody>
                        <a:bodyPr/>
                        <a:lstStyle/>
                        <a:p>
                          <a:pPr algn="ctr"/>
                          <a:r>
                            <a:rPr lang="zh-CN" altLang="en-US" b="1" dirty="0" smtClean="0"/>
                            <a:t>最大实体边界</a:t>
                          </a:r>
                          <a:endParaRPr lang="zh-CN" altLang="en-US" b="1" dirty="0"/>
                        </a:p>
                      </a:txBody>
                      <a:tcPr/>
                    </a:tc>
                    <a:tc>
                      <a:txBody>
                        <a:bodyPr/>
                        <a:lstStyle/>
                        <a:p>
                          <a:pPr algn="ctr"/>
                          <a14:m>
                            <m:oMath xmlns:m="http://schemas.openxmlformats.org/officeDocument/2006/math">
                              <m:sSub>
                                <m:sSubPr>
                                  <m:ctrlPr>
                                    <a:rPr lang="en-US" altLang="zh-CN" b="1" i="1" smtClean="0">
                                      <a:latin typeface="Cambria Math"/>
                                    </a:rPr>
                                  </m:ctrlPr>
                                </m:sSubPr>
                                <m:e>
                                  <m:r>
                                    <a:rPr lang="en-US" altLang="zh-CN" b="1" i="1" smtClean="0">
                                      <a:latin typeface="Cambria Math"/>
                                    </a:rPr>
                                    <m:t>𝒅</m:t>
                                  </m:r>
                                </m:e>
                                <m:sub>
                                  <m:r>
                                    <a:rPr lang="en-US" altLang="zh-CN" b="1" i="0" smtClean="0">
                                      <a:latin typeface="Cambria Math"/>
                                    </a:rPr>
                                    <m:t>𝐌</m:t>
                                  </m:r>
                                </m:sub>
                              </m:sSub>
                            </m:oMath>
                          </a14:m>
                          <a:r>
                            <a:rPr lang="en-US" altLang="zh-CN" b="1" i="0" dirty="0" smtClean="0"/>
                            <a:t>=25</a:t>
                          </a:r>
                          <a:endParaRPr lang="zh-CN" altLang="en-US" b="1" i="0" dirty="0"/>
                        </a:p>
                      </a:txBody>
                      <a:tcPr/>
                    </a:tc>
                    <a:tc>
                      <a:txBody>
                        <a:bodyPr/>
                        <a:lstStyle/>
                        <a:p>
                          <a:pPr algn="ctr"/>
                          <a:r>
                            <a:rPr lang="en-US" altLang="zh-CN" b="1" dirty="0" smtClean="0"/>
                            <a:t>0.015</a:t>
                          </a:r>
                          <a:endParaRPr lang="zh-CN" altLang="en-US" b="1" dirty="0"/>
                        </a:p>
                      </a:txBody>
                      <a:tcPr/>
                    </a:tc>
                    <a:tc>
                      <a:txBody>
                        <a:bodyPr/>
                        <a:lstStyle/>
                        <a:p>
                          <a:pPr algn="ctr"/>
                          <a14:m>
                            <m:oMathPara xmlns:m="http://schemas.openxmlformats.org/officeDocument/2006/math">
                              <m:oMathParaPr>
                                <m:jc m:val="centerGroup"/>
                              </m:oMathParaPr>
                              <m:oMath xmlns:m="http://schemas.openxmlformats.org/officeDocument/2006/math">
                                <m:sSub>
                                  <m:sSubPr>
                                    <m:ctrlPr>
                                      <a:rPr lang="en-US" altLang="zh-CN" b="1" i="1" smtClean="0">
                                        <a:latin typeface="Cambria Math"/>
                                      </a:rPr>
                                    </m:ctrlPr>
                                  </m:sSubPr>
                                  <m:e>
                                    <m:r>
                                      <a:rPr lang="en-US" altLang="zh-CN" b="1" i="1" smtClean="0">
                                        <a:latin typeface="Cambria Math"/>
                                      </a:rPr>
                                      <m:t>𝒅</m:t>
                                    </m:r>
                                  </m:e>
                                  <m:sub>
                                    <m:r>
                                      <a:rPr lang="en-US" altLang="zh-CN" b="1" i="0" smtClean="0">
                                        <a:latin typeface="Cambria Math"/>
                                      </a:rPr>
                                      <m:t>𝐟</m:t>
                                    </m:r>
                                    <m:r>
                                      <a:rPr lang="en-US" altLang="zh-CN" b="1" i="1" smtClean="0">
                                        <a:latin typeface="Cambria Math"/>
                                      </a:rPr>
                                      <m:t>𝒆</m:t>
                                    </m:r>
                                  </m:sub>
                                </m:sSub>
                                <m:r>
                                  <a:rPr lang="en-US" altLang="zh-CN" b="1" i="1" smtClean="0">
                                    <a:latin typeface="Cambria Math"/>
                                    <a:ea typeface="Cambria Math"/>
                                  </a:rPr>
                                  <m:t>≤</m:t>
                                </m:r>
                                <m:r>
                                  <a:rPr lang="en-US" altLang="zh-CN" b="1" i="1" smtClean="0">
                                    <a:latin typeface="Cambria Math"/>
                                    <a:ea typeface="Cambria Math"/>
                                  </a:rPr>
                                  <m:t>𝟐𝟓</m:t>
                                </m:r>
                              </m:oMath>
                            </m:oMathPara>
                          </a14:m>
                          <a:endParaRPr lang="en-US" altLang="zh-CN" b="1" dirty="0" smtClean="0">
                            <a:ea typeface="Cambria Math"/>
                          </a:endParaRPr>
                        </a:p>
                        <a:p>
                          <a:pPr algn="ctr"/>
                          <a14:m>
                            <m:oMathPara xmlns:m="http://schemas.openxmlformats.org/officeDocument/2006/math">
                              <m:oMathParaPr>
                                <m:jc m:val="centerGroup"/>
                              </m:oMathParaPr>
                              <m:oMath xmlns:m="http://schemas.openxmlformats.org/officeDocument/2006/math">
                                <m:sSub>
                                  <m:sSubPr>
                                    <m:ctrlPr>
                                      <a:rPr lang="en-US" altLang="zh-CN" b="1" i="1" smtClean="0">
                                        <a:latin typeface="Cambria Math"/>
                                      </a:rPr>
                                    </m:ctrlPr>
                                  </m:sSubPr>
                                  <m:e>
                                    <m:r>
                                      <a:rPr lang="en-US" altLang="zh-CN" b="1" i="1" smtClean="0">
                                        <a:latin typeface="Cambria Math"/>
                                      </a:rPr>
                                      <m:t>𝒅</m:t>
                                    </m:r>
                                  </m:e>
                                  <m:sub>
                                    <m:r>
                                      <a:rPr lang="en-US" altLang="zh-CN" b="1" i="1" smtClean="0">
                                        <a:latin typeface="Cambria Math"/>
                                      </a:rPr>
                                      <m:t>𝒂</m:t>
                                    </m:r>
                                  </m:sub>
                                </m:sSub>
                                <m:r>
                                  <a:rPr lang="en-US" altLang="zh-CN" b="1" i="1" smtClean="0">
                                    <a:latin typeface="Cambria Math"/>
                                    <a:ea typeface="Cambria Math"/>
                                  </a:rPr>
                                  <m:t>≥</m:t>
                                </m:r>
                                <m:r>
                                  <a:rPr lang="en-US" altLang="zh-CN" b="1" i="1" smtClean="0">
                                    <a:latin typeface="Cambria Math"/>
                                    <a:ea typeface="Cambria Math"/>
                                  </a:rPr>
                                  <m:t>𝟐𝟗</m:t>
                                </m:r>
                                <m:r>
                                  <a:rPr lang="en-US" altLang="zh-CN" b="1" i="1" smtClean="0">
                                    <a:latin typeface="Cambria Math"/>
                                    <a:ea typeface="Cambria Math"/>
                                  </a:rPr>
                                  <m:t>.</m:t>
                                </m:r>
                                <m:r>
                                  <a:rPr lang="en-US" altLang="zh-CN" b="1" i="1" smtClean="0">
                                    <a:latin typeface="Cambria Math"/>
                                    <a:ea typeface="Cambria Math"/>
                                  </a:rPr>
                                  <m:t>𝟗𝟔𝟕</m:t>
                                </m:r>
                              </m:oMath>
                            </m:oMathPara>
                          </a14:m>
                          <a:endParaRPr lang="zh-CN" altLang="en-US" b="1" dirty="0"/>
                        </a:p>
                      </a:txBody>
                      <a:tcPr/>
                    </a:tc>
                  </a:tr>
                  <a:tr h="972696">
                    <a:tc>
                      <a:txBody>
                        <a:bodyPr/>
                        <a:lstStyle/>
                        <a:p>
                          <a:pPr algn="ctr"/>
                          <a:r>
                            <a:rPr lang="en-US" altLang="zh-CN" b="1" dirty="0" smtClean="0"/>
                            <a:t>3</a:t>
                          </a:r>
                          <a:endParaRPr lang="zh-CN" altLang="en-US" b="1" dirty="0"/>
                        </a:p>
                      </a:txBody>
                      <a:tcPr/>
                    </a:tc>
                    <a:tc>
                      <a:txBody>
                        <a:bodyPr/>
                        <a:lstStyle/>
                        <a:p>
                          <a:pPr algn="ctr"/>
                          <a:r>
                            <a:rPr lang="zh-CN" altLang="en-US" b="1" dirty="0" smtClean="0"/>
                            <a:t>最大实体</a:t>
                          </a:r>
                          <a:endParaRPr lang="en-US" altLang="zh-CN" b="1" dirty="0" smtClean="0"/>
                        </a:p>
                        <a:p>
                          <a:pPr algn="ctr"/>
                          <a:r>
                            <a:rPr lang="zh-CN" altLang="en-US" b="1" dirty="0" smtClean="0"/>
                            <a:t>要求</a:t>
                          </a:r>
                          <a:endParaRPr lang="zh-CN" altLang="en-US" b="1" dirty="0"/>
                        </a:p>
                      </a:txBody>
                      <a:tcPr/>
                    </a:tc>
                    <a:tc>
                      <a:txBody>
                        <a:bodyPr/>
                        <a:lstStyle/>
                        <a:p>
                          <a:pPr algn="ctr"/>
                          <a:r>
                            <a:rPr lang="zh-CN" altLang="en-US" b="1" dirty="0" smtClean="0"/>
                            <a:t>最大实体实效边界</a:t>
                          </a:r>
                          <a:endParaRPr lang="zh-CN" altLang="en-US" b="1"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lang="en-US" altLang="zh-CN" b="1" i="1" smtClean="0">
                                      <a:latin typeface="Cambria Math"/>
                                    </a:rPr>
                                  </m:ctrlPr>
                                </m:sSubPr>
                                <m:e>
                                  <m:r>
                                    <a:rPr lang="en-US" altLang="zh-CN" b="1" i="1" smtClean="0">
                                      <a:latin typeface="Cambria Math"/>
                                    </a:rPr>
                                    <m:t>𝒅</m:t>
                                  </m:r>
                                </m:e>
                                <m:sub>
                                  <m:r>
                                    <a:rPr lang="en-US" altLang="zh-CN" b="1" i="0" smtClean="0">
                                      <a:latin typeface="Cambria Math"/>
                                    </a:rPr>
                                    <m:t>𝐌𝐕</m:t>
                                  </m:r>
                                </m:sub>
                              </m:sSub>
                            </m:oMath>
                          </a14:m>
                          <a:r>
                            <a:rPr lang="en-US" altLang="zh-CN" b="1" i="0" dirty="0" smtClean="0"/>
                            <a:t>=</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b="1" i="0" dirty="0" smtClean="0"/>
                            <a:t>25.015</a:t>
                          </a:r>
                          <a:endParaRPr lang="zh-CN" altLang="en-US" b="1" i="0" dirty="0"/>
                        </a:p>
                        <a:p>
                          <a:pPr algn="ctr"/>
                          <a:endParaRPr lang="zh-CN" altLang="en-US" b="1" dirty="0"/>
                        </a:p>
                      </a:txBody>
                      <a:tcPr/>
                    </a:tc>
                    <a:tc>
                      <a:txBody>
                        <a:bodyPr/>
                        <a:lstStyle/>
                        <a:p>
                          <a:pPr algn="ctr"/>
                          <a:r>
                            <a:rPr lang="en-US" altLang="zh-CN" b="1" dirty="0" smtClean="0"/>
                            <a:t>0.048</a:t>
                          </a:r>
                          <a:endParaRPr lang="zh-CN" altLang="en-US" b="1" dirty="0"/>
                        </a:p>
                      </a:txBody>
                      <a:tcPr/>
                    </a:tc>
                    <a:tc>
                      <a:txBody>
                        <a:bodyPr/>
                        <a:lstStyle/>
                        <a:p>
                          <a:pPr algn="ctr"/>
                          <a14:m>
                            <m:oMath xmlns:m="http://schemas.openxmlformats.org/officeDocument/2006/math">
                              <m:sSub>
                                <m:sSubPr>
                                  <m:ctrlPr>
                                    <a:rPr lang="en-US" altLang="zh-CN" b="1" i="1" smtClean="0">
                                      <a:latin typeface="Cambria Math"/>
                                    </a:rPr>
                                  </m:ctrlPr>
                                </m:sSubPr>
                                <m:e>
                                  <m:r>
                                    <a:rPr lang="en-US" altLang="zh-CN" b="1" i="1" smtClean="0">
                                      <a:latin typeface="Cambria Math"/>
                                    </a:rPr>
                                    <m:t>𝒅</m:t>
                                  </m:r>
                                </m:e>
                                <m:sub>
                                  <m:r>
                                    <a:rPr lang="en-US" altLang="zh-CN" b="1" i="0" smtClean="0">
                                      <a:latin typeface="Cambria Math"/>
                                    </a:rPr>
                                    <m:t>𝐟</m:t>
                                  </m:r>
                                  <m:r>
                                    <a:rPr lang="en-US" altLang="zh-CN" b="1" i="1" smtClean="0">
                                      <a:latin typeface="Cambria Math"/>
                                    </a:rPr>
                                    <m:t>𝒆</m:t>
                                  </m:r>
                                </m:sub>
                              </m:sSub>
                              <m:r>
                                <a:rPr lang="en-US" altLang="zh-CN" b="1" i="1" smtClean="0">
                                  <a:latin typeface="Cambria Math"/>
                                  <a:ea typeface="Cambria Math"/>
                                </a:rPr>
                                <m:t>≤</m:t>
                              </m:r>
                              <m:r>
                                <a:rPr lang="en-US" altLang="zh-CN" b="1" i="1" smtClean="0">
                                  <a:latin typeface="Cambria Math"/>
                                  <a:ea typeface="Cambria Math"/>
                                </a:rPr>
                                <m:t>𝟐𝟓</m:t>
                              </m:r>
                            </m:oMath>
                          </a14:m>
                          <a:r>
                            <a:rPr lang="en-US" altLang="zh-CN" b="1" dirty="0" smtClean="0">
                              <a:ea typeface="Cambria Math"/>
                            </a:rPr>
                            <a:t>.015</a:t>
                          </a:r>
                        </a:p>
                        <a:p>
                          <a:pPr algn="ctr"/>
                          <a:r>
                            <a:rPr lang="en-US" altLang="zh-CN" b="1" dirty="0" smtClean="0">
                              <a:ea typeface="Cambria Math"/>
                            </a:rPr>
                            <a:t>25</a:t>
                          </a:r>
                          <a14:m>
                            <m:oMath xmlns:m="http://schemas.openxmlformats.org/officeDocument/2006/math">
                              <m:r>
                                <a:rPr lang="en-US" altLang="zh-CN" b="1" i="1" smtClean="0">
                                  <a:latin typeface="Cambria Math"/>
                                  <a:ea typeface="Cambria Math"/>
                                </a:rPr>
                                <m:t>≥</m:t>
                              </m:r>
                              <m:sSub>
                                <m:sSubPr>
                                  <m:ctrlPr>
                                    <a:rPr lang="en-US" altLang="zh-CN" b="1" i="1" smtClean="0">
                                      <a:latin typeface="Cambria Math"/>
                                    </a:rPr>
                                  </m:ctrlPr>
                                </m:sSubPr>
                                <m:e>
                                  <m:r>
                                    <a:rPr lang="en-US" altLang="zh-CN" b="1" i="1" smtClean="0">
                                      <a:latin typeface="Cambria Math"/>
                                    </a:rPr>
                                    <m:t>𝒅</m:t>
                                  </m:r>
                                </m:e>
                                <m:sub>
                                  <m:r>
                                    <a:rPr lang="en-US" altLang="zh-CN" b="1" i="1" smtClean="0">
                                      <a:latin typeface="Cambria Math"/>
                                    </a:rPr>
                                    <m:t>𝒂</m:t>
                                  </m:r>
                                </m:sub>
                              </m:sSub>
                              <m:r>
                                <a:rPr lang="en-US" altLang="zh-CN" b="1" i="1" smtClean="0">
                                  <a:latin typeface="Cambria Math"/>
                                  <a:ea typeface="Cambria Math"/>
                                </a:rPr>
                                <m:t>≥</m:t>
                              </m:r>
                            </m:oMath>
                          </a14:m>
                          <a:endParaRPr lang="en-US" altLang="zh-CN" b="1" i="1" dirty="0" smtClean="0">
                            <a:latin typeface="Cambria Math"/>
                            <a:ea typeface="Cambria Math"/>
                          </a:endParaRPr>
                        </a:p>
                        <a:p>
                          <a:pPr algn="ctr"/>
                          <a14:m>
                            <m:oMathPara xmlns:m="http://schemas.openxmlformats.org/officeDocument/2006/math">
                              <m:oMathParaPr>
                                <m:jc m:val="centerGroup"/>
                              </m:oMathParaPr>
                              <m:oMath xmlns:m="http://schemas.openxmlformats.org/officeDocument/2006/math">
                                <m:r>
                                  <a:rPr lang="en-US" altLang="zh-CN" b="1" i="1" smtClean="0">
                                    <a:latin typeface="Cambria Math"/>
                                    <a:ea typeface="Cambria Math"/>
                                  </a:rPr>
                                  <m:t>𝟐𝟗</m:t>
                                </m:r>
                                <m:r>
                                  <a:rPr lang="en-US" altLang="zh-CN" b="1" i="1" smtClean="0">
                                    <a:latin typeface="Cambria Math"/>
                                    <a:ea typeface="Cambria Math"/>
                                  </a:rPr>
                                  <m:t>.</m:t>
                                </m:r>
                                <m:r>
                                  <a:rPr lang="en-US" altLang="zh-CN" b="1" i="1" smtClean="0">
                                    <a:latin typeface="Cambria Math"/>
                                    <a:ea typeface="Cambria Math"/>
                                  </a:rPr>
                                  <m:t>𝟗𝟔𝟕</m:t>
                                </m:r>
                              </m:oMath>
                            </m:oMathPara>
                          </a14:m>
                          <a:endParaRPr lang="zh-CN" altLang="en-US" b="1" dirty="0"/>
                        </a:p>
                        <a:p>
                          <a:pPr algn="ctr"/>
                          <a:endParaRPr lang="zh-CN" altLang="en-US" b="1" dirty="0"/>
                        </a:p>
                      </a:txBody>
                      <a:tcPr/>
                    </a:tc>
                  </a:tr>
                </a:tbl>
              </a:graphicData>
            </a:graphic>
          </p:graphicFrame>
        </mc:Choice>
        <mc:Fallback xmlns="">
          <p:graphicFrame>
            <p:nvGraphicFramePr>
              <p:cNvPr id="49" name="表格 48"/>
              <p:cNvGraphicFramePr>
                <a:graphicFrameLocks noGrp="1"/>
              </p:cNvGraphicFramePr>
              <p:nvPr>
                <p:extLst>
                  <p:ext uri="{D42A27DB-BD31-4B8C-83A1-F6EECF244321}">
                    <p14:modId xmlns:p14="http://schemas.microsoft.com/office/powerpoint/2010/main" val="483013584"/>
                  </p:ext>
                </p:extLst>
              </p:nvPr>
            </p:nvGraphicFramePr>
            <p:xfrm>
              <a:off x="389489" y="3344376"/>
              <a:ext cx="8358975" cy="3108960"/>
            </p:xfrm>
            <a:graphic>
              <a:graphicData uri="http://schemas.openxmlformats.org/drawingml/2006/table">
                <a:tbl>
                  <a:tblPr firstRow="1" bandRow="1">
                    <a:tableStyleId>{5940675A-B579-460E-94D1-54222C63F5DA}</a:tableStyleId>
                  </a:tblPr>
                  <a:tblGrid>
                    <a:gridCol w="677421"/>
                    <a:gridCol w="1368152"/>
                    <a:gridCol w="1587961"/>
                    <a:gridCol w="1220351"/>
                    <a:gridCol w="1691335"/>
                    <a:gridCol w="1813755"/>
                  </a:tblGrid>
                  <a:tr h="640080">
                    <a:tc>
                      <a:txBody>
                        <a:bodyPr/>
                        <a:lstStyle/>
                        <a:p>
                          <a:pPr algn="ctr"/>
                          <a:r>
                            <a:rPr lang="zh-CN" altLang="en-US" sz="1800" b="1" dirty="0" smtClean="0"/>
                            <a:t>图样</a:t>
                          </a:r>
                          <a:endParaRPr lang="en-US" altLang="zh-CN" sz="1800" b="1" dirty="0" smtClean="0"/>
                        </a:p>
                        <a:p>
                          <a:pPr algn="ctr"/>
                          <a:r>
                            <a:rPr lang="zh-CN" altLang="en-US" sz="1800" b="1" dirty="0" smtClean="0"/>
                            <a:t>序号</a:t>
                          </a:r>
                          <a:endParaRPr lang="zh-CN" altLang="en-US" sz="1800" b="1" dirty="0"/>
                        </a:p>
                      </a:txBody>
                      <a:tcPr/>
                    </a:tc>
                    <a:tc>
                      <a:txBody>
                        <a:bodyPr/>
                        <a:lstStyle/>
                        <a:p>
                          <a:pPr algn="ctr"/>
                          <a:r>
                            <a:rPr lang="zh-CN" altLang="en-US" b="1" dirty="0" smtClean="0"/>
                            <a:t>  采用的</a:t>
                          </a:r>
                          <a:endParaRPr lang="en-US" altLang="zh-CN" b="1" dirty="0" smtClean="0"/>
                        </a:p>
                        <a:p>
                          <a:pPr algn="ctr"/>
                          <a:r>
                            <a:rPr lang="zh-CN" altLang="en-US" b="1" dirty="0" smtClean="0"/>
                            <a:t>公差原则</a:t>
                          </a:r>
                          <a:endParaRPr lang="zh-CN" altLang="en-US" b="1" dirty="0"/>
                        </a:p>
                      </a:txBody>
                      <a:tcPr/>
                    </a:tc>
                    <a:tc>
                      <a:txBody>
                        <a:bodyPr/>
                        <a:lstStyle/>
                        <a:p>
                          <a:pPr algn="ctr"/>
                          <a:r>
                            <a:rPr lang="zh-CN" altLang="en-US" b="1" dirty="0" smtClean="0"/>
                            <a:t>理想</a:t>
                          </a:r>
                          <a:endParaRPr lang="en-US" altLang="zh-CN" b="1" dirty="0" smtClean="0"/>
                        </a:p>
                        <a:p>
                          <a:pPr algn="ctr"/>
                          <a:r>
                            <a:rPr lang="zh-CN" altLang="en-US" b="1" dirty="0" smtClean="0"/>
                            <a:t>边界</a:t>
                          </a:r>
                          <a:endParaRPr lang="zh-CN" altLang="en-US" b="1" dirty="0"/>
                        </a:p>
                      </a:txBody>
                      <a:tcPr/>
                    </a:tc>
                    <a:tc>
                      <a:txBody>
                        <a:bodyPr/>
                        <a:lstStyle/>
                        <a:p>
                          <a:pPr algn="ctr"/>
                          <a:r>
                            <a:rPr lang="zh-CN" altLang="en-US" b="1" dirty="0" smtClean="0"/>
                            <a:t>边界尺寸   </a:t>
                          </a:r>
                          <a:endParaRPr lang="en-US" altLang="zh-CN" b="1" dirty="0" smtClean="0"/>
                        </a:p>
                        <a:p>
                          <a:pPr algn="ctr"/>
                          <a:r>
                            <a:rPr lang="en-US" altLang="zh-CN" b="1" dirty="0" smtClean="0"/>
                            <a:t>  </a:t>
                          </a:r>
                          <a:r>
                            <a:rPr lang="zh-CN" altLang="en-US" b="1" dirty="0" smtClean="0"/>
                            <a:t>  </a:t>
                          </a:r>
                          <a:r>
                            <a:rPr lang="en-US" altLang="zh-CN" b="1" dirty="0" smtClean="0"/>
                            <a:t>/mm</a:t>
                          </a:r>
                          <a:endParaRPr lang="zh-CN" altLang="en-US" b="1" dirty="0"/>
                        </a:p>
                      </a:txBody>
                      <a:tcPr/>
                    </a:tc>
                    <a:tc>
                      <a:txBody>
                        <a:bodyPr/>
                        <a:lstStyle/>
                        <a:p>
                          <a:pPr algn="ctr"/>
                          <a:r>
                            <a:rPr lang="zh-CN" altLang="en-US" b="1" dirty="0" smtClean="0"/>
                            <a:t>允许最大的几何公差值</a:t>
                          </a:r>
                          <a:r>
                            <a:rPr lang="en-US" altLang="zh-CN" b="1" dirty="0" smtClean="0"/>
                            <a:t>/mm</a:t>
                          </a:r>
                          <a:endParaRPr lang="zh-CN" altLang="en-US" b="1" dirty="0"/>
                        </a:p>
                      </a:txBody>
                      <a:tcPr/>
                    </a:tc>
                    <a:tc>
                      <a:txBody>
                        <a:bodyPr/>
                        <a:lstStyle/>
                        <a:p>
                          <a:pPr algn="ctr"/>
                          <a:r>
                            <a:rPr lang="zh-CN" altLang="en-US" b="1" dirty="0" smtClean="0"/>
                            <a:t>轴的合格</a:t>
                          </a:r>
                          <a:endParaRPr lang="en-US" altLang="zh-CN" b="1" dirty="0" smtClean="0"/>
                        </a:p>
                        <a:p>
                          <a:pPr algn="ctr"/>
                          <a:r>
                            <a:rPr lang="zh-CN" altLang="en-US" b="1" dirty="0" smtClean="0"/>
                            <a:t>条件</a:t>
                          </a:r>
                          <a:r>
                            <a:rPr lang="en-US" altLang="zh-CN" b="1" dirty="0" smtClean="0"/>
                            <a:t>/mm</a:t>
                          </a:r>
                          <a:endParaRPr lang="zh-CN" altLang="en-US" b="1" dirty="0"/>
                        </a:p>
                      </a:txBody>
                      <a:tcPr/>
                    </a:tc>
                  </a:tr>
                  <a:tr h="640080">
                    <a:tc>
                      <a:txBody>
                        <a:bodyPr/>
                        <a:lstStyle/>
                        <a:p>
                          <a:pPr algn="ctr"/>
                          <a:r>
                            <a:rPr lang="en-US" altLang="zh-CN" b="1" dirty="0" smtClean="0"/>
                            <a:t>1</a:t>
                          </a:r>
                          <a:endParaRPr lang="zh-CN" altLang="en-US" b="1" dirty="0"/>
                        </a:p>
                      </a:txBody>
                      <a:tcPr/>
                    </a:tc>
                    <a:tc>
                      <a:txBody>
                        <a:bodyPr/>
                        <a:lstStyle/>
                        <a:p>
                          <a:pPr algn="ctr"/>
                          <a:r>
                            <a:rPr lang="zh-CN" altLang="en-US" b="1" dirty="0" smtClean="0"/>
                            <a:t>独立原则</a:t>
                          </a:r>
                          <a:endParaRPr lang="zh-CN" altLang="en-US" b="1" dirty="0"/>
                        </a:p>
                      </a:txBody>
                      <a:tcPr/>
                    </a:tc>
                    <a:tc>
                      <a:txBody>
                        <a:bodyPr/>
                        <a:lstStyle/>
                        <a:p>
                          <a:pPr algn="ctr"/>
                          <a:r>
                            <a:rPr lang="zh-CN" altLang="en-US" b="1" dirty="0" smtClean="0"/>
                            <a:t>无边界</a:t>
                          </a:r>
                          <a:endParaRPr lang="zh-CN" altLang="en-US" b="1" dirty="0"/>
                        </a:p>
                      </a:txBody>
                      <a:tcPr/>
                    </a:tc>
                    <a:tc>
                      <a:txBody>
                        <a:bodyPr/>
                        <a:lstStyle/>
                        <a:p>
                          <a:pPr algn="ctr"/>
                          <a:r>
                            <a:rPr lang="zh-CN" altLang="en-US" b="1" dirty="0" smtClean="0"/>
                            <a:t>无</a:t>
                          </a:r>
                          <a:endParaRPr lang="zh-CN" altLang="en-US" b="1" dirty="0"/>
                        </a:p>
                      </a:txBody>
                      <a:tcPr/>
                    </a:tc>
                    <a:tc>
                      <a:txBody>
                        <a:bodyPr/>
                        <a:lstStyle/>
                        <a:p>
                          <a:pPr algn="ctr"/>
                          <a:r>
                            <a:rPr lang="en-US" altLang="zh-CN" b="1" i="1" dirty="0" smtClean="0"/>
                            <a:t>0</a:t>
                          </a:r>
                          <a:r>
                            <a:rPr lang="en-US" altLang="zh-CN" b="1" dirty="0" smtClean="0"/>
                            <a:t>.015</a:t>
                          </a:r>
                          <a:endParaRPr lang="zh-CN" altLang="en-US" b="1" dirty="0"/>
                        </a:p>
                      </a:txBody>
                      <a:tcPr/>
                    </a:tc>
                    <a:tc>
                      <a:txBody>
                        <a:bodyPr/>
                        <a:lstStyle/>
                        <a:p>
                          <a:endParaRPr lang="zh-CN"/>
                        </a:p>
                      </a:txBody>
                      <a:tcPr>
                        <a:blipFill rotWithShape="1">
                          <a:blip r:embed="rId7"/>
                          <a:stretch>
                            <a:fillRect l="-361953" t="-107619" r="-337" b="-285714"/>
                          </a:stretch>
                        </a:blipFill>
                      </a:tcPr>
                    </a:tc>
                  </a:tr>
                  <a:tr h="640080">
                    <a:tc>
                      <a:txBody>
                        <a:bodyPr/>
                        <a:lstStyle/>
                        <a:p>
                          <a:pPr algn="ctr"/>
                          <a:r>
                            <a:rPr lang="en-US" altLang="zh-CN" b="1" dirty="0" smtClean="0"/>
                            <a:t>2</a:t>
                          </a:r>
                          <a:endParaRPr lang="zh-CN" altLang="en-US" b="1" dirty="0"/>
                        </a:p>
                      </a:txBody>
                      <a:tcPr/>
                    </a:tc>
                    <a:tc>
                      <a:txBody>
                        <a:bodyPr/>
                        <a:lstStyle/>
                        <a:p>
                          <a:pPr algn="ctr"/>
                          <a:r>
                            <a:rPr lang="zh-CN" altLang="en-US" b="1" dirty="0" smtClean="0"/>
                            <a:t>包容要求</a:t>
                          </a:r>
                          <a:endParaRPr lang="zh-CN" altLang="en-US" b="1" dirty="0"/>
                        </a:p>
                      </a:txBody>
                      <a:tcPr/>
                    </a:tc>
                    <a:tc>
                      <a:txBody>
                        <a:bodyPr/>
                        <a:lstStyle/>
                        <a:p>
                          <a:pPr algn="ctr"/>
                          <a:r>
                            <a:rPr lang="zh-CN" altLang="en-US" b="1" dirty="0" smtClean="0"/>
                            <a:t>最大实体边界</a:t>
                          </a:r>
                          <a:endParaRPr lang="zh-CN" altLang="en-US" b="1" dirty="0"/>
                        </a:p>
                      </a:txBody>
                      <a:tcPr/>
                    </a:tc>
                    <a:tc>
                      <a:txBody>
                        <a:bodyPr/>
                        <a:lstStyle/>
                        <a:p>
                          <a:endParaRPr lang="zh-CN"/>
                        </a:p>
                      </a:txBody>
                      <a:tcPr>
                        <a:blipFill rotWithShape="1">
                          <a:blip r:embed="rId7"/>
                          <a:stretch>
                            <a:fillRect l="-298500" t="-207619" r="-288000" b="-185714"/>
                          </a:stretch>
                        </a:blipFill>
                      </a:tcPr>
                    </a:tc>
                    <a:tc>
                      <a:txBody>
                        <a:bodyPr/>
                        <a:lstStyle/>
                        <a:p>
                          <a:pPr algn="ctr"/>
                          <a:r>
                            <a:rPr lang="en-US" altLang="zh-CN" b="1" dirty="0" smtClean="0"/>
                            <a:t>0.015</a:t>
                          </a:r>
                          <a:endParaRPr lang="zh-CN" altLang="en-US" b="1" dirty="0"/>
                        </a:p>
                      </a:txBody>
                      <a:tcPr/>
                    </a:tc>
                    <a:tc>
                      <a:txBody>
                        <a:bodyPr/>
                        <a:lstStyle/>
                        <a:p>
                          <a:endParaRPr lang="zh-CN"/>
                        </a:p>
                      </a:txBody>
                      <a:tcPr>
                        <a:blipFill rotWithShape="1">
                          <a:blip r:embed="rId7"/>
                          <a:stretch>
                            <a:fillRect l="-361953" t="-207619" r="-337" b="-185714"/>
                          </a:stretch>
                        </a:blipFill>
                      </a:tcPr>
                    </a:tc>
                  </a:tr>
                  <a:tr h="1188720">
                    <a:tc>
                      <a:txBody>
                        <a:bodyPr/>
                        <a:lstStyle/>
                        <a:p>
                          <a:pPr algn="ctr"/>
                          <a:r>
                            <a:rPr lang="en-US" altLang="zh-CN" b="1" dirty="0" smtClean="0"/>
                            <a:t>3</a:t>
                          </a:r>
                          <a:endParaRPr lang="zh-CN" altLang="en-US" b="1" dirty="0"/>
                        </a:p>
                      </a:txBody>
                      <a:tcPr/>
                    </a:tc>
                    <a:tc>
                      <a:txBody>
                        <a:bodyPr/>
                        <a:lstStyle/>
                        <a:p>
                          <a:pPr algn="ctr"/>
                          <a:r>
                            <a:rPr lang="zh-CN" altLang="en-US" b="1" dirty="0" smtClean="0"/>
                            <a:t>最大实体</a:t>
                          </a:r>
                          <a:endParaRPr lang="en-US" altLang="zh-CN" b="1" dirty="0" smtClean="0"/>
                        </a:p>
                        <a:p>
                          <a:pPr algn="ctr"/>
                          <a:r>
                            <a:rPr lang="zh-CN" altLang="en-US" b="1" dirty="0" smtClean="0"/>
                            <a:t>要求</a:t>
                          </a:r>
                          <a:endParaRPr lang="zh-CN" altLang="en-US" b="1" dirty="0"/>
                        </a:p>
                      </a:txBody>
                      <a:tcPr/>
                    </a:tc>
                    <a:tc>
                      <a:txBody>
                        <a:bodyPr/>
                        <a:lstStyle/>
                        <a:p>
                          <a:pPr algn="ctr"/>
                          <a:r>
                            <a:rPr lang="zh-CN" altLang="en-US" b="1" dirty="0" smtClean="0"/>
                            <a:t>最大实体实效边界</a:t>
                          </a:r>
                          <a:endParaRPr lang="zh-CN" altLang="en-US" b="1" dirty="0"/>
                        </a:p>
                      </a:txBody>
                      <a:tcPr/>
                    </a:tc>
                    <a:tc>
                      <a:txBody>
                        <a:bodyPr/>
                        <a:lstStyle/>
                        <a:p>
                          <a:endParaRPr lang="zh-CN"/>
                        </a:p>
                      </a:txBody>
                      <a:tcPr>
                        <a:blipFill rotWithShape="1">
                          <a:blip r:embed="rId7"/>
                          <a:stretch>
                            <a:fillRect l="-298500" t="-165641" r="-288000"/>
                          </a:stretch>
                        </a:blipFill>
                      </a:tcPr>
                    </a:tc>
                    <a:tc>
                      <a:txBody>
                        <a:bodyPr/>
                        <a:lstStyle/>
                        <a:p>
                          <a:pPr algn="ctr"/>
                          <a:r>
                            <a:rPr lang="en-US" altLang="zh-CN" b="1" dirty="0" smtClean="0"/>
                            <a:t>0.048</a:t>
                          </a:r>
                          <a:endParaRPr lang="zh-CN" altLang="en-US" b="1" dirty="0"/>
                        </a:p>
                      </a:txBody>
                      <a:tcPr/>
                    </a:tc>
                    <a:tc>
                      <a:txBody>
                        <a:bodyPr/>
                        <a:lstStyle/>
                        <a:p>
                          <a:endParaRPr lang="zh-CN"/>
                        </a:p>
                      </a:txBody>
                      <a:tcPr>
                        <a:blipFill rotWithShape="1">
                          <a:blip r:embed="rId7"/>
                          <a:stretch>
                            <a:fillRect l="-361953" t="-165641" r="-337"/>
                          </a:stretch>
                        </a:blipFill>
                      </a:tcPr>
                    </a:tc>
                  </a:tr>
                </a:tbl>
              </a:graphicData>
            </a:graphic>
          </p:graphicFrame>
        </mc:Fallback>
      </mc:AlternateContent>
      <p:sp>
        <p:nvSpPr>
          <p:cNvPr id="2" name="TextBox 1"/>
          <p:cNvSpPr txBox="1"/>
          <p:nvPr/>
        </p:nvSpPr>
        <p:spPr>
          <a:xfrm>
            <a:off x="323528" y="2780928"/>
            <a:ext cx="1764196" cy="461665"/>
          </a:xfrm>
          <a:prstGeom prst="rect">
            <a:avLst/>
          </a:prstGeom>
          <a:noFill/>
        </p:spPr>
        <p:txBody>
          <a:bodyPr wrap="square" rtlCol="0">
            <a:spAutoFit/>
          </a:bodyPr>
          <a:lstStyle/>
          <a:p>
            <a:r>
              <a:rPr lang="zh-CN" altLang="en-US" sz="2400" b="1" dirty="0" smtClean="0">
                <a:solidFill>
                  <a:srgbClr val="FF0000"/>
                </a:solidFill>
              </a:rPr>
              <a:t>答案为 ：  </a:t>
            </a:r>
            <a:endParaRPr lang="zh-CN" altLang="en-US" sz="2400" b="1" dirty="0">
              <a:solidFill>
                <a:srgbClr val="FF0000"/>
              </a:solidFill>
            </a:endParaRPr>
          </a:p>
        </p:txBody>
      </p:sp>
      <p:sp>
        <p:nvSpPr>
          <p:cNvPr id="50"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25</a:t>
            </a:fld>
            <a:endParaRPr lang="zh-CN" altLang="en-US" sz="2400" b="1" dirty="0"/>
          </a:p>
        </p:txBody>
      </p:sp>
    </p:spTree>
    <p:extLst>
      <p:ext uri="{BB962C8B-B14F-4D97-AF65-F5344CB8AC3E}">
        <p14:creationId xmlns:p14="http://schemas.microsoft.com/office/powerpoint/2010/main" val="18991755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750" fill="hold"/>
                                        <p:tgtEl>
                                          <p:spTgt spid="8"/>
                                        </p:tgtEl>
                                        <p:attrNameLst>
                                          <p:attrName>ppt_x</p:attrName>
                                        </p:attrNameLst>
                                      </p:cBhvr>
                                      <p:tavLst>
                                        <p:tav tm="0">
                                          <p:val>
                                            <p:strVal val="0-#ppt_w/2"/>
                                          </p:val>
                                        </p:tav>
                                        <p:tav tm="100000">
                                          <p:val>
                                            <p:strVal val="#ppt_x"/>
                                          </p:val>
                                        </p:tav>
                                      </p:tavLst>
                                    </p:anim>
                                    <p:anim calcmode="lin" valueType="num">
                                      <p:cBhvr additive="base">
                                        <p:cTn id="18" dur="175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inVertical)">
                                      <p:cBhvr>
                                        <p:cTn id="23" dur="175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1750" fill="hold"/>
                                        <p:tgtEl>
                                          <p:spTgt spid="33"/>
                                        </p:tgtEl>
                                        <p:attrNameLst>
                                          <p:attrName>ppt_x</p:attrName>
                                        </p:attrNameLst>
                                      </p:cBhvr>
                                      <p:tavLst>
                                        <p:tav tm="0">
                                          <p:val>
                                            <p:strVal val="1+#ppt_w/2"/>
                                          </p:val>
                                        </p:tav>
                                        <p:tav tm="100000">
                                          <p:val>
                                            <p:strVal val="#ppt_x"/>
                                          </p:val>
                                        </p:tav>
                                      </p:tavLst>
                                    </p:anim>
                                    <p:anim calcmode="lin" valueType="num">
                                      <p:cBhvr additive="base">
                                        <p:cTn id="29" dur="175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1750" fill="hold"/>
                                        <p:tgtEl>
                                          <p:spTgt spid="2"/>
                                        </p:tgtEl>
                                        <p:attrNameLst>
                                          <p:attrName>ppt_w</p:attrName>
                                        </p:attrNameLst>
                                      </p:cBhvr>
                                      <p:tavLst>
                                        <p:tav tm="0">
                                          <p:val>
                                            <p:fltVal val="0"/>
                                          </p:val>
                                        </p:tav>
                                        <p:tav tm="100000">
                                          <p:val>
                                            <p:strVal val="#ppt_w"/>
                                          </p:val>
                                        </p:tav>
                                      </p:tavLst>
                                    </p:anim>
                                    <p:anim calcmode="lin" valueType="num">
                                      <p:cBhvr>
                                        <p:cTn id="35" dur="1750" fill="hold"/>
                                        <p:tgtEl>
                                          <p:spTgt spid="2"/>
                                        </p:tgtEl>
                                        <p:attrNameLst>
                                          <p:attrName>ppt_h</p:attrName>
                                        </p:attrNameLst>
                                      </p:cBhvr>
                                      <p:tavLst>
                                        <p:tav tm="0">
                                          <p:val>
                                            <p:fltVal val="0"/>
                                          </p:val>
                                        </p:tav>
                                        <p:tav tm="100000">
                                          <p:val>
                                            <p:strVal val="#ppt_h"/>
                                          </p:val>
                                        </p:tav>
                                      </p:tavLst>
                                    </p:anim>
                                    <p:anim calcmode="lin" valueType="num">
                                      <p:cBhvr>
                                        <p:cTn id="36" dur="1750" fill="hold"/>
                                        <p:tgtEl>
                                          <p:spTgt spid="2"/>
                                        </p:tgtEl>
                                        <p:attrNameLst>
                                          <p:attrName>style.rotation</p:attrName>
                                        </p:attrNameLst>
                                      </p:cBhvr>
                                      <p:tavLst>
                                        <p:tav tm="0">
                                          <p:val>
                                            <p:fltVal val="90"/>
                                          </p:val>
                                        </p:tav>
                                        <p:tav tm="100000">
                                          <p:val>
                                            <p:fltVal val="0"/>
                                          </p:val>
                                        </p:tav>
                                      </p:tavLst>
                                    </p:anim>
                                    <p:animEffect transition="in" filter="fade">
                                      <p:cBhvr>
                                        <p:cTn id="37" dur="175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additive="base">
                                        <p:cTn id="42" dur="1500" fill="hold"/>
                                        <p:tgtEl>
                                          <p:spTgt spid="49"/>
                                        </p:tgtEl>
                                        <p:attrNameLst>
                                          <p:attrName>ppt_x</p:attrName>
                                        </p:attrNameLst>
                                      </p:cBhvr>
                                      <p:tavLst>
                                        <p:tav tm="0">
                                          <p:val>
                                            <p:strVal val="#ppt_x"/>
                                          </p:val>
                                        </p:tav>
                                        <p:tav tm="100000">
                                          <p:val>
                                            <p:strVal val="#ppt_x"/>
                                          </p:val>
                                        </p:tav>
                                      </p:tavLst>
                                    </p:anim>
                                    <p:anim calcmode="lin" valueType="num">
                                      <p:cBhvr additive="base">
                                        <p:cTn id="43" dur="1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454485" y="116632"/>
            <a:ext cx="4949824" cy="432048"/>
          </a:xfrm>
        </p:spPr>
        <p:txBody>
          <a:bodyPr>
            <a:normAutofit/>
          </a:bodyPr>
          <a:lstStyle/>
          <a:p>
            <a:pPr marL="0" indent="0">
              <a:buNone/>
            </a:pPr>
            <a:r>
              <a:rPr lang="zh-CN" altLang="en-US" sz="2000" b="1" dirty="0"/>
              <a:t>六</a:t>
            </a:r>
            <a:r>
              <a:rPr lang="zh-CN" altLang="en-US" sz="2000" b="1" dirty="0" smtClean="0"/>
              <a:t>、标注题  </a:t>
            </a:r>
            <a:r>
              <a:rPr lang="en-US" altLang="zh-CN" sz="2000" b="1" dirty="0" smtClean="0"/>
              <a:t>(15</a:t>
            </a:r>
            <a:r>
              <a:rPr lang="zh-CN" altLang="en-US" sz="2000" b="1" dirty="0" smtClean="0"/>
              <a:t>分）</a:t>
            </a:r>
            <a:endParaRPr lang="zh-CN" altLang="en-US" sz="2000" b="1" dirty="0"/>
          </a:p>
        </p:txBody>
      </p:sp>
      <p:sp>
        <p:nvSpPr>
          <p:cNvPr id="7" name="内容占位符 2"/>
          <p:cNvSpPr txBox="1">
            <a:spLocks/>
          </p:cNvSpPr>
          <p:nvPr/>
        </p:nvSpPr>
        <p:spPr>
          <a:xfrm>
            <a:off x="166454" y="404664"/>
            <a:ext cx="8654018" cy="46805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30000"/>
              </a:lnSpc>
              <a:spcBef>
                <a:spcPts val="0"/>
              </a:spcBef>
              <a:buNone/>
            </a:pPr>
            <a:r>
              <a:rPr lang="zh-CN" altLang="en-US" sz="1600" b="1" dirty="0" smtClean="0"/>
              <a:t>下图所示为经切削加工的一个零件，试将下列几何公差和表面粗糙度轮廓的要求标注在图上。</a:t>
            </a:r>
            <a:endParaRPr lang="zh-CN" altLang="en-US" sz="1600" b="1" dirty="0"/>
          </a:p>
        </p:txBody>
      </p:sp>
      <p:sp>
        <p:nvSpPr>
          <p:cNvPr id="8" name="内容占位符 2"/>
          <p:cNvSpPr txBox="1">
            <a:spLocks/>
          </p:cNvSpPr>
          <p:nvPr/>
        </p:nvSpPr>
        <p:spPr>
          <a:xfrm>
            <a:off x="166453" y="692696"/>
            <a:ext cx="8323872" cy="8640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30000"/>
              </a:lnSpc>
              <a:spcBef>
                <a:spcPts val="0"/>
              </a:spcBef>
              <a:buNone/>
            </a:pPr>
            <a:r>
              <a:rPr lang="zh-CN" altLang="en-US" sz="1600" b="1" dirty="0" smtClean="0"/>
              <a:t>（</a:t>
            </a:r>
            <a:r>
              <a:rPr lang="en-US" altLang="zh-CN" sz="1600" b="1" dirty="0" smtClean="0"/>
              <a:t>1</a:t>
            </a:r>
            <a:r>
              <a:rPr lang="zh-CN" altLang="en-US" sz="1600" b="1" dirty="0" smtClean="0"/>
              <a:t>）</a:t>
            </a:r>
            <a:r>
              <a:rPr lang="el-GR" altLang="zh-CN" sz="1600" b="1" i="1" dirty="0" smtClean="0">
                <a:latin typeface="Batang" pitchFamily="18" charset="-127"/>
                <a:ea typeface="Batang" pitchFamily="18" charset="-127"/>
              </a:rPr>
              <a:t>φ</a:t>
            </a:r>
            <a:r>
              <a:rPr lang="en-US" altLang="zh-CN" sz="1600" b="1" dirty="0" smtClean="0"/>
              <a:t>180h6</a:t>
            </a:r>
            <a:r>
              <a:rPr lang="zh-CN" altLang="en-US" sz="1600" b="1" dirty="0" smtClean="0"/>
              <a:t>采用包容要求，其轴线相对于</a:t>
            </a:r>
            <a:r>
              <a:rPr lang="el-GR" altLang="zh-CN" sz="1600" b="1" i="1" dirty="0" smtClean="0">
                <a:latin typeface="Batang" pitchFamily="18" charset="-127"/>
                <a:ea typeface="Batang" pitchFamily="18" charset="-127"/>
              </a:rPr>
              <a:t>φ</a:t>
            </a:r>
            <a:r>
              <a:rPr lang="en-US" altLang="zh-CN" sz="1600" b="1" dirty="0" smtClean="0"/>
              <a:t>150H7</a:t>
            </a:r>
            <a:r>
              <a:rPr lang="zh-CN" altLang="en-US" sz="1600" b="1" dirty="0" smtClean="0"/>
              <a:t>基准轴线的同轴度公差为</a:t>
            </a:r>
            <a:r>
              <a:rPr lang="en-US" altLang="zh-CN" sz="1600" b="1" dirty="0" smtClean="0"/>
              <a:t>0.04</a:t>
            </a:r>
            <a:r>
              <a:rPr lang="zh-CN" altLang="en-US" sz="1600" b="1" dirty="0" smtClean="0"/>
              <a:t>，其表面</a:t>
            </a:r>
            <a:endParaRPr lang="en-US" altLang="zh-CN" sz="1600" b="1" dirty="0" smtClean="0"/>
          </a:p>
          <a:p>
            <a:pPr marL="0" lvl="0" indent="0">
              <a:lnSpc>
                <a:spcPct val="130000"/>
              </a:lnSpc>
              <a:spcBef>
                <a:spcPts val="0"/>
              </a:spcBef>
              <a:buNone/>
            </a:pPr>
            <a:r>
              <a:rPr lang="en-US" altLang="zh-CN" sz="1600" b="1" dirty="0"/>
              <a:t> </a:t>
            </a:r>
            <a:r>
              <a:rPr lang="en-US" altLang="zh-CN" sz="1600" b="1" dirty="0" smtClean="0"/>
              <a:t>           </a:t>
            </a:r>
            <a:r>
              <a:rPr lang="zh-CN" altLang="en-US" sz="1600" b="1" dirty="0" smtClean="0"/>
              <a:t>粗糙度轮廓</a:t>
            </a:r>
            <a:r>
              <a:rPr lang="en-US" altLang="zh-CN" sz="1600" b="1" i="1" dirty="0" smtClean="0"/>
              <a:t>Ra</a:t>
            </a:r>
            <a:r>
              <a:rPr lang="zh-CN" altLang="en-US" sz="1600" b="1" dirty="0" smtClean="0"/>
              <a:t>上限值为</a:t>
            </a:r>
            <a:r>
              <a:rPr lang="en-US" altLang="zh-CN" sz="1600" b="1" dirty="0" smtClean="0"/>
              <a:t>1.6μm</a:t>
            </a:r>
            <a:r>
              <a:rPr lang="zh-CN" altLang="en-US" sz="1600" b="1" dirty="0" smtClean="0"/>
              <a:t>。</a:t>
            </a:r>
            <a:endParaRPr lang="zh-CN" altLang="en-US" sz="1600" b="1" dirty="0"/>
          </a:p>
        </p:txBody>
      </p:sp>
      <p:sp>
        <p:nvSpPr>
          <p:cNvPr id="9" name="内容占位符 2"/>
          <p:cNvSpPr txBox="1">
            <a:spLocks/>
          </p:cNvSpPr>
          <p:nvPr/>
        </p:nvSpPr>
        <p:spPr>
          <a:xfrm>
            <a:off x="166454" y="1340768"/>
            <a:ext cx="8654018" cy="4956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30000"/>
              </a:lnSpc>
              <a:spcBef>
                <a:spcPts val="0"/>
              </a:spcBef>
              <a:buNone/>
            </a:pPr>
            <a:r>
              <a:rPr lang="zh-CN" altLang="en-US" sz="1600" b="1" dirty="0" smtClean="0"/>
              <a:t>（</a:t>
            </a:r>
            <a:r>
              <a:rPr lang="en-US" altLang="zh-CN" sz="1600" b="1" dirty="0"/>
              <a:t>2</a:t>
            </a:r>
            <a:r>
              <a:rPr lang="zh-CN" altLang="en-US" sz="1600" b="1" dirty="0" smtClean="0"/>
              <a:t>）端面</a:t>
            </a:r>
            <a:r>
              <a:rPr lang="en-US" altLang="zh-CN" sz="1600" b="1" i="1" dirty="0" smtClean="0"/>
              <a:t>A</a:t>
            </a:r>
            <a:r>
              <a:rPr lang="zh-CN" altLang="en-US" sz="1600" b="1" dirty="0" smtClean="0"/>
              <a:t>相对于</a:t>
            </a:r>
            <a:r>
              <a:rPr lang="el-GR" altLang="zh-CN" sz="1600" b="1" i="1" dirty="0">
                <a:latin typeface="Batang" pitchFamily="18" charset="-127"/>
                <a:ea typeface="Batang" pitchFamily="18" charset="-127"/>
              </a:rPr>
              <a:t>φ</a:t>
            </a:r>
            <a:r>
              <a:rPr lang="en-US" altLang="zh-CN" sz="1600" b="1" dirty="0"/>
              <a:t>150H7</a:t>
            </a:r>
            <a:r>
              <a:rPr lang="zh-CN" altLang="en-US" sz="1600" b="1" dirty="0"/>
              <a:t>基准</a:t>
            </a:r>
            <a:r>
              <a:rPr lang="zh-CN" altLang="en-US" sz="1600" b="1" dirty="0" smtClean="0"/>
              <a:t>轴线圆跳动公差为</a:t>
            </a:r>
            <a:r>
              <a:rPr lang="en-US" altLang="zh-CN" sz="1600" b="1" dirty="0" smtClean="0"/>
              <a:t>0.08</a:t>
            </a:r>
            <a:r>
              <a:rPr lang="zh-CN" altLang="en-US" sz="1600" b="1" dirty="0" smtClean="0"/>
              <a:t>，其表面粗糙度轮廓</a:t>
            </a:r>
            <a:r>
              <a:rPr lang="en-US" altLang="zh-CN" sz="1600" b="1" i="1" dirty="0" smtClean="0"/>
              <a:t>Ra</a:t>
            </a:r>
            <a:r>
              <a:rPr lang="zh-CN" altLang="en-US" sz="1600" b="1" dirty="0" smtClean="0"/>
              <a:t>的最大值为</a:t>
            </a:r>
            <a:r>
              <a:rPr lang="en-US" altLang="zh-CN" sz="1600" b="1" dirty="0" smtClean="0"/>
              <a:t>3.2</a:t>
            </a:r>
            <a:r>
              <a:rPr lang="en-US" altLang="zh-CN" sz="1600" b="1" dirty="0"/>
              <a:t>μm</a:t>
            </a:r>
            <a:r>
              <a:rPr lang="zh-CN" altLang="en-US" sz="1600" b="1" dirty="0" smtClean="0"/>
              <a:t>。</a:t>
            </a:r>
            <a:endParaRPr lang="zh-CN" altLang="en-US" sz="1600" b="1" dirty="0"/>
          </a:p>
        </p:txBody>
      </p:sp>
      <p:sp>
        <p:nvSpPr>
          <p:cNvPr id="10" name="内容占位符 2"/>
          <p:cNvSpPr txBox="1">
            <a:spLocks/>
          </p:cNvSpPr>
          <p:nvPr/>
        </p:nvSpPr>
        <p:spPr>
          <a:xfrm>
            <a:off x="166453" y="1628800"/>
            <a:ext cx="8496944" cy="4956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30000"/>
              </a:lnSpc>
              <a:spcBef>
                <a:spcPts val="0"/>
              </a:spcBef>
              <a:buNone/>
            </a:pPr>
            <a:r>
              <a:rPr lang="zh-CN" altLang="en-US" sz="1600" b="1" dirty="0" smtClean="0"/>
              <a:t>（</a:t>
            </a:r>
            <a:r>
              <a:rPr lang="en-US" altLang="zh-CN" sz="1600" b="1" dirty="0" smtClean="0"/>
              <a:t>3</a:t>
            </a:r>
            <a:r>
              <a:rPr lang="zh-CN" altLang="en-US" sz="1600" b="1" dirty="0" smtClean="0"/>
              <a:t>）</a:t>
            </a:r>
            <a:r>
              <a:rPr lang="en-US" altLang="zh-CN" sz="1600" b="1" dirty="0" smtClean="0"/>
              <a:t>4×</a:t>
            </a:r>
            <a:r>
              <a:rPr lang="el-GR" altLang="zh-CN" sz="1600" b="1" i="1" dirty="0">
                <a:latin typeface="Batang" pitchFamily="18" charset="-127"/>
                <a:ea typeface="Batang" pitchFamily="18" charset="-127"/>
              </a:rPr>
              <a:t> φ</a:t>
            </a:r>
            <a:r>
              <a:rPr lang="en-US" altLang="zh-CN" sz="1600" b="1" dirty="0" smtClean="0"/>
              <a:t>10</a:t>
            </a:r>
            <a:r>
              <a:rPr lang="zh-CN" altLang="en-US" sz="1600" b="1" dirty="0" smtClean="0"/>
              <a:t>的轴线相对于</a:t>
            </a:r>
            <a:r>
              <a:rPr lang="el-GR" altLang="zh-CN" sz="1600" b="1" i="1" dirty="0">
                <a:latin typeface="Batang" pitchFamily="18" charset="-127"/>
                <a:ea typeface="Batang" pitchFamily="18" charset="-127"/>
              </a:rPr>
              <a:t>φ</a:t>
            </a:r>
            <a:r>
              <a:rPr lang="en-US" altLang="zh-CN" sz="1600" b="1" dirty="0"/>
              <a:t>150H7</a:t>
            </a:r>
            <a:r>
              <a:rPr lang="zh-CN" altLang="en-US" sz="1600" b="1" dirty="0"/>
              <a:t>基准</a:t>
            </a:r>
            <a:r>
              <a:rPr lang="zh-CN" altLang="en-US" sz="1600" b="1" dirty="0" smtClean="0"/>
              <a:t>轴线的位置度公差为</a:t>
            </a:r>
            <a:r>
              <a:rPr lang="en-US" altLang="zh-CN" sz="1600" b="1" dirty="0" smtClean="0"/>
              <a:t>0.1</a:t>
            </a:r>
            <a:r>
              <a:rPr lang="zh-CN" altLang="en-US" sz="1600" b="1" dirty="0" smtClean="0"/>
              <a:t>。</a:t>
            </a:r>
            <a:endParaRPr lang="zh-CN" altLang="en-US" sz="1600" b="1" dirty="0"/>
          </a:p>
        </p:txBody>
      </p:sp>
      <p:sp>
        <p:nvSpPr>
          <p:cNvPr id="11" name="内容占位符 2"/>
          <p:cNvSpPr txBox="1">
            <a:spLocks/>
          </p:cNvSpPr>
          <p:nvPr/>
        </p:nvSpPr>
        <p:spPr>
          <a:xfrm>
            <a:off x="166453" y="1916832"/>
            <a:ext cx="7677815" cy="4956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30000"/>
              </a:lnSpc>
              <a:spcBef>
                <a:spcPts val="0"/>
              </a:spcBef>
              <a:buNone/>
            </a:pPr>
            <a:r>
              <a:rPr lang="zh-CN" altLang="en-US" sz="1600" b="1" dirty="0" smtClean="0"/>
              <a:t>（</a:t>
            </a:r>
            <a:r>
              <a:rPr lang="en-US" altLang="zh-CN" sz="1600" b="1" dirty="0"/>
              <a:t>4</a:t>
            </a:r>
            <a:r>
              <a:rPr lang="zh-CN" altLang="en-US" sz="1600" b="1" dirty="0" smtClean="0"/>
              <a:t>）</a:t>
            </a:r>
            <a:r>
              <a:rPr lang="el-GR" altLang="zh-CN" sz="1600" b="1" i="1" dirty="0">
                <a:latin typeface="Batang" pitchFamily="18" charset="-127"/>
                <a:ea typeface="Batang" pitchFamily="18" charset="-127"/>
              </a:rPr>
              <a:t> φ</a:t>
            </a:r>
            <a:r>
              <a:rPr lang="en-US" altLang="zh-CN" sz="1600" b="1" dirty="0" smtClean="0"/>
              <a:t>150H7</a:t>
            </a:r>
            <a:r>
              <a:rPr lang="zh-CN" altLang="en-US" sz="1600" b="1" dirty="0" smtClean="0"/>
              <a:t>孔的圆度公差为</a:t>
            </a:r>
            <a:r>
              <a:rPr lang="en-US" altLang="zh-CN" sz="1600" b="1" dirty="0" smtClean="0"/>
              <a:t>0.004</a:t>
            </a:r>
            <a:r>
              <a:rPr lang="zh-CN" altLang="en-US" sz="1600" b="1" dirty="0" smtClean="0"/>
              <a:t>，其表面粗糙度轮廓</a:t>
            </a:r>
            <a:r>
              <a:rPr lang="en-US" altLang="zh-CN" sz="1600" b="1" i="1" dirty="0" err="1" smtClean="0"/>
              <a:t>Rz</a:t>
            </a:r>
            <a:r>
              <a:rPr lang="zh-CN" altLang="en-US" sz="1600" b="1" dirty="0" smtClean="0"/>
              <a:t>上限值为</a:t>
            </a:r>
            <a:r>
              <a:rPr lang="en-US" altLang="zh-CN" sz="1600" b="1" dirty="0" smtClean="0"/>
              <a:t>1.6μm</a:t>
            </a:r>
            <a:r>
              <a:rPr lang="zh-CN" altLang="en-US" sz="1600" b="1" dirty="0" smtClean="0"/>
              <a:t>。</a:t>
            </a:r>
            <a:endParaRPr lang="zh-CN" altLang="en-US" sz="1600" b="1" dirty="0"/>
          </a:p>
        </p:txBody>
      </p:sp>
      <p:sp>
        <p:nvSpPr>
          <p:cNvPr id="12" name="内容占位符 2"/>
          <p:cNvSpPr txBox="1">
            <a:spLocks/>
          </p:cNvSpPr>
          <p:nvPr/>
        </p:nvSpPr>
        <p:spPr>
          <a:xfrm>
            <a:off x="166453" y="2213273"/>
            <a:ext cx="5621882" cy="4956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30000"/>
              </a:lnSpc>
              <a:spcBef>
                <a:spcPts val="0"/>
              </a:spcBef>
              <a:buNone/>
            </a:pPr>
            <a:r>
              <a:rPr lang="zh-CN" altLang="en-US" sz="1600" b="1" dirty="0" smtClean="0"/>
              <a:t>（</a:t>
            </a:r>
            <a:r>
              <a:rPr lang="en-US" altLang="zh-CN" sz="1600" b="1" dirty="0" smtClean="0"/>
              <a:t>5</a:t>
            </a:r>
            <a:r>
              <a:rPr lang="zh-CN" altLang="en-US" sz="1600" b="1" dirty="0" smtClean="0"/>
              <a:t>）</a:t>
            </a:r>
            <a:r>
              <a:rPr lang="el-GR" altLang="zh-CN" sz="1600" b="1" i="1" dirty="0" smtClean="0">
                <a:latin typeface="Batang" pitchFamily="18" charset="-127"/>
                <a:ea typeface="Batang" pitchFamily="18" charset="-127"/>
              </a:rPr>
              <a:t> </a:t>
            </a:r>
            <a:r>
              <a:rPr lang="zh-CN" altLang="en-US" sz="1600" b="1" dirty="0">
                <a:latin typeface="Batang" pitchFamily="18" charset="-127"/>
                <a:ea typeface="Batang" pitchFamily="18" charset="-127"/>
              </a:rPr>
              <a:t>其余</a:t>
            </a:r>
            <a:r>
              <a:rPr lang="zh-CN" altLang="en-US" sz="1600" b="1" dirty="0" smtClean="0"/>
              <a:t>表面粗糙度轮廓</a:t>
            </a:r>
            <a:r>
              <a:rPr lang="en-US" altLang="zh-CN" sz="1600" b="1" i="1" dirty="0" err="1" smtClean="0"/>
              <a:t>Rz</a:t>
            </a:r>
            <a:r>
              <a:rPr lang="zh-CN" altLang="en-US" sz="1600" b="1" dirty="0" smtClean="0"/>
              <a:t>上限值为</a:t>
            </a:r>
            <a:r>
              <a:rPr lang="en-US" altLang="zh-CN" sz="1600" b="1" dirty="0" smtClean="0"/>
              <a:t>12.5μm</a:t>
            </a:r>
            <a:r>
              <a:rPr lang="zh-CN" altLang="en-US" sz="1600" b="1" dirty="0" smtClean="0"/>
              <a:t>。</a:t>
            </a:r>
            <a:endParaRPr lang="zh-CN" altLang="en-US" sz="1600" b="1" dirty="0"/>
          </a:p>
        </p:txBody>
      </p:sp>
      <p:grpSp>
        <p:nvGrpSpPr>
          <p:cNvPr id="57" name="组合 56"/>
          <p:cNvGrpSpPr/>
          <p:nvPr/>
        </p:nvGrpSpPr>
        <p:grpSpPr>
          <a:xfrm>
            <a:off x="6444208" y="5679340"/>
            <a:ext cx="2389322" cy="701988"/>
            <a:chOff x="5834161" y="5949280"/>
            <a:chExt cx="2389322" cy="701988"/>
          </a:xfrm>
        </p:grpSpPr>
        <p:grpSp>
          <p:nvGrpSpPr>
            <p:cNvPr id="59" name="组合 58"/>
            <p:cNvGrpSpPr/>
            <p:nvPr/>
          </p:nvGrpSpPr>
          <p:grpSpPr>
            <a:xfrm>
              <a:off x="5834161" y="5949280"/>
              <a:ext cx="1629143" cy="701988"/>
              <a:chOff x="5834161" y="6156012"/>
              <a:chExt cx="1629143" cy="701988"/>
            </a:xfrm>
          </p:grpSpPr>
          <p:sp>
            <p:nvSpPr>
              <p:cNvPr id="70" name="矩形 69"/>
              <p:cNvSpPr/>
              <p:nvPr/>
            </p:nvSpPr>
            <p:spPr>
              <a:xfrm>
                <a:off x="6444208" y="6156012"/>
                <a:ext cx="1019096" cy="369332"/>
              </a:xfrm>
              <a:prstGeom prst="rect">
                <a:avLst/>
              </a:prstGeom>
            </p:spPr>
            <p:txBody>
              <a:bodyPr wrap="square">
                <a:spAutoFit/>
              </a:bodyPr>
              <a:lstStyle/>
              <a:p>
                <a:r>
                  <a:rPr lang="en-US" altLang="zh-CN" b="1" i="1" dirty="0" err="1" smtClean="0"/>
                  <a:t>Rz</a:t>
                </a:r>
                <a:r>
                  <a:rPr lang="en-US" altLang="zh-CN" b="1" i="1" dirty="0" smtClean="0"/>
                  <a:t> </a:t>
                </a:r>
                <a:r>
                  <a:rPr lang="en-US" altLang="zh-CN" b="1" dirty="0" smtClean="0"/>
                  <a:t>12.5</a:t>
                </a:r>
                <a:endParaRPr lang="en-US" altLang="zh-CN" b="1" dirty="0"/>
              </a:p>
            </p:txBody>
          </p:sp>
          <p:sp>
            <p:nvSpPr>
              <p:cNvPr id="71" name="流程图: 合并 70"/>
              <p:cNvSpPr/>
              <p:nvPr/>
            </p:nvSpPr>
            <p:spPr>
              <a:xfrm>
                <a:off x="5834161" y="6496920"/>
                <a:ext cx="494871" cy="361080"/>
              </a:xfrm>
              <a:prstGeom prst="flowChartMerg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2" name="直接连接符 71"/>
              <p:cNvCxnSpPr/>
              <p:nvPr/>
            </p:nvCxnSpPr>
            <p:spPr>
              <a:xfrm flipV="1">
                <a:off x="6300192" y="6209925"/>
                <a:ext cx="219512" cy="303616"/>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6585753" y="6209925"/>
                <a:ext cx="661527" cy="3"/>
              </a:xfrm>
              <a:prstGeom prst="line">
                <a:avLst/>
              </a:prstGeom>
            </p:spPr>
            <p:style>
              <a:lnRef idx="1">
                <a:schemeClr val="accent1"/>
              </a:lnRef>
              <a:fillRef idx="0">
                <a:schemeClr val="accent1"/>
              </a:fillRef>
              <a:effectRef idx="0">
                <a:schemeClr val="accent1"/>
              </a:effectRef>
              <a:fontRef idx="minor">
                <a:schemeClr val="tx1"/>
              </a:fontRef>
            </p:style>
          </p:cxnSp>
        </p:grpSp>
        <p:sp>
          <p:nvSpPr>
            <p:cNvPr id="64" name="TextBox 63"/>
            <p:cNvSpPr txBox="1"/>
            <p:nvPr/>
          </p:nvSpPr>
          <p:spPr>
            <a:xfrm>
              <a:off x="7391296" y="6156012"/>
              <a:ext cx="832187" cy="369332"/>
            </a:xfrm>
            <a:prstGeom prst="rect">
              <a:avLst/>
            </a:prstGeom>
            <a:noFill/>
            <a:ln w="12700">
              <a:noFill/>
            </a:ln>
          </p:spPr>
          <p:txBody>
            <a:bodyPr wrap="square" rtlCol="0">
              <a:spAutoFit/>
            </a:bodyPr>
            <a:lstStyle/>
            <a:p>
              <a:r>
                <a:rPr lang="en-US" altLang="zh-CN" i="1" dirty="0" smtClean="0"/>
                <a:t> </a:t>
              </a:r>
              <a:r>
                <a:rPr lang="en-US" altLang="zh-CN" dirty="0" smtClean="0"/>
                <a:t>(       )</a:t>
              </a:r>
              <a:endParaRPr lang="zh-CN" altLang="en-US" dirty="0"/>
            </a:p>
          </p:txBody>
        </p:sp>
        <p:grpSp>
          <p:nvGrpSpPr>
            <p:cNvPr id="66" name="组合 65"/>
            <p:cNvGrpSpPr/>
            <p:nvPr/>
          </p:nvGrpSpPr>
          <p:grpSpPr>
            <a:xfrm>
              <a:off x="7607320" y="6093296"/>
              <a:ext cx="355315" cy="375190"/>
              <a:chOff x="7607320" y="5924901"/>
              <a:chExt cx="355315" cy="375190"/>
            </a:xfrm>
          </p:grpSpPr>
          <p:cxnSp>
            <p:nvCxnSpPr>
              <p:cNvPr id="67" name="直接连接符 66"/>
              <p:cNvCxnSpPr/>
              <p:nvPr/>
            </p:nvCxnSpPr>
            <p:spPr>
              <a:xfrm flipH="1" flipV="1">
                <a:off x="7607320" y="6112495"/>
                <a:ext cx="172323" cy="187596"/>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7779643" y="5924901"/>
                <a:ext cx="182992" cy="375190"/>
              </a:xfrm>
              <a:prstGeom prst="line">
                <a:avLst/>
              </a:prstGeom>
              <a:ln w="12700"/>
            </p:spPr>
            <p:style>
              <a:lnRef idx="1">
                <a:schemeClr val="accent1"/>
              </a:lnRef>
              <a:fillRef idx="0">
                <a:schemeClr val="accent1"/>
              </a:fillRef>
              <a:effectRef idx="0">
                <a:schemeClr val="accent1"/>
              </a:effectRef>
              <a:fontRef idx="minor">
                <a:schemeClr val="tx1"/>
              </a:fontRef>
            </p:style>
          </p:cxnSp>
        </p:grpSp>
      </p:grpSp>
      <p:grpSp>
        <p:nvGrpSpPr>
          <p:cNvPr id="50" name="组合 49"/>
          <p:cNvGrpSpPr/>
          <p:nvPr/>
        </p:nvGrpSpPr>
        <p:grpSpPr>
          <a:xfrm>
            <a:off x="971600" y="2636912"/>
            <a:ext cx="5500491" cy="3888432"/>
            <a:chOff x="1187624" y="2636912"/>
            <a:chExt cx="5500491" cy="3888432"/>
          </a:xfrm>
        </p:grpSpPr>
        <p:pic>
          <p:nvPicPr>
            <p:cNvPr id="8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2237" y="2855807"/>
              <a:ext cx="2726060" cy="3309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2" name="组合 91"/>
            <p:cNvGrpSpPr/>
            <p:nvPr/>
          </p:nvGrpSpPr>
          <p:grpSpPr>
            <a:xfrm>
              <a:off x="2700161" y="2636912"/>
              <a:ext cx="431679" cy="801380"/>
              <a:chOff x="4907973" y="2999796"/>
              <a:chExt cx="431679" cy="801380"/>
            </a:xfrm>
          </p:grpSpPr>
          <p:grpSp>
            <p:nvGrpSpPr>
              <p:cNvPr id="93" name="组合 92"/>
              <p:cNvGrpSpPr/>
              <p:nvPr/>
            </p:nvGrpSpPr>
            <p:grpSpPr>
              <a:xfrm rot="10800000">
                <a:off x="4983384" y="3351461"/>
                <a:ext cx="296982" cy="449715"/>
                <a:chOff x="3104244" y="3770408"/>
                <a:chExt cx="228343" cy="357968"/>
              </a:xfrm>
            </p:grpSpPr>
            <p:sp>
              <p:nvSpPr>
                <p:cNvPr id="95" name="流程图: 合并 94"/>
                <p:cNvSpPr/>
                <p:nvPr/>
              </p:nvSpPr>
              <p:spPr>
                <a:xfrm>
                  <a:off x="3104244" y="3770408"/>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6" name="直接连接符 95"/>
                <p:cNvCxnSpPr/>
                <p:nvPr/>
              </p:nvCxnSpPr>
              <p:spPr>
                <a:xfrm>
                  <a:off x="3211730" y="3908916"/>
                  <a:ext cx="0" cy="219460"/>
                </a:xfrm>
                <a:prstGeom prst="line">
                  <a:avLst/>
                </a:prstGeom>
              </p:spPr>
              <p:style>
                <a:lnRef idx="1">
                  <a:schemeClr val="accent1"/>
                </a:lnRef>
                <a:fillRef idx="0">
                  <a:schemeClr val="accent1"/>
                </a:fillRef>
                <a:effectRef idx="0">
                  <a:schemeClr val="accent1"/>
                </a:effectRef>
                <a:fontRef idx="minor">
                  <a:schemeClr val="tx1"/>
                </a:fontRef>
              </p:style>
            </p:cxnSp>
          </p:grpSp>
          <p:sp>
            <p:nvSpPr>
              <p:cNvPr id="94" name="TextBox 93"/>
              <p:cNvSpPr txBox="1"/>
              <p:nvPr/>
            </p:nvSpPr>
            <p:spPr>
              <a:xfrm>
                <a:off x="4907973" y="2999796"/>
                <a:ext cx="431679" cy="369332"/>
              </a:xfrm>
              <a:prstGeom prst="rect">
                <a:avLst/>
              </a:prstGeom>
              <a:noFill/>
              <a:ln w="12700">
                <a:solidFill>
                  <a:schemeClr val="tx1"/>
                </a:solidFill>
              </a:ln>
            </p:spPr>
            <p:txBody>
              <a:bodyPr wrap="square" rtlCol="0">
                <a:spAutoFit/>
              </a:bodyPr>
              <a:lstStyle/>
              <a:p>
                <a:r>
                  <a:rPr lang="en-US" altLang="zh-CN" dirty="0" smtClean="0"/>
                  <a:t> B</a:t>
                </a:r>
                <a:endParaRPr lang="zh-CN" altLang="en-US" dirty="0"/>
              </a:p>
            </p:txBody>
          </p:sp>
        </p:grpSp>
        <p:pic>
          <p:nvPicPr>
            <p:cNvPr id="97" name="Picture 8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4558247" y="3746894"/>
              <a:ext cx="4191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8" name="组合 97"/>
            <p:cNvGrpSpPr/>
            <p:nvPr/>
          </p:nvGrpSpPr>
          <p:grpSpPr>
            <a:xfrm>
              <a:off x="4753856" y="2780928"/>
              <a:ext cx="1781599" cy="496883"/>
              <a:chOff x="6535455" y="3093274"/>
              <a:chExt cx="1781599" cy="496883"/>
            </a:xfrm>
          </p:grpSpPr>
          <p:grpSp>
            <p:nvGrpSpPr>
              <p:cNvPr id="99" name="组合 98"/>
              <p:cNvGrpSpPr/>
              <p:nvPr/>
            </p:nvGrpSpPr>
            <p:grpSpPr>
              <a:xfrm>
                <a:off x="6688115" y="3093274"/>
                <a:ext cx="1628939" cy="397846"/>
                <a:chOff x="6903501" y="3031154"/>
                <a:chExt cx="1628939" cy="397846"/>
              </a:xfrm>
            </p:grpSpPr>
            <p:pic>
              <p:nvPicPr>
                <p:cNvPr id="103" name="图片 10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03501" y="3053811"/>
                  <a:ext cx="518571" cy="375189"/>
                </a:xfrm>
                <a:prstGeom prst="rect">
                  <a:avLst/>
                </a:prstGeom>
              </p:spPr>
            </p:pic>
            <p:sp>
              <p:nvSpPr>
                <p:cNvPr id="104" name="TextBox 103"/>
                <p:cNvSpPr txBox="1"/>
                <p:nvPr/>
              </p:nvSpPr>
              <p:spPr>
                <a:xfrm>
                  <a:off x="6976771" y="3031154"/>
                  <a:ext cx="1555669" cy="369332"/>
                </a:xfrm>
                <a:prstGeom prst="rect">
                  <a:avLst/>
                </a:prstGeom>
                <a:noFill/>
                <a:ln w="12700">
                  <a:solidFill>
                    <a:schemeClr val="tx1"/>
                  </a:solidFill>
                </a:ln>
              </p:spPr>
              <p:txBody>
                <a:bodyPr wrap="square" rtlCol="0">
                  <a:spAutoFit/>
                </a:bodyPr>
                <a:lstStyle/>
                <a:p>
                  <a:r>
                    <a:rPr lang="en-US" altLang="zh-CN" i="1" dirty="0" smtClean="0"/>
                    <a:t>       </a:t>
                  </a:r>
                  <a:r>
                    <a:rPr lang="el-GR" altLang="zh-CN" i="1" dirty="0" smtClean="0"/>
                    <a:t>Φ</a:t>
                  </a:r>
                  <a:r>
                    <a:rPr lang="en-US" altLang="zh-CN" dirty="0" smtClean="0"/>
                    <a:t>0.04     </a:t>
                  </a:r>
                  <a:r>
                    <a:rPr lang="en-US" altLang="zh-CN" i="1" dirty="0" smtClean="0"/>
                    <a:t>B</a:t>
                  </a:r>
                  <a:endParaRPr lang="zh-CN" altLang="en-US" i="1" dirty="0"/>
                </a:p>
              </p:txBody>
            </p:sp>
            <p:cxnSp>
              <p:nvCxnSpPr>
                <p:cNvPr id="105" name="直接连接符 104"/>
                <p:cNvCxnSpPr/>
                <p:nvPr/>
              </p:nvCxnSpPr>
              <p:spPr>
                <a:xfrm>
                  <a:off x="7332785" y="3053811"/>
                  <a:ext cx="0" cy="375189"/>
                </a:xfrm>
                <a:prstGeom prst="line">
                  <a:avLst/>
                </a:prstGeom>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8214160" y="3036436"/>
                  <a:ext cx="0" cy="375189"/>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00" name="组合 99"/>
              <p:cNvGrpSpPr/>
              <p:nvPr/>
            </p:nvGrpSpPr>
            <p:grpSpPr>
              <a:xfrm>
                <a:off x="6535455" y="3239839"/>
                <a:ext cx="196785" cy="350318"/>
                <a:chOff x="4675003" y="3140967"/>
                <a:chExt cx="196785" cy="350318"/>
              </a:xfrm>
            </p:grpSpPr>
            <p:cxnSp>
              <p:nvCxnSpPr>
                <p:cNvPr id="101" name="直接连接符 100"/>
                <p:cNvCxnSpPr/>
                <p:nvPr/>
              </p:nvCxnSpPr>
              <p:spPr>
                <a:xfrm>
                  <a:off x="4675003" y="3140967"/>
                  <a:ext cx="196785" cy="1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02" name="直接箭头连接符 101"/>
                <p:cNvCxnSpPr/>
                <p:nvPr/>
              </p:nvCxnSpPr>
              <p:spPr>
                <a:xfrm>
                  <a:off x="4675003" y="3142299"/>
                  <a:ext cx="0" cy="34898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grpSp>
          <p:nvGrpSpPr>
            <p:cNvPr id="107" name="组合 106"/>
            <p:cNvGrpSpPr/>
            <p:nvPr/>
          </p:nvGrpSpPr>
          <p:grpSpPr>
            <a:xfrm>
              <a:off x="4355976" y="3140968"/>
              <a:ext cx="1027163" cy="770602"/>
              <a:chOff x="3542976" y="2442374"/>
              <a:chExt cx="1027163" cy="770602"/>
            </a:xfrm>
          </p:grpSpPr>
          <p:cxnSp>
            <p:nvCxnSpPr>
              <p:cNvPr id="108" name="直接连接符 107"/>
              <p:cNvCxnSpPr/>
              <p:nvPr/>
            </p:nvCxnSpPr>
            <p:spPr>
              <a:xfrm flipV="1">
                <a:off x="3542976" y="2636912"/>
                <a:ext cx="627971" cy="576064"/>
              </a:xfrm>
              <a:prstGeom prst="line">
                <a:avLst/>
              </a:prstGeom>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a:off x="4098939" y="2442374"/>
                <a:ext cx="471200" cy="338554"/>
              </a:xfrm>
              <a:prstGeom prst="rect">
                <a:avLst/>
              </a:prstGeom>
              <a:noFill/>
            </p:spPr>
            <p:txBody>
              <a:bodyPr wrap="square" rtlCol="0">
                <a:spAutoFit/>
              </a:bodyPr>
              <a:lstStyle/>
              <a:p>
                <a:r>
                  <a:rPr lang="en-US" altLang="zh-CN" sz="2400" b="1" i="1" baseline="-25000" dirty="0" smtClean="0"/>
                  <a:t>A</a:t>
                </a:r>
                <a:endParaRPr lang="zh-CN" altLang="en-US" sz="2400" b="1" i="1" baseline="-25000" dirty="0"/>
              </a:p>
            </p:txBody>
          </p:sp>
        </p:grpSp>
        <p:grpSp>
          <p:nvGrpSpPr>
            <p:cNvPr id="110" name="组合 109"/>
            <p:cNvGrpSpPr/>
            <p:nvPr/>
          </p:nvGrpSpPr>
          <p:grpSpPr>
            <a:xfrm>
              <a:off x="3660256" y="2780928"/>
              <a:ext cx="1199776" cy="442714"/>
              <a:chOff x="5724128" y="3130302"/>
              <a:chExt cx="1199776" cy="442714"/>
            </a:xfrm>
          </p:grpSpPr>
          <p:sp>
            <p:nvSpPr>
              <p:cNvPr id="111" name="Text Box 16"/>
              <p:cNvSpPr txBox="1">
                <a:spLocks noChangeArrowheads="1"/>
              </p:cNvSpPr>
              <p:nvPr/>
            </p:nvSpPr>
            <p:spPr bwMode="auto">
              <a:xfrm>
                <a:off x="6048248" y="3130302"/>
                <a:ext cx="8756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charset="-122"/>
                  </a:defRPr>
                </a:lvl1pPr>
                <a:lvl2pPr marL="742950" indent="-285750" eaLnBrk="0" hangingPunct="0">
                  <a:defRPr kumimoji="1" sz="2400">
                    <a:solidFill>
                      <a:schemeClr val="tx1"/>
                    </a:solidFill>
                    <a:latin typeface="Times New Roman" pitchFamily="18" charset="0"/>
                    <a:ea typeface="宋体" charset="-122"/>
                  </a:defRPr>
                </a:lvl2pPr>
                <a:lvl3pPr marL="1143000" indent="-228600" eaLnBrk="0" hangingPunct="0">
                  <a:defRPr kumimoji="1" sz="2400">
                    <a:solidFill>
                      <a:schemeClr val="tx1"/>
                    </a:solidFill>
                    <a:latin typeface="Times New Roman" pitchFamily="18" charset="0"/>
                    <a:ea typeface="宋体" charset="-122"/>
                  </a:defRPr>
                </a:lvl3pPr>
                <a:lvl4pPr marL="1600200" indent="-228600" eaLnBrk="0" hangingPunct="0">
                  <a:defRPr kumimoji="1" sz="2400">
                    <a:solidFill>
                      <a:schemeClr val="tx1"/>
                    </a:solidFill>
                    <a:latin typeface="Times New Roman" pitchFamily="18" charset="0"/>
                    <a:ea typeface="宋体" charset="-122"/>
                  </a:defRPr>
                </a:lvl4pPr>
                <a:lvl5pPr marL="2057400" indent="-228600" eaLnBrk="0" hangingPunct="0">
                  <a:defRPr kumimoji="1"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charset="-122"/>
                  </a:defRPr>
                </a:lvl9pPr>
              </a:lstStyle>
              <a:p>
                <a:pPr eaLnBrk="1" hangingPunct="1"/>
                <a:r>
                  <a:rPr lang="en-US" altLang="zh-CN" sz="1400" b="1" i="1" dirty="0" smtClean="0"/>
                  <a:t>Ra</a:t>
                </a:r>
                <a:r>
                  <a:rPr lang="en-US" altLang="zh-CN" sz="1400" b="1" dirty="0" smtClean="0"/>
                  <a:t> 1.6</a:t>
                </a:r>
                <a:endParaRPr lang="en-US" altLang="zh-CN" sz="1400" b="1" dirty="0"/>
              </a:p>
            </p:txBody>
          </p:sp>
          <p:sp>
            <p:nvSpPr>
              <p:cNvPr id="112" name="流程图: 合并 111"/>
              <p:cNvSpPr/>
              <p:nvPr/>
            </p:nvSpPr>
            <p:spPr>
              <a:xfrm>
                <a:off x="5724128" y="3372074"/>
                <a:ext cx="229919" cy="200942"/>
              </a:xfrm>
              <a:prstGeom prst="flowChartMerg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p:nvPr/>
            </p:nvCxnSpPr>
            <p:spPr>
              <a:xfrm flipV="1">
                <a:off x="5915792" y="3131739"/>
                <a:ext cx="163549" cy="2880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flipV="1">
                <a:off x="6079341" y="3131740"/>
                <a:ext cx="556531" cy="1"/>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118" name="直接箭头连接符 117"/>
            <p:cNvCxnSpPr/>
            <p:nvPr/>
          </p:nvCxnSpPr>
          <p:spPr>
            <a:xfrm flipH="1">
              <a:off x="4283968" y="6007928"/>
              <a:ext cx="85331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123" name="组合 122"/>
            <p:cNvGrpSpPr/>
            <p:nvPr/>
          </p:nvGrpSpPr>
          <p:grpSpPr>
            <a:xfrm>
              <a:off x="5295104" y="5362550"/>
              <a:ext cx="1393011" cy="442714"/>
              <a:chOff x="6900616" y="5722590"/>
              <a:chExt cx="1393011" cy="442714"/>
            </a:xfrm>
          </p:grpSpPr>
          <p:sp>
            <p:nvSpPr>
              <p:cNvPr id="124" name="Text Box 16"/>
              <p:cNvSpPr txBox="1">
                <a:spLocks noChangeArrowheads="1"/>
              </p:cNvSpPr>
              <p:nvPr/>
            </p:nvSpPr>
            <p:spPr bwMode="auto">
              <a:xfrm>
                <a:off x="7201947" y="5722590"/>
                <a:ext cx="109168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charset="-122"/>
                  </a:defRPr>
                </a:lvl1pPr>
                <a:lvl2pPr marL="742950" indent="-285750" eaLnBrk="0" hangingPunct="0">
                  <a:defRPr kumimoji="1" sz="2400">
                    <a:solidFill>
                      <a:schemeClr val="tx1"/>
                    </a:solidFill>
                    <a:latin typeface="Times New Roman" pitchFamily="18" charset="0"/>
                    <a:ea typeface="宋体" charset="-122"/>
                  </a:defRPr>
                </a:lvl2pPr>
                <a:lvl3pPr marL="1143000" indent="-228600" eaLnBrk="0" hangingPunct="0">
                  <a:defRPr kumimoji="1" sz="2400">
                    <a:solidFill>
                      <a:schemeClr val="tx1"/>
                    </a:solidFill>
                    <a:latin typeface="Times New Roman" pitchFamily="18" charset="0"/>
                    <a:ea typeface="宋体" charset="-122"/>
                  </a:defRPr>
                </a:lvl3pPr>
                <a:lvl4pPr marL="1600200" indent="-228600" eaLnBrk="0" hangingPunct="0">
                  <a:defRPr kumimoji="1" sz="2400">
                    <a:solidFill>
                      <a:schemeClr val="tx1"/>
                    </a:solidFill>
                    <a:latin typeface="Times New Roman" pitchFamily="18" charset="0"/>
                    <a:ea typeface="宋体" charset="-122"/>
                  </a:defRPr>
                </a:lvl4pPr>
                <a:lvl5pPr marL="2057400" indent="-228600" eaLnBrk="0" hangingPunct="0">
                  <a:defRPr kumimoji="1"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charset="-122"/>
                  </a:defRPr>
                </a:lvl9pPr>
              </a:lstStyle>
              <a:p>
                <a:pPr eaLnBrk="1" hangingPunct="1"/>
                <a:r>
                  <a:rPr lang="en-US" altLang="zh-CN" sz="1400" b="1" i="1" dirty="0" err="1" smtClean="0"/>
                  <a:t>Ra</a:t>
                </a:r>
                <a:r>
                  <a:rPr lang="en-US" altLang="zh-CN" sz="1400" b="1" dirty="0" err="1" smtClean="0"/>
                  <a:t>max</a:t>
                </a:r>
                <a:r>
                  <a:rPr lang="en-US" altLang="zh-CN" sz="1400" b="1" dirty="0" smtClean="0"/>
                  <a:t> 3.2</a:t>
                </a:r>
                <a:endParaRPr lang="en-US" altLang="zh-CN" sz="1400" b="1" dirty="0"/>
              </a:p>
            </p:txBody>
          </p:sp>
          <p:sp>
            <p:nvSpPr>
              <p:cNvPr id="125" name="流程图: 合并 124"/>
              <p:cNvSpPr/>
              <p:nvPr/>
            </p:nvSpPr>
            <p:spPr>
              <a:xfrm>
                <a:off x="6900616" y="5964362"/>
                <a:ext cx="229919" cy="200942"/>
              </a:xfrm>
              <a:prstGeom prst="flowChartMerg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6" name="直接连接符 125"/>
              <p:cNvCxnSpPr/>
              <p:nvPr/>
            </p:nvCxnSpPr>
            <p:spPr>
              <a:xfrm flipV="1">
                <a:off x="7092280" y="5724027"/>
                <a:ext cx="163549" cy="2880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flipV="1">
                <a:off x="7255829" y="5724029"/>
                <a:ext cx="844563" cy="1"/>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28" name="组合 127"/>
            <p:cNvGrpSpPr/>
            <p:nvPr/>
          </p:nvGrpSpPr>
          <p:grpSpPr>
            <a:xfrm>
              <a:off x="1187624" y="5661248"/>
              <a:ext cx="2280001" cy="864096"/>
              <a:chOff x="1115616" y="5733256"/>
              <a:chExt cx="2280001" cy="864096"/>
            </a:xfrm>
          </p:grpSpPr>
          <p:cxnSp>
            <p:nvCxnSpPr>
              <p:cNvPr id="129" name="直接连接符 128"/>
              <p:cNvCxnSpPr/>
              <p:nvPr/>
            </p:nvCxnSpPr>
            <p:spPr>
              <a:xfrm>
                <a:off x="2994567" y="6093296"/>
                <a:ext cx="3842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3011325" y="5949280"/>
                <a:ext cx="3842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1" name="直接箭头连接符 130"/>
              <p:cNvCxnSpPr/>
              <p:nvPr/>
            </p:nvCxnSpPr>
            <p:spPr>
              <a:xfrm>
                <a:off x="3090827" y="5733256"/>
                <a:ext cx="0" cy="1967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2" name="直接箭头连接符 131"/>
              <p:cNvCxnSpPr/>
              <p:nvPr/>
            </p:nvCxnSpPr>
            <p:spPr>
              <a:xfrm>
                <a:off x="3090827" y="6093296"/>
                <a:ext cx="0" cy="360040"/>
              </a:xfrm>
              <a:prstGeom prst="straightConnector1">
                <a:avLst/>
              </a:prstGeom>
              <a:ln>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33" name="组合 132"/>
              <p:cNvGrpSpPr/>
              <p:nvPr/>
            </p:nvGrpSpPr>
            <p:grpSpPr>
              <a:xfrm>
                <a:off x="1154943" y="6170382"/>
                <a:ext cx="1395824" cy="426970"/>
                <a:chOff x="3284188" y="6242390"/>
                <a:chExt cx="1395824" cy="426970"/>
              </a:xfrm>
            </p:grpSpPr>
            <p:sp>
              <p:nvSpPr>
                <p:cNvPr id="136" name="TextBox 135"/>
                <p:cNvSpPr txBox="1"/>
                <p:nvPr/>
              </p:nvSpPr>
              <p:spPr>
                <a:xfrm>
                  <a:off x="3284188" y="6278386"/>
                  <a:ext cx="1395824" cy="369332"/>
                </a:xfrm>
                <a:prstGeom prst="rect">
                  <a:avLst/>
                </a:prstGeom>
                <a:noFill/>
                <a:ln w="12700">
                  <a:solidFill>
                    <a:schemeClr val="tx1"/>
                  </a:solidFill>
                </a:ln>
              </p:spPr>
              <p:txBody>
                <a:bodyPr wrap="square" rtlCol="0">
                  <a:spAutoFit/>
                </a:bodyPr>
                <a:lstStyle/>
                <a:p>
                  <a:r>
                    <a:rPr lang="en-US" altLang="zh-CN" i="1" dirty="0" smtClean="0"/>
                    <a:t>       </a:t>
                  </a:r>
                  <a:r>
                    <a:rPr lang="el-GR" altLang="zh-CN" i="1" dirty="0" smtClean="0">
                      <a:latin typeface="Batang" pitchFamily="18" charset="-127"/>
                      <a:ea typeface="Batang" pitchFamily="18" charset="-127"/>
                    </a:rPr>
                    <a:t>φ</a:t>
                  </a:r>
                  <a:r>
                    <a:rPr lang="en-US" altLang="zh-CN" dirty="0" smtClean="0"/>
                    <a:t>0.1    </a:t>
                  </a:r>
                  <a:r>
                    <a:rPr lang="en-US" altLang="zh-CN" i="1" dirty="0"/>
                    <a:t>B</a:t>
                  </a:r>
                  <a:endParaRPr lang="zh-CN" altLang="en-US" i="1" dirty="0"/>
                </a:p>
              </p:txBody>
            </p:sp>
            <p:cxnSp>
              <p:nvCxnSpPr>
                <p:cNvPr id="137" name="直接连接符 136"/>
                <p:cNvCxnSpPr/>
                <p:nvPr/>
              </p:nvCxnSpPr>
              <p:spPr>
                <a:xfrm>
                  <a:off x="4206360" y="6242390"/>
                  <a:ext cx="0" cy="40532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a:off x="3695166" y="6278386"/>
                  <a:ext cx="0" cy="390974"/>
                </a:xfrm>
                <a:prstGeom prst="line">
                  <a:avLst/>
                </a:prstGeom>
              </p:spPr>
              <p:style>
                <a:lnRef idx="1">
                  <a:schemeClr val="accent1"/>
                </a:lnRef>
                <a:fillRef idx="0">
                  <a:schemeClr val="accent1"/>
                </a:fillRef>
                <a:effectRef idx="0">
                  <a:schemeClr val="accent1"/>
                </a:effectRef>
                <a:fontRef idx="minor">
                  <a:schemeClr val="tx1"/>
                </a:fontRef>
              </p:style>
            </p:cxnSp>
            <p:pic>
              <p:nvPicPr>
                <p:cNvPr id="139"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35126" y="6309320"/>
                  <a:ext cx="323850"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34" name="TextBox 133"/>
              <p:cNvSpPr txBox="1"/>
              <p:nvPr/>
            </p:nvSpPr>
            <p:spPr>
              <a:xfrm>
                <a:off x="1115616" y="5867980"/>
                <a:ext cx="1399147" cy="369332"/>
              </a:xfrm>
              <a:prstGeom prst="rect">
                <a:avLst/>
              </a:prstGeom>
              <a:noFill/>
            </p:spPr>
            <p:txBody>
              <a:bodyPr wrap="square" rtlCol="0">
                <a:spAutoFit/>
              </a:bodyPr>
              <a:lstStyle/>
              <a:p>
                <a:r>
                  <a:rPr lang="en-US" altLang="zh-CN" dirty="0" smtClean="0"/>
                  <a:t>4×</a:t>
                </a:r>
                <a:r>
                  <a:rPr lang="el-GR" altLang="zh-CN" i="1" dirty="0" smtClean="0">
                    <a:latin typeface="Batang" pitchFamily="18" charset="-127"/>
                    <a:ea typeface="Batang" pitchFamily="18" charset="-127"/>
                  </a:rPr>
                  <a:t>φ</a:t>
                </a:r>
                <a:r>
                  <a:rPr lang="en-US" altLang="zh-CN" dirty="0" smtClean="0"/>
                  <a:t>10  EQS  </a:t>
                </a:r>
                <a:endParaRPr lang="zh-CN" altLang="en-US" baseline="-25000" dirty="0"/>
              </a:p>
            </p:txBody>
          </p:sp>
          <p:cxnSp>
            <p:nvCxnSpPr>
              <p:cNvPr id="135" name="直接连接符 134"/>
              <p:cNvCxnSpPr/>
              <p:nvPr/>
            </p:nvCxnSpPr>
            <p:spPr>
              <a:xfrm flipV="1">
                <a:off x="2550767" y="6443620"/>
                <a:ext cx="540060" cy="9716"/>
              </a:xfrm>
              <a:prstGeom prst="line">
                <a:avLst/>
              </a:prstGeom>
            </p:spPr>
            <p:style>
              <a:lnRef idx="1">
                <a:schemeClr val="accent1"/>
              </a:lnRef>
              <a:fillRef idx="0">
                <a:schemeClr val="accent1"/>
              </a:fillRef>
              <a:effectRef idx="0">
                <a:schemeClr val="accent1"/>
              </a:effectRef>
              <a:fontRef idx="minor">
                <a:schemeClr val="tx1"/>
              </a:fontRef>
            </p:style>
          </p:cxnSp>
        </p:grpSp>
        <p:sp>
          <p:nvSpPr>
            <p:cNvPr id="140" name="矩形 139"/>
            <p:cNvSpPr/>
            <p:nvPr/>
          </p:nvSpPr>
          <p:spPr>
            <a:xfrm>
              <a:off x="2622408" y="3933056"/>
              <a:ext cx="360040" cy="91983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1" name="组合 140"/>
            <p:cNvGrpSpPr/>
            <p:nvPr/>
          </p:nvGrpSpPr>
          <p:grpSpPr>
            <a:xfrm>
              <a:off x="3739654" y="4365104"/>
              <a:ext cx="2488530" cy="1170220"/>
              <a:chOff x="3786547" y="4509120"/>
              <a:chExt cx="2488530" cy="1170220"/>
            </a:xfrm>
          </p:grpSpPr>
          <p:cxnSp>
            <p:nvCxnSpPr>
              <p:cNvPr id="142" name="直接箭头连接符 141"/>
              <p:cNvCxnSpPr/>
              <p:nvPr/>
            </p:nvCxnSpPr>
            <p:spPr>
              <a:xfrm>
                <a:off x="3786547" y="5184510"/>
                <a:ext cx="0" cy="49483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a:off x="3786547" y="5184510"/>
                <a:ext cx="130894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5076056" y="5003884"/>
                <a:ext cx="1199021" cy="369332"/>
                <a:chOff x="498307" y="6037588"/>
                <a:chExt cx="1199021" cy="369332"/>
              </a:xfrm>
            </p:grpSpPr>
            <p:sp>
              <p:nvSpPr>
                <p:cNvPr id="150" name="TextBox 149"/>
                <p:cNvSpPr txBox="1"/>
                <p:nvPr/>
              </p:nvSpPr>
              <p:spPr>
                <a:xfrm>
                  <a:off x="498307" y="6037588"/>
                  <a:ext cx="1199021" cy="369332"/>
                </a:xfrm>
                <a:prstGeom prst="rect">
                  <a:avLst/>
                </a:prstGeom>
                <a:noFill/>
                <a:ln w="12700">
                  <a:solidFill>
                    <a:schemeClr val="tx1"/>
                  </a:solidFill>
                </a:ln>
              </p:spPr>
              <p:txBody>
                <a:bodyPr wrap="square" rtlCol="0">
                  <a:spAutoFit/>
                </a:bodyPr>
                <a:lstStyle/>
                <a:p>
                  <a:r>
                    <a:rPr lang="en-US" altLang="zh-CN" b="1" dirty="0" smtClean="0"/>
                    <a:t>        0.004</a:t>
                  </a:r>
                  <a:endParaRPr lang="zh-CN" altLang="en-US" b="1" baseline="-25000" dirty="0"/>
                </a:p>
              </p:txBody>
            </p:sp>
            <p:sp>
              <p:nvSpPr>
                <p:cNvPr id="151" name="椭圆 150"/>
                <p:cNvSpPr/>
                <p:nvPr/>
              </p:nvSpPr>
              <p:spPr>
                <a:xfrm>
                  <a:off x="611664" y="6132725"/>
                  <a:ext cx="228600" cy="219663"/>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2" name="直接连接符 151"/>
                <p:cNvCxnSpPr/>
                <p:nvPr/>
              </p:nvCxnSpPr>
              <p:spPr>
                <a:xfrm>
                  <a:off x="898928" y="6037588"/>
                  <a:ext cx="19696" cy="369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5" name="组合 144"/>
              <p:cNvGrpSpPr/>
              <p:nvPr/>
            </p:nvGrpSpPr>
            <p:grpSpPr>
              <a:xfrm>
                <a:off x="5220072" y="4509120"/>
                <a:ext cx="1015808" cy="442714"/>
                <a:chOff x="7548688" y="3994398"/>
                <a:chExt cx="1051185" cy="442714"/>
              </a:xfrm>
            </p:grpSpPr>
            <p:sp>
              <p:nvSpPr>
                <p:cNvPr id="146" name="Text Box 16"/>
                <p:cNvSpPr txBox="1">
                  <a:spLocks noChangeArrowheads="1"/>
                </p:cNvSpPr>
                <p:nvPr/>
              </p:nvSpPr>
              <p:spPr bwMode="auto">
                <a:xfrm>
                  <a:off x="7872808" y="3994398"/>
                  <a:ext cx="72706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charset="-122"/>
                    </a:defRPr>
                  </a:lvl1pPr>
                  <a:lvl2pPr marL="742950" indent="-285750" eaLnBrk="0" hangingPunct="0">
                    <a:defRPr kumimoji="1" sz="2400">
                      <a:solidFill>
                        <a:schemeClr val="tx1"/>
                      </a:solidFill>
                      <a:latin typeface="Times New Roman" pitchFamily="18" charset="0"/>
                      <a:ea typeface="宋体" charset="-122"/>
                    </a:defRPr>
                  </a:lvl2pPr>
                  <a:lvl3pPr marL="1143000" indent="-228600" eaLnBrk="0" hangingPunct="0">
                    <a:defRPr kumimoji="1" sz="2400">
                      <a:solidFill>
                        <a:schemeClr val="tx1"/>
                      </a:solidFill>
                      <a:latin typeface="Times New Roman" pitchFamily="18" charset="0"/>
                      <a:ea typeface="宋体" charset="-122"/>
                    </a:defRPr>
                  </a:lvl3pPr>
                  <a:lvl4pPr marL="1600200" indent="-228600" eaLnBrk="0" hangingPunct="0">
                    <a:defRPr kumimoji="1" sz="2400">
                      <a:solidFill>
                        <a:schemeClr val="tx1"/>
                      </a:solidFill>
                      <a:latin typeface="Times New Roman" pitchFamily="18" charset="0"/>
                      <a:ea typeface="宋体" charset="-122"/>
                    </a:defRPr>
                  </a:lvl4pPr>
                  <a:lvl5pPr marL="2057400" indent="-228600" eaLnBrk="0" hangingPunct="0">
                    <a:defRPr kumimoji="1"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charset="-122"/>
                    </a:defRPr>
                  </a:lvl9pPr>
                </a:lstStyle>
                <a:p>
                  <a:pPr eaLnBrk="1" hangingPunct="1"/>
                  <a:r>
                    <a:rPr lang="en-US" altLang="zh-CN" sz="1400" b="1" i="1" dirty="0" err="1" smtClean="0"/>
                    <a:t>Rz</a:t>
                  </a:r>
                  <a:r>
                    <a:rPr lang="en-US" altLang="zh-CN" sz="1400" b="1" dirty="0" smtClean="0"/>
                    <a:t> 1.6</a:t>
                  </a:r>
                  <a:endParaRPr lang="en-US" altLang="zh-CN" sz="1400" b="1" dirty="0"/>
                </a:p>
              </p:txBody>
            </p:sp>
            <p:sp>
              <p:nvSpPr>
                <p:cNvPr id="147" name="流程图: 合并 146"/>
                <p:cNvSpPr/>
                <p:nvPr/>
              </p:nvSpPr>
              <p:spPr>
                <a:xfrm>
                  <a:off x="7548688" y="4236170"/>
                  <a:ext cx="229919" cy="200942"/>
                </a:xfrm>
                <a:prstGeom prst="flowChartMerg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8" name="直接连接符 147"/>
                <p:cNvCxnSpPr/>
                <p:nvPr/>
              </p:nvCxnSpPr>
              <p:spPr>
                <a:xfrm flipV="1">
                  <a:off x="7740352" y="3995835"/>
                  <a:ext cx="163549" cy="2880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7903900" y="3995840"/>
                  <a:ext cx="512126" cy="0"/>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48" name="组合 47"/>
            <p:cNvGrpSpPr/>
            <p:nvPr/>
          </p:nvGrpSpPr>
          <p:grpSpPr>
            <a:xfrm>
              <a:off x="4293733" y="5407362"/>
              <a:ext cx="2088334" cy="848042"/>
              <a:chOff x="4355976" y="5407362"/>
              <a:chExt cx="2069900" cy="848042"/>
            </a:xfrm>
          </p:grpSpPr>
          <p:grpSp>
            <p:nvGrpSpPr>
              <p:cNvPr id="117" name="组合 116"/>
              <p:cNvGrpSpPr/>
              <p:nvPr/>
            </p:nvGrpSpPr>
            <p:grpSpPr>
              <a:xfrm>
                <a:off x="5131392" y="5850076"/>
                <a:ext cx="1294484" cy="405328"/>
                <a:chOff x="6438322" y="6192024"/>
                <a:chExt cx="1294484" cy="405328"/>
              </a:xfrm>
            </p:grpSpPr>
            <p:pic>
              <p:nvPicPr>
                <p:cNvPr id="119" name="图片 1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44208" y="6192024"/>
                  <a:ext cx="514842" cy="405328"/>
                </a:xfrm>
                <a:prstGeom prst="rect">
                  <a:avLst/>
                </a:prstGeom>
              </p:spPr>
            </p:pic>
            <p:sp>
              <p:nvSpPr>
                <p:cNvPr id="120" name="TextBox 119"/>
                <p:cNvSpPr txBox="1"/>
                <p:nvPr/>
              </p:nvSpPr>
              <p:spPr>
                <a:xfrm>
                  <a:off x="6438322" y="6192024"/>
                  <a:ext cx="1294484" cy="369332"/>
                </a:xfrm>
                <a:prstGeom prst="rect">
                  <a:avLst/>
                </a:prstGeom>
                <a:noFill/>
                <a:ln w="12700">
                  <a:solidFill>
                    <a:schemeClr val="tx1"/>
                  </a:solidFill>
                </a:ln>
              </p:spPr>
              <p:txBody>
                <a:bodyPr wrap="square" rtlCol="0">
                  <a:spAutoFit/>
                </a:bodyPr>
                <a:lstStyle/>
                <a:p>
                  <a:r>
                    <a:rPr lang="en-US" altLang="zh-CN" i="1" dirty="0" smtClean="0"/>
                    <a:t>       </a:t>
                  </a:r>
                  <a:r>
                    <a:rPr lang="en-US" altLang="zh-CN" dirty="0" smtClean="0"/>
                    <a:t>0.08   </a:t>
                  </a:r>
                  <a:r>
                    <a:rPr lang="en-US" altLang="zh-CN" i="1" dirty="0"/>
                    <a:t>B</a:t>
                  </a:r>
                  <a:endParaRPr lang="zh-CN" altLang="en-US" i="1" dirty="0"/>
                </a:p>
              </p:txBody>
            </p:sp>
            <p:cxnSp>
              <p:nvCxnSpPr>
                <p:cNvPr id="121" name="直接连接符 120"/>
                <p:cNvCxnSpPr/>
                <p:nvPr/>
              </p:nvCxnSpPr>
              <p:spPr>
                <a:xfrm>
                  <a:off x="7366164" y="6192024"/>
                  <a:ext cx="0" cy="375189"/>
                </a:xfrm>
                <a:prstGeom prst="line">
                  <a:avLst/>
                </a:prstGeom>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6866557" y="6192024"/>
                  <a:ext cx="0" cy="375189"/>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46" name="直接连接符 45"/>
              <p:cNvCxnSpPr/>
              <p:nvPr/>
            </p:nvCxnSpPr>
            <p:spPr>
              <a:xfrm>
                <a:off x="4355976" y="5407362"/>
                <a:ext cx="0" cy="73582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84" name="TextBox 83">
            <a:hlinkClick r:id="rId7" action="ppaction://hlinksldjump"/>
          </p:cNvPr>
          <p:cNvSpPr txBox="1"/>
          <p:nvPr/>
        </p:nvSpPr>
        <p:spPr>
          <a:xfrm>
            <a:off x="2614324" y="6347788"/>
            <a:ext cx="1674186" cy="400110"/>
          </a:xfrm>
          <a:prstGeom prst="rect">
            <a:avLst/>
          </a:prstGeom>
          <a:noFill/>
          <a:ln w="38100">
            <a:solidFill>
              <a:srgbClr val="00B050"/>
            </a:solidFill>
          </a:ln>
        </p:spPr>
        <p:txBody>
          <a:bodyPr wrap="square" rtlCol="0">
            <a:spAutoFit/>
          </a:bodyPr>
          <a:lstStyle/>
          <a:p>
            <a:pPr algn="ctr"/>
            <a:r>
              <a:rPr lang="zh-CN" altLang="en-US" sz="2000" b="1" dirty="0" smtClean="0">
                <a:solidFill>
                  <a:srgbClr val="FF0000"/>
                </a:solidFill>
              </a:rPr>
              <a:t>返 回 </a:t>
            </a:r>
            <a:r>
              <a:rPr lang="zh-CN" altLang="en-US" sz="2000" b="1" dirty="0">
                <a:solidFill>
                  <a:srgbClr val="FF0000"/>
                </a:solidFill>
              </a:rPr>
              <a:t>目录</a:t>
            </a:r>
          </a:p>
        </p:txBody>
      </p:sp>
      <p:sp>
        <p:nvSpPr>
          <p:cNvPr id="85"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26</a:t>
            </a:fld>
            <a:endParaRPr lang="zh-CN" altLang="en-US" sz="2400" b="1" dirty="0"/>
          </a:p>
        </p:txBody>
      </p:sp>
    </p:spTree>
    <p:extLst>
      <p:ext uri="{BB962C8B-B14F-4D97-AF65-F5344CB8AC3E}">
        <p14:creationId xmlns:p14="http://schemas.microsoft.com/office/powerpoint/2010/main" val="33196119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1500" fill="hold"/>
                                        <p:tgtEl>
                                          <p:spTgt spid="50"/>
                                        </p:tgtEl>
                                        <p:attrNameLst>
                                          <p:attrName>ppt_x</p:attrName>
                                        </p:attrNameLst>
                                      </p:cBhvr>
                                      <p:tavLst>
                                        <p:tav tm="0">
                                          <p:val>
                                            <p:strVal val="#ppt_x"/>
                                          </p:val>
                                        </p:tav>
                                        <p:tav tm="100000">
                                          <p:val>
                                            <p:strVal val="#ppt_x"/>
                                          </p:val>
                                        </p:tav>
                                      </p:tavLst>
                                    </p:anim>
                                    <p:anim calcmode="lin" valueType="num">
                                      <p:cBhvr additive="base">
                                        <p:cTn id="18" dur="1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down)">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down)">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57"/>
                                        </p:tgtEl>
                                        <p:attrNameLst>
                                          <p:attrName>style.visibility</p:attrName>
                                        </p:attrNameLst>
                                      </p:cBhvr>
                                      <p:to>
                                        <p:strVal val="visible"/>
                                      </p:to>
                                    </p:set>
                                    <p:anim calcmode="lin" valueType="num">
                                      <p:cBhvr additive="base">
                                        <p:cTn id="48" dur="1250" fill="hold"/>
                                        <p:tgtEl>
                                          <p:spTgt spid="57"/>
                                        </p:tgtEl>
                                        <p:attrNameLst>
                                          <p:attrName>ppt_x</p:attrName>
                                        </p:attrNameLst>
                                      </p:cBhvr>
                                      <p:tavLst>
                                        <p:tav tm="0">
                                          <p:val>
                                            <p:strVal val="1+#ppt_w/2"/>
                                          </p:val>
                                        </p:tav>
                                        <p:tav tm="100000">
                                          <p:val>
                                            <p:strVal val="#ppt_x"/>
                                          </p:val>
                                        </p:tav>
                                      </p:tavLst>
                                    </p:anim>
                                    <p:anim calcmode="lin" valueType="num">
                                      <p:cBhvr additive="base">
                                        <p:cTn id="49" dur="125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p:bldP spid="8" grpId="0"/>
      <p:bldP spid="9" grpId="0"/>
      <p:bldP spid="10" grpId="0"/>
      <p:bldP spid="11"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a:spLocks/>
          </p:cNvSpPr>
          <p:nvPr/>
        </p:nvSpPr>
        <p:spPr>
          <a:xfrm>
            <a:off x="1231363" y="450119"/>
            <a:ext cx="4949824" cy="4586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2400" b="1" dirty="0" smtClean="0">
                <a:latin typeface="方正舒体" pitchFamily="2" charset="-122"/>
                <a:ea typeface="方正舒体" pitchFamily="2" charset="-122"/>
              </a:rPr>
              <a:t>模拟试题</a:t>
            </a:r>
            <a:r>
              <a:rPr lang="en-US" altLang="zh-CN" sz="2400" b="1" dirty="0">
                <a:latin typeface="方正舒体" pitchFamily="2" charset="-122"/>
                <a:ea typeface="方正舒体" pitchFamily="2" charset="-122"/>
              </a:rPr>
              <a:t>5</a:t>
            </a:r>
            <a:r>
              <a:rPr lang="zh-CN" altLang="en-US" sz="2400" b="1" dirty="0" smtClean="0">
                <a:latin typeface="方正舒体" pitchFamily="2" charset="-122"/>
                <a:ea typeface="方正舒体" pitchFamily="2" charset="-122"/>
              </a:rPr>
              <a:t>答案</a:t>
            </a:r>
            <a:endParaRPr lang="zh-CN" altLang="en-US" sz="2400" b="1" dirty="0">
              <a:latin typeface="方正舒体" pitchFamily="2" charset="-122"/>
              <a:ea typeface="方正舒体" pitchFamily="2" charset="-122"/>
            </a:endParaRPr>
          </a:p>
        </p:txBody>
      </p:sp>
      <p:sp>
        <p:nvSpPr>
          <p:cNvPr id="7" name="内容占位符 2"/>
          <p:cNvSpPr txBox="1">
            <a:spLocks/>
          </p:cNvSpPr>
          <p:nvPr/>
        </p:nvSpPr>
        <p:spPr>
          <a:xfrm>
            <a:off x="437967" y="980728"/>
            <a:ext cx="3701985" cy="50405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2000" b="1" dirty="0"/>
              <a:t>一</a:t>
            </a:r>
            <a:r>
              <a:rPr lang="zh-CN" altLang="en-US" sz="2000" b="1" dirty="0" smtClean="0"/>
              <a:t>、</a:t>
            </a:r>
            <a:r>
              <a:rPr lang="zh-CN" altLang="en-US" sz="2000" b="1" dirty="0"/>
              <a:t>填</a:t>
            </a:r>
            <a:r>
              <a:rPr lang="zh-CN" altLang="en-US" sz="2000" b="1" dirty="0" smtClean="0"/>
              <a:t>空题</a:t>
            </a:r>
            <a:r>
              <a:rPr lang="zh-CN" altLang="en-US" sz="2000" b="1" dirty="0"/>
              <a:t>答案</a:t>
            </a:r>
          </a:p>
        </p:txBody>
      </p:sp>
      <p:sp>
        <p:nvSpPr>
          <p:cNvPr id="8" name="内容占位符 2"/>
          <p:cNvSpPr txBox="1">
            <a:spLocks/>
          </p:cNvSpPr>
          <p:nvPr/>
        </p:nvSpPr>
        <p:spPr>
          <a:xfrm>
            <a:off x="395536" y="1412776"/>
            <a:ext cx="8424936" cy="4608512"/>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en-US" altLang="zh-CN" sz="2000" b="1" dirty="0" smtClean="0"/>
              <a:t>1. </a:t>
            </a:r>
            <a:r>
              <a:rPr lang="zh-CN" altLang="en-US" sz="2000" b="1" dirty="0" smtClean="0"/>
              <a:t>满足使用性能要求 。               </a:t>
            </a:r>
            <a:r>
              <a:rPr lang="en-US" altLang="zh-CN" sz="2000" b="1" dirty="0" smtClean="0"/>
              <a:t>2.  10</a:t>
            </a:r>
            <a:r>
              <a:rPr lang="zh-CN" altLang="en-US" sz="2000" b="1" dirty="0" smtClean="0"/>
              <a:t>。         </a:t>
            </a:r>
            <a:endParaRPr lang="en-US" altLang="zh-CN" sz="2000" b="1" dirty="0" smtClean="0"/>
          </a:p>
          <a:p>
            <a:pPr marL="0" indent="0">
              <a:lnSpc>
                <a:spcPct val="130000"/>
              </a:lnSpc>
              <a:buNone/>
            </a:pPr>
            <a:r>
              <a:rPr lang="en-US" altLang="zh-CN" sz="2000" b="1" dirty="0" smtClean="0"/>
              <a:t>3. </a:t>
            </a:r>
            <a:r>
              <a:rPr lang="zh-CN" altLang="en-US" sz="2000" b="1" dirty="0" smtClean="0"/>
              <a:t>计量器具的刻尺或度盘上的相邻两</a:t>
            </a:r>
            <a:r>
              <a:rPr lang="zh-CN" altLang="en-US" sz="2000" b="1" dirty="0"/>
              <a:t>刻</a:t>
            </a:r>
            <a:r>
              <a:rPr lang="zh-CN" altLang="en-US" sz="2000" b="1" dirty="0" smtClean="0"/>
              <a:t>线所代表的量值之差</a:t>
            </a:r>
            <a:r>
              <a:rPr lang="en-US" altLang="zh-CN" sz="2000" b="1" dirty="0" smtClean="0"/>
              <a:t>,</a:t>
            </a:r>
            <a:r>
              <a:rPr lang="zh-CN" altLang="en-US" sz="2000" b="1" dirty="0" smtClean="0"/>
              <a:t>；计量器具所</a:t>
            </a:r>
            <a:endParaRPr lang="en-US" altLang="zh-CN" sz="2000" b="1" dirty="0" smtClean="0"/>
          </a:p>
          <a:p>
            <a:pPr marL="0" indent="0">
              <a:lnSpc>
                <a:spcPct val="130000"/>
              </a:lnSpc>
              <a:buNone/>
            </a:pPr>
            <a:r>
              <a:rPr lang="en-US" altLang="zh-CN" sz="2000" b="1" dirty="0"/>
              <a:t> </a:t>
            </a:r>
            <a:r>
              <a:rPr lang="en-US" altLang="zh-CN" sz="2000" b="1" dirty="0" smtClean="0"/>
              <a:t>   </a:t>
            </a:r>
            <a:r>
              <a:rPr lang="zh-CN" altLang="en-US" sz="2000" b="1" dirty="0" smtClean="0"/>
              <a:t>示或显示的最低值到最高值的范围；计量器具</a:t>
            </a:r>
            <a:r>
              <a:rPr lang="en-US" altLang="zh-CN" sz="2000" b="1" dirty="0" smtClean="0"/>
              <a:t> </a:t>
            </a:r>
            <a:r>
              <a:rPr lang="zh-CN" altLang="en-US" sz="2000" b="1" dirty="0" smtClean="0"/>
              <a:t>所</a:t>
            </a:r>
            <a:r>
              <a:rPr lang="zh-CN" altLang="en-US" sz="2000" b="1" dirty="0"/>
              <a:t>能测量的最低值到</a:t>
            </a:r>
            <a:r>
              <a:rPr lang="zh-CN" altLang="en-US" sz="2000" b="1" dirty="0" smtClean="0"/>
              <a:t>最高</a:t>
            </a:r>
            <a:endParaRPr lang="en-US" altLang="zh-CN" sz="2000" b="1" dirty="0" smtClean="0"/>
          </a:p>
          <a:p>
            <a:pPr marL="0" indent="0">
              <a:lnSpc>
                <a:spcPct val="130000"/>
              </a:lnSpc>
              <a:buNone/>
            </a:pPr>
            <a:r>
              <a:rPr lang="en-US" altLang="zh-CN" sz="2000" b="1" dirty="0"/>
              <a:t> </a:t>
            </a:r>
            <a:r>
              <a:rPr lang="en-US" altLang="zh-CN" sz="2000" b="1" dirty="0" smtClean="0"/>
              <a:t>     </a:t>
            </a:r>
            <a:r>
              <a:rPr lang="zh-CN" altLang="en-US" sz="2000" b="1" dirty="0" smtClean="0"/>
              <a:t>值</a:t>
            </a:r>
            <a:r>
              <a:rPr lang="zh-CN" altLang="en-US" sz="2000" b="1" dirty="0"/>
              <a:t>的范围</a:t>
            </a:r>
            <a:r>
              <a:rPr lang="zh-CN" altLang="en-US" sz="2000" b="1" dirty="0" smtClean="0"/>
              <a:t>。    </a:t>
            </a:r>
            <a:endParaRPr lang="en-US" altLang="zh-CN" sz="2000" b="1" dirty="0" smtClean="0"/>
          </a:p>
          <a:p>
            <a:pPr marL="0" indent="0">
              <a:lnSpc>
                <a:spcPct val="130000"/>
              </a:lnSpc>
              <a:buNone/>
            </a:pPr>
            <a:r>
              <a:rPr lang="en-US" altLang="zh-CN" sz="2000" b="1" dirty="0" smtClean="0"/>
              <a:t>4.  IT01</a:t>
            </a:r>
            <a:r>
              <a:rPr lang="zh-CN" altLang="en-US" sz="2000" b="1" dirty="0" smtClean="0"/>
              <a:t>、</a:t>
            </a:r>
            <a:r>
              <a:rPr lang="en-US" altLang="zh-CN" sz="2000" b="1" dirty="0" smtClean="0"/>
              <a:t>IT0</a:t>
            </a:r>
            <a:r>
              <a:rPr lang="zh-CN" altLang="en-US" sz="2000" b="1" dirty="0" smtClean="0"/>
              <a:t>、</a:t>
            </a:r>
            <a:r>
              <a:rPr lang="en-US" altLang="zh-CN" sz="2000" b="1" dirty="0" smtClean="0"/>
              <a:t>IT1…IT18</a:t>
            </a:r>
            <a:r>
              <a:rPr lang="zh-CN" altLang="en-US" sz="2000" b="1" dirty="0" smtClean="0"/>
              <a:t>；</a:t>
            </a:r>
            <a:r>
              <a:rPr lang="en-US" altLang="zh-CN" sz="2000" b="1" dirty="0" smtClean="0"/>
              <a:t>2</a:t>
            </a:r>
            <a:r>
              <a:rPr lang="zh-CN" altLang="en-US" sz="2000" b="1" dirty="0" smtClean="0"/>
              <a:t>、</a:t>
            </a:r>
            <a:r>
              <a:rPr lang="en-US" altLang="zh-CN" sz="2000" b="1" dirty="0" smtClean="0"/>
              <a:t>4</a:t>
            </a:r>
            <a:r>
              <a:rPr lang="zh-CN" altLang="en-US" sz="2000" b="1" dirty="0" smtClean="0"/>
              <a:t>、</a:t>
            </a:r>
            <a:r>
              <a:rPr lang="en-US" altLang="zh-CN" sz="2000" b="1" dirty="0" smtClean="0"/>
              <a:t>5</a:t>
            </a:r>
            <a:r>
              <a:rPr lang="zh-CN" altLang="en-US" sz="2000" b="1" dirty="0" smtClean="0"/>
              <a:t>、</a:t>
            </a:r>
            <a:r>
              <a:rPr lang="en-US" altLang="zh-CN" sz="2000" b="1" dirty="0" smtClean="0"/>
              <a:t>6</a:t>
            </a:r>
            <a:r>
              <a:rPr lang="zh-CN" altLang="en-US" sz="2000" b="1" dirty="0" smtClean="0"/>
              <a:t>、</a:t>
            </a:r>
            <a:r>
              <a:rPr lang="en-US" altLang="zh-CN" sz="2000" b="1" dirty="0" smtClean="0"/>
              <a:t>0</a:t>
            </a:r>
            <a:r>
              <a:rPr lang="zh-CN" altLang="en-US" sz="2000" b="1" dirty="0" smtClean="0"/>
              <a:t>；</a:t>
            </a:r>
            <a:r>
              <a:rPr lang="en-US" altLang="zh-CN" sz="2000" b="1" dirty="0" smtClean="0"/>
              <a:t>0</a:t>
            </a:r>
            <a:r>
              <a:rPr lang="zh-CN" altLang="en-US" sz="2000" b="1" dirty="0" smtClean="0"/>
              <a:t>、</a:t>
            </a:r>
            <a:r>
              <a:rPr lang="en-US" altLang="zh-CN" sz="2000" b="1" dirty="0" smtClean="0"/>
              <a:t>1</a:t>
            </a:r>
            <a:r>
              <a:rPr lang="zh-CN" altLang="en-US" sz="2000" b="1" dirty="0" smtClean="0"/>
              <a:t>、</a:t>
            </a:r>
            <a:r>
              <a:rPr lang="en-US" altLang="zh-CN" sz="2000" b="1" dirty="0" smtClean="0"/>
              <a:t>2…12</a:t>
            </a:r>
            <a:r>
              <a:rPr lang="zh-CN" altLang="en-US" sz="2000" b="1" dirty="0" smtClean="0"/>
              <a:t>。 </a:t>
            </a:r>
            <a:endParaRPr lang="en-US" altLang="zh-CN" sz="2000" b="1" dirty="0" smtClean="0"/>
          </a:p>
          <a:p>
            <a:pPr marL="0" indent="0">
              <a:lnSpc>
                <a:spcPct val="130000"/>
              </a:lnSpc>
              <a:buNone/>
            </a:pPr>
            <a:r>
              <a:rPr lang="en-US" altLang="zh-CN" sz="2000" b="1" dirty="0" smtClean="0"/>
              <a:t>5.  </a:t>
            </a:r>
            <a:r>
              <a:rPr lang="el-GR" altLang="zh-CN" sz="2000" b="1" i="1" dirty="0" smtClean="0">
                <a:latin typeface="Batang" pitchFamily="18" charset="-127"/>
                <a:ea typeface="Batang" pitchFamily="18" charset="-127"/>
              </a:rPr>
              <a:t>φ</a:t>
            </a:r>
            <a:r>
              <a:rPr lang="en-US" altLang="zh-CN" sz="2000" b="1" dirty="0" smtClean="0"/>
              <a:t>49.981</a:t>
            </a:r>
            <a:r>
              <a:rPr lang="zh-CN" altLang="en-US" sz="2000" b="1" dirty="0" smtClean="0"/>
              <a:t>；</a:t>
            </a:r>
            <a:r>
              <a:rPr lang="el-GR" altLang="zh-CN" sz="2000" b="1" i="1" dirty="0" smtClean="0">
                <a:latin typeface="Batang" pitchFamily="18" charset="-127"/>
                <a:ea typeface="Batang" pitchFamily="18" charset="-127"/>
              </a:rPr>
              <a:t>φ</a:t>
            </a:r>
            <a:r>
              <a:rPr lang="en-US" altLang="zh-CN" sz="2000" b="1" dirty="0" smtClean="0"/>
              <a:t>50.019</a:t>
            </a:r>
            <a:r>
              <a:rPr lang="zh-CN" altLang="en-US" sz="2000" b="1" dirty="0" smtClean="0"/>
              <a:t>。</a:t>
            </a:r>
            <a:endParaRPr lang="en-US" altLang="zh-CN" sz="2000" b="1" dirty="0" smtClean="0"/>
          </a:p>
          <a:p>
            <a:pPr marL="457200" indent="-457200">
              <a:lnSpc>
                <a:spcPct val="130000"/>
              </a:lnSpc>
              <a:buAutoNum type="arabicPeriod" startAt="6"/>
            </a:pPr>
            <a:r>
              <a:rPr lang="zh-CN" altLang="en-US" sz="2000" b="1" dirty="0" smtClean="0"/>
              <a:t>轴；轴；孔。   </a:t>
            </a:r>
            <a:endParaRPr lang="en-US" altLang="zh-CN" sz="2000" b="1" dirty="0" smtClean="0"/>
          </a:p>
          <a:p>
            <a:pPr marL="0" indent="0">
              <a:lnSpc>
                <a:spcPct val="130000"/>
              </a:lnSpc>
              <a:buNone/>
            </a:pPr>
            <a:r>
              <a:rPr lang="en-US" altLang="zh-CN" sz="2000" b="1" dirty="0" smtClean="0"/>
              <a:t>7.   </a:t>
            </a:r>
            <a:r>
              <a:rPr lang="zh-CN" altLang="en-US" sz="2000" b="1" dirty="0" smtClean="0"/>
              <a:t>孔；为减少定值刀具和光滑极限量规的规格和种类。</a:t>
            </a:r>
            <a:endParaRPr lang="en-US" altLang="zh-CN" sz="2000" b="1" dirty="0" smtClean="0"/>
          </a:p>
          <a:p>
            <a:pPr marL="457200" indent="-457200">
              <a:lnSpc>
                <a:spcPct val="130000"/>
              </a:lnSpc>
              <a:buAutoNum type="arabicPeriod" startAt="8"/>
            </a:pPr>
            <a:r>
              <a:rPr lang="zh-CN" altLang="en-US" sz="2000" b="1" dirty="0" smtClean="0"/>
              <a:t>轴颈；紧；之下；过盈。 </a:t>
            </a:r>
            <a:endParaRPr lang="en-US" altLang="zh-CN" sz="2000" b="1" dirty="0" smtClean="0"/>
          </a:p>
          <a:p>
            <a:pPr marL="0" indent="0">
              <a:lnSpc>
                <a:spcPct val="130000"/>
              </a:lnSpc>
              <a:buNone/>
            </a:pPr>
            <a:r>
              <a:rPr lang="en-US" altLang="zh-CN" sz="2000" b="1" dirty="0" smtClean="0"/>
              <a:t>9. </a:t>
            </a:r>
            <a:r>
              <a:rPr lang="zh-CN" altLang="en-US" sz="2000" b="1" dirty="0" smtClean="0"/>
              <a:t>几何公差；实际尺寸变动范围；几何误差。</a:t>
            </a:r>
            <a:endParaRPr lang="en-US" altLang="zh-CN" sz="2000" b="1" dirty="0" smtClean="0"/>
          </a:p>
          <a:p>
            <a:pPr marL="0" indent="0">
              <a:lnSpc>
                <a:spcPct val="130000"/>
              </a:lnSpc>
              <a:buNone/>
            </a:pPr>
            <a:endParaRPr lang="zh-CN" altLang="en-US" sz="2000" b="1" dirty="0"/>
          </a:p>
        </p:txBody>
      </p:sp>
      <p:sp>
        <p:nvSpPr>
          <p:cNvPr id="9" name="内容占位符 2"/>
          <p:cNvSpPr txBox="1">
            <a:spLocks/>
          </p:cNvSpPr>
          <p:nvPr/>
        </p:nvSpPr>
        <p:spPr>
          <a:xfrm>
            <a:off x="290904" y="5733256"/>
            <a:ext cx="5400600" cy="50405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2000" b="1" dirty="0" smtClean="0"/>
              <a:t>10. </a:t>
            </a:r>
            <a:r>
              <a:rPr lang="zh-CN" altLang="en-US" sz="2000" b="1" dirty="0" smtClean="0"/>
              <a:t>两平行直线；两平行平面；圆柱面。</a:t>
            </a:r>
            <a:endParaRPr lang="zh-CN" altLang="en-US" sz="2000" b="1" dirty="0"/>
          </a:p>
        </p:txBody>
      </p:sp>
      <p:sp>
        <p:nvSpPr>
          <p:cNvPr id="10"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27</a:t>
            </a:fld>
            <a:endParaRPr lang="zh-CN" altLang="en-US" sz="2400" b="1" dirty="0"/>
          </a:p>
        </p:txBody>
      </p:sp>
    </p:spTree>
    <p:extLst>
      <p:ext uri="{BB962C8B-B14F-4D97-AF65-F5344CB8AC3E}">
        <p14:creationId xmlns:p14="http://schemas.microsoft.com/office/powerpoint/2010/main" val="31655492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left)">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wipe(left)">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xEl>
                                              <p:pRg st="1" end="1"/>
                                            </p:txEl>
                                          </p:spTgt>
                                        </p:tgtEl>
                                        <p:attrNameLst>
                                          <p:attrName>style.visibility</p:attrName>
                                        </p:attrNameLst>
                                      </p:cBhvr>
                                      <p:to>
                                        <p:strVal val="visible"/>
                                      </p:to>
                                    </p:set>
                                    <p:animEffect transition="in" filter="wipe(left)">
                                      <p:cBhvr>
                                        <p:cTn id="22" dur="500"/>
                                        <p:tgtEl>
                                          <p:spTgt spid="8">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wipe(left)">
                                      <p:cBhvr>
                                        <p:cTn id="27" dur="500"/>
                                        <p:tgtEl>
                                          <p:spTgt spid="8">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xEl>
                                              <p:pRg st="3" end="3"/>
                                            </p:txEl>
                                          </p:spTgt>
                                        </p:tgtEl>
                                        <p:attrNameLst>
                                          <p:attrName>style.visibility</p:attrName>
                                        </p:attrNameLst>
                                      </p:cBhvr>
                                      <p:to>
                                        <p:strVal val="visible"/>
                                      </p:to>
                                    </p:set>
                                    <p:animEffect transition="in" filter="wipe(left)">
                                      <p:cBhvr>
                                        <p:cTn id="32" dur="500"/>
                                        <p:tgtEl>
                                          <p:spTgt spid="8">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
                                            <p:txEl>
                                              <p:pRg st="4" end="4"/>
                                            </p:txEl>
                                          </p:spTgt>
                                        </p:tgtEl>
                                        <p:attrNameLst>
                                          <p:attrName>style.visibility</p:attrName>
                                        </p:attrNameLst>
                                      </p:cBhvr>
                                      <p:to>
                                        <p:strVal val="visible"/>
                                      </p:to>
                                    </p:set>
                                    <p:animEffect transition="in" filter="wipe(left)">
                                      <p:cBhvr>
                                        <p:cTn id="37" dur="500"/>
                                        <p:tgtEl>
                                          <p:spTgt spid="8">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
                                            <p:txEl>
                                              <p:pRg st="5" end="5"/>
                                            </p:txEl>
                                          </p:spTgt>
                                        </p:tgtEl>
                                        <p:attrNameLst>
                                          <p:attrName>style.visibility</p:attrName>
                                        </p:attrNameLst>
                                      </p:cBhvr>
                                      <p:to>
                                        <p:strVal val="visible"/>
                                      </p:to>
                                    </p:set>
                                    <p:animEffect transition="in" filter="wipe(left)">
                                      <p:cBhvr>
                                        <p:cTn id="42" dur="500"/>
                                        <p:tgtEl>
                                          <p:spTgt spid="8">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txEl>
                                              <p:pRg st="6" end="6"/>
                                            </p:txEl>
                                          </p:spTgt>
                                        </p:tgtEl>
                                        <p:attrNameLst>
                                          <p:attrName>style.visibility</p:attrName>
                                        </p:attrNameLst>
                                      </p:cBhvr>
                                      <p:to>
                                        <p:strVal val="visible"/>
                                      </p:to>
                                    </p:set>
                                    <p:animEffect transition="in" filter="wipe(left)">
                                      <p:cBhvr>
                                        <p:cTn id="47" dur="500"/>
                                        <p:tgtEl>
                                          <p:spTgt spid="8">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8">
                                            <p:txEl>
                                              <p:pRg st="7" end="7"/>
                                            </p:txEl>
                                          </p:spTgt>
                                        </p:tgtEl>
                                        <p:attrNameLst>
                                          <p:attrName>style.visibility</p:attrName>
                                        </p:attrNameLst>
                                      </p:cBhvr>
                                      <p:to>
                                        <p:strVal val="visible"/>
                                      </p:to>
                                    </p:set>
                                    <p:animEffect transition="in" filter="wipe(left)">
                                      <p:cBhvr>
                                        <p:cTn id="52" dur="500"/>
                                        <p:tgtEl>
                                          <p:spTgt spid="8">
                                            <p:txEl>
                                              <p:pRg st="7"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8">
                                            <p:txEl>
                                              <p:pRg st="8" end="8"/>
                                            </p:txEl>
                                          </p:spTgt>
                                        </p:tgtEl>
                                        <p:attrNameLst>
                                          <p:attrName>style.visibility</p:attrName>
                                        </p:attrNameLst>
                                      </p:cBhvr>
                                      <p:to>
                                        <p:strVal val="visible"/>
                                      </p:to>
                                    </p:set>
                                    <p:animEffect transition="in" filter="wipe(left)">
                                      <p:cBhvr>
                                        <p:cTn id="57" dur="500"/>
                                        <p:tgtEl>
                                          <p:spTgt spid="8">
                                            <p:txEl>
                                              <p:pRg st="8" end="8"/>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8">
                                            <p:txEl>
                                              <p:pRg st="9" end="9"/>
                                            </p:txEl>
                                          </p:spTgt>
                                        </p:tgtEl>
                                        <p:attrNameLst>
                                          <p:attrName>style.visibility</p:attrName>
                                        </p:attrNameLst>
                                      </p:cBhvr>
                                      <p:to>
                                        <p:strVal val="visible"/>
                                      </p:to>
                                    </p:set>
                                    <p:animEffect transition="in" filter="wipe(left)">
                                      <p:cBhvr>
                                        <p:cTn id="62" dur="500"/>
                                        <p:tgtEl>
                                          <p:spTgt spid="8">
                                            <p:txEl>
                                              <p:pRg st="9" end="9"/>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9">
                                            <p:txEl>
                                              <p:pRg st="0" end="0"/>
                                            </p:txEl>
                                          </p:spTgt>
                                        </p:tgtEl>
                                        <p:attrNameLst>
                                          <p:attrName>style.visibility</p:attrName>
                                        </p:attrNameLst>
                                      </p:cBhvr>
                                      <p:to>
                                        <p:strVal val="visible"/>
                                      </p:to>
                                    </p:set>
                                    <p:animEffect transition="in" filter="wipe(left)">
                                      <p:cBhvr>
                                        <p:cTn id="6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P spid="8" grpId="0" build="p"/>
      <p:bldP spid="9"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a:spLocks/>
          </p:cNvSpPr>
          <p:nvPr/>
        </p:nvSpPr>
        <p:spPr>
          <a:xfrm>
            <a:off x="276672" y="404664"/>
            <a:ext cx="7403970" cy="93610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nSpc>
                <a:spcPct val="120000"/>
              </a:lnSpc>
              <a:buAutoNum type="arabicPeriod" startAt="11"/>
            </a:pPr>
            <a:r>
              <a:rPr lang="zh-CN" altLang="en-US" sz="2000" b="1" dirty="0" smtClean="0"/>
              <a:t>最大实体；被测要素的实际轮廓。</a:t>
            </a:r>
            <a:endParaRPr lang="en-US" altLang="zh-CN" sz="2000" b="1" dirty="0" smtClean="0"/>
          </a:p>
          <a:p>
            <a:pPr marL="0" indent="0">
              <a:lnSpc>
                <a:spcPct val="120000"/>
              </a:lnSpc>
              <a:buNone/>
            </a:pPr>
            <a:r>
              <a:rPr lang="en-US" altLang="zh-CN" sz="2000" b="1" dirty="0" smtClean="0"/>
              <a:t>12.  </a:t>
            </a:r>
            <a:r>
              <a:rPr lang="zh-CN" altLang="en-US" sz="2000" b="1" dirty="0" smtClean="0"/>
              <a:t>储存润滑油；补偿热变形；保证载荷分布均匀性。</a:t>
            </a:r>
            <a:endParaRPr lang="en-US" altLang="zh-CN" sz="2000" b="1" dirty="0" smtClean="0"/>
          </a:p>
          <a:p>
            <a:pPr marL="457200" indent="-457200">
              <a:lnSpc>
                <a:spcPct val="120000"/>
              </a:lnSpc>
              <a:buAutoNum type="arabicPeriod" startAt="11"/>
            </a:pPr>
            <a:endParaRPr lang="zh-CN" altLang="en-US" sz="2000" b="1" dirty="0"/>
          </a:p>
        </p:txBody>
      </p:sp>
      <p:sp>
        <p:nvSpPr>
          <p:cNvPr id="7" name="内容占位符 2"/>
          <p:cNvSpPr>
            <a:spLocks noGrp="1"/>
          </p:cNvSpPr>
          <p:nvPr>
            <p:ph idx="1"/>
          </p:nvPr>
        </p:nvSpPr>
        <p:spPr>
          <a:xfrm>
            <a:off x="323528" y="1268760"/>
            <a:ext cx="8429488" cy="504056"/>
          </a:xfrm>
        </p:spPr>
        <p:txBody>
          <a:bodyPr>
            <a:normAutofit/>
          </a:bodyPr>
          <a:lstStyle/>
          <a:p>
            <a:pPr marL="0" indent="0">
              <a:buNone/>
            </a:pPr>
            <a:r>
              <a:rPr lang="zh-CN" altLang="en-US" sz="2000" b="1" dirty="0" smtClean="0"/>
              <a:t>二</a:t>
            </a:r>
            <a:r>
              <a:rPr lang="zh-CN" altLang="zh-CN" sz="2000" b="1" dirty="0" smtClean="0"/>
              <a:t>、</a:t>
            </a:r>
            <a:r>
              <a:rPr lang="zh-CN" altLang="en-US" sz="2000" b="1" dirty="0" smtClean="0"/>
              <a:t>单项选择题答案</a:t>
            </a:r>
            <a:endParaRPr lang="zh-CN" altLang="zh-CN" sz="2000" b="1" dirty="0"/>
          </a:p>
        </p:txBody>
      </p:sp>
      <p:sp>
        <p:nvSpPr>
          <p:cNvPr id="9" name="内容占位符 2"/>
          <p:cNvSpPr txBox="1">
            <a:spLocks/>
          </p:cNvSpPr>
          <p:nvPr/>
        </p:nvSpPr>
        <p:spPr>
          <a:xfrm>
            <a:off x="611560" y="1628800"/>
            <a:ext cx="8036892" cy="86409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2000" b="1" dirty="0" smtClean="0"/>
              <a:t>1. </a:t>
            </a:r>
            <a:r>
              <a:rPr lang="zh-CN" altLang="en-US" sz="2000" b="1" dirty="0" smtClean="0"/>
              <a:t> ③      。</a:t>
            </a:r>
            <a:r>
              <a:rPr lang="en-US" altLang="zh-CN" sz="2000" b="1" dirty="0" smtClean="0"/>
              <a:t>2.   </a:t>
            </a:r>
            <a:r>
              <a:rPr lang="zh-CN" altLang="en-US" sz="2000" b="1" dirty="0" smtClean="0"/>
              <a:t>①   。</a:t>
            </a:r>
            <a:r>
              <a:rPr lang="en-US" altLang="zh-CN" sz="2000" b="1" dirty="0" smtClean="0"/>
              <a:t>3. </a:t>
            </a:r>
            <a:r>
              <a:rPr lang="zh-CN" altLang="en-US" sz="2000" b="1" dirty="0" smtClean="0"/>
              <a:t>  ③    </a:t>
            </a:r>
            <a:r>
              <a:rPr lang="en-US" altLang="zh-CN" sz="2000" b="1" dirty="0" smtClean="0"/>
              <a:t>4. </a:t>
            </a:r>
            <a:r>
              <a:rPr lang="zh-CN" altLang="en-US" sz="2000" b="1" dirty="0" smtClean="0"/>
              <a:t>  ②    。</a:t>
            </a:r>
            <a:r>
              <a:rPr lang="en-US" altLang="zh-CN" sz="2000" b="1" dirty="0" smtClean="0"/>
              <a:t>5.  </a:t>
            </a:r>
            <a:r>
              <a:rPr lang="zh-CN" altLang="en-US" sz="2000" b="1" dirty="0" smtClean="0"/>
              <a:t> ④    </a:t>
            </a:r>
            <a:r>
              <a:rPr lang="en-US" altLang="zh-CN" sz="2000" b="1" dirty="0" smtClean="0"/>
              <a:t>6. </a:t>
            </a:r>
            <a:r>
              <a:rPr lang="zh-CN" altLang="en-US" sz="2000" b="1" dirty="0"/>
              <a:t> </a:t>
            </a:r>
            <a:r>
              <a:rPr lang="zh-CN" altLang="en-US" sz="2000" b="1" dirty="0" smtClean="0"/>
              <a:t> ②  。</a:t>
            </a:r>
            <a:r>
              <a:rPr lang="en-US" altLang="zh-CN" sz="2000" b="1" dirty="0" smtClean="0"/>
              <a:t>7. </a:t>
            </a:r>
            <a:r>
              <a:rPr lang="zh-CN" altLang="en-US" sz="2000" b="1" dirty="0" smtClean="0"/>
              <a:t> </a:t>
            </a:r>
            <a:r>
              <a:rPr lang="zh-CN" altLang="en-US" sz="2000" b="1" dirty="0"/>
              <a:t>③ </a:t>
            </a:r>
            <a:r>
              <a:rPr lang="zh-CN" altLang="en-US" sz="2000" b="1" dirty="0" smtClean="0"/>
              <a:t>  。</a:t>
            </a:r>
            <a:r>
              <a:rPr lang="en-US" altLang="zh-CN" sz="2000" b="1" dirty="0" smtClean="0"/>
              <a:t>8.</a:t>
            </a:r>
            <a:r>
              <a:rPr lang="zh-CN" altLang="en-US" sz="2000" b="1" dirty="0"/>
              <a:t> </a:t>
            </a:r>
            <a:r>
              <a:rPr lang="zh-CN" altLang="en-US" sz="2000" b="1" dirty="0" smtClean="0"/>
              <a:t>  </a:t>
            </a:r>
            <a:r>
              <a:rPr lang="zh-CN" altLang="en-US" sz="2000" b="1" dirty="0"/>
              <a:t>② </a:t>
            </a:r>
            <a:r>
              <a:rPr lang="zh-CN" altLang="en-US" sz="2000" b="1" dirty="0" smtClean="0"/>
              <a:t>。 </a:t>
            </a:r>
            <a:r>
              <a:rPr lang="en-US" altLang="zh-CN" sz="2000" b="1" dirty="0" smtClean="0"/>
              <a:t>9.   </a:t>
            </a:r>
            <a:r>
              <a:rPr lang="zh-CN" altLang="en-US" sz="2000" b="1" dirty="0" smtClean="0"/>
              <a:t>③ 。</a:t>
            </a:r>
            <a:r>
              <a:rPr lang="en-US" altLang="zh-CN" sz="2000" b="1" dirty="0" smtClean="0"/>
              <a:t>10. </a:t>
            </a:r>
            <a:r>
              <a:rPr lang="zh-CN" altLang="en-US" sz="2000" b="1" dirty="0" smtClean="0"/>
              <a:t> </a:t>
            </a:r>
            <a:r>
              <a:rPr lang="zh-CN" altLang="en-US" sz="2000" b="1" dirty="0"/>
              <a:t>③ </a:t>
            </a:r>
            <a:r>
              <a:rPr lang="zh-CN" altLang="en-US" sz="2000" b="1" dirty="0" smtClean="0"/>
              <a:t> 。</a:t>
            </a:r>
            <a:r>
              <a:rPr lang="en-US" altLang="zh-CN" sz="2000" b="1" dirty="0" smtClean="0"/>
              <a:t>11. </a:t>
            </a:r>
            <a:r>
              <a:rPr lang="zh-CN" altLang="en-US" sz="2000" b="1" dirty="0" smtClean="0"/>
              <a:t>④ 。</a:t>
            </a:r>
            <a:r>
              <a:rPr lang="en-US" altLang="zh-CN" sz="2000" b="1" dirty="0" smtClean="0"/>
              <a:t>12.  </a:t>
            </a:r>
            <a:r>
              <a:rPr lang="zh-CN" altLang="en-US" sz="2000" b="1" dirty="0" smtClean="0"/>
              <a:t> ④  。 </a:t>
            </a:r>
            <a:r>
              <a:rPr lang="en-US" altLang="zh-CN" sz="2000" b="1" dirty="0" smtClean="0"/>
              <a:t>13. </a:t>
            </a:r>
            <a:r>
              <a:rPr lang="zh-CN" altLang="en-US" sz="2000" b="1" dirty="0" smtClean="0"/>
              <a:t>④。   </a:t>
            </a:r>
            <a:r>
              <a:rPr lang="en-US" altLang="zh-CN" sz="2000" b="1" dirty="0" smtClean="0"/>
              <a:t>14. </a:t>
            </a:r>
            <a:r>
              <a:rPr lang="zh-CN" altLang="en-US" sz="2000" b="1" dirty="0"/>
              <a:t>① </a:t>
            </a:r>
            <a:r>
              <a:rPr lang="zh-CN" altLang="en-US" sz="2000" b="1" dirty="0" smtClean="0"/>
              <a:t> 。</a:t>
            </a:r>
            <a:r>
              <a:rPr lang="en-US" altLang="zh-CN" sz="2000" b="1" dirty="0" smtClean="0"/>
              <a:t>15. </a:t>
            </a:r>
            <a:r>
              <a:rPr lang="zh-CN" altLang="en-US" sz="2000" b="1" dirty="0" smtClean="0"/>
              <a:t> ②  。</a:t>
            </a:r>
            <a:endParaRPr lang="zh-CN" altLang="en-US" sz="2000" b="1" dirty="0"/>
          </a:p>
          <a:p>
            <a:pPr marL="0" indent="0">
              <a:buNone/>
            </a:pPr>
            <a:endParaRPr lang="zh-CN" altLang="zh-CN" sz="2000" b="1" dirty="0"/>
          </a:p>
        </p:txBody>
      </p:sp>
      <p:sp>
        <p:nvSpPr>
          <p:cNvPr id="10" name="内容占位符 2"/>
          <p:cNvSpPr txBox="1">
            <a:spLocks/>
          </p:cNvSpPr>
          <p:nvPr/>
        </p:nvSpPr>
        <p:spPr>
          <a:xfrm>
            <a:off x="323528" y="2384884"/>
            <a:ext cx="8429488" cy="540060"/>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2000" b="1" dirty="0" smtClean="0"/>
              <a:t>三</a:t>
            </a:r>
            <a:r>
              <a:rPr lang="zh-CN" altLang="zh-CN" sz="2000" b="1" dirty="0" smtClean="0"/>
              <a:t>、</a:t>
            </a:r>
            <a:r>
              <a:rPr lang="zh-CN" altLang="en-US" sz="2000" b="1" dirty="0" smtClean="0"/>
              <a:t>标注题和改错题</a:t>
            </a:r>
            <a:endParaRPr lang="en-US" altLang="zh-CN" sz="2000" b="1" dirty="0" smtClean="0"/>
          </a:p>
          <a:p>
            <a:pPr marL="0" indent="0">
              <a:buFont typeface="Arial" pitchFamily="34" charset="0"/>
              <a:buNone/>
            </a:pPr>
            <a:r>
              <a:rPr lang="en-US" altLang="zh-CN" sz="1600" b="1" dirty="0"/>
              <a:t> </a:t>
            </a:r>
            <a:r>
              <a:rPr lang="en-US" altLang="zh-CN" sz="1600" b="1" dirty="0" smtClean="0"/>
              <a:t>  1.</a:t>
            </a:r>
            <a:r>
              <a:rPr lang="zh-CN" altLang="en-US" sz="1600" b="1" dirty="0" smtClean="0"/>
              <a:t>标注题</a:t>
            </a:r>
            <a:endParaRPr lang="zh-CN" altLang="zh-CN" sz="1600" b="1" dirty="0"/>
          </a:p>
        </p:txBody>
      </p:sp>
      <mc:AlternateContent xmlns:mc="http://schemas.openxmlformats.org/markup-compatibility/2006" xmlns:a14="http://schemas.microsoft.com/office/drawing/2010/main">
        <mc:Choice Requires="a14">
          <p:sp>
            <p:nvSpPr>
              <p:cNvPr id="11" name="内容占位符 2"/>
              <p:cNvSpPr txBox="1">
                <a:spLocks/>
              </p:cNvSpPr>
              <p:nvPr/>
            </p:nvSpPr>
            <p:spPr>
              <a:xfrm>
                <a:off x="323528" y="2780928"/>
                <a:ext cx="6264696" cy="50405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zh-CN" altLang="en-US" sz="1200" b="1" dirty="0" smtClean="0"/>
                  <a:t>（</a:t>
                </a:r>
                <a:r>
                  <a:rPr lang="en-US" altLang="zh-CN" sz="1200" b="1" dirty="0" smtClean="0"/>
                  <a:t>1</a:t>
                </a:r>
                <a:r>
                  <a:rPr lang="zh-CN" altLang="en-US" sz="1200" b="1" dirty="0" smtClean="0"/>
                  <a:t>） 两个</a:t>
                </a:r>
                <a:r>
                  <a:rPr lang="el-GR" altLang="zh-CN" sz="1200" b="1" i="1" dirty="0" smtClean="0">
                    <a:latin typeface="Batang" pitchFamily="18" charset="-127"/>
                    <a:ea typeface="Batang" pitchFamily="18" charset="-127"/>
                  </a:rPr>
                  <a:t>φ</a:t>
                </a:r>
                <a:r>
                  <a:rPr lang="en-US" altLang="zh-CN" sz="1200" b="1" i="1" dirty="0" smtClean="0">
                    <a:latin typeface="Batang" pitchFamily="18" charset="-127"/>
                    <a:ea typeface="Batang" pitchFamily="18" charset="-127"/>
                  </a:rPr>
                  <a:t> </a:t>
                </a:r>
                <a14:m>
                  <m:oMath xmlns:m="http://schemas.openxmlformats.org/officeDocument/2006/math">
                    <m:sSub>
                      <m:sSubPr>
                        <m:ctrlPr>
                          <a:rPr lang="en-US" altLang="zh-CN" sz="1200" b="1" i="1" smtClean="0">
                            <a:latin typeface="Cambria Math"/>
                            <a:ea typeface="Batang" pitchFamily="18" charset="-127"/>
                          </a:rPr>
                        </m:ctrlPr>
                      </m:sSubPr>
                      <m:e>
                        <m:r>
                          <a:rPr lang="en-US" altLang="zh-CN" sz="1200" b="1" i="1" smtClean="0">
                            <a:latin typeface="Cambria Math"/>
                            <a:ea typeface="Batang" pitchFamily="18" charset="-127"/>
                          </a:rPr>
                          <m:t>𝒅</m:t>
                        </m:r>
                      </m:e>
                      <m:sub>
                        <m:r>
                          <a:rPr lang="en-US" altLang="zh-CN" sz="1200" b="1" i="1" smtClean="0">
                            <a:latin typeface="Cambria Math"/>
                            <a:ea typeface="Batang" pitchFamily="18" charset="-127"/>
                          </a:rPr>
                          <m:t>𝟏</m:t>
                        </m:r>
                      </m:sub>
                    </m:sSub>
                  </m:oMath>
                </a14:m>
                <a:r>
                  <a:rPr lang="en-US" altLang="zh-CN" sz="1200" b="1" i="1" dirty="0" smtClean="0">
                    <a:latin typeface="Batang" pitchFamily="18" charset="-127"/>
                    <a:ea typeface="Batang" pitchFamily="18" charset="-127"/>
                  </a:rPr>
                  <a:t> </a:t>
                </a:r>
                <a:r>
                  <a:rPr lang="zh-CN" altLang="en-US" sz="1200" b="1" dirty="0" smtClean="0">
                    <a:latin typeface="Batang" pitchFamily="18" charset="-127"/>
                    <a:ea typeface="Batang" pitchFamily="18" charset="-127"/>
                  </a:rPr>
                  <a:t>轴颈的轴线对它们的公共基准轴线的同轴度公差为</a:t>
                </a:r>
                <a:r>
                  <a:rPr lang="en-US" altLang="zh-CN" sz="1200" b="1" dirty="0" smtClean="0">
                    <a:latin typeface="Batang" pitchFamily="18" charset="-127"/>
                    <a:ea typeface="Batang" pitchFamily="18" charset="-127"/>
                  </a:rPr>
                  <a:t>0.01</a:t>
                </a:r>
                <a:r>
                  <a:rPr lang="zh-CN" altLang="en-US" sz="1200" b="1" dirty="0" smtClean="0">
                    <a:latin typeface="Batang" pitchFamily="18" charset="-127"/>
                    <a:ea typeface="Batang" pitchFamily="18" charset="-127"/>
                  </a:rPr>
                  <a:t>。</a:t>
                </a:r>
                <a:endParaRPr lang="zh-CN" altLang="zh-CN" sz="1200" b="1" dirty="0">
                  <a:latin typeface="Batang" pitchFamily="18" charset="-127"/>
                  <a:ea typeface="Batang" pitchFamily="18" charset="-127"/>
                </a:endParaRPr>
              </a:p>
            </p:txBody>
          </p:sp>
        </mc:Choice>
        <mc:Fallback xmlns="">
          <p:sp>
            <p:nvSpPr>
              <p:cNvPr id="11" name="内容占位符 2"/>
              <p:cNvSpPr txBox="1">
                <a:spLocks noRot="1" noChangeAspect="1" noMove="1" noResize="1" noEditPoints="1" noAdjustHandles="1" noChangeArrowheads="1" noChangeShapeType="1" noTextEdit="1"/>
              </p:cNvSpPr>
              <p:nvPr/>
            </p:nvSpPr>
            <p:spPr>
              <a:xfrm>
                <a:off x="323528" y="2780928"/>
                <a:ext cx="6264696" cy="504056"/>
              </a:xfrm>
              <a:prstGeom prst="rect">
                <a:avLst/>
              </a:prstGeom>
              <a:blipFill rotWithShape="1">
                <a:blip r:embed="rId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内容占位符 2"/>
              <p:cNvSpPr txBox="1">
                <a:spLocks/>
              </p:cNvSpPr>
              <p:nvPr/>
            </p:nvSpPr>
            <p:spPr>
              <a:xfrm>
                <a:off x="323528" y="3048635"/>
                <a:ext cx="6828225" cy="52438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zh-CN" altLang="en-US" sz="1200" b="1" dirty="0" smtClean="0"/>
                  <a:t>（</a:t>
                </a:r>
                <a:r>
                  <a:rPr lang="en-US" altLang="zh-CN" sz="1200" b="1" dirty="0"/>
                  <a:t>2</a:t>
                </a:r>
                <a:r>
                  <a:rPr lang="zh-CN" altLang="en-US" sz="1200" b="1" dirty="0" smtClean="0"/>
                  <a:t>） </a:t>
                </a:r>
                <a:r>
                  <a:rPr lang="el-GR" altLang="zh-CN" sz="1200" b="1" i="1" dirty="0" smtClean="0">
                    <a:latin typeface="Batang" pitchFamily="18" charset="-127"/>
                    <a:ea typeface="Batang" pitchFamily="18" charset="-127"/>
                  </a:rPr>
                  <a:t>φ</a:t>
                </a:r>
                <a:r>
                  <a:rPr lang="en-US" altLang="zh-CN" sz="1200" b="1" i="1" dirty="0" smtClean="0">
                    <a:latin typeface="Batang" pitchFamily="18" charset="-127"/>
                    <a:ea typeface="Batang" pitchFamily="18" charset="-127"/>
                  </a:rPr>
                  <a:t> </a:t>
                </a:r>
                <a14:m>
                  <m:oMath xmlns:m="http://schemas.openxmlformats.org/officeDocument/2006/math">
                    <m:sSub>
                      <m:sSubPr>
                        <m:ctrlPr>
                          <a:rPr lang="en-US" altLang="zh-CN" sz="1200" b="1" i="1" smtClean="0">
                            <a:latin typeface="Cambria Math"/>
                            <a:ea typeface="Batang" pitchFamily="18" charset="-127"/>
                          </a:rPr>
                        </m:ctrlPr>
                      </m:sSubPr>
                      <m:e>
                        <m:r>
                          <a:rPr lang="en-US" altLang="zh-CN" sz="1200" b="1" i="1" smtClean="0">
                            <a:latin typeface="Cambria Math"/>
                            <a:ea typeface="Batang" pitchFamily="18" charset="-127"/>
                          </a:rPr>
                          <m:t>𝒅</m:t>
                        </m:r>
                      </m:e>
                      <m:sub>
                        <m:r>
                          <a:rPr lang="en-US" altLang="zh-CN" sz="1200" b="1" i="1" smtClean="0">
                            <a:latin typeface="Cambria Math"/>
                            <a:ea typeface="Batang" pitchFamily="18" charset="-127"/>
                          </a:rPr>
                          <m:t>𝟐</m:t>
                        </m:r>
                      </m:sub>
                    </m:sSub>
                  </m:oMath>
                </a14:m>
                <a:r>
                  <a:rPr lang="en-US" altLang="zh-CN" sz="1200" b="1" i="1" dirty="0" smtClean="0">
                    <a:latin typeface="Batang" pitchFamily="18" charset="-127"/>
                    <a:ea typeface="Batang" pitchFamily="18" charset="-127"/>
                  </a:rPr>
                  <a:t> </a:t>
                </a:r>
                <a:r>
                  <a:rPr lang="zh-CN" altLang="en-US" sz="1200" b="1" dirty="0" smtClean="0">
                    <a:latin typeface="Batang" pitchFamily="18" charset="-127"/>
                    <a:ea typeface="Batang" pitchFamily="18" charset="-127"/>
                  </a:rPr>
                  <a:t>圆柱面</a:t>
                </a:r>
                <a:r>
                  <a:rPr lang="zh-CN" altLang="en-US" sz="1200" b="1" dirty="0">
                    <a:latin typeface="Batang" pitchFamily="18" charset="-127"/>
                    <a:ea typeface="Batang" pitchFamily="18" charset="-127"/>
                  </a:rPr>
                  <a:t>轴线</a:t>
                </a:r>
                <a:r>
                  <a:rPr lang="zh-CN" altLang="en-US" sz="1200" b="1" dirty="0" smtClean="0">
                    <a:latin typeface="Batang" pitchFamily="18" charset="-127"/>
                    <a:ea typeface="Batang" pitchFamily="18" charset="-127"/>
                  </a:rPr>
                  <a:t>对</a:t>
                </a:r>
                <a:r>
                  <a:rPr lang="zh-CN" altLang="en-US" sz="1200" b="1" dirty="0"/>
                  <a:t>两个</a:t>
                </a:r>
                <a:r>
                  <a:rPr lang="el-GR" altLang="zh-CN" sz="1200" b="1" i="1" dirty="0">
                    <a:latin typeface="Batang" pitchFamily="18" charset="-127"/>
                    <a:ea typeface="Batang" pitchFamily="18" charset="-127"/>
                  </a:rPr>
                  <a:t>φ</a:t>
                </a:r>
                <a:r>
                  <a:rPr lang="en-US" altLang="zh-CN" sz="1200" b="1" i="1" dirty="0">
                    <a:latin typeface="Batang" pitchFamily="18" charset="-127"/>
                    <a:ea typeface="Batang" pitchFamily="18" charset="-127"/>
                  </a:rPr>
                  <a:t> </a:t>
                </a:r>
                <a14:m>
                  <m:oMath xmlns:m="http://schemas.openxmlformats.org/officeDocument/2006/math">
                    <m:sSub>
                      <m:sSubPr>
                        <m:ctrlPr>
                          <a:rPr lang="en-US" altLang="zh-CN" sz="1200" b="1" i="1">
                            <a:latin typeface="Cambria Math"/>
                            <a:ea typeface="Batang" pitchFamily="18" charset="-127"/>
                          </a:rPr>
                        </m:ctrlPr>
                      </m:sSubPr>
                      <m:e>
                        <m:r>
                          <a:rPr lang="en-US" altLang="zh-CN" sz="1200" b="1" i="1">
                            <a:latin typeface="Cambria Math"/>
                            <a:ea typeface="Batang" pitchFamily="18" charset="-127"/>
                          </a:rPr>
                          <m:t>𝒅</m:t>
                        </m:r>
                      </m:e>
                      <m:sub>
                        <m:r>
                          <a:rPr lang="en-US" altLang="zh-CN" sz="1200" b="1" i="1">
                            <a:latin typeface="Cambria Math"/>
                            <a:ea typeface="Batang" pitchFamily="18" charset="-127"/>
                          </a:rPr>
                          <m:t>𝟏</m:t>
                        </m:r>
                      </m:sub>
                    </m:sSub>
                  </m:oMath>
                </a14:m>
                <a:r>
                  <a:rPr lang="zh-CN" altLang="en-US" sz="1200" b="1" dirty="0" smtClean="0">
                    <a:latin typeface="Batang" pitchFamily="18" charset="-127"/>
                    <a:ea typeface="Batang" pitchFamily="18" charset="-127"/>
                  </a:rPr>
                  <a:t>轴颈的公共基准轴线的同轴度公差为</a:t>
                </a:r>
                <a:r>
                  <a:rPr lang="en-US" altLang="zh-CN" sz="1200" b="1" dirty="0" smtClean="0">
                    <a:latin typeface="Batang" pitchFamily="18" charset="-127"/>
                    <a:ea typeface="Batang" pitchFamily="18" charset="-127"/>
                  </a:rPr>
                  <a:t>0.015</a:t>
                </a:r>
                <a:r>
                  <a:rPr lang="zh-CN" altLang="en-US" sz="1200" b="1" dirty="0" smtClean="0">
                    <a:latin typeface="Batang" pitchFamily="18" charset="-127"/>
                    <a:ea typeface="Batang" pitchFamily="18" charset="-127"/>
                  </a:rPr>
                  <a:t>。</a:t>
                </a:r>
                <a:endParaRPr lang="zh-CN" altLang="zh-CN" sz="1200" b="1" dirty="0">
                  <a:latin typeface="Batang" pitchFamily="18" charset="-127"/>
                  <a:ea typeface="Batang" pitchFamily="18" charset="-127"/>
                </a:endParaRPr>
              </a:p>
            </p:txBody>
          </p:sp>
        </mc:Choice>
        <mc:Fallback xmlns="">
          <p:sp>
            <p:nvSpPr>
              <p:cNvPr id="12" name="内容占位符 2"/>
              <p:cNvSpPr txBox="1">
                <a:spLocks noRot="1" noChangeAspect="1" noMove="1" noResize="1" noEditPoints="1" noAdjustHandles="1" noChangeArrowheads="1" noChangeShapeType="1" noTextEdit="1"/>
              </p:cNvSpPr>
              <p:nvPr/>
            </p:nvSpPr>
            <p:spPr>
              <a:xfrm>
                <a:off x="323528" y="3048635"/>
                <a:ext cx="6828225" cy="524381"/>
              </a:xfrm>
              <a:prstGeom prst="rect">
                <a:avLst/>
              </a:prstGeom>
              <a:blipFill rotWithShape="1">
                <a:blip r:embed="rId4"/>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内容占位符 2"/>
              <p:cNvSpPr txBox="1">
                <a:spLocks/>
              </p:cNvSpPr>
              <p:nvPr/>
            </p:nvSpPr>
            <p:spPr>
              <a:xfrm>
                <a:off x="262914" y="3284984"/>
                <a:ext cx="6685350" cy="47269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zh-CN" altLang="en-US" sz="1600" b="1" dirty="0" smtClean="0"/>
                  <a:t>（</a:t>
                </a:r>
                <a:r>
                  <a:rPr lang="en-US" altLang="zh-CN" sz="1600" b="1" dirty="0" smtClean="0"/>
                  <a:t>3</a:t>
                </a:r>
                <a:r>
                  <a:rPr lang="zh-CN" altLang="en-US" sz="1600" b="1" dirty="0" smtClean="0"/>
                  <a:t>） </a:t>
                </a:r>
                <a:r>
                  <a:rPr lang="en-US" altLang="zh-CN" sz="1600" b="1" i="1" dirty="0" smtClean="0"/>
                  <a:t>b </a:t>
                </a:r>
                <a:r>
                  <a:rPr lang="zh-CN" altLang="en-US" sz="1600" b="1" dirty="0" smtClean="0"/>
                  <a:t>键槽的中心平面</a:t>
                </a:r>
                <a:r>
                  <a:rPr lang="zh-CN" altLang="en-US" sz="1600" b="1" dirty="0" smtClean="0">
                    <a:latin typeface="Batang" pitchFamily="18" charset="-127"/>
                    <a:ea typeface="Batang" pitchFamily="18" charset="-127"/>
                  </a:rPr>
                  <a:t>对</a:t>
                </a:r>
                <a:r>
                  <a:rPr lang="el-GR" altLang="zh-CN" sz="1600" b="1" i="1" dirty="0" smtClean="0">
                    <a:latin typeface="Batang" pitchFamily="18" charset="-127"/>
                    <a:ea typeface="Batang" pitchFamily="18" charset="-127"/>
                  </a:rPr>
                  <a:t>φ</a:t>
                </a:r>
                <a:r>
                  <a:rPr lang="en-US" altLang="zh-CN" sz="1600" b="1" i="1" dirty="0" smtClean="0">
                    <a:latin typeface="Batang" pitchFamily="18" charset="-127"/>
                    <a:ea typeface="Batang" pitchFamily="18" charset="-127"/>
                  </a:rPr>
                  <a:t> </a:t>
                </a:r>
                <a14:m>
                  <m:oMath xmlns:m="http://schemas.openxmlformats.org/officeDocument/2006/math">
                    <m:sSub>
                      <m:sSubPr>
                        <m:ctrlPr>
                          <a:rPr lang="en-US" altLang="zh-CN" sz="1600" b="1" i="1">
                            <a:latin typeface="Cambria Math"/>
                            <a:ea typeface="Batang" pitchFamily="18" charset="-127"/>
                          </a:rPr>
                        </m:ctrlPr>
                      </m:sSubPr>
                      <m:e>
                        <m:r>
                          <a:rPr lang="en-US" altLang="zh-CN" sz="1600" b="1" i="1">
                            <a:latin typeface="Cambria Math"/>
                            <a:ea typeface="Batang" pitchFamily="18" charset="-127"/>
                          </a:rPr>
                          <m:t>𝒅</m:t>
                        </m:r>
                      </m:e>
                      <m:sub>
                        <m:r>
                          <a:rPr lang="en-US" altLang="zh-CN" sz="1600" b="1" i="1" smtClean="0">
                            <a:latin typeface="Cambria Math"/>
                            <a:ea typeface="Batang" pitchFamily="18" charset="-127"/>
                          </a:rPr>
                          <m:t>𝟐</m:t>
                        </m:r>
                      </m:sub>
                    </m:sSub>
                  </m:oMath>
                </a14:m>
                <a:r>
                  <a:rPr lang="zh-CN" altLang="en-US" sz="1600" b="1" dirty="0" smtClean="0">
                    <a:latin typeface="Batang" pitchFamily="18" charset="-127"/>
                    <a:ea typeface="Batang" pitchFamily="18" charset="-127"/>
                  </a:rPr>
                  <a:t>圆柱面轴线的对称度公差为</a:t>
                </a:r>
                <a:r>
                  <a:rPr lang="en-US" altLang="zh-CN" sz="1600" b="1" dirty="0" smtClean="0">
                    <a:latin typeface="Batang" pitchFamily="18" charset="-127"/>
                    <a:ea typeface="Batang" pitchFamily="18" charset="-127"/>
                  </a:rPr>
                  <a:t>0.025</a:t>
                </a:r>
                <a:r>
                  <a:rPr lang="zh-CN" altLang="en-US" sz="1600" b="1" dirty="0" smtClean="0">
                    <a:latin typeface="Batang" pitchFamily="18" charset="-127"/>
                    <a:ea typeface="Batang" pitchFamily="18" charset="-127"/>
                  </a:rPr>
                  <a:t>。</a:t>
                </a:r>
                <a:endParaRPr lang="zh-CN" altLang="zh-CN" sz="1600" b="1" dirty="0">
                  <a:latin typeface="Batang" pitchFamily="18" charset="-127"/>
                  <a:ea typeface="Batang" pitchFamily="18" charset="-127"/>
                </a:endParaRPr>
              </a:p>
            </p:txBody>
          </p:sp>
        </mc:Choice>
        <mc:Fallback xmlns="">
          <p:sp>
            <p:nvSpPr>
              <p:cNvPr id="13" name="内容占位符 2"/>
              <p:cNvSpPr txBox="1">
                <a:spLocks noRot="1" noChangeAspect="1" noMove="1" noResize="1" noEditPoints="1" noAdjustHandles="1" noChangeArrowheads="1" noChangeShapeType="1" noTextEdit="1"/>
              </p:cNvSpPr>
              <p:nvPr/>
            </p:nvSpPr>
            <p:spPr>
              <a:xfrm>
                <a:off x="262914" y="3284984"/>
                <a:ext cx="6685350" cy="472698"/>
              </a:xfrm>
              <a:prstGeom prst="rect">
                <a:avLst/>
              </a:prstGeom>
              <a:blipFill rotWithShape="1">
                <a:blip r:embed="rId5"/>
                <a:stretch>
                  <a:fillRect l="-456"/>
                </a:stretch>
              </a:blipFill>
            </p:spPr>
            <p:txBody>
              <a:bodyPr/>
              <a:lstStyle/>
              <a:p>
                <a:r>
                  <a:rPr lang="zh-CN" altLang="en-US">
                    <a:noFill/>
                  </a:rPr>
                  <a:t> </a:t>
                </a:r>
              </a:p>
            </p:txBody>
          </p:sp>
        </mc:Fallback>
      </mc:AlternateContent>
      <p:grpSp>
        <p:nvGrpSpPr>
          <p:cNvPr id="3" name="组合 2"/>
          <p:cNvGrpSpPr/>
          <p:nvPr/>
        </p:nvGrpSpPr>
        <p:grpSpPr>
          <a:xfrm>
            <a:off x="467544" y="3573016"/>
            <a:ext cx="5472608" cy="3115617"/>
            <a:chOff x="467544" y="3501008"/>
            <a:chExt cx="5472608" cy="3115617"/>
          </a:xfrm>
        </p:grpSpPr>
        <p:pic>
          <p:nvPicPr>
            <p:cNvPr id="1638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7544" y="4293096"/>
              <a:ext cx="5359995" cy="1535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4" name="组合 63"/>
            <p:cNvGrpSpPr/>
            <p:nvPr/>
          </p:nvGrpSpPr>
          <p:grpSpPr>
            <a:xfrm>
              <a:off x="812890" y="3501008"/>
              <a:ext cx="2030918" cy="1000982"/>
              <a:chOff x="1172930" y="3429000"/>
              <a:chExt cx="2030918" cy="1000982"/>
            </a:xfrm>
          </p:grpSpPr>
          <p:grpSp>
            <p:nvGrpSpPr>
              <p:cNvPr id="65" name="组合 64"/>
              <p:cNvGrpSpPr/>
              <p:nvPr/>
            </p:nvGrpSpPr>
            <p:grpSpPr>
              <a:xfrm>
                <a:off x="1445856" y="3429000"/>
                <a:ext cx="1757992" cy="744521"/>
                <a:chOff x="2560843" y="4412671"/>
                <a:chExt cx="1757992" cy="744521"/>
              </a:xfrm>
            </p:grpSpPr>
            <p:grpSp>
              <p:nvGrpSpPr>
                <p:cNvPr id="68" name="组合 67"/>
                <p:cNvGrpSpPr/>
                <p:nvPr/>
              </p:nvGrpSpPr>
              <p:grpSpPr>
                <a:xfrm>
                  <a:off x="2560843" y="4754837"/>
                  <a:ext cx="1757992" cy="402355"/>
                  <a:chOff x="2560843" y="4754837"/>
                  <a:chExt cx="1757992" cy="402355"/>
                </a:xfrm>
              </p:grpSpPr>
              <p:pic>
                <p:nvPicPr>
                  <p:cNvPr id="70" name="图片 6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60843" y="4782003"/>
                    <a:ext cx="570997" cy="375189"/>
                  </a:xfrm>
                  <a:prstGeom prst="rect">
                    <a:avLst/>
                  </a:prstGeom>
                </p:spPr>
              </p:pic>
              <p:sp>
                <p:nvSpPr>
                  <p:cNvPr id="71" name="TextBox 70"/>
                  <p:cNvSpPr txBox="1"/>
                  <p:nvPr/>
                </p:nvSpPr>
                <p:spPr>
                  <a:xfrm>
                    <a:off x="2584206" y="4754837"/>
                    <a:ext cx="1734629" cy="369332"/>
                  </a:xfrm>
                  <a:prstGeom prst="rect">
                    <a:avLst/>
                  </a:prstGeom>
                  <a:noFill/>
                  <a:ln w="12700">
                    <a:solidFill>
                      <a:schemeClr val="tx1"/>
                    </a:solidFill>
                  </a:ln>
                </p:spPr>
                <p:txBody>
                  <a:bodyPr wrap="square" rtlCol="0">
                    <a:spAutoFit/>
                  </a:bodyPr>
                  <a:lstStyle/>
                  <a:p>
                    <a:r>
                      <a:rPr lang="en-US" altLang="zh-CN" i="1" dirty="0" smtClean="0"/>
                      <a:t>        </a:t>
                    </a:r>
                    <a:r>
                      <a:rPr lang="el-GR" altLang="zh-CN" i="1" dirty="0" smtClean="0"/>
                      <a:t>Φ</a:t>
                    </a:r>
                    <a:r>
                      <a:rPr lang="en-US" altLang="zh-CN" dirty="0" smtClean="0"/>
                      <a:t>0.0 1   </a:t>
                    </a:r>
                    <a:r>
                      <a:rPr lang="en-US" altLang="zh-CN" i="1" dirty="0" smtClean="0"/>
                      <a:t>A-B</a:t>
                    </a:r>
                    <a:endParaRPr lang="zh-CN" altLang="en-US" i="1" dirty="0"/>
                  </a:p>
                </p:txBody>
              </p:sp>
              <p:cxnSp>
                <p:nvCxnSpPr>
                  <p:cNvPr id="72" name="直接连接符 71"/>
                  <p:cNvCxnSpPr/>
                  <p:nvPr/>
                </p:nvCxnSpPr>
                <p:spPr>
                  <a:xfrm>
                    <a:off x="3059832" y="4754837"/>
                    <a:ext cx="0" cy="345496"/>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3779912" y="4782003"/>
                    <a:ext cx="0" cy="318330"/>
                  </a:xfrm>
                  <a:prstGeom prst="line">
                    <a:avLst/>
                  </a:prstGeom>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69" name="TextBox 68"/>
                    <p:cNvSpPr txBox="1"/>
                    <p:nvPr/>
                  </p:nvSpPr>
                  <p:spPr>
                    <a:xfrm>
                      <a:off x="2986345" y="4412671"/>
                      <a:ext cx="1249422" cy="369332"/>
                    </a:xfrm>
                    <a:prstGeom prst="rect">
                      <a:avLst/>
                    </a:prstGeom>
                    <a:noFill/>
                  </p:spPr>
                  <p:txBody>
                    <a:bodyPr wrap="square" rtlCol="0">
                      <a:spAutoFit/>
                    </a:bodyPr>
                    <a:lstStyle/>
                    <a:p>
                      <a:r>
                        <a:rPr lang="en-US" altLang="zh-CN" dirty="0" smtClean="0"/>
                        <a:t>2×</a:t>
                      </a:r>
                      <a:r>
                        <a:rPr lang="el-GR" altLang="zh-CN" i="1" dirty="0" smtClean="0">
                          <a:latin typeface="Batang" pitchFamily="18" charset="-127"/>
                          <a:ea typeface="Batang" pitchFamily="18" charset="-127"/>
                        </a:rPr>
                        <a:t>φ</a:t>
                      </a:r>
                      <a14:m>
                        <m:oMath xmlns:m="http://schemas.openxmlformats.org/officeDocument/2006/math">
                          <m:sSub>
                            <m:sSubPr>
                              <m:ctrlPr>
                                <a:rPr lang="el-GR" altLang="zh-CN" i="1" smtClean="0">
                                  <a:latin typeface="Cambria Math"/>
                                  <a:ea typeface="Batang" pitchFamily="18" charset="-127"/>
                                </a:rPr>
                              </m:ctrlPr>
                            </m:sSubPr>
                            <m:e>
                              <m:r>
                                <a:rPr lang="en-US" altLang="zh-CN" b="0" i="1" smtClean="0">
                                  <a:latin typeface="Cambria Math"/>
                                  <a:ea typeface="Batang" pitchFamily="18" charset="-127"/>
                                </a:rPr>
                                <m:t>𝑑</m:t>
                              </m:r>
                            </m:e>
                            <m:sub>
                              <m:r>
                                <a:rPr lang="en-US" altLang="zh-CN" b="0" i="1" smtClean="0">
                                  <a:latin typeface="Cambria Math"/>
                                  <a:ea typeface="Batang" pitchFamily="18" charset="-127"/>
                                </a:rPr>
                                <m:t>1</m:t>
                              </m:r>
                            </m:sub>
                          </m:sSub>
                        </m:oMath>
                      </a14:m>
                      <a:endParaRPr lang="zh-CN" altLang="en-US" baseline="-25000" dirty="0"/>
                    </a:p>
                  </p:txBody>
                </p:sp>
              </mc:Choice>
              <mc:Fallback xmlns="">
                <p:sp>
                  <p:nvSpPr>
                    <p:cNvPr id="41" name="TextBox 40"/>
                    <p:cNvSpPr txBox="1">
                      <a:spLocks noRot="1" noChangeAspect="1" noMove="1" noResize="1" noEditPoints="1" noAdjustHandles="1" noChangeArrowheads="1" noChangeShapeType="1" noTextEdit="1"/>
                    </p:cNvSpPr>
                    <p:nvPr/>
                  </p:nvSpPr>
                  <p:spPr>
                    <a:xfrm>
                      <a:off x="2986345" y="4412671"/>
                      <a:ext cx="1249422" cy="369332"/>
                    </a:xfrm>
                    <a:prstGeom prst="rect">
                      <a:avLst/>
                    </a:prstGeom>
                    <a:blipFill rotWithShape="1">
                      <a:blip r:embed="rId11"/>
                      <a:stretch>
                        <a:fillRect l="-4390" t="-13115" b="-26230"/>
                      </a:stretch>
                    </a:blipFill>
                  </p:spPr>
                  <p:txBody>
                    <a:bodyPr/>
                    <a:lstStyle/>
                    <a:p>
                      <a:r>
                        <a:rPr lang="zh-CN" altLang="en-US">
                          <a:noFill/>
                        </a:rPr>
                        <a:t> </a:t>
                      </a:r>
                    </a:p>
                  </p:txBody>
                </p:sp>
              </mc:Fallback>
            </mc:AlternateContent>
          </p:grpSp>
          <p:cxnSp>
            <p:nvCxnSpPr>
              <p:cNvPr id="66" name="直接连接符 65"/>
              <p:cNvCxnSpPr/>
              <p:nvPr/>
            </p:nvCxnSpPr>
            <p:spPr>
              <a:xfrm>
                <a:off x="1176908" y="3933056"/>
                <a:ext cx="298748"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直接箭头连接符 66"/>
              <p:cNvCxnSpPr/>
              <p:nvPr/>
            </p:nvCxnSpPr>
            <p:spPr>
              <a:xfrm>
                <a:off x="1172930" y="3933056"/>
                <a:ext cx="0" cy="4969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74" name="组合 73"/>
            <p:cNvGrpSpPr/>
            <p:nvPr/>
          </p:nvGrpSpPr>
          <p:grpSpPr>
            <a:xfrm>
              <a:off x="568940" y="5589240"/>
              <a:ext cx="402660" cy="811361"/>
              <a:chOff x="1100315" y="3024764"/>
              <a:chExt cx="402660" cy="811361"/>
            </a:xfrm>
          </p:grpSpPr>
          <p:grpSp>
            <p:nvGrpSpPr>
              <p:cNvPr id="75" name="组合 74"/>
              <p:cNvGrpSpPr/>
              <p:nvPr/>
            </p:nvGrpSpPr>
            <p:grpSpPr>
              <a:xfrm>
                <a:off x="1205993" y="3024764"/>
                <a:ext cx="296982" cy="449715"/>
                <a:chOff x="3138185" y="3770408"/>
                <a:chExt cx="228343" cy="357968"/>
              </a:xfrm>
            </p:grpSpPr>
            <p:sp>
              <p:nvSpPr>
                <p:cNvPr id="77" name="流程图: 合并 76"/>
                <p:cNvSpPr/>
                <p:nvPr/>
              </p:nvSpPr>
              <p:spPr>
                <a:xfrm>
                  <a:off x="3138185" y="3770408"/>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8" name="直接连接符 77"/>
                <p:cNvCxnSpPr/>
                <p:nvPr/>
              </p:nvCxnSpPr>
              <p:spPr>
                <a:xfrm>
                  <a:off x="3255797" y="3908916"/>
                  <a:ext cx="0" cy="219460"/>
                </a:xfrm>
                <a:prstGeom prst="line">
                  <a:avLst/>
                </a:prstGeom>
              </p:spPr>
              <p:style>
                <a:lnRef idx="1">
                  <a:schemeClr val="accent1"/>
                </a:lnRef>
                <a:fillRef idx="0">
                  <a:schemeClr val="accent1"/>
                </a:fillRef>
                <a:effectRef idx="0">
                  <a:schemeClr val="accent1"/>
                </a:effectRef>
                <a:fontRef idx="minor">
                  <a:schemeClr val="tx1"/>
                </a:fontRef>
              </p:style>
            </p:cxnSp>
          </p:grpSp>
          <p:sp>
            <p:nvSpPr>
              <p:cNvPr id="76" name="TextBox 75"/>
              <p:cNvSpPr txBox="1"/>
              <p:nvPr/>
            </p:nvSpPr>
            <p:spPr>
              <a:xfrm>
                <a:off x="1100315" y="3466793"/>
                <a:ext cx="402660" cy="369332"/>
              </a:xfrm>
              <a:prstGeom prst="rect">
                <a:avLst/>
              </a:prstGeom>
              <a:noFill/>
              <a:ln w="12700">
                <a:solidFill>
                  <a:schemeClr val="tx1"/>
                </a:solidFill>
              </a:ln>
            </p:spPr>
            <p:txBody>
              <a:bodyPr wrap="square" rtlCol="0">
                <a:spAutoFit/>
              </a:bodyPr>
              <a:lstStyle/>
              <a:p>
                <a:r>
                  <a:rPr lang="en-US" altLang="zh-CN" i="1" dirty="0" smtClean="0"/>
                  <a:t> A</a:t>
                </a:r>
                <a:endParaRPr lang="zh-CN" altLang="en-US" dirty="0"/>
              </a:p>
            </p:txBody>
          </p:sp>
        </p:grpSp>
        <p:grpSp>
          <p:nvGrpSpPr>
            <p:cNvPr id="79" name="组合 78"/>
            <p:cNvGrpSpPr/>
            <p:nvPr/>
          </p:nvGrpSpPr>
          <p:grpSpPr>
            <a:xfrm>
              <a:off x="3233236" y="5805264"/>
              <a:ext cx="402660" cy="811361"/>
              <a:chOff x="2466405" y="3058979"/>
              <a:chExt cx="402660" cy="811361"/>
            </a:xfrm>
          </p:grpSpPr>
          <p:grpSp>
            <p:nvGrpSpPr>
              <p:cNvPr id="80" name="组合 79"/>
              <p:cNvGrpSpPr/>
              <p:nvPr/>
            </p:nvGrpSpPr>
            <p:grpSpPr>
              <a:xfrm>
                <a:off x="2509024" y="3058979"/>
                <a:ext cx="296982" cy="449715"/>
                <a:chOff x="3089701" y="3770408"/>
                <a:chExt cx="228343" cy="357968"/>
              </a:xfrm>
            </p:grpSpPr>
            <p:sp>
              <p:nvSpPr>
                <p:cNvPr id="82" name="流程图: 合并 81"/>
                <p:cNvSpPr/>
                <p:nvPr/>
              </p:nvSpPr>
              <p:spPr>
                <a:xfrm>
                  <a:off x="3089701" y="3770408"/>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3" name="直接连接符 82"/>
                <p:cNvCxnSpPr/>
                <p:nvPr/>
              </p:nvCxnSpPr>
              <p:spPr>
                <a:xfrm>
                  <a:off x="3200433" y="3908916"/>
                  <a:ext cx="0" cy="219460"/>
                </a:xfrm>
                <a:prstGeom prst="line">
                  <a:avLst/>
                </a:prstGeom>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2466405" y="3501008"/>
                <a:ext cx="402660" cy="369332"/>
              </a:xfrm>
              <a:prstGeom prst="rect">
                <a:avLst/>
              </a:prstGeom>
              <a:noFill/>
              <a:ln w="12700">
                <a:solidFill>
                  <a:schemeClr val="tx1"/>
                </a:solidFill>
              </a:ln>
            </p:spPr>
            <p:txBody>
              <a:bodyPr wrap="square" rtlCol="0">
                <a:spAutoFit/>
              </a:bodyPr>
              <a:lstStyle/>
              <a:p>
                <a:r>
                  <a:rPr lang="en-US" altLang="zh-CN" i="1" dirty="0" smtClean="0"/>
                  <a:t>C</a:t>
                </a:r>
                <a:endParaRPr lang="zh-CN" altLang="en-US" i="1" dirty="0"/>
              </a:p>
            </p:txBody>
          </p:sp>
        </p:grpSp>
        <p:grpSp>
          <p:nvGrpSpPr>
            <p:cNvPr id="84" name="组合 83"/>
            <p:cNvGrpSpPr/>
            <p:nvPr/>
          </p:nvGrpSpPr>
          <p:grpSpPr>
            <a:xfrm>
              <a:off x="5537492" y="5586847"/>
              <a:ext cx="402660" cy="811357"/>
              <a:chOff x="2466405" y="3058983"/>
              <a:chExt cx="402660" cy="811357"/>
            </a:xfrm>
          </p:grpSpPr>
          <p:grpSp>
            <p:nvGrpSpPr>
              <p:cNvPr id="85" name="组合 84"/>
              <p:cNvGrpSpPr/>
              <p:nvPr/>
            </p:nvGrpSpPr>
            <p:grpSpPr>
              <a:xfrm>
                <a:off x="2527939" y="3058983"/>
                <a:ext cx="296982" cy="449714"/>
                <a:chOff x="3104244" y="3770409"/>
                <a:chExt cx="228343" cy="357967"/>
              </a:xfrm>
            </p:grpSpPr>
            <p:sp>
              <p:nvSpPr>
                <p:cNvPr id="87" name="流程图: 合并 86"/>
                <p:cNvSpPr/>
                <p:nvPr/>
              </p:nvSpPr>
              <p:spPr>
                <a:xfrm>
                  <a:off x="3104244" y="3770409"/>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8" name="直接连接符 87"/>
                <p:cNvCxnSpPr/>
                <p:nvPr/>
              </p:nvCxnSpPr>
              <p:spPr>
                <a:xfrm>
                  <a:off x="3211730" y="3908916"/>
                  <a:ext cx="0" cy="219460"/>
                </a:xfrm>
                <a:prstGeom prst="line">
                  <a:avLst/>
                </a:prstGeom>
              </p:spPr>
              <p:style>
                <a:lnRef idx="1">
                  <a:schemeClr val="accent1"/>
                </a:lnRef>
                <a:fillRef idx="0">
                  <a:schemeClr val="accent1"/>
                </a:fillRef>
                <a:effectRef idx="0">
                  <a:schemeClr val="accent1"/>
                </a:effectRef>
                <a:fontRef idx="minor">
                  <a:schemeClr val="tx1"/>
                </a:fontRef>
              </p:style>
            </p:cxnSp>
          </p:grpSp>
          <p:sp>
            <p:nvSpPr>
              <p:cNvPr id="86" name="TextBox 85"/>
              <p:cNvSpPr txBox="1"/>
              <p:nvPr/>
            </p:nvSpPr>
            <p:spPr>
              <a:xfrm>
                <a:off x="2466405" y="3501008"/>
                <a:ext cx="402660" cy="369332"/>
              </a:xfrm>
              <a:prstGeom prst="rect">
                <a:avLst/>
              </a:prstGeom>
              <a:noFill/>
              <a:ln w="12700">
                <a:solidFill>
                  <a:schemeClr val="tx1"/>
                </a:solidFill>
              </a:ln>
            </p:spPr>
            <p:txBody>
              <a:bodyPr wrap="square" rtlCol="0">
                <a:spAutoFit/>
              </a:bodyPr>
              <a:lstStyle/>
              <a:p>
                <a:r>
                  <a:rPr lang="en-US" altLang="zh-CN" i="1" dirty="0" smtClean="0"/>
                  <a:t>B</a:t>
                </a:r>
                <a:endParaRPr lang="zh-CN" altLang="en-US" i="1" dirty="0"/>
              </a:p>
            </p:txBody>
          </p:sp>
        </p:grpSp>
        <p:grpSp>
          <p:nvGrpSpPr>
            <p:cNvPr id="89" name="组合 88"/>
            <p:cNvGrpSpPr/>
            <p:nvPr/>
          </p:nvGrpSpPr>
          <p:grpSpPr>
            <a:xfrm>
              <a:off x="3418669" y="3745126"/>
              <a:ext cx="2377467" cy="583080"/>
              <a:chOff x="3635896" y="3915182"/>
              <a:chExt cx="2377467" cy="583080"/>
            </a:xfrm>
          </p:grpSpPr>
          <p:grpSp>
            <p:nvGrpSpPr>
              <p:cNvPr id="90" name="组合 89"/>
              <p:cNvGrpSpPr/>
              <p:nvPr/>
            </p:nvGrpSpPr>
            <p:grpSpPr>
              <a:xfrm>
                <a:off x="3995936" y="3915182"/>
                <a:ext cx="2017427" cy="402355"/>
                <a:chOff x="3995936" y="1898958"/>
                <a:chExt cx="2017427" cy="402355"/>
              </a:xfrm>
            </p:grpSpPr>
            <p:pic>
              <p:nvPicPr>
                <p:cNvPr id="93" name="图片 9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95936" y="1926124"/>
                  <a:ext cx="570997" cy="375189"/>
                </a:xfrm>
                <a:prstGeom prst="rect">
                  <a:avLst/>
                </a:prstGeom>
              </p:spPr>
            </p:pic>
            <p:sp>
              <p:nvSpPr>
                <p:cNvPr id="94" name="TextBox 93"/>
                <p:cNvSpPr txBox="1"/>
                <p:nvPr/>
              </p:nvSpPr>
              <p:spPr>
                <a:xfrm>
                  <a:off x="4005322" y="1898958"/>
                  <a:ext cx="2008041" cy="369332"/>
                </a:xfrm>
                <a:prstGeom prst="rect">
                  <a:avLst/>
                </a:prstGeom>
                <a:noFill/>
                <a:ln w="12700">
                  <a:solidFill>
                    <a:schemeClr val="tx1"/>
                  </a:solidFill>
                </a:ln>
              </p:spPr>
              <p:txBody>
                <a:bodyPr wrap="square" rtlCol="0">
                  <a:spAutoFit/>
                </a:bodyPr>
                <a:lstStyle/>
                <a:p>
                  <a:r>
                    <a:rPr lang="en-US" altLang="zh-CN" i="1" dirty="0" smtClean="0"/>
                    <a:t>        </a:t>
                  </a:r>
                  <a:r>
                    <a:rPr lang="el-GR" altLang="zh-CN" i="1" dirty="0" smtClean="0"/>
                    <a:t>Φ</a:t>
                  </a:r>
                  <a:r>
                    <a:rPr lang="en-US" altLang="zh-CN" dirty="0" smtClean="0"/>
                    <a:t>0.0 1 5     </a:t>
                  </a:r>
                  <a:r>
                    <a:rPr lang="en-US" altLang="zh-CN" i="1" dirty="0" smtClean="0"/>
                    <a:t>A-B</a:t>
                  </a:r>
                  <a:endParaRPr lang="zh-CN" altLang="en-US" i="1" dirty="0"/>
                </a:p>
              </p:txBody>
            </p:sp>
            <p:cxnSp>
              <p:nvCxnSpPr>
                <p:cNvPr id="95" name="直接连接符 94"/>
                <p:cNvCxnSpPr/>
                <p:nvPr/>
              </p:nvCxnSpPr>
              <p:spPr>
                <a:xfrm>
                  <a:off x="4494925" y="1898958"/>
                  <a:ext cx="0" cy="345496"/>
                </a:xfrm>
                <a:prstGeom prst="line">
                  <a:avLst/>
                </a:prstGeom>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436096" y="1926124"/>
                  <a:ext cx="0" cy="31833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91" name="直接连接符 90"/>
              <p:cNvCxnSpPr>
                <a:endCxn id="93" idx="1"/>
              </p:cNvCxnSpPr>
              <p:nvPr/>
            </p:nvCxnSpPr>
            <p:spPr>
              <a:xfrm>
                <a:off x="3635896" y="4129942"/>
                <a:ext cx="360040"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92" name="直接箭头连接符 91"/>
              <p:cNvCxnSpPr/>
              <p:nvPr/>
            </p:nvCxnSpPr>
            <p:spPr>
              <a:xfrm>
                <a:off x="3635896" y="4129943"/>
                <a:ext cx="0" cy="36831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grpSp>
        <p:nvGrpSpPr>
          <p:cNvPr id="2" name="组合 1"/>
          <p:cNvGrpSpPr/>
          <p:nvPr/>
        </p:nvGrpSpPr>
        <p:grpSpPr>
          <a:xfrm>
            <a:off x="6084168" y="4221088"/>
            <a:ext cx="2354944" cy="2204845"/>
            <a:chOff x="6084168" y="4027358"/>
            <a:chExt cx="2467960" cy="2204845"/>
          </a:xfrm>
        </p:grpSpPr>
        <p:pic>
          <p:nvPicPr>
            <p:cNvPr id="16387"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84168" y="4027358"/>
              <a:ext cx="2467960" cy="1705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4" name="组合 53"/>
            <p:cNvGrpSpPr/>
            <p:nvPr/>
          </p:nvGrpSpPr>
          <p:grpSpPr>
            <a:xfrm>
              <a:off x="6804248" y="5229200"/>
              <a:ext cx="1593611" cy="1003003"/>
              <a:chOff x="6290757" y="5468917"/>
              <a:chExt cx="1593611" cy="1003003"/>
            </a:xfrm>
          </p:grpSpPr>
          <p:grpSp>
            <p:nvGrpSpPr>
              <p:cNvPr id="55" name="组合 54"/>
              <p:cNvGrpSpPr/>
              <p:nvPr/>
            </p:nvGrpSpPr>
            <p:grpSpPr>
              <a:xfrm>
                <a:off x="6290757" y="6093296"/>
                <a:ext cx="1377587" cy="378624"/>
                <a:chOff x="5858709" y="4859868"/>
                <a:chExt cx="1377587" cy="378624"/>
              </a:xfrm>
            </p:grpSpPr>
            <p:sp>
              <p:nvSpPr>
                <p:cNvPr id="58" name="TextBox 57"/>
                <p:cNvSpPr txBox="1"/>
                <p:nvPr/>
              </p:nvSpPr>
              <p:spPr>
                <a:xfrm>
                  <a:off x="5858709" y="4859868"/>
                  <a:ext cx="1377587" cy="369332"/>
                </a:xfrm>
                <a:prstGeom prst="rect">
                  <a:avLst/>
                </a:prstGeom>
                <a:noFill/>
                <a:ln w="12700">
                  <a:solidFill>
                    <a:schemeClr val="tx1"/>
                  </a:solidFill>
                </a:ln>
              </p:spPr>
              <p:txBody>
                <a:bodyPr wrap="square" rtlCol="0">
                  <a:spAutoFit/>
                </a:bodyPr>
                <a:lstStyle/>
                <a:p>
                  <a:r>
                    <a:rPr lang="en-US" altLang="zh-CN" i="1" dirty="0" smtClean="0"/>
                    <a:t>       </a:t>
                  </a:r>
                  <a:r>
                    <a:rPr lang="en-US" altLang="zh-CN" dirty="0" smtClean="0"/>
                    <a:t>0.025  </a:t>
                  </a:r>
                  <a:r>
                    <a:rPr lang="en-US" altLang="zh-CN" i="1" dirty="0" smtClean="0"/>
                    <a:t>C</a:t>
                  </a:r>
                  <a:endParaRPr lang="zh-CN" altLang="en-US" i="1" dirty="0"/>
                </a:p>
              </p:txBody>
            </p:sp>
            <p:pic>
              <p:nvPicPr>
                <p:cNvPr id="59"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868144" y="4949841"/>
                  <a:ext cx="285750"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0" name="直接连接符 59"/>
                <p:cNvCxnSpPr/>
                <p:nvPr/>
              </p:nvCxnSpPr>
              <p:spPr>
                <a:xfrm>
                  <a:off x="6876256" y="4859868"/>
                  <a:ext cx="0" cy="369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6228184" y="4869160"/>
                  <a:ext cx="0" cy="369332"/>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56" name="直接连接符 55"/>
              <p:cNvCxnSpPr/>
              <p:nvPr/>
            </p:nvCxnSpPr>
            <p:spPr>
              <a:xfrm>
                <a:off x="7884368" y="5468917"/>
                <a:ext cx="0" cy="768395"/>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58" idx="3"/>
              </p:cNvCxnSpPr>
              <p:nvPr/>
            </p:nvCxnSpPr>
            <p:spPr>
              <a:xfrm>
                <a:off x="7668344" y="6277962"/>
                <a:ext cx="216024" cy="0"/>
              </a:xfrm>
              <a:prstGeom prst="line">
                <a:avLst/>
              </a:prstGeom>
            </p:spPr>
            <p:style>
              <a:lnRef idx="1">
                <a:schemeClr val="accent1"/>
              </a:lnRef>
              <a:fillRef idx="0">
                <a:schemeClr val="accent1"/>
              </a:fillRef>
              <a:effectRef idx="0">
                <a:schemeClr val="accent1"/>
              </a:effectRef>
              <a:fontRef idx="minor">
                <a:schemeClr val="tx1"/>
              </a:fontRef>
            </p:style>
          </p:cxnSp>
        </p:grpSp>
      </p:grpSp>
      <p:sp>
        <p:nvSpPr>
          <p:cNvPr id="62"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28</a:t>
            </a:fld>
            <a:endParaRPr lang="zh-CN" altLang="en-US" sz="2400" b="1" dirty="0"/>
          </a:p>
        </p:txBody>
      </p:sp>
    </p:spTree>
    <p:extLst>
      <p:ext uri="{BB962C8B-B14F-4D97-AF65-F5344CB8AC3E}">
        <p14:creationId xmlns:p14="http://schemas.microsoft.com/office/powerpoint/2010/main" val="33093799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250"/>
                                        <p:tgtEl>
                                          <p:spTgt spid="6">
                                            <p:txEl>
                                              <p:pRg st="0" end="0"/>
                                            </p:txEl>
                                          </p:spTgt>
                                        </p:tgtEl>
                                      </p:cBhvr>
                                    </p:animEffect>
                                  </p:childTnLst>
                                </p:cTn>
                              </p:par>
                            </p:childTnLst>
                          </p:cTn>
                        </p:par>
                        <p:par>
                          <p:cTn id="8" fill="hold">
                            <p:stCondLst>
                              <p:cond delay="1250"/>
                            </p:stCondLst>
                            <p:childTnLst>
                              <p:par>
                                <p:cTn id="9" presetID="22" presetClass="entr" presetSubtype="8"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wipe(left)">
                                      <p:cBhvr>
                                        <p:cTn id="11" dur="1250"/>
                                        <p:tgtEl>
                                          <p:spTgt spid="6">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wipe(left)">
                                      <p:cBhvr>
                                        <p:cTn id="16" dur="500"/>
                                        <p:tgtEl>
                                          <p:spTgt spid="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wipe(left)">
                                      <p:cBhvr>
                                        <p:cTn id="21" dur="500"/>
                                        <p:tgtEl>
                                          <p:spTgt spid="9">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0">
                                            <p:txEl>
                                              <p:pRg st="0" end="0"/>
                                            </p:txEl>
                                          </p:spTgt>
                                        </p:tgtEl>
                                        <p:attrNameLst>
                                          <p:attrName>style.visibility</p:attrName>
                                        </p:attrNameLst>
                                      </p:cBhvr>
                                      <p:to>
                                        <p:strVal val="visible"/>
                                      </p:to>
                                    </p:set>
                                    <p:animEffect transition="in" filter="wipe(left)">
                                      <p:cBhvr>
                                        <p:cTn id="26" dur="500"/>
                                        <p:tgtEl>
                                          <p:spTgt spid="10">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0">
                                            <p:txEl>
                                              <p:pRg st="1" end="1"/>
                                            </p:txEl>
                                          </p:spTgt>
                                        </p:tgtEl>
                                        <p:attrNameLst>
                                          <p:attrName>style.visibility</p:attrName>
                                        </p:attrNameLst>
                                      </p:cBhvr>
                                      <p:to>
                                        <p:strVal val="visible"/>
                                      </p:to>
                                    </p:set>
                                    <p:animEffect transition="in" filter="wipe(left)">
                                      <p:cBhvr>
                                        <p:cTn id="31" dur="500"/>
                                        <p:tgtEl>
                                          <p:spTgt spid="10">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ppt_x"/>
                                          </p:val>
                                        </p:tav>
                                        <p:tav tm="100000">
                                          <p:val>
                                            <p:strVal val="#ppt_x"/>
                                          </p:val>
                                        </p:tav>
                                      </p:tavLst>
                                    </p:anim>
                                    <p:anim calcmode="lin" valueType="num">
                                      <p:cBhvr additive="base">
                                        <p:cTn id="3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1">
                                            <p:txEl>
                                              <p:pRg st="0" end="0"/>
                                            </p:txEl>
                                          </p:spTgt>
                                        </p:tgtEl>
                                        <p:attrNameLst>
                                          <p:attrName>style.visibility</p:attrName>
                                        </p:attrNameLst>
                                      </p:cBhvr>
                                      <p:to>
                                        <p:strVal val="visible"/>
                                      </p:to>
                                    </p:set>
                                    <p:animEffect transition="in" filter="wipe(left)">
                                      <p:cBhvr>
                                        <p:cTn id="42" dur="500"/>
                                        <p:tgtEl>
                                          <p:spTgt spid="11">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2">
                                            <p:txEl>
                                              <p:pRg st="0" end="0"/>
                                            </p:txEl>
                                          </p:spTgt>
                                        </p:tgtEl>
                                        <p:attrNameLst>
                                          <p:attrName>style.visibility</p:attrName>
                                        </p:attrNameLst>
                                      </p:cBhvr>
                                      <p:to>
                                        <p:strVal val="visible"/>
                                      </p:to>
                                    </p:set>
                                    <p:animEffect transition="in" filter="wipe(left)">
                                      <p:cBhvr>
                                        <p:cTn id="47" dur="500"/>
                                        <p:tgtEl>
                                          <p:spTgt spid="12">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additive="base">
                                        <p:cTn id="52" dur="500" fill="hold"/>
                                        <p:tgtEl>
                                          <p:spTgt spid="2"/>
                                        </p:tgtEl>
                                        <p:attrNameLst>
                                          <p:attrName>ppt_x</p:attrName>
                                        </p:attrNameLst>
                                      </p:cBhvr>
                                      <p:tavLst>
                                        <p:tav tm="0">
                                          <p:val>
                                            <p:strVal val="#ppt_x"/>
                                          </p:val>
                                        </p:tav>
                                        <p:tav tm="100000">
                                          <p:val>
                                            <p:strVal val="#ppt_x"/>
                                          </p:val>
                                        </p:tav>
                                      </p:tavLst>
                                    </p:anim>
                                    <p:anim calcmode="lin" valueType="num">
                                      <p:cBhvr additive="base">
                                        <p:cTn id="5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13">
                                            <p:txEl>
                                              <p:pRg st="0" end="0"/>
                                            </p:txEl>
                                          </p:spTgt>
                                        </p:tgtEl>
                                        <p:attrNameLst>
                                          <p:attrName>style.visibility</p:attrName>
                                        </p:attrNameLst>
                                      </p:cBhvr>
                                      <p:to>
                                        <p:strVal val="visible"/>
                                      </p:to>
                                    </p:set>
                                    <p:animEffect transition="in" filter="wipe(left)">
                                      <p:cBhvr>
                                        <p:cTn id="58"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P spid="9" grpId="0" build="p"/>
      <p:bldP spid="10" grpId="0" build="p"/>
      <p:bldP spid="11" grpId="0" build="p"/>
      <p:bldP spid="12" grpId="0" build="p"/>
      <p:bldP spid="1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内容占位符 2"/>
          <p:cNvSpPr txBox="1">
            <a:spLocks/>
          </p:cNvSpPr>
          <p:nvPr/>
        </p:nvSpPr>
        <p:spPr>
          <a:xfrm>
            <a:off x="426659" y="692696"/>
            <a:ext cx="7187679" cy="792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nSpc>
                <a:spcPct val="130000"/>
              </a:lnSpc>
              <a:buAutoNum type="arabicPeriod" startAt="2"/>
            </a:pPr>
            <a:r>
              <a:rPr lang="zh-CN" altLang="en-US" sz="2000" b="1" dirty="0" smtClean="0"/>
              <a:t>试改正下图所示几何公差的的标注错误（几何公差目不许改变）。答案在下页。</a:t>
            </a:r>
            <a:endParaRPr lang="zh-CN" altLang="zh-CN" sz="2000" b="1" dirty="0"/>
          </a:p>
        </p:txBody>
      </p:sp>
      <p:grpSp>
        <p:nvGrpSpPr>
          <p:cNvPr id="3" name="组合 2"/>
          <p:cNvGrpSpPr/>
          <p:nvPr/>
        </p:nvGrpSpPr>
        <p:grpSpPr>
          <a:xfrm>
            <a:off x="1381788" y="1628801"/>
            <a:ext cx="6790612" cy="4608511"/>
            <a:chOff x="1291778" y="1052737"/>
            <a:chExt cx="6790612" cy="4608511"/>
          </a:xfrm>
        </p:grpSpPr>
        <p:grpSp>
          <p:nvGrpSpPr>
            <p:cNvPr id="76" name="组合 75"/>
            <p:cNvGrpSpPr/>
            <p:nvPr/>
          </p:nvGrpSpPr>
          <p:grpSpPr>
            <a:xfrm>
              <a:off x="1291778" y="1052737"/>
              <a:ext cx="6304558" cy="4608511"/>
              <a:chOff x="1333500" y="1586458"/>
              <a:chExt cx="6477000" cy="4048477"/>
            </a:xfrm>
          </p:grpSpPr>
          <p:pic>
            <p:nvPicPr>
              <p:cNvPr id="7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3500" y="1586458"/>
                <a:ext cx="6477000" cy="371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8" name="组合 77"/>
              <p:cNvGrpSpPr/>
              <p:nvPr/>
            </p:nvGrpSpPr>
            <p:grpSpPr>
              <a:xfrm>
                <a:off x="3059832" y="4581128"/>
                <a:ext cx="847571" cy="402660"/>
                <a:chOff x="2264206" y="2435582"/>
                <a:chExt cx="847571" cy="402660"/>
              </a:xfrm>
            </p:grpSpPr>
            <p:grpSp>
              <p:nvGrpSpPr>
                <p:cNvPr id="95" name="组合 94"/>
                <p:cNvGrpSpPr/>
                <p:nvPr/>
              </p:nvGrpSpPr>
              <p:grpSpPr>
                <a:xfrm rot="16200000">
                  <a:off x="2340573" y="2403359"/>
                  <a:ext cx="296982" cy="449715"/>
                  <a:chOff x="3104244" y="3770408"/>
                  <a:chExt cx="228343" cy="357968"/>
                </a:xfrm>
              </p:grpSpPr>
              <p:sp>
                <p:nvSpPr>
                  <p:cNvPr id="97" name="流程图: 合并 96"/>
                  <p:cNvSpPr/>
                  <p:nvPr/>
                </p:nvSpPr>
                <p:spPr>
                  <a:xfrm>
                    <a:off x="3104244" y="3770408"/>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8" name="直接连接符 97"/>
                  <p:cNvCxnSpPr/>
                  <p:nvPr/>
                </p:nvCxnSpPr>
                <p:spPr>
                  <a:xfrm>
                    <a:off x="3211730" y="3908916"/>
                    <a:ext cx="0" cy="219460"/>
                  </a:xfrm>
                  <a:prstGeom prst="line">
                    <a:avLst/>
                  </a:prstGeom>
                </p:spPr>
                <p:style>
                  <a:lnRef idx="1">
                    <a:schemeClr val="accent1"/>
                  </a:lnRef>
                  <a:fillRef idx="0">
                    <a:schemeClr val="accent1"/>
                  </a:fillRef>
                  <a:effectRef idx="0">
                    <a:schemeClr val="accent1"/>
                  </a:effectRef>
                  <a:fontRef idx="minor">
                    <a:schemeClr val="tx1"/>
                  </a:fontRef>
                </p:style>
              </p:cxnSp>
            </p:grpSp>
            <p:sp>
              <p:nvSpPr>
                <p:cNvPr id="96" name="TextBox 95"/>
                <p:cNvSpPr txBox="1"/>
                <p:nvPr/>
              </p:nvSpPr>
              <p:spPr>
                <a:xfrm rot="16200000">
                  <a:off x="2725781" y="2452246"/>
                  <a:ext cx="402660" cy="369332"/>
                </a:xfrm>
                <a:prstGeom prst="rect">
                  <a:avLst/>
                </a:prstGeom>
                <a:noFill/>
                <a:ln w="12700">
                  <a:solidFill>
                    <a:schemeClr val="tx1"/>
                  </a:solidFill>
                </a:ln>
              </p:spPr>
              <p:txBody>
                <a:bodyPr wrap="square" rtlCol="0">
                  <a:spAutoFit/>
                </a:bodyPr>
                <a:lstStyle/>
                <a:p>
                  <a:r>
                    <a:rPr lang="en-US" altLang="zh-CN" i="1" dirty="0" smtClean="0"/>
                    <a:t> A</a:t>
                  </a:r>
                  <a:endParaRPr lang="zh-CN" altLang="en-US" dirty="0"/>
                </a:p>
              </p:txBody>
            </p:sp>
          </p:grpSp>
          <p:grpSp>
            <p:nvGrpSpPr>
              <p:cNvPr id="79" name="组合 78"/>
              <p:cNvGrpSpPr/>
              <p:nvPr/>
            </p:nvGrpSpPr>
            <p:grpSpPr>
              <a:xfrm>
                <a:off x="1835696" y="3947889"/>
                <a:ext cx="360041" cy="787599"/>
                <a:chOff x="2267743" y="3257535"/>
                <a:chExt cx="360041" cy="787599"/>
              </a:xfrm>
            </p:grpSpPr>
            <p:sp>
              <p:nvSpPr>
                <p:cNvPr id="92" name="流程图: 合并 91"/>
                <p:cNvSpPr/>
                <p:nvPr/>
              </p:nvSpPr>
              <p:spPr>
                <a:xfrm>
                  <a:off x="2311984" y="3257535"/>
                  <a:ext cx="296982" cy="185244"/>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TextBox 92"/>
                <p:cNvSpPr txBox="1"/>
                <p:nvPr/>
              </p:nvSpPr>
              <p:spPr>
                <a:xfrm>
                  <a:off x="2267743" y="3645024"/>
                  <a:ext cx="360041" cy="400110"/>
                </a:xfrm>
                <a:prstGeom prst="rect">
                  <a:avLst/>
                </a:prstGeom>
                <a:noFill/>
                <a:ln w="12700">
                  <a:solidFill>
                    <a:schemeClr val="tx1"/>
                  </a:solidFill>
                </a:ln>
              </p:spPr>
              <p:txBody>
                <a:bodyPr wrap="square" rtlCol="0">
                  <a:spAutoFit/>
                </a:bodyPr>
                <a:lstStyle/>
                <a:p>
                  <a:r>
                    <a:rPr lang="en-US" altLang="zh-CN" sz="2000" b="1" i="1" dirty="0" smtClean="0"/>
                    <a:t>E</a:t>
                  </a:r>
                  <a:endParaRPr lang="zh-CN" altLang="en-US" sz="2000" b="1" dirty="0"/>
                </a:p>
              </p:txBody>
            </p:sp>
            <p:cxnSp>
              <p:nvCxnSpPr>
                <p:cNvPr id="94" name="直接连接符 93"/>
                <p:cNvCxnSpPr>
                  <a:stCxn id="92" idx="2"/>
                  <a:endCxn id="93" idx="0"/>
                </p:cNvCxnSpPr>
                <p:nvPr/>
              </p:nvCxnSpPr>
              <p:spPr>
                <a:xfrm flipH="1">
                  <a:off x="2447764" y="3442779"/>
                  <a:ext cx="12711" cy="202245"/>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80" name="直接连接符 79"/>
              <p:cNvCxnSpPr/>
              <p:nvPr/>
            </p:nvCxnSpPr>
            <p:spPr>
              <a:xfrm>
                <a:off x="1835696" y="3947889"/>
                <a:ext cx="122413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3059832" y="4149080"/>
                <a:ext cx="0" cy="1485855"/>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3059832" y="2420888"/>
                <a:ext cx="0" cy="211454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6012160" y="2420888"/>
                <a:ext cx="0" cy="211454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3059832" y="2348880"/>
                <a:ext cx="295232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3059832" y="4484013"/>
                <a:ext cx="295232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3059832" y="2924944"/>
                <a:ext cx="1872208"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2987824" y="4005064"/>
                <a:ext cx="1872208"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4932040" y="2924944"/>
                <a:ext cx="0" cy="102294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V="1">
                <a:off x="4932040" y="2636912"/>
                <a:ext cx="1080120" cy="28803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4932040" y="4005064"/>
                <a:ext cx="1080120" cy="22919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1405508" y="2420888"/>
                <a:ext cx="1294284"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9" name="TextBox 28"/>
            <p:cNvSpPr txBox="1"/>
            <p:nvPr/>
          </p:nvSpPr>
          <p:spPr>
            <a:xfrm>
              <a:off x="4031940" y="1484784"/>
              <a:ext cx="540060" cy="400110"/>
            </a:xfrm>
            <a:prstGeom prst="rect">
              <a:avLst/>
            </a:prstGeom>
            <a:noFill/>
          </p:spPr>
          <p:txBody>
            <a:bodyPr wrap="square" rtlCol="0">
              <a:spAutoFit/>
            </a:bodyPr>
            <a:lstStyle/>
            <a:p>
              <a:r>
                <a:rPr lang="en-US" altLang="zh-CN" sz="2000" b="1" dirty="0" smtClean="0">
                  <a:solidFill>
                    <a:srgbClr val="FF0000"/>
                  </a:solidFill>
                </a:rPr>
                <a:t>×</a:t>
              </a:r>
              <a:endParaRPr lang="zh-CN" altLang="en-US" sz="2000" b="1" dirty="0">
                <a:solidFill>
                  <a:srgbClr val="FF0000"/>
                </a:solidFill>
              </a:endParaRPr>
            </a:p>
          </p:txBody>
        </p:sp>
        <p:sp>
          <p:nvSpPr>
            <p:cNvPr id="30" name="TextBox 29"/>
            <p:cNvSpPr txBox="1"/>
            <p:nvPr/>
          </p:nvSpPr>
          <p:spPr>
            <a:xfrm>
              <a:off x="5400092" y="2348880"/>
              <a:ext cx="540060" cy="400110"/>
            </a:xfrm>
            <a:prstGeom prst="rect">
              <a:avLst/>
            </a:prstGeom>
            <a:noFill/>
          </p:spPr>
          <p:txBody>
            <a:bodyPr wrap="square" rtlCol="0">
              <a:spAutoFit/>
            </a:bodyPr>
            <a:lstStyle/>
            <a:p>
              <a:r>
                <a:rPr lang="en-US" altLang="zh-CN" sz="2000" b="1" dirty="0" smtClean="0">
                  <a:solidFill>
                    <a:srgbClr val="FF0000"/>
                  </a:solidFill>
                </a:rPr>
                <a:t>×</a:t>
              </a:r>
              <a:endParaRPr lang="zh-CN" altLang="en-US" sz="2000" b="1" dirty="0">
                <a:solidFill>
                  <a:srgbClr val="FF0000"/>
                </a:solidFill>
              </a:endParaRPr>
            </a:p>
          </p:txBody>
        </p:sp>
        <p:sp>
          <p:nvSpPr>
            <p:cNvPr id="31" name="TextBox 30"/>
            <p:cNvSpPr txBox="1"/>
            <p:nvPr/>
          </p:nvSpPr>
          <p:spPr>
            <a:xfrm>
              <a:off x="5184068" y="1124744"/>
              <a:ext cx="540060" cy="400110"/>
            </a:xfrm>
            <a:prstGeom prst="rect">
              <a:avLst/>
            </a:prstGeom>
            <a:noFill/>
          </p:spPr>
          <p:txBody>
            <a:bodyPr wrap="square" rtlCol="0">
              <a:spAutoFit/>
            </a:bodyPr>
            <a:lstStyle/>
            <a:p>
              <a:r>
                <a:rPr lang="en-US" altLang="zh-CN" sz="2000" b="1" dirty="0" smtClean="0">
                  <a:solidFill>
                    <a:srgbClr val="FF0000"/>
                  </a:solidFill>
                </a:rPr>
                <a:t>×</a:t>
              </a:r>
              <a:endParaRPr lang="zh-CN" altLang="en-US" sz="2000" b="1" dirty="0">
                <a:solidFill>
                  <a:srgbClr val="FF0000"/>
                </a:solidFill>
              </a:endParaRPr>
            </a:p>
          </p:txBody>
        </p:sp>
        <p:sp>
          <p:nvSpPr>
            <p:cNvPr id="32" name="TextBox 31"/>
            <p:cNvSpPr txBox="1"/>
            <p:nvPr/>
          </p:nvSpPr>
          <p:spPr>
            <a:xfrm>
              <a:off x="6408204" y="2492896"/>
              <a:ext cx="540060" cy="400110"/>
            </a:xfrm>
            <a:prstGeom prst="rect">
              <a:avLst/>
            </a:prstGeom>
            <a:noFill/>
          </p:spPr>
          <p:txBody>
            <a:bodyPr wrap="square" rtlCol="0">
              <a:spAutoFit/>
            </a:bodyPr>
            <a:lstStyle/>
            <a:p>
              <a:r>
                <a:rPr lang="en-US" altLang="zh-CN" sz="2000" b="1" dirty="0" smtClean="0">
                  <a:solidFill>
                    <a:srgbClr val="FF0000"/>
                  </a:solidFill>
                </a:rPr>
                <a:t>×</a:t>
              </a:r>
              <a:endParaRPr lang="zh-CN" altLang="en-US" sz="2000" b="1" dirty="0">
                <a:solidFill>
                  <a:srgbClr val="FF0000"/>
                </a:solidFill>
              </a:endParaRPr>
            </a:p>
          </p:txBody>
        </p:sp>
        <p:sp>
          <p:nvSpPr>
            <p:cNvPr id="33" name="TextBox 32"/>
            <p:cNvSpPr txBox="1"/>
            <p:nvPr/>
          </p:nvSpPr>
          <p:spPr>
            <a:xfrm>
              <a:off x="6984268" y="4181018"/>
              <a:ext cx="540060" cy="400110"/>
            </a:xfrm>
            <a:prstGeom prst="rect">
              <a:avLst/>
            </a:prstGeom>
            <a:noFill/>
          </p:spPr>
          <p:txBody>
            <a:bodyPr wrap="square" rtlCol="0">
              <a:spAutoFit/>
            </a:bodyPr>
            <a:lstStyle/>
            <a:p>
              <a:r>
                <a:rPr lang="en-US" altLang="zh-CN" sz="2000" b="1" dirty="0" smtClean="0">
                  <a:solidFill>
                    <a:srgbClr val="FF0000"/>
                  </a:solidFill>
                </a:rPr>
                <a:t>×</a:t>
              </a:r>
              <a:endParaRPr lang="zh-CN" altLang="en-US" sz="2000" b="1" dirty="0">
                <a:solidFill>
                  <a:srgbClr val="FF0000"/>
                </a:solidFill>
              </a:endParaRPr>
            </a:p>
          </p:txBody>
        </p:sp>
        <p:sp>
          <p:nvSpPr>
            <p:cNvPr id="34" name="TextBox 33"/>
            <p:cNvSpPr txBox="1"/>
            <p:nvPr/>
          </p:nvSpPr>
          <p:spPr>
            <a:xfrm>
              <a:off x="4031940" y="4415440"/>
              <a:ext cx="540060" cy="400110"/>
            </a:xfrm>
            <a:prstGeom prst="rect">
              <a:avLst/>
            </a:prstGeom>
            <a:noFill/>
          </p:spPr>
          <p:txBody>
            <a:bodyPr wrap="square" rtlCol="0">
              <a:spAutoFit/>
            </a:bodyPr>
            <a:lstStyle/>
            <a:p>
              <a:r>
                <a:rPr lang="en-US" altLang="zh-CN" sz="2000" b="1" dirty="0" smtClean="0">
                  <a:solidFill>
                    <a:srgbClr val="FF0000"/>
                  </a:solidFill>
                </a:rPr>
                <a:t>×</a:t>
              </a:r>
              <a:endParaRPr lang="zh-CN" altLang="en-US" sz="2000" b="1" dirty="0">
                <a:solidFill>
                  <a:srgbClr val="FF0000"/>
                </a:solidFill>
              </a:endParaRPr>
            </a:p>
          </p:txBody>
        </p:sp>
        <p:sp>
          <p:nvSpPr>
            <p:cNvPr id="35" name="TextBox 34"/>
            <p:cNvSpPr txBox="1"/>
            <p:nvPr/>
          </p:nvSpPr>
          <p:spPr>
            <a:xfrm>
              <a:off x="4608004" y="4797152"/>
              <a:ext cx="540060" cy="400110"/>
            </a:xfrm>
            <a:prstGeom prst="rect">
              <a:avLst/>
            </a:prstGeom>
            <a:noFill/>
          </p:spPr>
          <p:txBody>
            <a:bodyPr wrap="square" rtlCol="0">
              <a:spAutoFit/>
            </a:bodyPr>
            <a:lstStyle/>
            <a:p>
              <a:r>
                <a:rPr lang="en-US" altLang="zh-CN" sz="2000" b="1" dirty="0" smtClean="0">
                  <a:solidFill>
                    <a:srgbClr val="FF0000"/>
                  </a:solidFill>
                </a:rPr>
                <a:t>×</a:t>
              </a:r>
              <a:endParaRPr lang="zh-CN" altLang="en-US" sz="2000" b="1" dirty="0">
                <a:solidFill>
                  <a:srgbClr val="FF0000"/>
                </a:solidFill>
              </a:endParaRPr>
            </a:p>
          </p:txBody>
        </p:sp>
        <p:sp>
          <p:nvSpPr>
            <p:cNvPr id="36" name="TextBox 35"/>
            <p:cNvSpPr txBox="1"/>
            <p:nvPr/>
          </p:nvSpPr>
          <p:spPr>
            <a:xfrm>
              <a:off x="1763688" y="3789040"/>
              <a:ext cx="558062" cy="400110"/>
            </a:xfrm>
            <a:prstGeom prst="rect">
              <a:avLst/>
            </a:prstGeom>
            <a:noFill/>
          </p:spPr>
          <p:txBody>
            <a:bodyPr wrap="square" rtlCol="0">
              <a:spAutoFit/>
            </a:bodyPr>
            <a:lstStyle/>
            <a:p>
              <a:r>
                <a:rPr lang="en-US" altLang="zh-CN" sz="2000" b="1" dirty="0" smtClean="0">
                  <a:solidFill>
                    <a:srgbClr val="FF0000"/>
                  </a:solidFill>
                </a:rPr>
                <a:t>×</a:t>
              </a:r>
              <a:endParaRPr lang="zh-CN" altLang="en-US" sz="2000" b="1" dirty="0">
                <a:solidFill>
                  <a:srgbClr val="FF0000"/>
                </a:solidFill>
              </a:endParaRPr>
            </a:p>
          </p:txBody>
        </p:sp>
        <p:sp>
          <p:nvSpPr>
            <p:cNvPr id="37" name="TextBox 36"/>
            <p:cNvSpPr txBox="1"/>
            <p:nvPr/>
          </p:nvSpPr>
          <p:spPr>
            <a:xfrm>
              <a:off x="3437874" y="4513238"/>
              <a:ext cx="558062" cy="400110"/>
            </a:xfrm>
            <a:prstGeom prst="rect">
              <a:avLst/>
            </a:prstGeom>
            <a:noFill/>
          </p:spPr>
          <p:txBody>
            <a:bodyPr wrap="square" rtlCol="0">
              <a:spAutoFit/>
            </a:bodyPr>
            <a:lstStyle/>
            <a:p>
              <a:r>
                <a:rPr lang="en-US" altLang="zh-CN" sz="2000" b="1" dirty="0" smtClean="0">
                  <a:solidFill>
                    <a:srgbClr val="FF0000"/>
                  </a:solidFill>
                </a:rPr>
                <a:t>×</a:t>
              </a:r>
              <a:endParaRPr lang="zh-CN" altLang="en-US" sz="2000" b="1" dirty="0">
                <a:solidFill>
                  <a:srgbClr val="FF0000"/>
                </a:solidFill>
              </a:endParaRPr>
            </a:p>
          </p:txBody>
        </p:sp>
        <p:sp>
          <p:nvSpPr>
            <p:cNvPr id="38" name="TextBox 37"/>
            <p:cNvSpPr txBox="1"/>
            <p:nvPr/>
          </p:nvSpPr>
          <p:spPr>
            <a:xfrm>
              <a:off x="1780604" y="1602485"/>
              <a:ext cx="558062" cy="400110"/>
            </a:xfrm>
            <a:prstGeom prst="rect">
              <a:avLst/>
            </a:prstGeom>
            <a:noFill/>
          </p:spPr>
          <p:txBody>
            <a:bodyPr wrap="square" rtlCol="0">
              <a:spAutoFit/>
            </a:bodyPr>
            <a:lstStyle/>
            <a:p>
              <a:r>
                <a:rPr lang="en-US" altLang="zh-CN" sz="2000" b="1" dirty="0" smtClean="0">
                  <a:solidFill>
                    <a:srgbClr val="FF0000"/>
                  </a:solidFill>
                </a:rPr>
                <a:t>×</a:t>
              </a:r>
              <a:endParaRPr lang="zh-CN" altLang="en-US" sz="2000" b="1" dirty="0">
                <a:solidFill>
                  <a:srgbClr val="FF0000"/>
                </a:solidFill>
              </a:endParaRPr>
            </a:p>
          </p:txBody>
        </p:sp>
        <p:sp>
          <p:nvSpPr>
            <p:cNvPr id="40" name="TextBox 39"/>
            <p:cNvSpPr txBox="1"/>
            <p:nvPr/>
          </p:nvSpPr>
          <p:spPr>
            <a:xfrm>
              <a:off x="1565666" y="1228690"/>
              <a:ext cx="558062" cy="400110"/>
            </a:xfrm>
            <a:prstGeom prst="rect">
              <a:avLst/>
            </a:prstGeom>
            <a:noFill/>
          </p:spPr>
          <p:txBody>
            <a:bodyPr wrap="square" rtlCol="0">
              <a:spAutoFit/>
            </a:bodyPr>
            <a:lstStyle/>
            <a:p>
              <a:r>
                <a:rPr lang="el-GR" altLang="zh-CN" sz="2000" b="1" i="1" dirty="0" smtClean="0">
                  <a:solidFill>
                    <a:srgbClr val="FF0000"/>
                  </a:solidFill>
                  <a:latin typeface="Batang" pitchFamily="18" charset="-127"/>
                  <a:ea typeface="Batang" pitchFamily="18" charset="-127"/>
                </a:rPr>
                <a:t>φ</a:t>
              </a:r>
              <a:endParaRPr lang="zh-CN" altLang="en-US" sz="2000" b="1" i="1" dirty="0">
                <a:solidFill>
                  <a:srgbClr val="FF0000"/>
                </a:solidFill>
                <a:latin typeface="Batang" pitchFamily="18" charset="-127"/>
                <a:ea typeface="Batang" pitchFamily="18" charset="-127"/>
              </a:endParaRPr>
            </a:p>
          </p:txBody>
        </p:sp>
        <p:sp>
          <p:nvSpPr>
            <p:cNvPr id="41" name="TextBox 40"/>
            <p:cNvSpPr txBox="1"/>
            <p:nvPr/>
          </p:nvSpPr>
          <p:spPr>
            <a:xfrm>
              <a:off x="1547664" y="1556792"/>
              <a:ext cx="558062" cy="400110"/>
            </a:xfrm>
            <a:prstGeom prst="rect">
              <a:avLst/>
            </a:prstGeom>
            <a:noFill/>
          </p:spPr>
          <p:txBody>
            <a:bodyPr wrap="square" rtlCol="0">
              <a:spAutoFit/>
            </a:bodyPr>
            <a:lstStyle/>
            <a:p>
              <a:r>
                <a:rPr lang="el-GR" altLang="zh-CN" sz="2000" b="1" i="1" dirty="0" smtClean="0">
                  <a:solidFill>
                    <a:srgbClr val="FF0000"/>
                  </a:solidFill>
                  <a:latin typeface="Batang" pitchFamily="18" charset="-127"/>
                  <a:ea typeface="Batang" pitchFamily="18" charset="-127"/>
                </a:rPr>
                <a:t>φ</a:t>
              </a:r>
              <a:endParaRPr lang="zh-CN" altLang="en-US" sz="2000" b="1" i="1" dirty="0">
                <a:solidFill>
                  <a:srgbClr val="FF0000"/>
                </a:solidFill>
                <a:latin typeface="Batang" pitchFamily="18" charset="-127"/>
                <a:ea typeface="Batang" pitchFamily="18" charset="-127"/>
              </a:endParaRPr>
            </a:p>
          </p:txBody>
        </p:sp>
        <p:sp>
          <p:nvSpPr>
            <p:cNvPr id="42" name="TextBox 41"/>
            <p:cNvSpPr txBox="1"/>
            <p:nvPr/>
          </p:nvSpPr>
          <p:spPr>
            <a:xfrm>
              <a:off x="7524328" y="3769797"/>
              <a:ext cx="558062" cy="400110"/>
            </a:xfrm>
            <a:prstGeom prst="rect">
              <a:avLst/>
            </a:prstGeom>
            <a:noFill/>
          </p:spPr>
          <p:txBody>
            <a:bodyPr wrap="square" rtlCol="0">
              <a:spAutoFit/>
            </a:bodyPr>
            <a:lstStyle/>
            <a:p>
              <a:r>
                <a:rPr lang="en-US" altLang="zh-CN" sz="2000" b="1" dirty="0" smtClean="0">
                  <a:solidFill>
                    <a:srgbClr val="FF0000"/>
                  </a:solidFill>
                </a:rPr>
                <a:t>?</a:t>
              </a:r>
              <a:endParaRPr lang="zh-CN" altLang="en-US" sz="2000" b="1" dirty="0">
                <a:solidFill>
                  <a:srgbClr val="FF0000"/>
                </a:solidFill>
              </a:endParaRPr>
            </a:p>
          </p:txBody>
        </p:sp>
      </p:grpSp>
      <p:sp>
        <p:nvSpPr>
          <p:cNvPr id="43"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29</a:t>
            </a:fld>
            <a:endParaRPr lang="zh-CN" altLang="en-US" sz="2400" b="1" dirty="0"/>
          </a:p>
        </p:txBody>
      </p:sp>
    </p:spTree>
    <p:extLst>
      <p:ext uri="{BB962C8B-B14F-4D97-AF65-F5344CB8AC3E}">
        <p14:creationId xmlns:p14="http://schemas.microsoft.com/office/powerpoint/2010/main" val="16987398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5">
                                            <p:txEl>
                                              <p:pRg st="0" end="0"/>
                                            </p:txEl>
                                          </p:spTgt>
                                        </p:tgtEl>
                                        <p:attrNameLst>
                                          <p:attrName>style.visibility</p:attrName>
                                        </p:attrNameLst>
                                      </p:cBhvr>
                                      <p:to>
                                        <p:strVal val="visible"/>
                                      </p:to>
                                    </p:set>
                                    <p:animEffect transition="in" filter="wipe(left)">
                                      <p:cBhvr>
                                        <p:cTn id="7" dur="1250"/>
                                        <p:tgtEl>
                                          <p:spTgt spid="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2250" fill="hold"/>
                                        <p:tgtEl>
                                          <p:spTgt spid="3"/>
                                        </p:tgtEl>
                                        <p:attrNameLst>
                                          <p:attrName>ppt_x</p:attrName>
                                        </p:attrNameLst>
                                      </p:cBhvr>
                                      <p:tavLst>
                                        <p:tav tm="0">
                                          <p:val>
                                            <p:strVal val="#ppt_x"/>
                                          </p:val>
                                        </p:tav>
                                        <p:tav tm="100000">
                                          <p:val>
                                            <p:strVal val="#ppt_x"/>
                                          </p:val>
                                        </p:tav>
                                      </p:tavLst>
                                    </p:anim>
                                    <p:anim calcmode="lin" valueType="num">
                                      <p:cBhvr additive="base">
                                        <p:cTn id="13" dur="22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内容占位符 2"/>
              <p:cNvSpPr>
                <a:spLocks noGrp="1"/>
              </p:cNvSpPr>
              <p:nvPr>
                <p:ph idx="1"/>
              </p:nvPr>
            </p:nvSpPr>
            <p:spPr>
              <a:xfrm>
                <a:off x="488889" y="2428079"/>
                <a:ext cx="7416824" cy="2160240"/>
              </a:xfrm>
            </p:spPr>
            <p:txBody>
              <a:bodyPr>
                <a:noAutofit/>
              </a:bodyPr>
              <a:lstStyle/>
              <a:p>
                <a:pPr marL="0" indent="0">
                  <a:buNone/>
                </a:pPr>
                <a:r>
                  <a:rPr lang="zh-CN" altLang="en-US" sz="2400" b="1" dirty="0" smtClean="0"/>
                  <a:t>（</a:t>
                </a:r>
                <a:r>
                  <a:rPr lang="en-US" altLang="zh-CN" sz="2400" b="1" dirty="0" smtClean="0"/>
                  <a:t>3</a:t>
                </a:r>
                <a:r>
                  <a:rPr lang="zh-CN" altLang="en-US" sz="2400" b="1" dirty="0" smtClean="0"/>
                  <a:t>）轴的基本偏差：</a:t>
                </a:r>
                <a14:m>
                  <m:oMath xmlns:m="http://schemas.openxmlformats.org/officeDocument/2006/math">
                    <m:sSub>
                      <m:sSubPr>
                        <m:ctrlPr>
                          <a:rPr lang="en-US" altLang="zh-CN" sz="2400" b="1" i="1" smtClean="0">
                            <a:latin typeface="Cambria Math"/>
                          </a:rPr>
                        </m:ctrlPr>
                      </m:sSubPr>
                      <m:e>
                        <m:r>
                          <a:rPr lang="en-US" altLang="zh-CN" sz="2400" b="1" i="1" smtClean="0">
                            <a:latin typeface="Cambria Math"/>
                          </a:rPr>
                          <m:t>𝑿</m:t>
                        </m:r>
                      </m:e>
                      <m:sub>
                        <m:r>
                          <a:rPr lang="en-US" altLang="zh-CN" sz="2400" b="1" i="0" smtClean="0">
                            <a:latin typeface="Cambria Math"/>
                          </a:rPr>
                          <m:t>𝐦𝐚𝐱</m:t>
                        </m:r>
                      </m:sub>
                    </m:sSub>
                  </m:oMath>
                </a14:m>
                <a:r>
                  <a:rPr lang="en-US" altLang="zh-CN" sz="2400" b="1" dirty="0" smtClean="0"/>
                  <a:t>= ES – </a:t>
                </a:r>
                <a:r>
                  <a:rPr lang="en-US" altLang="zh-CN" sz="2400" b="1" dirty="0" err="1" smtClean="0"/>
                  <a:t>ei</a:t>
                </a:r>
                <a:r>
                  <a:rPr lang="en-US" altLang="zh-CN" sz="2400" b="1" dirty="0" smtClean="0"/>
                  <a:t> = +25-ei </a:t>
                </a:r>
                <a14:m>
                  <m:oMath xmlns:m="http://schemas.openxmlformats.org/officeDocument/2006/math">
                    <m:r>
                      <a:rPr lang="en-US" altLang="zh-CN" sz="2400" b="1" i="1" dirty="0" smtClean="0">
                        <a:latin typeface="Cambria Math"/>
                        <a:ea typeface="Cambria Math"/>
                      </a:rPr>
                      <m:t>≤</m:t>
                    </m:r>
                  </m:oMath>
                </a14:m>
                <a:r>
                  <a:rPr lang="en-US" altLang="zh-CN" sz="2400" b="1" dirty="0" smtClean="0"/>
                  <a:t>+32  </a:t>
                </a:r>
              </a:p>
              <a:p>
                <a:pPr marL="0" indent="0">
                  <a:buNone/>
                </a:pPr>
                <a:r>
                  <a:rPr lang="zh-CN" altLang="en-US" sz="2400" b="1" dirty="0" smtClean="0"/>
                  <a:t>             即</a:t>
                </a:r>
                <a:r>
                  <a:rPr lang="en-US" altLang="zh-CN" sz="2400" b="1" dirty="0" err="1" smtClean="0"/>
                  <a:t>ei</a:t>
                </a:r>
                <a:r>
                  <a:rPr lang="en-US" altLang="zh-CN" sz="2400" b="1" dirty="0" smtClean="0"/>
                  <a:t> </a:t>
                </a:r>
                <a14:m>
                  <m:oMath xmlns:m="http://schemas.openxmlformats.org/officeDocument/2006/math">
                    <m:r>
                      <a:rPr lang="en-US" altLang="zh-CN" sz="2400" b="1" i="1" dirty="0" smtClean="0">
                        <a:latin typeface="Cambria Math"/>
                        <a:ea typeface="Cambria Math"/>
                      </a:rPr>
                      <m:t>≥</m:t>
                    </m:r>
                  </m:oMath>
                </a14:m>
                <a:r>
                  <a:rPr lang="en-US" altLang="zh-CN" sz="2400" b="1" dirty="0" smtClean="0"/>
                  <a:t> -7</a:t>
                </a:r>
                <a:r>
                  <a:rPr lang="zh-CN" altLang="en-US" sz="2400" b="1" dirty="0" smtClean="0"/>
                  <a:t>查表得轴的基本偏差为   </a:t>
                </a:r>
                <a:r>
                  <a:rPr lang="en-US" altLang="zh-CN" sz="2400" b="1" dirty="0" smtClean="0"/>
                  <a:t>j ,  </a:t>
                </a:r>
                <a:r>
                  <a:rPr lang="en-US" altLang="zh-CN" sz="2400" b="1" dirty="0" err="1" smtClean="0"/>
                  <a:t>ei</a:t>
                </a:r>
                <a:r>
                  <a:rPr lang="en-US" altLang="zh-CN" sz="2400" b="1" dirty="0" smtClean="0"/>
                  <a:t> = -5</a:t>
                </a:r>
              </a:p>
              <a:p>
                <a:pPr marL="0" indent="0">
                  <a:buNone/>
                </a:pPr>
                <a:r>
                  <a:rPr lang="zh-CN" altLang="en-US" sz="2400" b="1" dirty="0" smtClean="0"/>
                  <a:t> （</a:t>
                </a:r>
                <a:r>
                  <a:rPr lang="en-US" altLang="zh-CN" sz="2400" b="1" dirty="0" smtClean="0"/>
                  <a:t>4</a:t>
                </a:r>
                <a:r>
                  <a:rPr lang="zh-CN" altLang="en-US" sz="2400" b="1" dirty="0" smtClean="0"/>
                  <a:t>）选的配合为</a:t>
                </a:r>
                <a:r>
                  <a:rPr lang="en-US" altLang="zh-CN" sz="2400" b="1" dirty="0" smtClean="0"/>
                  <a:t>:</a:t>
                </a:r>
                <a:r>
                  <a:rPr lang="el-GR" altLang="zh-CN" sz="2400" b="1" i="1" dirty="0" smtClean="0">
                    <a:latin typeface="Batang" pitchFamily="18" charset="-127"/>
                    <a:ea typeface="Batang" pitchFamily="18" charset="-127"/>
                  </a:rPr>
                  <a:t>φ</a:t>
                </a:r>
                <a:r>
                  <a:rPr lang="en-US" altLang="zh-CN" sz="2400" b="1" i="1" dirty="0" smtClean="0">
                    <a:latin typeface="Batang" pitchFamily="18" charset="-127"/>
                    <a:ea typeface="Batang" pitchFamily="18" charset="-127"/>
                  </a:rPr>
                  <a:t> </a:t>
                </a:r>
                <a:r>
                  <a:rPr lang="en-US" altLang="zh-CN" sz="2400" b="1" dirty="0" smtClean="0"/>
                  <a:t>50</a:t>
                </a:r>
                <a14:m>
                  <m:oMath xmlns:m="http://schemas.openxmlformats.org/officeDocument/2006/math">
                    <m:f>
                      <m:fPr>
                        <m:ctrlPr>
                          <a:rPr lang="en-US" altLang="zh-CN" sz="2400" b="1" i="1" smtClean="0">
                            <a:latin typeface="Cambria Math"/>
                          </a:rPr>
                        </m:ctrlPr>
                      </m:fPr>
                      <m:num>
                        <m:r>
                          <a:rPr lang="en-US" altLang="zh-CN" sz="2400" b="1" i="0" smtClean="0">
                            <a:latin typeface="Cambria Math"/>
                          </a:rPr>
                          <m:t>𝐇</m:t>
                        </m:r>
                        <m:r>
                          <a:rPr lang="en-US" altLang="zh-CN" sz="2400" b="1" i="1" smtClean="0">
                            <a:latin typeface="Cambria Math"/>
                          </a:rPr>
                          <m:t>𝟕</m:t>
                        </m:r>
                      </m:num>
                      <m:den>
                        <m:r>
                          <a:rPr lang="en-US" altLang="zh-CN" sz="2400" b="1" i="0" smtClean="0">
                            <a:latin typeface="Cambria Math"/>
                          </a:rPr>
                          <m:t>𝐣𝟔</m:t>
                        </m:r>
                      </m:den>
                    </m:f>
                  </m:oMath>
                </a14:m>
                <a:endParaRPr lang="en-US" altLang="zh-CN" sz="2400" b="1" dirty="0" smtClean="0"/>
              </a:p>
              <a:p>
                <a:pPr marL="0" indent="0">
                  <a:buNone/>
                </a:pPr>
                <a:r>
                  <a:rPr lang="zh-CN" altLang="en-US" sz="2400" b="1" dirty="0" smtClean="0"/>
                  <a:t>  （</a:t>
                </a:r>
                <a:r>
                  <a:rPr lang="en-US" altLang="zh-CN" sz="2400" b="1" dirty="0" smtClean="0"/>
                  <a:t>5</a:t>
                </a:r>
                <a:r>
                  <a:rPr lang="zh-CN" altLang="en-US" sz="2400" b="1" dirty="0" smtClean="0"/>
                  <a:t>）公差带图为：</a:t>
                </a:r>
                <a:endParaRPr lang="zh-CN" altLang="zh-CN" sz="2400" b="1" dirty="0"/>
              </a:p>
            </p:txBody>
          </p:sp>
        </mc:Choice>
        <mc:Fallback xmlns="">
          <p:sp>
            <p:nvSpPr>
              <p:cNvPr id="6" name="内容占位符 2"/>
              <p:cNvSpPr>
                <a:spLocks noGrp="1" noRot="1" noChangeAspect="1" noMove="1" noResize="1" noEditPoints="1" noAdjustHandles="1" noChangeArrowheads="1" noChangeShapeType="1" noTextEdit="1"/>
              </p:cNvSpPr>
              <p:nvPr>
                <p:ph idx="1"/>
              </p:nvPr>
            </p:nvSpPr>
            <p:spPr>
              <a:xfrm>
                <a:off x="488889" y="2428079"/>
                <a:ext cx="7416824" cy="2160240"/>
              </a:xfrm>
              <a:blipFill rotWithShape="1">
                <a:blip r:embed="rId2"/>
                <a:stretch>
                  <a:fillRect l="-1233" t="-3380" b="-282"/>
                </a:stretch>
              </a:blipFill>
            </p:spPr>
            <p:txBody>
              <a:bodyPr/>
              <a:lstStyle/>
              <a:p>
                <a:r>
                  <a:rPr lang="zh-CN" altLang="en-US">
                    <a:noFill/>
                  </a:rPr>
                  <a:t> </a:t>
                </a:r>
              </a:p>
            </p:txBody>
          </p:sp>
        </mc:Fallback>
      </mc:AlternateContent>
      <p:grpSp>
        <p:nvGrpSpPr>
          <p:cNvPr id="21" name="组合 20"/>
          <p:cNvGrpSpPr/>
          <p:nvPr/>
        </p:nvGrpSpPr>
        <p:grpSpPr>
          <a:xfrm>
            <a:off x="4860032" y="3444969"/>
            <a:ext cx="2996953" cy="2720335"/>
            <a:chOff x="4383359" y="1716777"/>
            <a:chExt cx="2996953" cy="2720335"/>
          </a:xfrm>
        </p:grpSpPr>
        <p:cxnSp>
          <p:nvCxnSpPr>
            <p:cNvPr id="3" name="直接连接符 2"/>
            <p:cNvCxnSpPr/>
            <p:nvPr/>
          </p:nvCxnSpPr>
          <p:spPr>
            <a:xfrm>
              <a:off x="4716016" y="2924944"/>
              <a:ext cx="2160240"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148064" y="1916832"/>
              <a:ext cx="792088" cy="1015663"/>
            </a:xfrm>
            <a:prstGeom prst="rect">
              <a:avLst/>
            </a:prstGeom>
            <a:noFill/>
            <a:ln w="12700">
              <a:solidFill>
                <a:schemeClr val="tx1"/>
              </a:solidFill>
            </a:ln>
          </p:spPr>
          <p:txBody>
            <a:bodyPr wrap="square" rtlCol="0">
              <a:spAutoFit/>
            </a:bodyPr>
            <a:lstStyle/>
            <a:p>
              <a:r>
                <a:rPr lang="en-US" altLang="zh-CN" dirty="0" smtClean="0"/>
                <a:t>              </a:t>
              </a:r>
            </a:p>
            <a:p>
              <a:r>
                <a:rPr lang="en-US" altLang="zh-CN" dirty="0" smtClean="0"/>
                <a:t>   </a:t>
              </a:r>
              <a:r>
                <a:rPr lang="en-US" altLang="zh-CN" sz="2400" b="1" dirty="0" smtClean="0"/>
                <a:t>H7</a:t>
              </a:r>
            </a:p>
            <a:p>
              <a:endParaRPr lang="zh-CN" altLang="en-US" dirty="0"/>
            </a:p>
          </p:txBody>
        </p:sp>
        <p:grpSp>
          <p:nvGrpSpPr>
            <p:cNvPr id="10" name="组合 9"/>
            <p:cNvGrpSpPr/>
            <p:nvPr/>
          </p:nvGrpSpPr>
          <p:grpSpPr>
            <a:xfrm>
              <a:off x="6084168" y="2492896"/>
              <a:ext cx="648072" cy="648072"/>
              <a:chOff x="3563888" y="3429000"/>
              <a:chExt cx="648072" cy="648072"/>
            </a:xfrm>
          </p:grpSpPr>
          <p:sp>
            <p:nvSpPr>
              <p:cNvPr id="8" name="TextBox 7"/>
              <p:cNvSpPr txBox="1"/>
              <p:nvPr/>
            </p:nvSpPr>
            <p:spPr>
              <a:xfrm>
                <a:off x="3563888" y="3522203"/>
                <a:ext cx="594370" cy="461665"/>
              </a:xfrm>
              <a:prstGeom prst="rect">
                <a:avLst/>
              </a:prstGeom>
              <a:noFill/>
              <a:ln w="12700">
                <a:noFill/>
              </a:ln>
            </p:spPr>
            <p:txBody>
              <a:bodyPr wrap="square" rtlCol="0">
                <a:spAutoFit/>
              </a:bodyPr>
              <a:lstStyle/>
              <a:p>
                <a:r>
                  <a:rPr lang="en-US" altLang="zh-CN" dirty="0" smtClean="0"/>
                  <a:t>  </a:t>
                </a:r>
                <a:r>
                  <a:rPr lang="en-US" altLang="zh-CN" sz="2400" b="1" dirty="0" smtClean="0"/>
                  <a:t> j6</a:t>
                </a:r>
                <a:endParaRPr lang="zh-CN" altLang="en-US" sz="2400" b="1" dirty="0"/>
              </a:p>
            </p:txBody>
          </p:sp>
          <p:sp>
            <p:nvSpPr>
              <p:cNvPr id="9" name="矩形 8"/>
              <p:cNvSpPr/>
              <p:nvPr/>
            </p:nvSpPr>
            <p:spPr>
              <a:xfrm>
                <a:off x="3563888" y="3429000"/>
                <a:ext cx="648072" cy="6480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err="1" smtClean="0"/>
                  <a:t>jjj</a:t>
                </a:r>
                <a:endParaRPr lang="zh-CN" altLang="en-US" dirty="0"/>
              </a:p>
            </p:txBody>
          </p:sp>
        </p:grpSp>
        <p:sp>
          <p:nvSpPr>
            <p:cNvPr id="11" name="TextBox 10"/>
            <p:cNvSpPr txBox="1"/>
            <p:nvPr/>
          </p:nvSpPr>
          <p:spPr>
            <a:xfrm>
              <a:off x="6732240" y="3042697"/>
              <a:ext cx="648072" cy="400110"/>
            </a:xfrm>
            <a:prstGeom prst="rect">
              <a:avLst/>
            </a:prstGeom>
            <a:noFill/>
          </p:spPr>
          <p:txBody>
            <a:bodyPr wrap="square" rtlCol="0">
              <a:spAutoFit/>
            </a:bodyPr>
            <a:lstStyle/>
            <a:p>
              <a:r>
                <a:rPr lang="en-US" altLang="zh-CN" sz="2000" b="1" dirty="0" smtClean="0"/>
                <a:t>-5</a:t>
              </a:r>
              <a:endParaRPr lang="zh-CN" altLang="en-US" sz="2000" b="1" dirty="0"/>
            </a:p>
          </p:txBody>
        </p:sp>
        <p:sp>
          <p:nvSpPr>
            <p:cNvPr id="12" name="TextBox 11"/>
            <p:cNvSpPr txBox="1"/>
            <p:nvPr/>
          </p:nvSpPr>
          <p:spPr>
            <a:xfrm>
              <a:off x="5868144" y="1716777"/>
              <a:ext cx="648072" cy="400110"/>
            </a:xfrm>
            <a:prstGeom prst="rect">
              <a:avLst/>
            </a:prstGeom>
            <a:noFill/>
          </p:spPr>
          <p:txBody>
            <a:bodyPr wrap="square" rtlCol="0">
              <a:spAutoFit/>
            </a:bodyPr>
            <a:lstStyle/>
            <a:p>
              <a:r>
                <a:rPr lang="en-US" altLang="zh-CN" sz="2000" b="1" dirty="0" smtClean="0"/>
                <a:t>+25</a:t>
              </a:r>
              <a:endParaRPr lang="zh-CN" altLang="en-US" sz="2000" b="1" dirty="0"/>
            </a:p>
          </p:txBody>
        </p:sp>
        <p:sp>
          <p:nvSpPr>
            <p:cNvPr id="13" name="TextBox 12"/>
            <p:cNvSpPr txBox="1"/>
            <p:nvPr/>
          </p:nvSpPr>
          <p:spPr>
            <a:xfrm>
              <a:off x="6732240" y="2185989"/>
              <a:ext cx="648072" cy="400110"/>
            </a:xfrm>
            <a:prstGeom prst="rect">
              <a:avLst/>
            </a:prstGeom>
            <a:noFill/>
          </p:spPr>
          <p:txBody>
            <a:bodyPr wrap="square" rtlCol="0">
              <a:spAutoFit/>
            </a:bodyPr>
            <a:lstStyle/>
            <a:p>
              <a:r>
                <a:rPr lang="en-US" altLang="zh-CN" sz="2000" b="1" dirty="0" smtClean="0"/>
                <a:t>+11</a:t>
              </a:r>
              <a:endParaRPr lang="zh-CN" altLang="en-US" sz="2000" b="1" dirty="0"/>
            </a:p>
          </p:txBody>
        </p:sp>
        <p:cxnSp>
          <p:nvCxnSpPr>
            <p:cNvPr id="17" name="直接箭头连接符 16"/>
            <p:cNvCxnSpPr/>
            <p:nvPr/>
          </p:nvCxnSpPr>
          <p:spPr>
            <a:xfrm flipV="1">
              <a:off x="4860032" y="2924944"/>
              <a:ext cx="0" cy="15121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383359" y="2454374"/>
              <a:ext cx="764705" cy="974626"/>
            </a:xfrm>
            <a:prstGeom prst="rect">
              <a:avLst/>
            </a:prstGeom>
            <a:noFill/>
          </p:spPr>
          <p:txBody>
            <a:bodyPr wrap="square" rtlCol="0">
              <a:spAutoFit/>
            </a:bodyPr>
            <a:lstStyle/>
            <a:p>
              <a:pPr>
                <a:lnSpc>
                  <a:spcPts val="2000"/>
                </a:lnSpc>
              </a:pPr>
              <a:r>
                <a:rPr lang="en-US" altLang="zh-CN" sz="2000" b="1" dirty="0" smtClean="0"/>
                <a:t>+</a:t>
              </a:r>
            </a:p>
            <a:p>
              <a:pPr>
                <a:lnSpc>
                  <a:spcPts val="2000"/>
                </a:lnSpc>
              </a:pPr>
              <a:r>
                <a:rPr lang="en-US" altLang="zh-CN" sz="2000" b="1" dirty="0" smtClean="0"/>
                <a:t>0</a:t>
              </a:r>
            </a:p>
            <a:p>
              <a:r>
                <a:rPr lang="en-US" altLang="zh-CN" sz="2400" b="1" dirty="0" smtClean="0"/>
                <a:t>-</a:t>
              </a:r>
              <a:endParaRPr lang="zh-CN" altLang="en-US" sz="2400" b="1" dirty="0"/>
            </a:p>
          </p:txBody>
        </p:sp>
        <p:sp>
          <p:nvSpPr>
            <p:cNvPr id="19" name="TextBox 18"/>
            <p:cNvSpPr txBox="1"/>
            <p:nvPr/>
          </p:nvSpPr>
          <p:spPr>
            <a:xfrm rot="16200000">
              <a:off x="3994169" y="3390698"/>
              <a:ext cx="1331616" cy="400110"/>
            </a:xfrm>
            <a:prstGeom prst="rect">
              <a:avLst/>
            </a:prstGeom>
            <a:noFill/>
          </p:spPr>
          <p:txBody>
            <a:bodyPr wrap="square" rtlCol="0">
              <a:spAutoFit/>
            </a:bodyPr>
            <a:lstStyle/>
            <a:p>
              <a:r>
                <a:rPr lang="el-GR" altLang="zh-CN" sz="2000" b="1" i="1" dirty="0" smtClean="0"/>
                <a:t>Φ</a:t>
              </a:r>
              <a:r>
                <a:rPr lang="en-US" altLang="zh-CN" sz="2000" b="1" dirty="0" smtClean="0"/>
                <a:t>50 mm</a:t>
              </a:r>
              <a:endParaRPr lang="zh-CN" altLang="en-US" sz="2000" b="1" dirty="0"/>
            </a:p>
          </p:txBody>
        </p:sp>
      </p:grpSp>
      <p:sp>
        <p:nvSpPr>
          <p:cNvPr id="20" name="内容占位符 2"/>
          <p:cNvSpPr txBox="1">
            <a:spLocks/>
          </p:cNvSpPr>
          <p:nvPr/>
        </p:nvSpPr>
        <p:spPr>
          <a:xfrm>
            <a:off x="323528" y="253457"/>
            <a:ext cx="5165851" cy="51124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2400" b="1" dirty="0" smtClean="0"/>
              <a:t>三</a:t>
            </a:r>
            <a:r>
              <a:rPr lang="zh-CN" altLang="zh-CN" sz="2400" b="1" dirty="0" smtClean="0"/>
              <a:t>、</a:t>
            </a:r>
            <a:r>
              <a:rPr lang="zh-CN" altLang="en-US" sz="2400" b="1" dirty="0" smtClean="0"/>
              <a:t>计算题</a:t>
            </a:r>
            <a:r>
              <a:rPr lang="zh-CN" altLang="zh-CN" sz="2400" b="1" dirty="0" smtClean="0"/>
              <a:t>（共</a:t>
            </a:r>
            <a:r>
              <a:rPr lang="en-US" altLang="zh-CN" sz="2400" b="1" dirty="0" smtClean="0"/>
              <a:t>  45 </a:t>
            </a:r>
            <a:r>
              <a:rPr lang="zh-CN" altLang="zh-CN" sz="2400" b="1" dirty="0" smtClean="0"/>
              <a:t>分</a:t>
            </a:r>
            <a:r>
              <a:rPr lang="zh-CN" altLang="en-US" sz="2400" b="1" dirty="0" smtClean="0"/>
              <a:t>）。</a:t>
            </a:r>
            <a:endParaRPr lang="zh-CN" altLang="zh-CN" sz="2400" b="1" dirty="0"/>
          </a:p>
        </p:txBody>
      </p:sp>
      <mc:AlternateContent xmlns:mc="http://schemas.openxmlformats.org/markup-compatibility/2006" xmlns:a14="http://schemas.microsoft.com/office/drawing/2010/main">
        <mc:Choice Requires="a14">
          <p:sp>
            <p:nvSpPr>
              <p:cNvPr id="22" name="内容占位符 2"/>
              <p:cNvSpPr txBox="1">
                <a:spLocks/>
              </p:cNvSpPr>
              <p:nvPr/>
            </p:nvSpPr>
            <p:spPr>
              <a:xfrm>
                <a:off x="386172" y="705932"/>
                <a:ext cx="8506308" cy="208218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buFont typeface="Arial" pitchFamily="34" charset="0"/>
                  <a:buAutoNum type="arabicPeriod"/>
                </a:pPr>
                <a:r>
                  <a:rPr lang="zh-CN" altLang="en-US" sz="2400" b="1" dirty="0" smtClean="0"/>
                  <a:t>     答案</a:t>
                </a:r>
                <a:r>
                  <a:rPr lang="zh-CN" altLang="en-US" sz="2400" b="1" dirty="0">
                    <a:sym typeface="Wingdings" pitchFamily="2" charset="2"/>
                  </a:rPr>
                  <a:t>：</a:t>
                </a:r>
                <a:r>
                  <a:rPr lang="zh-CN" altLang="en-US" sz="2400" b="1" dirty="0" smtClean="0">
                    <a:sym typeface="Wingdings" pitchFamily="2" charset="2"/>
                  </a:rPr>
                  <a:t>（</a:t>
                </a:r>
                <a:r>
                  <a:rPr lang="en-US" altLang="zh-CN" sz="2400" b="1" dirty="0" smtClean="0">
                    <a:sym typeface="Wingdings" pitchFamily="2" charset="2"/>
                  </a:rPr>
                  <a:t>1</a:t>
                </a:r>
                <a:r>
                  <a:rPr lang="zh-CN" altLang="en-US" sz="2400" b="1" dirty="0" smtClean="0">
                    <a:sym typeface="Wingdings" pitchFamily="2" charset="2"/>
                  </a:rPr>
                  <a:t>）配合公差</a:t>
                </a:r>
                <a14:m>
                  <m:oMath xmlns:m="http://schemas.openxmlformats.org/officeDocument/2006/math">
                    <m:r>
                      <a:rPr lang="en-US" altLang="zh-CN" sz="2400" b="1" i="0" smtClean="0">
                        <a:latin typeface="Cambria Math"/>
                        <a:sym typeface="Wingdings" pitchFamily="2" charset="2"/>
                      </a:rPr>
                      <m:t>  </m:t>
                    </m:r>
                    <m:sSub>
                      <m:sSubPr>
                        <m:ctrlPr>
                          <a:rPr lang="en-US" altLang="zh-CN" sz="2400" b="1" i="1" smtClean="0">
                            <a:latin typeface="Cambria Math"/>
                            <a:sym typeface="Wingdings" pitchFamily="2" charset="2"/>
                          </a:rPr>
                        </m:ctrlPr>
                      </m:sSubPr>
                      <m:e>
                        <m:r>
                          <a:rPr lang="en-US" altLang="zh-CN" sz="2400" b="1" i="1" smtClean="0">
                            <a:latin typeface="Cambria Math"/>
                            <a:sym typeface="Wingdings" pitchFamily="2" charset="2"/>
                          </a:rPr>
                          <m:t>𝑻</m:t>
                        </m:r>
                      </m:e>
                      <m:sub>
                        <m:r>
                          <a:rPr lang="en-US" altLang="zh-CN" sz="2400" b="1" i="0" smtClean="0">
                            <a:latin typeface="Cambria Math"/>
                            <a:sym typeface="Wingdings" pitchFamily="2" charset="2"/>
                          </a:rPr>
                          <m:t>𝐟</m:t>
                        </m:r>
                      </m:sub>
                    </m:sSub>
                  </m:oMath>
                </a14:m>
                <a:r>
                  <a:rPr lang="en-US" altLang="zh-CN" sz="2400" b="1" dirty="0" smtClean="0"/>
                  <a:t>=41μm</a:t>
                </a:r>
                <a:r>
                  <a:rPr lang="zh-CN" altLang="en-US" sz="2400" b="1" dirty="0" smtClean="0"/>
                  <a:t>，</a:t>
                </a:r>
                <a:r>
                  <a:rPr lang="zh-CN" altLang="en-US" sz="2400" b="1" dirty="0"/>
                  <a:t>查表</a:t>
                </a:r>
                <a14:m>
                  <m:oMath xmlns:m="http://schemas.openxmlformats.org/officeDocument/2006/math">
                    <m:r>
                      <a:rPr lang="zh-CN" altLang="en-US" sz="2400" b="1" i="1" smtClean="0">
                        <a:latin typeface="Cambria Math"/>
                      </a:rPr>
                      <m:t>得：</m:t>
                    </m:r>
                    <m:sSub>
                      <m:sSubPr>
                        <m:ctrlPr>
                          <a:rPr lang="en-US" altLang="zh-CN" sz="2400" b="1" i="1" smtClean="0">
                            <a:latin typeface="Cambria Math"/>
                          </a:rPr>
                        </m:ctrlPr>
                      </m:sSubPr>
                      <m:e>
                        <m:r>
                          <a:rPr lang="en-US" altLang="zh-CN" sz="2400" b="1" i="1" smtClean="0">
                            <a:latin typeface="Cambria Math"/>
                          </a:rPr>
                          <m:t>𝑻</m:t>
                        </m:r>
                      </m:e>
                      <m:sub>
                        <m:r>
                          <a:rPr lang="en-US" altLang="zh-CN" sz="2400" b="1" i="0" smtClean="0">
                            <a:latin typeface="Cambria Math"/>
                          </a:rPr>
                          <m:t>𝐃</m:t>
                        </m:r>
                      </m:sub>
                    </m:sSub>
                  </m:oMath>
                </a14:m>
                <a:r>
                  <a:rPr lang="en-US" altLang="zh-CN" sz="2400" b="1" dirty="0" smtClean="0"/>
                  <a:t>=IT7=25μm</a:t>
                </a:r>
                <a:r>
                  <a:rPr lang="zh-CN" altLang="en-US" sz="2400" b="1" dirty="0" smtClean="0"/>
                  <a:t>，</a:t>
                </a:r>
                <a14:m>
                  <m:oMath xmlns:m="http://schemas.openxmlformats.org/officeDocument/2006/math">
                    <m:sSub>
                      <m:sSubPr>
                        <m:ctrlPr>
                          <a:rPr lang="en-US" altLang="zh-CN" sz="2400" b="1" i="1" smtClean="0">
                            <a:latin typeface="Cambria Math"/>
                          </a:rPr>
                        </m:ctrlPr>
                      </m:sSubPr>
                      <m:e>
                        <m:r>
                          <a:rPr lang="en-US" altLang="zh-CN" sz="2400" b="1" i="1" smtClean="0">
                            <a:latin typeface="Cambria Math"/>
                          </a:rPr>
                          <m:t>                            </m:t>
                        </m:r>
                        <m:r>
                          <a:rPr lang="en-US" altLang="zh-CN" sz="2400" b="1" i="1" smtClean="0">
                            <a:latin typeface="Cambria Math"/>
                          </a:rPr>
                          <m:t>𝑻</m:t>
                        </m:r>
                      </m:e>
                      <m:sub>
                        <m:r>
                          <a:rPr lang="en-US" altLang="zh-CN" sz="2400" b="1" i="1" smtClean="0">
                            <a:latin typeface="Cambria Math"/>
                          </a:rPr>
                          <m:t>𝒅</m:t>
                        </m:r>
                      </m:sub>
                    </m:sSub>
                  </m:oMath>
                </a14:m>
                <a:r>
                  <a:rPr lang="en-US" altLang="zh-CN" sz="2400" b="1" dirty="0" smtClean="0"/>
                  <a:t>=IT6=16μm</a:t>
                </a:r>
              </a:p>
              <a:p>
                <a:pPr marL="0" indent="0">
                  <a:buNone/>
                </a:pPr>
                <a:r>
                  <a:rPr lang="en-US" altLang="zh-CN" sz="2400" b="1" dirty="0" smtClean="0"/>
                  <a:t>     </a:t>
                </a:r>
                <a:r>
                  <a:rPr lang="zh-CN" altLang="en-US" sz="2400" b="1" dirty="0" smtClean="0"/>
                  <a:t>（</a:t>
                </a:r>
                <a:r>
                  <a:rPr lang="en-US" altLang="zh-CN" sz="2400" b="1" dirty="0" smtClean="0"/>
                  <a:t>2</a:t>
                </a:r>
                <a:r>
                  <a:rPr lang="zh-CN" altLang="en-US" sz="2400" b="1" dirty="0" smtClean="0"/>
                  <a:t>）本题无特殊要求，选基孔制，孔的基本偏差为</a:t>
                </a:r>
                <a:r>
                  <a:rPr lang="en-US" altLang="zh-CN" sz="2400" b="1" dirty="0" smtClean="0"/>
                  <a:t>H,</a:t>
                </a:r>
              </a:p>
              <a:p>
                <a:pPr marL="0" indent="0">
                  <a:buNone/>
                </a:pPr>
                <a:r>
                  <a:rPr lang="en-US" altLang="zh-CN" sz="2400" b="1" dirty="0"/>
                  <a:t> </a:t>
                </a:r>
                <a:r>
                  <a:rPr lang="en-US" altLang="zh-CN" sz="2400" b="1" dirty="0" smtClean="0"/>
                  <a:t>                </a:t>
                </a:r>
                <a:r>
                  <a:rPr lang="zh-CN" altLang="en-US" sz="2400" b="1" dirty="0" smtClean="0"/>
                  <a:t>即</a:t>
                </a:r>
                <a:r>
                  <a:rPr lang="en-US" altLang="zh-CN" sz="2400" b="1" dirty="0" smtClean="0"/>
                  <a:t>EI=0</a:t>
                </a:r>
                <a:r>
                  <a:rPr lang="zh-CN" altLang="en-US" sz="2400" b="1" dirty="0" smtClean="0"/>
                  <a:t>。</a:t>
                </a:r>
                <a:endParaRPr lang="zh-CN" altLang="zh-CN" sz="2400" b="1" dirty="0"/>
              </a:p>
            </p:txBody>
          </p:sp>
        </mc:Choice>
        <mc:Fallback xmlns="">
          <p:sp>
            <p:nvSpPr>
              <p:cNvPr id="22" name="内容占位符 2"/>
              <p:cNvSpPr txBox="1">
                <a:spLocks noRot="1" noChangeAspect="1" noMove="1" noResize="1" noEditPoints="1" noAdjustHandles="1" noChangeArrowheads="1" noChangeShapeType="1" noTextEdit="1"/>
              </p:cNvSpPr>
              <p:nvPr/>
            </p:nvSpPr>
            <p:spPr>
              <a:xfrm>
                <a:off x="386172" y="705932"/>
                <a:ext cx="8506308" cy="2082187"/>
              </a:xfrm>
              <a:prstGeom prst="rect">
                <a:avLst/>
              </a:prstGeom>
              <a:blipFill rotWithShape="1">
                <a:blip r:embed="rId3"/>
                <a:stretch>
                  <a:fillRect l="-1074" t="-3519"/>
                </a:stretch>
              </a:blipFill>
            </p:spPr>
            <p:txBody>
              <a:bodyPr/>
              <a:lstStyle/>
              <a:p>
                <a:r>
                  <a:rPr lang="zh-CN" altLang="en-US">
                    <a:noFill/>
                  </a:rPr>
                  <a:t> </a:t>
                </a:r>
              </a:p>
            </p:txBody>
          </p:sp>
        </mc:Fallback>
      </mc:AlternateContent>
      <p:sp>
        <p:nvSpPr>
          <p:cNvPr id="23"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3</a:t>
            </a:fld>
            <a:endParaRPr lang="zh-CN" altLang="en-US" sz="2400" b="1" dirty="0"/>
          </a:p>
        </p:txBody>
      </p:sp>
    </p:spTree>
    <p:extLst>
      <p:ext uri="{BB962C8B-B14F-4D97-AF65-F5344CB8AC3E}">
        <p14:creationId xmlns:p14="http://schemas.microsoft.com/office/powerpoint/2010/main" val="9842690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arn(inVertical)">
                                      <p:cBhvr>
                                        <p:cTn id="7" dur="1750"/>
                                        <p:tgtEl>
                                          <p:spTgt spid="20">
                                            <p:txEl>
                                              <p:pRg st="0" end="0"/>
                                            </p:txEl>
                                          </p:spTgt>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20">
                                            <p:txEl>
                                              <p:pRg st="0" end="0"/>
                                            </p:txEl>
                                          </p:spTgt>
                                        </p:tgtEl>
                                        <p:attrNameLst>
                                          <p:attrName>style.visibility</p:attrName>
                                        </p:attrNameLst>
                                      </p:cBhvr>
                                      <p:to>
                                        <p:strVal val="visible"/>
                                      </p:to>
                                    </p:set>
                                    <p:animEffect transition="in" filter="wipe(left)">
                                      <p:cBhvr>
                                        <p:cTn id="10" dur="250"/>
                                        <p:tgtEl>
                                          <p:spTgt spid="20">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2">
                                            <p:txEl>
                                              <p:pRg st="0" end="0"/>
                                            </p:txEl>
                                          </p:spTgt>
                                        </p:tgtEl>
                                        <p:attrNameLst>
                                          <p:attrName>style.visibility</p:attrName>
                                        </p:attrNameLst>
                                      </p:cBhvr>
                                      <p:to>
                                        <p:strVal val="visible"/>
                                      </p:to>
                                    </p:set>
                                    <p:animEffect transition="in" filter="wipe(left)">
                                      <p:cBhvr>
                                        <p:cTn id="15" dur="1500"/>
                                        <p:tgtEl>
                                          <p:spTgt spid="2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250"/>
                                  </p:stCondLst>
                                  <p:childTnLst>
                                    <p:set>
                                      <p:cBhvr>
                                        <p:cTn id="19" dur="1" fill="hold">
                                          <p:stCondLst>
                                            <p:cond delay="0"/>
                                          </p:stCondLst>
                                        </p:cTn>
                                        <p:tgtEl>
                                          <p:spTgt spid="22">
                                            <p:txEl>
                                              <p:pRg st="1" end="1"/>
                                            </p:txEl>
                                          </p:spTgt>
                                        </p:tgtEl>
                                        <p:attrNameLst>
                                          <p:attrName>style.visibility</p:attrName>
                                        </p:attrNameLst>
                                      </p:cBhvr>
                                      <p:to>
                                        <p:strVal val="visible"/>
                                      </p:to>
                                    </p:set>
                                    <p:animEffect transition="in" filter="wipe(left)">
                                      <p:cBhvr>
                                        <p:cTn id="20" dur="1750"/>
                                        <p:tgtEl>
                                          <p:spTgt spid="22">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250"/>
                                  </p:stCondLst>
                                  <p:childTnLst>
                                    <p:set>
                                      <p:cBhvr>
                                        <p:cTn id="24" dur="1" fill="hold">
                                          <p:stCondLst>
                                            <p:cond delay="0"/>
                                          </p:stCondLst>
                                        </p:cTn>
                                        <p:tgtEl>
                                          <p:spTgt spid="22">
                                            <p:txEl>
                                              <p:pRg st="2" end="2"/>
                                            </p:txEl>
                                          </p:spTgt>
                                        </p:tgtEl>
                                        <p:attrNameLst>
                                          <p:attrName>style.visibility</p:attrName>
                                        </p:attrNameLst>
                                      </p:cBhvr>
                                      <p:to>
                                        <p:strVal val="visible"/>
                                      </p:to>
                                    </p:set>
                                    <p:animEffect transition="in" filter="wipe(left)">
                                      <p:cBhvr>
                                        <p:cTn id="25" dur="1750"/>
                                        <p:tgtEl>
                                          <p:spTgt spid="22">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6">
                                            <p:txEl>
                                              <p:pRg st="0" end="0"/>
                                            </p:txEl>
                                          </p:spTgt>
                                        </p:tgtEl>
                                        <p:attrNameLst>
                                          <p:attrName>style.visibility</p:attrName>
                                        </p:attrNameLst>
                                      </p:cBhvr>
                                      <p:to>
                                        <p:strVal val="visible"/>
                                      </p:to>
                                    </p:set>
                                    <p:animEffect transition="in" filter="wipe(up)">
                                      <p:cBhvr>
                                        <p:cTn id="30" dur="1750"/>
                                        <p:tgtEl>
                                          <p:spTgt spid="6">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6">
                                            <p:txEl>
                                              <p:pRg st="1" end="1"/>
                                            </p:txEl>
                                          </p:spTgt>
                                        </p:tgtEl>
                                        <p:attrNameLst>
                                          <p:attrName>style.visibility</p:attrName>
                                        </p:attrNameLst>
                                      </p:cBhvr>
                                      <p:to>
                                        <p:strVal val="visible"/>
                                      </p:to>
                                    </p:set>
                                    <p:animEffect transition="in" filter="wipe(up)">
                                      <p:cBhvr>
                                        <p:cTn id="35" dur="1750"/>
                                        <p:tgtEl>
                                          <p:spTgt spid="6">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6">
                                            <p:txEl>
                                              <p:pRg st="2" end="2"/>
                                            </p:txEl>
                                          </p:spTgt>
                                        </p:tgtEl>
                                        <p:attrNameLst>
                                          <p:attrName>style.visibility</p:attrName>
                                        </p:attrNameLst>
                                      </p:cBhvr>
                                      <p:to>
                                        <p:strVal val="visible"/>
                                      </p:to>
                                    </p:set>
                                    <p:animEffect transition="in" filter="wipe(up)">
                                      <p:cBhvr>
                                        <p:cTn id="40" dur="1750"/>
                                        <p:tgtEl>
                                          <p:spTgt spid="6">
                                            <p:txEl>
                                              <p:pRg st="2" end="2"/>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6">
                                            <p:txEl>
                                              <p:pRg st="3" end="3"/>
                                            </p:txEl>
                                          </p:spTgt>
                                        </p:tgtEl>
                                        <p:attrNameLst>
                                          <p:attrName>style.visibility</p:attrName>
                                        </p:attrNameLst>
                                      </p:cBhvr>
                                      <p:to>
                                        <p:strVal val="visible"/>
                                      </p:to>
                                    </p:set>
                                    <p:animEffect transition="in" filter="wipe(up)">
                                      <p:cBhvr>
                                        <p:cTn id="45" dur="1750"/>
                                        <p:tgtEl>
                                          <p:spTgt spid="6">
                                            <p:txEl>
                                              <p:pRg st="3" end="3"/>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1500" fill="hold"/>
                                        <p:tgtEl>
                                          <p:spTgt spid="21"/>
                                        </p:tgtEl>
                                        <p:attrNameLst>
                                          <p:attrName>ppt_x</p:attrName>
                                        </p:attrNameLst>
                                      </p:cBhvr>
                                      <p:tavLst>
                                        <p:tav tm="0">
                                          <p:val>
                                            <p:strVal val="#ppt_x"/>
                                          </p:val>
                                        </p:tav>
                                        <p:tav tm="100000">
                                          <p:val>
                                            <p:strVal val="#ppt_x"/>
                                          </p:val>
                                        </p:tav>
                                      </p:tavLst>
                                    </p:anim>
                                    <p:anim calcmode="lin" valueType="num">
                                      <p:cBhvr additive="base">
                                        <p:cTn id="51" dur="1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20" grpId="0" build="p"/>
      <p:bldP spid="22"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751701" y="404664"/>
            <a:ext cx="2451138" cy="584775"/>
          </a:xfrm>
          <a:prstGeom prst="rect">
            <a:avLst/>
          </a:prstGeom>
          <a:noFill/>
        </p:spPr>
        <p:txBody>
          <a:bodyPr wrap="square" rtlCol="0">
            <a:spAutoFit/>
          </a:bodyPr>
          <a:lstStyle/>
          <a:p>
            <a:r>
              <a:rPr lang="zh-CN" altLang="en-US" sz="3200" b="1" dirty="0" smtClean="0">
                <a:solidFill>
                  <a:srgbClr val="FF0000"/>
                </a:solidFill>
                <a:latin typeface="Batang" pitchFamily="18" charset="-127"/>
                <a:ea typeface="Batang" pitchFamily="18" charset="-127"/>
              </a:rPr>
              <a:t>答案：</a:t>
            </a:r>
            <a:endParaRPr lang="zh-CN" altLang="en-US" sz="3200" b="1" dirty="0">
              <a:solidFill>
                <a:srgbClr val="FF0000"/>
              </a:solidFill>
              <a:latin typeface="Batang" pitchFamily="18" charset="-127"/>
              <a:ea typeface="Batang" pitchFamily="18" charset="-127"/>
            </a:endParaRPr>
          </a:p>
        </p:txBody>
      </p:sp>
      <p:grpSp>
        <p:nvGrpSpPr>
          <p:cNvPr id="30" name="组合 29"/>
          <p:cNvGrpSpPr/>
          <p:nvPr/>
        </p:nvGrpSpPr>
        <p:grpSpPr>
          <a:xfrm>
            <a:off x="827584" y="980728"/>
            <a:ext cx="7704856" cy="4947066"/>
            <a:chOff x="827584" y="980728"/>
            <a:chExt cx="7704856" cy="4947066"/>
          </a:xfrm>
        </p:grpSpPr>
        <p:pic>
          <p:nvPicPr>
            <p:cNvPr id="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980728"/>
              <a:ext cx="7548119" cy="4823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5" name="组合 54"/>
            <p:cNvGrpSpPr/>
            <p:nvPr/>
          </p:nvGrpSpPr>
          <p:grpSpPr>
            <a:xfrm>
              <a:off x="2839404" y="4869038"/>
              <a:ext cx="987736" cy="522818"/>
              <a:chOff x="2264206" y="2435582"/>
              <a:chExt cx="847571" cy="402660"/>
            </a:xfrm>
          </p:grpSpPr>
          <p:grpSp>
            <p:nvGrpSpPr>
              <p:cNvPr id="72" name="组合 71"/>
              <p:cNvGrpSpPr/>
              <p:nvPr/>
            </p:nvGrpSpPr>
            <p:grpSpPr>
              <a:xfrm rot="16200000">
                <a:off x="2340573" y="2403359"/>
                <a:ext cx="296982" cy="449715"/>
                <a:chOff x="3104244" y="3770408"/>
                <a:chExt cx="228343" cy="357968"/>
              </a:xfrm>
            </p:grpSpPr>
            <p:sp>
              <p:nvSpPr>
                <p:cNvPr id="74" name="流程图: 合并 73"/>
                <p:cNvSpPr/>
                <p:nvPr/>
              </p:nvSpPr>
              <p:spPr>
                <a:xfrm>
                  <a:off x="3104244" y="3770408"/>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5" name="直接连接符 74"/>
                <p:cNvCxnSpPr/>
                <p:nvPr/>
              </p:nvCxnSpPr>
              <p:spPr>
                <a:xfrm>
                  <a:off x="3211730" y="3908916"/>
                  <a:ext cx="0" cy="219460"/>
                </a:xfrm>
                <a:prstGeom prst="line">
                  <a:avLst/>
                </a:prstGeom>
              </p:spPr>
              <p:style>
                <a:lnRef idx="1">
                  <a:schemeClr val="accent1"/>
                </a:lnRef>
                <a:fillRef idx="0">
                  <a:schemeClr val="accent1"/>
                </a:fillRef>
                <a:effectRef idx="0">
                  <a:schemeClr val="accent1"/>
                </a:effectRef>
                <a:fontRef idx="minor">
                  <a:schemeClr val="tx1"/>
                </a:fontRef>
              </p:style>
            </p:cxnSp>
          </p:grpSp>
          <p:sp>
            <p:nvSpPr>
              <p:cNvPr id="73" name="TextBox 72"/>
              <p:cNvSpPr txBox="1"/>
              <p:nvPr/>
            </p:nvSpPr>
            <p:spPr>
              <a:xfrm rot="16200000">
                <a:off x="2725781" y="2452246"/>
                <a:ext cx="402660" cy="369332"/>
              </a:xfrm>
              <a:prstGeom prst="rect">
                <a:avLst/>
              </a:prstGeom>
              <a:noFill/>
              <a:ln w="12700">
                <a:solidFill>
                  <a:schemeClr val="tx1"/>
                </a:solidFill>
              </a:ln>
            </p:spPr>
            <p:txBody>
              <a:bodyPr wrap="square" rtlCol="0">
                <a:spAutoFit/>
              </a:bodyPr>
              <a:lstStyle/>
              <a:p>
                <a:r>
                  <a:rPr lang="en-US" altLang="zh-CN" i="1" dirty="0" smtClean="0"/>
                  <a:t> A</a:t>
                </a:r>
                <a:endParaRPr lang="zh-CN" altLang="en-US" dirty="0"/>
              </a:p>
            </p:txBody>
          </p:sp>
        </p:grpSp>
        <p:grpSp>
          <p:nvGrpSpPr>
            <p:cNvPr id="56" name="组合 55"/>
            <p:cNvGrpSpPr/>
            <p:nvPr/>
          </p:nvGrpSpPr>
          <p:grpSpPr>
            <a:xfrm>
              <a:off x="1412830" y="4046834"/>
              <a:ext cx="419582" cy="1022627"/>
              <a:chOff x="2267743" y="3257535"/>
              <a:chExt cx="360041" cy="787599"/>
            </a:xfrm>
          </p:grpSpPr>
          <p:sp>
            <p:nvSpPr>
              <p:cNvPr id="69" name="流程图: 合并 68"/>
              <p:cNvSpPr/>
              <p:nvPr/>
            </p:nvSpPr>
            <p:spPr>
              <a:xfrm>
                <a:off x="2311984" y="3257535"/>
                <a:ext cx="296982" cy="185244"/>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69"/>
              <p:cNvSpPr txBox="1"/>
              <p:nvPr/>
            </p:nvSpPr>
            <p:spPr>
              <a:xfrm>
                <a:off x="2267743" y="3645024"/>
                <a:ext cx="360041" cy="400110"/>
              </a:xfrm>
              <a:prstGeom prst="rect">
                <a:avLst/>
              </a:prstGeom>
              <a:noFill/>
              <a:ln w="12700">
                <a:solidFill>
                  <a:schemeClr val="tx1"/>
                </a:solidFill>
              </a:ln>
            </p:spPr>
            <p:txBody>
              <a:bodyPr wrap="square" rtlCol="0">
                <a:spAutoFit/>
              </a:bodyPr>
              <a:lstStyle/>
              <a:p>
                <a:r>
                  <a:rPr lang="en-US" altLang="zh-CN" sz="2000" b="1" i="1" dirty="0" smtClean="0"/>
                  <a:t>E</a:t>
                </a:r>
                <a:endParaRPr lang="zh-CN" altLang="en-US" sz="2000" b="1" dirty="0"/>
              </a:p>
            </p:txBody>
          </p:sp>
          <p:cxnSp>
            <p:nvCxnSpPr>
              <p:cNvPr id="71" name="直接连接符 70"/>
              <p:cNvCxnSpPr>
                <a:stCxn id="69" idx="2"/>
                <a:endCxn id="70" idx="0"/>
              </p:cNvCxnSpPr>
              <p:nvPr/>
            </p:nvCxnSpPr>
            <p:spPr>
              <a:xfrm flipH="1">
                <a:off x="2447764" y="3442779"/>
                <a:ext cx="12711" cy="202245"/>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57" name="直接连接符 56"/>
            <p:cNvCxnSpPr/>
            <p:nvPr/>
          </p:nvCxnSpPr>
          <p:spPr>
            <a:xfrm>
              <a:off x="1412830" y="4046834"/>
              <a:ext cx="142657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839404" y="2064160"/>
              <a:ext cx="0" cy="274554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6279967" y="2064160"/>
              <a:ext cx="0" cy="274554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2839404" y="1970665"/>
              <a:ext cx="3440562"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2839404" y="4742943"/>
              <a:ext cx="3440562"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2839404" y="2718632"/>
              <a:ext cx="218182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2755488" y="4121071"/>
              <a:ext cx="218182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021224" y="2718632"/>
              <a:ext cx="0" cy="132820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5021224" y="2344648"/>
              <a:ext cx="1258742" cy="37398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5021224" y="4121071"/>
              <a:ext cx="1258742" cy="29758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911500" y="2064160"/>
              <a:ext cx="1508323"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86" name="组合 85"/>
            <p:cNvGrpSpPr/>
            <p:nvPr/>
          </p:nvGrpSpPr>
          <p:grpSpPr>
            <a:xfrm>
              <a:off x="2218493" y="4077072"/>
              <a:ext cx="402660" cy="842139"/>
              <a:chOff x="2466405" y="3058979"/>
              <a:chExt cx="402660" cy="842139"/>
            </a:xfrm>
          </p:grpSpPr>
          <p:grpSp>
            <p:nvGrpSpPr>
              <p:cNvPr id="87" name="组合 86"/>
              <p:cNvGrpSpPr/>
              <p:nvPr/>
            </p:nvGrpSpPr>
            <p:grpSpPr>
              <a:xfrm>
                <a:off x="2527939" y="3058979"/>
                <a:ext cx="296982" cy="449715"/>
                <a:chOff x="3104244" y="3770408"/>
                <a:chExt cx="228343" cy="357968"/>
              </a:xfrm>
            </p:grpSpPr>
            <p:sp>
              <p:nvSpPr>
                <p:cNvPr id="89" name="流程图: 合并 88"/>
                <p:cNvSpPr/>
                <p:nvPr/>
              </p:nvSpPr>
              <p:spPr>
                <a:xfrm>
                  <a:off x="3104244" y="3770408"/>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0" name="直接连接符 89"/>
                <p:cNvCxnSpPr/>
                <p:nvPr/>
              </p:nvCxnSpPr>
              <p:spPr>
                <a:xfrm>
                  <a:off x="3211730" y="3908916"/>
                  <a:ext cx="0" cy="219460"/>
                </a:xfrm>
                <a:prstGeom prst="line">
                  <a:avLst/>
                </a:prstGeom>
              </p:spPr>
              <p:style>
                <a:lnRef idx="1">
                  <a:schemeClr val="accent1"/>
                </a:lnRef>
                <a:fillRef idx="0">
                  <a:schemeClr val="accent1"/>
                </a:fillRef>
                <a:effectRef idx="0">
                  <a:schemeClr val="accent1"/>
                </a:effectRef>
                <a:fontRef idx="minor">
                  <a:schemeClr val="tx1"/>
                </a:fontRef>
              </p:style>
            </p:cxnSp>
          </p:grpSp>
          <p:sp>
            <p:nvSpPr>
              <p:cNvPr id="88" name="TextBox 87"/>
              <p:cNvSpPr txBox="1"/>
              <p:nvPr/>
            </p:nvSpPr>
            <p:spPr>
              <a:xfrm>
                <a:off x="2466405" y="3501008"/>
                <a:ext cx="402660" cy="400110"/>
              </a:xfrm>
              <a:prstGeom prst="rect">
                <a:avLst/>
              </a:prstGeom>
              <a:noFill/>
              <a:ln w="12700">
                <a:solidFill>
                  <a:schemeClr val="tx1"/>
                </a:solidFill>
              </a:ln>
            </p:spPr>
            <p:txBody>
              <a:bodyPr wrap="square" rtlCol="0">
                <a:spAutoFit/>
              </a:bodyPr>
              <a:lstStyle/>
              <a:p>
                <a:r>
                  <a:rPr lang="en-US" altLang="zh-CN" sz="2000" b="1" i="1" dirty="0" smtClean="0">
                    <a:solidFill>
                      <a:srgbClr val="FF0000"/>
                    </a:solidFill>
                  </a:rPr>
                  <a:t>E</a:t>
                </a:r>
                <a:endParaRPr lang="zh-CN" altLang="en-US" sz="2000" b="1" i="1" dirty="0">
                  <a:solidFill>
                    <a:srgbClr val="FF0000"/>
                  </a:solidFill>
                </a:endParaRPr>
              </a:p>
            </p:txBody>
          </p:sp>
        </p:grpSp>
        <p:sp>
          <p:nvSpPr>
            <p:cNvPr id="91" name="TextBox 90"/>
            <p:cNvSpPr txBox="1"/>
            <p:nvPr/>
          </p:nvSpPr>
          <p:spPr>
            <a:xfrm>
              <a:off x="7038273" y="2636912"/>
              <a:ext cx="702079" cy="400110"/>
            </a:xfrm>
            <a:prstGeom prst="rect">
              <a:avLst/>
            </a:prstGeom>
            <a:noFill/>
          </p:spPr>
          <p:txBody>
            <a:bodyPr wrap="square" rtlCol="0">
              <a:spAutoFit/>
            </a:bodyPr>
            <a:lstStyle/>
            <a:p>
              <a:r>
                <a:rPr lang="en-US" altLang="zh-CN" sz="2000" b="1" dirty="0" smtClean="0">
                  <a:solidFill>
                    <a:schemeClr val="bg2"/>
                  </a:solidFill>
                </a:rPr>
                <a:t>0.01</a:t>
              </a:r>
              <a:endParaRPr lang="zh-CN" altLang="en-US" sz="2000" b="1" dirty="0">
                <a:solidFill>
                  <a:schemeClr val="bg2"/>
                </a:solidFill>
              </a:endParaRPr>
            </a:p>
          </p:txBody>
        </p:sp>
        <p:sp>
          <p:nvSpPr>
            <p:cNvPr id="34" name="TextBox 33"/>
            <p:cNvSpPr txBox="1"/>
            <p:nvPr/>
          </p:nvSpPr>
          <p:spPr>
            <a:xfrm>
              <a:off x="4157954" y="4849311"/>
              <a:ext cx="558062" cy="400110"/>
            </a:xfrm>
            <a:prstGeom prst="rect">
              <a:avLst/>
            </a:prstGeom>
            <a:noFill/>
          </p:spPr>
          <p:txBody>
            <a:bodyPr wrap="square" rtlCol="0">
              <a:spAutoFit/>
            </a:bodyPr>
            <a:lstStyle/>
            <a:p>
              <a:r>
                <a:rPr lang="en-US" altLang="zh-CN" sz="2000" b="1" dirty="0" smtClean="0">
                  <a:solidFill>
                    <a:srgbClr val="FF0000"/>
                  </a:solidFill>
                </a:rPr>
                <a:t>×</a:t>
              </a:r>
              <a:endParaRPr lang="zh-CN" altLang="en-US" sz="2000" b="1" dirty="0">
                <a:solidFill>
                  <a:srgbClr val="FF0000"/>
                </a:solidFill>
              </a:endParaRPr>
            </a:p>
          </p:txBody>
        </p:sp>
        <p:sp>
          <p:nvSpPr>
            <p:cNvPr id="35" name="TextBox 34"/>
            <p:cNvSpPr txBox="1"/>
            <p:nvPr/>
          </p:nvSpPr>
          <p:spPr>
            <a:xfrm>
              <a:off x="4806026" y="5277996"/>
              <a:ext cx="558062" cy="400110"/>
            </a:xfrm>
            <a:prstGeom prst="rect">
              <a:avLst/>
            </a:prstGeom>
            <a:noFill/>
          </p:spPr>
          <p:txBody>
            <a:bodyPr wrap="square" rtlCol="0">
              <a:spAutoFit/>
            </a:bodyPr>
            <a:lstStyle/>
            <a:p>
              <a:r>
                <a:rPr lang="en-US" altLang="zh-CN" sz="2000" b="1" dirty="0" smtClean="0">
                  <a:solidFill>
                    <a:srgbClr val="FF0000"/>
                  </a:solidFill>
                </a:rPr>
                <a:t>×</a:t>
              </a:r>
              <a:endParaRPr lang="zh-CN" altLang="en-US" sz="2000" b="1" dirty="0">
                <a:solidFill>
                  <a:srgbClr val="FF0000"/>
                </a:solidFill>
              </a:endParaRPr>
            </a:p>
          </p:txBody>
        </p:sp>
        <p:sp>
          <p:nvSpPr>
            <p:cNvPr id="36" name="TextBox 35"/>
            <p:cNvSpPr txBox="1"/>
            <p:nvPr/>
          </p:nvSpPr>
          <p:spPr>
            <a:xfrm>
              <a:off x="1853698" y="1669359"/>
              <a:ext cx="558062" cy="400110"/>
            </a:xfrm>
            <a:prstGeom prst="rect">
              <a:avLst/>
            </a:prstGeom>
            <a:noFill/>
          </p:spPr>
          <p:txBody>
            <a:bodyPr wrap="square" rtlCol="0">
              <a:spAutoFit/>
            </a:bodyPr>
            <a:lstStyle/>
            <a:p>
              <a:r>
                <a:rPr lang="en-US" altLang="zh-CN" sz="2000" b="1" dirty="0" smtClean="0">
                  <a:solidFill>
                    <a:srgbClr val="FF0000"/>
                  </a:solidFill>
                </a:rPr>
                <a:t>×</a:t>
              </a:r>
              <a:endParaRPr lang="zh-CN" altLang="en-US" sz="2000" b="1" dirty="0">
                <a:solidFill>
                  <a:srgbClr val="FF0000"/>
                </a:solidFill>
              </a:endParaRPr>
            </a:p>
          </p:txBody>
        </p:sp>
        <p:sp>
          <p:nvSpPr>
            <p:cNvPr id="38" name="TextBox 37"/>
            <p:cNvSpPr txBox="1"/>
            <p:nvPr/>
          </p:nvSpPr>
          <p:spPr>
            <a:xfrm>
              <a:off x="1196201" y="1268760"/>
              <a:ext cx="536371" cy="338554"/>
            </a:xfrm>
            <a:prstGeom prst="rect">
              <a:avLst/>
            </a:prstGeom>
            <a:noFill/>
          </p:spPr>
          <p:txBody>
            <a:bodyPr wrap="square" rtlCol="0">
              <a:spAutoFit/>
            </a:bodyPr>
            <a:lstStyle/>
            <a:p>
              <a:r>
                <a:rPr lang="el-GR" altLang="zh-CN" sz="1600" b="1" i="1" dirty="0" smtClean="0">
                  <a:solidFill>
                    <a:srgbClr val="FF0000"/>
                  </a:solidFill>
                  <a:latin typeface="Cambria Math"/>
                  <a:ea typeface="Cambria Math"/>
                </a:rPr>
                <a:t>ϕ</a:t>
              </a:r>
              <a:endParaRPr lang="zh-CN" altLang="en-US" sz="1600" b="1" i="1" dirty="0">
                <a:solidFill>
                  <a:srgbClr val="FF0000"/>
                </a:solidFill>
                <a:latin typeface="Batang" pitchFamily="18" charset="-127"/>
                <a:ea typeface="Batang" pitchFamily="18" charset="-127"/>
              </a:endParaRPr>
            </a:p>
          </p:txBody>
        </p:sp>
        <p:sp>
          <p:nvSpPr>
            <p:cNvPr id="39" name="TextBox 38"/>
            <p:cNvSpPr txBox="1"/>
            <p:nvPr/>
          </p:nvSpPr>
          <p:spPr>
            <a:xfrm>
              <a:off x="1227317" y="1669359"/>
              <a:ext cx="536371" cy="338554"/>
            </a:xfrm>
            <a:prstGeom prst="rect">
              <a:avLst/>
            </a:prstGeom>
            <a:noFill/>
          </p:spPr>
          <p:txBody>
            <a:bodyPr wrap="square" rtlCol="0">
              <a:spAutoFit/>
            </a:bodyPr>
            <a:lstStyle/>
            <a:p>
              <a:r>
                <a:rPr lang="el-GR" altLang="zh-CN" sz="1600" b="1" i="1" dirty="0" smtClean="0">
                  <a:solidFill>
                    <a:srgbClr val="FF0000"/>
                  </a:solidFill>
                  <a:latin typeface="Cambria Math"/>
                  <a:ea typeface="Cambria Math"/>
                </a:rPr>
                <a:t>ϕ</a:t>
              </a:r>
              <a:endParaRPr lang="zh-CN" altLang="en-US" sz="1600" b="1" i="1" dirty="0">
                <a:solidFill>
                  <a:srgbClr val="FF0000"/>
                </a:solidFill>
                <a:latin typeface="Batang" pitchFamily="18" charset="-127"/>
                <a:ea typeface="Batang" pitchFamily="18" charset="-127"/>
              </a:endParaRPr>
            </a:p>
          </p:txBody>
        </p:sp>
        <p:sp>
          <p:nvSpPr>
            <p:cNvPr id="40" name="TextBox 39"/>
            <p:cNvSpPr txBox="1"/>
            <p:nvPr/>
          </p:nvSpPr>
          <p:spPr>
            <a:xfrm>
              <a:off x="5526106" y="1124744"/>
              <a:ext cx="558062" cy="400110"/>
            </a:xfrm>
            <a:prstGeom prst="rect">
              <a:avLst/>
            </a:prstGeom>
            <a:noFill/>
          </p:spPr>
          <p:txBody>
            <a:bodyPr wrap="square" rtlCol="0">
              <a:spAutoFit/>
            </a:bodyPr>
            <a:lstStyle/>
            <a:p>
              <a:r>
                <a:rPr lang="en-US" altLang="zh-CN" sz="2000" b="1" dirty="0" smtClean="0">
                  <a:solidFill>
                    <a:srgbClr val="FF0000"/>
                  </a:solidFill>
                </a:rPr>
                <a:t>×</a:t>
              </a:r>
              <a:endParaRPr lang="zh-CN" altLang="en-US" sz="2000" b="1" dirty="0">
                <a:solidFill>
                  <a:srgbClr val="FF0000"/>
                </a:solidFill>
              </a:endParaRPr>
            </a:p>
          </p:txBody>
        </p:sp>
        <p:sp>
          <p:nvSpPr>
            <p:cNvPr id="41" name="TextBox 40"/>
            <p:cNvSpPr txBox="1"/>
            <p:nvPr/>
          </p:nvSpPr>
          <p:spPr>
            <a:xfrm>
              <a:off x="4157954" y="1324799"/>
              <a:ext cx="558062" cy="400110"/>
            </a:xfrm>
            <a:prstGeom prst="rect">
              <a:avLst/>
            </a:prstGeom>
            <a:noFill/>
          </p:spPr>
          <p:txBody>
            <a:bodyPr wrap="square" rtlCol="0">
              <a:spAutoFit/>
            </a:bodyPr>
            <a:lstStyle/>
            <a:p>
              <a:r>
                <a:rPr lang="en-US" altLang="zh-CN" sz="2000" b="1" dirty="0" smtClean="0">
                  <a:solidFill>
                    <a:srgbClr val="FF0000"/>
                  </a:solidFill>
                </a:rPr>
                <a:t>×</a:t>
              </a:r>
              <a:endParaRPr lang="zh-CN" altLang="en-US" sz="2000" b="1" dirty="0">
                <a:solidFill>
                  <a:srgbClr val="FF0000"/>
                </a:solidFill>
              </a:endParaRPr>
            </a:p>
          </p:txBody>
        </p:sp>
        <p:cxnSp>
          <p:nvCxnSpPr>
            <p:cNvPr id="3" name="直接连接符 2"/>
            <p:cNvCxnSpPr/>
            <p:nvPr/>
          </p:nvCxnSpPr>
          <p:spPr>
            <a:xfrm>
              <a:off x="3779912" y="1268760"/>
              <a:ext cx="121545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3779912" y="1268760"/>
              <a:ext cx="0" cy="701905"/>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7038274" y="2636912"/>
              <a:ext cx="558062" cy="400110"/>
            </a:xfrm>
            <a:prstGeom prst="rect">
              <a:avLst/>
            </a:prstGeom>
            <a:noFill/>
          </p:spPr>
          <p:txBody>
            <a:bodyPr wrap="square" rtlCol="0">
              <a:spAutoFit/>
            </a:bodyPr>
            <a:lstStyle/>
            <a:p>
              <a:r>
                <a:rPr lang="en-US" altLang="zh-CN" sz="2000" b="1" dirty="0" smtClean="0">
                  <a:solidFill>
                    <a:srgbClr val="FF0000"/>
                  </a:solidFill>
                </a:rPr>
                <a:t>×</a:t>
              </a:r>
              <a:endParaRPr lang="zh-CN" altLang="en-US" sz="2000" b="1" dirty="0">
                <a:solidFill>
                  <a:srgbClr val="FF0000"/>
                </a:solidFill>
              </a:endParaRPr>
            </a:p>
          </p:txBody>
        </p:sp>
        <p:sp>
          <p:nvSpPr>
            <p:cNvPr id="48" name="TextBox 47"/>
            <p:cNvSpPr txBox="1"/>
            <p:nvPr/>
          </p:nvSpPr>
          <p:spPr>
            <a:xfrm>
              <a:off x="5814138" y="2531640"/>
              <a:ext cx="558062" cy="400110"/>
            </a:xfrm>
            <a:prstGeom prst="rect">
              <a:avLst/>
            </a:prstGeom>
            <a:noFill/>
          </p:spPr>
          <p:txBody>
            <a:bodyPr wrap="square" rtlCol="0">
              <a:spAutoFit/>
            </a:bodyPr>
            <a:lstStyle/>
            <a:p>
              <a:r>
                <a:rPr lang="en-US" altLang="zh-CN" sz="2000" b="1" dirty="0" smtClean="0">
                  <a:solidFill>
                    <a:srgbClr val="FF0000"/>
                  </a:solidFill>
                </a:rPr>
                <a:t>×</a:t>
              </a:r>
              <a:endParaRPr lang="zh-CN" altLang="en-US" sz="2000" b="1" dirty="0">
                <a:solidFill>
                  <a:srgbClr val="FF0000"/>
                </a:solidFill>
              </a:endParaRPr>
            </a:p>
          </p:txBody>
        </p:sp>
        <p:cxnSp>
          <p:nvCxnSpPr>
            <p:cNvPr id="11" name="直接箭头连接符 10"/>
            <p:cNvCxnSpPr/>
            <p:nvPr/>
          </p:nvCxnSpPr>
          <p:spPr>
            <a:xfrm>
              <a:off x="5650595" y="2531640"/>
              <a:ext cx="0" cy="305327"/>
            </a:xfrm>
            <a:prstGeom prst="straightConnector1">
              <a:avLst/>
            </a:prstGeom>
            <a:ln>
              <a:solidFill>
                <a:srgbClr val="C0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650595" y="2836967"/>
              <a:ext cx="93762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7471585" y="3666510"/>
              <a:ext cx="825566" cy="338554"/>
            </a:xfrm>
            <a:prstGeom prst="rect">
              <a:avLst/>
            </a:prstGeom>
            <a:noFill/>
          </p:spPr>
          <p:txBody>
            <a:bodyPr wrap="square" rtlCol="0">
              <a:spAutoFit/>
            </a:bodyPr>
            <a:lstStyle/>
            <a:p>
              <a:r>
                <a:rPr lang="en-US" altLang="zh-CN" sz="1600" b="1" dirty="0" smtClean="0">
                  <a:solidFill>
                    <a:srgbClr val="FF0000"/>
                  </a:solidFill>
                  <a:latin typeface="Cambria Math"/>
                  <a:ea typeface="Cambria Math"/>
                </a:rPr>
                <a:t>0.05</a:t>
              </a:r>
              <a:endParaRPr lang="zh-CN" altLang="en-US" sz="1600" b="1" dirty="0">
                <a:solidFill>
                  <a:srgbClr val="FF0000"/>
                </a:solidFill>
                <a:latin typeface="Batang" pitchFamily="18" charset="-127"/>
                <a:ea typeface="Batang" pitchFamily="18" charset="-127"/>
              </a:endParaRPr>
            </a:p>
          </p:txBody>
        </p:sp>
        <p:cxnSp>
          <p:nvCxnSpPr>
            <p:cNvPr id="15" name="直接箭头连接符 14"/>
            <p:cNvCxnSpPr/>
            <p:nvPr/>
          </p:nvCxnSpPr>
          <p:spPr>
            <a:xfrm>
              <a:off x="7740352" y="4005064"/>
              <a:ext cx="144016" cy="246016"/>
            </a:xfrm>
            <a:prstGeom prst="straightConnector1">
              <a:avLst/>
            </a:prstGeom>
            <a:ln w="127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7634866" y="5034662"/>
              <a:ext cx="825566" cy="338554"/>
            </a:xfrm>
            <a:prstGeom prst="rect">
              <a:avLst/>
            </a:prstGeom>
            <a:noFill/>
          </p:spPr>
          <p:txBody>
            <a:bodyPr wrap="square" rtlCol="0">
              <a:spAutoFit/>
            </a:bodyPr>
            <a:lstStyle/>
            <a:p>
              <a:r>
                <a:rPr lang="en-US" altLang="zh-CN" sz="1600" b="1" dirty="0" smtClean="0">
                  <a:solidFill>
                    <a:srgbClr val="FF0000"/>
                  </a:solidFill>
                  <a:latin typeface="Cambria Math"/>
                  <a:ea typeface="Cambria Math"/>
                </a:rPr>
                <a:t>0.04</a:t>
              </a:r>
              <a:endParaRPr lang="zh-CN" altLang="en-US" sz="1600" b="1" dirty="0">
                <a:solidFill>
                  <a:srgbClr val="FF0000"/>
                </a:solidFill>
                <a:latin typeface="Batang" pitchFamily="18" charset="-127"/>
                <a:ea typeface="Batang" pitchFamily="18" charset="-127"/>
              </a:endParaRPr>
            </a:p>
          </p:txBody>
        </p:sp>
        <p:cxnSp>
          <p:nvCxnSpPr>
            <p:cNvPr id="78" name="直接箭头连接符 77"/>
            <p:cNvCxnSpPr/>
            <p:nvPr/>
          </p:nvCxnSpPr>
          <p:spPr>
            <a:xfrm>
              <a:off x="7884368" y="4839168"/>
              <a:ext cx="144016" cy="246016"/>
            </a:xfrm>
            <a:prstGeom prst="straightConnector1">
              <a:avLst/>
            </a:prstGeom>
            <a:ln w="12700">
              <a:solidFill>
                <a:srgbClr val="C0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79" name="TextBox 78"/>
            <p:cNvSpPr txBox="1"/>
            <p:nvPr/>
          </p:nvSpPr>
          <p:spPr>
            <a:xfrm>
              <a:off x="8119657" y="4519101"/>
              <a:ext cx="412783" cy="400110"/>
            </a:xfrm>
            <a:prstGeom prst="rect">
              <a:avLst/>
            </a:prstGeom>
            <a:noFill/>
            <a:ln w="12700">
              <a:solidFill>
                <a:schemeClr val="tx1"/>
              </a:solidFill>
            </a:ln>
          </p:spPr>
          <p:txBody>
            <a:bodyPr wrap="square" rtlCol="0">
              <a:spAutoFit/>
            </a:bodyPr>
            <a:lstStyle/>
            <a:p>
              <a:r>
                <a:rPr lang="en-US" altLang="zh-CN" sz="2000" b="1" i="1" dirty="0" smtClean="0">
                  <a:solidFill>
                    <a:srgbClr val="FF0000"/>
                  </a:solidFill>
                  <a:latin typeface="Cambria Math"/>
                  <a:ea typeface="Cambria Math"/>
                </a:rPr>
                <a:t>A</a:t>
              </a:r>
              <a:endParaRPr lang="zh-CN" altLang="en-US" sz="2000" b="1" i="1" dirty="0">
                <a:solidFill>
                  <a:srgbClr val="FF0000"/>
                </a:solidFill>
                <a:latin typeface="Batang" pitchFamily="18" charset="-127"/>
                <a:ea typeface="Batang" pitchFamily="18" charset="-127"/>
              </a:endParaRPr>
            </a:p>
          </p:txBody>
        </p:sp>
        <p:sp>
          <p:nvSpPr>
            <p:cNvPr id="81" name="TextBox 80"/>
            <p:cNvSpPr txBox="1"/>
            <p:nvPr/>
          </p:nvSpPr>
          <p:spPr>
            <a:xfrm>
              <a:off x="3396730" y="5589240"/>
              <a:ext cx="412783" cy="338554"/>
            </a:xfrm>
            <a:prstGeom prst="rect">
              <a:avLst/>
            </a:prstGeom>
            <a:noFill/>
            <a:ln w="12700">
              <a:noFill/>
            </a:ln>
          </p:spPr>
          <p:txBody>
            <a:bodyPr wrap="square" rtlCol="0">
              <a:spAutoFit/>
            </a:bodyPr>
            <a:lstStyle/>
            <a:p>
              <a:r>
                <a:rPr lang="en-US" altLang="zh-CN" sz="1600" b="1" i="1" dirty="0" smtClean="0">
                  <a:solidFill>
                    <a:srgbClr val="FF0000"/>
                  </a:solidFill>
                  <a:latin typeface="Cambria Math"/>
                  <a:ea typeface="Cambria Math"/>
                </a:rPr>
                <a:t>A</a:t>
              </a:r>
              <a:endParaRPr lang="zh-CN" altLang="en-US" sz="1600" b="1" i="1" dirty="0">
                <a:solidFill>
                  <a:srgbClr val="FF0000"/>
                </a:solidFill>
                <a:latin typeface="Batang" pitchFamily="18" charset="-127"/>
                <a:ea typeface="Batang" pitchFamily="18" charset="-127"/>
              </a:endParaRPr>
            </a:p>
          </p:txBody>
        </p:sp>
        <p:cxnSp>
          <p:nvCxnSpPr>
            <p:cNvPr id="18" name="直接箭头连接符 17"/>
            <p:cNvCxnSpPr/>
            <p:nvPr/>
          </p:nvCxnSpPr>
          <p:spPr>
            <a:xfrm flipV="1">
              <a:off x="3603121" y="5229200"/>
              <a:ext cx="17628" cy="376897"/>
            </a:xfrm>
            <a:prstGeom prst="straightConnector1">
              <a:avLst/>
            </a:prstGeom>
            <a:ln w="127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4008574" y="5478051"/>
              <a:ext cx="2286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a:off x="4008574" y="4742943"/>
              <a:ext cx="0" cy="735108"/>
            </a:xfrm>
            <a:prstGeom prst="straightConnector1">
              <a:avLst/>
            </a:prstGeom>
            <a:ln w="12700">
              <a:solidFill>
                <a:srgbClr val="C0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1412830" y="4218600"/>
              <a:ext cx="558062" cy="400110"/>
            </a:xfrm>
            <a:prstGeom prst="rect">
              <a:avLst/>
            </a:prstGeom>
            <a:noFill/>
          </p:spPr>
          <p:txBody>
            <a:bodyPr wrap="square" rtlCol="0">
              <a:spAutoFit/>
            </a:bodyPr>
            <a:lstStyle/>
            <a:p>
              <a:r>
                <a:rPr lang="en-US" altLang="zh-CN" sz="2000" b="1" dirty="0" smtClean="0">
                  <a:solidFill>
                    <a:srgbClr val="FF0000"/>
                  </a:solidFill>
                </a:rPr>
                <a:t>×</a:t>
              </a:r>
              <a:endParaRPr lang="zh-CN" altLang="en-US" sz="2000" b="1" dirty="0">
                <a:solidFill>
                  <a:srgbClr val="FF0000"/>
                </a:solidFill>
              </a:endParaRPr>
            </a:p>
          </p:txBody>
        </p:sp>
      </p:grpSp>
      <p:sp>
        <p:nvSpPr>
          <p:cNvPr id="58"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30</a:t>
            </a:fld>
            <a:endParaRPr lang="zh-CN" altLang="en-US" sz="2400" b="1" dirty="0"/>
          </a:p>
        </p:txBody>
      </p:sp>
    </p:spTree>
    <p:extLst>
      <p:ext uri="{BB962C8B-B14F-4D97-AF65-F5344CB8AC3E}">
        <p14:creationId xmlns:p14="http://schemas.microsoft.com/office/powerpoint/2010/main" val="20774165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12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0-#ppt_w/2"/>
                                          </p:val>
                                        </p:tav>
                                        <p:tav tm="100000">
                                          <p:val>
                                            <p:strVal val="#ppt_x"/>
                                          </p:val>
                                        </p:tav>
                                      </p:tavLst>
                                    </p:anim>
                                    <p:anim calcmode="lin" valueType="num">
                                      <p:cBhvr additive="base">
                                        <p:cTn id="13"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672183" y="476672"/>
            <a:ext cx="3668390" cy="504056"/>
          </a:xfrm>
        </p:spPr>
        <p:txBody>
          <a:bodyPr>
            <a:normAutofit/>
          </a:bodyPr>
          <a:lstStyle/>
          <a:p>
            <a:pPr marL="0" indent="0">
              <a:buNone/>
            </a:pPr>
            <a:r>
              <a:rPr lang="zh-CN" altLang="en-US" sz="2400" b="1" dirty="0"/>
              <a:t>四</a:t>
            </a:r>
            <a:r>
              <a:rPr lang="zh-CN" altLang="zh-CN" sz="2400" b="1" dirty="0" smtClean="0"/>
              <a:t>、</a:t>
            </a:r>
            <a:r>
              <a:rPr lang="zh-CN" altLang="en-US" sz="2400" b="1" dirty="0" smtClean="0"/>
              <a:t>简答题</a:t>
            </a:r>
            <a:endParaRPr lang="zh-CN" altLang="zh-CN" sz="2400" b="1" dirty="0"/>
          </a:p>
        </p:txBody>
      </p:sp>
      <p:graphicFrame>
        <p:nvGraphicFramePr>
          <p:cNvPr id="7" name="表格 6"/>
          <p:cNvGraphicFramePr>
            <a:graphicFrameLocks noGrp="1"/>
          </p:cNvGraphicFramePr>
          <p:nvPr>
            <p:extLst>
              <p:ext uri="{D42A27DB-BD31-4B8C-83A1-F6EECF244321}">
                <p14:modId xmlns:p14="http://schemas.microsoft.com/office/powerpoint/2010/main" val="2131786529"/>
              </p:ext>
            </p:extLst>
          </p:nvPr>
        </p:nvGraphicFramePr>
        <p:xfrm>
          <a:off x="615132" y="4005064"/>
          <a:ext cx="7224465" cy="2016760"/>
        </p:xfrm>
        <a:graphic>
          <a:graphicData uri="http://schemas.openxmlformats.org/drawingml/2006/table">
            <a:tbl>
              <a:tblPr firstRow="1" bandRow="1">
                <a:tableStyleId>{5940675A-B579-460E-94D1-54222C63F5DA}</a:tableStyleId>
              </a:tblPr>
              <a:tblGrid>
                <a:gridCol w="932532"/>
                <a:gridCol w="1584176"/>
                <a:gridCol w="1107357"/>
                <a:gridCol w="1800200"/>
                <a:gridCol w="1800200"/>
              </a:tblGrid>
              <a:tr h="370840">
                <a:tc rowSpan="2">
                  <a:txBody>
                    <a:bodyPr/>
                    <a:lstStyle/>
                    <a:p>
                      <a:pPr algn="ctr"/>
                      <a:r>
                        <a:rPr lang="zh-CN" altLang="en-US" b="1" dirty="0" smtClean="0"/>
                        <a:t>图号</a:t>
                      </a:r>
                      <a:endParaRPr lang="zh-CN" altLang="en-US" b="1" dirty="0"/>
                    </a:p>
                  </a:txBody>
                  <a:tcPr/>
                </a:tc>
                <a:tc rowSpan="2">
                  <a:txBody>
                    <a:bodyPr/>
                    <a:lstStyle/>
                    <a:p>
                      <a:pPr algn="ctr"/>
                      <a:r>
                        <a:rPr lang="zh-CN" altLang="en-US" b="1" dirty="0" smtClean="0"/>
                        <a:t>理想边界</a:t>
                      </a:r>
                      <a:endParaRPr lang="en-US" altLang="zh-CN" b="1" dirty="0" smtClean="0"/>
                    </a:p>
                    <a:p>
                      <a:pPr algn="ctr"/>
                      <a:r>
                        <a:rPr lang="en-US" altLang="zh-CN" b="1" dirty="0" smtClean="0"/>
                        <a:t>    </a:t>
                      </a:r>
                      <a:r>
                        <a:rPr lang="zh-CN" altLang="en-US" b="1" dirty="0" smtClean="0"/>
                        <a:t>名称</a:t>
                      </a:r>
                      <a:endParaRPr lang="zh-CN" altLang="en-US" b="1" dirty="0"/>
                    </a:p>
                  </a:txBody>
                  <a:tcPr/>
                </a:tc>
                <a:tc rowSpan="2">
                  <a:txBody>
                    <a:bodyPr/>
                    <a:lstStyle/>
                    <a:p>
                      <a:pPr algn="ctr"/>
                      <a:r>
                        <a:rPr lang="zh-CN" altLang="en-US" b="1" dirty="0" smtClean="0"/>
                        <a:t>理想边界</a:t>
                      </a:r>
                      <a:endParaRPr lang="en-US" altLang="zh-CN" b="1" dirty="0" smtClean="0"/>
                    </a:p>
                    <a:p>
                      <a:pPr algn="ctr"/>
                      <a:r>
                        <a:rPr lang="zh-CN" altLang="en-US" b="1" dirty="0" smtClean="0"/>
                        <a:t>尺寸</a:t>
                      </a:r>
                      <a:r>
                        <a:rPr lang="en-US" altLang="zh-CN" b="1" dirty="0" smtClean="0"/>
                        <a:t>/mm</a:t>
                      </a:r>
                      <a:endParaRPr lang="zh-CN" altLang="en-US" b="1" dirty="0"/>
                    </a:p>
                  </a:txBody>
                  <a:tcPr/>
                </a:tc>
                <a:tc gridSpan="2">
                  <a:txBody>
                    <a:bodyPr/>
                    <a:lstStyle/>
                    <a:p>
                      <a:pPr algn="ctr"/>
                      <a:r>
                        <a:rPr lang="zh-CN" altLang="en-US" b="1" dirty="0" smtClean="0"/>
                        <a:t>允许的最大直线度</a:t>
                      </a:r>
                      <a:endParaRPr lang="en-US" altLang="zh-CN" b="1" dirty="0" smtClean="0"/>
                    </a:p>
                    <a:p>
                      <a:pPr algn="ctr"/>
                      <a:r>
                        <a:rPr lang="en-US" altLang="zh-CN" b="1" dirty="0" smtClean="0"/>
                        <a:t>       </a:t>
                      </a:r>
                      <a:r>
                        <a:rPr lang="zh-CN" altLang="en-US" b="1" dirty="0" smtClean="0"/>
                        <a:t>误差值</a:t>
                      </a:r>
                      <a:r>
                        <a:rPr lang="en-US" altLang="zh-CN" b="1" dirty="0" smtClean="0"/>
                        <a:t>/mm</a:t>
                      </a:r>
                      <a:endParaRPr lang="zh-CN" altLang="en-US" b="1" dirty="0"/>
                    </a:p>
                  </a:txBody>
                  <a:tcPr/>
                </a:tc>
                <a:tc hMerge="1">
                  <a:txBody>
                    <a:bodyPr/>
                    <a:lstStyle/>
                    <a:p>
                      <a:endParaRPr lang="zh-CN" altLang="en-US" dirty="0"/>
                    </a:p>
                  </a:txBody>
                  <a:tcPr/>
                </a:tc>
              </a:tr>
              <a:tr h="221000">
                <a:tc vMerge="1">
                  <a:txBody>
                    <a:bodyPr/>
                    <a:lstStyle/>
                    <a:p>
                      <a:endParaRPr lang="zh-CN" altLang="en-US" dirty="0"/>
                    </a:p>
                  </a:txBody>
                  <a:tcPr/>
                </a:tc>
                <a:tc vMerge="1">
                  <a:txBody>
                    <a:bodyPr/>
                    <a:lstStyle/>
                    <a:p>
                      <a:endParaRPr lang="zh-CN" altLang="en-US" dirty="0"/>
                    </a:p>
                  </a:txBody>
                  <a:tcPr/>
                </a:tc>
                <a:tc vMerge="1">
                  <a:txBody>
                    <a:bodyPr/>
                    <a:lstStyle/>
                    <a:p>
                      <a:endParaRPr lang="zh-CN" altLang="en-US" dirty="0"/>
                    </a:p>
                  </a:txBody>
                  <a:tcPr/>
                </a:tc>
                <a:tc>
                  <a:txBody>
                    <a:bodyPr/>
                    <a:lstStyle/>
                    <a:p>
                      <a:pPr algn="ctr"/>
                      <a:r>
                        <a:rPr lang="zh-CN" altLang="en-US" b="1" dirty="0" smtClean="0"/>
                        <a:t>最大实体状态时</a:t>
                      </a:r>
                      <a:endParaRPr lang="zh-CN" altLang="en-US" b="1" dirty="0"/>
                    </a:p>
                  </a:txBody>
                  <a:tcPr/>
                </a:tc>
                <a:tc>
                  <a:txBody>
                    <a:bodyPr/>
                    <a:lstStyle/>
                    <a:p>
                      <a:pPr algn="ctr"/>
                      <a:r>
                        <a:rPr lang="zh-CN" altLang="en-US" b="1" dirty="0" smtClean="0"/>
                        <a:t>最小实体状态时</a:t>
                      </a:r>
                      <a:endParaRPr lang="zh-CN" altLang="en-US" b="1" dirty="0"/>
                    </a:p>
                  </a:txBody>
                  <a:tcPr/>
                </a:tc>
              </a:tr>
              <a:tr h="370840">
                <a:tc>
                  <a:txBody>
                    <a:bodyPr/>
                    <a:lstStyle/>
                    <a:p>
                      <a:r>
                        <a:rPr lang="zh-CN" altLang="en-US" b="1" dirty="0" smtClean="0"/>
                        <a:t>图（</a:t>
                      </a:r>
                      <a:r>
                        <a:rPr lang="en-US" altLang="zh-CN" b="1" dirty="0" smtClean="0"/>
                        <a:t>1</a:t>
                      </a:r>
                      <a:r>
                        <a:rPr lang="zh-CN" altLang="en-US" b="1" dirty="0" smtClean="0"/>
                        <a:t>）</a:t>
                      </a:r>
                      <a:endParaRPr lang="zh-CN" altLang="en-US" b="1" dirty="0"/>
                    </a:p>
                  </a:txBody>
                  <a:tcPr/>
                </a:tc>
                <a:tc>
                  <a:txBody>
                    <a:bodyPr/>
                    <a:lstStyle/>
                    <a:p>
                      <a:pPr algn="ctr"/>
                      <a:r>
                        <a:rPr lang="zh-CN" altLang="en-US" b="1" dirty="0" smtClean="0"/>
                        <a:t>无边界</a:t>
                      </a:r>
                      <a:endParaRPr lang="zh-CN" altLang="en-US" b="1" dirty="0"/>
                    </a:p>
                  </a:txBody>
                  <a:tcPr/>
                </a:tc>
                <a:tc>
                  <a:txBody>
                    <a:bodyPr/>
                    <a:lstStyle/>
                    <a:p>
                      <a:pPr algn="ctr"/>
                      <a:r>
                        <a:rPr lang="zh-CN" altLang="en-US" b="1" dirty="0" smtClean="0"/>
                        <a:t>无</a:t>
                      </a:r>
                      <a:endParaRPr lang="zh-CN" altLang="en-US" b="1" dirty="0"/>
                    </a:p>
                  </a:txBody>
                  <a:tcPr/>
                </a:tc>
                <a:tc>
                  <a:txBody>
                    <a:bodyPr/>
                    <a:lstStyle/>
                    <a:p>
                      <a:pPr algn="ctr"/>
                      <a:r>
                        <a:rPr lang="el-GR" altLang="zh-CN" b="1" i="1" dirty="0" smtClean="0">
                          <a:latin typeface="Batang" pitchFamily="18" charset="-127"/>
                          <a:ea typeface="Batang" pitchFamily="18" charset="-127"/>
                        </a:rPr>
                        <a:t>φ</a:t>
                      </a:r>
                      <a:r>
                        <a:rPr lang="en-US" altLang="zh-CN" b="1" dirty="0" smtClean="0"/>
                        <a:t>0.015</a:t>
                      </a:r>
                      <a:endParaRPr lang="zh-CN" altLang="en-US" b="1" dirty="0"/>
                    </a:p>
                  </a:txBody>
                  <a:tcPr/>
                </a:tc>
                <a:tc>
                  <a:txBody>
                    <a:bodyPr/>
                    <a:lstStyle/>
                    <a:p>
                      <a:pPr algn="ctr"/>
                      <a:r>
                        <a:rPr lang="el-GR" altLang="zh-CN" b="1" i="1" dirty="0" smtClean="0">
                          <a:latin typeface="Batang" pitchFamily="18" charset="-127"/>
                          <a:ea typeface="Batang" pitchFamily="18" charset="-127"/>
                        </a:rPr>
                        <a:t>φ</a:t>
                      </a:r>
                      <a:r>
                        <a:rPr lang="en-US" altLang="zh-CN" b="1" dirty="0" smtClean="0"/>
                        <a:t>0.015</a:t>
                      </a:r>
                      <a:endParaRPr lang="zh-CN" altLang="en-US" b="1" dirty="0"/>
                    </a:p>
                  </a:txBody>
                  <a:tcPr/>
                </a:tc>
              </a:tr>
              <a:tr h="370840">
                <a:tc>
                  <a:txBody>
                    <a:bodyPr/>
                    <a:lstStyle/>
                    <a:p>
                      <a:r>
                        <a:rPr lang="zh-CN" altLang="en-US" b="1" dirty="0" smtClean="0"/>
                        <a:t>图（</a:t>
                      </a:r>
                      <a:r>
                        <a:rPr lang="en-US" altLang="zh-CN" b="1" dirty="0" smtClean="0"/>
                        <a:t>2</a:t>
                      </a:r>
                      <a:r>
                        <a:rPr lang="zh-CN" altLang="en-US" b="1" dirty="0" smtClean="0"/>
                        <a:t>）</a:t>
                      </a:r>
                      <a:endParaRPr lang="zh-CN" altLang="en-US" b="1" dirty="0"/>
                    </a:p>
                  </a:txBody>
                  <a:tcPr/>
                </a:tc>
                <a:tc>
                  <a:txBody>
                    <a:bodyPr/>
                    <a:lstStyle/>
                    <a:p>
                      <a:pPr algn="ctr"/>
                      <a:r>
                        <a:rPr lang="zh-CN" altLang="en-US" b="1" dirty="0" smtClean="0"/>
                        <a:t>最大实体实效</a:t>
                      </a:r>
                      <a:endParaRPr lang="en-US" altLang="zh-CN" b="1" dirty="0" smtClean="0"/>
                    </a:p>
                    <a:p>
                      <a:pPr algn="ctr"/>
                      <a:r>
                        <a:rPr lang="en-US" altLang="zh-CN" b="1" dirty="0" smtClean="0"/>
                        <a:t>      </a:t>
                      </a:r>
                      <a:r>
                        <a:rPr lang="zh-CN" altLang="en-US" b="1" dirty="0" smtClean="0"/>
                        <a:t>边界</a:t>
                      </a:r>
                      <a:endParaRPr lang="zh-CN" altLang="en-US" b="1" dirty="0"/>
                    </a:p>
                  </a:txBody>
                  <a:tcPr/>
                </a:tc>
                <a:tc>
                  <a:txBody>
                    <a:bodyPr/>
                    <a:lstStyle/>
                    <a:p>
                      <a:pPr algn="ctr"/>
                      <a:r>
                        <a:rPr lang="el-GR" altLang="zh-CN" b="1" i="1" dirty="0" smtClean="0"/>
                        <a:t>Φ</a:t>
                      </a:r>
                      <a:r>
                        <a:rPr lang="en-US" altLang="zh-CN" b="1" dirty="0" smtClean="0"/>
                        <a:t>19.956</a:t>
                      </a:r>
                      <a:endParaRPr lang="zh-CN" altLang="en-US" b="1" dirty="0"/>
                    </a:p>
                  </a:txBody>
                  <a:tcPr/>
                </a:tc>
                <a:tc>
                  <a:txBody>
                    <a:bodyPr/>
                    <a:lstStyle/>
                    <a:p>
                      <a:pPr algn="ctr"/>
                      <a:r>
                        <a:rPr lang="el-GR" altLang="zh-CN" b="1" i="1" dirty="0" smtClean="0">
                          <a:latin typeface="Batang" pitchFamily="18" charset="-127"/>
                          <a:ea typeface="Batang" pitchFamily="18" charset="-127"/>
                        </a:rPr>
                        <a:t>φ</a:t>
                      </a:r>
                      <a:r>
                        <a:rPr lang="en-US" altLang="zh-CN" b="1" dirty="0" smtClean="0"/>
                        <a:t>0.015</a:t>
                      </a:r>
                      <a:endParaRPr lang="zh-CN" altLang="en-US" b="1" dirty="0"/>
                    </a:p>
                  </a:txBody>
                  <a:tcPr/>
                </a:tc>
                <a:tc>
                  <a:txBody>
                    <a:bodyPr/>
                    <a:lstStyle/>
                    <a:p>
                      <a:pPr algn="ctr"/>
                      <a:r>
                        <a:rPr lang="el-GR" altLang="zh-CN" b="1" i="1" dirty="0" smtClean="0">
                          <a:latin typeface="Batang" pitchFamily="18" charset="-127"/>
                          <a:ea typeface="Batang" pitchFamily="18" charset="-127"/>
                        </a:rPr>
                        <a:t>φ</a:t>
                      </a:r>
                      <a:r>
                        <a:rPr lang="en-US" altLang="zh-CN" b="1" dirty="0" smtClean="0"/>
                        <a:t>0.048</a:t>
                      </a:r>
                      <a:endParaRPr lang="zh-CN" altLang="en-US" b="1" dirty="0"/>
                    </a:p>
                  </a:txBody>
                  <a:tcPr/>
                </a:tc>
              </a:tr>
            </a:tbl>
          </a:graphicData>
        </a:graphic>
      </p:graphicFrame>
      <p:grpSp>
        <p:nvGrpSpPr>
          <p:cNvPr id="8" name="组合 7"/>
          <p:cNvGrpSpPr/>
          <p:nvPr/>
        </p:nvGrpSpPr>
        <p:grpSpPr>
          <a:xfrm>
            <a:off x="1376363" y="965542"/>
            <a:ext cx="6391275" cy="2823498"/>
            <a:chOff x="1376363" y="1334874"/>
            <a:chExt cx="6391275" cy="2823498"/>
          </a:xfrm>
        </p:grpSpPr>
        <p:grpSp>
          <p:nvGrpSpPr>
            <p:cNvPr id="9" name="组合 8"/>
            <p:cNvGrpSpPr/>
            <p:nvPr/>
          </p:nvGrpSpPr>
          <p:grpSpPr>
            <a:xfrm>
              <a:off x="1376363" y="1334874"/>
              <a:ext cx="6391275" cy="2598182"/>
              <a:chOff x="1376363" y="1190858"/>
              <a:chExt cx="6391275" cy="2598182"/>
            </a:xfrm>
          </p:grpSpPr>
          <p:grpSp>
            <p:nvGrpSpPr>
              <p:cNvPr id="12" name="组合 11"/>
              <p:cNvGrpSpPr/>
              <p:nvPr/>
            </p:nvGrpSpPr>
            <p:grpSpPr>
              <a:xfrm>
                <a:off x="1376363" y="1560190"/>
                <a:ext cx="6391275" cy="2228850"/>
                <a:chOff x="1376363" y="1556792"/>
                <a:chExt cx="6391275" cy="2228850"/>
              </a:xfrm>
            </p:grpSpPr>
            <p:pic>
              <p:nvPicPr>
                <p:cNvPr id="1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6363" y="1556792"/>
                  <a:ext cx="6391275" cy="2228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8" name="组合 17"/>
                <p:cNvGrpSpPr/>
                <p:nvPr/>
              </p:nvGrpSpPr>
              <p:grpSpPr>
                <a:xfrm>
                  <a:off x="5940152" y="1709931"/>
                  <a:ext cx="1166835" cy="350917"/>
                  <a:chOff x="5940152" y="1657668"/>
                  <a:chExt cx="1166835" cy="350917"/>
                </a:xfrm>
              </p:grpSpPr>
              <mc:AlternateContent xmlns:mc="http://schemas.openxmlformats.org/markup-compatibility/2006" xmlns:a14="http://schemas.microsoft.com/office/drawing/2010/main">
                <mc:Choice Requires="a14">
                  <p:sp>
                    <p:nvSpPr>
                      <p:cNvPr id="19" name="TextBox 18"/>
                      <p:cNvSpPr txBox="1"/>
                      <p:nvPr/>
                    </p:nvSpPr>
                    <p:spPr>
                      <a:xfrm>
                        <a:off x="5940152" y="1700808"/>
                        <a:ext cx="864096" cy="307777"/>
                      </a:xfrm>
                      <a:prstGeom prst="rect">
                        <a:avLst/>
                      </a:prstGeom>
                      <a:noFill/>
                      <a:ln w="12700">
                        <a:noFill/>
                      </a:ln>
                    </p:spPr>
                    <p:txBody>
                      <a:bodyPr wrap="square" rtlCol="0">
                        <a:spAutoFit/>
                      </a:bodyPr>
                      <a:lstStyle/>
                      <a:p>
                        <a:r>
                          <a:rPr lang="el-GR" altLang="zh-CN" sz="1400" b="1" i="1" dirty="0" smtClean="0"/>
                          <a:t>Φ</a:t>
                        </a:r>
                        <a:r>
                          <a:rPr lang="en-US" altLang="zh-CN" sz="1400" b="1" i="1" dirty="0" smtClean="0"/>
                          <a:t> </a:t>
                        </a:r>
                        <a14:m>
                          <m:oMath xmlns:m="http://schemas.openxmlformats.org/officeDocument/2006/math">
                            <m:r>
                              <a:rPr lang="en-US" altLang="zh-CN" sz="1400" b="1" i="1" smtClean="0">
                                <a:latin typeface="Cambria Math"/>
                              </a:rPr>
                              <m:t>𝟎</m:t>
                            </m:r>
                            <m:r>
                              <a:rPr lang="en-US" altLang="zh-CN" sz="1400" b="1" i="1" smtClean="0">
                                <a:latin typeface="Cambria Math"/>
                              </a:rPr>
                              <m:t>.</m:t>
                            </m:r>
                            <m:r>
                              <a:rPr lang="en-US" altLang="zh-CN" sz="1400" b="1" i="1" smtClean="0">
                                <a:latin typeface="Cambria Math"/>
                              </a:rPr>
                              <m:t>𝟎𝟏𝟓</m:t>
                            </m:r>
                          </m:oMath>
                        </a14:m>
                        <a:r>
                          <a:rPr lang="en-US" altLang="zh-CN" sz="1400" i="1" dirty="0" smtClean="0"/>
                          <a:t> </a:t>
                        </a:r>
                        <a:endParaRPr lang="zh-CN" altLang="en-US" sz="1400" i="1" dirty="0"/>
                      </a:p>
                    </p:txBody>
                  </p:sp>
                </mc:Choice>
                <mc:Fallback xmlns="">
                  <p:sp>
                    <p:nvSpPr>
                      <p:cNvPr id="11" name="TextBox 10"/>
                      <p:cNvSpPr txBox="1">
                        <a:spLocks noRot="1" noChangeAspect="1" noMove="1" noResize="1" noEditPoints="1" noAdjustHandles="1" noChangeArrowheads="1" noChangeShapeType="1" noTextEdit="1"/>
                      </p:cNvSpPr>
                      <p:nvPr/>
                    </p:nvSpPr>
                    <p:spPr>
                      <a:xfrm>
                        <a:off x="5940152" y="1700808"/>
                        <a:ext cx="864096" cy="307777"/>
                      </a:xfrm>
                      <a:prstGeom prst="rect">
                        <a:avLst/>
                      </a:prstGeom>
                      <a:blipFill rotWithShape="1">
                        <a:blip r:embed="rId3"/>
                        <a:stretch>
                          <a:fillRect l="-1408" t="-1961" b="-17647"/>
                        </a:stretch>
                      </a:blipFill>
                      <a:ln w="12700">
                        <a:noFill/>
                      </a:ln>
                    </p:spPr>
                    <p:txBody>
                      <a:bodyPr/>
                      <a:lstStyle/>
                      <a:p>
                        <a:r>
                          <a:rPr lang="zh-CN" altLang="en-US">
                            <a:noFill/>
                          </a:rPr>
                          <a:t> </a:t>
                        </a:r>
                      </a:p>
                    </p:txBody>
                  </p:sp>
                </mc:Fallback>
              </mc:AlternateContent>
              <p:pic>
                <p:nvPicPr>
                  <p:cNvPr id="20" name="Picture 3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1657668"/>
                    <a:ext cx="374747" cy="331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mc:AlternateContent xmlns:mc="http://schemas.openxmlformats.org/markup-compatibility/2006" xmlns:a14="http://schemas.microsoft.com/office/drawing/2010/main">
            <mc:Choice Requires="a14">
              <p:sp>
                <p:nvSpPr>
                  <p:cNvPr id="13" name="TextBox 12"/>
                  <p:cNvSpPr txBox="1"/>
                  <p:nvPr/>
                </p:nvSpPr>
                <p:spPr>
                  <a:xfrm>
                    <a:off x="2367038" y="1722294"/>
                    <a:ext cx="1052834" cy="338554"/>
                  </a:xfrm>
                  <a:prstGeom prst="rect">
                    <a:avLst/>
                  </a:prstGeom>
                  <a:noFill/>
                  <a:ln w="12700">
                    <a:noFill/>
                  </a:ln>
                </p:spPr>
                <p:txBody>
                  <a:bodyPr wrap="square" rtlCol="0">
                    <a:spAutoFit/>
                  </a:bodyPr>
                  <a:lstStyle/>
                  <a:p>
                    <a:r>
                      <a:rPr lang="el-GR" altLang="zh-CN" sz="1600" b="1" i="1" dirty="0" smtClean="0"/>
                      <a:t>Φ</a:t>
                    </a:r>
                    <a:r>
                      <a:rPr lang="en-US" altLang="zh-CN" sz="1600" b="1" i="1" dirty="0" smtClean="0"/>
                      <a:t> </a:t>
                    </a:r>
                    <a14:m>
                      <m:oMath xmlns:m="http://schemas.openxmlformats.org/officeDocument/2006/math">
                        <m:r>
                          <a:rPr lang="en-US" altLang="zh-CN" sz="1600" b="1" i="1" smtClean="0">
                            <a:latin typeface="Cambria Math"/>
                          </a:rPr>
                          <m:t>𝟎</m:t>
                        </m:r>
                        <m:r>
                          <a:rPr lang="en-US" altLang="zh-CN" sz="1600" b="1" i="1" smtClean="0">
                            <a:latin typeface="Cambria Math"/>
                          </a:rPr>
                          <m:t>.</m:t>
                        </m:r>
                        <m:r>
                          <a:rPr lang="en-US" altLang="zh-CN" sz="1600" b="1" i="1" smtClean="0">
                            <a:latin typeface="Cambria Math"/>
                          </a:rPr>
                          <m:t>𝟎𝟏𝟓</m:t>
                        </m:r>
                      </m:oMath>
                    </a14:m>
                    <a:r>
                      <a:rPr lang="en-US" altLang="zh-CN" sz="1600" i="1" dirty="0" smtClean="0"/>
                      <a:t> </a:t>
                    </a:r>
                    <a:endParaRPr lang="zh-CN" altLang="en-US" sz="1600" i="1" dirty="0"/>
                  </a:p>
                </p:txBody>
              </p:sp>
            </mc:Choice>
            <mc:Fallback xmlns="">
              <p:sp>
                <p:nvSpPr>
                  <p:cNvPr id="13" name="TextBox 12"/>
                  <p:cNvSpPr txBox="1">
                    <a:spLocks noRot="1" noChangeAspect="1" noMove="1" noResize="1" noEditPoints="1" noAdjustHandles="1" noChangeArrowheads="1" noChangeShapeType="1" noTextEdit="1"/>
                  </p:cNvSpPr>
                  <p:nvPr/>
                </p:nvSpPr>
                <p:spPr>
                  <a:xfrm>
                    <a:off x="2367038" y="1722294"/>
                    <a:ext cx="1052834" cy="338554"/>
                  </a:xfrm>
                  <a:prstGeom prst="rect">
                    <a:avLst/>
                  </a:prstGeom>
                  <a:blipFill rotWithShape="1">
                    <a:blip r:embed="rId5"/>
                    <a:stretch>
                      <a:fillRect l="-2890" t="-5455" b="-23636"/>
                    </a:stretch>
                  </a:blipFill>
                  <a:ln w="12700">
                    <a:noFill/>
                  </a:ln>
                </p:spPr>
                <p:txBody>
                  <a:bodyPr/>
                  <a:lstStyle/>
                  <a:p>
                    <a:r>
                      <a:rPr lang="zh-CN" altLang="en-US">
                        <a:noFill/>
                      </a:rPr>
                      <a:t> </a:t>
                    </a:r>
                  </a:p>
                </p:txBody>
              </p:sp>
            </mc:Fallback>
          </mc:AlternateContent>
          <p:cxnSp>
            <p:nvCxnSpPr>
              <p:cNvPr id="14" name="直接连接符 13"/>
              <p:cNvCxnSpPr/>
              <p:nvPr/>
            </p:nvCxnSpPr>
            <p:spPr>
              <a:xfrm flipV="1">
                <a:off x="5580112" y="2044501"/>
                <a:ext cx="1526875" cy="16347"/>
              </a:xfrm>
              <a:prstGeom prst="line">
                <a:avLst/>
              </a:prstGeom>
              <a:ln w="12700"/>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5" name="TextBox 14"/>
                  <p:cNvSpPr txBox="1"/>
                  <p:nvPr/>
                </p:nvSpPr>
                <p:spPr>
                  <a:xfrm>
                    <a:off x="5749315" y="1190858"/>
                    <a:ext cx="1245770" cy="376642"/>
                  </a:xfrm>
                  <a:prstGeom prst="rect">
                    <a:avLst/>
                  </a:prstGeom>
                  <a:noFill/>
                </p:spPr>
                <p:txBody>
                  <a:bodyPr wrap="square" rtlCol="0">
                    <a:spAutoFit/>
                  </a:bodyPr>
                  <a:lstStyle/>
                  <a:p>
                    <a:r>
                      <a:rPr lang="el-GR" altLang="zh-CN" i="1" dirty="0" smtClean="0">
                        <a:latin typeface="Batang" pitchFamily="18" charset="-127"/>
                        <a:ea typeface="Batang" pitchFamily="18" charset="-127"/>
                      </a:rPr>
                      <a:t>φ</a:t>
                    </a:r>
                    <a14:m>
                      <m:oMath xmlns:m="http://schemas.openxmlformats.org/officeDocument/2006/math">
                        <m:sSubSup>
                          <m:sSubSupPr>
                            <m:ctrlPr>
                              <a:rPr lang="en-US" altLang="zh-CN" i="1" smtClean="0">
                                <a:latin typeface="Cambria Math"/>
                              </a:rPr>
                            </m:ctrlPr>
                          </m:sSubSupPr>
                          <m:e>
                            <m:r>
                              <a:rPr lang="en-US" altLang="zh-CN" b="0" i="1" smtClean="0">
                                <a:latin typeface="Cambria Math"/>
                              </a:rPr>
                              <m:t>20</m:t>
                            </m:r>
                          </m:e>
                          <m:sub>
                            <m:r>
                              <a:rPr lang="en-US" altLang="zh-CN" b="0" i="1" smtClean="0">
                                <a:latin typeface="Cambria Math"/>
                              </a:rPr>
                              <m:t>−0.029</m:t>
                            </m:r>
                          </m:sub>
                          <m:sup>
                            <m:r>
                              <a:rPr lang="en-US" altLang="zh-CN" b="0" i="1" smtClean="0">
                                <a:latin typeface="Cambria Math"/>
                              </a:rPr>
                              <m:t>+0.004</m:t>
                            </m:r>
                          </m:sup>
                        </m:sSubSup>
                      </m:oMath>
                    </a14:m>
                    <a:endParaRPr lang="zh-CN" altLang="en-US" dirty="0"/>
                  </a:p>
                </p:txBody>
              </p:sp>
            </mc:Choice>
            <mc:Fallback xmlns="">
              <p:sp>
                <p:nvSpPr>
                  <p:cNvPr id="14" name="TextBox 13"/>
                  <p:cNvSpPr txBox="1">
                    <a:spLocks noRot="1" noChangeAspect="1" noMove="1" noResize="1" noEditPoints="1" noAdjustHandles="1" noChangeArrowheads="1" noChangeShapeType="1" noTextEdit="1"/>
                  </p:cNvSpPr>
                  <p:nvPr/>
                </p:nvSpPr>
                <p:spPr>
                  <a:xfrm>
                    <a:off x="5749315" y="1190858"/>
                    <a:ext cx="1245770" cy="376642"/>
                  </a:xfrm>
                  <a:prstGeom prst="rect">
                    <a:avLst/>
                  </a:prstGeom>
                  <a:blipFill rotWithShape="1">
                    <a:blip r:embed="rId6"/>
                    <a:stretch>
                      <a:fillRect l="-3922" t="-11290" b="-1935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 name="TextBox 15"/>
                  <p:cNvSpPr txBox="1"/>
                  <p:nvPr/>
                </p:nvSpPr>
                <p:spPr>
                  <a:xfrm>
                    <a:off x="2051720" y="1268760"/>
                    <a:ext cx="1245770" cy="376642"/>
                  </a:xfrm>
                  <a:prstGeom prst="rect">
                    <a:avLst/>
                  </a:prstGeom>
                  <a:noFill/>
                </p:spPr>
                <p:txBody>
                  <a:bodyPr wrap="square" rtlCol="0">
                    <a:spAutoFit/>
                  </a:bodyPr>
                  <a:lstStyle/>
                  <a:p>
                    <a:r>
                      <a:rPr lang="el-GR" altLang="zh-CN" i="1" dirty="0" smtClean="0">
                        <a:latin typeface="Batang" pitchFamily="18" charset="-127"/>
                        <a:ea typeface="Batang" pitchFamily="18" charset="-127"/>
                      </a:rPr>
                      <a:t>φ</a:t>
                    </a:r>
                    <a14:m>
                      <m:oMath xmlns:m="http://schemas.openxmlformats.org/officeDocument/2006/math">
                        <m:sSubSup>
                          <m:sSubSupPr>
                            <m:ctrlPr>
                              <a:rPr lang="en-US" altLang="zh-CN" i="1" smtClean="0">
                                <a:latin typeface="Cambria Math"/>
                              </a:rPr>
                            </m:ctrlPr>
                          </m:sSubSupPr>
                          <m:e>
                            <m:r>
                              <a:rPr lang="en-US" altLang="zh-CN" b="0" i="1" smtClean="0">
                                <a:latin typeface="Cambria Math"/>
                              </a:rPr>
                              <m:t>20</m:t>
                            </m:r>
                          </m:e>
                          <m:sub>
                            <m:r>
                              <a:rPr lang="en-US" altLang="zh-CN" b="0" i="1" smtClean="0">
                                <a:latin typeface="Cambria Math"/>
                              </a:rPr>
                              <m:t>+0.008</m:t>
                            </m:r>
                          </m:sub>
                          <m:sup>
                            <m:r>
                              <a:rPr lang="en-US" altLang="zh-CN" b="0" i="1" smtClean="0">
                                <a:latin typeface="Cambria Math"/>
                              </a:rPr>
                              <m:t>+0.029</m:t>
                            </m:r>
                          </m:sup>
                        </m:sSubSup>
                      </m:oMath>
                    </a14:m>
                    <a:endParaRPr lang="zh-CN" altLang="en-US" dirty="0"/>
                  </a:p>
                </p:txBody>
              </p:sp>
            </mc:Choice>
            <mc:Fallback xmlns="">
              <p:sp>
                <p:nvSpPr>
                  <p:cNvPr id="16" name="TextBox 15"/>
                  <p:cNvSpPr txBox="1">
                    <a:spLocks noRot="1" noChangeAspect="1" noMove="1" noResize="1" noEditPoints="1" noAdjustHandles="1" noChangeArrowheads="1" noChangeShapeType="1" noTextEdit="1"/>
                  </p:cNvSpPr>
                  <p:nvPr/>
                </p:nvSpPr>
                <p:spPr>
                  <a:xfrm>
                    <a:off x="2051720" y="1268760"/>
                    <a:ext cx="1245770" cy="376642"/>
                  </a:xfrm>
                  <a:prstGeom prst="rect">
                    <a:avLst/>
                  </a:prstGeom>
                  <a:blipFill rotWithShape="1">
                    <a:blip r:embed="rId7"/>
                    <a:stretch>
                      <a:fillRect l="-4412" t="-11290" b="-19355"/>
                    </a:stretch>
                  </a:blipFill>
                </p:spPr>
                <p:txBody>
                  <a:bodyPr/>
                  <a:lstStyle/>
                  <a:p>
                    <a:r>
                      <a:rPr lang="zh-CN" altLang="en-US">
                        <a:noFill/>
                      </a:rPr>
                      <a:t> </a:t>
                    </a:r>
                  </a:p>
                </p:txBody>
              </p:sp>
            </mc:Fallback>
          </mc:AlternateContent>
        </p:grpSp>
        <p:sp>
          <p:nvSpPr>
            <p:cNvPr id="10" name="TextBox 9"/>
            <p:cNvSpPr txBox="1"/>
            <p:nvPr/>
          </p:nvSpPr>
          <p:spPr>
            <a:xfrm>
              <a:off x="2601441" y="3789040"/>
              <a:ext cx="1008112" cy="369332"/>
            </a:xfrm>
            <a:prstGeom prst="rect">
              <a:avLst/>
            </a:prstGeom>
            <a:noFill/>
          </p:spPr>
          <p:txBody>
            <a:bodyPr wrap="square" rtlCol="0">
              <a:spAutoFit/>
            </a:bodyPr>
            <a:lstStyle/>
            <a:p>
              <a:r>
                <a:rPr lang="zh-CN" altLang="en-US" dirty="0" smtClean="0"/>
                <a:t>图（</a:t>
              </a:r>
              <a:r>
                <a:rPr lang="en-US" altLang="zh-CN" dirty="0" smtClean="0"/>
                <a:t>1</a:t>
              </a:r>
              <a:r>
                <a:rPr lang="zh-CN" altLang="en-US" dirty="0" smtClean="0"/>
                <a:t>）</a:t>
              </a:r>
              <a:endParaRPr lang="zh-CN" altLang="en-US" dirty="0"/>
            </a:p>
          </p:txBody>
        </p:sp>
        <p:sp>
          <p:nvSpPr>
            <p:cNvPr id="11" name="TextBox 10"/>
            <p:cNvSpPr txBox="1"/>
            <p:nvPr/>
          </p:nvSpPr>
          <p:spPr>
            <a:xfrm>
              <a:off x="5755505" y="3789040"/>
              <a:ext cx="1008112" cy="369332"/>
            </a:xfrm>
            <a:prstGeom prst="rect">
              <a:avLst/>
            </a:prstGeom>
            <a:noFill/>
          </p:spPr>
          <p:txBody>
            <a:bodyPr wrap="square" rtlCol="0">
              <a:spAutoFit/>
            </a:bodyPr>
            <a:lstStyle/>
            <a:p>
              <a:r>
                <a:rPr lang="zh-CN" altLang="en-US" dirty="0" smtClean="0"/>
                <a:t>图（</a:t>
              </a:r>
              <a:r>
                <a:rPr lang="en-US" altLang="zh-CN" dirty="0"/>
                <a:t>2</a:t>
              </a:r>
              <a:r>
                <a:rPr lang="zh-CN" altLang="en-US" dirty="0" smtClean="0"/>
                <a:t>）</a:t>
              </a:r>
              <a:endParaRPr lang="zh-CN" altLang="en-US" dirty="0"/>
            </a:p>
          </p:txBody>
        </p:sp>
      </p:grpSp>
      <p:sp>
        <p:nvSpPr>
          <p:cNvPr id="21" name="内容占位符 2"/>
          <p:cNvSpPr txBox="1">
            <a:spLocks/>
          </p:cNvSpPr>
          <p:nvPr/>
        </p:nvSpPr>
        <p:spPr>
          <a:xfrm>
            <a:off x="2332906" y="482997"/>
            <a:ext cx="5551462" cy="468052"/>
          </a:xfrm>
          <a:prstGeom prst="rect">
            <a:avLst/>
          </a:prstGeom>
        </p:spPr>
        <p:txBody>
          <a:bodyPr vert="horz" lIns="91440" tIns="45720" rIns="91440" bIns="45720" rtlCol="0">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en-US" altLang="zh-CN" sz="2400" b="1" dirty="0" smtClean="0"/>
              <a:t>1.  </a:t>
            </a:r>
            <a:r>
              <a:rPr lang="zh-CN" altLang="en-US" sz="2400" b="1" dirty="0" smtClean="0"/>
              <a:t>根据图（</a:t>
            </a:r>
            <a:r>
              <a:rPr lang="en-US" altLang="zh-CN" sz="2400" b="1" dirty="0" smtClean="0"/>
              <a:t>1</a:t>
            </a:r>
            <a:r>
              <a:rPr lang="zh-CN" altLang="en-US" sz="2400" b="1" dirty="0" smtClean="0"/>
              <a:t>）、（</a:t>
            </a:r>
            <a:r>
              <a:rPr lang="en-US" altLang="zh-CN" sz="2400" b="1" dirty="0" smtClean="0"/>
              <a:t>2</a:t>
            </a:r>
            <a:r>
              <a:rPr lang="zh-CN" altLang="en-US" sz="2400" b="1" dirty="0" smtClean="0"/>
              <a:t>）所示的图样标注填写表。</a:t>
            </a:r>
            <a:endParaRPr lang="zh-CN" altLang="zh-CN" sz="2400" b="1" dirty="0"/>
          </a:p>
        </p:txBody>
      </p:sp>
      <p:sp>
        <p:nvSpPr>
          <p:cNvPr id="22" name="TextBox 21"/>
          <p:cNvSpPr txBox="1"/>
          <p:nvPr/>
        </p:nvSpPr>
        <p:spPr>
          <a:xfrm>
            <a:off x="495376" y="3516194"/>
            <a:ext cx="1412328" cy="461665"/>
          </a:xfrm>
          <a:prstGeom prst="rect">
            <a:avLst/>
          </a:prstGeom>
          <a:noFill/>
        </p:spPr>
        <p:txBody>
          <a:bodyPr wrap="square" rtlCol="0">
            <a:spAutoFit/>
          </a:bodyPr>
          <a:lstStyle/>
          <a:p>
            <a:r>
              <a:rPr lang="zh-CN" altLang="en-US" sz="2400" b="1" dirty="0" smtClean="0">
                <a:solidFill>
                  <a:srgbClr val="FF0000"/>
                </a:solidFill>
              </a:rPr>
              <a:t>答案：</a:t>
            </a:r>
            <a:endParaRPr lang="zh-CN" altLang="en-US" sz="2400" b="1" dirty="0">
              <a:solidFill>
                <a:srgbClr val="FF0000"/>
              </a:solidFill>
            </a:endParaRPr>
          </a:p>
        </p:txBody>
      </p:sp>
      <p:sp>
        <p:nvSpPr>
          <p:cNvPr id="23"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31</a:t>
            </a:fld>
            <a:endParaRPr lang="zh-CN" altLang="en-US" sz="2400" b="1" dirty="0"/>
          </a:p>
        </p:txBody>
      </p:sp>
    </p:spTree>
    <p:extLst>
      <p:ext uri="{BB962C8B-B14F-4D97-AF65-F5344CB8AC3E}">
        <p14:creationId xmlns:p14="http://schemas.microsoft.com/office/powerpoint/2010/main" val="5729387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wipe(left)">
                                      <p:cBhvr>
                                        <p:cTn id="12" dur="500"/>
                                        <p:tgtEl>
                                          <p:spTgt spid="2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1" nodeType="clickEffect">
                                  <p:stCondLst>
                                    <p:cond delay="0"/>
                                  </p:stCondLst>
                                  <p:childTnLst>
                                    <p:set>
                                      <p:cBhvr>
                                        <p:cTn id="16" dur="1" fill="hold">
                                          <p:stCondLst>
                                            <p:cond delay="0"/>
                                          </p:stCondLst>
                                        </p:cTn>
                                        <p:tgtEl>
                                          <p:spTgt spid="21">
                                            <p:txEl>
                                              <p:pRg st="0" end="0"/>
                                            </p:txEl>
                                          </p:spTgt>
                                        </p:tgtEl>
                                        <p:attrNameLst>
                                          <p:attrName>style.visibility</p:attrName>
                                        </p:attrNameLst>
                                      </p:cBhvr>
                                      <p:to>
                                        <p:strVal val="visible"/>
                                      </p:to>
                                    </p:set>
                                    <p:animEffect transition="in" filter="wipe(left)">
                                      <p:cBhvr>
                                        <p:cTn id="17" dur="1250"/>
                                        <p:tgtEl>
                                          <p:spTgt spid="2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500" fill="hold"/>
                                        <p:tgtEl>
                                          <p:spTgt spid="8"/>
                                        </p:tgtEl>
                                        <p:attrNameLst>
                                          <p:attrName>ppt_x</p:attrName>
                                        </p:attrNameLst>
                                      </p:cBhvr>
                                      <p:tavLst>
                                        <p:tav tm="0">
                                          <p:val>
                                            <p:strVal val="0-#ppt_w/2"/>
                                          </p:val>
                                        </p:tav>
                                        <p:tav tm="100000">
                                          <p:val>
                                            <p:strVal val="#ppt_x"/>
                                          </p:val>
                                        </p:tav>
                                      </p:tavLst>
                                    </p:anim>
                                    <p:anim calcmode="lin" valueType="num">
                                      <p:cBhvr additive="base">
                                        <p:cTn id="23" dur="1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1750" fill="hold"/>
                                        <p:tgtEl>
                                          <p:spTgt spid="22"/>
                                        </p:tgtEl>
                                        <p:attrNameLst>
                                          <p:attrName>ppt_w</p:attrName>
                                        </p:attrNameLst>
                                      </p:cBhvr>
                                      <p:tavLst>
                                        <p:tav tm="0">
                                          <p:val>
                                            <p:fltVal val="0"/>
                                          </p:val>
                                        </p:tav>
                                        <p:tav tm="100000">
                                          <p:val>
                                            <p:strVal val="#ppt_w"/>
                                          </p:val>
                                        </p:tav>
                                      </p:tavLst>
                                    </p:anim>
                                    <p:anim calcmode="lin" valueType="num">
                                      <p:cBhvr>
                                        <p:cTn id="29" dur="1750" fill="hold"/>
                                        <p:tgtEl>
                                          <p:spTgt spid="22"/>
                                        </p:tgtEl>
                                        <p:attrNameLst>
                                          <p:attrName>ppt_h</p:attrName>
                                        </p:attrNameLst>
                                      </p:cBhvr>
                                      <p:tavLst>
                                        <p:tav tm="0">
                                          <p:val>
                                            <p:fltVal val="0"/>
                                          </p:val>
                                        </p:tav>
                                        <p:tav tm="100000">
                                          <p:val>
                                            <p:strVal val="#ppt_h"/>
                                          </p:val>
                                        </p:tav>
                                      </p:tavLst>
                                    </p:anim>
                                    <p:anim calcmode="lin" valueType="num">
                                      <p:cBhvr>
                                        <p:cTn id="30" dur="1750" fill="hold"/>
                                        <p:tgtEl>
                                          <p:spTgt spid="22"/>
                                        </p:tgtEl>
                                        <p:attrNameLst>
                                          <p:attrName>style.rotation</p:attrName>
                                        </p:attrNameLst>
                                      </p:cBhvr>
                                      <p:tavLst>
                                        <p:tav tm="0">
                                          <p:val>
                                            <p:fltVal val="90"/>
                                          </p:val>
                                        </p:tav>
                                        <p:tav tm="100000">
                                          <p:val>
                                            <p:fltVal val="0"/>
                                          </p:val>
                                        </p:tav>
                                      </p:tavLst>
                                    </p:anim>
                                    <p:animEffect transition="in" filter="fade">
                                      <p:cBhvr>
                                        <p:cTn id="31" dur="1750"/>
                                        <p:tgtEl>
                                          <p:spTgt spid="22"/>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1500" fill="hold"/>
                                        <p:tgtEl>
                                          <p:spTgt spid="7"/>
                                        </p:tgtEl>
                                        <p:attrNameLst>
                                          <p:attrName>ppt_x</p:attrName>
                                        </p:attrNameLst>
                                      </p:cBhvr>
                                      <p:tavLst>
                                        <p:tav tm="0">
                                          <p:val>
                                            <p:strVal val="#ppt_x"/>
                                          </p:val>
                                        </p:tav>
                                        <p:tav tm="100000">
                                          <p:val>
                                            <p:strVal val="#ppt_x"/>
                                          </p:val>
                                        </p:tav>
                                      </p:tavLst>
                                    </p:anim>
                                    <p:anim calcmode="lin" valueType="num">
                                      <p:cBhvr additive="base">
                                        <p:cTn id="37" dur="1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21" grpId="0" build="p"/>
      <p:bldP spid="21" grpId="1" build="allAtOnce"/>
      <p:bldP spid="2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a:spLocks/>
          </p:cNvSpPr>
          <p:nvPr/>
        </p:nvSpPr>
        <p:spPr>
          <a:xfrm>
            <a:off x="506413" y="610583"/>
            <a:ext cx="8217482" cy="80219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nSpc>
                <a:spcPct val="130000"/>
              </a:lnSpc>
              <a:buAutoNum type="arabicPeriod" startAt="2"/>
            </a:pPr>
            <a:r>
              <a:rPr lang="zh-CN" altLang="en-US" sz="1600" b="1" dirty="0" smtClean="0"/>
              <a:t>参考图（</a:t>
            </a:r>
            <a:r>
              <a:rPr lang="en-US" altLang="zh-CN" sz="1600" b="1" dirty="0"/>
              <a:t>3</a:t>
            </a:r>
            <a:r>
              <a:rPr lang="zh-CN" altLang="en-US" sz="1600" b="1" dirty="0" smtClean="0"/>
              <a:t>），试确定</a:t>
            </a:r>
            <a:r>
              <a:rPr lang="el-GR" altLang="zh-CN" sz="1600" b="1" i="1" dirty="0" smtClean="0">
                <a:latin typeface="Batang" pitchFamily="18" charset="-127"/>
                <a:ea typeface="Batang" pitchFamily="18" charset="-127"/>
              </a:rPr>
              <a:t>φ</a:t>
            </a:r>
            <a:r>
              <a:rPr lang="en-US" altLang="zh-CN" sz="1600" b="1" dirty="0" smtClean="0"/>
              <a:t>100J7</a:t>
            </a:r>
            <a:r>
              <a:rPr lang="zh-CN" altLang="en-US" sz="1600" b="1" dirty="0" smtClean="0"/>
              <a:t>外壳孔与轴承端盖配合中轴承端盖尺寸</a:t>
            </a:r>
            <a:endParaRPr lang="en-US" altLang="zh-CN" sz="1600" b="1" dirty="0" smtClean="0"/>
          </a:p>
          <a:p>
            <a:pPr marL="0" indent="0">
              <a:lnSpc>
                <a:spcPct val="130000"/>
              </a:lnSpc>
              <a:buNone/>
            </a:pPr>
            <a:r>
              <a:rPr lang="en-US" altLang="zh-CN" sz="1600" b="1" dirty="0"/>
              <a:t> </a:t>
            </a:r>
            <a:r>
              <a:rPr lang="en-US" altLang="zh-CN" sz="1600" b="1" dirty="0" smtClean="0"/>
              <a:t>      </a:t>
            </a:r>
            <a:r>
              <a:rPr lang="zh-CN" altLang="en-US" sz="1600" b="1" dirty="0" smtClean="0"/>
              <a:t>公差带代号。（</a:t>
            </a:r>
            <a:r>
              <a:rPr lang="en-US" altLang="zh-CN" sz="1600" b="1" dirty="0"/>
              <a:t>3</a:t>
            </a:r>
            <a:r>
              <a:rPr lang="zh-CN" altLang="en-US" sz="1600" b="1" dirty="0" smtClean="0"/>
              <a:t>分）</a:t>
            </a:r>
            <a:endParaRPr lang="zh-CN" altLang="zh-CN" sz="1600" b="1" dirty="0"/>
          </a:p>
        </p:txBody>
      </p:sp>
      <p:sp>
        <p:nvSpPr>
          <p:cNvPr id="13" name="TextBox 12"/>
          <p:cNvSpPr txBox="1"/>
          <p:nvPr/>
        </p:nvSpPr>
        <p:spPr>
          <a:xfrm>
            <a:off x="323528" y="1414245"/>
            <a:ext cx="5184576" cy="1892826"/>
          </a:xfrm>
          <a:prstGeom prst="rect">
            <a:avLst/>
          </a:prstGeom>
          <a:noFill/>
        </p:spPr>
        <p:txBody>
          <a:bodyPr wrap="square" rtlCol="0">
            <a:spAutoFit/>
          </a:bodyPr>
          <a:lstStyle/>
          <a:p>
            <a:pPr>
              <a:lnSpc>
                <a:spcPct val="130000"/>
              </a:lnSpc>
            </a:pPr>
            <a:r>
              <a:rPr lang="zh-CN" altLang="en-US" b="1" dirty="0" smtClean="0">
                <a:solidFill>
                  <a:srgbClr val="FF0000"/>
                </a:solidFill>
              </a:rPr>
              <a:t>答案：</a:t>
            </a:r>
            <a:r>
              <a:rPr lang="zh-CN" altLang="en-US" b="1" dirty="0" smtClean="0"/>
              <a:t>由于</a:t>
            </a:r>
            <a:r>
              <a:rPr lang="zh-CN" altLang="en-US" b="1" dirty="0"/>
              <a:t>外壳</a:t>
            </a:r>
            <a:r>
              <a:rPr lang="zh-CN" altLang="en-US" b="1" dirty="0" smtClean="0"/>
              <a:t>孔的公差带与滚动轴承外圈</a:t>
            </a:r>
            <a:endParaRPr lang="en-US" altLang="zh-CN" b="1" dirty="0" smtClean="0"/>
          </a:p>
          <a:p>
            <a:pPr>
              <a:lnSpc>
                <a:spcPct val="130000"/>
              </a:lnSpc>
            </a:pPr>
            <a:r>
              <a:rPr lang="en-US" altLang="zh-CN" b="1" dirty="0"/>
              <a:t> </a:t>
            </a:r>
            <a:r>
              <a:rPr lang="en-US" altLang="zh-CN" b="1" dirty="0" smtClean="0"/>
              <a:t>             </a:t>
            </a:r>
            <a:r>
              <a:rPr lang="zh-CN" altLang="en-US" b="1" dirty="0" smtClean="0"/>
              <a:t>配合已经确定为</a:t>
            </a:r>
            <a:r>
              <a:rPr lang="el-GR" altLang="zh-CN" b="1" i="1" dirty="0">
                <a:latin typeface="Batang" pitchFamily="18" charset="-127"/>
                <a:ea typeface="Batang" pitchFamily="18" charset="-127"/>
              </a:rPr>
              <a:t>φ</a:t>
            </a:r>
            <a:r>
              <a:rPr lang="en-US" altLang="zh-CN" b="1" dirty="0" smtClean="0"/>
              <a:t>100J7</a:t>
            </a:r>
            <a:r>
              <a:rPr lang="zh-CN" altLang="en-US" b="1" dirty="0" smtClean="0"/>
              <a:t>，它与轴承端盖配</a:t>
            </a:r>
            <a:endParaRPr lang="en-US" altLang="zh-CN" b="1" dirty="0" smtClean="0"/>
          </a:p>
          <a:p>
            <a:pPr>
              <a:lnSpc>
                <a:spcPct val="130000"/>
              </a:lnSpc>
            </a:pPr>
            <a:r>
              <a:rPr lang="en-US" altLang="zh-CN" b="1" dirty="0"/>
              <a:t> </a:t>
            </a:r>
            <a:r>
              <a:rPr lang="en-US" altLang="zh-CN" b="1" dirty="0" smtClean="0"/>
              <a:t>             </a:t>
            </a:r>
            <a:r>
              <a:rPr lang="zh-CN" altLang="en-US" b="1" dirty="0" smtClean="0"/>
              <a:t>合精度要求不高，并要求装卸方便，因此</a:t>
            </a:r>
            <a:endParaRPr lang="en-US" altLang="zh-CN" b="1" dirty="0" smtClean="0"/>
          </a:p>
          <a:p>
            <a:pPr>
              <a:lnSpc>
                <a:spcPct val="130000"/>
              </a:lnSpc>
            </a:pPr>
            <a:r>
              <a:rPr lang="en-US" altLang="zh-CN" b="1" dirty="0"/>
              <a:t> </a:t>
            </a:r>
            <a:r>
              <a:rPr lang="en-US" altLang="zh-CN" b="1" dirty="0" smtClean="0"/>
              <a:t>             </a:t>
            </a:r>
            <a:r>
              <a:rPr lang="zh-CN" altLang="en-US" b="1" dirty="0" smtClean="0"/>
              <a:t>可选择间隙较大的</a:t>
            </a:r>
            <a:r>
              <a:rPr lang="en-US" altLang="zh-CN" b="1" dirty="0" smtClean="0"/>
              <a:t>f9</a:t>
            </a:r>
            <a:r>
              <a:rPr lang="zh-CN" altLang="en-US" b="1" dirty="0" smtClean="0"/>
              <a:t>公差带。此配合标注</a:t>
            </a:r>
            <a:endParaRPr lang="en-US" altLang="zh-CN" b="1" dirty="0" smtClean="0"/>
          </a:p>
          <a:p>
            <a:pPr>
              <a:lnSpc>
                <a:spcPct val="130000"/>
              </a:lnSpc>
            </a:pPr>
            <a:r>
              <a:rPr lang="en-US" altLang="zh-CN" b="1" dirty="0"/>
              <a:t> </a:t>
            </a:r>
            <a:r>
              <a:rPr lang="en-US" altLang="zh-CN" b="1" dirty="0" smtClean="0"/>
              <a:t>              </a:t>
            </a:r>
            <a:r>
              <a:rPr lang="zh-CN" altLang="en-US" b="1" dirty="0" smtClean="0"/>
              <a:t>如图所示。</a:t>
            </a:r>
            <a:endParaRPr lang="zh-CN" altLang="en-US" b="1" dirty="0"/>
          </a:p>
        </p:txBody>
      </p:sp>
      <p:grpSp>
        <p:nvGrpSpPr>
          <p:cNvPr id="2" name="组合 1"/>
          <p:cNvGrpSpPr/>
          <p:nvPr/>
        </p:nvGrpSpPr>
        <p:grpSpPr>
          <a:xfrm>
            <a:off x="5647134" y="1196752"/>
            <a:ext cx="2381250" cy="3537466"/>
            <a:chOff x="3362913" y="1619726"/>
            <a:chExt cx="2381250" cy="3537466"/>
          </a:xfrm>
        </p:grpSpPr>
        <p:grpSp>
          <p:nvGrpSpPr>
            <p:cNvPr id="8" name="组合 7"/>
            <p:cNvGrpSpPr/>
            <p:nvPr/>
          </p:nvGrpSpPr>
          <p:grpSpPr>
            <a:xfrm>
              <a:off x="3362913" y="1619726"/>
              <a:ext cx="2381250" cy="3537466"/>
              <a:chOff x="6079182" y="612167"/>
              <a:chExt cx="2381250" cy="3537466"/>
            </a:xfrm>
          </p:grpSpPr>
          <p:grpSp>
            <p:nvGrpSpPr>
              <p:cNvPr id="9" name="组合 8"/>
              <p:cNvGrpSpPr/>
              <p:nvPr/>
            </p:nvGrpSpPr>
            <p:grpSpPr>
              <a:xfrm>
                <a:off x="6079182" y="612167"/>
                <a:ext cx="2381250" cy="3352800"/>
                <a:chOff x="5586362" y="612167"/>
                <a:chExt cx="2381250" cy="3352800"/>
              </a:xfrm>
            </p:grpSpPr>
            <p:pic>
              <p:nvPicPr>
                <p:cNvPr id="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6362" y="612167"/>
                  <a:ext cx="2381250"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rot="16200000">
                  <a:off x="6078797" y="1994212"/>
                  <a:ext cx="956139" cy="369332"/>
                </a:xfrm>
                <a:prstGeom prst="rect">
                  <a:avLst/>
                </a:prstGeom>
                <a:noFill/>
              </p:spPr>
              <p:txBody>
                <a:bodyPr wrap="square" rtlCol="0">
                  <a:spAutoFit/>
                </a:bodyPr>
                <a:lstStyle/>
                <a:p>
                  <a:r>
                    <a:rPr lang="el-GR" altLang="zh-CN" b="1" dirty="0" smtClean="0"/>
                    <a:t>φ</a:t>
                  </a:r>
                  <a:r>
                    <a:rPr lang="en-US" altLang="zh-CN" b="1" dirty="0" smtClean="0"/>
                    <a:t>100J7</a:t>
                  </a:r>
                  <a:endParaRPr lang="zh-CN" altLang="en-US" b="1" dirty="0"/>
                </a:p>
              </p:txBody>
            </p:sp>
          </p:grpSp>
          <p:sp>
            <p:nvSpPr>
              <p:cNvPr id="10" name="TextBox 9"/>
              <p:cNvSpPr txBox="1"/>
              <p:nvPr/>
            </p:nvSpPr>
            <p:spPr>
              <a:xfrm>
                <a:off x="6808533" y="3780301"/>
                <a:ext cx="1147843" cy="369332"/>
              </a:xfrm>
              <a:prstGeom prst="rect">
                <a:avLst/>
              </a:prstGeom>
              <a:solidFill>
                <a:srgbClr val="FFFFFF"/>
              </a:solidFill>
            </p:spPr>
            <p:txBody>
              <a:bodyPr wrap="square" rtlCol="0">
                <a:spAutoFit/>
              </a:bodyPr>
              <a:lstStyle/>
              <a:p>
                <a:r>
                  <a:rPr lang="zh-CN" altLang="en-US" b="1" dirty="0" smtClean="0"/>
                  <a:t>图（</a:t>
                </a:r>
                <a:r>
                  <a:rPr lang="en-US" altLang="zh-CN" b="1" dirty="0" smtClean="0"/>
                  <a:t>3</a:t>
                </a:r>
                <a:r>
                  <a:rPr lang="zh-CN" altLang="en-US" b="1" dirty="0" smtClean="0"/>
                  <a:t>）</a:t>
                </a:r>
                <a:endParaRPr lang="zh-CN" altLang="en-US" b="1" dirty="0"/>
              </a:p>
            </p:txBody>
          </p:sp>
        </p:grpSp>
        <p:sp>
          <p:nvSpPr>
            <p:cNvPr id="14" name="TextBox 13"/>
            <p:cNvSpPr txBox="1"/>
            <p:nvPr/>
          </p:nvSpPr>
          <p:spPr>
            <a:xfrm rot="16200000">
              <a:off x="4720662" y="2992307"/>
              <a:ext cx="1368152" cy="369332"/>
            </a:xfrm>
            <a:prstGeom prst="rect">
              <a:avLst/>
            </a:prstGeom>
            <a:noFill/>
          </p:spPr>
          <p:txBody>
            <a:bodyPr wrap="square" rtlCol="0">
              <a:spAutoFit/>
            </a:bodyPr>
            <a:lstStyle/>
            <a:p>
              <a:r>
                <a:rPr lang="el-GR" altLang="zh-CN" b="1" i="1" dirty="0" smtClean="0">
                  <a:solidFill>
                    <a:srgbClr val="FF0000"/>
                  </a:solidFill>
                </a:rPr>
                <a:t>Φ</a:t>
              </a:r>
              <a:r>
                <a:rPr lang="el-GR" altLang="zh-CN" b="1" dirty="0" smtClean="0">
                  <a:solidFill>
                    <a:srgbClr val="FF0000"/>
                  </a:solidFill>
                </a:rPr>
                <a:t>100</a:t>
              </a:r>
              <a:r>
                <a:rPr lang="en-US" altLang="zh-CN" b="1" dirty="0">
                  <a:solidFill>
                    <a:srgbClr val="FF0000"/>
                  </a:solidFill>
                </a:rPr>
                <a:t>J</a:t>
              </a:r>
              <a:r>
                <a:rPr lang="en-US" altLang="zh-CN" b="1" dirty="0" smtClean="0">
                  <a:solidFill>
                    <a:srgbClr val="FF0000"/>
                  </a:solidFill>
                </a:rPr>
                <a:t>7/f9</a:t>
              </a:r>
              <a:endParaRPr lang="zh-CN" altLang="en-US" b="1" dirty="0">
                <a:solidFill>
                  <a:srgbClr val="FF0000"/>
                </a:solidFill>
              </a:endParaRPr>
            </a:p>
          </p:txBody>
        </p:sp>
      </p:grpSp>
      <mc:AlternateContent xmlns:mc="http://schemas.openxmlformats.org/markup-compatibility/2006" xmlns:a14="http://schemas.microsoft.com/office/drawing/2010/main">
        <mc:Choice Requires="a14">
          <p:sp>
            <p:nvSpPr>
              <p:cNvPr id="15" name="内容占位符 2"/>
              <p:cNvSpPr txBox="1">
                <a:spLocks/>
              </p:cNvSpPr>
              <p:nvPr/>
            </p:nvSpPr>
            <p:spPr>
              <a:xfrm>
                <a:off x="755576" y="5639224"/>
                <a:ext cx="7502258" cy="598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14:m>
                  <m:oMath xmlns:m="http://schemas.openxmlformats.org/officeDocument/2006/math">
                    <m:r>
                      <a:rPr lang="zh-CN" altLang="en-US" sz="2000" b="1" i="1" smtClean="0">
                        <a:latin typeface="Cambria Math"/>
                      </a:rPr>
                      <m:t>（</m:t>
                    </m:r>
                    <m:r>
                      <a:rPr lang="en-US" altLang="zh-CN" sz="2000" b="1" i="1" smtClean="0">
                        <a:latin typeface="Cambria Math"/>
                      </a:rPr>
                      <m:t>𝟑</m:t>
                    </m:r>
                    <m:r>
                      <a:rPr lang="zh-CN" altLang="en-US" sz="2000" b="1" i="1" smtClean="0">
                        <a:latin typeface="Cambria Math"/>
                      </a:rPr>
                      <m:t>）</m:t>
                    </m:r>
                    <m:sSub>
                      <m:sSubPr>
                        <m:ctrlPr>
                          <a:rPr lang="en-US" altLang="zh-CN" sz="2000" b="1" i="1" smtClean="0">
                            <a:latin typeface="Cambria Math"/>
                          </a:rPr>
                        </m:ctrlPr>
                      </m:sSubPr>
                      <m:e>
                        <m:r>
                          <a:rPr lang="en-US" altLang="zh-CN" sz="2000" b="1" i="1" smtClean="0">
                            <a:latin typeface="Cambria Math"/>
                          </a:rPr>
                          <m:t>𝑭</m:t>
                        </m:r>
                      </m:e>
                      <m:sub>
                        <m:r>
                          <a:rPr lang="en-US" altLang="zh-CN" sz="2000" b="1" i="0" smtClean="0">
                            <a:latin typeface="Cambria Math"/>
                          </a:rPr>
                          <m:t>𝐫</m:t>
                        </m:r>
                      </m:sub>
                    </m:sSub>
                  </m:oMath>
                </a14:m>
                <a:r>
                  <a:rPr lang="zh-CN" altLang="en-US" sz="2000" b="1" dirty="0" smtClean="0"/>
                  <a:t>：齿圈径向跳动是保证齿轮传递运动准确性。</a:t>
                </a:r>
                <a:endParaRPr lang="zh-CN" altLang="zh-CN" sz="2000" b="1" dirty="0"/>
              </a:p>
            </p:txBody>
          </p:sp>
        </mc:Choice>
        <mc:Fallback xmlns="">
          <p:sp>
            <p:nvSpPr>
              <p:cNvPr id="15" name="内容占位符 2"/>
              <p:cNvSpPr txBox="1">
                <a:spLocks noRot="1" noChangeAspect="1" noMove="1" noResize="1" noEditPoints="1" noAdjustHandles="1" noChangeArrowheads="1" noChangeShapeType="1" noTextEdit="1"/>
              </p:cNvSpPr>
              <p:nvPr/>
            </p:nvSpPr>
            <p:spPr>
              <a:xfrm>
                <a:off x="755576" y="5639224"/>
                <a:ext cx="7502258" cy="598088"/>
              </a:xfrm>
              <a:prstGeom prst="rect">
                <a:avLst/>
              </a:prstGeom>
              <a:blipFill rotWithShape="1">
                <a:blip r:embed="rId3"/>
                <a:stretch>
                  <a:fillRect l="-24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矩形 2"/>
              <p:cNvSpPr/>
              <p:nvPr/>
            </p:nvSpPr>
            <p:spPr>
              <a:xfrm>
                <a:off x="179512" y="4293096"/>
                <a:ext cx="5112568" cy="845103"/>
              </a:xfrm>
              <a:prstGeom prst="rect">
                <a:avLst/>
              </a:prstGeom>
            </p:spPr>
            <p:txBody>
              <a:bodyPr wrap="square">
                <a:spAutoFit/>
              </a:bodyPr>
              <a:lstStyle/>
              <a:p>
                <a:pPr>
                  <a:lnSpc>
                    <a:spcPct val="130000"/>
                  </a:lnSpc>
                </a:pPr>
                <a:r>
                  <a:rPr lang="zh-CN" altLang="en-US" b="1" dirty="0" smtClean="0">
                    <a:solidFill>
                      <a:srgbClr val="FF0000"/>
                    </a:solidFill>
                  </a:rPr>
                  <a:t>答案</a:t>
                </a:r>
                <a14:m>
                  <m:oMath xmlns:m="http://schemas.openxmlformats.org/officeDocument/2006/math">
                    <m:r>
                      <a:rPr lang="zh-CN" altLang="en-US" b="1" i="1" smtClean="0">
                        <a:latin typeface="Cambria Math"/>
                      </a:rPr>
                      <m:t>：</m:t>
                    </m:r>
                    <m:d>
                      <m:dPr>
                        <m:begChr m:val="（"/>
                        <m:endChr m:val="）"/>
                        <m:ctrlPr>
                          <a:rPr lang="zh-CN" altLang="en-US" b="1" i="1">
                            <a:latin typeface="Cambria Math"/>
                          </a:rPr>
                        </m:ctrlPr>
                      </m:dPr>
                      <m:e>
                        <m:r>
                          <a:rPr lang="en-US" altLang="zh-CN" b="1">
                            <a:latin typeface="Cambria Math"/>
                          </a:rPr>
                          <m:t>𝟏</m:t>
                        </m:r>
                      </m:e>
                    </m:d>
                    <m:sSub>
                      <m:sSubPr>
                        <m:ctrlPr>
                          <a:rPr lang="en-US" altLang="zh-CN" b="1" i="1">
                            <a:latin typeface="Cambria Math"/>
                          </a:rPr>
                        </m:ctrlPr>
                      </m:sSubPr>
                      <m:e>
                        <m:r>
                          <a:rPr lang="en-US" altLang="zh-CN" b="1" i="1">
                            <a:latin typeface="Cambria Math"/>
                          </a:rPr>
                          <m:t>𝑭</m:t>
                        </m:r>
                      </m:e>
                      <m:sub>
                        <m:r>
                          <a:rPr lang="en-US" altLang="zh-CN" b="1" i="1">
                            <a:latin typeface="Cambria Math"/>
                            <a:ea typeface="Cambria Math"/>
                          </a:rPr>
                          <m:t>𝜷</m:t>
                        </m:r>
                      </m:sub>
                    </m:sSub>
                  </m:oMath>
                </a14:m>
                <a:r>
                  <a:rPr lang="zh-CN" altLang="en-US" b="1" dirty="0">
                    <a:latin typeface="Cambria Math"/>
                    <a:ea typeface="Cambria Math"/>
                  </a:rPr>
                  <a:t>：螺旋线总偏差是保证</a:t>
                </a:r>
                <a:r>
                  <a:rPr lang="zh-CN" altLang="en-US" b="1" dirty="0" smtClean="0">
                    <a:latin typeface="Cambria Math"/>
                    <a:ea typeface="Cambria Math"/>
                  </a:rPr>
                  <a:t>齿轮载荷分</a:t>
                </a:r>
                <a:endParaRPr lang="en-US" altLang="zh-CN" b="1" dirty="0" smtClean="0">
                  <a:latin typeface="Cambria Math"/>
                  <a:ea typeface="Cambria Math"/>
                </a:endParaRPr>
              </a:p>
              <a:p>
                <a:pPr>
                  <a:lnSpc>
                    <a:spcPct val="130000"/>
                  </a:lnSpc>
                </a:pPr>
                <a:r>
                  <a:rPr lang="en-US" altLang="zh-CN" b="1" dirty="0">
                    <a:latin typeface="Cambria Math"/>
                    <a:ea typeface="Cambria Math"/>
                  </a:rPr>
                  <a:t> </a:t>
                </a:r>
                <a:r>
                  <a:rPr lang="en-US" altLang="zh-CN" b="1" dirty="0" smtClean="0">
                    <a:latin typeface="Cambria Math"/>
                    <a:ea typeface="Cambria Math"/>
                  </a:rPr>
                  <a:t>                    </a:t>
                </a:r>
                <a:r>
                  <a:rPr lang="zh-CN" altLang="en-US" b="1" dirty="0" smtClean="0">
                    <a:latin typeface="Cambria Math"/>
                    <a:ea typeface="Cambria Math"/>
                  </a:rPr>
                  <a:t>布</a:t>
                </a:r>
                <a:r>
                  <a:rPr lang="zh-CN" altLang="en-US" b="1" dirty="0">
                    <a:latin typeface="Cambria Math"/>
                    <a:ea typeface="Cambria Math"/>
                  </a:rPr>
                  <a:t>均匀性。</a:t>
                </a:r>
                <a:endParaRPr lang="en-US" altLang="zh-CN" b="1" dirty="0">
                  <a:latin typeface="Cambria Math"/>
                  <a:ea typeface="Cambria Math"/>
                </a:endParaRPr>
              </a:p>
            </p:txBody>
          </p:sp>
        </mc:Choice>
        <mc:Fallback xmlns="">
          <p:sp>
            <p:nvSpPr>
              <p:cNvPr id="3" name="矩形 2"/>
              <p:cNvSpPr>
                <a:spLocks noRot="1" noChangeAspect="1" noMove="1" noResize="1" noEditPoints="1" noAdjustHandles="1" noChangeArrowheads="1" noChangeShapeType="1" noTextEdit="1"/>
              </p:cNvSpPr>
              <p:nvPr/>
            </p:nvSpPr>
            <p:spPr>
              <a:xfrm>
                <a:off x="179512" y="4293096"/>
                <a:ext cx="5112568" cy="845103"/>
              </a:xfrm>
              <a:prstGeom prst="rect">
                <a:avLst/>
              </a:prstGeom>
              <a:blipFill rotWithShape="1">
                <a:blip r:embed="rId4"/>
                <a:stretch>
                  <a:fillRect l="-954" b="-431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 name="矩形 15"/>
              <p:cNvSpPr/>
              <p:nvPr/>
            </p:nvSpPr>
            <p:spPr>
              <a:xfrm>
                <a:off x="899592" y="5085184"/>
                <a:ext cx="6624736" cy="533800"/>
              </a:xfrm>
              <a:prstGeom prst="rect">
                <a:avLst/>
              </a:prstGeom>
            </p:spPr>
            <p:txBody>
              <a:bodyPr wrap="square">
                <a:spAutoFit/>
              </a:bodyPr>
              <a:lstStyle/>
              <a:p>
                <a:pPr>
                  <a:lnSpc>
                    <a:spcPct val="130000"/>
                  </a:lnSpc>
                </a:pPr>
                <a14:m>
                  <m:oMathPara xmlns:m="http://schemas.openxmlformats.org/officeDocument/2006/math">
                    <m:oMathParaPr>
                      <m:jc m:val="left"/>
                    </m:oMathParaPr>
                    <m:oMath xmlns:m="http://schemas.openxmlformats.org/officeDocument/2006/math">
                      <m:d>
                        <m:dPr>
                          <m:begChr m:val="（"/>
                          <m:endChr m:val="）"/>
                          <m:ctrlPr>
                            <a:rPr lang="zh-CN" altLang="en-US" sz="2000" b="1" i="1" smtClean="0">
                              <a:latin typeface="Cambria Math"/>
                            </a:rPr>
                          </m:ctrlPr>
                        </m:dPr>
                        <m:e>
                          <m:r>
                            <a:rPr lang="en-US" altLang="zh-CN" sz="2000" b="1" i="1">
                              <a:latin typeface="Cambria Math"/>
                            </a:rPr>
                            <m:t>𝟐</m:t>
                          </m:r>
                        </m:e>
                      </m:d>
                      <m:sSub>
                        <m:sSubPr>
                          <m:ctrlPr>
                            <a:rPr lang="en-US" altLang="zh-CN" sz="2000" b="1" i="1">
                              <a:latin typeface="Cambria Math"/>
                            </a:rPr>
                          </m:ctrlPr>
                        </m:sSubPr>
                        <m:e>
                          <m:r>
                            <a:rPr lang="en-US" altLang="zh-CN" sz="2000" b="1" i="1" smtClean="0">
                              <a:latin typeface="Cambria Math"/>
                            </a:rPr>
                            <m:t> </m:t>
                          </m:r>
                          <m:r>
                            <a:rPr lang="en-US" altLang="zh-CN" sz="2000" b="1" i="1">
                              <a:latin typeface="Cambria Math"/>
                            </a:rPr>
                            <m:t>𝒇</m:t>
                          </m:r>
                        </m:e>
                        <m:sub>
                          <m:r>
                            <a:rPr lang="en-US" altLang="zh-CN" sz="2000" b="1">
                              <a:latin typeface="Cambria Math"/>
                            </a:rPr>
                            <m:t>𝐩𝐭</m:t>
                          </m:r>
                        </m:sub>
                      </m:sSub>
                      <m:r>
                        <a:rPr lang="zh-CN" altLang="en-US" sz="2000" b="1" i="1">
                          <a:latin typeface="Cambria Math"/>
                        </a:rPr>
                        <m:t>：</m:t>
                      </m:r>
                      <m:r>
                        <a:rPr lang="zh-CN" altLang="en-US" sz="2000" b="1" i="1" smtClean="0">
                          <a:latin typeface="Cambria Math"/>
                        </a:rPr>
                        <m:t>单个</m:t>
                      </m:r>
                      <m:r>
                        <a:rPr lang="zh-CN" altLang="en-US" sz="2000" b="1" i="1">
                          <a:latin typeface="Cambria Math"/>
                        </a:rPr>
                        <m:t>齿距偏差</m:t>
                      </m:r>
                      <m:r>
                        <a:rPr lang="zh-CN" altLang="en-US" sz="2000" b="1" i="1" smtClean="0">
                          <a:latin typeface="Cambria Math"/>
                        </a:rPr>
                        <m:t>是</m:t>
                      </m:r>
                      <m:r>
                        <a:rPr lang="zh-CN" altLang="en-US" sz="2000" b="1" i="1">
                          <a:latin typeface="Cambria Math"/>
                        </a:rPr>
                        <m:t>保证</m:t>
                      </m:r>
                      <m:r>
                        <a:rPr lang="en-US" altLang="zh-CN" sz="2000" b="1" i="1">
                          <a:latin typeface="Cambria Math"/>
                        </a:rPr>
                        <m:t> </m:t>
                      </m:r>
                      <m:r>
                        <a:rPr lang="en-US" altLang="zh-CN" sz="2000" b="1" i="1" smtClean="0">
                          <a:latin typeface="Cambria Math"/>
                        </a:rPr>
                        <m:t> </m:t>
                      </m:r>
                      <m:r>
                        <a:rPr lang="zh-CN" altLang="en-US" sz="2000" b="1" i="1">
                          <a:latin typeface="Cambria Math"/>
                        </a:rPr>
                        <m:t>齿轮转动平稳性</m:t>
                      </m:r>
                      <m:r>
                        <a:rPr lang="zh-CN" altLang="en-US" sz="2000" b="1" i="1" smtClean="0">
                          <a:latin typeface="Cambria Math"/>
                        </a:rPr>
                        <m:t>。</m:t>
                      </m:r>
                    </m:oMath>
                  </m:oMathPara>
                </a14:m>
                <a:endParaRPr lang="en-US" altLang="zh-CN" sz="2000" b="1" i="1" dirty="0">
                  <a:latin typeface="Cambria Math"/>
                </a:endParaRPr>
              </a:p>
            </p:txBody>
          </p:sp>
        </mc:Choice>
        <mc:Fallback xmlns="">
          <p:sp>
            <p:nvSpPr>
              <p:cNvPr id="16" name="矩形 15"/>
              <p:cNvSpPr>
                <a:spLocks noRot="1" noChangeAspect="1" noMove="1" noResize="1" noEditPoints="1" noAdjustHandles="1" noChangeArrowheads="1" noChangeShapeType="1" noTextEdit="1"/>
              </p:cNvSpPr>
              <p:nvPr/>
            </p:nvSpPr>
            <p:spPr>
              <a:xfrm>
                <a:off x="899592" y="5085184"/>
                <a:ext cx="6624736" cy="533800"/>
              </a:xfrm>
              <a:prstGeom prst="rect">
                <a:avLst/>
              </a:prstGeom>
              <a:blipFill rotWithShape="1">
                <a:blip r:embed="rId5"/>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7" name="内容占位符 2"/>
              <p:cNvSpPr txBox="1">
                <a:spLocks/>
              </p:cNvSpPr>
              <p:nvPr/>
            </p:nvSpPr>
            <p:spPr>
              <a:xfrm>
                <a:off x="251520" y="3307071"/>
                <a:ext cx="5040560" cy="102611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nSpc>
                    <a:spcPct val="130000"/>
                  </a:lnSpc>
                  <a:buAutoNum type="arabicPeriod" startAt="3"/>
                </a:pPr>
                <a:r>
                  <a:rPr lang="zh-CN" altLang="en-US" sz="2000" b="1" dirty="0" smtClean="0"/>
                  <a:t>试说明</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𝑭</m:t>
                        </m:r>
                      </m:e>
                      <m:sub>
                        <m:r>
                          <a:rPr lang="en-US" altLang="zh-CN" sz="2000" b="1" i="1" smtClean="0">
                            <a:latin typeface="Cambria Math"/>
                            <a:ea typeface="Cambria Math"/>
                          </a:rPr>
                          <m:t>𝜷</m:t>
                        </m:r>
                      </m:sub>
                    </m:sSub>
                    <m:r>
                      <a:rPr lang="zh-CN" altLang="en-US" sz="2000" b="1" i="1" smtClean="0">
                        <a:latin typeface="Cambria Math"/>
                      </a:rPr>
                      <m:t>、</m:t>
                    </m:r>
                    <m:sSub>
                      <m:sSubPr>
                        <m:ctrlPr>
                          <a:rPr lang="en-US" altLang="zh-CN" sz="2000" b="1" i="1" smtClean="0">
                            <a:latin typeface="Cambria Math"/>
                          </a:rPr>
                        </m:ctrlPr>
                      </m:sSubPr>
                      <m:e>
                        <m:r>
                          <a:rPr lang="en-US" altLang="zh-CN" sz="2000" b="1" i="1" smtClean="0">
                            <a:latin typeface="Cambria Math"/>
                          </a:rPr>
                          <m:t>𝒇</m:t>
                        </m:r>
                      </m:e>
                      <m:sub>
                        <m:r>
                          <a:rPr lang="en-US" altLang="zh-CN" sz="2000" b="1" i="0" smtClean="0">
                            <a:latin typeface="Cambria Math"/>
                          </a:rPr>
                          <m:t>𝐩𝐭</m:t>
                        </m:r>
                      </m:sub>
                    </m:sSub>
                    <m:r>
                      <a:rPr lang="zh-CN" altLang="en-US" sz="2000" b="1" i="1" smtClean="0">
                        <a:latin typeface="Cambria Math"/>
                      </a:rPr>
                      <m:t>和</m:t>
                    </m:r>
                    <m:sSub>
                      <m:sSubPr>
                        <m:ctrlPr>
                          <a:rPr lang="en-US" altLang="zh-CN" sz="2000" b="1" i="1" smtClean="0">
                            <a:latin typeface="Cambria Math"/>
                          </a:rPr>
                        </m:ctrlPr>
                      </m:sSubPr>
                      <m:e>
                        <m:r>
                          <a:rPr lang="en-US" altLang="zh-CN" sz="2000" b="1" i="1" smtClean="0">
                            <a:latin typeface="Cambria Math"/>
                          </a:rPr>
                          <m:t>𝑭</m:t>
                        </m:r>
                      </m:e>
                      <m:sub>
                        <m:r>
                          <a:rPr lang="en-US" altLang="zh-CN" sz="2000" b="1" i="0" smtClean="0">
                            <a:latin typeface="Cambria Math"/>
                          </a:rPr>
                          <m:t>𝐫</m:t>
                        </m:r>
                      </m:sub>
                    </m:sSub>
                  </m:oMath>
                </a14:m>
                <a:r>
                  <a:rPr lang="zh-CN" altLang="en-US" sz="2000" b="1" dirty="0" smtClean="0"/>
                  <a:t>三个公差项目分别保证对齿轮传动的哪项使用要求？</a:t>
                </a:r>
                <a:endParaRPr lang="zh-CN" altLang="zh-CN" sz="2000" b="1" dirty="0"/>
              </a:p>
            </p:txBody>
          </p:sp>
        </mc:Choice>
        <mc:Fallback xmlns="">
          <p:sp>
            <p:nvSpPr>
              <p:cNvPr id="17" name="内容占位符 2"/>
              <p:cNvSpPr txBox="1">
                <a:spLocks noRot="1" noChangeAspect="1" noMove="1" noResize="1" noEditPoints="1" noAdjustHandles="1" noChangeArrowheads="1" noChangeShapeType="1" noTextEdit="1"/>
              </p:cNvSpPr>
              <p:nvPr/>
            </p:nvSpPr>
            <p:spPr>
              <a:xfrm>
                <a:off x="251520" y="3307071"/>
                <a:ext cx="5040560" cy="1026114"/>
              </a:xfrm>
              <a:prstGeom prst="rect">
                <a:avLst/>
              </a:prstGeom>
              <a:blipFill rotWithShape="1">
                <a:blip r:embed="rId6"/>
                <a:stretch>
                  <a:fillRect l="-1209"/>
                </a:stretch>
              </a:blipFill>
            </p:spPr>
            <p:txBody>
              <a:bodyPr/>
              <a:lstStyle/>
              <a:p>
                <a:r>
                  <a:rPr lang="zh-CN" altLang="en-US">
                    <a:noFill/>
                  </a:rPr>
                  <a:t> </a:t>
                </a:r>
              </a:p>
            </p:txBody>
          </p:sp>
        </mc:Fallback>
      </mc:AlternateContent>
      <p:sp>
        <p:nvSpPr>
          <p:cNvPr id="18"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32</a:t>
            </a:fld>
            <a:endParaRPr lang="zh-CN" altLang="en-US" sz="2400" b="1" dirty="0"/>
          </a:p>
        </p:txBody>
      </p:sp>
    </p:spTree>
    <p:extLst>
      <p:ext uri="{BB962C8B-B14F-4D97-AF65-F5344CB8AC3E}">
        <p14:creationId xmlns:p14="http://schemas.microsoft.com/office/powerpoint/2010/main" val="411807194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500"/>
                                        <p:tgtEl>
                                          <p:spTgt spid="6">
                                            <p:txEl>
                                              <p:pRg st="0" end="0"/>
                                            </p:txEl>
                                          </p:spTgt>
                                        </p:tgtEl>
                                      </p:cBhvr>
                                    </p:animEffect>
                                  </p:childTnLst>
                                </p:cTn>
                              </p:par>
                            </p:childTnLst>
                          </p:cTn>
                        </p:par>
                        <p:par>
                          <p:cTn id="8" fill="hold">
                            <p:stCondLst>
                              <p:cond delay="1500"/>
                            </p:stCondLst>
                            <p:childTnLst>
                              <p:par>
                                <p:cTn id="9" presetID="22" presetClass="entr" presetSubtype="8"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wipe(left)">
                                      <p:cBhvr>
                                        <p:cTn id="11" dur="1500"/>
                                        <p:tgtEl>
                                          <p:spTgt spid="6">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up)">
                                      <p:cBhvr>
                                        <p:cTn id="16" dur="175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1500" fill="hold"/>
                                        <p:tgtEl>
                                          <p:spTgt spid="2"/>
                                        </p:tgtEl>
                                        <p:attrNameLst>
                                          <p:attrName>ppt_x</p:attrName>
                                        </p:attrNameLst>
                                      </p:cBhvr>
                                      <p:tavLst>
                                        <p:tav tm="0">
                                          <p:val>
                                            <p:strVal val="1+#ppt_w/2"/>
                                          </p:val>
                                        </p:tav>
                                        <p:tav tm="100000">
                                          <p:val>
                                            <p:strVal val="#ppt_x"/>
                                          </p:val>
                                        </p:tav>
                                      </p:tavLst>
                                    </p:anim>
                                    <p:anim calcmode="lin" valueType="num">
                                      <p:cBhvr additive="base">
                                        <p:cTn id="22" dur="1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7">
                                            <p:txEl>
                                              <p:pRg st="0" end="0"/>
                                            </p:txEl>
                                          </p:spTgt>
                                        </p:tgtEl>
                                        <p:attrNameLst>
                                          <p:attrName>style.visibility</p:attrName>
                                        </p:attrNameLst>
                                      </p:cBhvr>
                                      <p:to>
                                        <p:strVal val="visible"/>
                                      </p:to>
                                    </p:set>
                                    <p:animEffect transition="in" filter="wipe(left)">
                                      <p:cBhvr>
                                        <p:cTn id="27" dur="500"/>
                                        <p:tgtEl>
                                          <p:spTgt spid="1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125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125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5">
                                            <p:txEl>
                                              <p:pRg st="0" end="0"/>
                                            </p:txEl>
                                          </p:spTgt>
                                        </p:tgtEl>
                                        <p:attrNameLst>
                                          <p:attrName>style.visibility</p:attrName>
                                        </p:attrNameLst>
                                      </p:cBhvr>
                                      <p:to>
                                        <p:strVal val="visible"/>
                                      </p:to>
                                    </p:set>
                                    <p:animEffect transition="in" filter="wipe(left)">
                                      <p:cBhvr>
                                        <p:cTn id="42" dur="500"/>
                                        <p:tgtEl>
                                          <p:spTgt spid="15">
                                            <p:txEl>
                                              <p:pRg st="0" end="0"/>
                                            </p:txEl>
                                          </p:spTgt>
                                        </p:tgtEl>
                                      </p:cBhvr>
                                    </p:animEffect>
                                  </p:childTnLst>
                                </p:cTn>
                              </p:par>
                            </p:childTnLst>
                          </p:cTn>
                        </p:par>
                        <p:par>
                          <p:cTn id="43" fill="hold">
                            <p:stCondLst>
                              <p:cond delay="500"/>
                            </p:stCondLst>
                            <p:childTnLst>
                              <p:par>
                                <p:cTn id="44" presetID="14" presetClass="entr" presetSubtype="10" fill="hold" grpId="1" nodeType="afterEffect">
                                  <p:stCondLst>
                                    <p:cond delay="0"/>
                                  </p:stCondLst>
                                  <p:childTnLst>
                                    <p:set>
                                      <p:cBhvr>
                                        <p:cTn id="45" dur="1" fill="hold">
                                          <p:stCondLst>
                                            <p:cond delay="0"/>
                                          </p:stCondLst>
                                        </p:cTn>
                                        <p:tgtEl>
                                          <p:spTgt spid="6">
                                            <p:txEl>
                                              <p:pRg st="0" end="0"/>
                                            </p:txEl>
                                          </p:spTgt>
                                        </p:tgtEl>
                                        <p:attrNameLst>
                                          <p:attrName>style.visibility</p:attrName>
                                        </p:attrNameLst>
                                      </p:cBhvr>
                                      <p:to>
                                        <p:strVal val="visible"/>
                                      </p:to>
                                    </p:set>
                                    <p:animEffect transition="in" filter="randombar(horizontal)">
                                      <p:cBhvr>
                                        <p:cTn id="46" dur="2000"/>
                                        <p:tgtEl>
                                          <p:spTgt spid="6">
                                            <p:txEl>
                                              <p:pRg st="0" end="0"/>
                                            </p:txEl>
                                          </p:spTgt>
                                        </p:tgtEl>
                                      </p:cBhvr>
                                    </p:animEffect>
                                  </p:childTnLst>
                                </p:cTn>
                              </p:par>
                            </p:childTnLst>
                          </p:cTn>
                        </p:par>
                        <p:par>
                          <p:cTn id="47" fill="hold">
                            <p:stCondLst>
                              <p:cond delay="2500"/>
                            </p:stCondLst>
                            <p:childTnLst>
                              <p:par>
                                <p:cTn id="48" presetID="14" presetClass="entr" presetSubtype="10" fill="hold" grpId="1" nodeType="afterEffect">
                                  <p:stCondLst>
                                    <p:cond delay="0"/>
                                  </p:stCondLst>
                                  <p:childTnLst>
                                    <p:set>
                                      <p:cBhvr>
                                        <p:cTn id="49" dur="1" fill="hold">
                                          <p:stCondLst>
                                            <p:cond delay="0"/>
                                          </p:stCondLst>
                                        </p:cTn>
                                        <p:tgtEl>
                                          <p:spTgt spid="6">
                                            <p:txEl>
                                              <p:pRg st="1" end="1"/>
                                            </p:txEl>
                                          </p:spTgt>
                                        </p:tgtEl>
                                        <p:attrNameLst>
                                          <p:attrName>style.visibility</p:attrName>
                                        </p:attrNameLst>
                                      </p:cBhvr>
                                      <p:to>
                                        <p:strVal val="visible"/>
                                      </p:to>
                                    </p:set>
                                    <p:animEffect transition="in" filter="randombar(horizontal)">
                                      <p:cBhvr>
                                        <p:cTn id="50" dur="2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6" grpId="1" build="allAtOnce"/>
      <p:bldP spid="13" grpId="0"/>
      <p:bldP spid="15" grpId="0" build="p"/>
      <p:bldP spid="3" grpId="0"/>
      <p:bldP spid="16" grpId="0"/>
      <p:bldP spid="17"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a:spLocks/>
          </p:cNvSpPr>
          <p:nvPr/>
        </p:nvSpPr>
        <p:spPr>
          <a:xfrm>
            <a:off x="395536" y="764704"/>
            <a:ext cx="8217482" cy="51305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en-US" altLang="zh-CN" sz="2000" b="1" dirty="0" smtClean="0"/>
              <a:t>4. </a:t>
            </a:r>
            <a:r>
              <a:rPr lang="zh-CN" altLang="en-US" sz="2000" b="1" dirty="0" smtClean="0"/>
              <a:t>试述服从正态分布的随机误差的四个基本特性。</a:t>
            </a:r>
            <a:endParaRPr lang="zh-CN" altLang="zh-CN" sz="2000" b="1" dirty="0"/>
          </a:p>
        </p:txBody>
      </p:sp>
      <p:sp>
        <p:nvSpPr>
          <p:cNvPr id="8" name="内容占位符 2"/>
          <p:cNvSpPr txBox="1">
            <a:spLocks/>
          </p:cNvSpPr>
          <p:nvPr/>
        </p:nvSpPr>
        <p:spPr>
          <a:xfrm>
            <a:off x="437282" y="2780928"/>
            <a:ext cx="8217482" cy="119869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nSpc>
                <a:spcPct val="130000"/>
              </a:lnSpc>
              <a:buAutoNum type="arabicPeriod" startAt="5"/>
            </a:pPr>
            <a:r>
              <a:rPr lang="zh-CN" altLang="en-US" sz="2000" b="1" dirty="0" smtClean="0"/>
              <a:t>试说明图样上标注的代号</a:t>
            </a:r>
            <a:r>
              <a:rPr lang="en-US" altLang="zh-CN" sz="2000" b="1" dirty="0" smtClean="0"/>
              <a:t>6×23f7×28a11×6d10(GB/T1144━2001)</a:t>
            </a:r>
          </a:p>
          <a:p>
            <a:pPr marL="0" indent="0">
              <a:lnSpc>
                <a:spcPct val="130000"/>
              </a:lnSpc>
              <a:buNone/>
            </a:pPr>
            <a:r>
              <a:rPr lang="en-US" altLang="zh-CN" sz="2000" b="1" dirty="0"/>
              <a:t> </a:t>
            </a:r>
            <a:r>
              <a:rPr lang="en-US" altLang="zh-CN" sz="2000" b="1" dirty="0" smtClean="0"/>
              <a:t>     </a:t>
            </a:r>
            <a:r>
              <a:rPr lang="zh-CN" altLang="en-US" sz="2000" b="1" dirty="0" smtClean="0"/>
              <a:t>的含义。</a:t>
            </a:r>
            <a:endParaRPr lang="zh-CN" altLang="zh-CN" sz="2000" b="1" dirty="0"/>
          </a:p>
        </p:txBody>
      </p:sp>
      <p:sp>
        <p:nvSpPr>
          <p:cNvPr id="9" name="内容占位符 2"/>
          <p:cNvSpPr txBox="1">
            <a:spLocks/>
          </p:cNvSpPr>
          <p:nvPr/>
        </p:nvSpPr>
        <p:spPr>
          <a:xfrm>
            <a:off x="413842" y="1277761"/>
            <a:ext cx="8217482" cy="1503167"/>
          </a:xfrm>
          <a:prstGeom prst="rect">
            <a:avLst/>
          </a:prstGeom>
        </p:spPr>
        <p:txBody>
          <a:bodyPr vert="horz" lIns="91440" tIns="45720" rIns="91440" bIns="45720" rtlCol="0">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zh-CN" altLang="en-US" sz="2000" b="1" dirty="0" smtClean="0">
                <a:solidFill>
                  <a:srgbClr val="FF0000"/>
                </a:solidFill>
              </a:rPr>
              <a:t>答案</a:t>
            </a:r>
            <a:r>
              <a:rPr lang="zh-CN" altLang="en-US" sz="2000" b="1" dirty="0" smtClean="0">
                <a:sym typeface="Wingdings" pitchFamily="2" charset="2"/>
              </a:rPr>
              <a:t>：  （</a:t>
            </a:r>
            <a:r>
              <a:rPr lang="en-US" altLang="zh-CN" sz="2000" b="1" dirty="0" smtClean="0">
                <a:sym typeface="Wingdings" pitchFamily="2" charset="2"/>
              </a:rPr>
              <a:t>1</a:t>
            </a:r>
            <a:r>
              <a:rPr lang="zh-CN" altLang="en-US" sz="2000" b="1" dirty="0" smtClean="0">
                <a:sym typeface="Wingdings" pitchFamily="2" charset="2"/>
              </a:rPr>
              <a:t>）单峰性：绝对值小的比绝对值大的误差出现的概率大。</a:t>
            </a:r>
            <a:endParaRPr lang="en-US" altLang="zh-CN" sz="2000" b="1" dirty="0" smtClean="0">
              <a:sym typeface="Wingdings" pitchFamily="2" charset="2"/>
            </a:endParaRPr>
          </a:p>
          <a:p>
            <a:pPr marL="0" indent="0">
              <a:lnSpc>
                <a:spcPct val="130000"/>
              </a:lnSpc>
              <a:buNone/>
            </a:pPr>
            <a:r>
              <a:rPr lang="en-US" altLang="zh-CN" sz="2000" b="1" dirty="0">
                <a:sym typeface="Wingdings" pitchFamily="2" charset="2"/>
              </a:rPr>
              <a:t> </a:t>
            </a:r>
            <a:r>
              <a:rPr lang="en-US" altLang="zh-CN" sz="2000" b="1" dirty="0" smtClean="0">
                <a:sym typeface="Wingdings" pitchFamily="2" charset="2"/>
              </a:rPr>
              <a:t>              </a:t>
            </a:r>
            <a:r>
              <a:rPr lang="zh-CN" altLang="en-US" sz="2000" b="1" dirty="0" smtClean="0">
                <a:sym typeface="Wingdings" pitchFamily="2" charset="2"/>
              </a:rPr>
              <a:t>（</a:t>
            </a:r>
            <a:r>
              <a:rPr lang="en-US" altLang="zh-CN" sz="2000" b="1" dirty="0" smtClean="0">
                <a:sym typeface="Wingdings" pitchFamily="2" charset="2"/>
              </a:rPr>
              <a:t>2</a:t>
            </a:r>
            <a:r>
              <a:rPr lang="zh-CN" altLang="en-US" sz="2000" b="1" dirty="0" smtClean="0">
                <a:sym typeface="Wingdings" pitchFamily="2" charset="2"/>
              </a:rPr>
              <a:t>）对称性：绝对值相等的正、负误差出现的概率相等。</a:t>
            </a:r>
            <a:endParaRPr lang="en-US" altLang="zh-CN" sz="2000" b="1" dirty="0" smtClean="0">
              <a:sym typeface="Wingdings" pitchFamily="2" charset="2"/>
            </a:endParaRPr>
          </a:p>
          <a:p>
            <a:pPr marL="0" indent="0">
              <a:lnSpc>
                <a:spcPct val="130000"/>
              </a:lnSpc>
              <a:buNone/>
            </a:pPr>
            <a:r>
              <a:rPr lang="en-US" altLang="zh-CN" sz="2000" b="1" dirty="0" smtClean="0"/>
              <a:t>               </a:t>
            </a:r>
            <a:r>
              <a:rPr lang="zh-CN" altLang="en-US" sz="2000" b="1" dirty="0" smtClean="0"/>
              <a:t>（</a:t>
            </a:r>
            <a:r>
              <a:rPr lang="en-US" altLang="zh-CN" sz="2000" b="1" dirty="0" smtClean="0"/>
              <a:t>3</a:t>
            </a:r>
            <a:r>
              <a:rPr lang="zh-CN" altLang="en-US" sz="2000" b="1" dirty="0" smtClean="0"/>
              <a:t>）有界性：在一定的测量条件下，随机误差的绝对值不会超过一定界限。</a:t>
            </a:r>
            <a:endParaRPr lang="en-US" altLang="zh-CN" sz="2000" b="1" dirty="0" smtClean="0"/>
          </a:p>
          <a:p>
            <a:pPr marL="0" indent="0">
              <a:lnSpc>
                <a:spcPct val="130000"/>
              </a:lnSpc>
              <a:buNone/>
            </a:pPr>
            <a:r>
              <a:rPr lang="en-US" altLang="zh-CN" sz="2000" b="1" dirty="0"/>
              <a:t> </a:t>
            </a:r>
            <a:r>
              <a:rPr lang="en-US" altLang="zh-CN" sz="2000" b="1" dirty="0" smtClean="0"/>
              <a:t>              </a:t>
            </a:r>
            <a:r>
              <a:rPr lang="zh-CN" altLang="en-US" sz="2000" b="1" dirty="0" smtClean="0"/>
              <a:t>（</a:t>
            </a:r>
            <a:r>
              <a:rPr lang="en-US" altLang="zh-CN" sz="2000" b="1" dirty="0" smtClean="0"/>
              <a:t>4</a:t>
            </a:r>
            <a:r>
              <a:rPr lang="zh-CN" altLang="en-US" sz="2000" b="1" dirty="0" smtClean="0"/>
              <a:t>）抵偿性：</a:t>
            </a:r>
            <a:r>
              <a:rPr lang="en-US" altLang="zh-CN" sz="2000" b="1" dirty="0" smtClean="0"/>
              <a:t> </a:t>
            </a:r>
            <a:r>
              <a:rPr lang="zh-CN" altLang="en-US" sz="2000" b="1" dirty="0" smtClean="0"/>
              <a:t>随着测量次数的增加，随机误差的算术平均值趋于零。</a:t>
            </a:r>
            <a:endParaRPr lang="zh-CN" altLang="zh-CN" sz="2000" b="1" dirty="0"/>
          </a:p>
        </p:txBody>
      </p:sp>
      <p:sp>
        <p:nvSpPr>
          <p:cNvPr id="10" name="内容占位符 2"/>
          <p:cNvSpPr txBox="1">
            <a:spLocks/>
          </p:cNvSpPr>
          <p:nvPr/>
        </p:nvSpPr>
        <p:spPr>
          <a:xfrm>
            <a:off x="460722" y="3717032"/>
            <a:ext cx="8217482" cy="208823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zh-CN" altLang="en-US" sz="2000" b="1" dirty="0" smtClean="0">
                <a:solidFill>
                  <a:srgbClr val="FF0000"/>
                </a:solidFill>
              </a:rPr>
              <a:t>答案</a:t>
            </a:r>
            <a:r>
              <a:rPr lang="zh-CN" altLang="en-US" sz="2000" b="1" dirty="0" smtClean="0"/>
              <a:t>：</a:t>
            </a:r>
            <a:r>
              <a:rPr lang="en-US" altLang="zh-CN" sz="2000" b="1" dirty="0" smtClean="0"/>
              <a:t>6</a:t>
            </a:r>
            <a:r>
              <a:rPr lang="zh-CN" altLang="en-US" sz="2000" b="1" dirty="0" smtClean="0"/>
              <a:t>：代表矩形外花键的键数。</a:t>
            </a:r>
            <a:endParaRPr lang="en-US" altLang="zh-CN" sz="2000" b="1" dirty="0" smtClean="0"/>
          </a:p>
          <a:p>
            <a:pPr marL="0" indent="0">
              <a:lnSpc>
                <a:spcPct val="130000"/>
              </a:lnSpc>
              <a:buNone/>
            </a:pPr>
            <a:r>
              <a:rPr lang="en-US" altLang="zh-CN" sz="2000" b="1" dirty="0"/>
              <a:t> </a:t>
            </a:r>
            <a:r>
              <a:rPr lang="en-US" altLang="zh-CN" sz="2000" b="1" dirty="0" smtClean="0"/>
              <a:t>             23f7</a:t>
            </a:r>
            <a:r>
              <a:rPr lang="zh-CN" altLang="en-US" sz="2000" b="1" dirty="0" smtClean="0"/>
              <a:t>：代表矩形外花键小径公称尺寸和公差带代号。</a:t>
            </a:r>
            <a:endParaRPr lang="en-US" altLang="zh-CN" sz="2000" b="1" dirty="0" smtClean="0"/>
          </a:p>
          <a:p>
            <a:pPr marL="0" indent="0">
              <a:lnSpc>
                <a:spcPct val="130000"/>
              </a:lnSpc>
              <a:buNone/>
            </a:pPr>
            <a:r>
              <a:rPr lang="en-US" altLang="zh-CN" sz="2000" b="1" dirty="0"/>
              <a:t> </a:t>
            </a:r>
            <a:r>
              <a:rPr lang="en-US" altLang="zh-CN" sz="2000" b="1" dirty="0" smtClean="0"/>
              <a:t>             28a11</a:t>
            </a:r>
            <a:r>
              <a:rPr lang="zh-CN" altLang="en-US" sz="2000" b="1" dirty="0"/>
              <a:t>：代表矩形外</a:t>
            </a:r>
            <a:r>
              <a:rPr lang="zh-CN" altLang="en-US" sz="2000" b="1" dirty="0" smtClean="0"/>
              <a:t>花键大径公称尺寸和公差带代号。</a:t>
            </a:r>
            <a:endParaRPr lang="en-US" altLang="zh-CN" sz="2000" b="1" dirty="0" smtClean="0"/>
          </a:p>
          <a:p>
            <a:pPr marL="0" indent="0">
              <a:lnSpc>
                <a:spcPct val="130000"/>
              </a:lnSpc>
              <a:buNone/>
            </a:pPr>
            <a:r>
              <a:rPr lang="en-US" altLang="zh-CN" sz="2000" b="1" dirty="0"/>
              <a:t> </a:t>
            </a:r>
            <a:r>
              <a:rPr lang="en-US" altLang="zh-CN" sz="2000" b="1" dirty="0" smtClean="0"/>
              <a:t>             6d10</a:t>
            </a:r>
            <a:r>
              <a:rPr lang="zh-CN" altLang="en-US" sz="2000" b="1" dirty="0"/>
              <a:t>：代表矩形外</a:t>
            </a:r>
            <a:r>
              <a:rPr lang="zh-CN" altLang="en-US" sz="2000" b="1" dirty="0" smtClean="0"/>
              <a:t>花键键宽公称尺寸和公差带代号。</a:t>
            </a:r>
            <a:endParaRPr lang="zh-CN" altLang="zh-CN" sz="2000" b="1" dirty="0"/>
          </a:p>
        </p:txBody>
      </p:sp>
      <p:sp>
        <p:nvSpPr>
          <p:cNvPr id="11"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33</a:t>
            </a:fld>
            <a:endParaRPr lang="zh-CN" altLang="en-US" sz="2400" b="1" dirty="0"/>
          </a:p>
        </p:txBody>
      </p:sp>
    </p:spTree>
    <p:extLst>
      <p:ext uri="{BB962C8B-B14F-4D97-AF65-F5344CB8AC3E}">
        <p14:creationId xmlns:p14="http://schemas.microsoft.com/office/powerpoint/2010/main" val="2691389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1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left)">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wipe(left)">
                                      <p:cBhvr>
                                        <p:cTn id="17" dur="500"/>
                                        <p:tgtEl>
                                          <p:spTgt spid="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xEl>
                                              <p:pRg st="2" end="2"/>
                                            </p:txEl>
                                          </p:spTgt>
                                        </p:tgtEl>
                                        <p:attrNameLst>
                                          <p:attrName>style.visibility</p:attrName>
                                        </p:attrNameLst>
                                      </p:cBhvr>
                                      <p:to>
                                        <p:strVal val="visible"/>
                                      </p:to>
                                    </p:set>
                                    <p:animEffect transition="in" filter="wipe(left)">
                                      <p:cBhvr>
                                        <p:cTn id="22" dur="500"/>
                                        <p:tgtEl>
                                          <p:spTgt spid="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xEl>
                                              <p:pRg st="3" end="3"/>
                                            </p:txEl>
                                          </p:spTgt>
                                        </p:tgtEl>
                                        <p:attrNameLst>
                                          <p:attrName>style.visibility</p:attrName>
                                        </p:attrNameLst>
                                      </p:cBhvr>
                                      <p:to>
                                        <p:strVal val="visible"/>
                                      </p:to>
                                    </p:set>
                                    <p:animEffect transition="in" filter="wipe(left)">
                                      <p:cBhvr>
                                        <p:cTn id="27" dur="500"/>
                                        <p:tgtEl>
                                          <p:spTgt spid="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wipe(left)">
                                      <p:cBhvr>
                                        <p:cTn id="32" dur="500"/>
                                        <p:tgtEl>
                                          <p:spTgt spid="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
                                            <p:txEl>
                                              <p:pRg st="1" end="1"/>
                                            </p:txEl>
                                          </p:spTgt>
                                        </p:tgtEl>
                                        <p:attrNameLst>
                                          <p:attrName>style.visibility</p:attrName>
                                        </p:attrNameLst>
                                      </p:cBhvr>
                                      <p:to>
                                        <p:strVal val="visible"/>
                                      </p:to>
                                    </p:set>
                                    <p:animEffect transition="in" filter="wipe(left)">
                                      <p:cBhvr>
                                        <p:cTn id="37" dur="500"/>
                                        <p:tgtEl>
                                          <p:spTgt spid="8">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left)">
                                      <p:cBhvr>
                                        <p:cTn id="42" dur="500"/>
                                        <p:tgtEl>
                                          <p:spTgt spid="1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txEl>
                                              <p:pRg st="1" end="1"/>
                                            </p:txEl>
                                          </p:spTgt>
                                        </p:tgtEl>
                                        <p:attrNameLst>
                                          <p:attrName>style.visibility</p:attrName>
                                        </p:attrNameLst>
                                      </p:cBhvr>
                                      <p:to>
                                        <p:strVal val="visible"/>
                                      </p:to>
                                    </p:set>
                                    <p:animEffect transition="in" filter="wipe(left)">
                                      <p:cBhvr>
                                        <p:cTn id="47" dur="500"/>
                                        <p:tgtEl>
                                          <p:spTgt spid="10">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0">
                                            <p:txEl>
                                              <p:pRg st="2" end="2"/>
                                            </p:txEl>
                                          </p:spTgt>
                                        </p:tgtEl>
                                        <p:attrNameLst>
                                          <p:attrName>style.visibility</p:attrName>
                                        </p:attrNameLst>
                                      </p:cBhvr>
                                      <p:to>
                                        <p:strVal val="visible"/>
                                      </p:to>
                                    </p:set>
                                    <p:animEffect transition="in" filter="wipe(left)">
                                      <p:cBhvr>
                                        <p:cTn id="52" dur="500"/>
                                        <p:tgtEl>
                                          <p:spTgt spid="10">
                                            <p:txEl>
                                              <p:pRg st="2" end="2"/>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0">
                                            <p:txEl>
                                              <p:pRg st="3" end="3"/>
                                            </p:txEl>
                                          </p:spTgt>
                                        </p:tgtEl>
                                        <p:attrNameLst>
                                          <p:attrName>style.visibility</p:attrName>
                                        </p:attrNameLst>
                                      </p:cBhvr>
                                      <p:to>
                                        <p:strVal val="visible"/>
                                      </p:to>
                                    </p:set>
                                    <p:animEffect transition="in" filter="wipe(left)">
                                      <p:cBhvr>
                                        <p:cTn id="5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build="p"/>
      <p:bldP spid="9" grpId="0" build="p"/>
      <p:bldP spid="10"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395536" y="332656"/>
            <a:ext cx="4028430" cy="504056"/>
          </a:xfrm>
        </p:spPr>
        <p:txBody>
          <a:bodyPr>
            <a:normAutofit/>
          </a:bodyPr>
          <a:lstStyle/>
          <a:p>
            <a:pPr marL="0" indent="0">
              <a:buNone/>
            </a:pPr>
            <a:r>
              <a:rPr lang="zh-CN" altLang="en-US" sz="2000" b="1" dirty="0"/>
              <a:t>五</a:t>
            </a:r>
            <a:r>
              <a:rPr lang="zh-CN" altLang="zh-CN" sz="2000" b="1" dirty="0" smtClean="0"/>
              <a:t>、</a:t>
            </a:r>
            <a:r>
              <a:rPr lang="zh-CN" altLang="en-US" sz="2000" b="1" dirty="0" smtClean="0"/>
              <a:t>计算题</a:t>
            </a:r>
            <a:endParaRPr lang="zh-CN" altLang="zh-CN" sz="2000" b="1" dirty="0"/>
          </a:p>
        </p:txBody>
      </p:sp>
      <mc:AlternateContent xmlns:mc="http://schemas.openxmlformats.org/markup-compatibility/2006" xmlns:a14="http://schemas.microsoft.com/office/drawing/2010/main">
        <mc:Choice Requires="a14">
          <p:sp>
            <p:nvSpPr>
              <p:cNvPr id="7" name="内容占位符 2"/>
              <p:cNvSpPr txBox="1">
                <a:spLocks/>
              </p:cNvSpPr>
              <p:nvPr/>
            </p:nvSpPr>
            <p:spPr>
              <a:xfrm>
                <a:off x="395536" y="692696"/>
                <a:ext cx="8503790" cy="158417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30000"/>
                  </a:lnSpc>
                  <a:buAutoNum type="arabicPeriod"/>
                </a:pPr>
                <a:r>
                  <a:rPr lang="zh-CN" altLang="en-US" sz="1600" b="1" dirty="0" smtClean="0"/>
                  <a:t>试基孔制配合</a:t>
                </a:r>
                <a:r>
                  <a:rPr lang="el-GR" altLang="zh-CN" sz="1600" b="1" i="1" dirty="0" smtClean="0"/>
                  <a:t>Φ</a:t>
                </a:r>
                <a:r>
                  <a:rPr lang="el-GR" altLang="zh-CN" sz="1600" b="1" dirty="0" smtClean="0"/>
                  <a:t>50</a:t>
                </a:r>
                <a14:m>
                  <m:oMath xmlns:m="http://schemas.openxmlformats.org/officeDocument/2006/math">
                    <m:r>
                      <a:rPr lang="en-US" altLang="zh-CN" sz="1600" b="1" i="0" smtClean="0">
                        <a:latin typeface="Cambria Math"/>
                      </a:rPr>
                      <m:t>𝐇𝟕</m:t>
                    </m:r>
                    <m:sSubSup>
                      <m:sSubSupPr>
                        <m:ctrlPr>
                          <a:rPr lang="en-US" altLang="zh-CN" sz="1600" b="1" i="1" smtClean="0">
                            <a:latin typeface="Cambria Math"/>
                          </a:rPr>
                        </m:ctrlPr>
                      </m:sSubSupPr>
                      <m:e>
                        <m:r>
                          <a:rPr lang="zh-CN" altLang="en-US" sz="1600" b="1" i="1" smtClean="0">
                            <a:latin typeface="Cambria Math"/>
                          </a:rPr>
                          <m:t>（</m:t>
                        </m:r>
                      </m:e>
                      <m:sub>
                        <m:r>
                          <a:rPr lang="en-US" altLang="zh-CN" sz="1600" b="1" i="1" smtClean="0">
                            <a:latin typeface="Cambria Math"/>
                          </a:rPr>
                          <m:t>   </m:t>
                        </m:r>
                        <m:r>
                          <a:rPr lang="en-US" altLang="zh-CN" sz="1600" b="1" i="1" smtClean="0">
                            <a:latin typeface="Cambria Math"/>
                          </a:rPr>
                          <m:t>𝟎</m:t>
                        </m:r>
                      </m:sub>
                      <m:sup>
                        <m:r>
                          <a:rPr lang="en-US" altLang="zh-CN" sz="1600" b="1" i="1" smtClean="0">
                            <a:latin typeface="Cambria Math"/>
                          </a:rPr>
                          <m:t>+</m:t>
                        </m:r>
                        <m:r>
                          <a:rPr lang="en-US" altLang="zh-CN" sz="1600" b="1" i="1" smtClean="0">
                            <a:latin typeface="Cambria Math"/>
                          </a:rPr>
                          <m:t>𝟎</m:t>
                        </m:r>
                        <m:r>
                          <a:rPr lang="en-US" altLang="zh-CN" sz="1600" b="1" i="1" smtClean="0">
                            <a:latin typeface="Cambria Math"/>
                          </a:rPr>
                          <m:t>.</m:t>
                        </m:r>
                        <m:r>
                          <a:rPr lang="en-US" altLang="zh-CN" sz="1600" b="1" i="1" smtClean="0">
                            <a:latin typeface="Cambria Math"/>
                          </a:rPr>
                          <m:t>𝟎𝟐𝟓</m:t>
                        </m:r>
                      </m:sup>
                    </m:sSubSup>
                  </m:oMath>
                </a14:m>
                <a:r>
                  <a:rPr lang="zh-CN" altLang="en-US" sz="1600" b="1" dirty="0" smtClean="0"/>
                  <a:t>）</a:t>
                </a:r>
                <a:r>
                  <a:rPr lang="en-US" altLang="zh-CN" sz="1600" b="1" dirty="0" smtClean="0"/>
                  <a:t>/</a:t>
                </a:r>
                <a:r>
                  <a:rPr lang="el-GR" altLang="zh-CN" sz="1600" b="1" i="1" dirty="0" smtClean="0">
                    <a:latin typeface="Batang" pitchFamily="18" charset="-127"/>
                    <a:ea typeface="Batang" pitchFamily="18" charset="-127"/>
                  </a:rPr>
                  <a:t>φ</a:t>
                </a:r>
                <a:r>
                  <a:rPr lang="en-US" altLang="zh-CN" sz="1600" b="1" dirty="0" smtClean="0"/>
                  <a:t>50s6</a:t>
                </a:r>
                <a14:m>
                  <m:oMath xmlns:m="http://schemas.openxmlformats.org/officeDocument/2006/math">
                    <m:sSubSup>
                      <m:sSubSupPr>
                        <m:ctrlPr>
                          <a:rPr lang="en-US" altLang="zh-CN" sz="1600" b="1" i="1" smtClean="0">
                            <a:latin typeface="Cambria Math"/>
                          </a:rPr>
                        </m:ctrlPr>
                      </m:sSubSupPr>
                      <m:e>
                        <m:r>
                          <a:rPr lang="en-US" altLang="zh-CN" sz="1600" b="1" i="1" smtClean="0">
                            <a:latin typeface="Cambria Math"/>
                          </a:rPr>
                          <m:t>(</m:t>
                        </m:r>
                      </m:e>
                      <m:sub>
                        <m:r>
                          <a:rPr lang="en-US" altLang="zh-CN" sz="1600" b="1" i="1" smtClean="0">
                            <a:latin typeface="Cambria Math"/>
                          </a:rPr>
                          <m:t>+</m:t>
                        </m:r>
                        <m:r>
                          <a:rPr lang="en-US" altLang="zh-CN" sz="1600" b="1" i="1" smtClean="0">
                            <a:latin typeface="Cambria Math"/>
                          </a:rPr>
                          <m:t>𝟎</m:t>
                        </m:r>
                        <m:r>
                          <a:rPr lang="en-US" altLang="zh-CN" sz="1600" b="1" i="1" smtClean="0">
                            <a:latin typeface="Cambria Math"/>
                          </a:rPr>
                          <m:t>.</m:t>
                        </m:r>
                        <m:r>
                          <a:rPr lang="en-US" altLang="zh-CN" sz="1600" b="1" i="1" smtClean="0">
                            <a:latin typeface="Cambria Math"/>
                          </a:rPr>
                          <m:t>𝟎𝟒𝟑</m:t>
                        </m:r>
                      </m:sub>
                      <m:sup>
                        <m:r>
                          <a:rPr lang="en-US" altLang="zh-CN" sz="1600" b="1" i="1" smtClean="0">
                            <a:latin typeface="Cambria Math"/>
                          </a:rPr>
                          <m:t>+</m:t>
                        </m:r>
                        <m:r>
                          <a:rPr lang="en-US" altLang="zh-CN" sz="1600" b="1" i="1" smtClean="0">
                            <a:latin typeface="Cambria Math"/>
                          </a:rPr>
                          <m:t>𝟎</m:t>
                        </m:r>
                        <m:r>
                          <a:rPr lang="en-US" altLang="zh-CN" sz="1600" b="1" i="1" smtClean="0">
                            <a:latin typeface="Cambria Math"/>
                          </a:rPr>
                          <m:t>.</m:t>
                        </m:r>
                        <m:r>
                          <a:rPr lang="en-US" altLang="zh-CN" sz="1600" b="1" i="1" smtClean="0">
                            <a:latin typeface="Cambria Math"/>
                          </a:rPr>
                          <m:t>𝟎𝟓𝟗</m:t>
                        </m:r>
                      </m:sup>
                    </m:sSubSup>
                  </m:oMath>
                </a14:m>
                <a:r>
                  <a:rPr lang="en-US" altLang="zh-CN" sz="1600" b="1" dirty="0" smtClean="0"/>
                  <a:t>) mm</a:t>
                </a:r>
                <a:r>
                  <a:rPr lang="zh-CN" altLang="en-US" sz="1600" b="1" dirty="0" smtClean="0"/>
                  <a:t>改换为配合性质不变基准制配合</a:t>
                </a:r>
                <a:r>
                  <a:rPr lang="el-GR" altLang="zh-CN" sz="1600" b="1" i="1" dirty="0" smtClean="0"/>
                  <a:t>Φ</a:t>
                </a:r>
                <a:r>
                  <a:rPr lang="el-GR" altLang="zh-CN" sz="1600" b="1" dirty="0" smtClean="0"/>
                  <a:t>50</a:t>
                </a:r>
                <a:r>
                  <a:rPr lang="en-US" altLang="zh-CN" sz="1600" b="1" dirty="0" smtClean="0"/>
                  <a:t>S7/h6 </a:t>
                </a:r>
                <a:r>
                  <a:rPr lang="zh-CN" altLang="en-US" sz="1600" b="1" dirty="0" smtClean="0"/>
                  <a:t>。试确定：（</a:t>
                </a:r>
                <a:r>
                  <a:rPr lang="en-US" altLang="zh-CN" sz="1600" b="1" dirty="0" smtClean="0"/>
                  <a:t>1</a:t>
                </a:r>
                <a:r>
                  <a:rPr lang="zh-CN" altLang="en-US" sz="1600" b="1" dirty="0" smtClean="0"/>
                  <a:t>）基孔制配合中的最大、最小过盈。</a:t>
                </a:r>
                <a:r>
                  <a:rPr lang="en-US" altLang="zh-CN" sz="1600" b="1" dirty="0" smtClean="0"/>
                  <a:t>   </a:t>
                </a:r>
                <a:r>
                  <a:rPr lang="zh-CN" altLang="en-US" sz="1600" b="1" dirty="0" smtClean="0"/>
                  <a:t>（</a:t>
                </a:r>
                <a:r>
                  <a:rPr lang="en-US" altLang="zh-CN" sz="1600" b="1" dirty="0" smtClean="0"/>
                  <a:t>2</a:t>
                </a:r>
                <a:r>
                  <a:rPr lang="zh-CN" altLang="en-US" sz="1600" b="1" dirty="0" smtClean="0"/>
                  <a:t>）配合公差。</a:t>
                </a:r>
                <a:r>
                  <a:rPr lang="en-US" altLang="zh-CN" sz="1600" b="1" dirty="0" smtClean="0"/>
                  <a:t>  </a:t>
                </a:r>
              </a:p>
              <a:p>
                <a:pPr marL="0" indent="0">
                  <a:lnSpc>
                    <a:spcPct val="130000"/>
                  </a:lnSpc>
                  <a:buNone/>
                </a:pPr>
                <a:r>
                  <a:rPr lang="en-US" altLang="zh-CN" sz="1600" b="1" dirty="0"/>
                  <a:t> </a:t>
                </a:r>
                <a:r>
                  <a:rPr lang="en-US" altLang="zh-CN" sz="1600" b="1" dirty="0" smtClean="0"/>
                  <a:t>  </a:t>
                </a:r>
                <a:r>
                  <a:rPr lang="zh-CN" altLang="en-US" sz="1600" b="1" dirty="0" smtClean="0"/>
                  <a:t>（</a:t>
                </a:r>
                <a:r>
                  <a:rPr lang="en-US" altLang="zh-CN" sz="1600" b="1" dirty="0" smtClean="0"/>
                  <a:t>3</a:t>
                </a:r>
                <a:r>
                  <a:rPr lang="zh-CN" altLang="en-US" sz="1600" b="1" dirty="0" smtClean="0"/>
                  <a:t>）孔、轴基本偏差及其上、下偏差。   </a:t>
                </a:r>
                <a:r>
                  <a:rPr lang="zh-CN" altLang="en-US" sz="1600" b="1" dirty="0"/>
                  <a:t>（</a:t>
                </a:r>
                <a:r>
                  <a:rPr lang="en-US" altLang="zh-CN" sz="1600" b="1" dirty="0"/>
                  <a:t>4</a:t>
                </a:r>
                <a:r>
                  <a:rPr lang="zh-CN" altLang="en-US" sz="1600" b="1" dirty="0"/>
                  <a:t>）标注孔、轴遵守包容要求的符号</a:t>
                </a:r>
                <a:r>
                  <a:rPr lang="zh-CN" altLang="en-US" sz="1600" b="1" dirty="0" smtClean="0"/>
                  <a:t>。</a:t>
                </a:r>
                <a:r>
                  <a:rPr lang="en-US" altLang="zh-CN" sz="1600" b="1" dirty="0" smtClean="0"/>
                  <a:t>  </a:t>
                </a:r>
              </a:p>
              <a:p>
                <a:pPr marL="0" indent="0">
                  <a:lnSpc>
                    <a:spcPct val="130000"/>
                  </a:lnSpc>
                  <a:buNone/>
                </a:pPr>
                <a:r>
                  <a:rPr lang="en-US" altLang="zh-CN" sz="1600" b="1" dirty="0"/>
                  <a:t> </a:t>
                </a:r>
                <a:r>
                  <a:rPr lang="en-US" altLang="zh-CN" sz="1600" b="1" dirty="0" smtClean="0"/>
                  <a:t>  </a:t>
                </a:r>
                <a:r>
                  <a:rPr lang="zh-CN" altLang="en-US" sz="1600" b="1" dirty="0"/>
                  <a:t>（</a:t>
                </a:r>
                <a:r>
                  <a:rPr lang="en-US" altLang="zh-CN" sz="1600" b="1" dirty="0"/>
                  <a:t>5</a:t>
                </a:r>
                <a:r>
                  <a:rPr lang="zh-CN" altLang="en-US" sz="1600" b="1" dirty="0"/>
                  <a:t>）画出孔、轴公差带图。（</a:t>
                </a:r>
                <a:r>
                  <a:rPr lang="en-US" altLang="zh-CN" sz="1600" b="1" dirty="0"/>
                  <a:t>12</a:t>
                </a:r>
                <a:r>
                  <a:rPr lang="zh-CN" altLang="en-US" sz="1600" b="1" dirty="0"/>
                  <a:t>分）</a:t>
                </a:r>
                <a:endParaRPr lang="zh-CN" altLang="zh-CN" sz="1600" b="1" dirty="0"/>
              </a:p>
              <a:p>
                <a:pPr marL="0" indent="0">
                  <a:lnSpc>
                    <a:spcPct val="130000"/>
                  </a:lnSpc>
                  <a:buNone/>
                </a:pPr>
                <a:endParaRPr lang="zh-CN" altLang="zh-CN" sz="2000" b="1" dirty="0"/>
              </a:p>
            </p:txBody>
          </p:sp>
        </mc:Choice>
        <mc:Fallback xmlns="">
          <p:sp>
            <p:nvSpPr>
              <p:cNvPr id="7" name="内容占位符 2"/>
              <p:cNvSpPr txBox="1">
                <a:spLocks noRot="1" noChangeAspect="1" noMove="1" noResize="1" noEditPoints="1" noAdjustHandles="1" noChangeArrowheads="1" noChangeShapeType="1" noTextEdit="1"/>
              </p:cNvSpPr>
              <p:nvPr/>
            </p:nvSpPr>
            <p:spPr>
              <a:xfrm>
                <a:off x="395536" y="692696"/>
                <a:ext cx="8503790" cy="1584176"/>
              </a:xfrm>
              <a:prstGeom prst="rect">
                <a:avLst/>
              </a:prstGeom>
              <a:blipFill rotWithShape="1">
                <a:blip r:embed="rId2"/>
                <a:stretch>
                  <a:fillRect l="-43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内容占位符 2"/>
              <p:cNvSpPr txBox="1">
                <a:spLocks/>
              </p:cNvSpPr>
              <p:nvPr/>
            </p:nvSpPr>
            <p:spPr>
              <a:xfrm>
                <a:off x="256260" y="2193380"/>
                <a:ext cx="7734564" cy="33958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2000" b="1" dirty="0" smtClean="0">
                    <a:solidFill>
                      <a:srgbClr val="FF0000"/>
                    </a:solidFill>
                  </a:rPr>
                  <a:t>答案：</a:t>
                </a:r>
                <a:endParaRPr lang="en-US" altLang="zh-CN" sz="2000" b="1" dirty="0" smtClean="0">
                  <a:solidFill>
                    <a:srgbClr val="FF0000"/>
                  </a:solidFill>
                </a:endParaRPr>
              </a:p>
              <a:p>
                <a:pPr marL="0" indent="0">
                  <a:buNone/>
                </a:pPr>
                <a:r>
                  <a:rPr lang="en-US" altLang="zh-CN" sz="2000" b="1" dirty="0" smtClean="0"/>
                  <a:t>        (</a:t>
                </a:r>
                <a14:m>
                  <m:oMath xmlns:m="http://schemas.openxmlformats.org/officeDocument/2006/math">
                    <m:r>
                      <a:rPr lang="en-US" altLang="zh-CN" sz="2000" b="1" i="0" smtClean="0">
                        <a:latin typeface="Cambria Math"/>
                      </a:rPr>
                      <m:t>𝟏</m:t>
                    </m:r>
                    <m:r>
                      <a:rPr lang="en-US" altLang="zh-CN" sz="2000" b="1" i="0" smtClean="0">
                        <a:latin typeface="Cambria Math"/>
                      </a:rPr>
                      <m:t>)</m:t>
                    </m:r>
                    <m:sSub>
                      <m:sSubPr>
                        <m:ctrlPr>
                          <a:rPr lang="en-US" altLang="zh-CN" sz="2000" b="1" i="1" smtClean="0">
                            <a:latin typeface="Cambria Math"/>
                          </a:rPr>
                        </m:ctrlPr>
                      </m:sSubPr>
                      <m:e>
                        <m:r>
                          <a:rPr lang="en-US" altLang="zh-CN" sz="2000" b="1" i="1" smtClean="0">
                            <a:latin typeface="Cambria Math"/>
                          </a:rPr>
                          <m:t>𝒀</m:t>
                        </m:r>
                      </m:e>
                      <m:sub>
                        <m:r>
                          <a:rPr lang="en-US" altLang="zh-CN" sz="2000" b="1" i="0" smtClean="0">
                            <a:latin typeface="Cambria Math"/>
                          </a:rPr>
                          <m:t>𝐦𝐚𝐱</m:t>
                        </m:r>
                      </m:sub>
                    </m:sSub>
                  </m:oMath>
                </a14:m>
                <a:r>
                  <a:rPr lang="en-US" altLang="zh-CN" sz="2000" b="1" dirty="0" smtClean="0"/>
                  <a:t> = -59μm</a:t>
                </a:r>
                <a:r>
                  <a:rPr lang="zh-CN" altLang="en-US" sz="2000" b="1" dirty="0" smtClean="0"/>
                  <a:t>，</a:t>
                </a:r>
                <a14:m>
                  <m:oMath xmlns:m="http://schemas.openxmlformats.org/officeDocument/2006/math">
                    <m:sSub>
                      <m:sSubPr>
                        <m:ctrlPr>
                          <a:rPr lang="en-US" altLang="zh-CN" sz="2000" b="1" i="1">
                            <a:latin typeface="Cambria Math"/>
                          </a:rPr>
                        </m:ctrlPr>
                      </m:sSubPr>
                      <m:e>
                        <m:r>
                          <a:rPr lang="en-US" altLang="zh-CN" sz="2000" b="1" i="1">
                            <a:latin typeface="Cambria Math"/>
                          </a:rPr>
                          <m:t>𝒀</m:t>
                        </m:r>
                      </m:e>
                      <m:sub>
                        <m:r>
                          <a:rPr lang="en-US" altLang="zh-CN" sz="2000" b="1" i="0">
                            <a:latin typeface="Cambria Math"/>
                          </a:rPr>
                          <m:t>𝐦</m:t>
                        </m:r>
                        <m:r>
                          <a:rPr lang="en-US" altLang="zh-CN" sz="2000" b="1" i="0" smtClean="0">
                            <a:latin typeface="Cambria Math"/>
                          </a:rPr>
                          <m:t>𝐢𝐧</m:t>
                        </m:r>
                      </m:sub>
                    </m:sSub>
                  </m:oMath>
                </a14:m>
                <a:r>
                  <a:rPr lang="en-US" altLang="zh-CN" sz="2000" b="1" dirty="0"/>
                  <a:t> </a:t>
                </a:r>
                <a:r>
                  <a:rPr lang="en-US" altLang="zh-CN" sz="2000" b="1" dirty="0" smtClean="0"/>
                  <a:t>= -18μm</a:t>
                </a:r>
                <a:r>
                  <a:rPr lang="zh-CN" altLang="en-US" sz="2000" b="1" dirty="0" smtClean="0"/>
                  <a:t>。</a:t>
                </a:r>
                <a:endParaRPr lang="en-US" altLang="zh-CN" sz="2000" b="1" dirty="0" smtClean="0"/>
              </a:p>
              <a:p>
                <a:pPr marL="0" indent="0">
                  <a:buNone/>
                </a:pPr>
                <a:r>
                  <a:rPr lang="en-US" altLang="zh-CN" sz="2000" b="1" dirty="0"/>
                  <a:t> </a:t>
                </a:r>
                <a:r>
                  <a:rPr lang="en-US" altLang="zh-CN" sz="2000" b="1" dirty="0" smtClean="0"/>
                  <a:t>     </a:t>
                </a:r>
                <a:r>
                  <a:rPr lang="zh-CN" altLang="en-US" sz="2000" b="1" dirty="0" smtClean="0"/>
                  <a:t>（</a:t>
                </a:r>
                <a:r>
                  <a:rPr lang="en-US" altLang="zh-CN" sz="2000" b="1" dirty="0" smtClean="0"/>
                  <a:t>2</a:t>
                </a:r>
                <a:r>
                  <a:rPr lang="zh-CN" altLang="en-US" sz="2000" b="1" dirty="0" smtClean="0"/>
                  <a:t>）配合公差  </a:t>
                </a:r>
                <a14:m>
                  <m:oMath xmlns:m="http://schemas.openxmlformats.org/officeDocument/2006/math">
                    <m:sSub>
                      <m:sSubPr>
                        <m:ctrlPr>
                          <a:rPr lang="en-US" altLang="zh-CN" sz="2000" b="1" i="1">
                            <a:latin typeface="Cambria Math"/>
                          </a:rPr>
                        </m:ctrlPr>
                      </m:sSubPr>
                      <m:e>
                        <m:r>
                          <a:rPr lang="en-US" altLang="zh-CN" sz="2000" b="1" i="1" smtClean="0">
                            <a:latin typeface="Cambria Math"/>
                          </a:rPr>
                          <m:t>𝑻</m:t>
                        </m:r>
                      </m:e>
                      <m:sub>
                        <m:r>
                          <a:rPr lang="en-US" altLang="zh-CN" sz="2000" b="1" i="0" smtClean="0">
                            <a:latin typeface="Cambria Math"/>
                          </a:rPr>
                          <m:t>𝐟</m:t>
                        </m:r>
                      </m:sub>
                    </m:sSub>
                  </m:oMath>
                </a14:m>
                <a:r>
                  <a:rPr lang="en-US" altLang="zh-CN" sz="2000" b="1" dirty="0"/>
                  <a:t> </a:t>
                </a:r>
                <a:r>
                  <a:rPr lang="en-US" altLang="zh-CN" sz="2000" b="1" dirty="0" smtClean="0"/>
                  <a:t> = 41 </a:t>
                </a:r>
                <a:r>
                  <a:rPr lang="en-US" altLang="zh-CN" sz="2000" b="1" dirty="0" err="1" smtClean="0"/>
                  <a:t>μm</a:t>
                </a:r>
                <a:r>
                  <a:rPr lang="zh-CN" altLang="en-US" sz="2000" b="1" dirty="0" smtClean="0"/>
                  <a:t>。</a:t>
                </a:r>
                <a:endParaRPr lang="en-US" altLang="zh-CN" sz="2000" b="1" dirty="0" smtClean="0"/>
              </a:p>
              <a:p>
                <a:pPr marL="0" indent="0">
                  <a:buNone/>
                </a:pPr>
                <a:r>
                  <a:rPr lang="en-US" altLang="zh-CN" sz="2000" b="1" dirty="0"/>
                  <a:t> </a:t>
                </a:r>
                <a:r>
                  <a:rPr lang="en-US" altLang="zh-CN" sz="2000" b="1" dirty="0" smtClean="0"/>
                  <a:t>     </a:t>
                </a:r>
                <a:r>
                  <a:rPr lang="zh-CN" altLang="en-US" sz="2000" b="1" dirty="0" smtClean="0"/>
                  <a:t>（</a:t>
                </a:r>
                <a:r>
                  <a:rPr lang="en-US" altLang="zh-CN" sz="2000" b="1" dirty="0" smtClean="0"/>
                  <a:t>3</a:t>
                </a:r>
                <a:r>
                  <a:rPr lang="zh-CN" altLang="en-US" sz="2000" b="1" dirty="0" smtClean="0"/>
                  <a:t>）孔的基本偏差  </a:t>
                </a:r>
                <a:r>
                  <a:rPr lang="en-US" altLang="zh-CN" sz="2000" b="1" dirty="0" smtClean="0"/>
                  <a:t>ES= -34μm</a:t>
                </a:r>
                <a:r>
                  <a:rPr lang="zh-CN" altLang="en-US" sz="2000" b="1" dirty="0" smtClean="0"/>
                  <a:t>，轴的基本偏差</a:t>
                </a:r>
                <a:r>
                  <a:rPr lang="en-US" altLang="zh-CN" sz="2000" b="1" dirty="0" err="1" smtClean="0"/>
                  <a:t>es</a:t>
                </a:r>
                <a:r>
                  <a:rPr lang="en-US" altLang="zh-CN" sz="2000" b="1" dirty="0" smtClean="0"/>
                  <a:t>=0</a:t>
                </a:r>
                <a:r>
                  <a:rPr lang="zh-CN" altLang="en-US" sz="2000" b="1" dirty="0" smtClean="0"/>
                  <a:t>。</a:t>
                </a:r>
                <a:endParaRPr lang="en-US" altLang="zh-CN" sz="2000" b="1" dirty="0" smtClean="0"/>
              </a:p>
              <a:p>
                <a:pPr marL="0" indent="0">
                  <a:buNone/>
                </a:pPr>
                <a:r>
                  <a:rPr lang="en-US" altLang="zh-CN" sz="2000" b="1" dirty="0"/>
                  <a:t> </a:t>
                </a:r>
                <a:r>
                  <a:rPr lang="en-US" altLang="zh-CN" sz="2000" b="1" dirty="0" smtClean="0"/>
                  <a:t>                                              EI=-59 </a:t>
                </a:r>
                <a:r>
                  <a:rPr lang="en-US" altLang="zh-CN" sz="2000" b="1" dirty="0" err="1" smtClean="0"/>
                  <a:t>μm</a:t>
                </a:r>
                <a:r>
                  <a:rPr lang="zh-CN" altLang="en-US" sz="2000" b="1" dirty="0" smtClean="0"/>
                  <a:t>，</a:t>
                </a:r>
                <a:r>
                  <a:rPr lang="en-US" altLang="zh-CN" sz="2000" b="1" dirty="0" smtClean="0"/>
                  <a:t>        </a:t>
                </a:r>
                <a:r>
                  <a:rPr lang="en-US" altLang="zh-CN" sz="2000" b="1" dirty="0" err="1" smtClean="0"/>
                  <a:t>ei</a:t>
                </a:r>
                <a:r>
                  <a:rPr lang="en-US" altLang="zh-CN" sz="2000" b="1" dirty="0" smtClean="0"/>
                  <a:t>=-16μm</a:t>
                </a:r>
                <a:r>
                  <a:rPr lang="zh-CN" altLang="en-US" sz="2000" b="1" dirty="0" smtClean="0"/>
                  <a:t>。</a:t>
                </a:r>
                <a:endParaRPr lang="en-US" altLang="zh-CN" sz="2000" b="1" dirty="0" smtClean="0"/>
              </a:p>
              <a:p>
                <a:pPr marL="0" indent="0">
                  <a:lnSpc>
                    <a:spcPct val="200000"/>
                  </a:lnSpc>
                  <a:buNone/>
                </a:pPr>
                <a:r>
                  <a:rPr lang="en-US" altLang="zh-CN" sz="2000" b="1" dirty="0" smtClean="0"/>
                  <a:t>      </a:t>
                </a:r>
                <a:r>
                  <a:rPr lang="zh-CN" altLang="en-US" sz="2000" b="1" dirty="0" smtClean="0"/>
                  <a:t>（</a:t>
                </a:r>
                <a:r>
                  <a:rPr lang="en-US" altLang="zh-CN" sz="2000" b="1" dirty="0" smtClean="0"/>
                  <a:t>4</a:t>
                </a:r>
                <a:r>
                  <a:rPr lang="zh-CN" altLang="en-US" sz="2000" b="1" dirty="0" smtClean="0"/>
                  <a:t>）孔 </a:t>
                </a:r>
                <a:r>
                  <a:rPr lang="el-GR" altLang="zh-CN" sz="2000" b="1" i="1" dirty="0" smtClean="0">
                    <a:latin typeface="Batang" pitchFamily="18" charset="-127"/>
                    <a:ea typeface="Batang" pitchFamily="18" charset="-127"/>
                  </a:rPr>
                  <a:t>φ</a:t>
                </a:r>
                <a:r>
                  <a:rPr lang="en-US" altLang="zh-CN" sz="2000" b="1" dirty="0" smtClean="0"/>
                  <a:t>50S7    =</a:t>
                </a:r>
                <a:r>
                  <a:rPr lang="el-GR" altLang="zh-CN" sz="2000" b="1" i="1" dirty="0" smtClean="0">
                    <a:latin typeface="Batang" pitchFamily="18" charset="-127"/>
                    <a:ea typeface="Batang" pitchFamily="18" charset="-127"/>
                  </a:rPr>
                  <a:t> φ</a:t>
                </a:r>
                <a14:m>
                  <m:oMath xmlns:m="http://schemas.openxmlformats.org/officeDocument/2006/math">
                    <m:sSubSup>
                      <m:sSubSupPr>
                        <m:ctrlPr>
                          <a:rPr lang="en-US" altLang="zh-CN" sz="2000" b="1" i="1" smtClean="0">
                            <a:latin typeface="Cambria Math"/>
                            <a:ea typeface="Batang" pitchFamily="18" charset="-127"/>
                          </a:rPr>
                        </m:ctrlPr>
                      </m:sSubSupPr>
                      <m:e>
                        <m:r>
                          <a:rPr lang="en-US" altLang="zh-CN" sz="2000" b="1" i="1" smtClean="0">
                            <a:latin typeface="Cambria Math"/>
                            <a:ea typeface="Batang" pitchFamily="18" charset="-127"/>
                          </a:rPr>
                          <m:t>𝟓𝟎</m:t>
                        </m:r>
                      </m:e>
                      <m:sub>
                        <m:r>
                          <a:rPr lang="en-US" altLang="zh-CN" sz="2000" b="1" i="1" smtClean="0">
                            <a:latin typeface="Cambria Math"/>
                            <a:ea typeface="Batang" pitchFamily="18" charset="-127"/>
                          </a:rPr>
                          <m:t>−</m:t>
                        </m:r>
                        <m:r>
                          <a:rPr lang="en-US" altLang="zh-CN" sz="2000" b="1" i="1" smtClean="0">
                            <a:latin typeface="Cambria Math"/>
                            <a:ea typeface="Batang" pitchFamily="18" charset="-127"/>
                          </a:rPr>
                          <m:t>𝟎</m:t>
                        </m:r>
                        <m:r>
                          <a:rPr lang="en-US" altLang="zh-CN" sz="2000" b="1" i="1" smtClean="0">
                            <a:latin typeface="Cambria Math"/>
                            <a:ea typeface="Batang" pitchFamily="18" charset="-127"/>
                          </a:rPr>
                          <m:t>.</m:t>
                        </m:r>
                        <m:r>
                          <a:rPr lang="en-US" altLang="zh-CN" sz="2000" b="1" i="1" smtClean="0">
                            <a:latin typeface="Cambria Math"/>
                            <a:ea typeface="Batang" pitchFamily="18" charset="-127"/>
                          </a:rPr>
                          <m:t>𝟎𝟓𝟗</m:t>
                        </m:r>
                      </m:sub>
                      <m:sup>
                        <m:r>
                          <a:rPr lang="en-US" altLang="zh-CN" sz="2000" b="1" i="1" smtClean="0">
                            <a:latin typeface="Cambria Math"/>
                            <a:ea typeface="Batang" pitchFamily="18" charset="-127"/>
                          </a:rPr>
                          <m:t>−</m:t>
                        </m:r>
                        <m:r>
                          <a:rPr lang="en-US" altLang="zh-CN" sz="2000" b="1" i="1" smtClean="0">
                            <a:latin typeface="Cambria Math"/>
                            <a:ea typeface="Batang" pitchFamily="18" charset="-127"/>
                          </a:rPr>
                          <m:t>𝟎</m:t>
                        </m:r>
                        <m:r>
                          <a:rPr lang="en-US" altLang="zh-CN" sz="2000" b="1" i="1" smtClean="0">
                            <a:latin typeface="Cambria Math"/>
                            <a:ea typeface="Batang" pitchFamily="18" charset="-127"/>
                          </a:rPr>
                          <m:t>.</m:t>
                        </m:r>
                        <m:r>
                          <a:rPr lang="en-US" altLang="zh-CN" sz="2000" b="1" i="1" smtClean="0">
                            <a:latin typeface="Cambria Math"/>
                            <a:ea typeface="Batang" pitchFamily="18" charset="-127"/>
                          </a:rPr>
                          <m:t>𝟎𝟑𝟒</m:t>
                        </m:r>
                      </m:sup>
                    </m:sSubSup>
                  </m:oMath>
                </a14:m>
                <a:r>
                  <a:rPr lang="en-US" altLang="zh-CN" sz="2000" b="1" dirty="0" smtClean="0"/>
                  <a:t>   </a:t>
                </a:r>
                <a:endParaRPr lang="zh-CN" altLang="zh-CN" sz="2000" b="1" dirty="0"/>
              </a:p>
              <a:p>
                <a:pPr marL="0" indent="0">
                  <a:lnSpc>
                    <a:spcPct val="200000"/>
                  </a:lnSpc>
                  <a:buNone/>
                </a:pPr>
                <a:r>
                  <a:rPr lang="en-US" altLang="zh-CN" sz="2000" b="1" dirty="0" smtClean="0"/>
                  <a:t>                  </a:t>
                </a:r>
                <a:r>
                  <a:rPr lang="zh-CN" altLang="en-US" sz="2000" b="1" dirty="0" smtClean="0"/>
                  <a:t>轴</a:t>
                </a:r>
                <a:r>
                  <a:rPr lang="el-GR" altLang="zh-CN" sz="2000" b="1" i="1" dirty="0" smtClean="0">
                    <a:latin typeface="Batang" pitchFamily="18" charset="-127"/>
                    <a:ea typeface="Batang" pitchFamily="18" charset="-127"/>
                  </a:rPr>
                  <a:t>φ</a:t>
                </a:r>
                <a:r>
                  <a:rPr lang="en-US" altLang="zh-CN" sz="2000" b="1" dirty="0" smtClean="0"/>
                  <a:t>50h6    = </a:t>
                </a:r>
                <a:r>
                  <a:rPr lang="el-GR" altLang="zh-CN" sz="2000" b="1" i="1" dirty="0" smtClean="0">
                    <a:latin typeface="Batang" pitchFamily="18" charset="-127"/>
                    <a:ea typeface="Batang" pitchFamily="18" charset="-127"/>
                  </a:rPr>
                  <a:t>φ</a:t>
                </a:r>
                <a:r>
                  <a:rPr lang="en-US" altLang="zh-CN" sz="2000" b="1" dirty="0" smtClean="0"/>
                  <a:t> </a:t>
                </a:r>
                <a14:m>
                  <m:oMath xmlns:m="http://schemas.openxmlformats.org/officeDocument/2006/math">
                    <m:sSubSup>
                      <m:sSubSupPr>
                        <m:ctrlPr>
                          <a:rPr lang="en-US" altLang="zh-CN" sz="2000" b="1" i="1" smtClean="0">
                            <a:latin typeface="Cambria Math"/>
                          </a:rPr>
                        </m:ctrlPr>
                      </m:sSubSupPr>
                      <m:e>
                        <m:r>
                          <a:rPr lang="en-US" altLang="zh-CN" sz="2000" b="1" i="1" smtClean="0">
                            <a:latin typeface="Cambria Math"/>
                          </a:rPr>
                          <m:t>𝟓𝟎</m:t>
                        </m:r>
                      </m:e>
                      <m:sub>
                        <m:r>
                          <a:rPr lang="en-US" altLang="zh-CN" sz="2000" b="1" i="1" smtClean="0">
                            <a:latin typeface="Cambria Math"/>
                          </a:rPr>
                          <m:t>−</m:t>
                        </m:r>
                        <m:r>
                          <a:rPr lang="en-US" altLang="zh-CN" sz="2000" b="1" i="1" smtClean="0">
                            <a:latin typeface="Cambria Math"/>
                          </a:rPr>
                          <m:t>𝟎</m:t>
                        </m:r>
                        <m:r>
                          <a:rPr lang="en-US" altLang="zh-CN" sz="2000" b="1" i="1" smtClean="0">
                            <a:latin typeface="Cambria Math"/>
                          </a:rPr>
                          <m:t>.</m:t>
                        </m:r>
                        <m:r>
                          <a:rPr lang="en-US" altLang="zh-CN" sz="2000" b="1" i="1" smtClean="0">
                            <a:latin typeface="Cambria Math"/>
                          </a:rPr>
                          <m:t>𝟎𝟏𝟔</m:t>
                        </m:r>
                      </m:sub>
                      <m:sup>
                        <m:r>
                          <a:rPr lang="en-US" altLang="zh-CN" sz="2000" b="1" i="1" smtClean="0">
                            <a:latin typeface="Cambria Math"/>
                          </a:rPr>
                          <m:t>   </m:t>
                        </m:r>
                        <m:r>
                          <a:rPr lang="en-US" altLang="zh-CN" sz="2000" b="1" i="1" smtClean="0">
                            <a:latin typeface="Cambria Math"/>
                          </a:rPr>
                          <m:t>𝟎</m:t>
                        </m:r>
                      </m:sup>
                    </m:sSubSup>
                  </m:oMath>
                </a14:m>
                <a:endParaRPr lang="zh-CN" altLang="zh-CN" sz="2000" b="1" dirty="0"/>
              </a:p>
              <a:p>
                <a:pPr marL="0" indent="0">
                  <a:lnSpc>
                    <a:spcPct val="200000"/>
                  </a:lnSpc>
                  <a:buFont typeface="Arial" pitchFamily="34" charset="0"/>
                  <a:buNone/>
                </a:pPr>
                <a:r>
                  <a:rPr lang="zh-CN" altLang="en-US" sz="2000" b="1" dirty="0" smtClean="0"/>
                  <a:t>  </a:t>
                </a:r>
                <a:endParaRPr lang="zh-CN" altLang="zh-CN" sz="2000" b="1" dirty="0"/>
              </a:p>
            </p:txBody>
          </p:sp>
        </mc:Choice>
        <mc:Fallback xmlns="">
          <p:sp>
            <p:nvSpPr>
              <p:cNvPr id="8" name="内容占位符 2"/>
              <p:cNvSpPr txBox="1">
                <a:spLocks noRot="1" noChangeAspect="1" noMove="1" noResize="1" noEditPoints="1" noAdjustHandles="1" noChangeArrowheads="1" noChangeShapeType="1" noTextEdit="1"/>
              </p:cNvSpPr>
              <p:nvPr/>
            </p:nvSpPr>
            <p:spPr>
              <a:xfrm>
                <a:off x="256260" y="2193380"/>
                <a:ext cx="7734564" cy="3395860"/>
              </a:xfrm>
              <a:prstGeom prst="rect">
                <a:avLst/>
              </a:prstGeom>
              <a:blipFill rotWithShape="1">
                <a:blip r:embed="rId3"/>
                <a:stretch>
                  <a:fillRect l="-788" t="-1436"/>
                </a:stretch>
              </a:blipFill>
            </p:spPr>
            <p:txBody>
              <a:bodyPr/>
              <a:lstStyle/>
              <a:p>
                <a:r>
                  <a:rPr lang="zh-CN" altLang="en-US">
                    <a:noFill/>
                  </a:rPr>
                  <a:t> </a:t>
                </a:r>
              </a:p>
            </p:txBody>
          </p:sp>
        </mc:Fallback>
      </mc:AlternateContent>
      <p:grpSp>
        <p:nvGrpSpPr>
          <p:cNvPr id="46" name="组合 45"/>
          <p:cNvGrpSpPr/>
          <p:nvPr/>
        </p:nvGrpSpPr>
        <p:grpSpPr>
          <a:xfrm>
            <a:off x="5292080" y="2555612"/>
            <a:ext cx="3528392" cy="3825716"/>
            <a:chOff x="2339752" y="836712"/>
            <a:chExt cx="3528392" cy="3825716"/>
          </a:xfrm>
        </p:grpSpPr>
        <p:cxnSp>
          <p:nvCxnSpPr>
            <p:cNvPr id="47" name="直接连接符 46"/>
            <p:cNvCxnSpPr/>
            <p:nvPr/>
          </p:nvCxnSpPr>
          <p:spPr>
            <a:xfrm>
              <a:off x="2508672" y="2878982"/>
              <a:ext cx="218119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8" name="直接箭头连接符 47"/>
            <p:cNvCxnSpPr/>
            <p:nvPr/>
          </p:nvCxnSpPr>
          <p:spPr>
            <a:xfrm flipV="1">
              <a:off x="2983113" y="2867491"/>
              <a:ext cx="5770" cy="1246673"/>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rot="16200000">
              <a:off x="1980092" y="3150388"/>
              <a:ext cx="1558220" cy="369332"/>
            </a:xfrm>
            <a:prstGeom prst="rect">
              <a:avLst/>
            </a:prstGeom>
            <a:noFill/>
          </p:spPr>
          <p:txBody>
            <a:bodyPr wrap="square" rtlCol="0">
              <a:spAutoFit/>
            </a:bodyPr>
            <a:lstStyle/>
            <a:p>
              <a:r>
                <a:rPr lang="en-US" altLang="zh-CN" i="1" dirty="0" smtClean="0"/>
                <a:t>Φ</a:t>
              </a:r>
              <a:r>
                <a:rPr lang="en-US" altLang="zh-CN" dirty="0" smtClean="0"/>
                <a:t>50mm</a:t>
              </a:r>
              <a:endParaRPr lang="zh-CN" altLang="en-US" baseline="-25000" dirty="0"/>
            </a:p>
          </p:txBody>
        </p:sp>
        <p:sp>
          <p:nvSpPr>
            <p:cNvPr id="50" name="TextBox 49"/>
            <p:cNvSpPr txBox="1"/>
            <p:nvPr/>
          </p:nvSpPr>
          <p:spPr>
            <a:xfrm>
              <a:off x="3131840" y="3429000"/>
              <a:ext cx="869955" cy="369332"/>
            </a:xfrm>
            <a:prstGeom prst="rect">
              <a:avLst/>
            </a:prstGeom>
            <a:noFill/>
            <a:ln w="12700">
              <a:noFill/>
            </a:ln>
          </p:spPr>
          <p:txBody>
            <a:bodyPr wrap="square" rtlCol="0">
              <a:spAutoFit/>
            </a:bodyPr>
            <a:lstStyle/>
            <a:p>
              <a:r>
                <a:rPr lang="en-US" altLang="zh-CN" i="1" dirty="0" smtClean="0"/>
                <a:t>  </a:t>
              </a:r>
              <a:r>
                <a:rPr lang="en-US" altLang="zh-CN" b="1" dirty="0" smtClean="0"/>
                <a:t>-16</a:t>
              </a:r>
              <a:endParaRPr lang="zh-CN" altLang="en-US" b="1" dirty="0"/>
            </a:p>
          </p:txBody>
        </p:sp>
        <p:sp>
          <p:nvSpPr>
            <p:cNvPr id="51" name="TextBox 50"/>
            <p:cNvSpPr txBox="1"/>
            <p:nvPr/>
          </p:nvSpPr>
          <p:spPr>
            <a:xfrm>
              <a:off x="4860032" y="4293096"/>
              <a:ext cx="743295" cy="369332"/>
            </a:xfrm>
            <a:prstGeom prst="rect">
              <a:avLst/>
            </a:prstGeom>
            <a:noFill/>
            <a:ln w="12700">
              <a:noFill/>
            </a:ln>
          </p:spPr>
          <p:txBody>
            <a:bodyPr wrap="square" rtlCol="0">
              <a:spAutoFit/>
            </a:bodyPr>
            <a:lstStyle/>
            <a:p>
              <a:r>
                <a:rPr lang="en-US" altLang="zh-CN" b="1" dirty="0" smtClean="0"/>
                <a:t>-59</a:t>
              </a:r>
              <a:endParaRPr lang="zh-CN" altLang="en-US" b="1" dirty="0"/>
            </a:p>
          </p:txBody>
        </p:sp>
        <p:sp>
          <p:nvSpPr>
            <p:cNvPr id="52" name="TextBox 51"/>
            <p:cNvSpPr txBox="1"/>
            <p:nvPr/>
          </p:nvSpPr>
          <p:spPr>
            <a:xfrm>
              <a:off x="2339752" y="2333203"/>
              <a:ext cx="430853" cy="1141828"/>
            </a:xfrm>
            <a:prstGeom prst="rect">
              <a:avLst/>
            </a:prstGeom>
            <a:noFill/>
            <a:ln w="12700">
              <a:noFill/>
            </a:ln>
          </p:spPr>
          <p:txBody>
            <a:bodyPr wrap="square" rtlCol="0">
              <a:spAutoFit/>
            </a:bodyPr>
            <a:lstStyle/>
            <a:p>
              <a:r>
                <a:rPr lang="en-US" altLang="zh-CN" b="1" dirty="0" smtClean="0"/>
                <a:t>+</a:t>
              </a:r>
            </a:p>
            <a:p>
              <a:r>
                <a:rPr lang="en-US" altLang="zh-CN" b="1" dirty="0" smtClean="0"/>
                <a:t>0</a:t>
              </a:r>
            </a:p>
            <a:p>
              <a:r>
                <a:rPr lang="en-US" altLang="zh-CN" b="1" dirty="0"/>
                <a:t>-</a:t>
              </a:r>
              <a:endParaRPr lang="zh-CN" altLang="en-US" b="1" dirty="0"/>
            </a:p>
          </p:txBody>
        </p:sp>
        <p:sp>
          <p:nvSpPr>
            <p:cNvPr id="53" name="矩形 52"/>
            <p:cNvSpPr/>
            <p:nvPr/>
          </p:nvSpPr>
          <p:spPr>
            <a:xfrm>
              <a:off x="3297560" y="2898302"/>
              <a:ext cx="914400" cy="5925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H</a:t>
              </a:r>
              <a:endParaRPr lang="zh-CN" altLang="en-US" dirty="0"/>
            </a:p>
          </p:txBody>
        </p:sp>
        <p:sp>
          <p:nvSpPr>
            <p:cNvPr id="54" name="TextBox 53"/>
            <p:cNvSpPr txBox="1"/>
            <p:nvPr/>
          </p:nvSpPr>
          <p:spPr>
            <a:xfrm>
              <a:off x="4389305" y="3645024"/>
              <a:ext cx="747133" cy="523220"/>
            </a:xfrm>
            <a:prstGeom prst="rect">
              <a:avLst/>
            </a:prstGeom>
            <a:noFill/>
            <a:ln w="12700">
              <a:noFill/>
            </a:ln>
          </p:spPr>
          <p:txBody>
            <a:bodyPr wrap="square" rtlCol="0">
              <a:spAutoFit/>
            </a:bodyPr>
            <a:lstStyle/>
            <a:p>
              <a:r>
                <a:rPr lang="en-US" altLang="zh-CN" sz="2800" i="1" dirty="0" smtClean="0"/>
                <a:t> </a:t>
              </a:r>
              <a:r>
                <a:rPr lang="en-US" altLang="zh-CN" sz="2000" b="1" dirty="0" smtClean="0"/>
                <a:t>S7</a:t>
              </a:r>
              <a:endParaRPr lang="zh-CN" altLang="en-US" sz="2000" b="1" dirty="0"/>
            </a:p>
          </p:txBody>
        </p:sp>
        <p:sp>
          <p:nvSpPr>
            <p:cNvPr id="55" name="TextBox 54"/>
            <p:cNvSpPr txBox="1"/>
            <p:nvPr/>
          </p:nvSpPr>
          <p:spPr>
            <a:xfrm>
              <a:off x="3342005" y="2924944"/>
              <a:ext cx="869955" cy="523220"/>
            </a:xfrm>
            <a:prstGeom prst="rect">
              <a:avLst/>
            </a:prstGeom>
            <a:noFill/>
            <a:ln w="12700">
              <a:noFill/>
            </a:ln>
          </p:spPr>
          <p:txBody>
            <a:bodyPr wrap="square" rtlCol="0">
              <a:spAutoFit/>
            </a:bodyPr>
            <a:lstStyle/>
            <a:p>
              <a:r>
                <a:rPr lang="en-US" altLang="zh-CN" sz="2800" i="1" dirty="0" smtClean="0"/>
                <a:t>  </a:t>
              </a:r>
              <a:r>
                <a:rPr lang="en-US" altLang="zh-CN" sz="2000" b="1" dirty="0" smtClean="0"/>
                <a:t>h6</a:t>
              </a:r>
              <a:endParaRPr lang="zh-CN" altLang="en-US" sz="2000" b="1" dirty="0"/>
            </a:p>
          </p:txBody>
        </p:sp>
        <p:sp>
          <p:nvSpPr>
            <p:cNvPr id="56" name="矩形 55"/>
            <p:cNvSpPr/>
            <p:nvPr/>
          </p:nvSpPr>
          <p:spPr>
            <a:xfrm>
              <a:off x="4305672" y="3595755"/>
              <a:ext cx="914400" cy="76934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H</a:t>
              </a:r>
              <a:endParaRPr lang="zh-CN" altLang="en-US" dirty="0"/>
            </a:p>
          </p:txBody>
        </p:sp>
        <p:sp>
          <p:nvSpPr>
            <p:cNvPr id="57" name="TextBox 56"/>
            <p:cNvSpPr txBox="1"/>
            <p:nvPr/>
          </p:nvSpPr>
          <p:spPr>
            <a:xfrm>
              <a:off x="4860032" y="3284984"/>
              <a:ext cx="743295" cy="369332"/>
            </a:xfrm>
            <a:prstGeom prst="rect">
              <a:avLst/>
            </a:prstGeom>
            <a:noFill/>
            <a:ln w="12700">
              <a:noFill/>
            </a:ln>
          </p:spPr>
          <p:txBody>
            <a:bodyPr wrap="square" rtlCol="0">
              <a:spAutoFit/>
            </a:bodyPr>
            <a:lstStyle/>
            <a:p>
              <a:r>
                <a:rPr lang="en-US" altLang="zh-CN" b="1" dirty="0" smtClean="0"/>
                <a:t>-34</a:t>
              </a:r>
              <a:endParaRPr lang="zh-CN" altLang="en-US" b="1" dirty="0"/>
            </a:p>
          </p:txBody>
        </p:sp>
        <p:sp>
          <p:nvSpPr>
            <p:cNvPr id="58" name="矩形 57"/>
            <p:cNvSpPr/>
            <p:nvPr/>
          </p:nvSpPr>
          <p:spPr>
            <a:xfrm>
              <a:off x="3563888" y="2132855"/>
              <a:ext cx="914400" cy="78034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rgbClr val="FF0000"/>
                  </a:solidFill>
                </a:ln>
                <a:solidFill>
                  <a:srgbClr val="C00000"/>
                </a:solidFill>
              </a:endParaRPr>
            </a:p>
          </p:txBody>
        </p:sp>
        <p:sp>
          <p:nvSpPr>
            <p:cNvPr id="59" name="TextBox 58"/>
            <p:cNvSpPr txBox="1"/>
            <p:nvPr/>
          </p:nvSpPr>
          <p:spPr>
            <a:xfrm>
              <a:off x="3635896" y="2380818"/>
              <a:ext cx="869955" cy="400110"/>
            </a:xfrm>
            <a:prstGeom prst="rect">
              <a:avLst/>
            </a:prstGeom>
            <a:noFill/>
            <a:ln w="12700">
              <a:noFill/>
            </a:ln>
          </p:spPr>
          <p:txBody>
            <a:bodyPr wrap="square" rtlCol="0">
              <a:spAutoFit/>
            </a:bodyPr>
            <a:lstStyle/>
            <a:p>
              <a:r>
                <a:rPr lang="en-US" altLang="zh-CN" sz="2000" b="1" dirty="0" smtClean="0">
                  <a:ln>
                    <a:solidFill>
                      <a:srgbClr val="FF0000"/>
                    </a:solidFill>
                  </a:ln>
                  <a:solidFill>
                    <a:srgbClr val="FF0000"/>
                  </a:solidFill>
                </a:rPr>
                <a:t>H7</a:t>
              </a:r>
              <a:endParaRPr lang="zh-CN" altLang="en-US" sz="2000" b="1" dirty="0">
                <a:ln>
                  <a:solidFill>
                    <a:srgbClr val="FF0000"/>
                  </a:solidFill>
                </a:ln>
                <a:solidFill>
                  <a:srgbClr val="FF0000"/>
                </a:solidFill>
              </a:endParaRPr>
            </a:p>
          </p:txBody>
        </p:sp>
        <p:sp>
          <p:nvSpPr>
            <p:cNvPr id="60" name="矩形 59"/>
            <p:cNvSpPr/>
            <p:nvPr/>
          </p:nvSpPr>
          <p:spPr>
            <a:xfrm>
              <a:off x="4499992" y="1196752"/>
              <a:ext cx="914400" cy="7200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H</a:t>
              </a:r>
              <a:endParaRPr lang="zh-CN" altLang="en-US" dirty="0"/>
            </a:p>
          </p:txBody>
        </p:sp>
        <p:sp>
          <p:nvSpPr>
            <p:cNvPr id="61" name="TextBox 60"/>
            <p:cNvSpPr txBox="1"/>
            <p:nvPr/>
          </p:nvSpPr>
          <p:spPr>
            <a:xfrm>
              <a:off x="4544947" y="1268760"/>
              <a:ext cx="747133" cy="523220"/>
            </a:xfrm>
            <a:prstGeom prst="rect">
              <a:avLst/>
            </a:prstGeom>
            <a:noFill/>
            <a:ln w="12700">
              <a:noFill/>
            </a:ln>
          </p:spPr>
          <p:txBody>
            <a:bodyPr wrap="square" rtlCol="0">
              <a:spAutoFit/>
            </a:bodyPr>
            <a:lstStyle/>
            <a:p>
              <a:r>
                <a:rPr lang="en-US" altLang="zh-CN" sz="2800" i="1" dirty="0" smtClean="0"/>
                <a:t> </a:t>
              </a:r>
              <a:r>
                <a:rPr lang="en-US" altLang="zh-CN" sz="2000" b="1" dirty="0" smtClean="0">
                  <a:solidFill>
                    <a:srgbClr val="FF0000"/>
                  </a:solidFill>
                </a:rPr>
                <a:t>s6</a:t>
              </a:r>
              <a:endParaRPr lang="zh-CN" altLang="en-US" sz="2000" b="1" dirty="0">
                <a:solidFill>
                  <a:srgbClr val="FF0000"/>
                </a:solidFill>
              </a:endParaRPr>
            </a:p>
          </p:txBody>
        </p:sp>
        <p:sp>
          <p:nvSpPr>
            <p:cNvPr id="62" name="TextBox 61"/>
            <p:cNvSpPr txBox="1"/>
            <p:nvPr/>
          </p:nvSpPr>
          <p:spPr>
            <a:xfrm>
              <a:off x="3026739" y="1907540"/>
              <a:ext cx="743295" cy="369332"/>
            </a:xfrm>
            <a:prstGeom prst="rect">
              <a:avLst/>
            </a:prstGeom>
            <a:noFill/>
            <a:ln w="12700">
              <a:noFill/>
            </a:ln>
          </p:spPr>
          <p:txBody>
            <a:bodyPr wrap="square" rtlCol="0">
              <a:spAutoFit/>
            </a:bodyPr>
            <a:lstStyle/>
            <a:p>
              <a:r>
                <a:rPr lang="en-US" altLang="zh-CN" b="1" dirty="0" smtClean="0"/>
                <a:t>+25</a:t>
              </a:r>
              <a:endParaRPr lang="zh-CN" altLang="en-US" b="1" dirty="0"/>
            </a:p>
          </p:txBody>
        </p:sp>
        <p:sp>
          <p:nvSpPr>
            <p:cNvPr id="63" name="TextBox 62"/>
            <p:cNvSpPr txBox="1"/>
            <p:nvPr/>
          </p:nvSpPr>
          <p:spPr>
            <a:xfrm>
              <a:off x="5004048" y="1916832"/>
              <a:ext cx="792088" cy="369332"/>
            </a:xfrm>
            <a:prstGeom prst="rect">
              <a:avLst/>
            </a:prstGeom>
            <a:noFill/>
            <a:ln w="12700">
              <a:noFill/>
            </a:ln>
          </p:spPr>
          <p:txBody>
            <a:bodyPr wrap="square" rtlCol="0">
              <a:spAutoFit/>
            </a:bodyPr>
            <a:lstStyle/>
            <a:p>
              <a:r>
                <a:rPr lang="en-US" altLang="zh-CN" b="1" dirty="0" smtClean="0"/>
                <a:t>+43</a:t>
              </a:r>
              <a:endParaRPr lang="zh-CN" altLang="en-US" b="1" dirty="0"/>
            </a:p>
          </p:txBody>
        </p:sp>
        <p:sp>
          <p:nvSpPr>
            <p:cNvPr id="64" name="TextBox 63"/>
            <p:cNvSpPr txBox="1"/>
            <p:nvPr/>
          </p:nvSpPr>
          <p:spPr>
            <a:xfrm>
              <a:off x="5020022" y="836712"/>
              <a:ext cx="848122" cy="369332"/>
            </a:xfrm>
            <a:prstGeom prst="rect">
              <a:avLst/>
            </a:prstGeom>
            <a:noFill/>
            <a:ln w="12700">
              <a:noFill/>
            </a:ln>
          </p:spPr>
          <p:txBody>
            <a:bodyPr wrap="square" rtlCol="0">
              <a:spAutoFit/>
            </a:bodyPr>
            <a:lstStyle/>
            <a:p>
              <a:r>
                <a:rPr lang="en-US" altLang="zh-CN" b="1" dirty="0" smtClean="0"/>
                <a:t>+59</a:t>
              </a:r>
              <a:endParaRPr lang="zh-CN" altLang="en-US" b="1" dirty="0"/>
            </a:p>
          </p:txBody>
        </p:sp>
      </p:grpSp>
      <p:sp>
        <p:nvSpPr>
          <p:cNvPr id="65" name="内容占位符 2"/>
          <p:cNvSpPr txBox="1">
            <a:spLocks/>
          </p:cNvSpPr>
          <p:nvPr/>
        </p:nvSpPr>
        <p:spPr>
          <a:xfrm>
            <a:off x="853995" y="5517232"/>
            <a:ext cx="3357965" cy="50405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2000" b="1" dirty="0" smtClean="0"/>
              <a:t>(5)  </a:t>
            </a:r>
            <a:r>
              <a:rPr lang="zh-CN" altLang="en-US" sz="2000" b="1" dirty="0" smtClean="0"/>
              <a:t>公差带图</a:t>
            </a:r>
            <a:endParaRPr lang="zh-CN" altLang="zh-CN" sz="2000" b="1" dirty="0"/>
          </a:p>
        </p:txBody>
      </p:sp>
      <p:sp>
        <p:nvSpPr>
          <p:cNvPr id="26"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34</a:t>
            </a:fld>
            <a:endParaRPr lang="zh-CN" altLang="en-US" sz="2400" b="1" dirty="0"/>
          </a:p>
        </p:txBody>
      </p:sp>
    </p:spTree>
    <p:extLst>
      <p:ext uri="{BB962C8B-B14F-4D97-AF65-F5344CB8AC3E}">
        <p14:creationId xmlns:p14="http://schemas.microsoft.com/office/powerpoint/2010/main" val="25677669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left)">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wipe(left)">
                                      <p:cBhvr>
                                        <p:cTn id="17" dur="5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wipe(left)">
                                      <p:cBhvr>
                                        <p:cTn id="22" dur="500"/>
                                        <p:tgtEl>
                                          <p:spTgt spid="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5">
                                            <p:txEl>
                                              <p:pRg st="0" end="0"/>
                                            </p:txEl>
                                          </p:spTgt>
                                        </p:tgtEl>
                                        <p:attrNameLst>
                                          <p:attrName>style.visibility</p:attrName>
                                        </p:attrNameLst>
                                      </p:cBhvr>
                                      <p:to>
                                        <p:strVal val="visible"/>
                                      </p:to>
                                    </p:set>
                                    <p:animEffect transition="in" filter="wipe(left)">
                                      <p:cBhvr>
                                        <p:cTn id="32" dur="500"/>
                                        <p:tgtEl>
                                          <p:spTgt spid="6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46"/>
                                        </p:tgtEl>
                                        <p:attrNameLst>
                                          <p:attrName>style.visibility</p:attrName>
                                        </p:attrNameLst>
                                      </p:cBhvr>
                                      <p:to>
                                        <p:strVal val="visible"/>
                                      </p:to>
                                    </p:set>
                                    <p:anim calcmode="lin" valueType="num">
                                      <p:cBhvr additive="base">
                                        <p:cTn id="37" dur="1750" fill="hold"/>
                                        <p:tgtEl>
                                          <p:spTgt spid="46"/>
                                        </p:tgtEl>
                                        <p:attrNameLst>
                                          <p:attrName>ppt_x</p:attrName>
                                        </p:attrNameLst>
                                      </p:cBhvr>
                                      <p:tavLst>
                                        <p:tav tm="0">
                                          <p:val>
                                            <p:strVal val="1+#ppt_w/2"/>
                                          </p:val>
                                        </p:tav>
                                        <p:tav tm="100000">
                                          <p:val>
                                            <p:strVal val="#ppt_x"/>
                                          </p:val>
                                        </p:tav>
                                      </p:tavLst>
                                    </p:anim>
                                    <p:anim calcmode="lin" valueType="num">
                                      <p:cBhvr additive="base">
                                        <p:cTn id="38" dur="175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P spid="8" grpId="0"/>
      <p:bldP spid="65"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p>
            <a:r>
              <a:rPr lang="en-US" altLang="zh-CN" smtClean="0"/>
              <a:t>1</a:t>
            </a:r>
            <a:endParaRPr lang="zh-CN" altLang="en-US"/>
          </a:p>
        </p:txBody>
      </p:sp>
      <mc:AlternateContent xmlns:mc="http://schemas.openxmlformats.org/markup-compatibility/2006" xmlns:a14="http://schemas.microsoft.com/office/drawing/2010/main">
        <mc:Choice Requires="a14">
          <p:sp>
            <p:nvSpPr>
              <p:cNvPr id="6" name="内容占位符 2"/>
              <p:cNvSpPr txBox="1">
                <a:spLocks/>
              </p:cNvSpPr>
              <p:nvPr/>
            </p:nvSpPr>
            <p:spPr>
              <a:xfrm>
                <a:off x="401005" y="1340768"/>
                <a:ext cx="8429488" cy="115212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buFont typeface="Arial" pitchFamily="34" charset="0"/>
                  <a:buAutoNum type="arabicPeriod" startAt="2"/>
                </a:pPr>
                <a:r>
                  <a:rPr lang="zh-CN" altLang="en-US" sz="2000" b="1" dirty="0" smtClean="0"/>
                  <a:t>测量两段直线距离，它们的测得值</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𝑳</m:t>
                        </m:r>
                      </m:e>
                      <m:sub>
                        <m:r>
                          <a:rPr lang="en-US" altLang="zh-CN" sz="2000" b="1" i="1" smtClean="0">
                            <a:latin typeface="Cambria Math"/>
                          </a:rPr>
                          <m:t>𝒊</m:t>
                        </m:r>
                      </m:sub>
                    </m:sSub>
                  </m:oMath>
                </a14:m>
                <a:r>
                  <a:rPr lang="zh-CN" altLang="en-US" sz="2000" b="1" dirty="0" smtClean="0"/>
                  <a:t>其绝对测量误差</a:t>
                </a:r>
                <a14:m>
                  <m:oMath xmlns:m="http://schemas.openxmlformats.org/officeDocument/2006/math">
                    <m:sSub>
                      <m:sSubPr>
                        <m:ctrlPr>
                          <a:rPr lang="en-US" altLang="zh-CN" sz="2000" b="1" i="1" smtClean="0">
                            <a:latin typeface="Cambria Math"/>
                          </a:rPr>
                        </m:ctrlPr>
                      </m:sSubPr>
                      <m:e>
                        <m:r>
                          <a:rPr lang="en-US" altLang="zh-CN" sz="2000" b="1" i="1" smtClean="0">
                            <a:latin typeface="Cambria Math"/>
                            <a:ea typeface="Cambria Math"/>
                          </a:rPr>
                          <m:t>∆</m:t>
                        </m:r>
                        <m:r>
                          <a:rPr lang="en-US" altLang="zh-CN" sz="2000" b="1" i="1" smtClean="0">
                            <a:latin typeface="Cambria Math"/>
                            <a:ea typeface="Cambria Math"/>
                          </a:rPr>
                          <m:t>𝑳</m:t>
                        </m:r>
                      </m:e>
                      <m:sub>
                        <m:r>
                          <a:rPr lang="en-US" altLang="zh-CN" sz="2000" b="1" i="1" smtClean="0">
                            <a:latin typeface="Cambria Math"/>
                          </a:rPr>
                          <m:t>𝒊</m:t>
                        </m:r>
                      </m:sub>
                    </m:sSub>
                    <m:r>
                      <a:rPr lang="zh-CN" altLang="en-US" sz="2000" b="1" i="1">
                        <a:latin typeface="Cambria Math"/>
                      </a:rPr>
                      <m:t>如下</m:t>
                    </m:r>
                    <m:r>
                      <a:rPr lang="zh-CN" altLang="en-US" sz="2000" b="1" i="1" smtClean="0">
                        <a:latin typeface="Cambria Math"/>
                      </a:rPr>
                      <m:t>：</m:t>
                    </m:r>
                  </m:oMath>
                </a14:m>
                <a:endParaRPr lang="en-US" altLang="zh-CN" sz="2000" b="1" dirty="0" smtClean="0"/>
              </a:p>
              <a:p>
                <a:pPr marL="0" indent="0">
                  <a:buNone/>
                </a:pPr>
                <a:r>
                  <a:rPr lang="en-US" altLang="zh-CN" sz="2000" b="1" dirty="0" smtClean="0"/>
                  <a:t>        </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𝑳</m:t>
                        </m:r>
                      </m:e>
                      <m:sub>
                        <m:r>
                          <a:rPr lang="en-US" altLang="zh-CN" sz="2000" b="1" i="1" smtClean="0">
                            <a:latin typeface="Cambria Math"/>
                          </a:rPr>
                          <m:t>𝟏</m:t>
                        </m:r>
                      </m:sub>
                    </m:sSub>
                  </m:oMath>
                </a14:m>
                <a:r>
                  <a:rPr lang="en-US" altLang="zh-CN" sz="2000" b="1" dirty="0" smtClean="0"/>
                  <a:t>=200mm,</a:t>
                </a:r>
                <a:r>
                  <a:rPr lang="en-US" altLang="zh-CN" sz="2000" b="1" dirty="0"/>
                  <a:t> </a:t>
                </a:r>
                <a14:m>
                  <m:oMath xmlns:m="http://schemas.openxmlformats.org/officeDocument/2006/math">
                    <m:sSub>
                      <m:sSubPr>
                        <m:ctrlPr>
                          <a:rPr lang="en-US" altLang="zh-CN" sz="2000" b="1" i="1">
                            <a:latin typeface="Cambria Math"/>
                          </a:rPr>
                        </m:ctrlPr>
                      </m:sSubPr>
                      <m:e>
                        <m:r>
                          <a:rPr lang="en-US" altLang="zh-CN" sz="2000" b="1" i="1">
                            <a:latin typeface="Cambria Math"/>
                            <a:ea typeface="Cambria Math"/>
                          </a:rPr>
                          <m:t>∆</m:t>
                        </m:r>
                        <m:r>
                          <a:rPr lang="en-US" altLang="zh-CN" sz="2000" b="1" i="1">
                            <a:latin typeface="Cambria Math"/>
                            <a:ea typeface="Cambria Math"/>
                          </a:rPr>
                          <m:t>𝑳</m:t>
                        </m:r>
                      </m:e>
                      <m:sub>
                        <m:r>
                          <a:rPr lang="en-US" altLang="zh-CN" sz="2000" b="1" i="1" smtClean="0">
                            <a:latin typeface="Cambria Math"/>
                            <a:ea typeface="Cambria Math"/>
                          </a:rPr>
                          <m:t>𝟏</m:t>
                        </m:r>
                      </m:sub>
                    </m:sSub>
                    <m:r>
                      <a:rPr lang="en-US" altLang="zh-CN" sz="2000" b="1" i="1" smtClean="0">
                        <a:latin typeface="Cambria Math"/>
                      </a:rPr>
                      <m:t>=</m:t>
                    </m:r>
                    <m:r>
                      <a:rPr lang="en-US" altLang="zh-CN" sz="2000" b="1" i="1" smtClean="0">
                        <a:latin typeface="Cambria Math"/>
                      </a:rPr>
                      <m:t>𝟎</m:t>
                    </m:r>
                    <m:r>
                      <a:rPr lang="en-US" altLang="zh-CN" sz="2000" b="1" i="1" smtClean="0">
                        <a:latin typeface="Cambria Math"/>
                      </a:rPr>
                      <m:t>.</m:t>
                    </m:r>
                    <m:r>
                      <a:rPr lang="en-US" altLang="zh-CN" sz="2000" b="1" i="1" smtClean="0">
                        <a:latin typeface="Cambria Math"/>
                      </a:rPr>
                      <m:t>𝟏</m:t>
                    </m:r>
                    <m:r>
                      <a:rPr lang="en-US" altLang="zh-CN" sz="2000" b="1" i="0" smtClean="0">
                        <a:latin typeface="Cambria Math"/>
                      </a:rPr>
                      <m:t>𝐦𝐦</m:t>
                    </m:r>
                    <m:r>
                      <a:rPr lang="en-US" altLang="zh-CN" sz="2000" b="1" i="0" smtClean="0">
                        <a:latin typeface="Cambria Math"/>
                      </a:rPr>
                      <m:t>;</m:t>
                    </m:r>
                    <m:sSub>
                      <m:sSubPr>
                        <m:ctrlPr>
                          <a:rPr lang="en-US" altLang="zh-CN" sz="2000" b="1" i="1">
                            <a:latin typeface="Cambria Math"/>
                          </a:rPr>
                        </m:ctrlPr>
                      </m:sSubPr>
                      <m:e>
                        <m:r>
                          <a:rPr lang="en-US" altLang="zh-CN" sz="2000" b="1" i="1">
                            <a:latin typeface="Cambria Math"/>
                          </a:rPr>
                          <m:t>𝑳</m:t>
                        </m:r>
                      </m:e>
                      <m:sub>
                        <m:r>
                          <a:rPr lang="en-US" altLang="zh-CN" sz="2000" b="1" i="1" smtClean="0">
                            <a:latin typeface="Cambria Math"/>
                          </a:rPr>
                          <m:t>𝟐</m:t>
                        </m:r>
                      </m:sub>
                    </m:sSub>
                    <m:r>
                      <m:rPr>
                        <m:nor/>
                      </m:rPr>
                      <a:rPr lang="en-US" altLang="zh-CN" sz="2000" b="1" dirty="0"/>
                      <m:t>=</m:t>
                    </m:r>
                    <m:r>
                      <m:rPr>
                        <m:nor/>
                      </m:rPr>
                      <a:rPr lang="en-US" altLang="zh-CN" sz="2000" b="1" i="0" dirty="0" smtClean="0"/>
                      <m:t>4</m:t>
                    </m:r>
                    <m:r>
                      <m:rPr>
                        <m:nor/>
                      </m:rPr>
                      <a:rPr lang="en-US" altLang="zh-CN" sz="2000" b="1" dirty="0"/>
                      <m:t>00</m:t>
                    </m:r>
                    <m:r>
                      <m:rPr>
                        <m:nor/>
                      </m:rPr>
                      <a:rPr lang="en-US" altLang="zh-CN" sz="2000" b="1" dirty="0"/>
                      <m:t>mm</m:t>
                    </m:r>
                    <m:r>
                      <m:rPr>
                        <m:nor/>
                      </m:rPr>
                      <a:rPr lang="en-US" altLang="zh-CN" sz="2000" b="1" dirty="0"/>
                      <m:t>, </m:t>
                    </m:r>
                    <m:sSub>
                      <m:sSubPr>
                        <m:ctrlPr>
                          <a:rPr lang="en-US" altLang="zh-CN" sz="2000" b="1" i="1">
                            <a:latin typeface="Cambria Math"/>
                          </a:rPr>
                        </m:ctrlPr>
                      </m:sSubPr>
                      <m:e>
                        <m:r>
                          <a:rPr lang="en-US" altLang="zh-CN" sz="2000" b="1" i="1">
                            <a:latin typeface="Cambria Math"/>
                            <a:ea typeface="Cambria Math"/>
                          </a:rPr>
                          <m:t>∆</m:t>
                        </m:r>
                        <m:r>
                          <a:rPr lang="en-US" altLang="zh-CN" sz="2000" b="1" i="1">
                            <a:latin typeface="Cambria Math"/>
                            <a:ea typeface="Cambria Math"/>
                          </a:rPr>
                          <m:t>𝑳</m:t>
                        </m:r>
                      </m:e>
                      <m:sub>
                        <m:r>
                          <a:rPr lang="en-US" altLang="zh-CN" sz="2000" b="1" i="1" smtClean="0">
                            <a:latin typeface="Cambria Math"/>
                            <a:ea typeface="Cambria Math"/>
                          </a:rPr>
                          <m:t>𝟐</m:t>
                        </m:r>
                      </m:sub>
                    </m:sSub>
                    <m:r>
                      <a:rPr lang="en-US" altLang="zh-CN" sz="2000" b="1" i="1">
                        <a:latin typeface="Cambria Math"/>
                      </a:rPr>
                      <m:t>=</m:t>
                    </m:r>
                    <m:r>
                      <a:rPr lang="en-US" altLang="zh-CN" sz="2000" b="1" i="1">
                        <a:latin typeface="Cambria Math"/>
                      </a:rPr>
                      <m:t>𝟎</m:t>
                    </m:r>
                    <m:r>
                      <a:rPr lang="en-US" altLang="zh-CN" sz="2000" b="1" i="1">
                        <a:latin typeface="Cambria Math"/>
                      </a:rPr>
                      <m:t>.</m:t>
                    </m:r>
                    <m:r>
                      <a:rPr lang="en-US" altLang="zh-CN" sz="2000" b="1" i="0" smtClean="0">
                        <a:latin typeface="Cambria Math"/>
                      </a:rPr>
                      <m:t>𝟐</m:t>
                    </m:r>
                    <m:r>
                      <a:rPr lang="en-US" altLang="zh-CN" sz="2000" b="1">
                        <a:latin typeface="Cambria Math"/>
                      </a:rPr>
                      <m:t>𝐦𝐦</m:t>
                    </m:r>
                    <m:r>
                      <a:rPr lang="zh-CN" altLang="en-US" sz="2000" b="1" i="1" smtClean="0">
                        <a:latin typeface="Cambria Math"/>
                      </a:rPr>
                      <m:t>。试</m:t>
                    </m:r>
                    <m:r>
                      <a:rPr lang="zh-CN" altLang="en-US" sz="2000" b="1" i="1">
                        <a:latin typeface="Cambria Math"/>
                      </a:rPr>
                      <m:t>比较</m:t>
                    </m:r>
                    <m:r>
                      <a:rPr lang="zh-CN" altLang="en-US" sz="2000" b="1" i="1" smtClean="0">
                        <a:latin typeface="Cambria Math"/>
                      </a:rPr>
                      <m:t>它们</m:t>
                    </m:r>
                  </m:oMath>
                </a14:m>
                <a:endParaRPr lang="en-US" altLang="zh-CN" sz="2000" b="1" dirty="0" smtClean="0"/>
              </a:p>
              <a:p>
                <a:pPr marL="0" indent="0">
                  <a:buNone/>
                </a:pPr>
                <a:r>
                  <a:rPr lang="en-US" altLang="zh-CN" sz="2000" b="1" dirty="0" smtClean="0"/>
                  <a:t>       </a:t>
                </a:r>
                <a:r>
                  <a:rPr lang="zh-CN" altLang="en-US" sz="2000" b="1" dirty="0" smtClean="0"/>
                  <a:t>的测量精度高低？</a:t>
                </a:r>
                <a:r>
                  <a:rPr lang="zh-CN" altLang="zh-CN" sz="2000" b="1" dirty="0" smtClean="0"/>
                  <a:t>（</a:t>
                </a:r>
                <a:r>
                  <a:rPr lang="en-US" altLang="zh-CN" sz="2000" b="1" dirty="0" smtClean="0"/>
                  <a:t>3</a:t>
                </a:r>
                <a:r>
                  <a:rPr lang="zh-CN" altLang="zh-CN" sz="2000" b="1" dirty="0" smtClean="0"/>
                  <a:t>分</a:t>
                </a:r>
                <a:r>
                  <a:rPr lang="zh-CN" altLang="en-US" sz="2000" b="1" dirty="0" smtClean="0"/>
                  <a:t>）</a:t>
                </a:r>
                <a:endParaRPr lang="zh-CN" altLang="zh-CN" sz="2000" b="1" dirty="0"/>
              </a:p>
            </p:txBody>
          </p:sp>
        </mc:Choice>
        <mc:Fallback xmlns="">
          <p:sp>
            <p:nvSpPr>
              <p:cNvPr id="6" name="内容占位符 2"/>
              <p:cNvSpPr txBox="1">
                <a:spLocks noRot="1" noChangeAspect="1" noMove="1" noResize="1" noEditPoints="1" noAdjustHandles="1" noChangeArrowheads="1" noChangeShapeType="1" noTextEdit="1"/>
              </p:cNvSpPr>
              <p:nvPr/>
            </p:nvSpPr>
            <p:spPr>
              <a:xfrm>
                <a:off x="401005" y="1340768"/>
                <a:ext cx="8429488" cy="1152128"/>
              </a:xfrm>
              <a:prstGeom prst="rect">
                <a:avLst/>
              </a:prstGeom>
              <a:blipFill rotWithShape="1">
                <a:blip r:embed="rId2"/>
                <a:stretch>
                  <a:fillRect l="-795" t="-4233" b="-793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内容占位符 2"/>
              <p:cNvSpPr txBox="1">
                <a:spLocks/>
              </p:cNvSpPr>
              <p:nvPr/>
            </p:nvSpPr>
            <p:spPr>
              <a:xfrm>
                <a:off x="401005" y="2492896"/>
                <a:ext cx="6835291" cy="158417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000" b="1" dirty="0" smtClean="0">
                    <a:solidFill>
                      <a:srgbClr val="FF0000"/>
                    </a:solidFill>
                  </a:rPr>
                  <a:t>答案</a:t>
                </a:r>
                <a:r>
                  <a:rPr lang="zh-CN" altLang="en-US" sz="2000" b="1" dirty="0" smtClean="0">
                    <a:sym typeface="Wingdings" pitchFamily="2" charset="2"/>
                  </a:rPr>
                  <a:t>：（</a:t>
                </a:r>
                <a:r>
                  <a:rPr lang="en-US" altLang="zh-CN" sz="2000" b="1" dirty="0" smtClean="0">
                    <a:sym typeface="Wingdings" pitchFamily="2" charset="2"/>
                  </a:rPr>
                  <a:t>1</a:t>
                </a:r>
                <a:r>
                  <a:rPr lang="zh-CN" altLang="en-US" sz="2000" b="1" dirty="0" smtClean="0">
                    <a:sym typeface="Wingdings" pitchFamily="2" charset="2"/>
                  </a:rPr>
                  <a:t>）</a:t>
                </a:r>
                <a14:m>
                  <m:oMath xmlns:m="http://schemas.openxmlformats.org/officeDocument/2006/math">
                    <m:sSub>
                      <m:sSubPr>
                        <m:ctrlPr>
                          <a:rPr lang="en-US" altLang="zh-CN" sz="2000" b="1" i="1" smtClean="0">
                            <a:latin typeface="Cambria Math"/>
                            <a:sym typeface="Wingdings" pitchFamily="2" charset="2"/>
                          </a:rPr>
                        </m:ctrlPr>
                      </m:sSubPr>
                      <m:e>
                        <m:r>
                          <a:rPr lang="en-US" altLang="zh-CN" sz="2000" b="1" i="1" smtClean="0">
                            <a:latin typeface="Cambria Math"/>
                            <a:sym typeface="Wingdings" pitchFamily="2" charset="2"/>
                          </a:rPr>
                          <m:t>𝑳</m:t>
                        </m:r>
                      </m:e>
                      <m:sub>
                        <m:r>
                          <a:rPr lang="en-US" altLang="zh-CN" sz="2000" b="1" i="1" smtClean="0">
                            <a:latin typeface="Cambria Math"/>
                            <a:sym typeface="Wingdings" pitchFamily="2" charset="2"/>
                          </a:rPr>
                          <m:t>𝟏</m:t>
                        </m:r>
                      </m:sub>
                    </m:sSub>
                  </m:oMath>
                </a14:m>
                <a:r>
                  <a:rPr lang="zh-CN" altLang="en-US" sz="2000" b="1" dirty="0" smtClean="0">
                    <a:sym typeface="Wingdings" pitchFamily="2" charset="2"/>
                  </a:rPr>
                  <a:t>相对误差       </a:t>
                </a:r>
                <a14:m>
                  <m:oMath xmlns:m="http://schemas.openxmlformats.org/officeDocument/2006/math">
                    <m:r>
                      <a:rPr lang="zh-CN" altLang="en-US" sz="2000" b="1" i="1" smtClean="0">
                        <a:latin typeface="Cambria Math"/>
                        <a:sym typeface="Wingdings" pitchFamily="2" charset="2"/>
                      </a:rPr>
                      <m:t>𝜺</m:t>
                    </m:r>
                    <m:r>
                      <a:rPr lang="en-US" altLang="zh-CN" sz="2000" b="1" i="1" smtClean="0">
                        <a:latin typeface="Cambria Math"/>
                        <a:sym typeface="Wingdings" pitchFamily="2" charset="2"/>
                      </a:rPr>
                      <m:t>=</m:t>
                    </m:r>
                    <m:f>
                      <m:fPr>
                        <m:ctrlPr>
                          <a:rPr lang="en-US" altLang="zh-CN" sz="2000" b="1" i="1" smtClean="0">
                            <a:latin typeface="Cambria Math"/>
                            <a:sym typeface="Wingdings" pitchFamily="2" charset="2"/>
                          </a:rPr>
                        </m:ctrlPr>
                      </m:fPr>
                      <m:num>
                        <m:r>
                          <a:rPr lang="en-US" altLang="zh-CN" sz="2000" b="1" i="1" smtClean="0">
                            <a:latin typeface="Cambria Math"/>
                            <a:sym typeface="Wingdings" pitchFamily="2" charset="2"/>
                          </a:rPr>
                          <m:t>𝟎</m:t>
                        </m:r>
                        <m:r>
                          <a:rPr lang="en-US" altLang="zh-CN" sz="2000" b="1" i="1" smtClean="0">
                            <a:latin typeface="Cambria Math"/>
                            <a:sym typeface="Wingdings" pitchFamily="2" charset="2"/>
                          </a:rPr>
                          <m:t>.</m:t>
                        </m:r>
                        <m:r>
                          <a:rPr lang="en-US" altLang="zh-CN" sz="2000" b="1" i="1" smtClean="0">
                            <a:latin typeface="Cambria Math"/>
                            <a:sym typeface="Wingdings" pitchFamily="2" charset="2"/>
                          </a:rPr>
                          <m:t>𝟏</m:t>
                        </m:r>
                      </m:num>
                      <m:den>
                        <m:r>
                          <a:rPr lang="en-US" altLang="zh-CN" sz="2000" b="1" i="1" smtClean="0">
                            <a:latin typeface="Cambria Math"/>
                            <a:sym typeface="Wingdings" pitchFamily="2" charset="2"/>
                          </a:rPr>
                          <m:t>𝟐𝟎𝟎</m:t>
                        </m:r>
                      </m:den>
                    </m:f>
                  </m:oMath>
                </a14:m>
                <a:r>
                  <a:rPr lang="en-US" altLang="zh-CN" sz="2000" b="1" dirty="0" smtClean="0">
                    <a:solidFill>
                      <a:srgbClr val="FF0000"/>
                    </a:solidFill>
                  </a:rPr>
                  <a:t> </a:t>
                </a:r>
                <a:r>
                  <a:rPr lang="en-US" altLang="zh-CN" sz="2000" b="1" dirty="0" smtClean="0"/>
                  <a:t>=0.0005=0.05% </a:t>
                </a:r>
                <a:r>
                  <a:rPr lang="zh-CN" altLang="en-US" sz="2000" b="1" dirty="0" smtClean="0"/>
                  <a:t>。</a:t>
                </a:r>
                <a:endParaRPr lang="en-US" altLang="zh-CN" sz="2000" b="1" dirty="0" smtClean="0"/>
              </a:p>
              <a:p>
                <a:pPr marL="0" indent="0">
                  <a:buNone/>
                </a:pPr>
                <a:r>
                  <a:rPr lang="en-US" altLang="zh-CN" sz="2000" b="1" dirty="0" smtClean="0"/>
                  <a:t>               </a:t>
                </a:r>
                <a:r>
                  <a:rPr lang="zh-CN" altLang="en-US" sz="2000" b="1" dirty="0" smtClean="0"/>
                  <a:t>（</a:t>
                </a:r>
                <a:r>
                  <a:rPr lang="en-US" altLang="zh-CN" sz="2000" b="1" dirty="0" smtClean="0"/>
                  <a:t>2</a:t>
                </a:r>
                <a:r>
                  <a:rPr lang="zh-CN" altLang="en-US" sz="2000" b="1" dirty="0" smtClean="0"/>
                  <a:t>）</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𝑳</m:t>
                        </m:r>
                      </m:e>
                      <m:sub>
                        <m:r>
                          <a:rPr lang="en-US" altLang="zh-CN" sz="2000" b="1" i="1" smtClean="0">
                            <a:latin typeface="Cambria Math"/>
                          </a:rPr>
                          <m:t>𝟐</m:t>
                        </m:r>
                      </m:sub>
                    </m:sSub>
                  </m:oMath>
                </a14:m>
                <a:r>
                  <a:rPr lang="zh-CN" altLang="en-US" sz="2000" b="1" dirty="0" smtClean="0"/>
                  <a:t> 相对误差      </a:t>
                </a:r>
                <a14:m>
                  <m:oMath xmlns:m="http://schemas.openxmlformats.org/officeDocument/2006/math">
                    <m:r>
                      <a:rPr lang="zh-CN" altLang="en-US" sz="2000" b="1" i="1" smtClean="0">
                        <a:latin typeface="Cambria Math"/>
                        <a:sym typeface="Wingdings" pitchFamily="2" charset="2"/>
                      </a:rPr>
                      <m:t>𝜺</m:t>
                    </m:r>
                    <m:r>
                      <a:rPr lang="en-US" altLang="zh-CN" sz="2000" b="1" i="1" smtClean="0">
                        <a:latin typeface="Cambria Math"/>
                        <a:sym typeface="Wingdings" pitchFamily="2" charset="2"/>
                      </a:rPr>
                      <m:t>=</m:t>
                    </m:r>
                    <m:f>
                      <m:fPr>
                        <m:ctrlPr>
                          <a:rPr lang="en-US" altLang="zh-CN" sz="2000" b="1" i="1">
                            <a:latin typeface="Cambria Math"/>
                            <a:sym typeface="Wingdings" pitchFamily="2" charset="2"/>
                          </a:rPr>
                        </m:ctrlPr>
                      </m:fPr>
                      <m:num>
                        <m:r>
                          <a:rPr lang="en-US" altLang="zh-CN" sz="2000" b="1" i="1">
                            <a:latin typeface="Cambria Math"/>
                            <a:sym typeface="Wingdings" pitchFamily="2" charset="2"/>
                          </a:rPr>
                          <m:t>𝟎</m:t>
                        </m:r>
                        <m:r>
                          <a:rPr lang="en-US" altLang="zh-CN" sz="2000" b="1" i="1">
                            <a:latin typeface="Cambria Math"/>
                            <a:sym typeface="Wingdings" pitchFamily="2" charset="2"/>
                          </a:rPr>
                          <m:t>.</m:t>
                        </m:r>
                        <m:r>
                          <a:rPr lang="en-US" altLang="zh-CN" sz="2000" b="1" i="1" smtClean="0">
                            <a:latin typeface="Cambria Math"/>
                            <a:sym typeface="Wingdings" pitchFamily="2" charset="2"/>
                          </a:rPr>
                          <m:t>𝟐</m:t>
                        </m:r>
                      </m:num>
                      <m:den>
                        <m:r>
                          <a:rPr lang="en-US" altLang="zh-CN" sz="2000" b="1" i="1" smtClean="0">
                            <a:latin typeface="Cambria Math"/>
                            <a:sym typeface="Wingdings" pitchFamily="2" charset="2"/>
                          </a:rPr>
                          <m:t>𝟒</m:t>
                        </m:r>
                        <m:r>
                          <a:rPr lang="en-US" altLang="zh-CN" sz="2000" b="1" i="1">
                            <a:latin typeface="Cambria Math"/>
                            <a:sym typeface="Wingdings" pitchFamily="2" charset="2"/>
                          </a:rPr>
                          <m:t>𝟎𝟎</m:t>
                        </m:r>
                      </m:den>
                    </m:f>
                  </m:oMath>
                </a14:m>
                <a:r>
                  <a:rPr lang="en-US" altLang="zh-CN" sz="2000" b="1" dirty="0">
                    <a:solidFill>
                      <a:srgbClr val="FF0000"/>
                    </a:solidFill>
                  </a:rPr>
                  <a:t> </a:t>
                </a:r>
                <a:r>
                  <a:rPr lang="en-US" altLang="zh-CN" sz="2000" b="1" dirty="0"/>
                  <a:t>=0.0005=0.05% </a:t>
                </a:r>
                <a:r>
                  <a:rPr lang="zh-CN" altLang="en-US" sz="2000" b="1" dirty="0" smtClean="0"/>
                  <a:t>。</a:t>
                </a:r>
                <a:endParaRPr lang="en-US" altLang="zh-CN" sz="2000" b="1" dirty="0" smtClean="0"/>
              </a:p>
              <a:p>
                <a:pPr marL="0" indent="0">
                  <a:buNone/>
                </a:pPr>
                <a:r>
                  <a:rPr lang="en-US" altLang="zh-CN" sz="2000" b="1" dirty="0"/>
                  <a:t> </a:t>
                </a:r>
                <a:r>
                  <a:rPr lang="en-US" altLang="zh-CN" sz="2000" b="1" dirty="0" smtClean="0"/>
                  <a:t>                  </a:t>
                </a:r>
                <a:r>
                  <a:rPr lang="zh-CN" altLang="en-US" sz="2000" b="1" dirty="0" smtClean="0"/>
                  <a:t>它们测量精度相同。</a:t>
                </a:r>
                <a:endParaRPr lang="en-US" altLang="zh-CN" sz="2000" b="1" dirty="0"/>
              </a:p>
              <a:p>
                <a:pPr marL="0" indent="0">
                  <a:buNone/>
                </a:pPr>
                <a:endParaRPr lang="zh-CN" altLang="zh-CN" sz="2000" b="1" dirty="0"/>
              </a:p>
            </p:txBody>
          </p:sp>
        </mc:Choice>
        <mc:Fallback xmlns="">
          <p:sp>
            <p:nvSpPr>
              <p:cNvPr id="7" name="内容占位符 2"/>
              <p:cNvSpPr txBox="1">
                <a:spLocks noRot="1" noChangeAspect="1" noMove="1" noResize="1" noEditPoints="1" noAdjustHandles="1" noChangeArrowheads="1" noChangeShapeType="1" noTextEdit="1"/>
              </p:cNvSpPr>
              <p:nvPr/>
            </p:nvSpPr>
            <p:spPr>
              <a:xfrm>
                <a:off x="401005" y="2492896"/>
                <a:ext cx="6835291" cy="1584176"/>
              </a:xfrm>
              <a:prstGeom prst="rect">
                <a:avLst/>
              </a:prstGeom>
              <a:blipFill rotWithShape="1">
                <a:blip r:embed="rId3"/>
                <a:stretch>
                  <a:fillRect l="-981"/>
                </a:stretch>
              </a:blipFill>
            </p:spPr>
            <p:txBody>
              <a:bodyPr/>
              <a:lstStyle/>
              <a:p>
                <a:r>
                  <a:rPr lang="zh-CN" altLang="en-US">
                    <a:noFill/>
                  </a:rPr>
                  <a:t> </a:t>
                </a:r>
              </a:p>
            </p:txBody>
          </p:sp>
        </mc:Fallback>
      </mc:AlternateContent>
      <p:sp>
        <p:nvSpPr>
          <p:cNvPr id="8"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35</a:t>
            </a:fld>
            <a:endParaRPr lang="zh-CN" altLang="en-US" sz="2400" b="1" dirty="0"/>
          </a:p>
        </p:txBody>
      </p:sp>
    </p:spTree>
    <p:extLst>
      <p:ext uri="{BB962C8B-B14F-4D97-AF65-F5344CB8AC3E}">
        <p14:creationId xmlns:p14="http://schemas.microsoft.com/office/powerpoint/2010/main" val="9918410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250"/>
                                        <p:tgtEl>
                                          <p:spTgt spid="6">
                                            <p:txEl>
                                              <p:pRg st="0" end="0"/>
                                            </p:txEl>
                                          </p:spTgt>
                                        </p:tgtEl>
                                      </p:cBhvr>
                                    </p:animEffect>
                                  </p:childTnLst>
                                </p:cTn>
                              </p:par>
                            </p:childTnLst>
                          </p:cTn>
                        </p:par>
                        <p:par>
                          <p:cTn id="8" fill="hold">
                            <p:stCondLst>
                              <p:cond delay="1250"/>
                            </p:stCondLst>
                            <p:childTnLst>
                              <p:par>
                                <p:cTn id="9" presetID="22" presetClass="entr" presetSubtype="8"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wipe(left)">
                                      <p:cBhvr>
                                        <p:cTn id="11" dur="1250"/>
                                        <p:tgtEl>
                                          <p:spTgt spid="6">
                                            <p:txEl>
                                              <p:pRg st="1" end="1"/>
                                            </p:txEl>
                                          </p:spTgt>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left)">
                                      <p:cBhvr>
                                        <p:cTn id="15" dur="1250"/>
                                        <p:tgtEl>
                                          <p:spTgt spid="6">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wipe(left)">
                                      <p:cBhvr>
                                        <p:cTn id="20" dur="500"/>
                                        <p:tgtEl>
                                          <p:spTgt spid="7">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7">
                                            <p:txEl>
                                              <p:pRg st="1" end="1"/>
                                            </p:txEl>
                                          </p:spTgt>
                                        </p:tgtEl>
                                        <p:attrNameLst>
                                          <p:attrName>style.visibility</p:attrName>
                                        </p:attrNameLst>
                                      </p:cBhvr>
                                      <p:to>
                                        <p:strVal val="visible"/>
                                      </p:to>
                                    </p:set>
                                    <p:animEffect transition="in" filter="wipe(left)">
                                      <p:cBhvr>
                                        <p:cTn id="25" dur="500"/>
                                        <p:tgtEl>
                                          <p:spTgt spid="7">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7">
                                            <p:txEl>
                                              <p:pRg st="2" end="2"/>
                                            </p:txEl>
                                          </p:spTgt>
                                        </p:tgtEl>
                                        <p:attrNameLst>
                                          <p:attrName>style.visibility</p:attrName>
                                        </p:attrNameLst>
                                      </p:cBhvr>
                                      <p:to>
                                        <p:strVal val="visible"/>
                                      </p:to>
                                    </p:set>
                                    <p:animEffect transition="in" filter="wipe(left)">
                                      <p:cBhvr>
                                        <p:cTn id="30"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a:spLocks/>
          </p:cNvSpPr>
          <p:nvPr/>
        </p:nvSpPr>
        <p:spPr>
          <a:xfrm>
            <a:off x="323528" y="548680"/>
            <a:ext cx="7920880" cy="5760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800" b="1" dirty="0" smtClean="0"/>
              <a:t>3.  </a:t>
            </a:r>
            <a:r>
              <a:rPr lang="zh-CN" altLang="en-US" sz="1800" b="1" dirty="0" smtClean="0"/>
              <a:t>用绝对测量法测量齿数为</a:t>
            </a:r>
            <a:r>
              <a:rPr lang="en-US" altLang="zh-CN" sz="1800" b="1" dirty="0" smtClean="0"/>
              <a:t>8</a:t>
            </a:r>
            <a:r>
              <a:rPr lang="zh-CN" altLang="en-US" sz="1800" b="1" dirty="0" smtClean="0"/>
              <a:t>的齿轮的左齿面实际齿距对公称齿距的偏差列于下表中。根据这些数据确定该齿轮左齿面的齿距偏差和齿</a:t>
            </a:r>
            <a:r>
              <a:rPr lang="en-US" altLang="zh-CN" sz="1800" b="1" dirty="0" smtClean="0"/>
              <a:t> </a:t>
            </a:r>
            <a:r>
              <a:rPr lang="zh-CN" altLang="en-US" sz="1800" b="1" dirty="0" smtClean="0"/>
              <a:t>距累积偏差。</a:t>
            </a:r>
            <a:endParaRPr lang="zh-CN" altLang="zh-CN" sz="1800" b="1" dirty="0"/>
          </a:p>
        </p:txBody>
      </p:sp>
      <p:graphicFrame>
        <p:nvGraphicFramePr>
          <p:cNvPr id="7" name="表格 6"/>
          <p:cNvGraphicFramePr>
            <a:graphicFrameLocks noGrp="1"/>
          </p:cNvGraphicFramePr>
          <p:nvPr>
            <p:extLst>
              <p:ext uri="{D42A27DB-BD31-4B8C-83A1-F6EECF244321}">
                <p14:modId xmlns:p14="http://schemas.microsoft.com/office/powerpoint/2010/main" val="1153972302"/>
              </p:ext>
            </p:extLst>
          </p:nvPr>
        </p:nvGraphicFramePr>
        <p:xfrm>
          <a:off x="323528" y="1628800"/>
          <a:ext cx="8136903" cy="1112520"/>
        </p:xfrm>
        <a:graphic>
          <a:graphicData uri="http://schemas.openxmlformats.org/drawingml/2006/table">
            <a:tbl>
              <a:tblPr firstRow="1" bandRow="1">
                <a:tableStyleId>{5940675A-B579-460E-94D1-54222C63F5DA}</a:tableStyleId>
              </a:tblPr>
              <a:tblGrid>
                <a:gridCol w="1979431"/>
                <a:gridCol w="742288"/>
                <a:gridCol w="742288"/>
                <a:gridCol w="742289"/>
                <a:gridCol w="824766"/>
                <a:gridCol w="742288"/>
                <a:gridCol w="742290"/>
                <a:gridCol w="824766"/>
                <a:gridCol w="796497"/>
              </a:tblGrid>
              <a:tr h="370840">
                <a:tc>
                  <a:txBody>
                    <a:bodyPr/>
                    <a:lstStyle/>
                    <a:p>
                      <a:pPr algn="ctr"/>
                      <a:r>
                        <a:rPr lang="zh-CN" altLang="en-US" b="1" dirty="0" smtClean="0"/>
                        <a:t>齿距序号</a:t>
                      </a:r>
                      <a:endParaRPr lang="zh-CN" altLang="en-US" b="1" dirty="0"/>
                    </a:p>
                  </a:txBody>
                  <a:tcPr/>
                </a:tc>
                <a:tc>
                  <a:txBody>
                    <a:bodyPr/>
                    <a:lstStyle/>
                    <a:p>
                      <a:pPr algn="ctr"/>
                      <a:r>
                        <a:rPr lang="en-US" altLang="zh-CN" b="1" dirty="0" smtClean="0"/>
                        <a:t>1</a:t>
                      </a:r>
                      <a:endParaRPr lang="zh-CN" altLang="en-US" b="1" dirty="0"/>
                    </a:p>
                  </a:txBody>
                  <a:tcPr/>
                </a:tc>
                <a:tc>
                  <a:txBody>
                    <a:bodyPr/>
                    <a:lstStyle/>
                    <a:p>
                      <a:pPr algn="ctr"/>
                      <a:r>
                        <a:rPr lang="en-US" altLang="zh-CN" b="1" dirty="0" smtClean="0"/>
                        <a:t>2</a:t>
                      </a:r>
                      <a:endParaRPr lang="zh-CN" altLang="en-US" b="1" dirty="0"/>
                    </a:p>
                  </a:txBody>
                  <a:tcPr/>
                </a:tc>
                <a:tc>
                  <a:txBody>
                    <a:bodyPr/>
                    <a:lstStyle/>
                    <a:p>
                      <a:pPr algn="ctr"/>
                      <a:r>
                        <a:rPr lang="en-US" altLang="zh-CN" b="1" dirty="0" smtClean="0"/>
                        <a:t>3</a:t>
                      </a:r>
                      <a:endParaRPr lang="zh-CN" altLang="en-US" b="1" dirty="0"/>
                    </a:p>
                  </a:txBody>
                  <a:tcPr/>
                </a:tc>
                <a:tc>
                  <a:txBody>
                    <a:bodyPr/>
                    <a:lstStyle/>
                    <a:p>
                      <a:pPr algn="ctr"/>
                      <a:r>
                        <a:rPr lang="en-US" altLang="zh-CN" b="1" dirty="0" smtClean="0"/>
                        <a:t>4</a:t>
                      </a:r>
                      <a:endParaRPr lang="zh-CN" altLang="en-US" b="1" dirty="0"/>
                    </a:p>
                  </a:txBody>
                  <a:tcPr/>
                </a:tc>
                <a:tc>
                  <a:txBody>
                    <a:bodyPr/>
                    <a:lstStyle/>
                    <a:p>
                      <a:pPr algn="ctr"/>
                      <a:r>
                        <a:rPr lang="en-US" altLang="zh-CN" b="1" dirty="0" smtClean="0"/>
                        <a:t>5</a:t>
                      </a:r>
                      <a:endParaRPr lang="zh-CN" altLang="en-US" b="1" dirty="0"/>
                    </a:p>
                  </a:txBody>
                  <a:tcPr/>
                </a:tc>
                <a:tc>
                  <a:txBody>
                    <a:bodyPr/>
                    <a:lstStyle/>
                    <a:p>
                      <a:pPr algn="ctr"/>
                      <a:r>
                        <a:rPr lang="en-US" altLang="zh-CN" b="1" dirty="0" smtClean="0"/>
                        <a:t>6</a:t>
                      </a:r>
                      <a:endParaRPr lang="zh-CN" altLang="en-US" b="1" dirty="0"/>
                    </a:p>
                  </a:txBody>
                  <a:tcPr/>
                </a:tc>
                <a:tc>
                  <a:txBody>
                    <a:bodyPr/>
                    <a:lstStyle/>
                    <a:p>
                      <a:pPr algn="ctr"/>
                      <a:r>
                        <a:rPr lang="en-US" altLang="zh-CN" b="1" dirty="0" smtClean="0"/>
                        <a:t>7</a:t>
                      </a:r>
                      <a:endParaRPr lang="zh-CN" altLang="en-US" b="1" dirty="0"/>
                    </a:p>
                  </a:txBody>
                  <a:tcPr/>
                </a:tc>
                <a:tc>
                  <a:txBody>
                    <a:bodyPr/>
                    <a:lstStyle/>
                    <a:p>
                      <a:pPr algn="ctr"/>
                      <a:r>
                        <a:rPr lang="en-US" altLang="zh-CN" b="1" dirty="0" smtClean="0"/>
                        <a:t>8</a:t>
                      </a:r>
                      <a:endParaRPr lang="zh-CN" altLang="en-US" b="1" dirty="0"/>
                    </a:p>
                  </a:txBody>
                  <a:tcPr/>
                </a:tc>
              </a:tr>
              <a:tr h="370840">
                <a:tc>
                  <a:txBody>
                    <a:bodyPr/>
                    <a:lstStyle/>
                    <a:p>
                      <a:pPr algn="ctr"/>
                      <a:r>
                        <a:rPr lang="zh-CN" altLang="en-US" b="1" dirty="0" smtClean="0"/>
                        <a:t>齿距偏差</a:t>
                      </a:r>
                      <a:r>
                        <a:rPr lang="en-US" altLang="zh-CN" b="1" dirty="0" smtClean="0"/>
                        <a:t>/</a:t>
                      </a:r>
                      <a:r>
                        <a:rPr lang="en-US" altLang="zh-CN" b="1" dirty="0" err="1" smtClean="0"/>
                        <a:t>μm</a:t>
                      </a:r>
                      <a:endParaRPr lang="zh-CN" altLang="en-US" b="1" dirty="0"/>
                    </a:p>
                  </a:txBody>
                  <a:tcPr/>
                </a:tc>
                <a:tc>
                  <a:txBody>
                    <a:bodyPr/>
                    <a:lstStyle/>
                    <a:p>
                      <a:pPr algn="ctr"/>
                      <a:r>
                        <a:rPr lang="en-US" altLang="zh-CN" b="1" dirty="0" smtClean="0"/>
                        <a:t>+3</a:t>
                      </a:r>
                      <a:endParaRPr lang="zh-CN" altLang="en-US" b="1" dirty="0"/>
                    </a:p>
                  </a:txBody>
                  <a:tcPr/>
                </a:tc>
                <a:tc>
                  <a:txBody>
                    <a:bodyPr/>
                    <a:lstStyle/>
                    <a:p>
                      <a:pPr algn="ctr"/>
                      <a:r>
                        <a:rPr lang="en-US" altLang="zh-CN" b="1" dirty="0" smtClean="0"/>
                        <a:t>+3</a:t>
                      </a:r>
                      <a:endParaRPr lang="zh-CN" altLang="en-US" b="1" dirty="0"/>
                    </a:p>
                  </a:txBody>
                  <a:tcPr/>
                </a:tc>
                <a:tc>
                  <a:txBody>
                    <a:bodyPr/>
                    <a:lstStyle/>
                    <a:p>
                      <a:pPr algn="ctr"/>
                      <a:r>
                        <a:rPr lang="en-US" altLang="zh-CN" b="1" dirty="0" smtClean="0"/>
                        <a:t>-4</a:t>
                      </a:r>
                      <a:endParaRPr lang="zh-CN" altLang="en-US" b="1" dirty="0"/>
                    </a:p>
                  </a:txBody>
                  <a:tcPr/>
                </a:tc>
                <a:tc>
                  <a:txBody>
                    <a:bodyPr/>
                    <a:lstStyle/>
                    <a:p>
                      <a:pPr algn="ctr"/>
                      <a:r>
                        <a:rPr lang="en-US" altLang="zh-CN" b="1" dirty="0" smtClean="0"/>
                        <a:t>-1</a:t>
                      </a:r>
                      <a:endParaRPr lang="zh-CN" altLang="en-US" b="1" dirty="0"/>
                    </a:p>
                  </a:txBody>
                  <a:tcPr/>
                </a:tc>
                <a:tc>
                  <a:txBody>
                    <a:bodyPr/>
                    <a:lstStyle/>
                    <a:p>
                      <a:pPr algn="ctr"/>
                      <a:r>
                        <a:rPr lang="en-US" altLang="zh-CN" b="1" dirty="0" smtClean="0">
                          <a:solidFill>
                            <a:srgbClr val="00B0F0"/>
                          </a:solidFill>
                        </a:rPr>
                        <a:t>-5</a:t>
                      </a:r>
                      <a:endParaRPr lang="zh-CN" altLang="en-US" b="1" dirty="0">
                        <a:solidFill>
                          <a:srgbClr val="00B0F0"/>
                        </a:solidFill>
                      </a:endParaRPr>
                    </a:p>
                  </a:txBody>
                  <a:tcPr/>
                </a:tc>
                <a:tc>
                  <a:txBody>
                    <a:bodyPr/>
                    <a:lstStyle/>
                    <a:p>
                      <a:pPr algn="ctr"/>
                      <a:r>
                        <a:rPr lang="en-US" altLang="zh-CN" b="1" dirty="0" smtClean="0"/>
                        <a:t>-1</a:t>
                      </a:r>
                      <a:endParaRPr lang="zh-CN" altLang="en-US" b="1" dirty="0"/>
                    </a:p>
                  </a:txBody>
                  <a:tcPr/>
                </a:tc>
                <a:tc>
                  <a:txBody>
                    <a:bodyPr/>
                    <a:lstStyle/>
                    <a:p>
                      <a:pPr algn="ctr"/>
                      <a:r>
                        <a:rPr lang="en-US" altLang="zh-CN" b="1" dirty="0" smtClean="0"/>
                        <a:t>+3</a:t>
                      </a:r>
                      <a:endParaRPr lang="zh-CN" altLang="en-US" b="1" dirty="0"/>
                    </a:p>
                  </a:txBody>
                  <a:tcPr/>
                </a:tc>
                <a:tc>
                  <a:txBody>
                    <a:bodyPr/>
                    <a:lstStyle/>
                    <a:p>
                      <a:pPr algn="ctr"/>
                      <a:r>
                        <a:rPr lang="en-US" altLang="zh-CN" b="1" dirty="0" smtClean="0"/>
                        <a:t>+2</a:t>
                      </a:r>
                      <a:endParaRPr lang="zh-CN" altLang="en-US" b="1" dirty="0"/>
                    </a:p>
                  </a:txBody>
                  <a:tcPr/>
                </a:tc>
              </a:tr>
              <a:tr h="370840">
                <a:tc>
                  <a:txBody>
                    <a:bodyPr/>
                    <a:lstStyle/>
                    <a:p>
                      <a:pPr algn="ctr"/>
                      <a:r>
                        <a:rPr lang="zh-CN" altLang="en-US" b="1" dirty="0" smtClean="0"/>
                        <a:t>累积</a:t>
                      </a:r>
                      <a:r>
                        <a:rPr lang="en-US" altLang="zh-CN" b="1" dirty="0" smtClean="0"/>
                        <a:t>/</a:t>
                      </a:r>
                      <a:r>
                        <a:rPr lang="en-US" altLang="zh-CN" b="1" dirty="0" err="1" smtClean="0"/>
                        <a:t>μm</a:t>
                      </a:r>
                      <a:endParaRPr lang="zh-CN" altLang="en-US" b="1" dirty="0"/>
                    </a:p>
                  </a:txBody>
                  <a:tcPr/>
                </a:tc>
                <a:tc>
                  <a:txBody>
                    <a:bodyPr/>
                    <a:lstStyle/>
                    <a:p>
                      <a:pPr algn="ctr"/>
                      <a:r>
                        <a:rPr lang="en-US" altLang="zh-CN" b="1" dirty="0" smtClean="0"/>
                        <a:t>+3</a:t>
                      </a:r>
                      <a:endParaRPr lang="zh-CN" altLang="en-US" b="1" dirty="0"/>
                    </a:p>
                  </a:txBody>
                  <a:tcPr/>
                </a:tc>
                <a:tc>
                  <a:txBody>
                    <a:bodyPr/>
                    <a:lstStyle/>
                    <a:p>
                      <a:pPr algn="ctr"/>
                      <a:r>
                        <a:rPr lang="en-US" altLang="zh-CN" b="1" dirty="0" smtClean="0">
                          <a:solidFill>
                            <a:srgbClr val="FF0000"/>
                          </a:solidFill>
                        </a:rPr>
                        <a:t>+6</a:t>
                      </a:r>
                      <a:endParaRPr lang="zh-CN" altLang="en-US" b="1" dirty="0">
                        <a:solidFill>
                          <a:srgbClr val="FF0000"/>
                        </a:solidFill>
                      </a:endParaRPr>
                    </a:p>
                  </a:txBody>
                  <a:tcPr/>
                </a:tc>
                <a:tc>
                  <a:txBody>
                    <a:bodyPr/>
                    <a:lstStyle/>
                    <a:p>
                      <a:pPr algn="ctr"/>
                      <a:r>
                        <a:rPr lang="en-US" altLang="zh-CN" b="1" dirty="0" smtClean="0"/>
                        <a:t>+2</a:t>
                      </a:r>
                      <a:endParaRPr lang="zh-CN" altLang="en-US" b="1" dirty="0"/>
                    </a:p>
                  </a:txBody>
                  <a:tcPr/>
                </a:tc>
                <a:tc>
                  <a:txBody>
                    <a:bodyPr/>
                    <a:lstStyle/>
                    <a:p>
                      <a:pPr algn="ctr"/>
                      <a:r>
                        <a:rPr lang="en-US" altLang="zh-CN" b="1" dirty="0" smtClean="0"/>
                        <a:t>+1</a:t>
                      </a:r>
                      <a:endParaRPr lang="zh-CN" altLang="en-US" b="1" dirty="0"/>
                    </a:p>
                  </a:txBody>
                  <a:tcPr/>
                </a:tc>
                <a:tc>
                  <a:txBody>
                    <a:bodyPr/>
                    <a:lstStyle/>
                    <a:p>
                      <a:pPr algn="ctr"/>
                      <a:r>
                        <a:rPr lang="en-US" altLang="zh-CN" b="1" dirty="0" smtClean="0"/>
                        <a:t>-4</a:t>
                      </a:r>
                      <a:endParaRPr lang="zh-CN" altLang="en-US" b="1" dirty="0"/>
                    </a:p>
                  </a:txBody>
                  <a:tcPr/>
                </a:tc>
                <a:tc>
                  <a:txBody>
                    <a:bodyPr/>
                    <a:lstStyle/>
                    <a:p>
                      <a:pPr algn="ctr"/>
                      <a:r>
                        <a:rPr lang="en-US" altLang="zh-CN" b="1" dirty="0" smtClean="0">
                          <a:solidFill>
                            <a:srgbClr val="FF0000"/>
                          </a:solidFill>
                        </a:rPr>
                        <a:t>-5</a:t>
                      </a:r>
                      <a:endParaRPr lang="zh-CN" altLang="en-US" b="1" dirty="0">
                        <a:solidFill>
                          <a:srgbClr val="FF0000"/>
                        </a:solidFill>
                      </a:endParaRPr>
                    </a:p>
                  </a:txBody>
                  <a:tcPr/>
                </a:tc>
                <a:tc>
                  <a:txBody>
                    <a:bodyPr/>
                    <a:lstStyle/>
                    <a:p>
                      <a:pPr algn="ctr"/>
                      <a:r>
                        <a:rPr lang="en-US" altLang="zh-CN" b="1" dirty="0" smtClean="0"/>
                        <a:t>-2</a:t>
                      </a:r>
                      <a:endParaRPr lang="zh-CN" altLang="en-US" b="1" dirty="0"/>
                    </a:p>
                  </a:txBody>
                  <a:tcPr/>
                </a:tc>
                <a:tc>
                  <a:txBody>
                    <a:bodyPr/>
                    <a:lstStyle/>
                    <a:p>
                      <a:pPr algn="ctr"/>
                      <a:r>
                        <a:rPr lang="en-US" altLang="zh-CN" b="1" dirty="0" smtClean="0"/>
                        <a:t>0</a:t>
                      </a:r>
                      <a:endParaRPr lang="zh-CN" altLang="en-US" b="1" dirty="0"/>
                    </a:p>
                  </a:txBody>
                  <a:tcPr/>
                </a:tc>
              </a:tr>
            </a:tbl>
          </a:graphicData>
        </a:graphic>
      </p:graphicFrame>
      <p:sp>
        <p:nvSpPr>
          <p:cNvPr id="8" name="内容占位符 2"/>
          <p:cNvSpPr txBox="1">
            <a:spLocks/>
          </p:cNvSpPr>
          <p:nvPr/>
        </p:nvSpPr>
        <p:spPr>
          <a:xfrm>
            <a:off x="179512" y="1238498"/>
            <a:ext cx="8429488" cy="57606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zh-CN" altLang="zh-CN" sz="2000" b="1" dirty="0"/>
          </a:p>
        </p:txBody>
      </p:sp>
      <p:grpSp>
        <p:nvGrpSpPr>
          <p:cNvPr id="3" name="组合 2"/>
          <p:cNvGrpSpPr/>
          <p:nvPr/>
        </p:nvGrpSpPr>
        <p:grpSpPr>
          <a:xfrm>
            <a:off x="611560" y="1124744"/>
            <a:ext cx="5904656" cy="440180"/>
            <a:chOff x="683568" y="764704"/>
            <a:chExt cx="5904656" cy="440180"/>
          </a:xfrm>
        </p:grpSpPr>
        <p:sp>
          <p:nvSpPr>
            <p:cNvPr id="2" name="TextBox 1"/>
            <p:cNvSpPr txBox="1"/>
            <p:nvPr/>
          </p:nvSpPr>
          <p:spPr>
            <a:xfrm>
              <a:off x="683568" y="804774"/>
              <a:ext cx="1872208" cy="400110"/>
            </a:xfrm>
            <a:prstGeom prst="rect">
              <a:avLst/>
            </a:prstGeom>
            <a:noFill/>
          </p:spPr>
          <p:txBody>
            <a:bodyPr wrap="square" rtlCol="0">
              <a:spAutoFit/>
            </a:bodyPr>
            <a:lstStyle/>
            <a:p>
              <a:r>
                <a:rPr lang="zh-CN" altLang="en-US" sz="2000" b="1" dirty="0" smtClean="0">
                  <a:solidFill>
                    <a:srgbClr val="C00000"/>
                  </a:solidFill>
                </a:rPr>
                <a:t>答案：</a:t>
              </a:r>
              <a:endParaRPr lang="zh-CN" altLang="en-US" sz="2000" b="1" dirty="0">
                <a:solidFill>
                  <a:srgbClr val="C00000"/>
                </a:solidFill>
              </a:endParaRPr>
            </a:p>
          </p:txBody>
        </p:sp>
        <mc:AlternateContent xmlns:mc="http://schemas.openxmlformats.org/markup-compatibility/2006" xmlns:a14="http://schemas.microsoft.com/office/drawing/2010/main">
          <mc:Choice Requires="a14">
            <p:sp>
              <p:nvSpPr>
                <p:cNvPr id="9" name="TextBox 8"/>
                <p:cNvSpPr txBox="1"/>
                <p:nvPr/>
              </p:nvSpPr>
              <p:spPr>
                <a:xfrm>
                  <a:off x="1979712" y="764704"/>
                  <a:ext cx="4608512" cy="400110"/>
                </a:xfrm>
                <a:prstGeom prst="rect">
                  <a:avLst/>
                </a:prstGeom>
                <a:noFill/>
              </p:spPr>
              <p:txBody>
                <a:bodyPr wrap="square" rtlCol="0">
                  <a:spAutoFit/>
                </a:bodyPr>
                <a:lstStyle/>
                <a:p>
                  <a14:m>
                    <m:oMath xmlns:m="http://schemas.openxmlformats.org/officeDocument/2006/math">
                      <m:sSub>
                        <m:sSubPr>
                          <m:ctrlPr>
                            <a:rPr lang="en-US" altLang="zh-CN" sz="2000" b="1" i="1" smtClean="0">
                              <a:solidFill>
                                <a:srgbClr val="C00000"/>
                              </a:solidFill>
                              <a:latin typeface="Cambria Math"/>
                            </a:rPr>
                          </m:ctrlPr>
                        </m:sSubPr>
                        <m:e>
                          <m:r>
                            <a:rPr lang="en-US" altLang="zh-CN" sz="2000" b="1" i="1" smtClean="0">
                              <a:solidFill>
                                <a:srgbClr val="C00000"/>
                              </a:solidFill>
                              <a:latin typeface="Cambria Math"/>
                            </a:rPr>
                            <m:t>𝒇</m:t>
                          </m:r>
                        </m:e>
                        <m:sub>
                          <m:r>
                            <a:rPr lang="en-US" altLang="zh-CN" sz="2000" b="1" i="0" smtClean="0">
                              <a:solidFill>
                                <a:srgbClr val="C00000"/>
                              </a:solidFill>
                              <a:latin typeface="Cambria Math"/>
                            </a:rPr>
                            <m:t>𝐏𝐭</m:t>
                          </m:r>
                          <m:r>
                            <a:rPr lang="en-US" altLang="zh-CN" sz="2000" b="1" i="0" smtClean="0">
                              <a:solidFill>
                                <a:srgbClr val="C00000"/>
                              </a:solidFill>
                              <a:latin typeface="Cambria Math"/>
                            </a:rPr>
                            <m:t> </m:t>
                          </m:r>
                        </m:sub>
                      </m:sSub>
                    </m:oMath>
                  </a14:m>
                  <a:r>
                    <a:rPr lang="en-US" altLang="zh-CN" sz="2000" b="1" dirty="0" smtClean="0">
                      <a:solidFill>
                        <a:srgbClr val="C00000"/>
                      </a:solidFill>
                    </a:rPr>
                    <a:t>= -5 </a:t>
                  </a:r>
                  <a:r>
                    <a:rPr lang="en-US" altLang="zh-CN" sz="2000" b="1" dirty="0" err="1" smtClean="0">
                      <a:solidFill>
                        <a:srgbClr val="C00000"/>
                      </a:solidFill>
                    </a:rPr>
                    <a:t>μm</a:t>
                  </a:r>
                  <a:r>
                    <a:rPr lang="zh-CN" altLang="en-US" sz="2000" b="1" dirty="0">
                      <a:solidFill>
                        <a:srgbClr val="C00000"/>
                      </a:solidFill>
                    </a:rPr>
                    <a:t>，</a:t>
                  </a:r>
                  <a:r>
                    <a:rPr lang="zh-CN" altLang="en-US" sz="2000" b="1" dirty="0" smtClean="0">
                      <a:solidFill>
                        <a:srgbClr val="C00000"/>
                      </a:solidFill>
                    </a:rPr>
                    <a:t> </a:t>
                  </a:r>
                  <a14:m>
                    <m:oMath xmlns:m="http://schemas.openxmlformats.org/officeDocument/2006/math">
                      <m:sSub>
                        <m:sSubPr>
                          <m:ctrlPr>
                            <a:rPr lang="en-US" altLang="zh-CN" sz="2000" b="1" i="1" smtClean="0">
                              <a:solidFill>
                                <a:srgbClr val="C00000"/>
                              </a:solidFill>
                              <a:latin typeface="Cambria Math"/>
                            </a:rPr>
                          </m:ctrlPr>
                        </m:sSubPr>
                        <m:e>
                          <m:r>
                            <a:rPr lang="en-US" altLang="zh-CN" sz="2000" b="1" i="1" smtClean="0">
                              <a:solidFill>
                                <a:srgbClr val="C00000"/>
                              </a:solidFill>
                              <a:latin typeface="Cambria Math"/>
                            </a:rPr>
                            <m:t>𝑭</m:t>
                          </m:r>
                        </m:e>
                        <m:sub>
                          <m:r>
                            <a:rPr lang="en-US" altLang="zh-CN" sz="2000" b="1" i="0" smtClean="0">
                              <a:solidFill>
                                <a:srgbClr val="C00000"/>
                              </a:solidFill>
                              <a:latin typeface="Cambria Math"/>
                            </a:rPr>
                            <m:t>𝐏</m:t>
                          </m:r>
                        </m:sub>
                      </m:sSub>
                    </m:oMath>
                  </a14:m>
                  <a:r>
                    <a:rPr lang="zh-CN" altLang="en-US" sz="2000" b="1" dirty="0" smtClean="0">
                      <a:solidFill>
                        <a:srgbClr val="C00000"/>
                      </a:solidFill>
                    </a:rPr>
                    <a:t> </a:t>
                  </a:r>
                  <a:r>
                    <a:rPr lang="en-US" altLang="zh-CN" sz="2000" b="1" dirty="0" smtClean="0">
                      <a:solidFill>
                        <a:srgbClr val="C00000"/>
                      </a:solidFill>
                    </a:rPr>
                    <a:t>=11 </a:t>
                  </a:r>
                  <a:r>
                    <a:rPr lang="en-US" altLang="zh-CN" sz="2000" b="1" dirty="0" err="1" smtClean="0">
                      <a:solidFill>
                        <a:srgbClr val="C00000"/>
                      </a:solidFill>
                    </a:rPr>
                    <a:t>μm</a:t>
                  </a:r>
                  <a:r>
                    <a:rPr lang="zh-CN" altLang="en-US" sz="2000" b="1" dirty="0" smtClean="0">
                      <a:solidFill>
                        <a:srgbClr val="C00000"/>
                      </a:solidFill>
                    </a:rPr>
                    <a:t>。</a:t>
                  </a:r>
                  <a:endParaRPr lang="zh-CN" altLang="en-US" sz="2000" b="1" dirty="0">
                    <a:solidFill>
                      <a:srgbClr val="C00000"/>
                    </a:solidFill>
                  </a:endParaRPr>
                </a:p>
              </p:txBody>
            </p:sp>
          </mc:Choice>
          <mc:Fallback xmlns="">
            <p:sp>
              <p:nvSpPr>
                <p:cNvPr id="9" name="TextBox 8"/>
                <p:cNvSpPr txBox="1">
                  <a:spLocks noRot="1" noChangeAspect="1" noMove="1" noResize="1" noEditPoints="1" noAdjustHandles="1" noChangeArrowheads="1" noChangeShapeType="1" noTextEdit="1"/>
                </p:cNvSpPr>
                <p:nvPr/>
              </p:nvSpPr>
              <p:spPr>
                <a:xfrm>
                  <a:off x="1979712" y="764704"/>
                  <a:ext cx="4608512" cy="400110"/>
                </a:xfrm>
                <a:prstGeom prst="rect">
                  <a:avLst/>
                </a:prstGeom>
                <a:blipFill rotWithShape="1">
                  <a:blip r:embed="rId2"/>
                  <a:stretch>
                    <a:fillRect l="-661" t="-12121" b="-27273"/>
                  </a:stretch>
                </a:blipFill>
              </p:spPr>
              <p:txBody>
                <a:bodyPr/>
                <a:lstStyle/>
                <a:p>
                  <a:r>
                    <a:rPr lang="zh-CN" altLang="en-US">
                      <a:noFill/>
                    </a:rPr>
                    <a:t> </a:t>
                  </a:r>
                </a:p>
              </p:txBody>
            </p:sp>
          </mc:Fallback>
        </mc:AlternateContent>
      </p:grpSp>
      <mc:AlternateContent xmlns:mc="http://schemas.openxmlformats.org/markup-compatibility/2006" xmlns:a14="http://schemas.microsoft.com/office/drawing/2010/main">
        <mc:Choice Requires="a14">
          <p:sp>
            <p:nvSpPr>
              <p:cNvPr id="10" name="内容占位符 2"/>
              <p:cNvSpPr txBox="1">
                <a:spLocks/>
              </p:cNvSpPr>
              <p:nvPr/>
            </p:nvSpPr>
            <p:spPr>
              <a:xfrm>
                <a:off x="246968" y="2852936"/>
                <a:ext cx="8429488" cy="17281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600" b="1" dirty="0" smtClean="0"/>
                  <a:t>4. </a:t>
                </a:r>
                <a:r>
                  <a:rPr lang="zh-CN" altLang="en-US" sz="1600" b="1" dirty="0" smtClean="0"/>
                  <a:t>某直齿圆柱齿轮公称公法线长度和极限偏差为</a:t>
                </a:r>
                <a14:m>
                  <m:oMath xmlns:m="http://schemas.openxmlformats.org/officeDocument/2006/math">
                    <m:sSubSup>
                      <m:sSubSupPr>
                        <m:ctrlPr>
                          <a:rPr lang="en-US" altLang="zh-CN" sz="1600" b="1" i="1" smtClean="0">
                            <a:latin typeface="Cambria Math"/>
                          </a:rPr>
                        </m:ctrlPr>
                      </m:sSubSupPr>
                      <m:e>
                        <m:r>
                          <a:rPr lang="en-US" altLang="zh-CN" sz="1600" b="1" i="1" smtClean="0">
                            <a:latin typeface="Cambria Math"/>
                          </a:rPr>
                          <m:t>𝟒𝟐</m:t>
                        </m:r>
                        <m:r>
                          <a:rPr lang="en-US" altLang="zh-CN" sz="1600" b="1" i="1" smtClean="0">
                            <a:latin typeface="Cambria Math"/>
                          </a:rPr>
                          <m:t>.</m:t>
                        </m:r>
                        <m:r>
                          <a:rPr lang="en-US" altLang="zh-CN" sz="1600" b="1" i="1" smtClean="0">
                            <a:latin typeface="Cambria Math"/>
                          </a:rPr>
                          <m:t>𝟗𝟖𝟓</m:t>
                        </m:r>
                      </m:e>
                      <m:sub>
                        <m:r>
                          <a:rPr lang="en-US" altLang="zh-CN" sz="1600" b="1" i="1" smtClean="0">
                            <a:latin typeface="Cambria Math"/>
                          </a:rPr>
                          <m:t>−</m:t>
                        </m:r>
                        <m:r>
                          <a:rPr lang="en-US" altLang="zh-CN" sz="1600" b="1" i="1" smtClean="0">
                            <a:latin typeface="Cambria Math"/>
                          </a:rPr>
                          <m:t>𝟎</m:t>
                        </m:r>
                        <m:r>
                          <a:rPr lang="en-US" altLang="zh-CN" sz="1600" b="1" i="1" smtClean="0">
                            <a:latin typeface="Cambria Math"/>
                          </a:rPr>
                          <m:t>.</m:t>
                        </m:r>
                        <m:r>
                          <a:rPr lang="en-US" altLang="zh-CN" sz="1600" b="1" i="1" smtClean="0">
                            <a:latin typeface="Cambria Math"/>
                          </a:rPr>
                          <m:t>𝟐𝟓</m:t>
                        </m:r>
                      </m:sub>
                      <m:sup>
                        <m:r>
                          <a:rPr lang="en-US" altLang="zh-CN" sz="1600" b="1" i="1" smtClean="0">
                            <a:latin typeface="Cambria Math"/>
                          </a:rPr>
                          <m:t>−</m:t>
                        </m:r>
                        <m:r>
                          <a:rPr lang="en-US" altLang="zh-CN" sz="1600" b="1" i="1" smtClean="0">
                            <a:latin typeface="Cambria Math"/>
                          </a:rPr>
                          <m:t>𝟎</m:t>
                        </m:r>
                        <m:r>
                          <a:rPr lang="en-US" altLang="zh-CN" sz="1600" b="1" i="1" smtClean="0">
                            <a:latin typeface="Cambria Math"/>
                          </a:rPr>
                          <m:t>.</m:t>
                        </m:r>
                        <m:r>
                          <a:rPr lang="en-US" altLang="zh-CN" sz="1600" b="1" i="1" smtClean="0">
                            <a:latin typeface="Cambria Math"/>
                          </a:rPr>
                          <m:t>𝟎𝟗</m:t>
                        </m:r>
                      </m:sup>
                    </m:sSubSup>
                  </m:oMath>
                </a14:m>
                <a:r>
                  <a:rPr lang="zh-CN" altLang="en-US" sz="1600" b="1" dirty="0" smtClean="0"/>
                  <a:t> </a:t>
                </a:r>
                <a:r>
                  <a:rPr lang="en-US" altLang="zh-CN" sz="1600" b="1" dirty="0" smtClean="0"/>
                  <a:t>mm</a:t>
                </a:r>
                <a:r>
                  <a:rPr lang="zh-CN" altLang="en-US" sz="1600" b="1" dirty="0" smtClean="0"/>
                  <a:t>。</a:t>
                </a:r>
                <a:endParaRPr lang="en-US" altLang="zh-CN" sz="1600" b="1" dirty="0" smtClean="0"/>
              </a:p>
              <a:p>
                <a:pPr marL="0" indent="0">
                  <a:buNone/>
                </a:pPr>
                <a:r>
                  <a:rPr lang="en-US" altLang="zh-CN" sz="1600" b="1" dirty="0"/>
                  <a:t> </a:t>
                </a:r>
                <a:r>
                  <a:rPr lang="en-US" altLang="zh-CN" sz="1600" b="1" dirty="0" smtClean="0"/>
                  <a:t>    </a:t>
                </a:r>
                <a:r>
                  <a:rPr lang="zh-CN" altLang="en-US" sz="1600" b="1" dirty="0" smtClean="0"/>
                  <a:t>公法线长度变动公差为</a:t>
                </a:r>
                <a:r>
                  <a:rPr lang="en-US" altLang="zh-CN" sz="1600" b="1" dirty="0" smtClean="0"/>
                  <a:t>0.04mm</a:t>
                </a:r>
                <a:r>
                  <a:rPr lang="zh-CN" altLang="en-US" sz="1600" b="1" dirty="0" smtClean="0"/>
                  <a:t>。该齿轮加工后，在一周范围内均布测得六条实际公</a:t>
                </a:r>
                <a:endParaRPr lang="en-US" altLang="zh-CN" sz="1600" b="1" dirty="0" smtClean="0"/>
              </a:p>
              <a:p>
                <a:pPr marL="0" indent="0">
                  <a:buNone/>
                </a:pPr>
                <a:r>
                  <a:rPr lang="en-US" altLang="zh-CN" sz="1600" b="1" dirty="0"/>
                  <a:t> </a:t>
                </a:r>
                <a:r>
                  <a:rPr lang="en-US" altLang="zh-CN" sz="1600" b="1" dirty="0" smtClean="0"/>
                  <a:t>   </a:t>
                </a:r>
                <a:r>
                  <a:rPr lang="zh-CN" altLang="en-US" sz="1600" b="1" dirty="0" smtClean="0"/>
                  <a:t>法线长度的数值（</a:t>
                </a:r>
                <a:r>
                  <a:rPr lang="en-US" altLang="zh-CN" sz="1600" b="1" dirty="0" smtClean="0"/>
                  <a:t>mm</a:t>
                </a:r>
                <a:r>
                  <a:rPr lang="zh-CN" altLang="en-US" sz="1600" b="1" dirty="0" smtClean="0"/>
                  <a:t>）为：</a:t>
                </a:r>
                <a:r>
                  <a:rPr lang="en-US" altLang="zh-CN" sz="1600" b="1" dirty="0" smtClean="0">
                    <a:solidFill>
                      <a:srgbClr val="C00000"/>
                    </a:solidFill>
                  </a:rPr>
                  <a:t>42.766</a:t>
                </a:r>
                <a:r>
                  <a:rPr lang="zh-CN" altLang="en-US" sz="1600" b="1" dirty="0" smtClean="0"/>
                  <a:t>、</a:t>
                </a:r>
                <a:r>
                  <a:rPr lang="en-US" altLang="zh-CN" sz="1600" b="1" dirty="0" smtClean="0"/>
                  <a:t>42.785</a:t>
                </a:r>
                <a:r>
                  <a:rPr lang="zh-CN" altLang="en-US" sz="1600" b="1" dirty="0" smtClean="0"/>
                  <a:t>、</a:t>
                </a:r>
                <a:r>
                  <a:rPr lang="en-US" altLang="zh-CN" sz="1600" b="1" dirty="0" smtClean="0"/>
                  <a:t>42.788</a:t>
                </a:r>
                <a:r>
                  <a:rPr lang="zh-CN" altLang="en-US" sz="1600" b="1" dirty="0" smtClean="0"/>
                  <a:t>、</a:t>
                </a:r>
                <a:r>
                  <a:rPr lang="en-US" altLang="zh-CN" sz="1600" b="1" dirty="0" smtClean="0">
                    <a:solidFill>
                      <a:srgbClr val="C00000"/>
                    </a:solidFill>
                  </a:rPr>
                  <a:t>42.812</a:t>
                </a:r>
                <a:r>
                  <a:rPr lang="zh-CN" altLang="en-US" sz="1600" b="1" dirty="0" smtClean="0"/>
                  <a:t>、</a:t>
                </a:r>
                <a:r>
                  <a:rPr lang="en-US" altLang="zh-CN" sz="1600" b="1" dirty="0" smtClean="0"/>
                  <a:t>42.795</a:t>
                </a:r>
                <a:r>
                  <a:rPr lang="zh-CN" altLang="en-US" sz="1600" b="1" dirty="0" smtClean="0"/>
                  <a:t>、</a:t>
                </a:r>
                <a:r>
                  <a:rPr lang="en-US" altLang="zh-CN" sz="1600" b="1" dirty="0" smtClean="0"/>
                  <a:t>42.784</a:t>
                </a:r>
                <a:r>
                  <a:rPr lang="zh-CN" altLang="en-US" sz="1600" b="1" dirty="0" smtClean="0"/>
                  <a:t>。</a:t>
                </a:r>
                <a:endParaRPr lang="en-US" altLang="zh-CN" sz="1600" b="1" dirty="0" smtClean="0"/>
              </a:p>
              <a:p>
                <a:pPr marL="0" indent="0">
                  <a:buNone/>
                </a:pPr>
                <a:r>
                  <a:rPr lang="en-US" altLang="zh-CN" sz="1600" b="1" dirty="0"/>
                  <a:t> </a:t>
                </a:r>
                <a:r>
                  <a:rPr lang="en-US" altLang="zh-CN" sz="1600" b="1" dirty="0" smtClean="0"/>
                  <a:t>   </a:t>
                </a:r>
                <a:r>
                  <a:rPr lang="zh-CN" altLang="en-US" sz="1600" b="1" dirty="0" smtClean="0"/>
                  <a:t>试确定公法线长度偏差和公法线长度变动，并判断它们是否合格？</a:t>
                </a:r>
                <a:endParaRPr lang="zh-CN" altLang="zh-CN" sz="1600" b="1" dirty="0"/>
              </a:p>
            </p:txBody>
          </p:sp>
        </mc:Choice>
        <mc:Fallback xmlns="">
          <p:sp>
            <p:nvSpPr>
              <p:cNvPr id="10" name="内容占位符 2"/>
              <p:cNvSpPr txBox="1">
                <a:spLocks noRot="1" noChangeAspect="1" noMove="1" noResize="1" noEditPoints="1" noAdjustHandles="1" noChangeArrowheads="1" noChangeShapeType="1" noTextEdit="1"/>
              </p:cNvSpPr>
              <p:nvPr/>
            </p:nvSpPr>
            <p:spPr>
              <a:xfrm>
                <a:off x="246968" y="2852936"/>
                <a:ext cx="8429488" cy="1728192"/>
              </a:xfrm>
              <a:prstGeom prst="rect">
                <a:avLst/>
              </a:prstGeom>
              <a:blipFill rotWithShape="1">
                <a:blip r:embed="rId3"/>
                <a:stretch>
                  <a:fillRect l="-434" t="-707"/>
                </a:stretch>
              </a:blipFill>
            </p:spPr>
            <p:txBody>
              <a:bodyPr/>
              <a:lstStyle/>
              <a:p>
                <a:r>
                  <a:rPr lang="zh-CN" altLang="en-US">
                    <a:noFill/>
                  </a:rPr>
                  <a:t> </a:t>
                </a:r>
              </a:p>
            </p:txBody>
          </p:sp>
        </mc:Fallback>
      </mc:AlternateContent>
      <p:sp>
        <p:nvSpPr>
          <p:cNvPr id="11" name="TextBox 10"/>
          <p:cNvSpPr txBox="1"/>
          <p:nvPr/>
        </p:nvSpPr>
        <p:spPr>
          <a:xfrm>
            <a:off x="644178" y="4149080"/>
            <a:ext cx="1872208" cy="400110"/>
          </a:xfrm>
          <a:prstGeom prst="rect">
            <a:avLst/>
          </a:prstGeom>
          <a:noFill/>
        </p:spPr>
        <p:txBody>
          <a:bodyPr wrap="square" rtlCol="0">
            <a:spAutoFit/>
          </a:bodyPr>
          <a:lstStyle/>
          <a:p>
            <a:r>
              <a:rPr lang="zh-CN" altLang="en-US" sz="2000" b="1" dirty="0" smtClean="0">
                <a:solidFill>
                  <a:srgbClr val="C00000"/>
                </a:solidFill>
              </a:rPr>
              <a:t>答案：</a:t>
            </a:r>
            <a:endParaRPr lang="zh-CN" altLang="en-US" sz="2000" b="1" dirty="0">
              <a:solidFill>
                <a:srgbClr val="C00000"/>
              </a:solidFill>
            </a:endParaRPr>
          </a:p>
        </p:txBody>
      </p:sp>
      <mc:AlternateContent xmlns:mc="http://schemas.openxmlformats.org/markup-compatibility/2006" xmlns:a14="http://schemas.microsoft.com/office/drawing/2010/main">
        <mc:Choice Requires="a14">
          <p:sp>
            <p:nvSpPr>
              <p:cNvPr id="12" name="TextBox 11"/>
              <p:cNvSpPr txBox="1"/>
              <p:nvPr/>
            </p:nvSpPr>
            <p:spPr>
              <a:xfrm>
                <a:off x="575592" y="4509120"/>
                <a:ext cx="8244880" cy="461665"/>
              </a:xfrm>
              <a:prstGeom prst="rect">
                <a:avLst/>
              </a:prstGeom>
              <a:noFill/>
            </p:spPr>
            <p:txBody>
              <a:bodyPr wrap="square" rtlCol="0">
                <a:spAutoFit/>
              </a:bodyPr>
              <a:lstStyle/>
              <a:p>
                <a14:m>
                  <m:oMath xmlns:m="http://schemas.openxmlformats.org/officeDocument/2006/math">
                    <m:d>
                      <m:dPr>
                        <m:ctrlPr>
                          <a:rPr lang="en-US" altLang="zh-CN" sz="2400" b="1" i="1" smtClean="0">
                            <a:solidFill>
                              <a:srgbClr val="C00000"/>
                            </a:solidFill>
                            <a:latin typeface="Cambria Math"/>
                            <a:ea typeface="Cambria Math"/>
                          </a:rPr>
                        </m:ctrlPr>
                      </m:dPr>
                      <m:e>
                        <m:r>
                          <a:rPr lang="en-US" altLang="zh-CN" sz="2400" b="1" i="1" smtClean="0">
                            <a:solidFill>
                              <a:srgbClr val="C00000"/>
                            </a:solidFill>
                            <a:latin typeface="Cambria Math"/>
                            <a:ea typeface="Cambria Math"/>
                          </a:rPr>
                          <m:t>𝟏</m:t>
                        </m:r>
                      </m:e>
                    </m:d>
                    <m:r>
                      <a:rPr lang="en-US" altLang="zh-CN" sz="2400" b="1" i="1" smtClean="0">
                        <a:solidFill>
                          <a:srgbClr val="C00000"/>
                        </a:solidFill>
                        <a:latin typeface="Cambria Math"/>
                        <a:ea typeface="Cambria Math"/>
                      </a:rPr>
                      <m:t>∵∆</m:t>
                    </m:r>
                    <m:sSub>
                      <m:sSubPr>
                        <m:ctrlPr>
                          <a:rPr lang="en-US" altLang="zh-CN" sz="2400" b="1" i="1" smtClean="0">
                            <a:solidFill>
                              <a:srgbClr val="C00000"/>
                            </a:solidFill>
                            <a:latin typeface="Cambria Math"/>
                          </a:rPr>
                        </m:ctrlPr>
                      </m:sSubPr>
                      <m:e>
                        <m:r>
                          <a:rPr lang="en-US" altLang="zh-CN" sz="2400" b="1" i="1" smtClean="0">
                            <a:solidFill>
                              <a:srgbClr val="C00000"/>
                            </a:solidFill>
                            <a:latin typeface="Cambria Math"/>
                          </a:rPr>
                          <m:t>𝑭</m:t>
                        </m:r>
                      </m:e>
                      <m:sub>
                        <m:r>
                          <a:rPr lang="en-US" altLang="zh-CN" sz="2400" b="1" i="0" smtClean="0">
                            <a:solidFill>
                              <a:srgbClr val="C00000"/>
                            </a:solidFill>
                            <a:latin typeface="Cambria Math"/>
                          </a:rPr>
                          <m:t>𝐖</m:t>
                        </m:r>
                      </m:sub>
                    </m:sSub>
                  </m:oMath>
                </a14:m>
                <a:r>
                  <a:rPr lang="en-US" altLang="zh-CN" sz="2400" b="1" dirty="0" smtClean="0">
                    <a:solidFill>
                      <a:srgbClr val="C00000"/>
                    </a:solidFill>
                  </a:rPr>
                  <a:t> = 0.046 &gt; </a:t>
                </a:r>
                <a14:m>
                  <m:oMath xmlns:m="http://schemas.openxmlformats.org/officeDocument/2006/math">
                    <m:sSub>
                      <m:sSubPr>
                        <m:ctrlPr>
                          <a:rPr lang="en-US" altLang="zh-CN" sz="2400" b="1" i="1" smtClean="0">
                            <a:solidFill>
                              <a:srgbClr val="C00000"/>
                            </a:solidFill>
                            <a:latin typeface="Cambria Math"/>
                          </a:rPr>
                        </m:ctrlPr>
                      </m:sSubPr>
                      <m:e>
                        <m:r>
                          <a:rPr lang="en-US" altLang="zh-CN" sz="2400" b="1" i="1" smtClean="0">
                            <a:solidFill>
                              <a:srgbClr val="C00000"/>
                            </a:solidFill>
                            <a:latin typeface="Cambria Math"/>
                          </a:rPr>
                          <m:t>𝑭</m:t>
                        </m:r>
                      </m:e>
                      <m:sub>
                        <m:r>
                          <a:rPr lang="en-US" altLang="zh-CN" sz="2400" b="1" i="0" smtClean="0">
                            <a:solidFill>
                              <a:srgbClr val="C00000"/>
                            </a:solidFill>
                            <a:latin typeface="Cambria Math"/>
                          </a:rPr>
                          <m:t>𝐖</m:t>
                        </m:r>
                      </m:sub>
                    </m:sSub>
                  </m:oMath>
                </a14:m>
                <a:r>
                  <a:rPr lang="zh-CN" altLang="en-US" sz="2400" b="1" dirty="0" smtClean="0">
                    <a:solidFill>
                      <a:srgbClr val="C00000"/>
                    </a:solidFill>
                  </a:rPr>
                  <a:t> </a:t>
                </a:r>
                <a:r>
                  <a:rPr lang="en-US" altLang="zh-CN" sz="2400" b="1" dirty="0" smtClean="0">
                    <a:solidFill>
                      <a:srgbClr val="C00000"/>
                    </a:solidFill>
                  </a:rPr>
                  <a:t>= 0.04 </a:t>
                </a:r>
                <a:r>
                  <a:rPr lang="zh-CN" altLang="en-US" sz="2400" b="1" dirty="0" smtClean="0">
                    <a:solidFill>
                      <a:srgbClr val="C00000"/>
                    </a:solidFill>
                  </a:rPr>
                  <a:t>。</a:t>
                </a:r>
                <a14:m>
                  <m:oMath xmlns:m="http://schemas.openxmlformats.org/officeDocument/2006/math">
                    <m:r>
                      <a:rPr lang="en-US" altLang="zh-CN" sz="2400" b="1" i="1">
                        <a:solidFill>
                          <a:srgbClr val="C00000"/>
                        </a:solidFill>
                        <a:latin typeface="Cambria Math"/>
                        <a:ea typeface="Cambria Math"/>
                      </a:rPr>
                      <m:t>∴</m:t>
                    </m:r>
                  </m:oMath>
                </a14:m>
                <a:r>
                  <a:rPr lang="en-US" altLang="zh-CN" sz="2400" b="1" dirty="0" smtClean="0">
                    <a:solidFill>
                      <a:srgbClr val="C00000"/>
                    </a:solidFill>
                  </a:rPr>
                  <a:t> </a:t>
                </a:r>
                <a:r>
                  <a:rPr lang="zh-CN" altLang="en-US" sz="2400" b="1" dirty="0" smtClean="0">
                    <a:solidFill>
                      <a:srgbClr val="C00000"/>
                    </a:solidFill>
                  </a:rPr>
                  <a:t>公法线长度变动不合格</a:t>
                </a:r>
                <a:r>
                  <a:rPr lang="en-US" altLang="zh-CN" sz="2400" b="1" dirty="0" smtClean="0">
                    <a:solidFill>
                      <a:srgbClr val="C00000"/>
                    </a:solidFill>
                  </a:rPr>
                  <a:t>  </a:t>
                </a:r>
                <a:endParaRPr lang="zh-CN" altLang="en-US" sz="2400" b="1" dirty="0">
                  <a:solidFill>
                    <a:srgbClr val="C00000"/>
                  </a:solidFill>
                </a:endParaRPr>
              </a:p>
            </p:txBody>
          </p:sp>
        </mc:Choice>
        <mc:Fallback xmlns="">
          <p:sp>
            <p:nvSpPr>
              <p:cNvPr id="12" name="TextBox 11"/>
              <p:cNvSpPr txBox="1">
                <a:spLocks noRot="1" noChangeAspect="1" noMove="1" noResize="1" noEditPoints="1" noAdjustHandles="1" noChangeArrowheads="1" noChangeShapeType="1" noTextEdit="1"/>
              </p:cNvSpPr>
              <p:nvPr/>
            </p:nvSpPr>
            <p:spPr>
              <a:xfrm>
                <a:off x="575592" y="4509120"/>
                <a:ext cx="8244880" cy="461665"/>
              </a:xfrm>
              <a:prstGeom prst="rect">
                <a:avLst/>
              </a:prstGeom>
              <a:blipFill rotWithShape="1">
                <a:blip r:embed="rId4"/>
                <a:stretch>
                  <a:fillRect t="-16000" b="-320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a:xfrm>
                <a:off x="395536" y="5013176"/>
                <a:ext cx="8244880" cy="1284839"/>
              </a:xfrm>
              <a:prstGeom prst="rect">
                <a:avLst/>
              </a:prstGeom>
              <a:noFill/>
            </p:spPr>
            <p:txBody>
              <a:bodyPr wrap="square" rtlCol="0">
                <a:spAutoFit/>
              </a:bodyPr>
              <a:lstStyle/>
              <a:p>
                <a:pPr>
                  <a:lnSpc>
                    <a:spcPct val="110000"/>
                  </a:lnSpc>
                </a:pPr>
                <a:r>
                  <a:rPr lang="zh-CN" altLang="en-US" sz="2400" b="1" dirty="0" smtClean="0">
                    <a:solidFill>
                      <a:srgbClr val="C00000"/>
                    </a:solidFill>
                    <a:ea typeface="Cambria Math"/>
                  </a:rPr>
                  <a:t>（</a:t>
                </a:r>
                <a:r>
                  <a:rPr lang="en-US" altLang="zh-CN" sz="2400" b="1" dirty="0" smtClean="0">
                    <a:solidFill>
                      <a:srgbClr val="C00000"/>
                    </a:solidFill>
                    <a:ea typeface="Cambria Math"/>
                  </a:rPr>
                  <a:t>2</a:t>
                </a:r>
                <a:r>
                  <a:rPr lang="zh-CN" altLang="en-US" sz="2400" b="1" dirty="0" smtClean="0">
                    <a:solidFill>
                      <a:srgbClr val="C00000"/>
                    </a:solidFill>
                    <a:ea typeface="Cambria Math"/>
                  </a:rPr>
                  <a:t>）</a:t>
                </a:r>
                <a14:m>
                  <m:oMath xmlns:m="http://schemas.openxmlformats.org/officeDocument/2006/math">
                    <m:r>
                      <a:rPr lang="en-US" altLang="zh-CN" sz="2400" b="1" i="1" smtClean="0">
                        <a:solidFill>
                          <a:srgbClr val="C00000"/>
                        </a:solidFill>
                        <a:latin typeface="Cambria Math"/>
                        <a:ea typeface="Cambria Math"/>
                      </a:rPr>
                      <m:t>∆</m:t>
                    </m:r>
                    <m:sSub>
                      <m:sSubPr>
                        <m:ctrlPr>
                          <a:rPr lang="en-US" altLang="zh-CN" sz="2400" b="1" i="1" smtClean="0">
                            <a:solidFill>
                              <a:srgbClr val="C00000"/>
                            </a:solidFill>
                            <a:latin typeface="Cambria Math"/>
                          </a:rPr>
                        </m:ctrlPr>
                      </m:sSubPr>
                      <m:e>
                        <m:r>
                          <a:rPr lang="en-US" altLang="zh-CN" sz="2400" b="1" i="1" smtClean="0">
                            <a:solidFill>
                              <a:srgbClr val="C00000"/>
                            </a:solidFill>
                            <a:latin typeface="Cambria Math"/>
                          </a:rPr>
                          <m:t>𝑬</m:t>
                        </m:r>
                      </m:e>
                      <m:sub>
                        <m:r>
                          <a:rPr lang="en-US" altLang="zh-CN" sz="2400" b="1" i="0" smtClean="0">
                            <a:solidFill>
                              <a:srgbClr val="C00000"/>
                            </a:solidFill>
                            <a:latin typeface="Cambria Math"/>
                          </a:rPr>
                          <m:t>𝐛𝐧𝐦𝐚𝐱</m:t>
                        </m:r>
                      </m:sub>
                    </m:sSub>
                  </m:oMath>
                </a14:m>
                <a:r>
                  <a:rPr lang="en-US" altLang="zh-CN" sz="2400" b="1" dirty="0" smtClean="0">
                    <a:solidFill>
                      <a:srgbClr val="C00000"/>
                    </a:solidFill>
                  </a:rPr>
                  <a:t> =  -0.173 </a:t>
                </a:r>
                <a:r>
                  <a:rPr lang="zh-CN" altLang="en-US" sz="2400" b="1" dirty="0" smtClean="0">
                    <a:solidFill>
                      <a:srgbClr val="C00000"/>
                    </a:solidFill>
                  </a:rPr>
                  <a:t>。</a:t>
                </a:r>
                <a14:m>
                  <m:oMath xmlns:m="http://schemas.openxmlformats.org/officeDocument/2006/math">
                    <m:r>
                      <a:rPr lang="en-US" altLang="zh-CN" sz="2400" b="1" i="1">
                        <a:solidFill>
                          <a:srgbClr val="C00000"/>
                        </a:solidFill>
                        <a:latin typeface="Cambria Math"/>
                        <a:ea typeface="Cambria Math"/>
                      </a:rPr>
                      <m:t>∆</m:t>
                    </m:r>
                    <m:sSub>
                      <m:sSubPr>
                        <m:ctrlPr>
                          <a:rPr lang="en-US" altLang="zh-CN" sz="2400" b="1" i="1">
                            <a:solidFill>
                              <a:srgbClr val="C00000"/>
                            </a:solidFill>
                            <a:latin typeface="Cambria Math"/>
                          </a:rPr>
                        </m:ctrlPr>
                      </m:sSubPr>
                      <m:e>
                        <m:r>
                          <a:rPr lang="en-US" altLang="zh-CN" sz="2400" b="1" i="1">
                            <a:solidFill>
                              <a:srgbClr val="C00000"/>
                            </a:solidFill>
                            <a:latin typeface="Cambria Math"/>
                          </a:rPr>
                          <m:t>𝑬</m:t>
                        </m:r>
                      </m:e>
                      <m:sub>
                        <m:r>
                          <a:rPr lang="en-US" altLang="zh-CN" sz="2400" b="1">
                            <a:solidFill>
                              <a:srgbClr val="C00000"/>
                            </a:solidFill>
                            <a:latin typeface="Cambria Math"/>
                          </a:rPr>
                          <m:t>𝐛𝐧𝐦</m:t>
                        </m:r>
                        <m:r>
                          <a:rPr lang="en-US" altLang="zh-CN" sz="2400" b="1" i="0" smtClean="0">
                            <a:solidFill>
                              <a:srgbClr val="C00000"/>
                            </a:solidFill>
                            <a:latin typeface="Cambria Math"/>
                          </a:rPr>
                          <m:t>𝐢𝐧</m:t>
                        </m:r>
                      </m:sub>
                    </m:sSub>
                  </m:oMath>
                </a14:m>
                <a:r>
                  <a:rPr lang="en-US" altLang="zh-CN" sz="2400" b="1" dirty="0">
                    <a:solidFill>
                      <a:srgbClr val="C00000"/>
                    </a:solidFill>
                  </a:rPr>
                  <a:t> =  -</a:t>
                </a:r>
                <a:r>
                  <a:rPr lang="en-US" altLang="zh-CN" sz="2400" b="1" dirty="0" smtClean="0">
                    <a:solidFill>
                      <a:srgbClr val="C00000"/>
                    </a:solidFill>
                  </a:rPr>
                  <a:t>0.219 </a:t>
                </a:r>
                <a:r>
                  <a:rPr lang="zh-CN" altLang="en-US" sz="2400" b="1" dirty="0">
                    <a:solidFill>
                      <a:srgbClr val="C00000"/>
                    </a:solidFill>
                  </a:rPr>
                  <a:t>。</a:t>
                </a:r>
                <a:r>
                  <a:rPr lang="en-US" altLang="zh-CN" sz="2400" b="1" dirty="0">
                    <a:solidFill>
                      <a:srgbClr val="C00000"/>
                    </a:solidFill>
                  </a:rPr>
                  <a:t>  </a:t>
                </a:r>
                <a:endParaRPr lang="zh-CN" altLang="en-US" sz="2400" b="1" dirty="0">
                  <a:solidFill>
                    <a:srgbClr val="C00000"/>
                  </a:solidFill>
                </a:endParaRPr>
              </a:p>
              <a:p>
                <a:pPr>
                  <a:lnSpc>
                    <a:spcPct val="110000"/>
                  </a:lnSpc>
                </a:pPr>
                <a:r>
                  <a:rPr lang="en-US" altLang="zh-CN" sz="2400" b="1" dirty="0" smtClean="0">
                    <a:solidFill>
                      <a:srgbClr val="C00000"/>
                    </a:solidFill>
                  </a:rPr>
                  <a:t>       </a:t>
                </a:r>
                <a:r>
                  <a:rPr lang="en-US" altLang="zh-CN" sz="2400" b="1" dirty="0" smtClean="0">
                    <a:solidFill>
                      <a:srgbClr val="C00000"/>
                    </a:solidFill>
                    <a:latin typeface="Cambria Math"/>
                    <a:ea typeface="Cambria Math"/>
                  </a:rPr>
                  <a:t>∵       -0.25&lt;</a:t>
                </a:r>
                <a14:m>
                  <m:oMath xmlns:m="http://schemas.openxmlformats.org/officeDocument/2006/math">
                    <m:r>
                      <a:rPr lang="en-US" altLang="zh-CN" sz="2400" b="1" i="1">
                        <a:solidFill>
                          <a:srgbClr val="C00000"/>
                        </a:solidFill>
                        <a:latin typeface="Cambria Math"/>
                        <a:ea typeface="Cambria Math"/>
                      </a:rPr>
                      <m:t>∆</m:t>
                    </m:r>
                    <m:sSub>
                      <m:sSubPr>
                        <m:ctrlPr>
                          <a:rPr lang="en-US" altLang="zh-CN" sz="2400" b="1" i="1">
                            <a:solidFill>
                              <a:srgbClr val="C00000"/>
                            </a:solidFill>
                            <a:latin typeface="Cambria Math"/>
                          </a:rPr>
                        </m:ctrlPr>
                      </m:sSubPr>
                      <m:e>
                        <m:r>
                          <a:rPr lang="en-US" altLang="zh-CN" sz="2400" b="1" i="1">
                            <a:solidFill>
                              <a:srgbClr val="C00000"/>
                            </a:solidFill>
                            <a:latin typeface="Cambria Math"/>
                          </a:rPr>
                          <m:t>𝑬</m:t>
                        </m:r>
                      </m:e>
                      <m:sub>
                        <m:r>
                          <a:rPr lang="en-US" altLang="zh-CN" sz="2400" b="1">
                            <a:solidFill>
                              <a:srgbClr val="C00000"/>
                            </a:solidFill>
                            <a:latin typeface="Cambria Math"/>
                          </a:rPr>
                          <m:t>𝐛𝐧𝐦𝐚𝐱</m:t>
                        </m:r>
                      </m:sub>
                    </m:sSub>
                  </m:oMath>
                </a14:m>
                <a:r>
                  <a:rPr lang="en-US" altLang="zh-CN" sz="2400" b="1" dirty="0" smtClean="0">
                    <a:solidFill>
                      <a:srgbClr val="C00000"/>
                    </a:solidFill>
                    <a:latin typeface="Cambria Math"/>
                    <a:ea typeface="Cambria Math"/>
                  </a:rPr>
                  <a:t> </a:t>
                </a:r>
                <a:r>
                  <a:rPr lang="zh-CN" altLang="en-US" sz="2400" b="1" dirty="0" smtClean="0">
                    <a:solidFill>
                      <a:srgbClr val="C00000"/>
                    </a:solidFill>
                    <a:latin typeface="Cambria Math"/>
                    <a:ea typeface="Cambria Math"/>
                  </a:rPr>
                  <a:t>、</a:t>
                </a:r>
                <a:r>
                  <a:rPr lang="en-US" altLang="zh-CN" sz="2400" b="1" dirty="0">
                    <a:solidFill>
                      <a:srgbClr val="C00000"/>
                    </a:solidFill>
                    <a:ea typeface="Cambria Math"/>
                  </a:rPr>
                  <a:t> </a:t>
                </a:r>
                <a14:m>
                  <m:oMath xmlns:m="http://schemas.openxmlformats.org/officeDocument/2006/math">
                    <m:r>
                      <a:rPr lang="en-US" altLang="zh-CN" sz="2400" b="1" i="1">
                        <a:solidFill>
                          <a:srgbClr val="C00000"/>
                        </a:solidFill>
                        <a:latin typeface="Cambria Math"/>
                        <a:ea typeface="Cambria Math"/>
                      </a:rPr>
                      <m:t>∆</m:t>
                    </m:r>
                    <m:sSub>
                      <m:sSubPr>
                        <m:ctrlPr>
                          <a:rPr lang="en-US" altLang="zh-CN" sz="2400" b="1" i="1">
                            <a:solidFill>
                              <a:srgbClr val="C00000"/>
                            </a:solidFill>
                            <a:latin typeface="Cambria Math"/>
                          </a:rPr>
                        </m:ctrlPr>
                      </m:sSubPr>
                      <m:e>
                        <m:r>
                          <a:rPr lang="en-US" altLang="zh-CN" sz="2400" b="1" i="1">
                            <a:solidFill>
                              <a:srgbClr val="C00000"/>
                            </a:solidFill>
                            <a:latin typeface="Cambria Math"/>
                          </a:rPr>
                          <m:t>𝑬</m:t>
                        </m:r>
                      </m:e>
                      <m:sub>
                        <m:r>
                          <a:rPr lang="en-US" altLang="zh-CN" sz="2400" b="1">
                            <a:solidFill>
                              <a:srgbClr val="C00000"/>
                            </a:solidFill>
                            <a:latin typeface="Cambria Math"/>
                          </a:rPr>
                          <m:t>𝐛𝐧𝐦𝐢𝐧</m:t>
                        </m:r>
                      </m:sub>
                    </m:sSub>
                  </m:oMath>
                </a14:m>
                <a:r>
                  <a:rPr lang="en-US" altLang="zh-CN" sz="2400" b="1" dirty="0" smtClean="0">
                    <a:solidFill>
                      <a:srgbClr val="C00000"/>
                    </a:solidFill>
                    <a:latin typeface="Cambria Math"/>
                    <a:ea typeface="Cambria Math"/>
                  </a:rPr>
                  <a:t> &lt;-0.09    </a:t>
                </a:r>
              </a:p>
              <a:p>
                <a:pPr>
                  <a:lnSpc>
                    <a:spcPct val="110000"/>
                  </a:lnSpc>
                </a:pPr>
                <a:r>
                  <a:rPr lang="en-US" altLang="zh-CN" sz="2400" b="1" dirty="0" smtClean="0">
                    <a:solidFill>
                      <a:srgbClr val="C00000"/>
                    </a:solidFill>
                    <a:latin typeface="Cambria Math"/>
                    <a:ea typeface="Cambria Math"/>
                  </a:rPr>
                  <a:t>       ∴</a:t>
                </a:r>
                <a:r>
                  <a:rPr lang="en-US" altLang="zh-CN" sz="2400" b="1" dirty="0" smtClean="0">
                    <a:solidFill>
                      <a:srgbClr val="C00000"/>
                    </a:solidFill>
                    <a:ea typeface="Cambria Math"/>
                  </a:rPr>
                  <a:t>        </a:t>
                </a:r>
                <a14:m>
                  <m:oMath xmlns:m="http://schemas.openxmlformats.org/officeDocument/2006/math">
                    <m:r>
                      <a:rPr lang="en-US" altLang="zh-CN" sz="2400" b="1" i="1">
                        <a:solidFill>
                          <a:srgbClr val="C00000"/>
                        </a:solidFill>
                        <a:latin typeface="Cambria Math"/>
                        <a:ea typeface="Cambria Math"/>
                      </a:rPr>
                      <m:t>∆</m:t>
                    </m:r>
                    <m:sSub>
                      <m:sSubPr>
                        <m:ctrlPr>
                          <a:rPr lang="en-US" altLang="zh-CN" sz="2400" b="1" i="1">
                            <a:solidFill>
                              <a:srgbClr val="C00000"/>
                            </a:solidFill>
                            <a:latin typeface="Cambria Math"/>
                          </a:rPr>
                        </m:ctrlPr>
                      </m:sSubPr>
                      <m:e>
                        <m:r>
                          <a:rPr lang="en-US" altLang="zh-CN" sz="2400" b="1" i="1">
                            <a:solidFill>
                              <a:srgbClr val="C00000"/>
                            </a:solidFill>
                            <a:latin typeface="Cambria Math"/>
                          </a:rPr>
                          <m:t>𝑬</m:t>
                        </m:r>
                      </m:e>
                      <m:sub>
                        <m:r>
                          <a:rPr lang="en-US" altLang="zh-CN" sz="2400" b="1">
                            <a:solidFill>
                              <a:srgbClr val="C00000"/>
                            </a:solidFill>
                            <a:latin typeface="Cambria Math"/>
                          </a:rPr>
                          <m:t>𝐛𝐧</m:t>
                        </m:r>
                      </m:sub>
                    </m:sSub>
                  </m:oMath>
                </a14:m>
                <a:r>
                  <a:rPr lang="zh-CN" altLang="en-US" sz="2400" b="1" dirty="0" smtClean="0">
                    <a:solidFill>
                      <a:srgbClr val="C00000"/>
                    </a:solidFill>
                  </a:rPr>
                  <a:t>   </a:t>
                </a:r>
                <a:r>
                  <a:rPr lang="zh-CN" altLang="en-US" sz="2400" b="1" dirty="0">
                    <a:solidFill>
                      <a:srgbClr val="C00000"/>
                    </a:solidFill>
                  </a:rPr>
                  <a:t>合格</a:t>
                </a:r>
              </a:p>
            </p:txBody>
          </p:sp>
        </mc:Choice>
        <mc:Fallback xmlns="">
          <p:sp>
            <p:nvSpPr>
              <p:cNvPr id="14" name="TextBox 13"/>
              <p:cNvSpPr txBox="1">
                <a:spLocks noRot="1" noChangeAspect="1" noMove="1" noResize="1" noEditPoints="1" noAdjustHandles="1" noChangeArrowheads="1" noChangeShapeType="1" noTextEdit="1"/>
              </p:cNvSpPr>
              <p:nvPr/>
            </p:nvSpPr>
            <p:spPr>
              <a:xfrm>
                <a:off x="395536" y="5013176"/>
                <a:ext cx="8244880" cy="1284839"/>
              </a:xfrm>
              <a:prstGeom prst="rect">
                <a:avLst/>
              </a:prstGeom>
              <a:blipFill rotWithShape="1">
                <a:blip r:embed="rId5"/>
                <a:stretch>
                  <a:fillRect l="-1183" t="-4739" b="-9479"/>
                </a:stretch>
              </a:blipFill>
            </p:spPr>
            <p:txBody>
              <a:bodyPr/>
              <a:lstStyle/>
              <a:p>
                <a:r>
                  <a:rPr lang="zh-CN" altLang="en-US">
                    <a:noFill/>
                  </a:rPr>
                  <a:t> </a:t>
                </a:r>
              </a:p>
            </p:txBody>
          </p:sp>
        </mc:Fallback>
      </mc:AlternateContent>
      <p:sp>
        <p:nvSpPr>
          <p:cNvPr id="13"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36</a:t>
            </a:fld>
            <a:endParaRPr lang="zh-CN" altLang="en-US" sz="2400" b="1" dirty="0"/>
          </a:p>
        </p:txBody>
      </p:sp>
    </p:spTree>
    <p:extLst>
      <p:ext uri="{BB962C8B-B14F-4D97-AF65-F5344CB8AC3E}">
        <p14:creationId xmlns:p14="http://schemas.microsoft.com/office/powerpoint/2010/main" val="36159210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1500" fill="hold"/>
                                        <p:tgtEl>
                                          <p:spTgt spid="7"/>
                                        </p:tgtEl>
                                        <p:attrNameLst>
                                          <p:attrName>ppt_x</p:attrName>
                                        </p:attrNameLst>
                                      </p:cBhvr>
                                      <p:tavLst>
                                        <p:tav tm="0">
                                          <p:val>
                                            <p:strVal val="0-#ppt_w/2"/>
                                          </p:val>
                                        </p:tav>
                                        <p:tav tm="100000">
                                          <p:val>
                                            <p:strVal val="#ppt_x"/>
                                          </p:val>
                                        </p:tav>
                                      </p:tavLst>
                                    </p:anim>
                                    <p:anim calcmode="lin" valueType="num">
                                      <p:cBhvr additive="base">
                                        <p:cTn id="13" dur="1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nodePh="1">
                                  <p:stCondLst>
                                    <p:cond delay="0"/>
                                  </p:stCondLst>
                                  <p:endCondLst>
                                    <p:cond evt="begin" delay="0">
                                      <p:tn val="21"/>
                                    </p:cond>
                                  </p:end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wipe(left)">
                                      <p:cBhvr>
                                        <p:cTn id="23" dur="500"/>
                                        <p:tgtEl>
                                          <p:spTgt spid="8">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0">
                                            <p:txEl>
                                              <p:pRg st="0" end="0"/>
                                            </p:txEl>
                                          </p:spTgt>
                                        </p:tgtEl>
                                        <p:attrNameLst>
                                          <p:attrName>style.visibility</p:attrName>
                                        </p:attrNameLst>
                                      </p:cBhvr>
                                      <p:to>
                                        <p:strVal val="visible"/>
                                      </p:to>
                                    </p:set>
                                    <p:animEffect transition="in" filter="wipe(left)">
                                      <p:cBhvr>
                                        <p:cTn id="28" dur="500"/>
                                        <p:tgtEl>
                                          <p:spTgt spid="10">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0">
                                            <p:txEl>
                                              <p:pRg st="1" end="1"/>
                                            </p:txEl>
                                          </p:spTgt>
                                        </p:tgtEl>
                                        <p:attrNameLst>
                                          <p:attrName>style.visibility</p:attrName>
                                        </p:attrNameLst>
                                      </p:cBhvr>
                                      <p:to>
                                        <p:strVal val="visible"/>
                                      </p:to>
                                    </p:set>
                                    <p:animEffect transition="in" filter="wipe(left)">
                                      <p:cBhvr>
                                        <p:cTn id="33" dur="500"/>
                                        <p:tgtEl>
                                          <p:spTgt spid="10">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0">
                                            <p:txEl>
                                              <p:pRg st="2" end="2"/>
                                            </p:txEl>
                                          </p:spTgt>
                                        </p:tgtEl>
                                        <p:attrNameLst>
                                          <p:attrName>style.visibility</p:attrName>
                                        </p:attrNameLst>
                                      </p:cBhvr>
                                      <p:to>
                                        <p:strVal val="visible"/>
                                      </p:to>
                                    </p:set>
                                    <p:animEffect transition="in" filter="wipe(left)">
                                      <p:cBhvr>
                                        <p:cTn id="38" dur="500"/>
                                        <p:tgtEl>
                                          <p:spTgt spid="10">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0">
                                            <p:txEl>
                                              <p:pRg st="3" end="3"/>
                                            </p:txEl>
                                          </p:spTgt>
                                        </p:tgtEl>
                                        <p:attrNameLst>
                                          <p:attrName>style.visibility</p:attrName>
                                        </p:attrNameLst>
                                      </p:cBhvr>
                                      <p:to>
                                        <p:strVal val="visible"/>
                                      </p:to>
                                    </p:set>
                                    <p:animEffect transition="in" filter="wipe(left)">
                                      <p:cBhvr>
                                        <p:cTn id="43" dur="500"/>
                                        <p:tgtEl>
                                          <p:spTgt spid="10">
                                            <p:txEl>
                                              <p:pRg st="3" end="3"/>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barn(inVertical)">
                                      <p:cBhvr>
                                        <p:cTn id="48" dur="1250"/>
                                        <p:tgtEl>
                                          <p:spTgt spid="11"/>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15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2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build="p"/>
      <p:bldP spid="10" grpId="0" build="p"/>
      <p:bldP spid="11" grpId="0"/>
      <p:bldP spid="12" grpId="0"/>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内容占位符 2"/>
          <p:cNvSpPr txBox="1">
            <a:spLocks/>
          </p:cNvSpPr>
          <p:nvPr/>
        </p:nvSpPr>
        <p:spPr>
          <a:xfrm>
            <a:off x="251520" y="506289"/>
            <a:ext cx="8429488" cy="122413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buNone/>
            </a:pPr>
            <a:r>
              <a:rPr lang="en-US" altLang="zh-CN" sz="2000" b="1" dirty="0" smtClean="0"/>
              <a:t>5. </a:t>
            </a:r>
            <a:r>
              <a:rPr lang="zh-CN" altLang="en-US" sz="2000" b="1" dirty="0" smtClean="0"/>
              <a:t>用水平仪测量某一导轨的直线度误差，均匀布置测</a:t>
            </a:r>
            <a:r>
              <a:rPr lang="en-US" altLang="zh-CN" sz="2000" b="1" dirty="0" smtClean="0"/>
              <a:t>9</a:t>
            </a:r>
            <a:r>
              <a:rPr lang="zh-CN" altLang="en-US" sz="2000" b="1" dirty="0" smtClean="0"/>
              <a:t>点。逐段依次测量</a:t>
            </a:r>
            <a:endParaRPr lang="en-US" altLang="zh-CN" sz="2000" b="1" dirty="0" smtClean="0"/>
          </a:p>
          <a:p>
            <a:pPr marL="0" indent="0">
              <a:lnSpc>
                <a:spcPct val="110000"/>
              </a:lnSpc>
              <a:buNone/>
            </a:pPr>
            <a:r>
              <a:rPr lang="en-US" altLang="zh-CN" sz="2000" b="1" dirty="0"/>
              <a:t> </a:t>
            </a:r>
            <a:r>
              <a:rPr lang="en-US" altLang="zh-CN" sz="2000" b="1" dirty="0" smtClean="0"/>
              <a:t>   </a:t>
            </a:r>
            <a:r>
              <a:rPr lang="zh-CN" altLang="en-US" sz="2000" b="1" dirty="0" smtClean="0"/>
              <a:t>后一点相对前一点的高度差，测得的数据列于下表。请按最小条件确定</a:t>
            </a:r>
            <a:endParaRPr lang="en-US" altLang="zh-CN" sz="2000" b="1" dirty="0" smtClean="0"/>
          </a:p>
          <a:p>
            <a:pPr marL="0" indent="0">
              <a:lnSpc>
                <a:spcPct val="110000"/>
              </a:lnSpc>
              <a:buNone/>
            </a:pPr>
            <a:r>
              <a:rPr lang="en-US" altLang="zh-CN" sz="2000" b="1" dirty="0"/>
              <a:t> </a:t>
            </a:r>
            <a:r>
              <a:rPr lang="en-US" altLang="zh-CN" sz="2000" b="1" dirty="0" smtClean="0"/>
              <a:t>    </a:t>
            </a:r>
            <a:r>
              <a:rPr lang="zh-CN" altLang="en-US" sz="2000" b="1" dirty="0" smtClean="0"/>
              <a:t>该导轨的直线度误差。</a:t>
            </a:r>
            <a:endParaRPr lang="zh-CN" altLang="zh-CN" sz="2000" b="1" dirty="0"/>
          </a:p>
        </p:txBody>
      </p:sp>
      <p:graphicFrame>
        <p:nvGraphicFramePr>
          <p:cNvPr id="12" name="表格 11"/>
          <p:cNvGraphicFramePr>
            <a:graphicFrameLocks noGrp="1"/>
          </p:cNvGraphicFramePr>
          <p:nvPr>
            <p:extLst>
              <p:ext uri="{D42A27DB-BD31-4B8C-83A1-F6EECF244321}">
                <p14:modId xmlns:p14="http://schemas.microsoft.com/office/powerpoint/2010/main" val="3291242064"/>
              </p:ext>
            </p:extLst>
          </p:nvPr>
        </p:nvGraphicFramePr>
        <p:xfrm>
          <a:off x="515877" y="1802433"/>
          <a:ext cx="7368491" cy="1112520"/>
        </p:xfrm>
        <a:graphic>
          <a:graphicData uri="http://schemas.openxmlformats.org/drawingml/2006/table">
            <a:tbl>
              <a:tblPr firstRow="1" bandRow="1">
                <a:tableStyleId>{5940675A-B579-460E-94D1-54222C63F5DA}</a:tableStyleId>
              </a:tblPr>
              <a:tblGrid>
                <a:gridCol w="2016224"/>
                <a:gridCol w="648073"/>
                <a:gridCol w="648073"/>
                <a:gridCol w="720081"/>
                <a:gridCol w="648073"/>
                <a:gridCol w="576065"/>
                <a:gridCol w="576065"/>
                <a:gridCol w="504060"/>
                <a:gridCol w="504057"/>
                <a:gridCol w="527720"/>
              </a:tblGrid>
              <a:tr h="370840">
                <a:tc>
                  <a:txBody>
                    <a:bodyPr/>
                    <a:lstStyle/>
                    <a:p>
                      <a:pPr algn="ctr"/>
                      <a:r>
                        <a:rPr lang="zh-CN" altLang="en-US" b="1" dirty="0" smtClean="0"/>
                        <a:t>测点序号</a:t>
                      </a:r>
                      <a:endParaRPr lang="zh-CN" altLang="en-US" b="1" dirty="0"/>
                    </a:p>
                  </a:txBody>
                  <a:tcPr/>
                </a:tc>
                <a:tc>
                  <a:txBody>
                    <a:bodyPr/>
                    <a:lstStyle/>
                    <a:p>
                      <a:pPr algn="ctr"/>
                      <a:r>
                        <a:rPr lang="en-US" altLang="zh-CN" b="1" dirty="0" smtClean="0"/>
                        <a:t>0</a:t>
                      </a:r>
                      <a:endParaRPr lang="zh-CN" altLang="en-US" b="1" dirty="0"/>
                    </a:p>
                  </a:txBody>
                  <a:tcPr/>
                </a:tc>
                <a:tc>
                  <a:txBody>
                    <a:bodyPr/>
                    <a:lstStyle/>
                    <a:p>
                      <a:pPr algn="ctr"/>
                      <a:r>
                        <a:rPr lang="en-US" altLang="zh-CN" b="1" dirty="0" smtClean="0"/>
                        <a:t>1</a:t>
                      </a:r>
                      <a:endParaRPr lang="zh-CN" altLang="en-US" b="1" dirty="0"/>
                    </a:p>
                  </a:txBody>
                  <a:tcPr/>
                </a:tc>
                <a:tc>
                  <a:txBody>
                    <a:bodyPr/>
                    <a:lstStyle/>
                    <a:p>
                      <a:pPr algn="ctr"/>
                      <a:r>
                        <a:rPr lang="en-US" altLang="zh-CN" b="1" dirty="0" smtClean="0"/>
                        <a:t>2</a:t>
                      </a:r>
                      <a:endParaRPr lang="zh-CN" altLang="en-US" b="1" dirty="0"/>
                    </a:p>
                  </a:txBody>
                  <a:tcPr/>
                </a:tc>
                <a:tc>
                  <a:txBody>
                    <a:bodyPr/>
                    <a:lstStyle/>
                    <a:p>
                      <a:pPr algn="ctr"/>
                      <a:r>
                        <a:rPr lang="en-US" altLang="zh-CN" b="1" dirty="0" smtClean="0"/>
                        <a:t>3</a:t>
                      </a:r>
                      <a:endParaRPr lang="zh-CN" altLang="en-US" b="1" dirty="0"/>
                    </a:p>
                  </a:txBody>
                  <a:tcPr/>
                </a:tc>
                <a:tc>
                  <a:txBody>
                    <a:bodyPr/>
                    <a:lstStyle/>
                    <a:p>
                      <a:pPr algn="ctr"/>
                      <a:r>
                        <a:rPr lang="en-US" altLang="zh-CN" b="1" dirty="0" smtClean="0"/>
                        <a:t>4</a:t>
                      </a:r>
                      <a:endParaRPr lang="zh-CN" altLang="en-US" b="1" dirty="0"/>
                    </a:p>
                  </a:txBody>
                  <a:tcPr/>
                </a:tc>
                <a:tc>
                  <a:txBody>
                    <a:bodyPr/>
                    <a:lstStyle/>
                    <a:p>
                      <a:pPr algn="ctr"/>
                      <a:r>
                        <a:rPr lang="en-US" altLang="zh-CN" b="1" dirty="0" smtClean="0"/>
                        <a:t>5</a:t>
                      </a:r>
                      <a:endParaRPr lang="zh-CN" altLang="en-US" b="1" dirty="0"/>
                    </a:p>
                  </a:txBody>
                  <a:tcPr/>
                </a:tc>
                <a:tc>
                  <a:txBody>
                    <a:bodyPr/>
                    <a:lstStyle/>
                    <a:p>
                      <a:pPr algn="ctr"/>
                      <a:r>
                        <a:rPr lang="en-US" altLang="zh-CN" b="1" dirty="0" smtClean="0"/>
                        <a:t>6</a:t>
                      </a:r>
                      <a:endParaRPr lang="zh-CN" altLang="en-US" b="1" dirty="0"/>
                    </a:p>
                  </a:txBody>
                  <a:tcPr/>
                </a:tc>
                <a:tc>
                  <a:txBody>
                    <a:bodyPr/>
                    <a:lstStyle/>
                    <a:p>
                      <a:pPr algn="ctr"/>
                      <a:r>
                        <a:rPr lang="en-US" altLang="zh-CN" b="1" dirty="0" smtClean="0"/>
                        <a:t>7</a:t>
                      </a:r>
                      <a:endParaRPr lang="zh-CN" altLang="en-US" b="1" dirty="0"/>
                    </a:p>
                  </a:txBody>
                  <a:tcPr/>
                </a:tc>
                <a:tc>
                  <a:txBody>
                    <a:bodyPr/>
                    <a:lstStyle/>
                    <a:p>
                      <a:pPr algn="ctr"/>
                      <a:r>
                        <a:rPr lang="en-US" altLang="zh-CN" b="1" dirty="0" smtClean="0"/>
                        <a:t>8</a:t>
                      </a:r>
                      <a:endParaRPr lang="zh-CN" altLang="en-US" b="1" dirty="0"/>
                    </a:p>
                  </a:txBody>
                  <a:tcPr/>
                </a:tc>
              </a:tr>
              <a:tr h="370840">
                <a:tc>
                  <a:txBody>
                    <a:bodyPr/>
                    <a:lstStyle/>
                    <a:p>
                      <a:pPr algn="ctr"/>
                      <a:r>
                        <a:rPr lang="zh-CN" altLang="en-US" b="1" dirty="0" smtClean="0"/>
                        <a:t>相对高度差（</a:t>
                      </a:r>
                      <a:r>
                        <a:rPr lang="en-US" altLang="zh-CN" b="1" dirty="0" err="1" smtClean="0"/>
                        <a:t>μm</a:t>
                      </a:r>
                      <a:r>
                        <a:rPr lang="zh-CN" altLang="en-US" b="1" dirty="0" smtClean="0"/>
                        <a:t>）</a:t>
                      </a:r>
                      <a:endParaRPr lang="zh-CN" altLang="en-US" b="1" dirty="0"/>
                    </a:p>
                  </a:txBody>
                  <a:tcPr/>
                </a:tc>
                <a:tc>
                  <a:txBody>
                    <a:bodyPr/>
                    <a:lstStyle/>
                    <a:p>
                      <a:pPr algn="ctr"/>
                      <a:r>
                        <a:rPr lang="en-US" altLang="zh-CN" b="1" dirty="0" smtClean="0"/>
                        <a:t>0</a:t>
                      </a:r>
                      <a:endParaRPr lang="zh-CN" altLang="en-US" b="1" dirty="0"/>
                    </a:p>
                  </a:txBody>
                  <a:tcPr/>
                </a:tc>
                <a:tc>
                  <a:txBody>
                    <a:bodyPr/>
                    <a:lstStyle/>
                    <a:p>
                      <a:pPr algn="ctr"/>
                      <a:r>
                        <a:rPr lang="en-US" altLang="zh-CN" b="1" dirty="0" smtClean="0"/>
                        <a:t>-1</a:t>
                      </a:r>
                      <a:endParaRPr lang="zh-CN" altLang="en-US" b="1" dirty="0"/>
                    </a:p>
                  </a:txBody>
                  <a:tcPr/>
                </a:tc>
                <a:tc>
                  <a:txBody>
                    <a:bodyPr/>
                    <a:lstStyle/>
                    <a:p>
                      <a:pPr algn="ctr"/>
                      <a:r>
                        <a:rPr lang="en-US" altLang="zh-CN" b="1" dirty="0" smtClean="0"/>
                        <a:t>-3</a:t>
                      </a:r>
                      <a:endParaRPr lang="zh-CN" altLang="en-US" b="1" dirty="0"/>
                    </a:p>
                  </a:txBody>
                  <a:tcPr/>
                </a:tc>
                <a:tc>
                  <a:txBody>
                    <a:bodyPr/>
                    <a:lstStyle/>
                    <a:p>
                      <a:pPr algn="ctr"/>
                      <a:r>
                        <a:rPr lang="en-US" altLang="zh-CN" b="1" dirty="0" smtClean="0"/>
                        <a:t>+3</a:t>
                      </a:r>
                      <a:endParaRPr lang="zh-CN" altLang="en-US" b="1" dirty="0"/>
                    </a:p>
                  </a:txBody>
                  <a:tcPr/>
                </a:tc>
                <a:tc>
                  <a:txBody>
                    <a:bodyPr/>
                    <a:lstStyle/>
                    <a:p>
                      <a:pPr algn="ctr"/>
                      <a:r>
                        <a:rPr lang="en-US" altLang="zh-CN" b="1" dirty="0" smtClean="0"/>
                        <a:t>+2</a:t>
                      </a:r>
                      <a:endParaRPr lang="zh-CN" altLang="en-US" b="1" dirty="0"/>
                    </a:p>
                  </a:txBody>
                  <a:tcPr/>
                </a:tc>
                <a:tc>
                  <a:txBody>
                    <a:bodyPr/>
                    <a:lstStyle/>
                    <a:p>
                      <a:pPr algn="ctr"/>
                      <a:r>
                        <a:rPr lang="en-US" altLang="zh-CN" b="1" dirty="0" smtClean="0"/>
                        <a:t>+4</a:t>
                      </a:r>
                      <a:endParaRPr lang="zh-CN" altLang="en-US" b="1" dirty="0"/>
                    </a:p>
                  </a:txBody>
                  <a:tcPr/>
                </a:tc>
                <a:tc>
                  <a:txBody>
                    <a:bodyPr/>
                    <a:lstStyle/>
                    <a:p>
                      <a:pPr algn="ctr"/>
                      <a:r>
                        <a:rPr lang="en-US" altLang="zh-CN" b="1" dirty="0" smtClean="0"/>
                        <a:t>-2</a:t>
                      </a:r>
                      <a:endParaRPr lang="zh-CN" altLang="en-US" b="1" dirty="0"/>
                    </a:p>
                  </a:txBody>
                  <a:tcPr/>
                </a:tc>
                <a:tc>
                  <a:txBody>
                    <a:bodyPr/>
                    <a:lstStyle/>
                    <a:p>
                      <a:pPr algn="ctr"/>
                      <a:r>
                        <a:rPr lang="en-US" altLang="zh-CN" b="1" dirty="0" smtClean="0"/>
                        <a:t>-3</a:t>
                      </a:r>
                      <a:endParaRPr lang="zh-CN" altLang="en-US" b="1" dirty="0"/>
                    </a:p>
                  </a:txBody>
                  <a:tcPr/>
                </a:tc>
                <a:tc>
                  <a:txBody>
                    <a:bodyPr/>
                    <a:lstStyle/>
                    <a:p>
                      <a:pPr algn="ctr"/>
                      <a:r>
                        <a:rPr lang="en-US" altLang="zh-CN" b="1" dirty="0" smtClean="0"/>
                        <a:t>-2</a:t>
                      </a:r>
                      <a:endParaRPr lang="zh-CN" altLang="en-US" b="1" dirty="0"/>
                    </a:p>
                  </a:txBody>
                  <a:tcPr/>
                </a:tc>
              </a:tr>
              <a:tr h="370840">
                <a:tc>
                  <a:txBody>
                    <a:bodyPr/>
                    <a:lstStyle/>
                    <a:p>
                      <a:pPr algn="ctr"/>
                      <a:r>
                        <a:rPr lang="zh-CN" altLang="en-US" b="1" dirty="0" smtClean="0"/>
                        <a:t>累积</a:t>
                      </a:r>
                      <a:r>
                        <a:rPr lang="en-US" altLang="zh-CN" b="1" dirty="0" smtClean="0"/>
                        <a:t>/</a:t>
                      </a:r>
                      <a:r>
                        <a:rPr lang="en-US" altLang="zh-CN" b="1" dirty="0" err="1" smtClean="0"/>
                        <a:t>μm</a:t>
                      </a:r>
                      <a:endParaRPr lang="zh-CN" altLang="en-US" b="1" dirty="0"/>
                    </a:p>
                  </a:txBody>
                  <a:tcPr/>
                </a:tc>
                <a:tc>
                  <a:txBody>
                    <a:bodyPr/>
                    <a:lstStyle/>
                    <a:p>
                      <a:pPr algn="ctr"/>
                      <a:r>
                        <a:rPr lang="en-US" altLang="zh-CN" b="1" dirty="0" smtClean="0"/>
                        <a:t>0</a:t>
                      </a:r>
                      <a:endParaRPr lang="zh-CN" altLang="en-US" b="1" dirty="0"/>
                    </a:p>
                  </a:txBody>
                  <a:tcPr/>
                </a:tc>
                <a:tc>
                  <a:txBody>
                    <a:bodyPr/>
                    <a:lstStyle/>
                    <a:p>
                      <a:pPr algn="ctr"/>
                      <a:r>
                        <a:rPr lang="en-US" altLang="zh-CN" b="1" dirty="0" smtClean="0"/>
                        <a:t>-1</a:t>
                      </a:r>
                      <a:endParaRPr lang="zh-CN" altLang="en-US" b="1" dirty="0"/>
                    </a:p>
                  </a:txBody>
                  <a:tcPr/>
                </a:tc>
                <a:tc>
                  <a:txBody>
                    <a:bodyPr/>
                    <a:lstStyle/>
                    <a:p>
                      <a:pPr algn="ctr"/>
                      <a:r>
                        <a:rPr lang="en-US" altLang="zh-CN" b="1" dirty="0" smtClean="0"/>
                        <a:t>-4</a:t>
                      </a:r>
                      <a:endParaRPr lang="zh-CN" altLang="en-US" b="1" dirty="0"/>
                    </a:p>
                  </a:txBody>
                  <a:tcPr/>
                </a:tc>
                <a:tc>
                  <a:txBody>
                    <a:bodyPr/>
                    <a:lstStyle/>
                    <a:p>
                      <a:pPr algn="ctr"/>
                      <a:r>
                        <a:rPr lang="en-US" altLang="zh-CN" b="1" dirty="0" smtClean="0"/>
                        <a:t>-1</a:t>
                      </a:r>
                      <a:endParaRPr lang="zh-CN" altLang="en-US" b="1" dirty="0"/>
                    </a:p>
                  </a:txBody>
                  <a:tcPr/>
                </a:tc>
                <a:tc>
                  <a:txBody>
                    <a:bodyPr/>
                    <a:lstStyle/>
                    <a:p>
                      <a:pPr algn="ctr"/>
                      <a:r>
                        <a:rPr lang="en-US" altLang="zh-CN" b="1" dirty="0" smtClean="0"/>
                        <a:t>+1</a:t>
                      </a:r>
                      <a:endParaRPr lang="zh-CN" altLang="en-US" b="1" dirty="0"/>
                    </a:p>
                  </a:txBody>
                  <a:tcPr/>
                </a:tc>
                <a:tc>
                  <a:txBody>
                    <a:bodyPr/>
                    <a:lstStyle/>
                    <a:p>
                      <a:pPr algn="ctr"/>
                      <a:r>
                        <a:rPr lang="en-US" altLang="zh-CN" b="1" dirty="0" smtClean="0"/>
                        <a:t>+5</a:t>
                      </a:r>
                      <a:endParaRPr lang="zh-CN" altLang="en-US" b="1" dirty="0"/>
                    </a:p>
                  </a:txBody>
                  <a:tcPr/>
                </a:tc>
                <a:tc>
                  <a:txBody>
                    <a:bodyPr/>
                    <a:lstStyle/>
                    <a:p>
                      <a:pPr algn="ctr"/>
                      <a:r>
                        <a:rPr lang="en-US" altLang="zh-CN" b="1" dirty="0" smtClean="0"/>
                        <a:t>+3</a:t>
                      </a:r>
                      <a:endParaRPr lang="zh-CN" altLang="en-US" b="1" dirty="0"/>
                    </a:p>
                  </a:txBody>
                  <a:tcPr/>
                </a:tc>
                <a:tc>
                  <a:txBody>
                    <a:bodyPr/>
                    <a:lstStyle/>
                    <a:p>
                      <a:pPr algn="ctr"/>
                      <a:r>
                        <a:rPr lang="en-US" altLang="zh-CN" b="1" dirty="0" smtClean="0"/>
                        <a:t>0</a:t>
                      </a:r>
                      <a:endParaRPr lang="zh-CN" altLang="en-US" b="1" dirty="0"/>
                    </a:p>
                  </a:txBody>
                  <a:tcPr/>
                </a:tc>
                <a:tc>
                  <a:txBody>
                    <a:bodyPr/>
                    <a:lstStyle/>
                    <a:p>
                      <a:pPr algn="ctr"/>
                      <a:r>
                        <a:rPr lang="en-US" altLang="zh-CN" b="1" dirty="0" smtClean="0"/>
                        <a:t>-2</a:t>
                      </a:r>
                      <a:endParaRPr lang="zh-CN" altLang="en-US" b="1" dirty="0"/>
                    </a:p>
                  </a:txBody>
                  <a:tcPr/>
                </a:tc>
              </a:tr>
            </a:tbl>
          </a:graphicData>
        </a:graphic>
      </p:graphicFrame>
      <p:grpSp>
        <p:nvGrpSpPr>
          <p:cNvPr id="13" name="组合 12"/>
          <p:cNvGrpSpPr/>
          <p:nvPr/>
        </p:nvGrpSpPr>
        <p:grpSpPr>
          <a:xfrm>
            <a:off x="2123728" y="2996952"/>
            <a:ext cx="5328592" cy="2664296"/>
            <a:chOff x="1763688" y="3068960"/>
            <a:chExt cx="5328592" cy="2664296"/>
          </a:xfrm>
        </p:grpSpPr>
        <p:grpSp>
          <p:nvGrpSpPr>
            <p:cNvPr id="88" name="组合 87"/>
            <p:cNvGrpSpPr/>
            <p:nvPr/>
          </p:nvGrpSpPr>
          <p:grpSpPr>
            <a:xfrm>
              <a:off x="1763688" y="3068960"/>
              <a:ext cx="3744416" cy="2664296"/>
              <a:chOff x="1763688" y="3068960"/>
              <a:chExt cx="3744416" cy="2664296"/>
            </a:xfrm>
          </p:grpSpPr>
          <p:grpSp>
            <p:nvGrpSpPr>
              <p:cNvPr id="82" name="组合 81"/>
              <p:cNvGrpSpPr/>
              <p:nvPr/>
            </p:nvGrpSpPr>
            <p:grpSpPr>
              <a:xfrm>
                <a:off x="1763688" y="3068960"/>
                <a:ext cx="3744416" cy="2664296"/>
                <a:chOff x="1763688" y="2852936"/>
                <a:chExt cx="3744416" cy="2664296"/>
              </a:xfrm>
            </p:grpSpPr>
            <p:grpSp>
              <p:nvGrpSpPr>
                <p:cNvPr id="64" name="组合 63"/>
                <p:cNvGrpSpPr/>
                <p:nvPr/>
              </p:nvGrpSpPr>
              <p:grpSpPr>
                <a:xfrm>
                  <a:off x="1763688" y="2852936"/>
                  <a:ext cx="3744416" cy="2664296"/>
                  <a:chOff x="1763688" y="2852936"/>
                  <a:chExt cx="3744416" cy="2664296"/>
                </a:xfrm>
              </p:grpSpPr>
              <p:sp>
                <p:nvSpPr>
                  <p:cNvPr id="46" name="TextBox 45"/>
                  <p:cNvSpPr txBox="1"/>
                  <p:nvPr/>
                </p:nvSpPr>
                <p:spPr>
                  <a:xfrm>
                    <a:off x="4391980" y="4326195"/>
                    <a:ext cx="324036" cy="830997"/>
                  </a:xfrm>
                  <a:prstGeom prst="rect">
                    <a:avLst/>
                  </a:prstGeom>
                  <a:noFill/>
                </p:spPr>
                <p:txBody>
                  <a:bodyPr wrap="square" rtlCol="0">
                    <a:spAutoFit/>
                  </a:bodyPr>
                  <a:lstStyle/>
                  <a:p>
                    <a:pPr algn="ctr"/>
                    <a:r>
                      <a:rPr lang="en-US" altLang="zh-CN" sz="4800" b="1" dirty="0" smtClean="0"/>
                      <a:t>.</a:t>
                    </a:r>
                    <a:endParaRPr lang="zh-CN" altLang="en-US" sz="4800" b="1" dirty="0"/>
                  </a:p>
                </p:txBody>
              </p:sp>
              <p:grpSp>
                <p:nvGrpSpPr>
                  <p:cNvPr id="54" name="组合 53"/>
                  <p:cNvGrpSpPr/>
                  <p:nvPr/>
                </p:nvGrpSpPr>
                <p:grpSpPr>
                  <a:xfrm>
                    <a:off x="1763688" y="3059088"/>
                    <a:ext cx="3744416" cy="2386136"/>
                    <a:chOff x="1763688" y="3059088"/>
                    <a:chExt cx="3744416" cy="2386136"/>
                  </a:xfrm>
                </p:grpSpPr>
                <p:cxnSp>
                  <p:nvCxnSpPr>
                    <p:cNvPr id="14" name="直接箭头连接符 13"/>
                    <p:cNvCxnSpPr>
                      <a:stCxn id="31" idx="2"/>
                    </p:cNvCxnSpPr>
                    <p:nvPr/>
                  </p:nvCxnSpPr>
                  <p:spPr>
                    <a:xfrm flipH="1" flipV="1">
                      <a:off x="2195736" y="3140968"/>
                      <a:ext cx="5742" cy="229148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V="1">
                      <a:off x="1979712" y="4509120"/>
                      <a:ext cx="2947752" cy="1067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195736" y="4401108"/>
                      <a:ext cx="0" cy="0"/>
                    </a:xfrm>
                    <a:prstGeom prst="line">
                      <a:avLst/>
                    </a:prstGeom>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1" name="TextBox 20"/>
                        <p:cNvSpPr txBox="1"/>
                        <p:nvPr/>
                      </p:nvSpPr>
                      <p:spPr>
                        <a:xfrm>
                          <a:off x="1990391" y="3635732"/>
                          <a:ext cx="41069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zh-CN" altLang="en-US" i="1" smtClean="0">
                                    <a:latin typeface="Cambria Math"/>
                                  </a:rPr>
                                  <m:t>−</m:t>
                                </m:r>
                              </m:oMath>
                            </m:oMathPara>
                          </a14:m>
                          <a:endParaRPr lang="zh-CN" altLang="en-US" dirty="0"/>
                        </a:p>
                      </p:txBody>
                    </p:sp>
                  </mc:Choice>
                  <mc:Fallback xmlns="">
                    <p:sp>
                      <p:nvSpPr>
                        <p:cNvPr id="21" name="TextBox 20"/>
                        <p:cNvSpPr txBox="1">
                          <a:spLocks noRot="1" noChangeAspect="1" noMove="1" noResize="1" noEditPoints="1" noAdjustHandles="1" noChangeArrowheads="1" noChangeShapeType="1" noTextEdit="1"/>
                        </p:cNvSpPr>
                        <p:nvPr/>
                      </p:nvSpPr>
                      <p:spPr>
                        <a:xfrm>
                          <a:off x="1990391" y="3635732"/>
                          <a:ext cx="410690" cy="369332"/>
                        </a:xfrm>
                        <a:prstGeom prst="rect">
                          <a:avLst/>
                        </a:prstGeom>
                        <a:blipFill rotWithShape="1">
                          <a:blip r:embed="rId2"/>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2" name="TextBox 21"/>
                        <p:cNvSpPr txBox="1"/>
                        <p:nvPr/>
                      </p:nvSpPr>
                      <p:spPr>
                        <a:xfrm>
                          <a:off x="1990391" y="4077072"/>
                          <a:ext cx="41069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zh-CN" altLang="en-US" i="1" smtClean="0">
                                    <a:latin typeface="Cambria Math"/>
                                  </a:rPr>
                                  <m:t>−</m:t>
                                </m:r>
                              </m:oMath>
                            </m:oMathPara>
                          </a14:m>
                          <a:endParaRPr lang="zh-CN" altLang="en-US" dirty="0"/>
                        </a:p>
                      </p:txBody>
                    </p:sp>
                  </mc:Choice>
                  <mc:Fallback xmlns="">
                    <p:sp>
                      <p:nvSpPr>
                        <p:cNvPr id="22" name="TextBox 21"/>
                        <p:cNvSpPr txBox="1">
                          <a:spLocks noRot="1" noChangeAspect="1" noMove="1" noResize="1" noEditPoints="1" noAdjustHandles="1" noChangeArrowheads="1" noChangeShapeType="1" noTextEdit="1"/>
                        </p:cNvSpPr>
                        <p:nvPr/>
                      </p:nvSpPr>
                      <p:spPr>
                        <a:xfrm>
                          <a:off x="1990391" y="4077072"/>
                          <a:ext cx="410690" cy="369332"/>
                        </a:xfrm>
                        <a:prstGeom prst="rect">
                          <a:avLst/>
                        </a:prstGeom>
                        <a:blipFill rotWithShape="1">
                          <a:blip r:embed="rId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3" name="TextBox 22"/>
                        <p:cNvSpPr txBox="1"/>
                        <p:nvPr/>
                      </p:nvSpPr>
                      <p:spPr>
                        <a:xfrm>
                          <a:off x="1990391" y="3861048"/>
                          <a:ext cx="41069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zh-CN" altLang="en-US" i="1" smtClean="0">
                                    <a:latin typeface="Cambria Math"/>
                                  </a:rPr>
                                  <m:t>−</m:t>
                                </m:r>
                              </m:oMath>
                            </m:oMathPara>
                          </a14:m>
                          <a:endParaRPr lang="zh-CN" altLang="en-US" dirty="0"/>
                        </a:p>
                      </p:txBody>
                    </p:sp>
                  </mc:Choice>
                  <mc:Fallback xmlns="">
                    <p:sp>
                      <p:nvSpPr>
                        <p:cNvPr id="23" name="TextBox 22"/>
                        <p:cNvSpPr txBox="1">
                          <a:spLocks noRot="1" noChangeAspect="1" noMove="1" noResize="1" noEditPoints="1" noAdjustHandles="1" noChangeArrowheads="1" noChangeShapeType="1" noTextEdit="1"/>
                        </p:cNvSpPr>
                        <p:nvPr/>
                      </p:nvSpPr>
                      <p:spPr>
                        <a:xfrm>
                          <a:off x="1990391" y="3861048"/>
                          <a:ext cx="410690" cy="369332"/>
                        </a:xfrm>
                        <a:prstGeom prst="rect">
                          <a:avLst/>
                        </a:prstGeom>
                        <a:blipFill rotWithShape="1">
                          <a:blip r:embed="rId4"/>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4" name="TextBox 23"/>
                        <p:cNvSpPr txBox="1"/>
                        <p:nvPr/>
                      </p:nvSpPr>
                      <p:spPr>
                        <a:xfrm rot="5400000">
                          <a:off x="4335297" y="4324639"/>
                          <a:ext cx="41069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zh-CN" altLang="en-US" i="1" smtClean="0">
                                    <a:latin typeface="Cambria Math"/>
                                  </a:rPr>
                                  <m:t>−</m:t>
                                </m:r>
                              </m:oMath>
                            </m:oMathPara>
                          </a14:m>
                          <a:endParaRPr lang="zh-CN" altLang="en-US" dirty="0"/>
                        </a:p>
                      </p:txBody>
                    </p:sp>
                  </mc:Choice>
                  <mc:Fallback xmlns="">
                    <p:sp>
                      <p:nvSpPr>
                        <p:cNvPr id="24" name="TextBox 23"/>
                        <p:cNvSpPr txBox="1">
                          <a:spLocks noRot="1" noChangeAspect="1" noMove="1" noResize="1" noEditPoints="1" noAdjustHandles="1" noChangeArrowheads="1" noChangeShapeType="1" noTextEdit="1"/>
                        </p:cNvSpPr>
                        <p:nvPr/>
                      </p:nvSpPr>
                      <p:spPr>
                        <a:xfrm rot="5400000">
                          <a:off x="4335297" y="4324639"/>
                          <a:ext cx="410690" cy="369332"/>
                        </a:xfrm>
                        <a:prstGeom prst="rect">
                          <a:avLst/>
                        </a:prstGeom>
                        <a:blipFill rotWithShape="1">
                          <a:blip r:embed="rId5"/>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5" name="TextBox 24"/>
                        <p:cNvSpPr txBox="1"/>
                        <p:nvPr/>
                      </p:nvSpPr>
                      <p:spPr>
                        <a:xfrm>
                          <a:off x="2001070" y="3429000"/>
                          <a:ext cx="41069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zh-CN" altLang="en-US" i="1" smtClean="0">
                                    <a:latin typeface="Cambria Math"/>
                                  </a:rPr>
                                  <m:t>−</m:t>
                                </m:r>
                              </m:oMath>
                            </m:oMathPara>
                          </a14:m>
                          <a:endParaRPr lang="zh-CN" altLang="en-US" dirty="0"/>
                        </a:p>
                      </p:txBody>
                    </p:sp>
                  </mc:Choice>
                  <mc:Fallback xmlns="">
                    <p:sp>
                      <p:nvSpPr>
                        <p:cNvPr id="25" name="TextBox 24"/>
                        <p:cNvSpPr txBox="1">
                          <a:spLocks noRot="1" noChangeAspect="1" noMove="1" noResize="1" noEditPoints="1" noAdjustHandles="1" noChangeArrowheads="1" noChangeShapeType="1" noTextEdit="1"/>
                        </p:cNvSpPr>
                        <p:nvPr/>
                      </p:nvSpPr>
                      <p:spPr>
                        <a:xfrm>
                          <a:off x="2001070" y="3429000"/>
                          <a:ext cx="410690" cy="369332"/>
                        </a:xfrm>
                        <a:prstGeom prst="rect">
                          <a:avLst/>
                        </a:prstGeom>
                        <a:blipFill rotWithShape="1">
                          <a:blip r:embed="rId6"/>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7" name="TextBox 26"/>
                        <p:cNvSpPr txBox="1"/>
                        <p:nvPr/>
                      </p:nvSpPr>
                      <p:spPr>
                        <a:xfrm>
                          <a:off x="2001070" y="3206968"/>
                          <a:ext cx="41069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zh-CN" altLang="en-US" i="1" smtClean="0">
                                    <a:latin typeface="Cambria Math"/>
                                  </a:rPr>
                                  <m:t>−</m:t>
                                </m:r>
                              </m:oMath>
                            </m:oMathPara>
                          </a14:m>
                          <a:endParaRPr lang="zh-CN" altLang="en-US" dirty="0"/>
                        </a:p>
                      </p:txBody>
                    </p:sp>
                  </mc:Choice>
                  <mc:Fallback xmlns="">
                    <p:sp>
                      <p:nvSpPr>
                        <p:cNvPr id="27" name="TextBox 26"/>
                        <p:cNvSpPr txBox="1">
                          <a:spLocks noRot="1" noChangeAspect="1" noMove="1" noResize="1" noEditPoints="1" noAdjustHandles="1" noChangeArrowheads="1" noChangeShapeType="1" noTextEdit="1"/>
                        </p:cNvSpPr>
                        <p:nvPr/>
                      </p:nvSpPr>
                      <p:spPr>
                        <a:xfrm>
                          <a:off x="2001070" y="3206968"/>
                          <a:ext cx="410690" cy="369332"/>
                        </a:xfrm>
                        <a:prstGeom prst="rect">
                          <a:avLst/>
                        </a:prstGeom>
                        <a:blipFill rotWithShape="1">
                          <a:blip r:embed="rId7"/>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8" name="TextBox 27"/>
                        <p:cNvSpPr txBox="1"/>
                        <p:nvPr/>
                      </p:nvSpPr>
                      <p:spPr>
                        <a:xfrm>
                          <a:off x="2005646" y="4509120"/>
                          <a:ext cx="41069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zh-CN" altLang="en-US" i="1" smtClean="0">
                                    <a:latin typeface="Cambria Math"/>
                                  </a:rPr>
                                  <m:t>−</m:t>
                                </m:r>
                              </m:oMath>
                            </m:oMathPara>
                          </a14:m>
                          <a:endParaRPr lang="zh-CN" altLang="en-US" dirty="0"/>
                        </a:p>
                      </p:txBody>
                    </p:sp>
                  </mc:Choice>
                  <mc:Fallback xmlns="">
                    <p:sp>
                      <p:nvSpPr>
                        <p:cNvPr id="28" name="TextBox 27"/>
                        <p:cNvSpPr txBox="1">
                          <a:spLocks noRot="1" noChangeAspect="1" noMove="1" noResize="1" noEditPoints="1" noAdjustHandles="1" noChangeArrowheads="1" noChangeShapeType="1" noTextEdit="1"/>
                        </p:cNvSpPr>
                        <p:nvPr/>
                      </p:nvSpPr>
                      <p:spPr>
                        <a:xfrm>
                          <a:off x="2005646" y="4509120"/>
                          <a:ext cx="410690" cy="369332"/>
                        </a:xfrm>
                        <a:prstGeom prst="rect">
                          <a:avLst/>
                        </a:prstGeom>
                        <a:blipFill rotWithShape="1">
                          <a:blip r:embed="rId8"/>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9" name="TextBox 28"/>
                        <p:cNvSpPr txBox="1"/>
                        <p:nvPr/>
                      </p:nvSpPr>
                      <p:spPr>
                        <a:xfrm>
                          <a:off x="2001070" y="4693786"/>
                          <a:ext cx="41069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zh-CN" altLang="en-US" i="1" smtClean="0">
                                    <a:latin typeface="Cambria Math"/>
                                  </a:rPr>
                                  <m:t>−</m:t>
                                </m:r>
                              </m:oMath>
                            </m:oMathPara>
                          </a14:m>
                          <a:endParaRPr lang="zh-CN" altLang="en-US" dirty="0"/>
                        </a:p>
                      </p:txBody>
                    </p:sp>
                  </mc:Choice>
                  <mc:Fallback xmlns="">
                    <p:sp>
                      <p:nvSpPr>
                        <p:cNvPr id="29" name="TextBox 28"/>
                        <p:cNvSpPr txBox="1">
                          <a:spLocks noRot="1" noChangeAspect="1" noMove="1" noResize="1" noEditPoints="1" noAdjustHandles="1" noChangeArrowheads="1" noChangeShapeType="1" noTextEdit="1"/>
                        </p:cNvSpPr>
                        <p:nvPr/>
                      </p:nvSpPr>
                      <p:spPr>
                        <a:xfrm>
                          <a:off x="2001070" y="4693786"/>
                          <a:ext cx="410690" cy="369332"/>
                        </a:xfrm>
                        <a:prstGeom prst="rect">
                          <a:avLst/>
                        </a:prstGeom>
                        <a:blipFill rotWithShape="1">
                          <a:blip r:embed="rId9"/>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0" name="TextBox 29"/>
                        <p:cNvSpPr txBox="1"/>
                        <p:nvPr/>
                      </p:nvSpPr>
                      <p:spPr>
                        <a:xfrm>
                          <a:off x="1996133" y="4878452"/>
                          <a:ext cx="41069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zh-CN" altLang="en-US" i="1" smtClean="0">
                                    <a:latin typeface="Cambria Math"/>
                                  </a:rPr>
                                  <m:t>−</m:t>
                                </m:r>
                              </m:oMath>
                            </m:oMathPara>
                          </a14:m>
                          <a:endParaRPr lang="zh-CN" altLang="en-US" dirty="0"/>
                        </a:p>
                      </p:txBody>
                    </p:sp>
                  </mc:Choice>
                  <mc:Fallback xmlns="">
                    <p:sp>
                      <p:nvSpPr>
                        <p:cNvPr id="30" name="TextBox 29"/>
                        <p:cNvSpPr txBox="1">
                          <a:spLocks noRot="1" noChangeAspect="1" noMove="1" noResize="1" noEditPoints="1" noAdjustHandles="1" noChangeArrowheads="1" noChangeShapeType="1" noTextEdit="1"/>
                        </p:cNvSpPr>
                        <p:nvPr/>
                      </p:nvSpPr>
                      <p:spPr>
                        <a:xfrm>
                          <a:off x="1996133" y="4878452"/>
                          <a:ext cx="410690" cy="369332"/>
                        </a:xfrm>
                        <a:prstGeom prst="rect">
                          <a:avLst/>
                        </a:prstGeom>
                        <a:blipFill rotWithShape="1">
                          <a:blip r:embed="rId10"/>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1" name="TextBox 30"/>
                        <p:cNvSpPr txBox="1"/>
                        <p:nvPr/>
                      </p:nvSpPr>
                      <p:spPr>
                        <a:xfrm>
                          <a:off x="1996133" y="5063118"/>
                          <a:ext cx="41069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zh-CN" altLang="en-US" i="1" smtClean="0">
                                    <a:latin typeface="Cambria Math"/>
                                  </a:rPr>
                                  <m:t>−</m:t>
                                </m:r>
                              </m:oMath>
                            </m:oMathPara>
                          </a14:m>
                          <a:endParaRPr lang="zh-CN" altLang="en-US" dirty="0"/>
                        </a:p>
                      </p:txBody>
                    </p:sp>
                  </mc:Choice>
                  <mc:Fallback xmlns="">
                    <p:sp>
                      <p:nvSpPr>
                        <p:cNvPr id="31" name="TextBox 30"/>
                        <p:cNvSpPr txBox="1">
                          <a:spLocks noRot="1" noChangeAspect="1" noMove="1" noResize="1" noEditPoints="1" noAdjustHandles="1" noChangeArrowheads="1" noChangeShapeType="1" noTextEdit="1"/>
                        </p:cNvSpPr>
                        <p:nvPr/>
                      </p:nvSpPr>
                      <p:spPr>
                        <a:xfrm>
                          <a:off x="1996133" y="5063118"/>
                          <a:ext cx="410690" cy="369332"/>
                        </a:xfrm>
                        <a:prstGeom prst="rect">
                          <a:avLst/>
                        </a:prstGeom>
                        <a:blipFill rotWithShape="1">
                          <a:blip r:embed="rId11"/>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2" name="TextBox 31"/>
                        <p:cNvSpPr txBox="1"/>
                        <p:nvPr/>
                      </p:nvSpPr>
                      <p:spPr>
                        <a:xfrm rot="5400000">
                          <a:off x="2309781" y="4303775"/>
                          <a:ext cx="41069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zh-CN" altLang="en-US" i="1" smtClean="0">
                                    <a:latin typeface="Cambria Math"/>
                                  </a:rPr>
                                  <m:t>−</m:t>
                                </m:r>
                              </m:oMath>
                            </m:oMathPara>
                          </a14:m>
                          <a:endParaRPr lang="zh-CN" altLang="en-US" dirty="0"/>
                        </a:p>
                      </p:txBody>
                    </p:sp>
                  </mc:Choice>
                  <mc:Fallback xmlns="">
                    <p:sp>
                      <p:nvSpPr>
                        <p:cNvPr id="32" name="TextBox 31"/>
                        <p:cNvSpPr txBox="1">
                          <a:spLocks noRot="1" noChangeAspect="1" noMove="1" noResize="1" noEditPoints="1" noAdjustHandles="1" noChangeArrowheads="1" noChangeShapeType="1" noTextEdit="1"/>
                        </p:cNvSpPr>
                        <p:nvPr/>
                      </p:nvSpPr>
                      <p:spPr>
                        <a:xfrm rot="5400000">
                          <a:off x="2309781" y="4303775"/>
                          <a:ext cx="410690" cy="369332"/>
                        </a:xfrm>
                        <a:prstGeom prst="rect">
                          <a:avLst/>
                        </a:prstGeom>
                        <a:blipFill rotWithShape="1">
                          <a:blip r:embed="rId12"/>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3" name="TextBox 32"/>
                        <p:cNvSpPr txBox="1"/>
                        <p:nvPr/>
                      </p:nvSpPr>
                      <p:spPr>
                        <a:xfrm rot="5400000">
                          <a:off x="2597813" y="4303775"/>
                          <a:ext cx="41069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zh-CN" altLang="en-US" i="1" smtClean="0">
                                    <a:latin typeface="Cambria Math"/>
                                  </a:rPr>
                                  <m:t>−</m:t>
                                </m:r>
                              </m:oMath>
                            </m:oMathPara>
                          </a14:m>
                          <a:endParaRPr lang="zh-CN" altLang="en-US" dirty="0"/>
                        </a:p>
                      </p:txBody>
                    </p:sp>
                  </mc:Choice>
                  <mc:Fallback xmlns="">
                    <p:sp>
                      <p:nvSpPr>
                        <p:cNvPr id="33" name="TextBox 32"/>
                        <p:cNvSpPr txBox="1">
                          <a:spLocks noRot="1" noChangeAspect="1" noMove="1" noResize="1" noEditPoints="1" noAdjustHandles="1" noChangeArrowheads="1" noChangeShapeType="1" noTextEdit="1"/>
                        </p:cNvSpPr>
                        <p:nvPr/>
                      </p:nvSpPr>
                      <p:spPr>
                        <a:xfrm rot="5400000">
                          <a:off x="2597813" y="4303775"/>
                          <a:ext cx="410690" cy="369332"/>
                        </a:xfrm>
                        <a:prstGeom prst="rect">
                          <a:avLst/>
                        </a:prstGeom>
                        <a:blipFill rotWithShape="1">
                          <a:blip r:embed="rId1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4" name="TextBox 33"/>
                        <p:cNvSpPr txBox="1"/>
                        <p:nvPr/>
                      </p:nvSpPr>
                      <p:spPr>
                        <a:xfrm rot="5400000">
                          <a:off x="2885845" y="4324454"/>
                          <a:ext cx="41069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zh-CN" altLang="en-US" i="1" smtClean="0">
                                    <a:latin typeface="Cambria Math"/>
                                  </a:rPr>
                                  <m:t>−</m:t>
                                </m:r>
                              </m:oMath>
                            </m:oMathPara>
                          </a14:m>
                          <a:endParaRPr lang="zh-CN" altLang="en-US" dirty="0"/>
                        </a:p>
                      </p:txBody>
                    </p:sp>
                  </mc:Choice>
                  <mc:Fallback xmlns="">
                    <p:sp>
                      <p:nvSpPr>
                        <p:cNvPr id="34" name="TextBox 33"/>
                        <p:cNvSpPr txBox="1">
                          <a:spLocks noRot="1" noChangeAspect="1" noMove="1" noResize="1" noEditPoints="1" noAdjustHandles="1" noChangeArrowheads="1" noChangeShapeType="1" noTextEdit="1"/>
                        </p:cNvSpPr>
                        <p:nvPr/>
                      </p:nvSpPr>
                      <p:spPr>
                        <a:xfrm rot="5400000">
                          <a:off x="2885845" y="4324454"/>
                          <a:ext cx="410690" cy="369332"/>
                        </a:xfrm>
                        <a:prstGeom prst="rect">
                          <a:avLst/>
                        </a:prstGeom>
                        <a:blipFill rotWithShape="1">
                          <a:blip r:embed="rId14"/>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5" name="TextBox 34"/>
                        <p:cNvSpPr txBox="1"/>
                        <p:nvPr/>
                      </p:nvSpPr>
                      <p:spPr>
                        <a:xfrm rot="5400000">
                          <a:off x="3173876" y="4324454"/>
                          <a:ext cx="41069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zh-CN" altLang="en-US" i="1" smtClean="0">
                                    <a:latin typeface="Cambria Math"/>
                                  </a:rPr>
                                  <m:t>−</m:t>
                                </m:r>
                              </m:oMath>
                            </m:oMathPara>
                          </a14:m>
                          <a:endParaRPr lang="zh-CN" altLang="en-US" dirty="0"/>
                        </a:p>
                      </p:txBody>
                    </p:sp>
                  </mc:Choice>
                  <mc:Fallback xmlns="">
                    <p:sp>
                      <p:nvSpPr>
                        <p:cNvPr id="35" name="TextBox 34"/>
                        <p:cNvSpPr txBox="1">
                          <a:spLocks noRot="1" noChangeAspect="1" noMove="1" noResize="1" noEditPoints="1" noAdjustHandles="1" noChangeArrowheads="1" noChangeShapeType="1" noTextEdit="1"/>
                        </p:cNvSpPr>
                        <p:nvPr/>
                      </p:nvSpPr>
                      <p:spPr>
                        <a:xfrm rot="5400000">
                          <a:off x="3173876" y="4324454"/>
                          <a:ext cx="410690" cy="369332"/>
                        </a:xfrm>
                        <a:prstGeom prst="rect">
                          <a:avLst/>
                        </a:prstGeom>
                        <a:blipFill rotWithShape="1">
                          <a:blip r:embed="rId15"/>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6" name="TextBox 35"/>
                        <p:cNvSpPr txBox="1"/>
                        <p:nvPr/>
                      </p:nvSpPr>
                      <p:spPr>
                        <a:xfrm rot="5400000">
                          <a:off x="3461909" y="4324639"/>
                          <a:ext cx="41069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zh-CN" altLang="en-US" i="1" smtClean="0">
                                    <a:latin typeface="Cambria Math"/>
                                  </a:rPr>
                                  <m:t>−</m:t>
                                </m:r>
                              </m:oMath>
                            </m:oMathPara>
                          </a14:m>
                          <a:endParaRPr lang="zh-CN" altLang="en-US" dirty="0"/>
                        </a:p>
                      </p:txBody>
                    </p:sp>
                  </mc:Choice>
                  <mc:Fallback xmlns="">
                    <p:sp>
                      <p:nvSpPr>
                        <p:cNvPr id="36" name="TextBox 35"/>
                        <p:cNvSpPr txBox="1">
                          <a:spLocks noRot="1" noChangeAspect="1" noMove="1" noResize="1" noEditPoints="1" noAdjustHandles="1" noChangeArrowheads="1" noChangeShapeType="1" noTextEdit="1"/>
                        </p:cNvSpPr>
                        <p:nvPr/>
                      </p:nvSpPr>
                      <p:spPr>
                        <a:xfrm rot="5400000">
                          <a:off x="3461909" y="4324639"/>
                          <a:ext cx="410690" cy="369332"/>
                        </a:xfrm>
                        <a:prstGeom prst="rect">
                          <a:avLst/>
                        </a:prstGeom>
                        <a:blipFill rotWithShape="1">
                          <a:blip r:embed="rId16"/>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7" name="TextBox 36"/>
                        <p:cNvSpPr txBox="1"/>
                        <p:nvPr/>
                      </p:nvSpPr>
                      <p:spPr>
                        <a:xfrm rot="5400000">
                          <a:off x="3749941" y="4324639"/>
                          <a:ext cx="41069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zh-CN" altLang="en-US" i="1" smtClean="0">
                                    <a:latin typeface="Cambria Math"/>
                                  </a:rPr>
                                  <m:t>−</m:t>
                                </m:r>
                              </m:oMath>
                            </m:oMathPara>
                          </a14:m>
                          <a:endParaRPr lang="zh-CN" altLang="en-US" dirty="0"/>
                        </a:p>
                      </p:txBody>
                    </p:sp>
                  </mc:Choice>
                  <mc:Fallback xmlns="">
                    <p:sp>
                      <p:nvSpPr>
                        <p:cNvPr id="37" name="TextBox 36"/>
                        <p:cNvSpPr txBox="1">
                          <a:spLocks noRot="1" noChangeAspect="1" noMove="1" noResize="1" noEditPoints="1" noAdjustHandles="1" noChangeArrowheads="1" noChangeShapeType="1" noTextEdit="1"/>
                        </p:cNvSpPr>
                        <p:nvPr/>
                      </p:nvSpPr>
                      <p:spPr>
                        <a:xfrm rot="5400000">
                          <a:off x="3749941" y="4324639"/>
                          <a:ext cx="410690" cy="369332"/>
                        </a:xfrm>
                        <a:prstGeom prst="rect">
                          <a:avLst/>
                        </a:prstGeom>
                        <a:blipFill rotWithShape="1">
                          <a:blip r:embed="rId5"/>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8" name="TextBox 37"/>
                        <p:cNvSpPr txBox="1"/>
                        <p:nvPr/>
                      </p:nvSpPr>
                      <p:spPr>
                        <a:xfrm rot="5400000">
                          <a:off x="4037973" y="4335133"/>
                          <a:ext cx="41069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zh-CN" altLang="en-US" i="1" smtClean="0">
                                    <a:latin typeface="Cambria Math"/>
                                  </a:rPr>
                                  <m:t>−</m:t>
                                </m:r>
                              </m:oMath>
                            </m:oMathPara>
                          </a14:m>
                          <a:endParaRPr lang="zh-CN" altLang="en-US" dirty="0"/>
                        </a:p>
                      </p:txBody>
                    </p:sp>
                  </mc:Choice>
                  <mc:Fallback xmlns="">
                    <p:sp>
                      <p:nvSpPr>
                        <p:cNvPr id="38" name="TextBox 37"/>
                        <p:cNvSpPr txBox="1">
                          <a:spLocks noRot="1" noChangeAspect="1" noMove="1" noResize="1" noEditPoints="1" noAdjustHandles="1" noChangeArrowheads="1" noChangeShapeType="1" noTextEdit="1"/>
                        </p:cNvSpPr>
                        <p:nvPr/>
                      </p:nvSpPr>
                      <p:spPr>
                        <a:xfrm rot="5400000">
                          <a:off x="4037973" y="4335133"/>
                          <a:ext cx="410690" cy="369332"/>
                        </a:xfrm>
                        <a:prstGeom prst="rect">
                          <a:avLst/>
                        </a:prstGeom>
                        <a:blipFill rotWithShape="1">
                          <a:blip r:embed="rId17"/>
                          <a:stretch>
                            <a:fillRect/>
                          </a:stretch>
                        </a:blipFill>
                      </p:spPr>
                      <p:txBody>
                        <a:bodyPr/>
                        <a:lstStyle/>
                        <a:p>
                          <a:r>
                            <a:rPr lang="zh-CN" altLang="en-US">
                              <a:noFill/>
                            </a:rPr>
                            <a:t> </a:t>
                          </a:r>
                        </a:p>
                      </p:txBody>
                    </p:sp>
                  </mc:Fallback>
                </mc:AlternateContent>
                <p:sp>
                  <p:nvSpPr>
                    <p:cNvPr id="39" name="TextBox 38"/>
                    <p:cNvSpPr txBox="1"/>
                    <p:nvPr/>
                  </p:nvSpPr>
                  <p:spPr>
                    <a:xfrm>
                      <a:off x="4211960" y="4509120"/>
                      <a:ext cx="1296144" cy="338554"/>
                    </a:xfrm>
                    <a:prstGeom prst="rect">
                      <a:avLst/>
                    </a:prstGeom>
                    <a:noFill/>
                  </p:spPr>
                  <p:txBody>
                    <a:bodyPr wrap="square" rtlCol="0">
                      <a:spAutoFit/>
                    </a:bodyPr>
                    <a:lstStyle/>
                    <a:p>
                      <a:pPr algn="r"/>
                      <a:r>
                        <a:rPr lang="zh-CN" altLang="en-US" sz="1600" b="1" dirty="0" smtClean="0"/>
                        <a:t>测点序号</a:t>
                      </a:r>
                      <a:endParaRPr lang="zh-CN" altLang="en-US" sz="1600" b="1" dirty="0"/>
                    </a:p>
                  </p:txBody>
                </p:sp>
                <p:sp>
                  <p:nvSpPr>
                    <p:cNvPr id="40" name="TextBox 39"/>
                    <p:cNvSpPr txBox="1"/>
                    <p:nvPr/>
                  </p:nvSpPr>
                  <p:spPr>
                    <a:xfrm>
                      <a:off x="1763688" y="4077072"/>
                      <a:ext cx="792088" cy="369332"/>
                    </a:xfrm>
                    <a:prstGeom prst="rect">
                      <a:avLst/>
                    </a:prstGeom>
                    <a:noFill/>
                  </p:spPr>
                  <p:txBody>
                    <a:bodyPr wrap="square" rtlCol="0">
                      <a:spAutoFit/>
                    </a:bodyPr>
                    <a:lstStyle/>
                    <a:p>
                      <a:r>
                        <a:rPr lang="en-US" altLang="zh-CN" dirty="0" smtClean="0"/>
                        <a:t>+1</a:t>
                      </a:r>
                      <a:endParaRPr lang="zh-CN" altLang="en-US" dirty="0"/>
                    </a:p>
                  </p:txBody>
                </p:sp>
                <p:sp>
                  <p:nvSpPr>
                    <p:cNvPr id="41" name="TextBox 40"/>
                    <p:cNvSpPr txBox="1"/>
                    <p:nvPr/>
                  </p:nvSpPr>
                  <p:spPr>
                    <a:xfrm>
                      <a:off x="1763688" y="3212976"/>
                      <a:ext cx="792088" cy="369332"/>
                    </a:xfrm>
                    <a:prstGeom prst="rect">
                      <a:avLst/>
                    </a:prstGeom>
                    <a:noFill/>
                  </p:spPr>
                  <p:txBody>
                    <a:bodyPr wrap="square" rtlCol="0">
                      <a:spAutoFit/>
                    </a:bodyPr>
                    <a:lstStyle/>
                    <a:p>
                      <a:r>
                        <a:rPr lang="en-US" altLang="zh-CN" dirty="0" smtClean="0"/>
                        <a:t>+5</a:t>
                      </a:r>
                      <a:endParaRPr lang="zh-CN" altLang="en-US" dirty="0"/>
                    </a:p>
                  </p:txBody>
                </p:sp>
                <p:sp>
                  <p:nvSpPr>
                    <p:cNvPr id="42" name="TextBox 41"/>
                    <p:cNvSpPr txBox="1"/>
                    <p:nvPr/>
                  </p:nvSpPr>
                  <p:spPr>
                    <a:xfrm>
                      <a:off x="1835696" y="4509120"/>
                      <a:ext cx="792088" cy="369332"/>
                    </a:xfrm>
                    <a:prstGeom prst="rect">
                      <a:avLst/>
                    </a:prstGeom>
                    <a:noFill/>
                  </p:spPr>
                  <p:txBody>
                    <a:bodyPr wrap="square" rtlCol="0">
                      <a:spAutoFit/>
                    </a:bodyPr>
                    <a:lstStyle/>
                    <a:p>
                      <a:r>
                        <a:rPr lang="en-US" altLang="zh-CN" dirty="0" smtClean="0"/>
                        <a:t>-1</a:t>
                      </a:r>
                      <a:endParaRPr lang="zh-CN" altLang="en-US" dirty="0"/>
                    </a:p>
                  </p:txBody>
                </p:sp>
                <p:sp>
                  <p:nvSpPr>
                    <p:cNvPr id="43" name="TextBox 42"/>
                    <p:cNvSpPr txBox="1"/>
                    <p:nvPr/>
                  </p:nvSpPr>
                  <p:spPr>
                    <a:xfrm>
                      <a:off x="1835696" y="5075892"/>
                      <a:ext cx="792088" cy="369332"/>
                    </a:xfrm>
                    <a:prstGeom prst="rect">
                      <a:avLst/>
                    </a:prstGeom>
                    <a:noFill/>
                  </p:spPr>
                  <p:txBody>
                    <a:bodyPr wrap="square" rtlCol="0">
                      <a:spAutoFit/>
                    </a:bodyPr>
                    <a:lstStyle/>
                    <a:p>
                      <a:r>
                        <a:rPr lang="en-US" altLang="zh-CN" dirty="0" smtClean="0"/>
                        <a:t>-4</a:t>
                      </a:r>
                      <a:endParaRPr lang="zh-CN" altLang="en-US" dirty="0"/>
                    </a:p>
                  </p:txBody>
                </p:sp>
                <p:sp>
                  <p:nvSpPr>
                    <p:cNvPr id="47" name="TextBox 46"/>
                    <p:cNvSpPr txBox="1"/>
                    <p:nvPr/>
                  </p:nvSpPr>
                  <p:spPr>
                    <a:xfrm>
                      <a:off x="2051720" y="3059088"/>
                      <a:ext cx="648072" cy="338554"/>
                    </a:xfrm>
                    <a:prstGeom prst="rect">
                      <a:avLst/>
                    </a:prstGeom>
                    <a:noFill/>
                  </p:spPr>
                  <p:txBody>
                    <a:bodyPr wrap="square" rtlCol="0">
                      <a:spAutoFit/>
                    </a:bodyPr>
                    <a:lstStyle/>
                    <a:p>
                      <a:pPr algn="ctr"/>
                      <a:r>
                        <a:rPr lang="en-US" altLang="zh-CN" sz="1600" b="1" i="1" dirty="0" smtClean="0"/>
                        <a:t>f</a:t>
                      </a:r>
                      <a:endParaRPr lang="zh-CN" altLang="en-US" sz="1600" b="1" i="1" dirty="0"/>
                    </a:p>
                  </p:txBody>
                </p:sp>
                <p:sp>
                  <p:nvSpPr>
                    <p:cNvPr id="48" name="TextBox 47"/>
                    <p:cNvSpPr txBox="1"/>
                    <p:nvPr/>
                  </p:nvSpPr>
                  <p:spPr>
                    <a:xfrm>
                      <a:off x="2123728" y="4509120"/>
                      <a:ext cx="648072" cy="338554"/>
                    </a:xfrm>
                    <a:prstGeom prst="rect">
                      <a:avLst/>
                    </a:prstGeom>
                    <a:noFill/>
                  </p:spPr>
                  <p:txBody>
                    <a:bodyPr wrap="square" rtlCol="0">
                      <a:spAutoFit/>
                    </a:bodyPr>
                    <a:lstStyle/>
                    <a:p>
                      <a:pPr algn="ctr"/>
                      <a:r>
                        <a:rPr lang="en-US" altLang="zh-CN" sz="1600" b="1" dirty="0" smtClean="0"/>
                        <a:t>1</a:t>
                      </a:r>
                      <a:endParaRPr lang="zh-CN" altLang="en-US" sz="1600" b="1" dirty="0"/>
                    </a:p>
                  </p:txBody>
                </p:sp>
                <p:sp>
                  <p:nvSpPr>
                    <p:cNvPr id="49" name="TextBox 48"/>
                    <p:cNvSpPr txBox="1"/>
                    <p:nvPr/>
                  </p:nvSpPr>
                  <p:spPr>
                    <a:xfrm>
                      <a:off x="2699792" y="4509120"/>
                      <a:ext cx="648072" cy="338554"/>
                    </a:xfrm>
                    <a:prstGeom prst="rect">
                      <a:avLst/>
                    </a:prstGeom>
                    <a:noFill/>
                  </p:spPr>
                  <p:txBody>
                    <a:bodyPr wrap="square" rtlCol="0">
                      <a:spAutoFit/>
                    </a:bodyPr>
                    <a:lstStyle/>
                    <a:p>
                      <a:pPr algn="ctr"/>
                      <a:r>
                        <a:rPr lang="en-US" altLang="zh-CN" sz="1600" b="1" dirty="0"/>
                        <a:t>3</a:t>
                      </a:r>
                      <a:endParaRPr lang="zh-CN" altLang="en-US" sz="1600" b="1" dirty="0"/>
                    </a:p>
                  </p:txBody>
                </p:sp>
                <p:sp>
                  <p:nvSpPr>
                    <p:cNvPr id="50" name="TextBox 49"/>
                    <p:cNvSpPr txBox="1"/>
                    <p:nvPr/>
                  </p:nvSpPr>
                  <p:spPr>
                    <a:xfrm>
                      <a:off x="3347864" y="4509120"/>
                      <a:ext cx="648072" cy="338554"/>
                    </a:xfrm>
                    <a:prstGeom prst="rect">
                      <a:avLst/>
                    </a:prstGeom>
                    <a:noFill/>
                  </p:spPr>
                  <p:txBody>
                    <a:bodyPr wrap="square" rtlCol="0">
                      <a:spAutoFit/>
                    </a:bodyPr>
                    <a:lstStyle/>
                    <a:p>
                      <a:pPr algn="ctr"/>
                      <a:r>
                        <a:rPr lang="en-US" altLang="zh-CN" sz="1600" b="1" dirty="0" smtClean="0"/>
                        <a:t>5</a:t>
                      </a:r>
                      <a:endParaRPr lang="zh-CN" altLang="en-US" sz="1600" b="1" dirty="0"/>
                    </a:p>
                  </p:txBody>
                </p:sp>
                <p:sp>
                  <p:nvSpPr>
                    <p:cNvPr id="51" name="TextBox 50"/>
                    <p:cNvSpPr txBox="1"/>
                    <p:nvPr/>
                  </p:nvSpPr>
                  <p:spPr>
                    <a:xfrm>
                      <a:off x="3923928" y="4518797"/>
                      <a:ext cx="648072" cy="338554"/>
                    </a:xfrm>
                    <a:prstGeom prst="rect">
                      <a:avLst/>
                    </a:prstGeom>
                    <a:noFill/>
                  </p:spPr>
                  <p:txBody>
                    <a:bodyPr wrap="square" rtlCol="0">
                      <a:spAutoFit/>
                    </a:bodyPr>
                    <a:lstStyle/>
                    <a:p>
                      <a:pPr algn="ctr"/>
                      <a:r>
                        <a:rPr lang="en-US" altLang="zh-CN" sz="1600" b="1" dirty="0"/>
                        <a:t>7</a:t>
                      </a:r>
                      <a:endParaRPr lang="zh-CN" altLang="en-US" sz="1600" b="1" dirty="0"/>
                    </a:p>
                  </p:txBody>
                </p:sp>
              </p:grpSp>
              <p:sp>
                <p:nvSpPr>
                  <p:cNvPr id="55" name="TextBox 54"/>
                  <p:cNvSpPr txBox="1"/>
                  <p:nvPr/>
                </p:nvSpPr>
                <p:spPr>
                  <a:xfrm>
                    <a:off x="2339752" y="4149080"/>
                    <a:ext cx="324036" cy="830997"/>
                  </a:xfrm>
                  <a:prstGeom prst="rect">
                    <a:avLst/>
                  </a:prstGeom>
                  <a:noFill/>
                </p:spPr>
                <p:txBody>
                  <a:bodyPr wrap="square" rtlCol="0">
                    <a:spAutoFit/>
                  </a:bodyPr>
                  <a:lstStyle/>
                  <a:p>
                    <a:pPr algn="ctr"/>
                    <a:r>
                      <a:rPr lang="en-US" altLang="zh-CN" sz="4800" b="1" dirty="0" smtClean="0"/>
                      <a:t>.</a:t>
                    </a:r>
                    <a:endParaRPr lang="zh-CN" altLang="en-US" sz="4800" b="1" dirty="0"/>
                  </a:p>
                </p:txBody>
              </p:sp>
              <p:sp>
                <p:nvSpPr>
                  <p:cNvPr id="56" name="TextBox 55"/>
                  <p:cNvSpPr txBox="1"/>
                  <p:nvPr/>
                </p:nvSpPr>
                <p:spPr>
                  <a:xfrm>
                    <a:off x="2591780" y="4686235"/>
                    <a:ext cx="324036" cy="830997"/>
                  </a:xfrm>
                  <a:prstGeom prst="rect">
                    <a:avLst/>
                  </a:prstGeom>
                  <a:noFill/>
                </p:spPr>
                <p:txBody>
                  <a:bodyPr wrap="square" rtlCol="0">
                    <a:spAutoFit/>
                  </a:bodyPr>
                  <a:lstStyle/>
                  <a:p>
                    <a:pPr algn="ctr"/>
                    <a:r>
                      <a:rPr lang="en-US" altLang="zh-CN" sz="4800" b="1" dirty="0" smtClean="0"/>
                      <a:t>.</a:t>
                    </a:r>
                    <a:endParaRPr lang="zh-CN" altLang="en-US" sz="4800" b="1" dirty="0"/>
                  </a:p>
                </p:txBody>
              </p:sp>
              <p:sp>
                <p:nvSpPr>
                  <p:cNvPr id="57" name="TextBox 56"/>
                  <p:cNvSpPr txBox="1"/>
                  <p:nvPr/>
                </p:nvSpPr>
                <p:spPr>
                  <a:xfrm>
                    <a:off x="2915816" y="4149080"/>
                    <a:ext cx="324036" cy="830997"/>
                  </a:xfrm>
                  <a:prstGeom prst="rect">
                    <a:avLst/>
                  </a:prstGeom>
                  <a:noFill/>
                </p:spPr>
                <p:txBody>
                  <a:bodyPr wrap="square" rtlCol="0">
                    <a:spAutoFit/>
                  </a:bodyPr>
                  <a:lstStyle/>
                  <a:p>
                    <a:pPr algn="ctr"/>
                    <a:r>
                      <a:rPr lang="en-US" altLang="zh-CN" sz="4800" b="1" dirty="0" smtClean="0"/>
                      <a:t>.</a:t>
                    </a:r>
                    <a:endParaRPr lang="zh-CN" altLang="en-US" sz="4800" b="1" dirty="0"/>
                  </a:p>
                </p:txBody>
              </p:sp>
              <p:sp>
                <p:nvSpPr>
                  <p:cNvPr id="58" name="TextBox 57"/>
                  <p:cNvSpPr txBox="1"/>
                  <p:nvPr/>
                </p:nvSpPr>
                <p:spPr>
                  <a:xfrm>
                    <a:off x="3203848" y="3733581"/>
                    <a:ext cx="324036" cy="830997"/>
                  </a:xfrm>
                  <a:prstGeom prst="rect">
                    <a:avLst/>
                  </a:prstGeom>
                  <a:noFill/>
                </p:spPr>
                <p:txBody>
                  <a:bodyPr wrap="square" rtlCol="0">
                    <a:spAutoFit/>
                  </a:bodyPr>
                  <a:lstStyle/>
                  <a:p>
                    <a:pPr algn="ctr"/>
                    <a:r>
                      <a:rPr lang="en-US" altLang="zh-CN" sz="4800" b="1" dirty="0" smtClean="0"/>
                      <a:t>.</a:t>
                    </a:r>
                    <a:endParaRPr lang="zh-CN" altLang="en-US" sz="4800" b="1" dirty="0"/>
                  </a:p>
                </p:txBody>
              </p:sp>
              <p:sp>
                <p:nvSpPr>
                  <p:cNvPr id="59" name="TextBox 58"/>
                  <p:cNvSpPr txBox="1"/>
                  <p:nvPr/>
                </p:nvSpPr>
                <p:spPr>
                  <a:xfrm>
                    <a:off x="3491880" y="2852936"/>
                    <a:ext cx="324036" cy="830997"/>
                  </a:xfrm>
                  <a:prstGeom prst="rect">
                    <a:avLst/>
                  </a:prstGeom>
                  <a:noFill/>
                </p:spPr>
                <p:txBody>
                  <a:bodyPr wrap="square" rtlCol="0">
                    <a:spAutoFit/>
                  </a:bodyPr>
                  <a:lstStyle/>
                  <a:p>
                    <a:pPr algn="ctr"/>
                    <a:r>
                      <a:rPr lang="en-US" altLang="zh-CN" sz="4800" b="1" dirty="0" smtClean="0"/>
                      <a:t>.</a:t>
                    </a:r>
                    <a:endParaRPr lang="zh-CN" altLang="en-US" sz="4800" b="1" dirty="0"/>
                  </a:p>
                </p:txBody>
              </p:sp>
              <p:sp>
                <p:nvSpPr>
                  <p:cNvPr id="60" name="TextBox 59"/>
                  <p:cNvSpPr txBox="1"/>
                  <p:nvPr/>
                </p:nvSpPr>
                <p:spPr>
                  <a:xfrm>
                    <a:off x="3779912" y="3284984"/>
                    <a:ext cx="324036" cy="830997"/>
                  </a:xfrm>
                  <a:prstGeom prst="rect">
                    <a:avLst/>
                  </a:prstGeom>
                  <a:noFill/>
                </p:spPr>
                <p:txBody>
                  <a:bodyPr wrap="square" rtlCol="0">
                    <a:spAutoFit/>
                  </a:bodyPr>
                  <a:lstStyle/>
                  <a:p>
                    <a:pPr algn="ctr"/>
                    <a:r>
                      <a:rPr lang="en-US" altLang="zh-CN" sz="4800" b="1" dirty="0" smtClean="0"/>
                      <a:t>.</a:t>
                    </a:r>
                    <a:endParaRPr lang="zh-CN" altLang="en-US" sz="4800" b="1" dirty="0"/>
                  </a:p>
                </p:txBody>
              </p:sp>
              <p:sp>
                <p:nvSpPr>
                  <p:cNvPr id="61" name="TextBox 60"/>
                  <p:cNvSpPr txBox="1"/>
                  <p:nvPr/>
                </p:nvSpPr>
                <p:spPr>
                  <a:xfrm>
                    <a:off x="4067944" y="3933056"/>
                    <a:ext cx="324036" cy="830997"/>
                  </a:xfrm>
                  <a:prstGeom prst="rect">
                    <a:avLst/>
                  </a:prstGeom>
                  <a:noFill/>
                </p:spPr>
                <p:txBody>
                  <a:bodyPr wrap="square" rtlCol="0">
                    <a:spAutoFit/>
                  </a:bodyPr>
                  <a:lstStyle/>
                  <a:p>
                    <a:pPr algn="ctr"/>
                    <a:r>
                      <a:rPr lang="en-US" altLang="zh-CN" sz="4800" b="1" dirty="0" smtClean="0"/>
                      <a:t>.</a:t>
                    </a:r>
                    <a:endParaRPr lang="zh-CN" altLang="en-US" sz="4800" b="1" dirty="0"/>
                  </a:p>
                </p:txBody>
              </p:sp>
            </p:grpSp>
            <p:cxnSp>
              <p:nvCxnSpPr>
                <p:cNvPr id="66" name="直接连接符 65"/>
                <p:cNvCxnSpPr/>
                <p:nvPr/>
              </p:nvCxnSpPr>
              <p:spPr>
                <a:xfrm>
                  <a:off x="2195736" y="4514459"/>
                  <a:ext cx="306034" cy="21068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2501770" y="4725144"/>
                  <a:ext cx="252028" cy="52264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2771800" y="4741693"/>
                  <a:ext cx="306034" cy="51886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3077834" y="4348554"/>
                  <a:ext cx="288032" cy="39313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V="1">
                  <a:off x="3365866" y="3429000"/>
                  <a:ext cx="288032" cy="9195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3653898" y="3429000"/>
                  <a:ext cx="270030" cy="43204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3892570" y="3861048"/>
                  <a:ext cx="319390" cy="6840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4229962" y="4514459"/>
                  <a:ext cx="310680" cy="363993"/>
                </a:xfrm>
                <a:prstGeom prst="line">
                  <a:avLst/>
                </a:prstGeom>
                <a:ln w="38100"/>
              </p:spPr>
              <p:style>
                <a:lnRef idx="1">
                  <a:schemeClr val="accent1"/>
                </a:lnRef>
                <a:fillRef idx="0">
                  <a:schemeClr val="accent1"/>
                </a:fillRef>
                <a:effectRef idx="0">
                  <a:schemeClr val="accent1"/>
                </a:effectRef>
                <a:fontRef idx="minor">
                  <a:schemeClr val="tx1"/>
                </a:fontRef>
              </p:style>
            </p:cxnSp>
          </p:grpSp>
          <p:cxnSp>
            <p:nvCxnSpPr>
              <p:cNvPr id="84" name="直接连接符 83"/>
              <p:cNvCxnSpPr/>
              <p:nvPr/>
            </p:nvCxnSpPr>
            <p:spPr>
              <a:xfrm flipV="1">
                <a:off x="2123728" y="5007079"/>
                <a:ext cx="3060340" cy="582161"/>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1923418" y="3356992"/>
                <a:ext cx="3060340" cy="582161"/>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3653898" y="3645024"/>
                <a:ext cx="18002" cy="165313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90" name="直接箭头连接符 89"/>
            <p:cNvCxnSpPr/>
            <p:nvPr/>
          </p:nvCxnSpPr>
          <p:spPr>
            <a:xfrm flipH="1">
              <a:off x="3635896" y="3861048"/>
              <a:ext cx="2088231" cy="61671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p:cNvSpPr txBox="1"/>
                <p:nvPr/>
              </p:nvSpPr>
              <p:spPr>
                <a:xfrm>
                  <a:off x="5004048" y="3429000"/>
                  <a:ext cx="2088232" cy="461665"/>
                </a:xfrm>
                <a:prstGeom prst="rect">
                  <a:avLst/>
                </a:prstGeom>
                <a:noFill/>
              </p:spPr>
              <p:txBody>
                <a:bodyPr wrap="square" rtlCol="0">
                  <a:spAutoFit/>
                </a:bodyPr>
                <a:lstStyle/>
                <a:p>
                  <a14:m>
                    <m:oMath xmlns:m="http://schemas.openxmlformats.org/officeDocument/2006/math">
                      <m:sSub>
                        <m:sSubPr>
                          <m:ctrlPr>
                            <a:rPr lang="en-US" altLang="zh-CN" sz="2400" b="1" i="1" smtClean="0">
                              <a:solidFill>
                                <a:srgbClr val="FF0000"/>
                              </a:solidFill>
                              <a:latin typeface="Cambria Math"/>
                            </a:rPr>
                          </m:ctrlPr>
                        </m:sSubPr>
                        <m:e>
                          <m:r>
                            <a:rPr lang="en-US" altLang="zh-CN" sz="2400" b="1" i="1" smtClean="0">
                              <a:solidFill>
                                <a:srgbClr val="FF0000"/>
                              </a:solidFill>
                              <a:latin typeface="Cambria Math"/>
                            </a:rPr>
                            <m:t>𝒇</m:t>
                          </m:r>
                        </m:e>
                        <m:sub>
                          <m:r>
                            <a:rPr lang="en-US" altLang="zh-CN" sz="2400" b="1" i="1" smtClean="0">
                              <a:solidFill>
                                <a:srgbClr val="FF0000"/>
                              </a:solidFill>
                              <a:latin typeface="Cambria Math"/>
                            </a:rPr>
                            <m:t>−</m:t>
                          </m:r>
                        </m:sub>
                      </m:sSub>
                    </m:oMath>
                  </a14:m>
                  <a:r>
                    <a:rPr lang="en-US" altLang="zh-CN" sz="2400" b="1" dirty="0" smtClean="0">
                      <a:solidFill>
                        <a:srgbClr val="FF0000"/>
                      </a:solidFill>
                    </a:rPr>
                    <a:t> =  8μm</a:t>
                  </a:r>
                  <a:endParaRPr lang="zh-CN" altLang="en-US" sz="2400" b="1" dirty="0"/>
                </a:p>
              </p:txBody>
            </p:sp>
          </mc:Choice>
          <mc:Fallback xmlns="">
            <p:sp>
              <p:nvSpPr>
                <p:cNvPr id="2" name="TextBox 1"/>
                <p:cNvSpPr txBox="1">
                  <a:spLocks noRot="1" noChangeAspect="1" noMove="1" noResize="1" noEditPoints="1" noAdjustHandles="1" noChangeArrowheads="1" noChangeShapeType="1" noTextEdit="1"/>
                </p:cNvSpPr>
                <p:nvPr/>
              </p:nvSpPr>
              <p:spPr>
                <a:xfrm>
                  <a:off x="5004048" y="3429000"/>
                  <a:ext cx="2088232" cy="461665"/>
                </a:xfrm>
                <a:prstGeom prst="rect">
                  <a:avLst/>
                </a:prstGeom>
                <a:blipFill rotWithShape="1">
                  <a:blip r:embed="rId18"/>
                  <a:stretch>
                    <a:fillRect l="-2632" t="-10667" b="-30667"/>
                  </a:stretch>
                </a:blipFill>
              </p:spPr>
              <p:txBody>
                <a:bodyPr/>
                <a:lstStyle/>
                <a:p>
                  <a:r>
                    <a:rPr lang="zh-CN" altLang="en-US">
                      <a:noFill/>
                    </a:rPr>
                    <a:t> </a:t>
                  </a:r>
                </a:p>
              </p:txBody>
            </p:sp>
          </mc:Fallback>
        </mc:AlternateContent>
        <p:cxnSp>
          <p:nvCxnSpPr>
            <p:cNvPr id="6" name="直接连接符 5"/>
            <p:cNvCxnSpPr/>
            <p:nvPr/>
          </p:nvCxnSpPr>
          <p:spPr>
            <a:xfrm>
              <a:off x="2771800" y="5476582"/>
              <a:ext cx="176884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540642" y="5094476"/>
              <a:ext cx="13356" cy="382106"/>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671900" y="5217149"/>
              <a:ext cx="0" cy="246659"/>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451608" y="3039343"/>
            <a:ext cx="1878852" cy="461665"/>
          </a:xfrm>
          <a:prstGeom prst="rect">
            <a:avLst/>
          </a:prstGeom>
          <a:noFill/>
        </p:spPr>
        <p:txBody>
          <a:bodyPr wrap="square" rtlCol="0">
            <a:spAutoFit/>
          </a:bodyPr>
          <a:lstStyle/>
          <a:p>
            <a:r>
              <a:rPr lang="zh-CN" altLang="en-US" sz="2400" b="1" dirty="0" smtClean="0">
                <a:solidFill>
                  <a:srgbClr val="FF0000"/>
                </a:solidFill>
              </a:rPr>
              <a:t>答案：</a:t>
            </a:r>
            <a:endParaRPr lang="zh-CN" altLang="en-US" sz="2400" b="1" dirty="0">
              <a:solidFill>
                <a:srgbClr val="FF0000"/>
              </a:solidFill>
            </a:endParaRPr>
          </a:p>
        </p:txBody>
      </p:sp>
      <p:sp>
        <p:nvSpPr>
          <p:cNvPr id="69" name="TextBox 68">
            <a:hlinkClick r:id="rId19" action="ppaction://hlinksldjump"/>
          </p:cNvPr>
          <p:cNvSpPr txBox="1"/>
          <p:nvPr/>
        </p:nvSpPr>
        <p:spPr>
          <a:xfrm>
            <a:off x="2614324" y="6347788"/>
            <a:ext cx="1674186" cy="400110"/>
          </a:xfrm>
          <a:prstGeom prst="rect">
            <a:avLst/>
          </a:prstGeom>
          <a:noFill/>
          <a:ln w="38100">
            <a:solidFill>
              <a:srgbClr val="00B050"/>
            </a:solidFill>
          </a:ln>
        </p:spPr>
        <p:txBody>
          <a:bodyPr wrap="square" rtlCol="0">
            <a:spAutoFit/>
          </a:bodyPr>
          <a:lstStyle/>
          <a:p>
            <a:pPr algn="ctr"/>
            <a:r>
              <a:rPr lang="zh-CN" altLang="en-US" sz="2000" b="1" dirty="0" smtClean="0">
                <a:solidFill>
                  <a:srgbClr val="FF0000"/>
                </a:solidFill>
              </a:rPr>
              <a:t>返 回 </a:t>
            </a:r>
            <a:r>
              <a:rPr lang="zh-CN" altLang="en-US" sz="2000" b="1" dirty="0">
                <a:solidFill>
                  <a:srgbClr val="FF0000"/>
                </a:solidFill>
              </a:rPr>
              <a:t>目录</a:t>
            </a:r>
          </a:p>
        </p:txBody>
      </p:sp>
      <p:sp>
        <p:nvSpPr>
          <p:cNvPr id="67"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37</a:t>
            </a:fld>
            <a:endParaRPr lang="zh-CN" altLang="en-US" sz="2400" b="1" dirty="0"/>
          </a:p>
        </p:txBody>
      </p:sp>
    </p:spTree>
    <p:extLst>
      <p:ext uri="{BB962C8B-B14F-4D97-AF65-F5344CB8AC3E}">
        <p14:creationId xmlns:p14="http://schemas.microsoft.com/office/powerpoint/2010/main" val="12508288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left)">
                                      <p:cBhvr>
                                        <p:cTn id="7" dur="1750"/>
                                        <p:tgtEl>
                                          <p:spTgt spid="11">
                                            <p:txEl>
                                              <p:pRg st="0" end="0"/>
                                            </p:txEl>
                                          </p:spTgt>
                                        </p:tgtEl>
                                      </p:cBhvr>
                                    </p:animEffect>
                                  </p:childTnLst>
                                </p:cTn>
                              </p:par>
                            </p:childTnLst>
                          </p:cTn>
                        </p:par>
                        <p:par>
                          <p:cTn id="8" fill="hold">
                            <p:stCondLst>
                              <p:cond delay="1750"/>
                            </p:stCondLst>
                            <p:childTnLst>
                              <p:par>
                                <p:cTn id="9" presetID="22" presetClass="entr" presetSubtype="8" fill="hold" grpId="0"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wipe(left)">
                                      <p:cBhvr>
                                        <p:cTn id="11" dur="1750"/>
                                        <p:tgtEl>
                                          <p:spTgt spid="11">
                                            <p:txEl>
                                              <p:pRg st="1" end="1"/>
                                            </p:txEl>
                                          </p:spTgt>
                                        </p:tgtEl>
                                      </p:cBhvr>
                                    </p:animEffect>
                                  </p:childTnLst>
                                </p:cTn>
                              </p:par>
                            </p:childTnLst>
                          </p:cTn>
                        </p:par>
                        <p:par>
                          <p:cTn id="12" fill="hold">
                            <p:stCondLst>
                              <p:cond delay="3500"/>
                            </p:stCondLst>
                            <p:childTnLst>
                              <p:par>
                                <p:cTn id="13" presetID="22" presetClass="entr" presetSubtype="8" fill="hold" grpId="0" nodeType="after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wipe(left)">
                                      <p:cBhvr>
                                        <p:cTn id="15" dur="1750"/>
                                        <p:tgtEl>
                                          <p:spTgt spid="11">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1750" fill="hold"/>
                                        <p:tgtEl>
                                          <p:spTgt spid="12"/>
                                        </p:tgtEl>
                                        <p:attrNameLst>
                                          <p:attrName>ppt_x</p:attrName>
                                        </p:attrNameLst>
                                      </p:cBhvr>
                                      <p:tavLst>
                                        <p:tav tm="0">
                                          <p:val>
                                            <p:strVal val="0-#ppt_w/2"/>
                                          </p:val>
                                        </p:tav>
                                        <p:tav tm="100000">
                                          <p:val>
                                            <p:strVal val="#ppt_x"/>
                                          </p:val>
                                        </p:tav>
                                      </p:tavLst>
                                    </p:anim>
                                    <p:anim calcmode="lin" valueType="num">
                                      <p:cBhvr additive="base">
                                        <p:cTn id="21" dur="175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barn(inVertical)">
                                      <p:cBhvr>
                                        <p:cTn id="26" dur="125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1500" fill="hold"/>
                                        <p:tgtEl>
                                          <p:spTgt spid="13"/>
                                        </p:tgtEl>
                                        <p:attrNameLst>
                                          <p:attrName>ppt_x</p:attrName>
                                        </p:attrNameLst>
                                      </p:cBhvr>
                                      <p:tavLst>
                                        <p:tav tm="0">
                                          <p:val>
                                            <p:strVal val="#ppt_x"/>
                                          </p:val>
                                        </p:tav>
                                        <p:tav tm="100000">
                                          <p:val>
                                            <p:strVal val="#ppt_x"/>
                                          </p:val>
                                        </p:tav>
                                      </p:tavLst>
                                    </p:anim>
                                    <p:anim calcmode="lin" valueType="num">
                                      <p:cBhvr additive="base">
                                        <p:cTn id="32" dur="1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a:spLocks/>
          </p:cNvSpPr>
          <p:nvPr/>
        </p:nvSpPr>
        <p:spPr>
          <a:xfrm>
            <a:off x="1691680" y="378111"/>
            <a:ext cx="4949824" cy="4586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2400" b="1" dirty="0" smtClean="0">
                <a:latin typeface="方正舒体" pitchFamily="2" charset="-122"/>
                <a:ea typeface="方正舒体" pitchFamily="2" charset="-122"/>
              </a:rPr>
              <a:t>模拟试题</a:t>
            </a:r>
            <a:r>
              <a:rPr lang="en-US" altLang="zh-CN" sz="2400" b="1" dirty="0" smtClean="0">
                <a:latin typeface="方正舒体" pitchFamily="2" charset="-122"/>
                <a:ea typeface="方正舒体" pitchFamily="2" charset="-122"/>
              </a:rPr>
              <a:t>6</a:t>
            </a:r>
            <a:r>
              <a:rPr lang="zh-CN" altLang="en-US" sz="2400" b="1" dirty="0" smtClean="0">
                <a:latin typeface="方正舒体" pitchFamily="2" charset="-122"/>
                <a:ea typeface="方正舒体" pitchFamily="2" charset="-122"/>
              </a:rPr>
              <a:t>答案</a:t>
            </a:r>
            <a:endParaRPr lang="zh-CN" altLang="en-US" sz="2400" b="1" dirty="0">
              <a:latin typeface="方正舒体" pitchFamily="2" charset="-122"/>
              <a:ea typeface="方正舒体" pitchFamily="2" charset="-122"/>
            </a:endParaRPr>
          </a:p>
        </p:txBody>
      </p:sp>
      <p:sp>
        <p:nvSpPr>
          <p:cNvPr id="7" name="内容占位符 2"/>
          <p:cNvSpPr txBox="1">
            <a:spLocks/>
          </p:cNvSpPr>
          <p:nvPr/>
        </p:nvSpPr>
        <p:spPr>
          <a:xfrm>
            <a:off x="408390" y="880308"/>
            <a:ext cx="7403970" cy="50405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2000" b="1" dirty="0" smtClean="0"/>
              <a:t>一、单项选择题答案：</a:t>
            </a:r>
            <a:endParaRPr lang="zh-CN" altLang="en-US" sz="2000" b="1" dirty="0"/>
          </a:p>
        </p:txBody>
      </p:sp>
      <p:sp>
        <p:nvSpPr>
          <p:cNvPr id="8" name="内容占位符 2"/>
          <p:cNvSpPr txBox="1">
            <a:spLocks/>
          </p:cNvSpPr>
          <p:nvPr/>
        </p:nvSpPr>
        <p:spPr>
          <a:xfrm>
            <a:off x="467544" y="1294263"/>
            <a:ext cx="8424936" cy="105461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nSpc>
                <a:spcPct val="120000"/>
              </a:lnSpc>
              <a:buAutoNum type="arabicPeriod"/>
            </a:pPr>
            <a:r>
              <a:rPr lang="en-US" altLang="zh-CN" sz="2000" b="1" dirty="0"/>
              <a:t>② </a:t>
            </a:r>
            <a:r>
              <a:rPr lang="zh-CN" altLang="en-US" sz="2000" b="1" dirty="0" smtClean="0"/>
              <a:t>、</a:t>
            </a:r>
            <a:r>
              <a:rPr lang="en-US" altLang="zh-CN" sz="2000" b="1" dirty="0" smtClean="0"/>
              <a:t>2.  ①</a:t>
            </a:r>
            <a:r>
              <a:rPr lang="zh-CN" altLang="en-US" sz="2000" b="1" dirty="0" smtClean="0"/>
              <a:t>、</a:t>
            </a:r>
            <a:r>
              <a:rPr lang="en-US" altLang="zh-CN" sz="2000" b="1" dirty="0" smtClean="0"/>
              <a:t>3.  ②</a:t>
            </a:r>
            <a:r>
              <a:rPr lang="zh-CN" altLang="en-US" sz="2000" b="1" dirty="0" smtClean="0"/>
              <a:t>、</a:t>
            </a:r>
            <a:r>
              <a:rPr lang="en-US" altLang="zh-CN" sz="2000" b="1" dirty="0" smtClean="0"/>
              <a:t>4. </a:t>
            </a:r>
            <a:r>
              <a:rPr lang="en-US" altLang="zh-CN" sz="2000" b="1" dirty="0"/>
              <a:t>① </a:t>
            </a:r>
            <a:r>
              <a:rPr lang="zh-CN" altLang="en-US" sz="2000" b="1" dirty="0" smtClean="0"/>
              <a:t>、</a:t>
            </a:r>
            <a:r>
              <a:rPr lang="en-US" altLang="zh-CN" sz="2000" b="1" dirty="0" smtClean="0"/>
              <a:t>5.</a:t>
            </a:r>
            <a:r>
              <a:rPr lang="en-US" altLang="zh-CN" sz="2000" b="1" dirty="0"/>
              <a:t> </a:t>
            </a:r>
            <a:r>
              <a:rPr lang="en-US" altLang="zh-CN" sz="2000" b="1" dirty="0" smtClean="0"/>
              <a:t>③</a:t>
            </a:r>
            <a:r>
              <a:rPr lang="zh-CN" altLang="en-US" sz="2000" b="1" dirty="0" smtClean="0"/>
              <a:t>、</a:t>
            </a:r>
            <a:r>
              <a:rPr lang="en-US" altLang="zh-CN" sz="2000" b="1" dirty="0" smtClean="0"/>
              <a:t>6. ④</a:t>
            </a:r>
            <a:r>
              <a:rPr lang="zh-CN" altLang="en-US" sz="2000" b="1" dirty="0" smtClean="0"/>
              <a:t>、</a:t>
            </a:r>
            <a:r>
              <a:rPr lang="en-US" altLang="zh-CN" sz="2000" b="1" dirty="0" smtClean="0"/>
              <a:t> 7.</a:t>
            </a:r>
            <a:r>
              <a:rPr lang="en-US" altLang="zh-CN" sz="2000" b="1" dirty="0"/>
              <a:t> </a:t>
            </a:r>
            <a:r>
              <a:rPr lang="en-US" altLang="zh-CN" sz="2000" b="1" dirty="0" smtClean="0"/>
              <a:t>③</a:t>
            </a:r>
            <a:r>
              <a:rPr lang="zh-CN" altLang="en-US" sz="2000" b="1" dirty="0" smtClean="0"/>
              <a:t>、</a:t>
            </a:r>
            <a:r>
              <a:rPr lang="en-US" altLang="zh-CN" sz="2000" b="1" dirty="0" smtClean="0"/>
              <a:t> 8. ③ </a:t>
            </a:r>
            <a:r>
              <a:rPr lang="zh-CN" altLang="en-US" sz="2000" b="1" dirty="0" smtClean="0"/>
              <a:t>、</a:t>
            </a:r>
            <a:r>
              <a:rPr lang="en-US" altLang="zh-CN" sz="2000" b="1" dirty="0" smtClean="0"/>
              <a:t> 9. ③</a:t>
            </a:r>
            <a:r>
              <a:rPr lang="zh-CN" altLang="en-US" sz="2000" b="1" dirty="0" smtClean="0"/>
              <a:t>、</a:t>
            </a:r>
            <a:r>
              <a:rPr lang="en-US" altLang="zh-CN" sz="2000" b="1" dirty="0" smtClean="0"/>
              <a:t>10. ③</a:t>
            </a:r>
          </a:p>
          <a:p>
            <a:pPr marL="0" indent="0">
              <a:lnSpc>
                <a:spcPct val="120000"/>
              </a:lnSpc>
              <a:buNone/>
            </a:pPr>
            <a:r>
              <a:rPr lang="en-US" altLang="zh-CN" sz="2000" b="1" dirty="0" smtClean="0"/>
              <a:t>11. ④</a:t>
            </a:r>
            <a:r>
              <a:rPr lang="zh-CN" altLang="en-US" sz="2000" b="1" dirty="0" smtClean="0"/>
              <a:t>、</a:t>
            </a:r>
            <a:r>
              <a:rPr lang="en-US" altLang="zh-CN" sz="2000" b="1" dirty="0" smtClean="0"/>
              <a:t>12. ④</a:t>
            </a:r>
            <a:r>
              <a:rPr lang="zh-CN" altLang="en-US" sz="2000" b="1" dirty="0" smtClean="0"/>
              <a:t>、</a:t>
            </a:r>
            <a:r>
              <a:rPr lang="en-US" altLang="zh-CN" sz="2000" b="1" dirty="0" smtClean="0"/>
              <a:t>13.③</a:t>
            </a:r>
            <a:r>
              <a:rPr lang="zh-CN" altLang="en-US" sz="2000" b="1" dirty="0" smtClean="0"/>
              <a:t>、</a:t>
            </a:r>
            <a:r>
              <a:rPr lang="en-US" altLang="zh-CN" sz="2000" b="1" dirty="0" smtClean="0"/>
              <a:t>14.③</a:t>
            </a:r>
            <a:r>
              <a:rPr lang="zh-CN" altLang="en-US" sz="2000" b="1" dirty="0" smtClean="0"/>
              <a:t>、</a:t>
            </a:r>
            <a:r>
              <a:rPr lang="en-US" altLang="zh-CN" sz="2000" b="1" dirty="0" smtClean="0"/>
              <a:t>15.②</a:t>
            </a:r>
            <a:r>
              <a:rPr lang="zh-CN" altLang="en-US" sz="2000" b="1" dirty="0" smtClean="0"/>
              <a:t>、</a:t>
            </a:r>
            <a:r>
              <a:rPr lang="en-US" altLang="zh-CN" sz="2000" b="1" dirty="0" smtClean="0"/>
              <a:t>16.②</a:t>
            </a:r>
            <a:r>
              <a:rPr lang="zh-CN" altLang="en-US" sz="2000" b="1" dirty="0" smtClean="0"/>
              <a:t>、</a:t>
            </a:r>
            <a:r>
              <a:rPr lang="en-US" altLang="zh-CN" sz="2000" b="1" dirty="0" smtClean="0"/>
              <a:t>17.②</a:t>
            </a:r>
            <a:r>
              <a:rPr lang="zh-CN" altLang="en-US" sz="2000" b="1" dirty="0" smtClean="0"/>
              <a:t>、</a:t>
            </a:r>
            <a:r>
              <a:rPr lang="en-US" altLang="zh-CN" sz="2000" b="1" dirty="0" smtClean="0"/>
              <a:t>18.③</a:t>
            </a:r>
            <a:r>
              <a:rPr lang="zh-CN" altLang="en-US" sz="2000" b="1" dirty="0" smtClean="0"/>
              <a:t>、</a:t>
            </a:r>
            <a:r>
              <a:rPr lang="en-US" altLang="zh-CN" sz="2000" b="1" dirty="0" smtClean="0"/>
              <a:t>19.④</a:t>
            </a:r>
            <a:r>
              <a:rPr lang="zh-CN" altLang="en-US" sz="2000" b="1" dirty="0" smtClean="0"/>
              <a:t>、</a:t>
            </a:r>
            <a:r>
              <a:rPr lang="en-US" altLang="zh-CN" sz="2000" b="1" dirty="0" smtClean="0"/>
              <a:t>20.①</a:t>
            </a:r>
            <a:r>
              <a:rPr lang="zh-CN" altLang="en-US" sz="2000" b="1" dirty="0" smtClean="0"/>
              <a:t>。</a:t>
            </a:r>
            <a:endParaRPr lang="en-US" altLang="zh-CN" sz="2000" b="1" dirty="0" smtClean="0"/>
          </a:p>
          <a:p>
            <a:pPr marL="457200" indent="-457200">
              <a:lnSpc>
                <a:spcPct val="120000"/>
              </a:lnSpc>
              <a:buAutoNum type="arabicPeriod"/>
            </a:pPr>
            <a:endParaRPr lang="zh-CN" altLang="en-US" sz="2000" b="1" dirty="0"/>
          </a:p>
        </p:txBody>
      </p:sp>
      <p:sp>
        <p:nvSpPr>
          <p:cNvPr id="9" name="内容占位符 2"/>
          <p:cNvSpPr txBox="1">
            <a:spLocks/>
          </p:cNvSpPr>
          <p:nvPr/>
        </p:nvSpPr>
        <p:spPr>
          <a:xfrm>
            <a:off x="467544" y="2132856"/>
            <a:ext cx="7403970" cy="50405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2000" b="1" dirty="0" smtClean="0"/>
              <a:t>二、填空题答案：</a:t>
            </a:r>
            <a:endParaRPr lang="zh-CN" altLang="en-US" sz="2000" b="1" dirty="0"/>
          </a:p>
        </p:txBody>
      </p:sp>
      <p:sp>
        <p:nvSpPr>
          <p:cNvPr id="10" name="内容占位符 2"/>
          <p:cNvSpPr txBox="1">
            <a:spLocks/>
          </p:cNvSpPr>
          <p:nvPr/>
        </p:nvSpPr>
        <p:spPr>
          <a:xfrm>
            <a:off x="552406" y="2564904"/>
            <a:ext cx="7764010" cy="3600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nSpc>
                <a:spcPct val="120000"/>
              </a:lnSpc>
              <a:buAutoNum type="arabicPeriod"/>
            </a:pPr>
            <a:r>
              <a:rPr lang="zh-CN" altLang="en-US" sz="2000" b="1" dirty="0" smtClean="0"/>
              <a:t>被测对象，测量单位，测量方法和测量精度。</a:t>
            </a:r>
            <a:endParaRPr lang="en-US" altLang="zh-CN" sz="2000" b="1" dirty="0" smtClean="0"/>
          </a:p>
          <a:p>
            <a:pPr marL="457200" indent="-457200">
              <a:lnSpc>
                <a:spcPct val="120000"/>
              </a:lnSpc>
              <a:buAutoNum type="arabicPeriod"/>
            </a:pPr>
            <a:r>
              <a:rPr lang="zh-CN" altLang="en-US" sz="2000" b="1" dirty="0" smtClean="0"/>
              <a:t>直线度，平面度，圆度和圆柱度。</a:t>
            </a:r>
            <a:endParaRPr lang="en-US" altLang="zh-CN" sz="2000" b="1" dirty="0" smtClean="0"/>
          </a:p>
          <a:p>
            <a:pPr marL="457200" indent="-457200">
              <a:lnSpc>
                <a:spcPct val="130000"/>
              </a:lnSpc>
              <a:buAutoNum type="arabicPeriod"/>
            </a:pPr>
            <a:r>
              <a:rPr lang="en-US" altLang="zh-CN" sz="2000" b="1" dirty="0"/>
              <a:t> </a:t>
            </a:r>
            <a:r>
              <a:rPr lang="zh-CN" altLang="en-US" sz="2000" b="1" dirty="0" smtClean="0"/>
              <a:t>通规，止规。                           </a:t>
            </a:r>
            <a:endParaRPr lang="en-US" altLang="zh-CN" sz="2000" b="1" dirty="0" smtClean="0"/>
          </a:p>
          <a:p>
            <a:pPr marL="457200" indent="-457200">
              <a:lnSpc>
                <a:spcPct val="130000"/>
              </a:lnSpc>
              <a:buAutoNum type="arabicPeriod" startAt="4"/>
            </a:pPr>
            <a:r>
              <a:rPr lang="zh-CN" altLang="en-US" sz="2000" b="1" dirty="0" smtClean="0"/>
              <a:t>整个被测表面粗糙度轮廓</a:t>
            </a:r>
            <a:r>
              <a:rPr lang="en-US" altLang="zh-CN" sz="2000" b="1" i="1" dirty="0" err="1" smtClean="0"/>
              <a:t>Rz</a:t>
            </a:r>
            <a:r>
              <a:rPr lang="zh-CN" altLang="en-US" sz="2000" b="1" dirty="0" smtClean="0"/>
              <a:t>值不得大于图样上或技术文件</a:t>
            </a:r>
            <a:endParaRPr lang="en-US" altLang="zh-CN" sz="2000" b="1" dirty="0" smtClean="0"/>
          </a:p>
          <a:p>
            <a:pPr marL="0" indent="0">
              <a:lnSpc>
                <a:spcPct val="130000"/>
              </a:lnSpc>
              <a:buNone/>
            </a:pPr>
            <a:r>
              <a:rPr lang="en-US" altLang="zh-CN" sz="2000" b="1" dirty="0"/>
              <a:t> </a:t>
            </a:r>
            <a:r>
              <a:rPr lang="en-US" altLang="zh-CN" sz="2000" b="1" dirty="0" smtClean="0"/>
              <a:t>      </a:t>
            </a:r>
            <a:r>
              <a:rPr lang="zh-CN" altLang="en-US" sz="2000" b="1" dirty="0" smtClean="0"/>
              <a:t>上规定值。</a:t>
            </a:r>
            <a:endParaRPr lang="en-US" altLang="zh-CN" sz="2000" b="1" dirty="0" smtClean="0"/>
          </a:p>
          <a:p>
            <a:pPr marL="457200" indent="-457200">
              <a:lnSpc>
                <a:spcPct val="130000"/>
              </a:lnSpc>
              <a:buAutoNum type="arabicPeriod" startAt="5"/>
            </a:pPr>
            <a:r>
              <a:rPr lang="zh-CN" altLang="en-US" sz="2000" b="1" dirty="0" smtClean="0"/>
              <a:t>外壳孔的公差带代号，轴颈公差带代号。</a:t>
            </a:r>
            <a:endParaRPr lang="en-US" altLang="zh-CN" sz="2000" b="1" dirty="0" smtClean="0"/>
          </a:p>
          <a:p>
            <a:pPr marL="457200" indent="-457200">
              <a:lnSpc>
                <a:spcPct val="130000"/>
              </a:lnSpc>
              <a:buAutoNum type="arabicPeriod" startAt="5"/>
            </a:pPr>
            <a:r>
              <a:rPr lang="zh-CN" altLang="en-US" sz="2000" b="1" dirty="0"/>
              <a:t>键</a:t>
            </a:r>
            <a:r>
              <a:rPr lang="zh-CN" altLang="en-US" sz="2000" b="1" dirty="0" smtClean="0"/>
              <a:t>数，外花键小径尺寸公差带代号，外花键大径尺寸公差带代号，外花键键宽尺寸公差带的和。</a:t>
            </a:r>
            <a:endParaRPr lang="zh-CN" altLang="en-US" sz="2000" b="1" dirty="0"/>
          </a:p>
        </p:txBody>
      </p:sp>
      <p:sp>
        <p:nvSpPr>
          <p:cNvPr id="11"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38</a:t>
            </a:fld>
            <a:endParaRPr lang="zh-CN" altLang="en-US" sz="2400" b="1" dirty="0"/>
          </a:p>
        </p:txBody>
      </p:sp>
    </p:spTree>
    <p:extLst>
      <p:ext uri="{BB962C8B-B14F-4D97-AF65-F5344CB8AC3E}">
        <p14:creationId xmlns:p14="http://schemas.microsoft.com/office/powerpoint/2010/main" val="29059313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left)">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wipe(left)">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xEl>
                                              <p:pRg st="1" end="1"/>
                                            </p:txEl>
                                          </p:spTgt>
                                        </p:tgtEl>
                                        <p:attrNameLst>
                                          <p:attrName>style.visibility</p:attrName>
                                        </p:attrNameLst>
                                      </p:cBhvr>
                                      <p:to>
                                        <p:strVal val="visible"/>
                                      </p:to>
                                    </p:set>
                                    <p:animEffect transition="in" filter="wipe(left)">
                                      <p:cBhvr>
                                        <p:cTn id="22" dur="500"/>
                                        <p:tgtEl>
                                          <p:spTgt spid="8">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wipe(left)">
                                      <p:cBhvr>
                                        <p:cTn id="27" dur="500"/>
                                        <p:tgtEl>
                                          <p:spTgt spid="9">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Effect transition="in" filter="wipe(left)">
                                      <p:cBhvr>
                                        <p:cTn id="32" dur="500"/>
                                        <p:tgtEl>
                                          <p:spTgt spid="10">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
                                            <p:txEl>
                                              <p:pRg st="1" end="1"/>
                                            </p:txEl>
                                          </p:spTgt>
                                        </p:tgtEl>
                                        <p:attrNameLst>
                                          <p:attrName>style.visibility</p:attrName>
                                        </p:attrNameLst>
                                      </p:cBhvr>
                                      <p:to>
                                        <p:strVal val="visible"/>
                                      </p:to>
                                    </p:set>
                                    <p:animEffect transition="in" filter="wipe(left)">
                                      <p:cBhvr>
                                        <p:cTn id="37" dur="500"/>
                                        <p:tgtEl>
                                          <p:spTgt spid="10">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0">
                                            <p:txEl>
                                              <p:pRg st="2" end="2"/>
                                            </p:txEl>
                                          </p:spTgt>
                                        </p:tgtEl>
                                        <p:attrNameLst>
                                          <p:attrName>style.visibility</p:attrName>
                                        </p:attrNameLst>
                                      </p:cBhvr>
                                      <p:to>
                                        <p:strVal val="visible"/>
                                      </p:to>
                                    </p:set>
                                    <p:animEffect transition="in" filter="wipe(left)">
                                      <p:cBhvr>
                                        <p:cTn id="42" dur="500"/>
                                        <p:tgtEl>
                                          <p:spTgt spid="10">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txEl>
                                              <p:pRg st="3" end="3"/>
                                            </p:txEl>
                                          </p:spTgt>
                                        </p:tgtEl>
                                        <p:attrNameLst>
                                          <p:attrName>style.visibility</p:attrName>
                                        </p:attrNameLst>
                                      </p:cBhvr>
                                      <p:to>
                                        <p:strVal val="visible"/>
                                      </p:to>
                                    </p:set>
                                    <p:animEffect transition="in" filter="wipe(left)">
                                      <p:cBhvr>
                                        <p:cTn id="47" dur="500"/>
                                        <p:tgtEl>
                                          <p:spTgt spid="10">
                                            <p:txEl>
                                              <p:pRg st="3" end="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0">
                                            <p:txEl>
                                              <p:pRg st="4" end="4"/>
                                            </p:txEl>
                                          </p:spTgt>
                                        </p:tgtEl>
                                        <p:attrNameLst>
                                          <p:attrName>style.visibility</p:attrName>
                                        </p:attrNameLst>
                                      </p:cBhvr>
                                      <p:to>
                                        <p:strVal val="visible"/>
                                      </p:to>
                                    </p:set>
                                    <p:animEffect transition="in" filter="wipe(left)">
                                      <p:cBhvr>
                                        <p:cTn id="52" dur="500"/>
                                        <p:tgtEl>
                                          <p:spTgt spid="10">
                                            <p:txEl>
                                              <p:pRg st="4" end="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0">
                                            <p:txEl>
                                              <p:pRg st="5" end="5"/>
                                            </p:txEl>
                                          </p:spTgt>
                                        </p:tgtEl>
                                        <p:attrNameLst>
                                          <p:attrName>style.visibility</p:attrName>
                                        </p:attrNameLst>
                                      </p:cBhvr>
                                      <p:to>
                                        <p:strVal val="visible"/>
                                      </p:to>
                                    </p:set>
                                    <p:animEffect transition="in" filter="wipe(left)">
                                      <p:cBhvr>
                                        <p:cTn id="57" dur="500"/>
                                        <p:tgtEl>
                                          <p:spTgt spid="10">
                                            <p:txEl>
                                              <p:pRg st="5" end="5"/>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0">
                                            <p:txEl>
                                              <p:pRg st="6" end="6"/>
                                            </p:txEl>
                                          </p:spTgt>
                                        </p:tgtEl>
                                        <p:attrNameLst>
                                          <p:attrName>style.visibility</p:attrName>
                                        </p:attrNameLst>
                                      </p:cBhvr>
                                      <p:to>
                                        <p:strVal val="visible"/>
                                      </p:to>
                                    </p:set>
                                    <p:animEffect transition="in" filter="wipe(left)">
                                      <p:cBhvr>
                                        <p:cTn id="62" dur="500"/>
                                        <p:tgtEl>
                                          <p:spTgt spid="1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P spid="8" grpId="0" build="p"/>
      <p:bldP spid="9" grpId="0" build="p"/>
      <p:bldP spid="10"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67544" y="264130"/>
            <a:ext cx="5814392" cy="1292662"/>
          </a:xfrm>
          <a:prstGeom prst="rect">
            <a:avLst/>
          </a:prstGeom>
        </p:spPr>
        <p:txBody>
          <a:bodyPr wrap="square">
            <a:spAutoFit/>
          </a:bodyPr>
          <a:lstStyle/>
          <a:p>
            <a:pPr>
              <a:lnSpc>
                <a:spcPct val="130000"/>
              </a:lnSpc>
            </a:pPr>
            <a:r>
              <a:rPr lang="en-US" altLang="zh-CN" sz="2000" b="1" dirty="0" smtClean="0"/>
              <a:t>7.    </a:t>
            </a:r>
            <a:r>
              <a:rPr lang="zh-CN" altLang="en-US" sz="2000" b="1" dirty="0" smtClean="0"/>
              <a:t>大写</a:t>
            </a:r>
            <a:r>
              <a:rPr lang="zh-CN" altLang="en-US" sz="2000" b="1" dirty="0"/>
              <a:t>拉丁，小写拉丁，</a:t>
            </a:r>
            <a:r>
              <a:rPr lang="en-US" altLang="zh-CN" sz="2000" b="1" dirty="0"/>
              <a:t>A</a:t>
            </a:r>
            <a:r>
              <a:rPr lang="zh-CN" altLang="en-US" sz="2000" b="1" dirty="0"/>
              <a:t>到</a:t>
            </a:r>
            <a:r>
              <a:rPr lang="en-US" altLang="zh-CN" sz="2000" b="1" dirty="0"/>
              <a:t>H</a:t>
            </a:r>
            <a:r>
              <a:rPr lang="zh-CN" altLang="en-US" sz="2000" b="1" dirty="0"/>
              <a:t>。   </a:t>
            </a:r>
            <a:endParaRPr lang="en-US" altLang="zh-CN" sz="2000" b="1" dirty="0"/>
          </a:p>
          <a:p>
            <a:pPr marL="457200" indent="-457200">
              <a:lnSpc>
                <a:spcPct val="130000"/>
              </a:lnSpc>
              <a:buAutoNum type="arabicPeriod" startAt="8"/>
            </a:pPr>
            <a:r>
              <a:rPr lang="zh-CN" altLang="en-US" sz="2000" b="1" dirty="0"/>
              <a:t>中径偏差，螺距偏差和牙侧角偏差。 </a:t>
            </a:r>
            <a:endParaRPr lang="en-US" altLang="zh-CN" sz="2000" b="1" dirty="0" smtClean="0"/>
          </a:p>
          <a:p>
            <a:pPr>
              <a:lnSpc>
                <a:spcPct val="130000"/>
              </a:lnSpc>
            </a:pPr>
            <a:r>
              <a:rPr lang="en-US" altLang="zh-CN" sz="2000" b="1" dirty="0" smtClean="0"/>
              <a:t>9</a:t>
            </a:r>
            <a:r>
              <a:rPr lang="en-US" altLang="zh-CN" sz="2000" b="1" dirty="0"/>
              <a:t>. </a:t>
            </a:r>
            <a:r>
              <a:rPr lang="en-US" altLang="zh-CN" sz="2000" b="1" dirty="0" smtClean="0"/>
              <a:t>   </a:t>
            </a:r>
            <a:r>
              <a:rPr lang="zh-CN" altLang="en-US" sz="2000" b="1" dirty="0" smtClean="0"/>
              <a:t>单个</a:t>
            </a:r>
            <a:r>
              <a:rPr lang="zh-CN" altLang="en-US" sz="2000" b="1" dirty="0"/>
              <a:t>齿距偏差，齿廓总偏差。</a:t>
            </a:r>
            <a:endParaRPr lang="en-US" altLang="zh-CN" sz="2000" b="1" dirty="0"/>
          </a:p>
        </p:txBody>
      </p:sp>
      <p:sp>
        <p:nvSpPr>
          <p:cNvPr id="7" name="内容占位符 2"/>
          <p:cNvSpPr>
            <a:spLocks noGrp="1"/>
          </p:cNvSpPr>
          <p:nvPr>
            <p:ph idx="1"/>
          </p:nvPr>
        </p:nvSpPr>
        <p:spPr>
          <a:xfrm>
            <a:off x="323528" y="1484784"/>
            <a:ext cx="4949824" cy="432048"/>
          </a:xfrm>
        </p:spPr>
        <p:txBody>
          <a:bodyPr>
            <a:normAutofit/>
          </a:bodyPr>
          <a:lstStyle/>
          <a:p>
            <a:pPr marL="0" indent="0">
              <a:buNone/>
            </a:pPr>
            <a:r>
              <a:rPr lang="zh-CN" altLang="en-US" sz="2000" b="1" dirty="0" smtClean="0"/>
              <a:t>三、简答题    </a:t>
            </a:r>
            <a:endParaRPr lang="zh-CN" altLang="en-US" sz="2000" b="1" dirty="0"/>
          </a:p>
        </p:txBody>
      </p:sp>
      <p:grpSp>
        <p:nvGrpSpPr>
          <p:cNvPr id="39" name="组合 38"/>
          <p:cNvGrpSpPr/>
          <p:nvPr/>
        </p:nvGrpSpPr>
        <p:grpSpPr>
          <a:xfrm>
            <a:off x="467544" y="1844824"/>
            <a:ext cx="8352928" cy="936104"/>
            <a:chOff x="467544" y="1844824"/>
            <a:chExt cx="8352928" cy="936104"/>
          </a:xfrm>
        </p:grpSpPr>
        <mc:AlternateContent xmlns:mc="http://schemas.openxmlformats.org/markup-compatibility/2006" xmlns:a14="http://schemas.microsoft.com/office/drawing/2010/main">
          <mc:Choice Requires="a14">
            <p:sp>
              <p:nvSpPr>
                <p:cNvPr id="9" name="内容占位符 2"/>
                <p:cNvSpPr txBox="1">
                  <a:spLocks/>
                </p:cNvSpPr>
                <p:nvPr/>
              </p:nvSpPr>
              <p:spPr>
                <a:xfrm>
                  <a:off x="467544" y="1844824"/>
                  <a:ext cx="8352928" cy="9361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nSpc>
                      <a:spcPct val="130000"/>
                    </a:lnSpc>
                    <a:buAutoNum type="arabicPeriod"/>
                  </a:pPr>
                  <a:r>
                    <a:rPr lang="zh-CN" altLang="en-US" sz="1800" b="1" dirty="0" smtClean="0"/>
                    <a:t>某图标注为</a:t>
                  </a:r>
                  <a:r>
                    <a:rPr lang="el-GR" altLang="zh-CN" sz="1800" b="1" i="1" dirty="0" smtClean="0">
                      <a:latin typeface="Batang" pitchFamily="18" charset="-127"/>
                      <a:ea typeface="Batang" pitchFamily="18" charset="-127"/>
                    </a:rPr>
                    <a:t>φ</a:t>
                  </a:r>
                  <a14:m>
                    <m:oMath xmlns:m="http://schemas.openxmlformats.org/officeDocument/2006/math">
                      <m:sSubSup>
                        <m:sSubSupPr>
                          <m:ctrlPr>
                            <a:rPr lang="en-US" altLang="zh-CN" sz="1800" b="1" i="1" smtClean="0">
                              <a:latin typeface="Cambria Math"/>
                            </a:rPr>
                          </m:ctrlPr>
                        </m:sSubSupPr>
                        <m:e>
                          <m:r>
                            <a:rPr lang="en-US" altLang="zh-CN" sz="1800" b="1" i="1" smtClean="0">
                              <a:latin typeface="Cambria Math"/>
                            </a:rPr>
                            <m:t>𝟓𝟎</m:t>
                          </m:r>
                        </m:e>
                        <m:sub>
                          <m:r>
                            <a:rPr lang="en-US" altLang="zh-CN" sz="1800" b="1" i="1" smtClean="0">
                              <a:latin typeface="Cambria Math"/>
                            </a:rPr>
                            <m:t>+</m:t>
                          </m:r>
                          <m:r>
                            <a:rPr lang="en-US" altLang="zh-CN" sz="1800" b="1" i="1" smtClean="0">
                              <a:latin typeface="Cambria Math"/>
                            </a:rPr>
                            <m:t>𝟎</m:t>
                          </m:r>
                          <m:r>
                            <a:rPr lang="en-US" altLang="zh-CN" sz="1800" b="1" i="1" smtClean="0">
                              <a:latin typeface="Cambria Math"/>
                            </a:rPr>
                            <m:t>.</m:t>
                          </m:r>
                          <m:r>
                            <a:rPr lang="en-US" altLang="zh-CN" sz="1800" b="1" i="1" smtClean="0">
                              <a:latin typeface="Cambria Math"/>
                            </a:rPr>
                            <m:t>𝟎𝟎𝟗</m:t>
                          </m:r>
                        </m:sub>
                        <m:sup>
                          <m:r>
                            <a:rPr lang="en-US" altLang="zh-CN" sz="1800" b="1" i="1" smtClean="0">
                              <a:latin typeface="Cambria Math"/>
                            </a:rPr>
                            <m:t>+</m:t>
                          </m:r>
                          <m:r>
                            <a:rPr lang="en-US" altLang="zh-CN" sz="1800" b="1" i="1" smtClean="0">
                              <a:latin typeface="Cambria Math"/>
                            </a:rPr>
                            <m:t>𝟎</m:t>
                          </m:r>
                          <m:r>
                            <a:rPr lang="en-US" altLang="zh-CN" sz="1800" b="1" i="1" smtClean="0">
                              <a:latin typeface="Cambria Math"/>
                            </a:rPr>
                            <m:t>.</m:t>
                          </m:r>
                          <m:r>
                            <a:rPr lang="en-US" altLang="zh-CN" sz="1800" b="1" i="1" smtClean="0">
                              <a:latin typeface="Cambria Math"/>
                            </a:rPr>
                            <m:t>𝟎𝟒𝟖</m:t>
                          </m:r>
                        </m:sup>
                      </m:sSubSup>
                      <m:r>
                        <a:rPr lang="en-US" altLang="zh-CN" sz="1800" b="1" i="0" smtClean="0">
                          <a:latin typeface="Cambria Math"/>
                        </a:rPr>
                        <m:t> </m:t>
                      </m:r>
                      <m:r>
                        <a:rPr lang="en-US" altLang="zh-CN" sz="1800" b="1" i="1" smtClean="0">
                          <a:latin typeface="Cambria Math"/>
                        </a:rPr>
                        <m:t>         </m:t>
                      </m:r>
                      <m:r>
                        <a:rPr lang="zh-CN" altLang="en-US" sz="1800" b="1" i="1" smtClean="0">
                          <a:latin typeface="Cambria Math"/>
                        </a:rPr>
                        <m:t>的轴，</m:t>
                      </m:r>
                      <m:r>
                        <a:rPr lang="en-US" altLang="zh-CN" sz="1800" b="1" i="1" smtClean="0">
                          <a:latin typeface="Cambria Math"/>
                        </a:rPr>
                        <m:t> </m:t>
                      </m:r>
                    </m:oMath>
                  </a14:m>
                  <a:r>
                    <a:rPr lang="zh-CN" altLang="en-US" sz="1800" b="1" dirty="0" smtClean="0"/>
                    <a:t>试问该轴的最大实体尺寸、最小实体尺寸是多少？边界名称叫什么？边界尺寸是多少？绘制动态公差带图。</a:t>
                  </a:r>
                  <a:endParaRPr lang="en-US" altLang="zh-CN" sz="1800" b="1" dirty="0" smtClean="0"/>
                </a:p>
                <a:p>
                  <a:pPr marL="457200" indent="-457200">
                    <a:lnSpc>
                      <a:spcPct val="130000"/>
                    </a:lnSpc>
                    <a:buAutoNum type="arabicPeriod"/>
                  </a:pPr>
                  <a:endParaRPr lang="zh-CN" altLang="en-US" sz="1800" b="1" dirty="0"/>
                </a:p>
              </p:txBody>
            </p:sp>
          </mc:Choice>
          <mc:Fallback xmlns="">
            <p:sp>
              <p:nvSpPr>
                <p:cNvPr id="9" name="内容占位符 2"/>
                <p:cNvSpPr txBox="1">
                  <a:spLocks noRot="1" noChangeAspect="1" noMove="1" noResize="1" noEditPoints="1" noAdjustHandles="1" noChangeArrowheads="1" noChangeShapeType="1" noTextEdit="1"/>
                </p:cNvSpPr>
                <p:nvPr/>
              </p:nvSpPr>
              <p:spPr>
                <a:xfrm>
                  <a:off x="467544" y="1844824"/>
                  <a:ext cx="8352928" cy="936104"/>
                </a:xfrm>
                <a:prstGeom prst="rect">
                  <a:avLst/>
                </a:prstGeom>
                <a:blipFill rotWithShape="1">
                  <a:blip r:embed="rId2"/>
                  <a:stretch>
                    <a:fillRect l="-657"/>
                  </a:stretch>
                </a:blipFill>
              </p:spPr>
              <p:txBody>
                <a:bodyPr/>
                <a:lstStyle/>
                <a:p>
                  <a:r>
                    <a:rPr lang="zh-CN" altLang="en-US">
                      <a:noFill/>
                    </a:rPr>
                    <a:t> </a:t>
                  </a:r>
                </a:p>
              </p:txBody>
            </p:sp>
          </mc:Fallback>
        </mc:AlternateContent>
        <p:grpSp>
          <p:nvGrpSpPr>
            <p:cNvPr id="10" name="组合 9"/>
            <p:cNvGrpSpPr/>
            <p:nvPr/>
          </p:nvGrpSpPr>
          <p:grpSpPr>
            <a:xfrm>
              <a:off x="3250704" y="1844824"/>
              <a:ext cx="457200" cy="432048"/>
              <a:chOff x="5436096" y="5373216"/>
              <a:chExt cx="457200" cy="432048"/>
            </a:xfrm>
          </p:grpSpPr>
          <p:sp>
            <p:nvSpPr>
              <p:cNvPr id="11" name="TextBox 10"/>
              <p:cNvSpPr txBox="1"/>
              <p:nvPr/>
            </p:nvSpPr>
            <p:spPr>
              <a:xfrm>
                <a:off x="5436096" y="5373216"/>
                <a:ext cx="457200" cy="400110"/>
              </a:xfrm>
              <a:prstGeom prst="rect">
                <a:avLst/>
              </a:prstGeom>
              <a:noFill/>
            </p:spPr>
            <p:txBody>
              <a:bodyPr wrap="square" rtlCol="0">
                <a:spAutoFit/>
              </a:bodyPr>
              <a:lstStyle/>
              <a:p>
                <a:r>
                  <a:rPr lang="en-US" altLang="zh-CN" sz="2000" b="1" dirty="0" smtClean="0">
                    <a:latin typeface="Batang" pitchFamily="18" charset="-127"/>
                    <a:ea typeface="Batang" pitchFamily="18" charset="-127"/>
                  </a:rPr>
                  <a:t> E    </a:t>
                </a:r>
                <a:endParaRPr lang="zh-CN" altLang="en-US" sz="2000" b="1" dirty="0">
                  <a:latin typeface="Batang" pitchFamily="18" charset="-127"/>
                  <a:ea typeface="Batang" pitchFamily="18" charset="-127"/>
                </a:endParaRPr>
              </a:p>
            </p:txBody>
          </p:sp>
          <p:sp>
            <p:nvSpPr>
              <p:cNvPr id="12" name="椭圆 11"/>
              <p:cNvSpPr/>
              <p:nvPr/>
            </p:nvSpPr>
            <p:spPr>
              <a:xfrm>
                <a:off x="5436096" y="5373216"/>
                <a:ext cx="457200" cy="43204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mc:AlternateContent xmlns:mc="http://schemas.openxmlformats.org/markup-compatibility/2006" xmlns:a14="http://schemas.microsoft.com/office/drawing/2010/main">
        <mc:Choice Requires="a14">
          <p:sp>
            <p:nvSpPr>
              <p:cNvPr id="14" name="内容占位符 2"/>
              <p:cNvSpPr txBox="1">
                <a:spLocks/>
              </p:cNvSpPr>
              <p:nvPr/>
            </p:nvSpPr>
            <p:spPr>
              <a:xfrm>
                <a:off x="395536" y="2636912"/>
                <a:ext cx="8640960" cy="136815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000" b="1" dirty="0" smtClean="0"/>
                  <a:t>答：（</a:t>
                </a:r>
                <a:r>
                  <a:rPr lang="en-US" altLang="zh-CN" sz="2000" b="1" dirty="0" smtClean="0"/>
                  <a:t>1</a:t>
                </a:r>
                <a:r>
                  <a:rPr lang="zh-CN" altLang="en-US" sz="2000" b="1" dirty="0" smtClean="0"/>
                  <a:t>）最大实体尺寸为</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𝒅</m:t>
                        </m:r>
                      </m:e>
                      <m:sub>
                        <m:r>
                          <a:rPr lang="en-US" altLang="zh-CN" sz="2000" b="1" i="0" smtClean="0">
                            <a:latin typeface="Cambria Math"/>
                          </a:rPr>
                          <m:t>𝐌</m:t>
                        </m:r>
                      </m:sub>
                    </m:sSub>
                  </m:oMath>
                </a14:m>
                <a:r>
                  <a:rPr lang="zh-CN" altLang="en-US" sz="2000" b="1" dirty="0" smtClean="0"/>
                  <a:t> </a:t>
                </a:r>
                <a:r>
                  <a:rPr lang="en-US" altLang="zh-CN" sz="2000" b="1" dirty="0" smtClean="0"/>
                  <a:t>= </a:t>
                </a:r>
                <a:r>
                  <a:rPr lang="el-GR" altLang="zh-CN" sz="2000" b="1" i="1" dirty="0" smtClean="0">
                    <a:latin typeface="Batang" pitchFamily="18" charset="-127"/>
                    <a:ea typeface="Batang" pitchFamily="18" charset="-127"/>
                  </a:rPr>
                  <a:t>φ</a:t>
                </a:r>
                <a:r>
                  <a:rPr lang="en-US" altLang="zh-CN" sz="2000" b="1" dirty="0" smtClean="0"/>
                  <a:t>50.048  ,</a:t>
                </a:r>
                <a:r>
                  <a:rPr lang="zh-CN" altLang="en-US" sz="2000" b="1" dirty="0" smtClean="0"/>
                  <a:t>最小实体尺寸为</a:t>
                </a:r>
                <a14:m>
                  <m:oMath xmlns:m="http://schemas.openxmlformats.org/officeDocument/2006/math">
                    <m:sSub>
                      <m:sSubPr>
                        <m:ctrlPr>
                          <a:rPr lang="en-US" altLang="zh-CN" sz="2000" b="1" i="1">
                            <a:latin typeface="Cambria Math"/>
                          </a:rPr>
                        </m:ctrlPr>
                      </m:sSubPr>
                      <m:e>
                        <m:r>
                          <a:rPr lang="en-US" altLang="zh-CN" sz="2000" b="1" i="1">
                            <a:latin typeface="Cambria Math"/>
                          </a:rPr>
                          <m:t>𝒅</m:t>
                        </m:r>
                      </m:e>
                      <m:sub>
                        <m:r>
                          <a:rPr lang="en-US" altLang="zh-CN" sz="2000" b="1" i="0" smtClean="0">
                            <a:latin typeface="Cambria Math"/>
                          </a:rPr>
                          <m:t>𝐋</m:t>
                        </m:r>
                      </m:sub>
                    </m:sSub>
                  </m:oMath>
                </a14:m>
                <a:r>
                  <a:rPr lang="zh-CN" altLang="en-US" sz="2000" b="1" dirty="0"/>
                  <a:t> </a:t>
                </a:r>
                <a:r>
                  <a:rPr lang="en-US" altLang="zh-CN" sz="2000" b="1" dirty="0"/>
                  <a:t>= </a:t>
                </a:r>
                <a:r>
                  <a:rPr lang="el-GR" altLang="zh-CN" sz="2000" b="1" i="1" dirty="0">
                    <a:latin typeface="Batang" pitchFamily="18" charset="-127"/>
                    <a:ea typeface="Batang" pitchFamily="18" charset="-127"/>
                  </a:rPr>
                  <a:t>φ</a:t>
                </a:r>
                <a:r>
                  <a:rPr lang="en-US" altLang="zh-CN" sz="2000" b="1" dirty="0" smtClean="0"/>
                  <a:t>50.09</a:t>
                </a:r>
                <a:r>
                  <a:rPr lang="zh-CN" altLang="en-US" sz="2000" b="1" dirty="0" smtClean="0"/>
                  <a:t>。</a:t>
                </a:r>
                <a:endParaRPr lang="en-US" altLang="zh-CN" sz="2000" b="1" dirty="0" smtClean="0"/>
              </a:p>
              <a:p>
                <a:pPr marL="0" indent="0">
                  <a:buNone/>
                </a:pPr>
                <a:r>
                  <a:rPr lang="en-US" altLang="zh-CN" sz="2000" b="1" dirty="0" smtClean="0"/>
                  <a:t>          </a:t>
                </a:r>
                <a:r>
                  <a:rPr lang="zh-CN" altLang="en-US" sz="2000" b="1" dirty="0" smtClean="0"/>
                  <a:t>（</a:t>
                </a:r>
                <a:r>
                  <a:rPr lang="en-US" altLang="zh-CN" sz="2000" b="1" dirty="0" smtClean="0"/>
                  <a:t>2</a:t>
                </a:r>
                <a:r>
                  <a:rPr lang="zh-CN" altLang="en-US" sz="2000" b="1" dirty="0" smtClean="0"/>
                  <a:t>）边界名称叫最大实体边界</a:t>
                </a:r>
                <a:r>
                  <a:rPr lang="en-US" altLang="zh-CN" sz="2000" b="1" dirty="0" smtClean="0"/>
                  <a:t>MMB,</a:t>
                </a:r>
                <a:r>
                  <a:rPr lang="zh-CN" altLang="en-US" sz="2000" b="1" dirty="0" smtClean="0"/>
                  <a:t>边界尺寸为</a:t>
                </a:r>
                <a:r>
                  <a:rPr lang="el-GR" altLang="zh-CN" sz="2000" b="1" i="1" dirty="0">
                    <a:latin typeface="Batang" pitchFamily="18" charset="-127"/>
                    <a:ea typeface="Batang" pitchFamily="18" charset="-127"/>
                  </a:rPr>
                  <a:t>φ</a:t>
                </a:r>
                <a:r>
                  <a:rPr lang="en-US" altLang="zh-CN" sz="2000" b="1" dirty="0"/>
                  <a:t>50.048 </a:t>
                </a:r>
                <a:r>
                  <a:rPr lang="zh-CN" altLang="en-US" sz="2000" b="1" dirty="0" smtClean="0"/>
                  <a:t>（</a:t>
                </a:r>
                <a:r>
                  <a:rPr lang="en-US" altLang="zh-CN" sz="2000" b="1" dirty="0" smtClean="0"/>
                  <a:t>MMS</a:t>
                </a:r>
                <a:r>
                  <a:rPr lang="zh-CN" altLang="en-US" sz="2000" b="1" dirty="0" smtClean="0"/>
                  <a:t>）。</a:t>
                </a:r>
                <a:endParaRPr lang="en-US" altLang="zh-CN" sz="2000" b="1" dirty="0" smtClean="0"/>
              </a:p>
              <a:p>
                <a:pPr marL="0" indent="0">
                  <a:buNone/>
                </a:pPr>
                <a:r>
                  <a:rPr lang="en-US" altLang="zh-CN" sz="2000" b="1" dirty="0"/>
                  <a:t> </a:t>
                </a:r>
                <a:r>
                  <a:rPr lang="en-US" altLang="zh-CN" sz="2000" b="1" dirty="0" smtClean="0"/>
                  <a:t>         </a:t>
                </a:r>
                <a:r>
                  <a:rPr lang="zh-CN" altLang="en-US" sz="2000" b="1" dirty="0" smtClean="0"/>
                  <a:t>（</a:t>
                </a:r>
                <a:r>
                  <a:rPr lang="en-US" altLang="zh-CN" sz="2000" b="1" dirty="0" smtClean="0"/>
                  <a:t>3</a:t>
                </a:r>
                <a:r>
                  <a:rPr lang="zh-CN" altLang="en-US" sz="2000" b="1" dirty="0" smtClean="0"/>
                  <a:t>）动态公差带图：</a:t>
                </a:r>
                <a:endParaRPr lang="zh-CN" altLang="en-US" sz="2000" b="1" dirty="0"/>
              </a:p>
            </p:txBody>
          </p:sp>
        </mc:Choice>
        <mc:Fallback xmlns="">
          <p:sp>
            <p:nvSpPr>
              <p:cNvPr id="14" name="内容占位符 2"/>
              <p:cNvSpPr txBox="1">
                <a:spLocks noRot="1" noChangeAspect="1" noMove="1" noResize="1" noEditPoints="1" noAdjustHandles="1" noChangeArrowheads="1" noChangeShapeType="1" noTextEdit="1"/>
              </p:cNvSpPr>
              <p:nvPr/>
            </p:nvSpPr>
            <p:spPr>
              <a:xfrm>
                <a:off x="395536" y="2636912"/>
                <a:ext cx="8640960" cy="1368152"/>
              </a:xfrm>
              <a:prstGeom prst="rect">
                <a:avLst/>
              </a:prstGeom>
              <a:blipFill rotWithShape="1">
                <a:blip r:embed="rId3"/>
                <a:stretch>
                  <a:fillRect l="-776" t="-3571"/>
                </a:stretch>
              </a:blipFill>
            </p:spPr>
            <p:txBody>
              <a:bodyPr/>
              <a:lstStyle/>
              <a:p>
                <a:r>
                  <a:rPr lang="zh-CN" altLang="en-US">
                    <a:noFill/>
                  </a:rPr>
                  <a:t> </a:t>
                </a:r>
              </a:p>
            </p:txBody>
          </p:sp>
        </mc:Fallback>
      </mc:AlternateContent>
      <p:grpSp>
        <p:nvGrpSpPr>
          <p:cNvPr id="33" name="组合 32"/>
          <p:cNvGrpSpPr/>
          <p:nvPr/>
        </p:nvGrpSpPr>
        <p:grpSpPr>
          <a:xfrm>
            <a:off x="5868144" y="3352669"/>
            <a:ext cx="2512853" cy="1948539"/>
            <a:chOff x="4363403" y="4077072"/>
            <a:chExt cx="2512853" cy="1948539"/>
          </a:xfrm>
        </p:grpSpPr>
        <p:grpSp>
          <p:nvGrpSpPr>
            <p:cNvPr id="24" name="组合 23"/>
            <p:cNvGrpSpPr/>
            <p:nvPr/>
          </p:nvGrpSpPr>
          <p:grpSpPr>
            <a:xfrm>
              <a:off x="4363403" y="4077072"/>
              <a:ext cx="2512853" cy="1673963"/>
              <a:chOff x="3769084" y="4365104"/>
              <a:chExt cx="2512853" cy="1673963"/>
            </a:xfrm>
          </p:grpSpPr>
          <p:grpSp>
            <p:nvGrpSpPr>
              <p:cNvPr id="21" name="组合 20"/>
              <p:cNvGrpSpPr/>
              <p:nvPr/>
            </p:nvGrpSpPr>
            <p:grpSpPr>
              <a:xfrm>
                <a:off x="4355976" y="4509120"/>
                <a:ext cx="1656184" cy="1152128"/>
                <a:chOff x="4355976" y="4509120"/>
                <a:chExt cx="1656184" cy="1152128"/>
              </a:xfrm>
            </p:grpSpPr>
            <p:cxnSp>
              <p:nvCxnSpPr>
                <p:cNvPr id="3" name="直接箭头连接符 2"/>
                <p:cNvCxnSpPr/>
                <p:nvPr/>
              </p:nvCxnSpPr>
              <p:spPr>
                <a:xfrm>
                  <a:off x="4427984" y="4509120"/>
                  <a:ext cx="0" cy="1152128"/>
                </a:xfrm>
                <a:prstGeom prst="straightConnector1">
                  <a:avLst/>
                </a:pr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355976" y="5661248"/>
                  <a:ext cx="1656184" cy="0"/>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2" name="直角三角形 1"/>
              <p:cNvSpPr/>
              <p:nvPr/>
            </p:nvSpPr>
            <p:spPr>
              <a:xfrm>
                <a:off x="4752019" y="4797152"/>
                <a:ext cx="900101" cy="835242"/>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xmlns:a14="http://schemas.microsoft.com/office/drawing/2010/main">
            <mc:Choice Requires="a14">
              <p:sp>
                <p:nvSpPr>
                  <p:cNvPr id="8" name="TextBox 7"/>
                  <p:cNvSpPr txBox="1"/>
                  <p:nvPr/>
                </p:nvSpPr>
                <p:spPr>
                  <a:xfrm>
                    <a:off x="3769084" y="4678397"/>
                    <a:ext cx="982935" cy="338554"/>
                  </a:xfrm>
                  <a:prstGeom prst="rect">
                    <a:avLst/>
                  </a:prstGeom>
                  <a:noFill/>
                </p:spPr>
                <p:txBody>
                  <a:bodyPr wrap="square" rtlCol="0">
                    <a:spAutoFit/>
                  </a:bodyPr>
                  <a:lstStyle/>
                  <a:p>
                    <a:r>
                      <a:rPr lang="en-US" altLang="zh-CN" sz="1600" b="1" dirty="0" smtClean="0"/>
                      <a:t>0</a:t>
                    </a:r>
                    <a14:m>
                      <m:oMath xmlns:m="http://schemas.openxmlformats.org/officeDocument/2006/math">
                        <m:r>
                          <a:rPr lang="en-US" altLang="zh-CN" sz="1600" b="1" i="1" smtClean="0">
                            <a:latin typeface="Cambria Math"/>
                          </a:rPr>
                          <m:t>.</m:t>
                        </m:r>
                        <m:r>
                          <a:rPr lang="en-US" altLang="zh-CN" sz="1600" b="1" i="1" smtClean="0">
                            <a:latin typeface="Cambria Math"/>
                          </a:rPr>
                          <m:t>𝟎</m:t>
                        </m:r>
                      </m:oMath>
                    </a14:m>
                    <a:r>
                      <a:rPr lang="en-US" altLang="zh-CN" sz="1600" b="1" dirty="0" smtClean="0"/>
                      <a:t>39</a:t>
                    </a:r>
                    <a:endParaRPr lang="zh-CN" altLang="en-US" sz="1600" b="1" dirty="0"/>
                  </a:p>
                </p:txBody>
              </p:sp>
            </mc:Choice>
            <mc:Fallback xmlns="">
              <p:sp>
                <p:nvSpPr>
                  <p:cNvPr id="8" name="TextBox 7"/>
                  <p:cNvSpPr txBox="1">
                    <a:spLocks noRot="1" noChangeAspect="1" noMove="1" noResize="1" noEditPoints="1" noAdjustHandles="1" noChangeArrowheads="1" noChangeShapeType="1" noTextEdit="1"/>
                  </p:cNvSpPr>
                  <p:nvPr/>
                </p:nvSpPr>
                <p:spPr>
                  <a:xfrm>
                    <a:off x="3769084" y="4678397"/>
                    <a:ext cx="982935" cy="338554"/>
                  </a:xfrm>
                  <a:prstGeom prst="rect">
                    <a:avLst/>
                  </a:prstGeom>
                  <a:blipFill rotWithShape="1">
                    <a:blip r:embed="rId4"/>
                    <a:stretch>
                      <a:fillRect l="-3106" t="-5455" b="-2363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6" name="TextBox 25"/>
                  <p:cNvSpPr txBox="1"/>
                  <p:nvPr/>
                </p:nvSpPr>
                <p:spPr>
                  <a:xfrm>
                    <a:off x="5652121" y="5229200"/>
                    <a:ext cx="629816" cy="46166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2400" b="1" i="1" smtClean="0">
                                  <a:latin typeface="Cambria Math"/>
                                </a:rPr>
                              </m:ctrlPr>
                            </m:sSubPr>
                            <m:e>
                              <m:r>
                                <a:rPr lang="en-US" altLang="zh-CN" sz="2400" b="1" i="1" smtClean="0">
                                  <a:latin typeface="Cambria Math"/>
                                </a:rPr>
                                <m:t>𝒅</m:t>
                              </m:r>
                            </m:e>
                            <m:sub>
                              <m:r>
                                <a:rPr lang="en-US" altLang="zh-CN" sz="2400" b="1" i="1" smtClean="0">
                                  <a:latin typeface="Cambria Math"/>
                                </a:rPr>
                                <m:t>𝒂</m:t>
                              </m:r>
                            </m:sub>
                          </m:sSub>
                        </m:oMath>
                      </m:oMathPara>
                    </a14:m>
                    <a:endParaRPr lang="zh-CN" altLang="en-US" sz="2400" b="1" dirty="0"/>
                  </a:p>
                </p:txBody>
              </p:sp>
            </mc:Choice>
            <mc:Fallback xmlns="">
              <p:sp>
                <p:nvSpPr>
                  <p:cNvPr id="26" name="TextBox 25"/>
                  <p:cNvSpPr txBox="1">
                    <a:spLocks noRot="1" noChangeAspect="1" noMove="1" noResize="1" noEditPoints="1" noAdjustHandles="1" noChangeArrowheads="1" noChangeShapeType="1" noTextEdit="1"/>
                  </p:cNvSpPr>
                  <p:nvPr/>
                </p:nvSpPr>
                <p:spPr>
                  <a:xfrm>
                    <a:off x="5652121" y="5229200"/>
                    <a:ext cx="629816" cy="461665"/>
                  </a:xfrm>
                  <a:prstGeom prst="rect">
                    <a:avLst/>
                  </a:prstGeom>
                  <a:blipFill rotWithShape="1">
                    <a:blip r:embed="rId5"/>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9" name="TextBox 28"/>
                  <p:cNvSpPr txBox="1"/>
                  <p:nvPr/>
                </p:nvSpPr>
                <p:spPr>
                  <a:xfrm>
                    <a:off x="4211960" y="4365104"/>
                    <a:ext cx="766911" cy="46166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altLang="zh-CN" sz="2400" b="1" i="1" smtClean="0">
                              <a:latin typeface="Cambria Math"/>
                            </a:rPr>
                            <m:t>𝒇</m:t>
                          </m:r>
                        </m:oMath>
                      </m:oMathPara>
                    </a14:m>
                    <a:endParaRPr lang="zh-CN" altLang="en-US" sz="2400" b="1" dirty="0"/>
                  </a:p>
                </p:txBody>
              </p:sp>
            </mc:Choice>
            <mc:Fallback xmlns="">
              <p:sp>
                <p:nvSpPr>
                  <p:cNvPr id="29" name="TextBox 28"/>
                  <p:cNvSpPr txBox="1">
                    <a:spLocks noRot="1" noChangeAspect="1" noMove="1" noResize="1" noEditPoints="1" noAdjustHandles="1" noChangeArrowheads="1" noChangeShapeType="1" noTextEdit="1"/>
                  </p:cNvSpPr>
                  <p:nvPr/>
                </p:nvSpPr>
                <p:spPr>
                  <a:xfrm>
                    <a:off x="4211960" y="4365104"/>
                    <a:ext cx="766911" cy="461665"/>
                  </a:xfrm>
                  <a:prstGeom prst="rect">
                    <a:avLst/>
                  </a:prstGeom>
                  <a:blipFill rotWithShape="1">
                    <a:blip r:embed="rId6"/>
                    <a:stretch>
                      <a:fillRect b="-1733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1" name="TextBox 30"/>
                  <p:cNvSpPr txBox="1"/>
                  <p:nvPr/>
                </p:nvSpPr>
                <p:spPr>
                  <a:xfrm>
                    <a:off x="5220072" y="5690865"/>
                    <a:ext cx="982935" cy="33855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altLang="zh-CN" sz="1600" b="1" i="1" smtClean="0">
                              <a:latin typeface="Cambria Math"/>
                            </a:rPr>
                            <m:t>𝟓𝟎</m:t>
                          </m:r>
                          <m:r>
                            <a:rPr lang="en-US" altLang="zh-CN" sz="1600" b="1" i="1" smtClean="0">
                              <a:latin typeface="Cambria Math"/>
                            </a:rPr>
                            <m:t>.</m:t>
                          </m:r>
                          <m:r>
                            <a:rPr lang="en-US" altLang="zh-CN" sz="1600" b="1" i="1" smtClean="0">
                              <a:latin typeface="Cambria Math"/>
                            </a:rPr>
                            <m:t>𝟎𝟒𝟖</m:t>
                          </m:r>
                        </m:oMath>
                      </m:oMathPara>
                    </a14:m>
                    <a:endParaRPr lang="zh-CN" altLang="en-US" sz="1600" b="1" dirty="0"/>
                  </a:p>
                </p:txBody>
              </p:sp>
            </mc:Choice>
            <mc:Fallback xmlns="">
              <p:sp>
                <p:nvSpPr>
                  <p:cNvPr id="31" name="TextBox 30"/>
                  <p:cNvSpPr txBox="1">
                    <a:spLocks noRot="1" noChangeAspect="1" noMove="1" noResize="1" noEditPoints="1" noAdjustHandles="1" noChangeArrowheads="1" noChangeShapeType="1" noTextEdit="1"/>
                  </p:cNvSpPr>
                  <p:nvPr/>
                </p:nvSpPr>
                <p:spPr>
                  <a:xfrm>
                    <a:off x="5220072" y="5690865"/>
                    <a:ext cx="982935" cy="338554"/>
                  </a:xfrm>
                  <a:prstGeom prst="rect">
                    <a:avLst/>
                  </a:prstGeom>
                  <a:blipFill rotWithShape="1">
                    <a:blip r:embed="rId7"/>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2" name="TextBox 31"/>
                  <p:cNvSpPr txBox="1"/>
                  <p:nvPr/>
                </p:nvSpPr>
                <p:spPr>
                  <a:xfrm>
                    <a:off x="4260552" y="5700513"/>
                    <a:ext cx="982935" cy="338554"/>
                  </a:xfrm>
                  <a:prstGeom prst="rect">
                    <a:avLst/>
                  </a:prstGeom>
                  <a:noFill/>
                </p:spPr>
                <p:txBody>
                  <a:bodyPr wrap="square" rtlCol="0">
                    <a:spAutoFit/>
                  </a:bodyPr>
                  <a:lstStyle/>
                  <a:p>
                    <a14:m>
                      <m:oMath xmlns:m="http://schemas.openxmlformats.org/officeDocument/2006/math">
                        <m:r>
                          <a:rPr lang="en-US" altLang="zh-CN" sz="1600" b="1" i="1" smtClean="0">
                            <a:latin typeface="Cambria Math"/>
                          </a:rPr>
                          <m:t>𝟓𝟎</m:t>
                        </m:r>
                        <m:r>
                          <a:rPr lang="en-US" altLang="zh-CN" sz="1600" b="1" i="1" smtClean="0">
                            <a:latin typeface="Cambria Math"/>
                          </a:rPr>
                          <m:t>.</m:t>
                        </m:r>
                        <m:r>
                          <a:rPr lang="en-US" altLang="zh-CN" sz="1600" b="1" i="1" smtClean="0">
                            <a:latin typeface="Cambria Math"/>
                          </a:rPr>
                          <m:t>𝟎</m:t>
                        </m:r>
                      </m:oMath>
                    </a14:m>
                    <a:r>
                      <a:rPr lang="en-US" altLang="zh-CN" sz="1600" b="1" dirty="0" smtClean="0"/>
                      <a:t>09</a:t>
                    </a:r>
                    <a:endParaRPr lang="zh-CN" altLang="en-US" sz="1600" b="1" dirty="0"/>
                  </a:p>
                </p:txBody>
              </p:sp>
            </mc:Choice>
            <mc:Fallback xmlns="">
              <p:sp>
                <p:nvSpPr>
                  <p:cNvPr id="32" name="TextBox 31"/>
                  <p:cNvSpPr txBox="1">
                    <a:spLocks noRot="1" noChangeAspect="1" noMove="1" noResize="1" noEditPoints="1" noAdjustHandles="1" noChangeArrowheads="1" noChangeShapeType="1" noTextEdit="1"/>
                  </p:cNvSpPr>
                  <p:nvPr/>
                </p:nvSpPr>
                <p:spPr>
                  <a:xfrm>
                    <a:off x="4260552" y="5700513"/>
                    <a:ext cx="982935" cy="338554"/>
                  </a:xfrm>
                  <a:prstGeom prst="rect">
                    <a:avLst/>
                  </a:prstGeom>
                  <a:blipFill rotWithShape="1">
                    <a:blip r:embed="rId8"/>
                    <a:stretch>
                      <a:fillRect t="-5455" b="-23636"/>
                    </a:stretch>
                  </a:blipFill>
                </p:spPr>
                <p:txBody>
                  <a:bodyPr/>
                  <a:lstStyle/>
                  <a:p>
                    <a:r>
                      <a:rPr lang="zh-CN" altLang="en-US">
                        <a:noFill/>
                      </a:rPr>
                      <a:t> </a:t>
                    </a:r>
                  </a:p>
                </p:txBody>
              </p:sp>
            </mc:Fallback>
          </mc:AlternateContent>
          <p:cxnSp>
            <p:nvCxnSpPr>
              <p:cNvPr id="19" name="直接连接符 18"/>
              <p:cNvCxnSpPr/>
              <p:nvPr/>
            </p:nvCxnSpPr>
            <p:spPr>
              <a:xfrm>
                <a:off x="4427984" y="4797152"/>
                <a:ext cx="324036" cy="0"/>
              </a:xfrm>
              <a:prstGeom prst="line">
                <a:avLst/>
              </a:prstGeom>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4590002" y="5466710"/>
                <a:ext cx="491467" cy="338554"/>
              </a:xfrm>
              <a:prstGeom prst="rect">
                <a:avLst/>
              </a:prstGeom>
              <a:noFill/>
            </p:spPr>
            <p:txBody>
              <a:bodyPr wrap="square" rtlCol="0">
                <a:spAutoFit/>
              </a:bodyPr>
              <a:lstStyle/>
              <a:p>
                <a:r>
                  <a:rPr lang="zh-CN" altLang="en-US" sz="1600" dirty="0" smtClean="0"/>
                  <a:t>│</a:t>
                </a:r>
                <a:endParaRPr lang="zh-CN" altLang="en-US" sz="1600" dirty="0"/>
              </a:p>
            </p:txBody>
          </p:sp>
          <p:sp>
            <p:nvSpPr>
              <p:cNvPr id="36" name="TextBox 35"/>
              <p:cNvSpPr txBox="1"/>
              <p:nvPr/>
            </p:nvSpPr>
            <p:spPr>
              <a:xfrm>
                <a:off x="5520693" y="5466710"/>
                <a:ext cx="491467" cy="338554"/>
              </a:xfrm>
              <a:prstGeom prst="rect">
                <a:avLst/>
              </a:prstGeom>
              <a:noFill/>
            </p:spPr>
            <p:txBody>
              <a:bodyPr wrap="square" rtlCol="0">
                <a:spAutoFit/>
              </a:bodyPr>
              <a:lstStyle/>
              <a:p>
                <a:r>
                  <a:rPr lang="zh-CN" altLang="en-US" sz="1600" dirty="0" smtClean="0"/>
                  <a:t>│</a:t>
                </a:r>
                <a:endParaRPr lang="zh-CN" altLang="en-US" sz="1600" dirty="0"/>
              </a:p>
            </p:txBody>
          </p:sp>
        </p:grpSp>
        <p:sp>
          <p:nvSpPr>
            <p:cNvPr id="38" name="TextBox 37"/>
            <p:cNvSpPr txBox="1"/>
            <p:nvPr/>
          </p:nvSpPr>
          <p:spPr>
            <a:xfrm>
              <a:off x="4671167" y="5687057"/>
              <a:ext cx="2133081" cy="338554"/>
            </a:xfrm>
            <a:prstGeom prst="rect">
              <a:avLst/>
            </a:prstGeom>
            <a:noFill/>
          </p:spPr>
          <p:txBody>
            <a:bodyPr wrap="square" rtlCol="0">
              <a:spAutoFit/>
            </a:bodyPr>
            <a:lstStyle/>
            <a:p>
              <a:r>
                <a:rPr lang="zh-CN" altLang="en-US" sz="1600" b="1" dirty="0" smtClean="0"/>
                <a:t>（</a:t>
              </a:r>
              <a:r>
                <a:rPr lang="en-US" altLang="zh-CN" sz="1600" b="1" dirty="0" smtClean="0"/>
                <a:t>3</a:t>
              </a:r>
              <a:r>
                <a:rPr lang="zh-CN" altLang="en-US" sz="1600" b="1" dirty="0" smtClean="0"/>
                <a:t>）动态公差带图</a:t>
              </a:r>
              <a:endParaRPr lang="zh-CN" altLang="en-US" sz="1600" b="1" baseline="-25000" dirty="0"/>
            </a:p>
          </p:txBody>
        </p:sp>
      </p:grpSp>
      <p:sp>
        <p:nvSpPr>
          <p:cNvPr id="42" name="内容占位符 2"/>
          <p:cNvSpPr txBox="1">
            <a:spLocks/>
          </p:cNvSpPr>
          <p:nvPr/>
        </p:nvSpPr>
        <p:spPr>
          <a:xfrm>
            <a:off x="395536" y="3717032"/>
            <a:ext cx="5688632" cy="90725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nSpc>
                <a:spcPct val="130000"/>
              </a:lnSpc>
              <a:spcBef>
                <a:spcPts val="0"/>
              </a:spcBef>
              <a:buAutoNum type="arabicPeriod" startAt="2"/>
            </a:pPr>
            <a:r>
              <a:rPr lang="zh-CN" altLang="en-US" sz="2000" b="1" dirty="0" smtClean="0"/>
              <a:t>试叙述与滚动轴承相配件的几何公差</a:t>
            </a:r>
            <a:endParaRPr lang="en-US" altLang="zh-CN" sz="2000" b="1" dirty="0" smtClean="0"/>
          </a:p>
          <a:p>
            <a:pPr marL="0" indent="0">
              <a:lnSpc>
                <a:spcPct val="130000"/>
              </a:lnSpc>
              <a:spcBef>
                <a:spcPts val="0"/>
              </a:spcBef>
              <a:buNone/>
            </a:pPr>
            <a:r>
              <a:rPr lang="en-US" altLang="zh-CN" sz="2000" b="1" dirty="0"/>
              <a:t> </a:t>
            </a:r>
            <a:r>
              <a:rPr lang="en-US" altLang="zh-CN" sz="2000" b="1" dirty="0" smtClean="0"/>
              <a:t>        </a:t>
            </a:r>
            <a:r>
              <a:rPr lang="zh-CN" altLang="en-US" sz="2000" b="1" dirty="0" smtClean="0"/>
              <a:t>有什么要求？                                                                                                                                                                                                             </a:t>
            </a:r>
            <a:endParaRPr lang="en-US" altLang="zh-CN" sz="2000" b="1" dirty="0" smtClean="0"/>
          </a:p>
        </p:txBody>
      </p:sp>
      <p:sp>
        <p:nvSpPr>
          <p:cNvPr id="43" name="内容占位符 2"/>
          <p:cNvSpPr txBox="1">
            <a:spLocks/>
          </p:cNvSpPr>
          <p:nvPr/>
        </p:nvSpPr>
        <p:spPr>
          <a:xfrm>
            <a:off x="406387" y="4509120"/>
            <a:ext cx="7875725" cy="20882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spcBef>
                <a:spcPts val="0"/>
              </a:spcBef>
              <a:buNone/>
            </a:pPr>
            <a:r>
              <a:rPr lang="zh-CN" altLang="en-US" sz="2000" b="1" dirty="0" smtClean="0"/>
              <a:t>答：与滚动轴承相配件的几何公差</a:t>
            </a:r>
            <a:endParaRPr lang="en-US" altLang="zh-CN" sz="2000" b="1" dirty="0" smtClean="0"/>
          </a:p>
          <a:p>
            <a:pPr marL="0" indent="0">
              <a:lnSpc>
                <a:spcPct val="130000"/>
              </a:lnSpc>
              <a:spcBef>
                <a:spcPts val="0"/>
              </a:spcBef>
              <a:buNone/>
            </a:pPr>
            <a:r>
              <a:rPr lang="zh-CN" altLang="en-US" sz="2000" b="1" dirty="0" smtClean="0"/>
              <a:t>    （</a:t>
            </a:r>
            <a:r>
              <a:rPr lang="en-US" altLang="zh-CN" sz="2000" b="1" dirty="0" smtClean="0"/>
              <a:t>1</a:t>
            </a:r>
            <a:r>
              <a:rPr lang="zh-CN" altLang="en-US" sz="2000" b="1" dirty="0" smtClean="0"/>
              <a:t>）与内、外圈相配轴颈、外壳孔应采用</a:t>
            </a:r>
            <a:endParaRPr lang="en-US" altLang="zh-CN" sz="2000" b="1" dirty="0" smtClean="0"/>
          </a:p>
          <a:p>
            <a:pPr marL="0" indent="0">
              <a:lnSpc>
                <a:spcPct val="130000"/>
              </a:lnSpc>
              <a:spcBef>
                <a:spcPts val="0"/>
              </a:spcBef>
              <a:buNone/>
            </a:pPr>
            <a:r>
              <a:rPr lang="zh-CN" altLang="en-US" sz="2000" b="1" dirty="0" smtClean="0"/>
              <a:t>包容要求圆柱度公差。（</a:t>
            </a:r>
            <a:r>
              <a:rPr lang="en-US" altLang="zh-CN" sz="2000" b="1" dirty="0" smtClean="0"/>
              <a:t>2</a:t>
            </a:r>
            <a:r>
              <a:rPr lang="zh-CN" altLang="en-US" sz="2000" b="1" dirty="0" smtClean="0"/>
              <a:t>）与内、外圈侧面接触的轴肩、孔肩端面应标注轴向圆跳动公差。</a:t>
            </a:r>
            <a:r>
              <a:rPr lang="en-US" altLang="zh-CN" sz="2000" b="1" dirty="0" smtClean="0"/>
              <a:t> </a:t>
            </a:r>
            <a:r>
              <a:rPr lang="zh-CN" altLang="en-US" sz="2000" b="1" dirty="0" smtClean="0"/>
              <a:t>（</a:t>
            </a:r>
            <a:r>
              <a:rPr lang="en-US" altLang="zh-CN" sz="2000" b="1" dirty="0" smtClean="0"/>
              <a:t>3</a:t>
            </a:r>
            <a:r>
              <a:rPr lang="zh-CN" altLang="en-US" sz="2000" b="1" dirty="0" smtClean="0"/>
              <a:t>）轴颈（或外壳孔）轴线对两轴颈（两外壳孔）的公共轴线应标注同轴度公差。</a:t>
            </a:r>
            <a:r>
              <a:rPr lang="en-US" altLang="zh-CN" sz="2000" b="1" dirty="0" smtClean="0"/>
              <a:t>     </a:t>
            </a:r>
            <a:r>
              <a:rPr lang="zh-CN" altLang="en-US" sz="2000" b="1" dirty="0" smtClean="0"/>
              <a:t>                                                                                                                                                                                                             </a:t>
            </a:r>
            <a:endParaRPr lang="en-US" altLang="zh-CN" sz="2000" b="1" dirty="0" smtClean="0"/>
          </a:p>
        </p:txBody>
      </p:sp>
      <p:sp>
        <p:nvSpPr>
          <p:cNvPr id="28"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39</a:t>
            </a:fld>
            <a:endParaRPr lang="zh-CN" altLang="en-US" sz="2400" b="1" dirty="0"/>
          </a:p>
        </p:txBody>
      </p:sp>
    </p:spTree>
    <p:extLst>
      <p:ext uri="{BB962C8B-B14F-4D97-AF65-F5344CB8AC3E}">
        <p14:creationId xmlns:p14="http://schemas.microsoft.com/office/powerpoint/2010/main" val="15603688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left)">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left)">
                                      <p:cBhvr>
                                        <p:cTn id="17" dur="175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
                                            <p:txEl>
                                              <p:pRg st="0" end="0"/>
                                            </p:txEl>
                                          </p:spTgt>
                                        </p:tgtEl>
                                        <p:attrNameLst>
                                          <p:attrName>style.visibility</p:attrName>
                                        </p:attrNameLst>
                                      </p:cBhvr>
                                      <p:to>
                                        <p:strVal val="visible"/>
                                      </p:to>
                                    </p:set>
                                    <p:animEffect transition="in" filter="wipe(left)">
                                      <p:cBhvr>
                                        <p:cTn id="22" dur="500"/>
                                        <p:tgtEl>
                                          <p:spTgt spid="1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
                                            <p:txEl>
                                              <p:pRg st="1" end="1"/>
                                            </p:txEl>
                                          </p:spTgt>
                                        </p:tgtEl>
                                        <p:attrNameLst>
                                          <p:attrName>style.visibility</p:attrName>
                                        </p:attrNameLst>
                                      </p:cBhvr>
                                      <p:to>
                                        <p:strVal val="visible"/>
                                      </p:to>
                                    </p:set>
                                    <p:animEffect transition="in" filter="wipe(left)">
                                      <p:cBhvr>
                                        <p:cTn id="27" dur="500"/>
                                        <p:tgtEl>
                                          <p:spTgt spid="14">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
                                            <p:txEl>
                                              <p:pRg st="2" end="2"/>
                                            </p:txEl>
                                          </p:spTgt>
                                        </p:tgtEl>
                                        <p:attrNameLst>
                                          <p:attrName>style.visibility</p:attrName>
                                        </p:attrNameLst>
                                      </p:cBhvr>
                                      <p:to>
                                        <p:strVal val="visible"/>
                                      </p:to>
                                    </p:set>
                                    <p:animEffect transition="in" filter="wipe(left)">
                                      <p:cBhvr>
                                        <p:cTn id="32" dur="500"/>
                                        <p:tgtEl>
                                          <p:spTgt spid="14">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down)">
                                      <p:cBhvr>
                                        <p:cTn id="37" dur="500"/>
                                        <p:tgtEl>
                                          <p:spTgt spid="4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down)">
                                      <p:cBhvr>
                                        <p:cTn id="42" dur="500"/>
                                        <p:tgtEl>
                                          <p:spTgt spid="43"/>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1500" fill="hold"/>
                                        <p:tgtEl>
                                          <p:spTgt spid="33"/>
                                        </p:tgtEl>
                                        <p:attrNameLst>
                                          <p:attrName>ppt_x</p:attrName>
                                        </p:attrNameLst>
                                      </p:cBhvr>
                                      <p:tavLst>
                                        <p:tav tm="0">
                                          <p:val>
                                            <p:strVal val="1+#ppt_w/2"/>
                                          </p:val>
                                        </p:tav>
                                        <p:tav tm="100000">
                                          <p:val>
                                            <p:strVal val="#ppt_x"/>
                                          </p:val>
                                        </p:tav>
                                      </p:tavLst>
                                    </p:anim>
                                    <p:anim calcmode="lin" valueType="num">
                                      <p:cBhvr additive="base">
                                        <p:cTn id="48" dur="1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P spid="14" grpId="0" build="p"/>
      <p:bldP spid="42" grpId="0"/>
      <p:bldP spid="4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2458955" y="3161306"/>
            <a:ext cx="2411873" cy="2787974"/>
            <a:chOff x="5699316" y="1700808"/>
            <a:chExt cx="2185052" cy="2571950"/>
          </a:xfrm>
        </p:grpSpPr>
        <p:grpSp>
          <p:nvGrpSpPr>
            <p:cNvPr id="27" name="组合 26"/>
            <p:cNvGrpSpPr/>
            <p:nvPr/>
          </p:nvGrpSpPr>
          <p:grpSpPr>
            <a:xfrm>
              <a:off x="5699316" y="1700808"/>
              <a:ext cx="2185052" cy="2202618"/>
              <a:chOff x="5339276" y="2023117"/>
              <a:chExt cx="2185052" cy="2202618"/>
            </a:xfrm>
          </p:grpSpPr>
          <p:grpSp>
            <p:nvGrpSpPr>
              <p:cNvPr id="21" name="组合 20"/>
              <p:cNvGrpSpPr/>
              <p:nvPr/>
            </p:nvGrpSpPr>
            <p:grpSpPr>
              <a:xfrm>
                <a:off x="5616116" y="2276872"/>
                <a:ext cx="1404156" cy="1440160"/>
                <a:chOff x="5616116" y="2276872"/>
                <a:chExt cx="1404156" cy="1440160"/>
              </a:xfrm>
            </p:grpSpPr>
            <p:cxnSp>
              <p:nvCxnSpPr>
                <p:cNvPr id="8" name="直接连接符 7"/>
                <p:cNvCxnSpPr/>
                <p:nvPr/>
              </p:nvCxnSpPr>
              <p:spPr>
                <a:xfrm>
                  <a:off x="6084168" y="3501008"/>
                  <a:ext cx="93610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V="1">
                  <a:off x="6876256" y="2276872"/>
                  <a:ext cx="0" cy="1224136"/>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084168" y="2276872"/>
                  <a:ext cx="93610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6228184" y="2276872"/>
                  <a:ext cx="0"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616116" y="2636912"/>
                  <a:ext cx="93610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5940152" y="2636912"/>
                  <a:ext cx="0" cy="10801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656671" y="3717032"/>
                  <a:ext cx="93610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flipV="1">
                  <a:off x="6372200" y="3501008"/>
                  <a:ext cx="0" cy="2160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22" name="TextBox 21"/>
                  <p:cNvSpPr txBox="1"/>
                  <p:nvPr/>
                </p:nvSpPr>
                <p:spPr>
                  <a:xfrm rot="16200000">
                    <a:off x="6019034" y="3750714"/>
                    <a:ext cx="58071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3</m:t>
                              </m:r>
                            </m:sub>
                          </m:sSub>
                        </m:oMath>
                      </m:oMathPara>
                    </a14:m>
                    <a:endParaRPr lang="zh-CN" altLang="en-US" i="1" dirty="0"/>
                  </a:p>
                </p:txBody>
              </p:sp>
            </mc:Choice>
            <mc:Fallback xmlns="">
              <p:sp>
                <p:nvSpPr>
                  <p:cNvPr id="22" name="TextBox 21"/>
                  <p:cNvSpPr txBox="1">
                    <a:spLocks noRot="1" noChangeAspect="1" noMove="1" noResize="1" noEditPoints="1" noAdjustHandles="1" noChangeArrowheads="1" noChangeShapeType="1" noTextEdit="1"/>
                  </p:cNvSpPr>
                  <p:nvPr/>
                </p:nvSpPr>
                <p:spPr>
                  <a:xfrm rot="16200000">
                    <a:off x="6019034" y="3750714"/>
                    <a:ext cx="580710" cy="369332"/>
                  </a:xfrm>
                  <a:prstGeom prst="rect">
                    <a:avLst/>
                  </a:prstGeom>
                  <a:blipFill rotWithShape="1">
                    <a:blip r:embed="rId3"/>
                    <a:stretch>
                      <a:fillRect/>
                    </a:stretch>
                  </a:blipFill>
                </p:spPr>
                <p:txBody>
                  <a:bodyPr/>
                  <a:lstStyle/>
                  <a:p>
                    <a:r>
                      <a:rPr lang="zh-CN" altLang="en-US">
                        <a:noFill/>
                      </a:rPr>
                      <a:t> </a:t>
                    </a:r>
                  </a:p>
                </p:txBody>
              </p:sp>
            </mc:Fallback>
          </mc:AlternateContent>
          <p:sp>
            <p:nvSpPr>
              <p:cNvPr id="23" name="TextBox 22"/>
              <p:cNvSpPr txBox="1"/>
              <p:nvPr/>
            </p:nvSpPr>
            <p:spPr>
              <a:xfrm>
                <a:off x="7020272" y="3347700"/>
                <a:ext cx="504056" cy="369332"/>
              </a:xfrm>
              <a:prstGeom prst="rect">
                <a:avLst/>
              </a:prstGeom>
              <a:noFill/>
            </p:spPr>
            <p:txBody>
              <a:bodyPr wrap="square" rtlCol="0">
                <a:spAutoFit/>
              </a:bodyPr>
              <a:lstStyle/>
              <a:p>
                <a:r>
                  <a:rPr lang="en-US" altLang="zh-CN" i="1" dirty="0" smtClean="0"/>
                  <a:t>O</a:t>
                </a:r>
                <a:endParaRPr lang="zh-CN" altLang="en-US" i="1" dirty="0"/>
              </a:p>
            </p:txBody>
          </p:sp>
          <mc:AlternateContent xmlns:mc="http://schemas.openxmlformats.org/markup-compatibility/2006" xmlns:a14="http://schemas.microsoft.com/office/drawing/2010/main">
            <mc:Choice Requires="a14">
              <p:sp>
                <p:nvSpPr>
                  <p:cNvPr id="24" name="TextBox 23"/>
                  <p:cNvSpPr txBox="1"/>
                  <p:nvPr/>
                </p:nvSpPr>
                <p:spPr>
                  <a:xfrm rot="16200000">
                    <a:off x="6077527" y="2625258"/>
                    <a:ext cx="936104" cy="63478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altLang="zh-CN" i="1" smtClean="0">
                                  <a:latin typeface="Cambria Math"/>
                                </a:rPr>
                              </m:ctrlPr>
                            </m:fPr>
                            <m:num>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1</m:t>
                                  </m:r>
                                </m:sub>
                              </m:sSub>
                            </m:num>
                            <m:den>
                              <m:r>
                                <a:rPr lang="en-US" altLang="zh-CN" b="0" i="1" smtClean="0">
                                  <a:latin typeface="Cambria Math"/>
                                </a:rPr>
                                <m:t>2</m:t>
                              </m:r>
                            </m:den>
                          </m:f>
                        </m:oMath>
                      </m:oMathPara>
                    </a14:m>
                    <a:endParaRPr lang="zh-CN" altLang="en-US" i="1" dirty="0"/>
                  </a:p>
                </p:txBody>
              </p:sp>
            </mc:Choice>
            <mc:Fallback xmlns="">
              <p:sp>
                <p:nvSpPr>
                  <p:cNvPr id="24" name="TextBox 23"/>
                  <p:cNvSpPr txBox="1">
                    <a:spLocks noRot="1" noChangeAspect="1" noMove="1" noResize="1" noEditPoints="1" noAdjustHandles="1" noChangeArrowheads="1" noChangeShapeType="1" noTextEdit="1"/>
                  </p:cNvSpPr>
                  <p:nvPr/>
                </p:nvSpPr>
                <p:spPr>
                  <a:xfrm rot="16200000">
                    <a:off x="6077527" y="2625258"/>
                    <a:ext cx="936104" cy="634789"/>
                  </a:xfrm>
                  <a:prstGeom prst="rect">
                    <a:avLst/>
                  </a:prstGeom>
                  <a:blipFill rotWithShape="1">
                    <a:blip r:embed="rId4"/>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5" name="TextBox 24"/>
                  <p:cNvSpPr txBox="1"/>
                  <p:nvPr/>
                </p:nvSpPr>
                <p:spPr>
                  <a:xfrm rot="16200000">
                    <a:off x="5188619" y="2859577"/>
                    <a:ext cx="936104" cy="63478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altLang="zh-CN" i="1" smtClean="0">
                                  <a:latin typeface="Cambria Math"/>
                                </a:rPr>
                              </m:ctrlPr>
                            </m:fPr>
                            <m:num>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2</m:t>
                                  </m:r>
                                </m:sub>
                              </m:sSub>
                            </m:num>
                            <m:den>
                              <m:r>
                                <a:rPr lang="en-US" altLang="zh-CN" b="0" i="1" smtClean="0">
                                  <a:latin typeface="Cambria Math"/>
                                </a:rPr>
                                <m:t>2</m:t>
                              </m:r>
                            </m:den>
                          </m:f>
                        </m:oMath>
                      </m:oMathPara>
                    </a14:m>
                    <a:endParaRPr lang="zh-CN" altLang="en-US" i="1" dirty="0"/>
                  </a:p>
                </p:txBody>
              </p:sp>
            </mc:Choice>
            <mc:Fallback xmlns="">
              <p:sp>
                <p:nvSpPr>
                  <p:cNvPr id="25" name="TextBox 24"/>
                  <p:cNvSpPr txBox="1">
                    <a:spLocks noRot="1" noChangeAspect="1" noMove="1" noResize="1" noEditPoints="1" noAdjustHandles="1" noChangeArrowheads="1" noChangeShapeType="1" noTextEdit="1"/>
                  </p:cNvSpPr>
                  <p:nvPr/>
                </p:nvSpPr>
                <p:spPr>
                  <a:xfrm rot="16200000">
                    <a:off x="5188619" y="2859577"/>
                    <a:ext cx="936104" cy="634789"/>
                  </a:xfrm>
                  <a:prstGeom prst="rect">
                    <a:avLst/>
                  </a:prstGeom>
                  <a:blipFill rotWithShape="1">
                    <a:blip r:embed="rId5"/>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6" name="TextBox 25"/>
                  <p:cNvSpPr txBox="1"/>
                  <p:nvPr/>
                </p:nvSpPr>
                <p:spPr>
                  <a:xfrm rot="16200000">
                    <a:off x="5584758" y="2306503"/>
                    <a:ext cx="936104"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0</m:t>
                              </m:r>
                            </m:sub>
                          </m:sSub>
                        </m:oMath>
                      </m:oMathPara>
                    </a14:m>
                    <a:endParaRPr lang="zh-CN" altLang="en-US" i="1" dirty="0"/>
                  </a:p>
                </p:txBody>
              </p:sp>
            </mc:Choice>
            <mc:Fallback xmlns="">
              <p:sp>
                <p:nvSpPr>
                  <p:cNvPr id="26" name="TextBox 25"/>
                  <p:cNvSpPr txBox="1">
                    <a:spLocks noRot="1" noChangeAspect="1" noMove="1" noResize="1" noEditPoints="1" noAdjustHandles="1" noChangeArrowheads="1" noChangeShapeType="1" noTextEdit="1"/>
                  </p:cNvSpPr>
                  <p:nvPr/>
                </p:nvSpPr>
                <p:spPr>
                  <a:xfrm rot="16200000">
                    <a:off x="5584758" y="2306503"/>
                    <a:ext cx="936104" cy="369332"/>
                  </a:xfrm>
                  <a:prstGeom prst="rect">
                    <a:avLst/>
                  </a:prstGeom>
                  <a:blipFill rotWithShape="1">
                    <a:blip r:embed="rId6"/>
                    <a:stretch>
                      <a:fillRect/>
                    </a:stretch>
                  </a:blipFill>
                </p:spPr>
                <p:txBody>
                  <a:bodyPr/>
                  <a:lstStyle/>
                  <a:p>
                    <a:r>
                      <a:rPr lang="zh-CN" altLang="en-US">
                        <a:noFill/>
                      </a:rPr>
                      <a:t> </a:t>
                    </a:r>
                  </a:p>
                </p:txBody>
              </p:sp>
            </mc:Fallback>
          </mc:AlternateContent>
        </p:grpSp>
        <p:sp>
          <p:nvSpPr>
            <p:cNvPr id="29" name="TextBox 28"/>
            <p:cNvSpPr txBox="1"/>
            <p:nvPr/>
          </p:nvSpPr>
          <p:spPr>
            <a:xfrm>
              <a:off x="6160727" y="3903426"/>
              <a:ext cx="1584176" cy="369332"/>
            </a:xfrm>
            <a:prstGeom prst="rect">
              <a:avLst/>
            </a:prstGeom>
            <a:noFill/>
          </p:spPr>
          <p:txBody>
            <a:bodyPr wrap="square" rtlCol="0">
              <a:spAutoFit/>
            </a:bodyPr>
            <a:lstStyle/>
            <a:p>
              <a:r>
                <a:rPr lang="zh-CN" altLang="en-US" b="1" dirty="0" smtClean="0"/>
                <a:t>尺 寸 链 图</a:t>
              </a:r>
              <a:endParaRPr lang="zh-CN" altLang="en-US" b="1" dirty="0"/>
            </a:p>
          </p:txBody>
        </p:sp>
      </p:grpSp>
      <mc:AlternateContent xmlns:mc="http://schemas.openxmlformats.org/markup-compatibility/2006" xmlns:a14="http://schemas.microsoft.com/office/drawing/2010/main">
        <mc:Choice Requires="a14">
          <p:sp>
            <p:nvSpPr>
              <p:cNvPr id="6" name="内容占位符 2"/>
              <p:cNvSpPr txBox="1">
                <a:spLocks/>
              </p:cNvSpPr>
              <p:nvPr/>
            </p:nvSpPr>
            <p:spPr>
              <a:xfrm>
                <a:off x="530188" y="758135"/>
                <a:ext cx="8506308" cy="17477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nSpc>
                    <a:spcPct val="130000"/>
                  </a:lnSpc>
                  <a:buAutoNum type="arabicPeriod" startAt="2"/>
                </a:pPr>
                <a:r>
                  <a:rPr lang="zh-CN" altLang="en-US" sz="2000" b="1" dirty="0" smtClean="0"/>
                  <a:t>答案</a:t>
                </a:r>
                <a:r>
                  <a:rPr lang="zh-CN" altLang="en-US" sz="2000" b="1" dirty="0" smtClean="0">
                    <a:sym typeface="Wingdings" pitchFamily="2" charset="2"/>
                  </a:rPr>
                  <a:t>：  （</a:t>
                </a:r>
                <a:r>
                  <a:rPr lang="en-US" altLang="zh-CN" sz="2000" b="1" dirty="0" smtClean="0">
                    <a:sym typeface="Wingdings" pitchFamily="2" charset="2"/>
                  </a:rPr>
                  <a:t>1</a:t>
                </a:r>
                <a:r>
                  <a:rPr lang="zh-CN" altLang="en-US" sz="2000" b="1" dirty="0" smtClean="0">
                    <a:sym typeface="Wingdings" pitchFamily="2" charset="2"/>
                  </a:rPr>
                  <a:t>）画尺寸链图</a:t>
                </a:r>
                <a:endParaRPr lang="en-US" altLang="zh-CN" sz="2000" b="1" dirty="0" smtClean="0">
                  <a:sym typeface="Wingdings" pitchFamily="2" charset="2"/>
                </a:endParaRPr>
              </a:p>
              <a:p>
                <a:pPr marL="0" indent="0">
                  <a:lnSpc>
                    <a:spcPct val="130000"/>
                  </a:lnSpc>
                  <a:buNone/>
                </a:pPr>
                <a:r>
                  <a:rPr lang="en-US" altLang="zh-CN" sz="2000" b="1" dirty="0" smtClean="0"/>
                  <a:t>     </a:t>
                </a:r>
                <a:r>
                  <a:rPr lang="zh-CN" altLang="en-US" sz="2000" b="1" dirty="0" smtClean="0"/>
                  <a:t>（</a:t>
                </a:r>
                <a:r>
                  <a:rPr lang="en-US" altLang="zh-CN" sz="2000" b="1" dirty="0" smtClean="0"/>
                  <a:t>2</a:t>
                </a:r>
                <a:r>
                  <a:rPr lang="zh-CN" altLang="en-US" sz="2000" b="1" dirty="0" smtClean="0"/>
                  <a:t>）封闭环：壁厚</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𝑨</m:t>
                        </m:r>
                      </m:e>
                      <m:sub>
                        <m:r>
                          <a:rPr lang="en-US" altLang="zh-CN" sz="2000" b="1" i="1" smtClean="0">
                            <a:latin typeface="Cambria Math"/>
                          </a:rPr>
                          <m:t>𝟎</m:t>
                        </m:r>
                      </m:sub>
                    </m:sSub>
                  </m:oMath>
                </a14:m>
                <a:r>
                  <a:rPr lang="en-US" altLang="zh-CN" sz="2000" b="1" dirty="0" smtClean="0"/>
                  <a:t> </a:t>
                </a:r>
                <a:r>
                  <a:rPr lang="zh-CN" altLang="en-US" sz="2000" b="1" dirty="0" smtClean="0"/>
                  <a:t>。增环：</a:t>
                </a:r>
                <a14:m>
                  <m:oMath xmlns:m="http://schemas.openxmlformats.org/officeDocument/2006/math">
                    <m:f>
                      <m:fPr>
                        <m:ctrlPr>
                          <a:rPr lang="en-US" altLang="zh-CN" sz="2000" b="1" i="1" smtClean="0">
                            <a:latin typeface="Cambria Math"/>
                          </a:rPr>
                        </m:ctrlPr>
                      </m:fPr>
                      <m:num>
                        <m:sSub>
                          <m:sSubPr>
                            <m:ctrlPr>
                              <a:rPr lang="en-US" altLang="zh-CN" sz="2000" b="1" i="1" smtClean="0">
                                <a:latin typeface="Cambria Math"/>
                              </a:rPr>
                            </m:ctrlPr>
                          </m:sSubPr>
                          <m:e>
                            <m:r>
                              <a:rPr lang="en-US" altLang="zh-CN" sz="2000" b="1" i="1" smtClean="0">
                                <a:latin typeface="Cambria Math"/>
                              </a:rPr>
                              <m:t>𝑨</m:t>
                            </m:r>
                          </m:e>
                          <m:sub>
                            <m:r>
                              <a:rPr lang="en-US" altLang="zh-CN" sz="2000" b="1" i="1" smtClean="0">
                                <a:latin typeface="Cambria Math"/>
                              </a:rPr>
                              <m:t>𝟏</m:t>
                            </m:r>
                          </m:sub>
                        </m:sSub>
                      </m:num>
                      <m:den>
                        <m:r>
                          <a:rPr lang="en-US" altLang="zh-CN" sz="2000" b="1" i="1" smtClean="0">
                            <a:latin typeface="Cambria Math"/>
                          </a:rPr>
                          <m:t>𝟐</m:t>
                        </m:r>
                      </m:den>
                    </m:f>
                  </m:oMath>
                </a14:m>
                <a:r>
                  <a:rPr lang="en-US" altLang="zh-CN" sz="2000" b="1" dirty="0" smtClean="0"/>
                  <a:t>  ,</a:t>
                </a:r>
                <a14:m>
                  <m:oMath xmlns:m="http://schemas.openxmlformats.org/officeDocument/2006/math">
                    <m:sSub>
                      <m:sSubPr>
                        <m:ctrlPr>
                          <a:rPr lang="en-US" altLang="zh-CN" sz="2000" b="1" i="1" dirty="0" smtClean="0">
                            <a:latin typeface="Cambria Math"/>
                          </a:rPr>
                        </m:ctrlPr>
                      </m:sSubPr>
                      <m:e>
                        <m:r>
                          <a:rPr lang="en-US" altLang="zh-CN" sz="2000" b="1" i="1" dirty="0" smtClean="0">
                            <a:latin typeface="Cambria Math"/>
                          </a:rPr>
                          <m:t>𝑨</m:t>
                        </m:r>
                      </m:e>
                      <m:sub>
                        <m:r>
                          <a:rPr lang="en-US" altLang="zh-CN" sz="2000" b="1" i="1" dirty="0" smtClean="0">
                            <a:latin typeface="Cambria Math"/>
                          </a:rPr>
                          <m:t>𝟑</m:t>
                        </m:r>
                        <m:r>
                          <a:rPr lang="en-US" altLang="zh-CN" sz="2000" b="1" i="1" dirty="0" smtClean="0">
                            <a:latin typeface="Cambria Math"/>
                          </a:rPr>
                          <m:t>   </m:t>
                        </m:r>
                      </m:sub>
                    </m:sSub>
                  </m:oMath>
                </a14:m>
                <a:r>
                  <a:rPr lang="en-US" altLang="zh-CN" sz="2000" b="1" dirty="0" smtClean="0"/>
                  <a:t>(=0±0.01) </a:t>
                </a:r>
                <a:r>
                  <a:rPr lang="zh-CN" altLang="en-US" sz="2000" b="1" dirty="0" smtClean="0"/>
                  <a:t>。减环：</a:t>
                </a:r>
                <a14:m>
                  <m:oMath xmlns:m="http://schemas.openxmlformats.org/officeDocument/2006/math">
                    <m:f>
                      <m:fPr>
                        <m:ctrlPr>
                          <a:rPr lang="en-US" altLang="zh-CN" sz="2000" b="1" i="1" smtClean="0">
                            <a:latin typeface="Cambria Math"/>
                          </a:rPr>
                        </m:ctrlPr>
                      </m:fPr>
                      <m:num>
                        <m:sSub>
                          <m:sSubPr>
                            <m:ctrlPr>
                              <a:rPr lang="en-US" altLang="zh-CN" sz="2000" b="1" i="1" smtClean="0">
                                <a:latin typeface="Cambria Math"/>
                              </a:rPr>
                            </m:ctrlPr>
                          </m:sSubPr>
                          <m:e>
                            <m:r>
                              <a:rPr lang="en-US" altLang="zh-CN" sz="2000" b="1" i="1" smtClean="0">
                                <a:latin typeface="Cambria Math"/>
                              </a:rPr>
                              <m:t>𝑨</m:t>
                            </m:r>
                          </m:e>
                          <m:sub>
                            <m:r>
                              <a:rPr lang="en-US" altLang="zh-CN" sz="2000" b="1" i="1" smtClean="0">
                                <a:latin typeface="Cambria Math"/>
                              </a:rPr>
                              <m:t>𝟐</m:t>
                            </m:r>
                          </m:sub>
                        </m:sSub>
                      </m:num>
                      <m:den>
                        <m:r>
                          <a:rPr lang="en-US" altLang="zh-CN" sz="2000" b="1" i="1" smtClean="0">
                            <a:latin typeface="Cambria Math"/>
                          </a:rPr>
                          <m:t>𝟐</m:t>
                        </m:r>
                      </m:den>
                    </m:f>
                  </m:oMath>
                </a14:m>
                <a:endParaRPr lang="en-US" altLang="zh-CN" sz="2000" b="1" dirty="0" smtClean="0"/>
              </a:p>
              <a:p>
                <a:pPr marL="0" indent="0">
                  <a:lnSpc>
                    <a:spcPct val="130000"/>
                  </a:lnSpc>
                  <a:buNone/>
                </a:pPr>
                <a:r>
                  <a:rPr lang="en-US" altLang="zh-CN" sz="2000" b="1" dirty="0" smtClean="0"/>
                  <a:t>       ( 3 ) </a:t>
                </a:r>
                <a:r>
                  <a:rPr lang="zh-CN" altLang="en-US" sz="2000" b="1" dirty="0" smtClean="0"/>
                  <a:t>计算：</a:t>
                </a:r>
                <a:r>
                  <a:rPr lang="en-US" altLang="zh-CN" sz="2000" b="1" dirty="0"/>
                  <a:t> </a:t>
                </a:r>
                <a14:m>
                  <m:oMath xmlns:m="http://schemas.openxmlformats.org/officeDocument/2006/math">
                    <m:f>
                      <m:fPr>
                        <m:ctrlPr>
                          <a:rPr lang="en-US" altLang="zh-CN" sz="2000" b="1" i="1">
                            <a:latin typeface="Cambria Math"/>
                          </a:rPr>
                        </m:ctrlPr>
                      </m:fPr>
                      <m:num>
                        <m:sSub>
                          <m:sSubPr>
                            <m:ctrlPr>
                              <a:rPr lang="en-US" altLang="zh-CN" sz="2000" b="1" i="1">
                                <a:latin typeface="Cambria Math"/>
                              </a:rPr>
                            </m:ctrlPr>
                          </m:sSubPr>
                          <m:e>
                            <m:r>
                              <a:rPr lang="en-US" altLang="zh-CN" sz="2000" b="1" i="1">
                                <a:latin typeface="Cambria Math"/>
                              </a:rPr>
                              <m:t>𝑨</m:t>
                            </m:r>
                          </m:e>
                          <m:sub>
                            <m:r>
                              <a:rPr lang="en-US" altLang="zh-CN" sz="2000" b="1" i="1">
                                <a:latin typeface="Cambria Math"/>
                              </a:rPr>
                              <m:t>𝟏</m:t>
                            </m:r>
                          </m:sub>
                        </m:sSub>
                      </m:num>
                      <m:den>
                        <m:r>
                          <a:rPr lang="en-US" altLang="zh-CN" sz="2000" b="1" i="1">
                            <a:latin typeface="Cambria Math"/>
                          </a:rPr>
                          <m:t>𝟐</m:t>
                        </m:r>
                      </m:den>
                    </m:f>
                  </m:oMath>
                </a14:m>
                <a:r>
                  <a:rPr lang="en-US" altLang="zh-CN" sz="2000" b="1" dirty="0" smtClean="0"/>
                  <a:t> = 40± 0.0115</a:t>
                </a:r>
                <a:r>
                  <a:rPr lang="zh-CN" altLang="en-US" sz="2000" b="1" dirty="0" smtClean="0"/>
                  <a:t>，</a:t>
                </a:r>
                <a:r>
                  <a:rPr lang="en-US" altLang="zh-CN" sz="2000" b="1" dirty="0"/>
                  <a:t> </a:t>
                </a:r>
                <a14:m>
                  <m:oMath xmlns:m="http://schemas.openxmlformats.org/officeDocument/2006/math">
                    <m:f>
                      <m:fPr>
                        <m:ctrlPr>
                          <a:rPr lang="en-US" altLang="zh-CN" sz="2000" b="1" i="1" smtClean="0">
                            <a:latin typeface="Cambria Math"/>
                          </a:rPr>
                        </m:ctrlPr>
                      </m:fPr>
                      <m:num>
                        <m:sSub>
                          <m:sSubPr>
                            <m:ctrlPr>
                              <a:rPr lang="en-US" altLang="zh-CN" sz="2000" b="1" i="1" smtClean="0">
                                <a:latin typeface="Cambria Math"/>
                              </a:rPr>
                            </m:ctrlPr>
                          </m:sSubPr>
                          <m:e>
                            <m:r>
                              <a:rPr lang="en-US" altLang="zh-CN" sz="2000" b="1" i="1" smtClean="0">
                                <a:latin typeface="Cambria Math"/>
                              </a:rPr>
                              <m:t>𝑨</m:t>
                            </m:r>
                          </m:e>
                          <m:sub>
                            <m:r>
                              <a:rPr lang="en-US" altLang="zh-CN" sz="2000" b="1" i="1" smtClean="0">
                                <a:latin typeface="Cambria Math"/>
                              </a:rPr>
                              <m:t>𝟐</m:t>
                            </m:r>
                          </m:sub>
                        </m:sSub>
                      </m:num>
                      <m:den>
                        <m:r>
                          <a:rPr lang="en-US" altLang="zh-CN" sz="2000" b="1" i="1">
                            <a:latin typeface="Cambria Math"/>
                          </a:rPr>
                          <m:t>𝟐</m:t>
                        </m:r>
                      </m:den>
                    </m:f>
                  </m:oMath>
                </a14:m>
                <a:r>
                  <a:rPr lang="en-US" altLang="zh-CN" sz="2000" b="1" dirty="0" smtClean="0"/>
                  <a:t> = </a:t>
                </a:r>
                <a14:m>
                  <m:oMath xmlns:m="http://schemas.openxmlformats.org/officeDocument/2006/math">
                    <m:sSubSup>
                      <m:sSubSupPr>
                        <m:ctrlPr>
                          <a:rPr lang="en-US" altLang="zh-CN" sz="2000" b="1" i="1" smtClean="0">
                            <a:latin typeface="Cambria Math"/>
                          </a:rPr>
                        </m:ctrlPr>
                      </m:sSubSupPr>
                      <m:e>
                        <m:r>
                          <a:rPr lang="en-US" altLang="zh-CN" sz="2000" b="1" i="1" smtClean="0">
                            <a:latin typeface="Cambria Math"/>
                          </a:rPr>
                          <m:t>𝟑𝟎</m:t>
                        </m:r>
                      </m:e>
                      <m:sub>
                        <m:r>
                          <a:rPr lang="en-US" altLang="zh-CN" sz="2000" b="1" i="1" smtClean="0">
                            <a:latin typeface="Cambria Math"/>
                          </a:rPr>
                          <m:t>    </m:t>
                        </m:r>
                        <m:r>
                          <a:rPr lang="en-US" altLang="zh-CN" sz="2000" b="1" i="1" smtClean="0">
                            <a:latin typeface="Cambria Math"/>
                          </a:rPr>
                          <m:t>𝟎</m:t>
                        </m:r>
                      </m:sub>
                      <m:sup>
                        <m:r>
                          <a:rPr lang="en-US" altLang="zh-CN" sz="2000" b="1" i="1" smtClean="0">
                            <a:latin typeface="Cambria Math"/>
                          </a:rPr>
                          <m:t>+</m:t>
                        </m:r>
                        <m:r>
                          <a:rPr lang="en-US" altLang="zh-CN" sz="2000" b="1" i="1" smtClean="0">
                            <a:latin typeface="Cambria Math"/>
                          </a:rPr>
                          <m:t>𝟎</m:t>
                        </m:r>
                        <m:r>
                          <a:rPr lang="en-US" altLang="zh-CN" sz="2000" b="1" i="1" smtClean="0">
                            <a:latin typeface="Cambria Math"/>
                          </a:rPr>
                          <m:t>.</m:t>
                        </m:r>
                        <m:r>
                          <a:rPr lang="en-US" altLang="zh-CN" sz="2000" b="1" i="1" smtClean="0">
                            <a:latin typeface="Cambria Math"/>
                          </a:rPr>
                          <m:t>𝟎𝟎𝟗𝟓</m:t>
                        </m:r>
                      </m:sup>
                    </m:sSubSup>
                  </m:oMath>
                </a14:m>
                <a:r>
                  <a:rPr lang="en-US" altLang="zh-CN" sz="2000" b="1" dirty="0" smtClean="0"/>
                  <a:t>   ,</a:t>
                </a:r>
                <a14:m>
                  <m:oMath xmlns:m="http://schemas.openxmlformats.org/officeDocument/2006/math">
                    <m:sSub>
                      <m:sSubPr>
                        <m:ctrlPr>
                          <a:rPr lang="en-US" altLang="zh-CN" sz="2000" b="1" i="1" smtClean="0">
                            <a:latin typeface="Cambria Math"/>
                          </a:rPr>
                        </m:ctrlPr>
                      </m:sSubPr>
                      <m:e>
                        <m:r>
                          <a:rPr lang="zh-CN" altLang="en-US" sz="2000" b="1" i="1" smtClean="0">
                            <a:latin typeface="Cambria Math"/>
                          </a:rPr>
                          <m:t>得</m:t>
                        </m:r>
                        <m:r>
                          <a:rPr lang="en-US" altLang="zh-CN" sz="2000" b="1" i="1" smtClean="0">
                            <a:latin typeface="Cambria Math"/>
                          </a:rPr>
                          <m:t>𝑨</m:t>
                        </m:r>
                      </m:e>
                      <m:sub>
                        <m:r>
                          <a:rPr lang="en-US" altLang="zh-CN" sz="2000" b="1" i="1" smtClean="0">
                            <a:latin typeface="Cambria Math"/>
                          </a:rPr>
                          <m:t>𝟎</m:t>
                        </m:r>
                      </m:sub>
                    </m:sSub>
                  </m:oMath>
                </a14:m>
                <a:r>
                  <a:rPr lang="en-US" altLang="zh-CN" sz="2000" b="1" dirty="0" smtClean="0"/>
                  <a:t>= </a:t>
                </a:r>
                <a14:m>
                  <m:oMath xmlns:m="http://schemas.openxmlformats.org/officeDocument/2006/math">
                    <m:sSubSup>
                      <m:sSubSupPr>
                        <m:ctrlPr>
                          <a:rPr lang="en-US" altLang="zh-CN" sz="2000" b="1" i="1" dirty="0" smtClean="0">
                            <a:latin typeface="Cambria Math"/>
                          </a:rPr>
                        </m:ctrlPr>
                      </m:sSubSupPr>
                      <m:e>
                        <m:r>
                          <a:rPr lang="en-US" altLang="zh-CN" sz="2000" b="1" i="1" dirty="0" smtClean="0">
                            <a:latin typeface="Cambria Math"/>
                          </a:rPr>
                          <m:t>𝟏𝟎</m:t>
                        </m:r>
                      </m:e>
                      <m:sub>
                        <m:r>
                          <a:rPr lang="en-US" altLang="zh-CN" sz="2000" b="1" i="1" dirty="0" smtClean="0">
                            <a:latin typeface="Cambria Math"/>
                          </a:rPr>
                          <m:t>−</m:t>
                        </m:r>
                        <m:r>
                          <a:rPr lang="en-US" altLang="zh-CN" sz="2000" b="1" i="1" dirty="0" smtClean="0">
                            <a:latin typeface="Cambria Math"/>
                          </a:rPr>
                          <m:t>𝟎</m:t>
                        </m:r>
                        <m:r>
                          <a:rPr lang="en-US" altLang="zh-CN" sz="2000" b="1" i="1" dirty="0" smtClean="0">
                            <a:latin typeface="Cambria Math"/>
                          </a:rPr>
                          <m:t>.</m:t>
                        </m:r>
                        <m:r>
                          <a:rPr lang="en-US" altLang="zh-CN" sz="2000" b="1" i="1" dirty="0" smtClean="0">
                            <a:latin typeface="Cambria Math"/>
                          </a:rPr>
                          <m:t>𝟎𝟑𝟏𝟎</m:t>
                        </m:r>
                      </m:sub>
                      <m:sup>
                        <m:r>
                          <a:rPr lang="en-US" altLang="zh-CN" sz="2000" b="1" i="1" dirty="0" smtClean="0">
                            <a:latin typeface="Cambria Math"/>
                          </a:rPr>
                          <m:t>+</m:t>
                        </m:r>
                        <m:r>
                          <a:rPr lang="en-US" altLang="zh-CN" sz="2000" b="1" i="1" dirty="0" smtClean="0">
                            <a:latin typeface="Cambria Math"/>
                          </a:rPr>
                          <m:t>𝟎</m:t>
                        </m:r>
                        <m:r>
                          <a:rPr lang="en-US" altLang="zh-CN" sz="2000" b="1" i="1" dirty="0" smtClean="0">
                            <a:latin typeface="Cambria Math"/>
                          </a:rPr>
                          <m:t>.</m:t>
                        </m:r>
                        <m:r>
                          <a:rPr lang="en-US" altLang="zh-CN" sz="2000" b="1" i="1" dirty="0" smtClean="0">
                            <a:latin typeface="Cambria Math"/>
                          </a:rPr>
                          <m:t>𝟎𝟐𝟏𝟓</m:t>
                        </m:r>
                      </m:sup>
                    </m:sSubSup>
                  </m:oMath>
                </a14:m>
                <a:endParaRPr lang="zh-CN" altLang="zh-CN" sz="2000" b="1" dirty="0"/>
              </a:p>
            </p:txBody>
          </p:sp>
        </mc:Choice>
        <mc:Fallback xmlns="">
          <p:sp>
            <p:nvSpPr>
              <p:cNvPr id="6" name="内容占位符 2"/>
              <p:cNvSpPr txBox="1">
                <a:spLocks noRot="1" noChangeAspect="1" noMove="1" noResize="1" noEditPoints="1" noAdjustHandles="1" noChangeArrowheads="1" noChangeShapeType="1" noTextEdit="1"/>
              </p:cNvSpPr>
              <p:nvPr/>
            </p:nvSpPr>
            <p:spPr>
              <a:xfrm>
                <a:off x="530188" y="758135"/>
                <a:ext cx="8506308" cy="1747796"/>
              </a:xfrm>
              <a:prstGeom prst="rect">
                <a:avLst/>
              </a:prstGeom>
              <a:blipFill rotWithShape="1">
                <a:blip r:embed="rId7"/>
                <a:stretch>
                  <a:fillRect l="-789" b="-3833"/>
                </a:stretch>
              </a:blipFill>
            </p:spPr>
            <p:txBody>
              <a:bodyPr/>
              <a:lstStyle/>
              <a:p>
                <a:r>
                  <a:rPr lang="zh-CN" altLang="en-US">
                    <a:noFill/>
                  </a:rPr>
                  <a:t> </a:t>
                </a:r>
              </a:p>
            </p:txBody>
          </p:sp>
        </mc:Fallback>
      </mc:AlternateContent>
      <p:grpSp>
        <p:nvGrpSpPr>
          <p:cNvPr id="7" name="组合 6"/>
          <p:cNvGrpSpPr/>
          <p:nvPr/>
        </p:nvGrpSpPr>
        <p:grpSpPr>
          <a:xfrm>
            <a:off x="767557" y="2711269"/>
            <a:ext cx="6624737" cy="573715"/>
            <a:chOff x="755574" y="2357798"/>
            <a:chExt cx="6624737" cy="573715"/>
          </a:xfrm>
        </p:grpSpPr>
        <mc:AlternateContent xmlns:mc="http://schemas.openxmlformats.org/markup-compatibility/2006" xmlns:a14="http://schemas.microsoft.com/office/drawing/2010/main">
          <mc:Choice Requires="a14">
            <p:sp>
              <p:nvSpPr>
                <p:cNvPr id="4" name="TextBox 3"/>
                <p:cNvSpPr txBox="1"/>
                <p:nvPr/>
              </p:nvSpPr>
              <p:spPr>
                <a:xfrm>
                  <a:off x="755574" y="2357798"/>
                  <a:ext cx="6624737" cy="556499"/>
                </a:xfrm>
                <a:prstGeom prst="rect">
                  <a:avLst/>
                </a:prstGeom>
                <a:noFill/>
              </p:spPr>
              <p:txBody>
                <a:bodyPr wrap="square" rtlCol="0">
                  <a:spAutoFit/>
                </a:bodyPr>
                <a:lstStyle/>
                <a:p>
                  <a:r>
                    <a:rPr lang="zh-CN" altLang="en-US" sz="2000" b="1" dirty="0" smtClean="0"/>
                    <a:t>（</a:t>
                  </a:r>
                  <a:r>
                    <a:rPr lang="en-US" altLang="zh-CN" sz="2000" b="1" dirty="0" smtClean="0"/>
                    <a:t>4</a:t>
                  </a:r>
                  <a:r>
                    <a:rPr lang="zh-CN" altLang="en-US" sz="2000" b="1" dirty="0" smtClean="0"/>
                    <a:t>）检验：</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𝑻</m:t>
                          </m:r>
                        </m:e>
                        <m:sub>
                          <m:r>
                            <a:rPr lang="en-US" altLang="zh-CN" sz="2000" b="1" i="1" smtClean="0">
                              <a:latin typeface="Cambria Math"/>
                            </a:rPr>
                            <m:t>𝟎</m:t>
                          </m:r>
                        </m:sub>
                      </m:sSub>
                    </m:oMath>
                  </a14:m>
                  <a:r>
                    <a:rPr lang="en-US" altLang="zh-CN" sz="2000" b="1" dirty="0" smtClean="0"/>
                    <a:t>=</a:t>
                  </a:r>
                  <a14:m>
                    <m:oMath xmlns:m="http://schemas.openxmlformats.org/officeDocument/2006/math">
                      <m:sSub>
                        <m:sSubPr>
                          <m:ctrlPr>
                            <a:rPr lang="en-US" altLang="zh-CN" sz="2000" b="1" i="1" dirty="0" smtClean="0">
                              <a:latin typeface="Cambria Math"/>
                            </a:rPr>
                          </m:ctrlPr>
                        </m:sSubPr>
                        <m:e>
                          <m:r>
                            <a:rPr lang="en-US" altLang="zh-CN" sz="2000" b="1" i="0" dirty="0" smtClean="0">
                              <a:latin typeface="Cambria Math"/>
                            </a:rPr>
                            <m:t>𝐄𝐒</m:t>
                          </m:r>
                        </m:e>
                        <m:sub>
                          <m:r>
                            <a:rPr lang="en-US" altLang="zh-CN" sz="2000" b="1" i="1" dirty="0" smtClean="0">
                              <a:latin typeface="Cambria Math"/>
                            </a:rPr>
                            <m:t>𝟎</m:t>
                          </m:r>
                        </m:sub>
                      </m:sSub>
                    </m:oMath>
                  </a14:m>
                  <a:r>
                    <a:rPr lang="en-US" altLang="zh-CN" sz="2000" b="1" dirty="0" smtClean="0"/>
                    <a:t> - </a:t>
                  </a:r>
                  <a14:m>
                    <m:oMath xmlns:m="http://schemas.openxmlformats.org/officeDocument/2006/math">
                      <m:sSub>
                        <m:sSubPr>
                          <m:ctrlPr>
                            <a:rPr lang="en-US" altLang="zh-CN" sz="2000" b="1" i="1" smtClean="0">
                              <a:latin typeface="Cambria Math"/>
                            </a:rPr>
                          </m:ctrlPr>
                        </m:sSubPr>
                        <m:e>
                          <m:r>
                            <a:rPr lang="en-US" altLang="zh-CN" sz="2000" b="1" i="0" smtClean="0">
                              <a:latin typeface="Cambria Math"/>
                            </a:rPr>
                            <m:t>𝐄𝐈</m:t>
                          </m:r>
                        </m:e>
                        <m:sub>
                          <m:r>
                            <a:rPr lang="en-US" altLang="zh-CN" sz="2000" b="1" i="1" smtClean="0">
                              <a:latin typeface="Cambria Math"/>
                            </a:rPr>
                            <m:t>𝟎</m:t>
                          </m:r>
                        </m:sub>
                      </m:sSub>
                    </m:oMath>
                  </a14:m>
                  <a:r>
                    <a:rPr lang="zh-CN" altLang="en-US" sz="2000" b="1" dirty="0" smtClean="0"/>
                    <a:t> </a:t>
                  </a:r>
                  <a:r>
                    <a:rPr lang="en-US" altLang="zh-CN" sz="2000" b="1" dirty="0" smtClean="0"/>
                    <a:t>=</a:t>
                  </a:r>
                  <a14:m>
                    <m:oMath xmlns:m="http://schemas.openxmlformats.org/officeDocument/2006/math">
                      <m:sSub>
                        <m:sSubPr>
                          <m:ctrlPr>
                            <a:rPr lang="en-US" altLang="zh-CN" sz="2000" b="1" i="1" dirty="0" smtClean="0">
                              <a:latin typeface="Cambria Math"/>
                            </a:rPr>
                          </m:ctrlPr>
                        </m:sSubPr>
                        <m:e>
                          <m:r>
                            <a:rPr lang="en-US" altLang="zh-CN" sz="2000" b="1" i="1" dirty="0" smtClean="0">
                              <a:latin typeface="Cambria Math"/>
                            </a:rPr>
                            <m:t>𝑻</m:t>
                          </m:r>
                        </m:e>
                        <m:sub>
                          <m:f>
                            <m:fPr>
                              <m:ctrlPr>
                                <a:rPr lang="en-US" altLang="zh-CN" sz="2000" b="1" i="1" dirty="0" smtClean="0">
                                  <a:latin typeface="Cambria Math"/>
                                </a:rPr>
                              </m:ctrlPr>
                            </m:fPr>
                            <m:num>
                              <m:sSub>
                                <m:sSubPr>
                                  <m:ctrlPr>
                                    <a:rPr lang="en-US" altLang="zh-CN" sz="2000" b="1" i="1" dirty="0" smtClean="0">
                                      <a:latin typeface="Cambria Math"/>
                                    </a:rPr>
                                  </m:ctrlPr>
                                </m:sSubPr>
                                <m:e>
                                  <m:r>
                                    <a:rPr lang="en-US" altLang="zh-CN" sz="2000" b="1" i="1" dirty="0" smtClean="0">
                                      <a:latin typeface="Cambria Math"/>
                                    </a:rPr>
                                    <m:t>𝑨</m:t>
                                  </m:r>
                                </m:e>
                                <m:sub>
                                  <m:r>
                                    <a:rPr lang="en-US" altLang="zh-CN" sz="2000" b="1" i="1" dirty="0" smtClean="0">
                                      <a:latin typeface="Cambria Math"/>
                                    </a:rPr>
                                    <m:t>𝟏</m:t>
                                  </m:r>
                                </m:sub>
                              </m:sSub>
                            </m:num>
                            <m:den>
                              <m:r>
                                <a:rPr lang="en-US" altLang="zh-CN" sz="2000" b="1" i="1" dirty="0" smtClean="0">
                                  <a:latin typeface="Cambria Math"/>
                                </a:rPr>
                                <m:t>𝟐</m:t>
                              </m:r>
                            </m:den>
                          </m:f>
                        </m:sub>
                      </m:sSub>
                    </m:oMath>
                  </a14:m>
                  <a:r>
                    <a:rPr lang="en-US" altLang="zh-CN" sz="2000" b="1" dirty="0" smtClean="0"/>
                    <a:t>+</a:t>
                  </a:r>
                  <a:endParaRPr lang="zh-CN" altLang="en-US" sz="2000" b="1" dirty="0"/>
                </a:p>
              </p:txBody>
            </p:sp>
          </mc:Choice>
          <mc:Fallback xmlns="">
            <p:sp>
              <p:nvSpPr>
                <p:cNvPr id="4" name="TextBox 3"/>
                <p:cNvSpPr txBox="1">
                  <a:spLocks noRot="1" noChangeAspect="1" noMove="1" noResize="1" noEditPoints="1" noAdjustHandles="1" noChangeArrowheads="1" noChangeShapeType="1" noTextEdit="1"/>
                </p:cNvSpPr>
                <p:nvPr/>
              </p:nvSpPr>
              <p:spPr>
                <a:xfrm>
                  <a:off x="755574" y="2357798"/>
                  <a:ext cx="6624737" cy="556499"/>
                </a:xfrm>
                <a:prstGeom prst="rect">
                  <a:avLst/>
                </a:prstGeom>
                <a:blipFill rotWithShape="1">
                  <a:blip r:embed="rId8"/>
                  <a:stretch>
                    <a:fillRect l="-920" t="-7692" b="-109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矩形 4"/>
                <p:cNvSpPr/>
                <p:nvPr/>
              </p:nvSpPr>
              <p:spPr>
                <a:xfrm>
                  <a:off x="4330372" y="2375014"/>
                  <a:ext cx="1368943" cy="556499"/>
                </a:xfrm>
                <a:prstGeom prst="rect">
                  <a:avLst/>
                </a:prstGeom>
              </p:spPr>
              <p:txBody>
                <a:bodyPr wrap="square">
                  <a:spAutoFit/>
                </a:bodyPr>
                <a:lstStyle/>
                <a:p>
                  <a14:m>
                    <m:oMath xmlns:m="http://schemas.openxmlformats.org/officeDocument/2006/math">
                      <m:sSub>
                        <m:sSubPr>
                          <m:ctrlPr>
                            <a:rPr lang="en-US" altLang="zh-CN" sz="2000" b="1" i="1" dirty="0" smtClean="0">
                              <a:latin typeface="Cambria Math"/>
                            </a:rPr>
                          </m:ctrlPr>
                        </m:sSubPr>
                        <m:e>
                          <m:r>
                            <a:rPr lang="en-US" altLang="zh-CN" sz="2000" b="1" i="1" dirty="0">
                              <a:latin typeface="Cambria Math"/>
                            </a:rPr>
                            <m:t>𝑻</m:t>
                          </m:r>
                        </m:e>
                        <m:sub>
                          <m:f>
                            <m:fPr>
                              <m:ctrlPr>
                                <a:rPr lang="en-US" altLang="zh-CN" sz="2000" b="1" i="1" dirty="0">
                                  <a:latin typeface="Cambria Math"/>
                                </a:rPr>
                              </m:ctrlPr>
                            </m:fPr>
                            <m:num>
                              <m:sSub>
                                <m:sSubPr>
                                  <m:ctrlPr>
                                    <a:rPr lang="en-US" altLang="zh-CN" sz="2000" b="1" i="1" dirty="0">
                                      <a:latin typeface="Cambria Math"/>
                                    </a:rPr>
                                  </m:ctrlPr>
                                </m:sSubPr>
                                <m:e>
                                  <m:r>
                                    <a:rPr lang="en-US" altLang="zh-CN" sz="2000" b="1" i="1" dirty="0">
                                      <a:latin typeface="Cambria Math"/>
                                    </a:rPr>
                                    <m:t>𝑨</m:t>
                                  </m:r>
                                </m:e>
                                <m:sub>
                                  <m:r>
                                    <a:rPr lang="en-US" altLang="zh-CN" sz="2000" b="1" i="1" dirty="0" smtClean="0">
                                      <a:latin typeface="Cambria Math"/>
                                    </a:rPr>
                                    <m:t>𝟐</m:t>
                                  </m:r>
                                </m:sub>
                              </m:sSub>
                            </m:num>
                            <m:den>
                              <m:r>
                                <a:rPr lang="en-US" altLang="zh-CN" sz="2000" b="1" i="1" dirty="0">
                                  <a:latin typeface="Cambria Math"/>
                                </a:rPr>
                                <m:t>𝟐</m:t>
                              </m:r>
                            </m:den>
                          </m:f>
                        </m:sub>
                      </m:sSub>
                    </m:oMath>
                  </a14:m>
                  <a:r>
                    <a:rPr lang="zh-CN" altLang="en-US" dirty="0" smtClean="0"/>
                    <a:t>  </a:t>
                  </a:r>
                  <a:endParaRPr lang="zh-CN" altLang="en-US" dirty="0"/>
                </a:p>
              </p:txBody>
            </p:sp>
          </mc:Choice>
          <mc:Fallback xmlns="">
            <p:sp>
              <p:nvSpPr>
                <p:cNvPr id="5" name="矩形 4"/>
                <p:cNvSpPr>
                  <a:spLocks noRot="1" noChangeAspect="1" noMove="1" noResize="1" noEditPoints="1" noAdjustHandles="1" noChangeArrowheads="1" noChangeShapeType="1" noTextEdit="1"/>
                </p:cNvSpPr>
                <p:nvPr/>
              </p:nvSpPr>
              <p:spPr>
                <a:xfrm>
                  <a:off x="4330372" y="2375014"/>
                  <a:ext cx="1368943" cy="556499"/>
                </a:xfrm>
                <a:prstGeom prst="rect">
                  <a:avLst/>
                </a:prstGeom>
                <a:blipFill rotWithShape="1">
                  <a:blip r:embed="rId9"/>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1" name="矩形 30"/>
                <p:cNvSpPr/>
                <p:nvPr/>
              </p:nvSpPr>
              <p:spPr>
                <a:xfrm>
                  <a:off x="4788022" y="2420888"/>
                  <a:ext cx="2573342" cy="427746"/>
                </a:xfrm>
                <a:prstGeom prst="rect">
                  <a:avLst/>
                </a:prstGeom>
              </p:spPr>
              <p:txBody>
                <a:bodyPr wrap="square">
                  <a:spAutoFit/>
                </a:bodyPr>
                <a:lstStyle/>
                <a:p>
                  <a14:m>
                    <m:oMath xmlns:m="http://schemas.openxmlformats.org/officeDocument/2006/math">
                      <m:sSub>
                        <m:sSubPr>
                          <m:ctrlPr>
                            <a:rPr lang="en-US" altLang="zh-CN" sz="2000" b="1" i="1" dirty="0" smtClean="0">
                              <a:latin typeface="Cambria Math"/>
                            </a:rPr>
                          </m:ctrlPr>
                        </m:sSubPr>
                        <m:e>
                          <m:r>
                            <a:rPr lang="en-US" altLang="zh-CN" sz="2000" b="1" i="1" dirty="0" smtClean="0">
                              <a:latin typeface="Cambria Math"/>
                            </a:rPr>
                            <m:t>+</m:t>
                          </m:r>
                          <m:r>
                            <a:rPr lang="en-US" altLang="zh-CN" sz="2000" b="1" i="1" dirty="0">
                              <a:latin typeface="Cambria Math"/>
                            </a:rPr>
                            <m:t>𝑻</m:t>
                          </m:r>
                        </m:e>
                        <m:sub>
                          <m:sSub>
                            <m:sSubPr>
                              <m:ctrlPr>
                                <a:rPr lang="en-US" altLang="zh-CN" sz="2000" b="1" i="1" dirty="0" smtClean="0">
                                  <a:latin typeface="Cambria Math"/>
                                </a:rPr>
                              </m:ctrlPr>
                            </m:sSubPr>
                            <m:e>
                              <m:r>
                                <a:rPr lang="en-US" altLang="zh-CN" sz="2000" b="1" i="1" dirty="0" smtClean="0">
                                  <a:latin typeface="Cambria Math"/>
                                </a:rPr>
                                <m:t>𝑨</m:t>
                              </m:r>
                            </m:e>
                            <m:sub>
                              <m:r>
                                <a:rPr lang="en-US" altLang="zh-CN" sz="2000" b="1" i="1" dirty="0" smtClean="0">
                                  <a:latin typeface="Cambria Math"/>
                                </a:rPr>
                                <m:t>𝟑</m:t>
                              </m:r>
                            </m:sub>
                          </m:sSub>
                        </m:sub>
                      </m:sSub>
                    </m:oMath>
                  </a14:m>
                  <a:r>
                    <a:rPr lang="zh-CN" altLang="en-US" dirty="0" smtClean="0"/>
                    <a:t> </a:t>
                  </a:r>
                  <a:r>
                    <a:rPr lang="en-US" altLang="zh-CN" sz="2000" b="1" dirty="0" smtClean="0"/>
                    <a:t>= 0.0525(mm)</a:t>
                  </a:r>
                  <a:r>
                    <a:rPr lang="zh-CN" altLang="en-US" sz="2000" b="1" dirty="0" smtClean="0"/>
                    <a:t>  </a:t>
                  </a:r>
                  <a:endParaRPr lang="zh-CN" altLang="en-US" sz="2000" b="1" dirty="0"/>
                </a:p>
              </p:txBody>
            </p:sp>
          </mc:Choice>
          <mc:Fallback xmlns="">
            <p:sp>
              <p:nvSpPr>
                <p:cNvPr id="31" name="矩形 30"/>
                <p:cNvSpPr>
                  <a:spLocks noRot="1" noChangeAspect="1" noMove="1" noResize="1" noEditPoints="1" noAdjustHandles="1" noChangeArrowheads="1" noChangeShapeType="1" noTextEdit="1"/>
                </p:cNvSpPr>
                <p:nvPr/>
              </p:nvSpPr>
              <p:spPr>
                <a:xfrm>
                  <a:off x="4788022" y="2420888"/>
                  <a:ext cx="2573342" cy="427746"/>
                </a:xfrm>
                <a:prstGeom prst="rect">
                  <a:avLst/>
                </a:prstGeom>
                <a:blipFill rotWithShape="1">
                  <a:blip r:embed="rId10"/>
                  <a:stretch>
                    <a:fillRect t="-5714" b="-20000"/>
                  </a:stretch>
                </a:blipFill>
              </p:spPr>
              <p:txBody>
                <a:bodyPr/>
                <a:lstStyle/>
                <a:p>
                  <a:r>
                    <a:rPr lang="zh-CN" altLang="en-US">
                      <a:noFill/>
                    </a:rPr>
                    <a:t> </a:t>
                  </a:r>
                </a:p>
              </p:txBody>
            </p:sp>
          </mc:Fallback>
        </mc:AlternateContent>
      </p:grpSp>
      <p:sp>
        <p:nvSpPr>
          <p:cNvPr id="28"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4</a:t>
            </a:fld>
            <a:endParaRPr lang="zh-CN" altLang="en-US" sz="2400" b="1" dirty="0"/>
          </a:p>
        </p:txBody>
      </p:sp>
    </p:spTree>
    <p:extLst>
      <p:ext uri="{BB962C8B-B14F-4D97-AF65-F5344CB8AC3E}">
        <p14:creationId xmlns:p14="http://schemas.microsoft.com/office/powerpoint/2010/main" val="10688811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75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1750" fill="hold"/>
                                        <p:tgtEl>
                                          <p:spTgt spid="30"/>
                                        </p:tgtEl>
                                        <p:attrNameLst>
                                          <p:attrName>ppt_x</p:attrName>
                                        </p:attrNameLst>
                                      </p:cBhvr>
                                      <p:tavLst>
                                        <p:tav tm="0">
                                          <p:val>
                                            <p:strVal val="#ppt_x"/>
                                          </p:val>
                                        </p:tav>
                                        <p:tav tm="100000">
                                          <p:val>
                                            <p:strVal val="#ppt_x"/>
                                          </p:val>
                                        </p:tav>
                                      </p:tavLst>
                                    </p:anim>
                                    <p:anim calcmode="lin" valueType="num">
                                      <p:cBhvr additive="base">
                                        <p:cTn id="13" dur="175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a:spLocks/>
          </p:cNvSpPr>
          <p:nvPr/>
        </p:nvSpPr>
        <p:spPr>
          <a:xfrm>
            <a:off x="251520" y="732160"/>
            <a:ext cx="8424936" cy="5400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spcBef>
                <a:spcPts val="0"/>
              </a:spcBef>
              <a:buNone/>
            </a:pPr>
            <a:r>
              <a:rPr lang="en-US" altLang="zh-CN" sz="2000" b="1" dirty="0" smtClean="0"/>
              <a:t>3.   </a:t>
            </a:r>
            <a:r>
              <a:rPr lang="zh-CN" altLang="en-US" sz="2000" b="1" dirty="0" smtClean="0"/>
              <a:t>矩形花键联结几何公差有什么要求？                                                                                                                                                                                                             </a:t>
            </a:r>
            <a:endParaRPr lang="en-US" altLang="zh-CN" sz="2000" b="1" dirty="0" smtClean="0"/>
          </a:p>
        </p:txBody>
      </p:sp>
      <p:sp>
        <p:nvSpPr>
          <p:cNvPr id="7" name="内容占位符 2"/>
          <p:cNvSpPr txBox="1">
            <a:spLocks/>
          </p:cNvSpPr>
          <p:nvPr/>
        </p:nvSpPr>
        <p:spPr>
          <a:xfrm>
            <a:off x="251520" y="1272220"/>
            <a:ext cx="8424936" cy="25888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spcBef>
                <a:spcPts val="0"/>
              </a:spcBef>
              <a:buNone/>
            </a:pPr>
            <a:r>
              <a:rPr lang="zh-CN" altLang="en-US" sz="2000" b="1" dirty="0" smtClean="0"/>
              <a:t>答：</a:t>
            </a:r>
            <a:r>
              <a:rPr lang="en-US" altLang="zh-CN" sz="2000" b="1" dirty="0" smtClean="0"/>
              <a:t> </a:t>
            </a:r>
            <a:r>
              <a:rPr lang="zh-CN" altLang="en-US" sz="2000" b="1" dirty="0" smtClean="0"/>
              <a:t>矩形花键联结几何公差要求</a:t>
            </a:r>
            <a:endParaRPr lang="en-US" altLang="zh-CN" sz="2000" b="1" dirty="0" smtClean="0"/>
          </a:p>
          <a:p>
            <a:pPr marL="0" indent="0">
              <a:lnSpc>
                <a:spcPct val="130000"/>
              </a:lnSpc>
              <a:spcBef>
                <a:spcPts val="0"/>
              </a:spcBef>
              <a:buNone/>
            </a:pPr>
            <a:r>
              <a:rPr lang="en-US" altLang="zh-CN" sz="2000" b="1" dirty="0"/>
              <a:t> </a:t>
            </a:r>
            <a:r>
              <a:rPr lang="en-US" altLang="zh-CN" sz="2000" b="1" dirty="0" smtClean="0"/>
              <a:t>       </a:t>
            </a:r>
            <a:r>
              <a:rPr lang="zh-CN" altLang="en-US" sz="2000" b="1" dirty="0" smtClean="0"/>
              <a:t>（</a:t>
            </a:r>
            <a:r>
              <a:rPr lang="en-US" altLang="zh-CN" sz="2000" b="1" dirty="0" smtClean="0"/>
              <a:t>1</a:t>
            </a:r>
            <a:r>
              <a:rPr lang="zh-CN" altLang="en-US" sz="2000" b="1" dirty="0" smtClean="0"/>
              <a:t>）定心表面（小径）采用包容要求。</a:t>
            </a:r>
            <a:endParaRPr lang="en-US" altLang="zh-CN" sz="2000" b="1" dirty="0" smtClean="0"/>
          </a:p>
          <a:p>
            <a:pPr marL="0" indent="0">
              <a:lnSpc>
                <a:spcPct val="130000"/>
              </a:lnSpc>
              <a:spcBef>
                <a:spcPts val="0"/>
              </a:spcBef>
              <a:buNone/>
            </a:pPr>
            <a:r>
              <a:rPr lang="zh-CN" altLang="en-US" sz="2000" b="1" dirty="0" smtClean="0"/>
              <a:t>        （</a:t>
            </a:r>
            <a:r>
              <a:rPr lang="en-US" altLang="zh-CN" sz="2000" b="1" dirty="0" smtClean="0"/>
              <a:t>2</a:t>
            </a:r>
            <a:r>
              <a:rPr lang="zh-CN" altLang="en-US" sz="2000" b="1" dirty="0" smtClean="0"/>
              <a:t>）单件生产时，规定键（键槽）两侧面中心平面对小径轴线的对</a:t>
            </a:r>
            <a:endParaRPr lang="en-US" altLang="zh-CN" sz="2000" b="1" dirty="0" smtClean="0"/>
          </a:p>
          <a:p>
            <a:pPr marL="0" indent="0">
              <a:lnSpc>
                <a:spcPct val="130000"/>
              </a:lnSpc>
              <a:spcBef>
                <a:spcPts val="0"/>
              </a:spcBef>
              <a:buNone/>
            </a:pPr>
            <a:r>
              <a:rPr lang="en-US" altLang="zh-CN" sz="2000" b="1" dirty="0"/>
              <a:t> </a:t>
            </a:r>
            <a:r>
              <a:rPr lang="en-US" altLang="zh-CN" sz="2000" b="1" dirty="0" smtClean="0"/>
              <a:t>               </a:t>
            </a:r>
            <a:r>
              <a:rPr lang="zh-CN" altLang="en-US" sz="2000" b="1" dirty="0" smtClean="0"/>
              <a:t>    称度公差。</a:t>
            </a:r>
            <a:endParaRPr lang="en-US" altLang="zh-CN" sz="2000" b="1" dirty="0" smtClean="0"/>
          </a:p>
          <a:p>
            <a:pPr marL="0" indent="0">
              <a:lnSpc>
                <a:spcPct val="130000"/>
              </a:lnSpc>
              <a:spcBef>
                <a:spcPts val="0"/>
              </a:spcBef>
              <a:buNone/>
            </a:pPr>
            <a:r>
              <a:rPr lang="en-US" altLang="zh-CN" sz="2000" b="1" dirty="0"/>
              <a:t> </a:t>
            </a:r>
            <a:r>
              <a:rPr lang="en-US" altLang="zh-CN" sz="2000" b="1" dirty="0" smtClean="0"/>
              <a:t>       </a:t>
            </a:r>
            <a:r>
              <a:rPr lang="zh-CN" altLang="en-US" sz="2000" b="1" dirty="0" smtClean="0"/>
              <a:t>（</a:t>
            </a:r>
            <a:r>
              <a:rPr lang="en-US" altLang="zh-CN" sz="2000" b="1" dirty="0" smtClean="0"/>
              <a:t>3</a:t>
            </a:r>
            <a:r>
              <a:rPr lang="zh-CN" altLang="en-US" sz="2000" b="1" dirty="0" smtClean="0"/>
              <a:t>）大批量生产时</a:t>
            </a:r>
            <a:r>
              <a:rPr lang="zh-CN" altLang="en-US" sz="2000" b="1" dirty="0"/>
              <a:t>，</a:t>
            </a:r>
            <a:r>
              <a:rPr lang="zh-CN" altLang="en-US" sz="2000" b="1" dirty="0" smtClean="0"/>
              <a:t>规定键</a:t>
            </a:r>
            <a:r>
              <a:rPr lang="zh-CN" altLang="en-US" sz="2000" b="1" dirty="0"/>
              <a:t>（键槽）两侧面中心平面对小径轴线</a:t>
            </a:r>
            <a:r>
              <a:rPr lang="zh-CN" altLang="en-US" sz="2000" b="1" dirty="0" smtClean="0"/>
              <a:t>的</a:t>
            </a:r>
            <a:endParaRPr lang="en-US" altLang="zh-CN" sz="2000" b="1" dirty="0" smtClean="0"/>
          </a:p>
          <a:p>
            <a:pPr marL="0" indent="0">
              <a:lnSpc>
                <a:spcPct val="130000"/>
              </a:lnSpc>
              <a:spcBef>
                <a:spcPts val="0"/>
              </a:spcBef>
              <a:buNone/>
            </a:pPr>
            <a:r>
              <a:rPr lang="en-US" altLang="zh-CN" sz="2000" b="1" dirty="0"/>
              <a:t> </a:t>
            </a:r>
            <a:r>
              <a:rPr lang="en-US" altLang="zh-CN" sz="2000" b="1" dirty="0" smtClean="0"/>
              <a:t>                  </a:t>
            </a:r>
            <a:r>
              <a:rPr lang="zh-CN" altLang="en-US" sz="2000" b="1" dirty="0" smtClean="0"/>
              <a:t>  对位置度公差，并采用 最大实体要求。</a:t>
            </a:r>
            <a:endParaRPr lang="en-US" altLang="zh-CN" sz="2000" b="1" dirty="0"/>
          </a:p>
          <a:p>
            <a:pPr marL="0" indent="0">
              <a:lnSpc>
                <a:spcPct val="130000"/>
              </a:lnSpc>
              <a:spcBef>
                <a:spcPts val="0"/>
              </a:spcBef>
              <a:buNone/>
            </a:pPr>
            <a:r>
              <a:rPr lang="zh-CN" altLang="en-US" sz="2000" b="1" dirty="0" smtClean="0"/>
              <a:t>                                                                                                                                                                                                </a:t>
            </a:r>
            <a:endParaRPr lang="en-US" altLang="zh-CN" sz="2000" b="1" dirty="0" smtClean="0"/>
          </a:p>
        </p:txBody>
      </p:sp>
      <p:sp>
        <p:nvSpPr>
          <p:cNvPr id="8" name="内容占位符 2"/>
          <p:cNvSpPr txBox="1">
            <a:spLocks/>
          </p:cNvSpPr>
          <p:nvPr/>
        </p:nvSpPr>
        <p:spPr>
          <a:xfrm>
            <a:off x="367507" y="3717032"/>
            <a:ext cx="5544616" cy="5400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spcBef>
                <a:spcPts val="0"/>
              </a:spcBef>
              <a:buNone/>
            </a:pPr>
            <a:r>
              <a:rPr lang="en-US" altLang="zh-CN" sz="2000" b="1" dirty="0" smtClean="0"/>
              <a:t>4.  </a:t>
            </a:r>
            <a:r>
              <a:rPr lang="zh-CN" altLang="en-US" sz="2000" b="1" dirty="0" smtClean="0"/>
              <a:t>试叙述包容要求的含义。                                                                                                                                                                                                             </a:t>
            </a:r>
            <a:endParaRPr lang="en-US" altLang="zh-CN" sz="2000" b="1" dirty="0" smtClean="0"/>
          </a:p>
        </p:txBody>
      </p:sp>
      <p:sp>
        <p:nvSpPr>
          <p:cNvPr id="9" name="内容占位符 2"/>
          <p:cNvSpPr txBox="1">
            <a:spLocks/>
          </p:cNvSpPr>
          <p:nvPr/>
        </p:nvSpPr>
        <p:spPr>
          <a:xfrm>
            <a:off x="367507" y="4257092"/>
            <a:ext cx="8136904" cy="14761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spcBef>
                <a:spcPts val="0"/>
              </a:spcBef>
              <a:buNone/>
            </a:pPr>
            <a:r>
              <a:rPr lang="zh-CN" altLang="en-US" sz="2000" b="1" dirty="0" smtClean="0"/>
              <a:t>答：包容要求的含义为应用最大实体边界控制被测要素的实际尺寸和 </a:t>
            </a:r>
            <a:endParaRPr lang="en-US" altLang="zh-CN" sz="2000" b="1" dirty="0" smtClean="0"/>
          </a:p>
          <a:p>
            <a:pPr marL="0" indent="0">
              <a:lnSpc>
                <a:spcPct val="130000"/>
              </a:lnSpc>
              <a:spcBef>
                <a:spcPts val="0"/>
              </a:spcBef>
              <a:buNone/>
            </a:pPr>
            <a:r>
              <a:rPr lang="en-US" altLang="zh-CN" sz="2000" b="1" dirty="0"/>
              <a:t> </a:t>
            </a:r>
            <a:r>
              <a:rPr lang="en-US" altLang="zh-CN" sz="2000" b="1" dirty="0" smtClean="0"/>
              <a:t>        </a:t>
            </a:r>
            <a:r>
              <a:rPr lang="zh-CN" altLang="en-US" sz="2000" b="1" dirty="0" smtClean="0"/>
              <a:t>几何误差的综合的结果，这个综合结果的实际轮廓不超出最大实</a:t>
            </a:r>
            <a:endParaRPr lang="en-US" altLang="zh-CN" sz="2000" b="1" dirty="0" smtClean="0"/>
          </a:p>
          <a:p>
            <a:pPr marL="0" indent="0">
              <a:lnSpc>
                <a:spcPct val="130000"/>
              </a:lnSpc>
              <a:spcBef>
                <a:spcPts val="0"/>
              </a:spcBef>
              <a:buNone/>
            </a:pPr>
            <a:r>
              <a:rPr lang="en-US" altLang="zh-CN" sz="2000" b="1" dirty="0"/>
              <a:t> </a:t>
            </a:r>
            <a:r>
              <a:rPr lang="en-US" altLang="zh-CN" sz="2000" b="1" dirty="0" smtClean="0"/>
              <a:t>        </a:t>
            </a:r>
            <a:r>
              <a:rPr lang="zh-CN" altLang="en-US" sz="2000" b="1" dirty="0" smtClean="0"/>
              <a:t>体边界，实际尺寸不超出最小实体尺寸。                                                                                                                                                                                                            </a:t>
            </a:r>
            <a:endParaRPr lang="en-US" altLang="zh-CN" sz="2000" b="1" dirty="0" smtClean="0"/>
          </a:p>
        </p:txBody>
      </p:sp>
      <p:sp>
        <p:nvSpPr>
          <p:cNvPr id="10"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40</a:t>
            </a:fld>
            <a:endParaRPr lang="zh-CN" altLang="en-US" sz="2400" b="1" dirty="0"/>
          </a:p>
        </p:txBody>
      </p:sp>
    </p:spTree>
    <p:extLst>
      <p:ext uri="{BB962C8B-B14F-4D97-AF65-F5344CB8AC3E}">
        <p14:creationId xmlns:p14="http://schemas.microsoft.com/office/powerpoint/2010/main" val="6143333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175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内容占位符 2"/>
              <p:cNvSpPr txBox="1">
                <a:spLocks/>
              </p:cNvSpPr>
              <p:nvPr/>
            </p:nvSpPr>
            <p:spPr>
              <a:xfrm>
                <a:off x="251520" y="755412"/>
                <a:ext cx="8352928" cy="219624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nSpc>
                    <a:spcPct val="130000"/>
                  </a:lnSpc>
                  <a:buAutoNum type="arabicPeriod"/>
                </a:pPr>
                <a:r>
                  <a:rPr lang="zh-CN" altLang="en-US" sz="1600" b="1" dirty="0" smtClean="0"/>
                  <a:t>已知某孔、轴配合的公称尺寸</a:t>
                </a:r>
                <a:r>
                  <a:rPr lang="en-US" altLang="zh-CN" sz="1600" b="1" i="1" dirty="0" smtClean="0"/>
                  <a:t>D </a:t>
                </a:r>
                <a:r>
                  <a:rPr lang="en-US" altLang="zh-CN" sz="1600" b="1" dirty="0" smtClean="0"/>
                  <a:t>= </a:t>
                </a:r>
                <a:r>
                  <a:rPr lang="el-GR" altLang="zh-CN" sz="1600" b="1" i="1" dirty="0" smtClean="0">
                    <a:latin typeface="Batang" pitchFamily="18" charset="-127"/>
                    <a:ea typeface="Batang" pitchFamily="18" charset="-127"/>
                  </a:rPr>
                  <a:t>φ</a:t>
                </a:r>
                <a:r>
                  <a:rPr lang="en-US" altLang="zh-CN" sz="1600" b="1" dirty="0" smtClean="0"/>
                  <a:t> 50 , </a:t>
                </a:r>
                <a:r>
                  <a:rPr lang="zh-CN" altLang="en-US" sz="1600" b="1" dirty="0" smtClean="0"/>
                  <a:t>孔的公差</a:t>
                </a:r>
                <a14:m>
                  <m:oMath xmlns:m="http://schemas.openxmlformats.org/officeDocument/2006/math">
                    <m:sSub>
                      <m:sSubPr>
                        <m:ctrlPr>
                          <a:rPr lang="en-US" altLang="zh-CN" sz="1600" b="1" i="1" smtClean="0">
                            <a:latin typeface="Cambria Math"/>
                          </a:rPr>
                        </m:ctrlPr>
                      </m:sSubPr>
                      <m:e>
                        <m:r>
                          <a:rPr lang="en-US" altLang="zh-CN" sz="1600" b="1" i="1" smtClean="0">
                            <a:latin typeface="Cambria Math"/>
                          </a:rPr>
                          <m:t>𝑻</m:t>
                        </m:r>
                      </m:e>
                      <m:sub>
                        <m:r>
                          <a:rPr lang="en-US" altLang="zh-CN" sz="1600" b="1" i="1" smtClean="0">
                            <a:latin typeface="Cambria Math"/>
                          </a:rPr>
                          <m:t>𝑫</m:t>
                        </m:r>
                      </m:sub>
                    </m:sSub>
                  </m:oMath>
                </a14:m>
                <a:r>
                  <a:rPr lang="en-US" altLang="zh-CN" sz="1600" b="1" dirty="0" smtClean="0"/>
                  <a:t> =25μm</a:t>
                </a:r>
                <a:r>
                  <a:rPr lang="zh-CN" altLang="en-US" sz="1600" b="1" dirty="0" smtClean="0"/>
                  <a:t>，轴的上偏差</a:t>
                </a:r>
                <a:r>
                  <a:rPr lang="en-US" altLang="zh-CN" sz="1600" b="1" dirty="0" err="1" smtClean="0"/>
                  <a:t>es</a:t>
                </a:r>
                <a:r>
                  <a:rPr lang="en-US" altLang="zh-CN" sz="1600" b="1" dirty="0" smtClean="0"/>
                  <a:t> = 0 , </a:t>
                </a:r>
                <a:r>
                  <a:rPr lang="zh-CN" altLang="en-US" sz="1600" b="1" dirty="0" smtClean="0"/>
                  <a:t>最大过盈</a:t>
                </a:r>
                <a14:m>
                  <m:oMath xmlns:m="http://schemas.openxmlformats.org/officeDocument/2006/math">
                    <m:sSub>
                      <m:sSubPr>
                        <m:ctrlPr>
                          <a:rPr lang="en-US" altLang="zh-CN" sz="1600" b="1" i="1" smtClean="0">
                            <a:latin typeface="Cambria Math"/>
                          </a:rPr>
                        </m:ctrlPr>
                      </m:sSubPr>
                      <m:e>
                        <m:r>
                          <a:rPr lang="en-US" altLang="zh-CN" sz="1600" b="1" i="1" smtClean="0">
                            <a:latin typeface="Cambria Math"/>
                          </a:rPr>
                          <m:t>𝒀</m:t>
                        </m:r>
                      </m:e>
                      <m:sub>
                        <m:r>
                          <a:rPr lang="en-US" altLang="zh-CN" sz="1600" b="1" i="0" smtClean="0">
                            <a:latin typeface="Cambria Math"/>
                          </a:rPr>
                          <m:t>𝐦𝐚𝐱</m:t>
                        </m:r>
                      </m:sub>
                    </m:sSub>
                  </m:oMath>
                </a14:m>
                <a:r>
                  <a:rPr lang="en-US" altLang="zh-CN" sz="1600" b="1" dirty="0" smtClean="0"/>
                  <a:t> = -50 </a:t>
                </a:r>
                <a:r>
                  <a:rPr lang="en-US" altLang="zh-CN" sz="1600" b="1" dirty="0" err="1" smtClean="0"/>
                  <a:t>μm</a:t>
                </a:r>
                <a:r>
                  <a:rPr lang="zh-CN" altLang="en-US" sz="1600" b="1" dirty="0" smtClean="0"/>
                  <a:t>，配合公差</a:t>
                </a:r>
                <a14:m>
                  <m:oMath xmlns:m="http://schemas.openxmlformats.org/officeDocument/2006/math">
                    <m:sSub>
                      <m:sSubPr>
                        <m:ctrlPr>
                          <a:rPr lang="en-US" altLang="zh-CN" sz="1600" b="1" i="1" smtClean="0">
                            <a:latin typeface="Cambria Math"/>
                          </a:rPr>
                        </m:ctrlPr>
                      </m:sSubPr>
                      <m:e>
                        <m:r>
                          <a:rPr lang="en-US" altLang="zh-CN" sz="1600" b="1" i="1" smtClean="0">
                            <a:latin typeface="Cambria Math"/>
                          </a:rPr>
                          <m:t>𝑻</m:t>
                        </m:r>
                      </m:e>
                      <m:sub>
                        <m:r>
                          <a:rPr lang="en-US" altLang="zh-CN" sz="1600" b="1" i="0" smtClean="0">
                            <a:latin typeface="Cambria Math"/>
                          </a:rPr>
                          <m:t>𝐟</m:t>
                        </m:r>
                      </m:sub>
                    </m:sSub>
                  </m:oMath>
                </a14:m>
                <a:r>
                  <a:rPr lang="en-US" altLang="zh-CN" sz="1600" b="1" dirty="0" smtClean="0"/>
                  <a:t> =41 </a:t>
                </a:r>
                <a:r>
                  <a:rPr lang="en-US" altLang="zh-CN" sz="1600" b="1" dirty="0" err="1" smtClean="0"/>
                  <a:t>μm</a:t>
                </a:r>
                <a:r>
                  <a:rPr lang="en-US" altLang="zh-CN" sz="1600" b="1" dirty="0" smtClean="0"/>
                  <a:t> </a:t>
                </a:r>
                <a:r>
                  <a:rPr lang="zh-CN" altLang="en-US" sz="1600" b="1" dirty="0" smtClean="0"/>
                  <a:t>。</a:t>
                </a:r>
                <a:endParaRPr lang="en-US" altLang="zh-CN" sz="1600" b="1" dirty="0" smtClean="0"/>
              </a:p>
              <a:p>
                <a:pPr marL="0" indent="0">
                  <a:lnSpc>
                    <a:spcPct val="130000"/>
                  </a:lnSpc>
                  <a:buNone/>
                </a:pPr>
                <a:r>
                  <a:rPr lang="en-US" altLang="zh-CN" sz="1600" b="1" dirty="0"/>
                  <a:t> </a:t>
                </a:r>
                <a:r>
                  <a:rPr lang="en-US" altLang="zh-CN" sz="1600" b="1" dirty="0" smtClean="0"/>
                  <a:t>      </a:t>
                </a:r>
                <a:r>
                  <a:rPr lang="zh-CN" altLang="en-US" sz="1600" b="1" dirty="0" smtClean="0"/>
                  <a:t>试求</a:t>
                </a:r>
                <a:r>
                  <a:rPr lang="zh-CN" altLang="en-US" sz="1600" b="1" dirty="0" smtClean="0">
                    <a:sym typeface="Wingdings" pitchFamily="2" charset="2"/>
                  </a:rPr>
                  <a:t>： （</a:t>
                </a:r>
                <a:r>
                  <a:rPr lang="en-US" altLang="zh-CN" sz="1600" b="1" dirty="0" smtClean="0">
                    <a:sym typeface="Wingdings" pitchFamily="2" charset="2"/>
                  </a:rPr>
                  <a:t>1</a:t>
                </a:r>
                <a:r>
                  <a:rPr lang="zh-CN" altLang="en-US" sz="1600" b="1" dirty="0" smtClean="0">
                    <a:sym typeface="Wingdings" pitchFamily="2" charset="2"/>
                  </a:rPr>
                  <a:t>） 孔的上、下极限偏差</a:t>
                </a:r>
                <a:r>
                  <a:rPr lang="zh-CN" altLang="en-US" sz="1600" b="1" dirty="0">
                    <a:sym typeface="Wingdings" pitchFamily="2" charset="2"/>
                  </a:rPr>
                  <a:t>即</a:t>
                </a:r>
                <a:r>
                  <a:rPr lang="en-US" altLang="zh-CN" sz="1600" b="1" dirty="0" smtClean="0">
                    <a:sym typeface="Wingdings" pitchFamily="2" charset="2"/>
                  </a:rPr>
                  <a:t>ES</a:t>
                </a:r>
                <a:r>
                  <a:rPr lang="zh-CN" altLang="en-US" sz="1600" b="1" dirty="0" smtClean="0">
                    <a:sym typeface="Wingdings" pitchFamily="2" charset="2"/>
                  </a:rPr>
                  <a:t>、</a:t>
                </a:r>
                <a:r>
                  <a:rPr lang="en-US" altLang="zh-CN" sz="1600" b="1" dirty="0" smtClean="0">
                    <a:sym typeface="Wingdings" pitchFamily="2" charset="2"/>
                  </a:rPr>
                  <a:t>EI </a:t>
                </a:r>
                <a:r>
                  <a:rPr lang="zh-CN" altLang="en-US" sz="1600" b="1" dirty="0" smtClean="0">
                    <a:sym typeface="Wingdings" pitchFamily="2" charset="2"/>
                  </a:rPr>
                  <a:t>；</a:t>
                </a:r>
                <a:endParaRPr lang="en-US" altLang="zh-CN" sz="1600" b="1" dirty="0" smtClean="0">
                  <a:sym typeface="Wingdings" pitchFamily="2" charset="2"/>
                </a:endParaRPr>
              </a:p>
              <a:p>
                <a:pPr marL="0" indent="0">
                  <a:lnSpc>
                    <a:spcPct val="130000"/>
                  </a:lnSpc>
                  <a:buNone/>
                </a:pPr>
                <a:r>
                  <a:rPr lang="en-US" altLang="zh-CN" sz="1600" b="1" dirty="0" smtClean="0"/>
                  <a:t>                      </a:t>
                </a:r>
                <a:r>
                  <a:rPr lang="zh-CN" altLang="en-US" sz="1600" b="1" dirty="0" smtClean="0"/>
                  <a:t>（</a:t>
                </a:r>
                <a:r>
                  <a:rPr lang="en-US" altLang="zh-CN" sz="1600" b="1" dirty="0" smtClean="0"/>
                  <a:t>2</a:t>
                </a:r>
                <a:r>
                  <a:rPr lang="zh-CN" altLang="en-US" sz="1600" b="1" dirty="0" smtClean="0"/>
                  <a:t>）轴的下偏差 </a:t>
                </a:r>
                <a:r>
                  <a:rPr lang="en-US" altLang="zh-CN" sz="1600" b="1" dirty="0" smtClean="0"/>
                  <a:t>e i  </a:t>
                </a:r>
                <a:r>
                  <a:rPr lang="zh-CN" altLang="en-US" sz="1600" b="1" dirty="0" smtClean="0"/>
                  <a:t>和公差</a:t>
                </a:r>
                <a14:m>
                  <m:oMath xmlns:m="http://schemas.openxmlformats.org/officeDocument/2006/math">
                    <m:sSub>
                      <m:sSubPr>
                        <m:ctrlPr>
                          <a:rPr lang="en-US" altLang="zh-CN" sz="1600" b="1" i="1" smtClean="0">
                            <a:latin typeface="Cambria Math"/>
                          </a:rPr>
                        </m:ctrlPr>
                      </m:sSubPr>
                      <m:e>
                        <m:r>
                          <a:rPr lang="en-US" altLang="zh-CN" sz="1600" b="1" i="1" smtClean="0">
                            <a:latin typeface="Cambria Math"/>
                          </a:rPr>
                          <m:t>𝑻</m:t>
                        </m:r>
                      </m:e>
                      <m:sub>
                        <m:r>
                          <a:rPr lang="en-US" altLang="zh-CN" sz="1600" b="1" i="1" smtClean="0">
                            <a:latin typeface="Cambria Math"/>
                          </a:rPr>
                          <m:t>𝒅</m:t>
                        </m:r>
                      </m:sub>
                    </m:sSub>
                  </m:oMath>
                </a14:m>
                <a:r>
                  <a:rPr lang="en-US" altLang="zh-CN" sz="1600" b="1" dirty="0" smtClean="0"/>
                  <a:t> ; </a:t>
                </a:r>
              </a:p>
              <a:p>
                <a:pPr marL="0" indent="0">
                  <a:lnSpc>
                    <a:spcPct val="130000"/>
                  </a:lnSpc>
                  <a:buNone/>
                </a:pPr>
                <a:r>
                  <a:rPr lang="en-US" altLang="zh-CN" sz="1600" b="1" dirty="0"/>
                  <a:t> </a:t>
                </a:r>
                <a:r>
                  <a:rPr lang="en-US" altLang="zh-CN" sz="1600" b="1" dirty="0" smtClean="0"/>
                  <a:t>                        (3)   </a:t>
                </a:r>
                <a:r>
                  <a:rPr lang="zh-CN" altLang="en-US" sz="1600" b="1" dirty="0" smtClean="0"/>
                  <a:t>最小过盈 </a:t>
                </a:r>
                <a14:m>
                  <m:oMath xmlns:m="http://schemas.openxmlformats.org/officeDocument/2006/math">
                    <m:sSub>
                      <m:sSubPr>
                        <m:ctrlPr>
                          <a:rPr lang="en-US" altLang="zh-CN" sz="1600" b="1" i="1" smtClean="0">
                            <a:latin typeface="Cambria Math"/>
                          </a:rPr>
                        </m:ctrlPr>
                      </m:sSubPr>
                      <m:e>
                        <m:r>
                          <a:rPr lang="en-US" altLang="zh-CN" sz="1600" b="1" i="1" smtClean="0">
                            <a:latin typeface="Cambria Math"/>
                          </a:rPr>
                          <m:t>𝒀</m:t>
                        </m:r>
                      </m:e>
                      <m:sub>
                        <m:r>
                          <a:rPr lang="en-US" altLang="zh-CN" sz="1600" b="1" i="0" smtClean="0">
                            <a:latin typeface="Cambria Math"/>
                          </a:rPr>
                          <m:t>𝐦𝐢𝐧</m:t>
                        </m:r>
                      </m:sub>
                    </m:sSub>
                  </m:oMath>
                </a14:m>
                <a:r>
                  <a:rPr lang="en-US" altLang="zh-CN" sz="1600" b="1" dirty="0" smtClean="0"/>
                  <a:t> </a:t>
                </a:r>
                <a:r>
                  <a:rPr lang="zh-CN" altLang="en-US" sz="1600" b="1" dirty="0" smtClean="0"/>
                  <a:t>和平均过盈  </a:t>
                </a:r>
                <a14:m>
                  <m:oMath xmlns:m="http://schemas.openxmlformats.org/officeDocument/2006/math">
                    <m:sSub>
                      <m:sSubPr>
                        <m:ctrlPr>
                          <a:rPr lang="en-US" altLang="zh-CN" sz="1600" b="1" i="1" smtClean="0">
                            <a:latin typeface="Cambria Math"/>
                          </a:rPr>
                        </m:ctrlPr>
                      </m:sSubPr>
                      <m:e>
                        <m:r>
                          <a:rPr lang="en-US" altLang="zh-CN" sz="1600" b="1" i="1" smtClean="0">
                            <a:latin typeface="Cambria Math"/>
                          </a:rPr>
                          <m:t>𝒀</m:t>
                        </m:r>
                      </m:e>
                      <m:sub>
                        <m:r>
                          <a:rPr lang="en-US" altLang="zh-CN" sz="1600" b="1" i="1" smtClean="0">
                            <a:latin typeface="Cambria Math"/>
                          </a:rPr>
                          <m:t>𝒂</m:t>
                        </m:r>
                        <m:r>
                          <a:rPr lang="en-US" altLang="zh-CN" sz="1600" b="1" i="0" smtClean="0">
                            <a:latin typeface="Cambria Math"/>
                          </a:rPr>
                          <m:t>𝐯</m:t>
                        </m:r>
                      </m:sub>
                    </m:sSub>
                  </m:oMath>
                </a14:m>
                <a:r>
                  <a:rPr lang="en-US" altLang="zh-CN" sz="1600" b="1" dirty="0" smtClean="0"/>
                  <a:t> ; </a:t>
                </a:r>
              </a:p>
              <a:p>
                <a:pPr marL="0" indent="0">
                  <a:lnSpc>
                    <a:spcPct val="130000"/>
                  </a:lnSpc>
                  <a:buNone/>
                </a:pPr>
                <a:r>
                  <a:rPr lang="en-US" altLang="zh-CN" sz="1600" b="1" dirty="0"/>
                  <a:t> </a:t>
                </a:r>
                <a:r>
                  <a:rPr lang="en-US" altLang="zh-CN" sz="1600" b="1" dirty="0" smtClean="0"/>
                  <a:t>                        (4)   </a:t>
                </a:r>
                <a:r>
                  <a:rPr lang="zh-CN" altLang="en-US" sz="1600" b="1" dirty="0" smtClean="0"/>
                  <a:t>画出尺寸公差带图 。</a:t>
                </a:r>
                <a:endParaRPr lang="en-US" altLang="zh-CN" sz="1600" b="1" dirty="0" smtClean="0"/>
              </a:p>
              <a:p>
                <a:pPr marL="457200" indent="-457200">
                  <a:lnSpc>
                    <a:spcPct val="130000"/>
                  </a:lnSpc>
                  <a:buAutoNum type="arabicPeriod"/>
                </a:pPr>
                <a:endParaRPr lang="zh-CN" altLang="en-US" sz="2000" b="1" dirty="0"/>
              </a:p>
            </p:txBody>
          </p:sp>
        </mc:Choice>
        <mc:Fallback xmlns="">
          <p:sp>
            <p:nvSpPr>
              <p:cNvPr id="7" name="内容占位符 2"/>
              <p:cNvSpPr txBox="1">
                <a:spLocks noRot="1" noChangeAspect="1" noMove="1" noResize="1" noEditPoints="1" noAdjustHandles="1" noChangeArrowheads="1" noChangeShapeType="1" noTextEdit="1"/>
              </p:cNvSpPr>
              <p:nvPr/>
            </p:nvSpPr>
            <p:spPr>
              <a:xfrm>
                <a:off x="251520" y="755412"/>
                <a:ext cx="8352928" cy="2196244"/>
              </a:xfrm>
              <a:prstGeom prst="rect">
                <a:avLst/>
              </a:prstGeom>
              <a:blipFill rotWithShape="1">
                <a:blip r:embed="rId2"/>
                <a:stretch>
                  <a:fillRect l="-365" r="-73" b="-2222"/>
                </a:stretch>
              </a:blipFill>
            </p:spPr>
            <p:txBody>
              <a:bodyPr/>
              <a:lstStyle/>
              <a:p>
                <a:r>
                  <a:rPr lang="zh-CN" altLang="en-US">
                    <a:noFill/>
                  </a:rPr>
                  <a:t> </a:t>
                </a:r>
              </a:p>
            </p:txBody>
          </p:sp>
        </mc:Fallback>
      </mc:AlternateContent>
      <p:sp>
        <p:nvSpPr>
          <p:cNvPr id="8" name="内容占位符 2"/>
          <p:cNvSpPr>
            <a:spLocks noGrp="1"/>
          </p:cNvSpPr>
          <p:nvPr>
            <p:ph idx="1"/>
          </p:nvPr>
        </p:nvSpPr>
        <p:spPr>
          <a:xfrm>
            <a:off x="251520" y="467380"/>
            <a:ext cx="3312368" cy="432048"/>
          </a:xfrm>
        </p:spPr>
        <p:txBody>
          <a:bodyPr>
            <a:normAutofit/>
          </a:bodyPr>
          <a:lstStyle/>
          <a:p>
            <a:pPr marL="0" indent="0">
              <a:buNone/>
            </a:pPr>
            <a:r>
              <a:rPr lang="zh-CN" altLang="en-US" sz="2000" b="1" dirty="0" smtClean="0"/>
              <a:t>四、计算题</a:t>
            </a:r>
            <a:endParaRPr lang="zh-CN" altLang="en-US" sz="2000" b="1" dirty="0"/>
          </a:p>
        </p:txBody>
      </p:sp>
      <mc:AlternateContent xmlns:mc="http://schemas.openxmlformats.org/markup-compatibility/2006" xmlns:a14="http://schemas.microsoft.com/office/drawing/2010/main">
        <mc:Choice Requires="a14">
          <p:sp>
            <p:nvSpPr>
              <p:cNvPr id="9" name="内容占位符 2"/>
              <p:cNvSpPr txBox="1">
                <a:spLocks/>
              </p:cNvSpPr>
              <p:nvPr/>
            </p:nvSpPr>
            <p:spPr>
              <a:xfrm>
                <a:off x="281334" y="2915652"/>
                <a:ext cx="8467130" cy="9863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2000" b="1" dirty="0" smtClean="0"/>
                  <a:t>解：根据配合公差  </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𝑻</m:t>
                        </m:r>
                      </m:e>
                      <m:sub>
                        <m:r>
                          <a:rPr lang="en-US" altLang="zh-CN" sz="2000" b="1" i="1" smtClean="0">
                            <a:latin typeface="Cambria Math"/>
                          </a:rPr>
                          <m:t>𝒇</m:t>
                        </m:r>
                      </m:sub>
                    </m:sSub>
                  </m:oMath>
                </a14:m>
                <a:r>
                  <a:rPr lang="zh-CN" altLang="en-US" sz="2000" b="1" dirty="0" smtClean="0"/>
                  <a:t>  </a:t>
                </a:r>
                <a:r>
                  <a:rPr lang="en-US" altLang="zh-CN" sz="2000" b="1" dirty="0" smtClean="0"/>
                  <a:t>= </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𝑻</m:t>
                        </m:r>
                      </m:e>
                      <m:sub>
                        <m:r>
                          <a:rPr lang="en-US" altLang="zh-CN" sz="2000" b="1" i="1" smtClean="0">
                            <a:latin typeface="Cambria Math"/>
                          </a:rPr>
                          <m:t>𝑫</m:t>
                        </m:r>
                      </m:sub>
                    </m:sSub>
                  </m:oMath>
                </a14:m>
                <a:r>
                  <a:rPr lang="zh-CN" altLang="en-US" sz="2000" b="1" dirty="0" smtClean="0"/>
                  <a:t> </a:t>
                </a:r>
                <a:r>
                  <a:rPr lang="en-US" altLang="zh-CN" sz="2000" b="1" dirty="0" smtClean="0"/>
                  <a:t>+ </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𝑻</m:t>
                        </m:r>
                      </m:e>
                      <m:sub>
                        <m:r>
                          <a:rPr lang="en-US" altLang="zh-CN" sz="2000" b="1" i="1" smtClean="0">
                            <a:latin typeface="Cambria Math"/>
                          </a:rPr>
                          <m:t>𝒅</m:t>
                        </m:r>
                      </m:sub>
                    </m:sSub>
                  </m:oMath>
                </a14:m>
                <a:r>
                  <a:rPr lang="zh-CN" altLang="en-US" sz="2000" b="1" dirty="0" smtClean="0"/>
                  <a:t> </a:t>
                </a:r>
                <a:r>
                  <a:rPr lang="en-US" altLang="zh-CN" sz="2000" b="1" dirty="0" smtClean="0"/>
                  <a:t>= 41μm  </a:t>
                </a:r>
                <a:r>
                  <a:rPr lang="zh-CN" altLang="en-US" sz="2000" b="1" dirty="0" smtClean="0"/>
                  <a:t>，</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𝒀</m:t>
                        </m:r>
                      </m:e>
                      <m:sub>
                        <m:r>
                          <a:rPr lang="en-US" altLang="zh-CN" sz="2000" b="1" i="0" smtClean="0">
                            <a:latin typeface="Cambria Math"/>
                          </a:rPr>
                          <m:t>𝐦𝐚𝐱</m:t>
                        </m:r>
                      </m:sub>
                    </m:sSub>
                  </m:oMath>
                </a14:m>
                <a:r>
                  <a:rPr lang="en-US" altLang="zh-CN" sz="2000" b="1" dirty="0" smtClean="0"/>
                  <a:t>= EI-</a:t>
                </a:r>
                <a:r>
                  <a:rPr lang="en-US" altLang="zh-CN" sz="2000" b="1" dirty="0" err="1" smtClean="0"/>
                  <a:t>es</a:t>
                </a:r>
                <a:r>
                  <a:rPr lang="en-US" altLang="zh-CN" sz="2000" b="1" dirty="0" smtClean="0"/>
                  <a:t>=-50μm     </a:t>
                </a:r>
                <a:r>
                  <a:rPr lang="en-US" altLang="zh-CN" sz="2000" b="1" dirty="0" err="1" smtClean="0"/>
                  <a:t>es</a:t>
                </a:r>
                <a:r>
                  <a:rPr lang="en-US" altLang="zh-CN" sz="2000" b="1" dirty="0" smtClean="0"/>
                  <a:t>=0 </a:t>
                </a:r>
              </a:p>
              <a:p>
                <a:pPr marL="0" indent="0">
                  <a:buFont typeface="Arial" pitchFamily="34" charset="0"/>
                  <a:buNone/>
                </a:pPr>
                <a:r>
                  <a:rPr lang="en-US" altLang="zh-CN" sz="2000" b="1" dirty="0"/>
                  <a:t> </a:t>
                </a:r>
                <a:r>
                  <a:rPr lang="en-US" altLang="zh-CN" sz="2000" b="1" dirty="0" smtClean="0"/>
                  <a:t>         </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𝑻</m:t>
                        </m:r>
                      </m:e>
                      <m:sub>
                        <m:r>
                          <a:rPr lang="en-US" altLang="zh-CN" sz="2000" b="1" i="1" smtClean="0">
                            <a:latin typeface="Cambria Math"/>
                          </a:rPr>
                          <m:t>𝑫</m:t>
                        </m:r>
                      </m:sub>
                    </m:sSub>
                  </m:oMath>
                </a14:m>
                <a:r>
                  <a:rPr lang="en-US" altLang="zh-CN" sz="2000" b="1" dirty="0" smtClean="0"/>
                  <a:t>=25μm</a:t>
                </a:r>
                <a:r>
                  <a:rPr lang="zh-CN" altLang="en-US" sz="2000" b="1" dirty="0" smtClean="0"/>
                  <a:t>。得</a:t>
                </a:r>
                <a:r>
                  <a:rPr lang="en-US" altLang="zh-CN" sz="2000" b="1" dirty="0" smtClean="0"/>
                  <a:t>                </a:t>
                </a:r>
                <a:endParaRPr lang="zh-CN" altLang="en-US" sz="2000" b="1" dirty="0"/>
              </a:p>
            </p:txBody>
          </p:sp>
        </mc:Choice>
        <mc:Fallback xmlns="">
          <p:sp>
            <p:nvSpPr>
              <p:cNvPr id="9" name="内容占位符 2"/>
              <p:cNvSpPr txBox="1">
                <a:spLocks noRot="1" noChangeAspect="1" noMove="1" noResize="1" noEditPoints="1" noAdjustHandles="1" noChangeArrowheads="1" noChangeShapeType="1" noTextEdit="1"/>
              </p:cNvSpPr>
              <p:nvPr/>
            </p:nvSpPr>
            <p:spPr>
              <a:xfrm>
                <a:off x="281334" y="2915652"/>
                <a:ext cx="8467130" cy="986396"/>
              </a:xfrm>
              <a:prstGeom prst="rect">
                <a:avLst/>
              </a:prstGeom>
              <a:blipFill rotWithShape="1">
                <a:blip r:embed="rId3"/>
                <a:stretch>
                  <a:fillRect l="-720" t="-4938"/>
                </a:stretch>
              </a:blipFill>
            </p:spPr>
            <p:txBody>
              <a:bodyPr/>
              <a:lstStyle/>
              <a:p>
                <a:r>
                  <a:rPr lang="zh-CN" altLang="en-US">
                    <a:noFill/>
                  </a:rPr>
                  <a:t> </a:t>
                </a:r>
              </a:p>
            </p:txBody>
          </p:sp>
        </mc:Fallback>
      </mc:AlternateContent>
      <p:sp>
        <p:nvSpPr>
          <p:cNvPr id="11" name="矩形 10"/>
          <p:cNvSpPr/>
          <p:nvPr/>
        </p:nvSpPr>
        <p:spPr>
          <a:xfrm>
            <a:off x="755576" y="3688256"/>
            <a:ext cx="7582066" cy="452432"/>
          </a:xfrm>
          <a:prstGeom prst="rect">
            <a:avLst/>
          </a:prstGeom>
        </p:spPr>
        <p:txBody>
          <a:bodyPr wrap="square">
            <a:spAutoFit/>
          </a:bodyPr>
          <a:lstStyle/>
          <a:p>
            <a:pPr>
              <a:lnSpc>
                <a:spcPct val="130000"/>
              </a:lnSpc>
            </a:pPr>
            <a:r>
              <a:rPr lang="zh-CN" altLang="en-US" b="1" dirty="0">
                <a:sym typeface="Wingdings" pitchFamily="2" charset="2"/>
              </a:rPr>
              <a:t>（</a:t>
            </a:r>
            <a:r>
              <a:rPr lang="en-US" altLang="zh-CN" b="1" dirty="0">
                <a:sym typeface="Wingdings" pitchFamily="2" charset="2"/>
              </a:rPr>
              <a:t>1</a:t>
            </a:r>
            <a:r>
              <a:rPr lang="zh-CN" altLang="en-US" b="1" dirty="0">
                <a:sym typeface="Wingdings" pitchFamily="2" charset="2"/>
              </a:rPr>
              <a:t>） 孔的上、下极限</a:t>
            </a:r>
            <a:r>
              <a:rPr lang="zh-CN" altLang="en-US" b="1" dirty="0" smtClean="0">
                <a:sym typeface="Wingdings" pitchFamily="2" charset="2"/>
              </a:rPr>
              <a:t>偏差  </a:t>
            </a:r>
            <a:r>
              <a:rPr lang="en-US" altLang="zh-CN" b="1" dirty="0" smtClean="0">
                <a:sym typeface="Wingdings" pitchFamily="2" charset="2"/>
              </a:rPr>
              <a:t>ES =-0.025</a:t>
            </a:r>
            <a:r>
              <a:rPr lang="zh-CN" altLang="en-US" b="1" dirty="0" smtClean="0">
                <a:sym typeface="Wingdings" pitchFamily="2" charset="2"/>
              </a:rPr>
              <a:t>、</a:t>
            </a:r>
            <a:r>
              <a:rPr lang="en-US" altLang="zh-CN" b="1" dirty="0">
                <a:sym typeface="Wingdings" pitchFamily="2" charset="2"/>
              </a:rPr>
              <a:t>EI </a:t>
            </a:r>
            <a:r>
              <a:rPr lang="en-US" altLang="zh-CN" b="1" dirty="0" smtClean="0">
                <a:sym typeface="Wingdings" pitchFamily="2" charset="2"/>
              </a:rPr>
              <a:t>=-0.050</a:t>
            </a:r>
            <a:endParaRPr lang="en-US" altLang="zh-CN" b="1" dirty="0">
              <a:sym typeface="Wingdings" pitchFamily="2" charset="2"/>
            </a:endParaRPr>
          </a:p>
        </p:txBody>
      </p:sp>
      <mc:AlternateContent xmlns:mc="http://schemas.openxmlformats.org/markup-compatibility/2006" xmlns:a14="http://schemas.microsoft.com/office/drawing/2010/main">
        <mc:Choice Requires="a14">
          <p:sp>
            <p:nvSpPr>
              <p:cNvPr id="13" name="矩形 12"/>
              <p:cNvSpPr/>
              <p:nvPr/>
            </p:nvSpPr>
            <p:spPr>
              <a:xfrm>
                <a:off x="755577" y="4130496"/>
                <a:ext cx="4508988" cy="892552"/>
              </a:xfrm>
              <a:prstGeom prst="rect">
                <a:avLst/>
              </a:prstGeom>
            </p:spPr>
            <p:txBody>
              <a:bodyPr wrap="square">
                <a:spAutoFit/>
              </a:bodyPr>
              <a:lstStyle/>
              <a:p>
                <a:pPr>
                  <a:lnSpc>
                    <a:spcPct val="130000"/>
                  </a:lnSpc>
                </a:pPr>
                <a:r>
                  <a:rPr lang="zh-CN" altLang="en-US" sz="2000" b="1" dirty="0"/>
                  <a:t>（</a:t>
                </a:r>
                <a:r>
                  <a:rPr lang="en-US" altLang="zh-CN" sz="2000" b="1" dirty="0"/>
                  <a:t>2</a:t>
                </a:r>
                <a:r>
                  <a:rPr lang="zh-CN" altLang="en-US" sz="2000" b="1" dirty="0"/>
                  <a:t>）轴的下偏差 </a:t>
                </a:r>
                <a:r>
                  <a:rPr lang="en-US" altLang="zh-CN" sz="2000" b="1" dirty="0"/>
                  <a:t>e i  </a:t>
                </a:r>
                <a:r>
                  <a:rPr lang="en-US" altLang="zh-CN" sz="2000" b="1" dirty="0" smtClean="0"/>
                  <a:t>=-0.016</a:t>
                </a:r>
                <a:r>
                  <a:rPr lang="zh-CN" altLang="en-US" sz="2000" b="1" dirty="0" smtClean="0"/>
                  <a:t>和</a:t>
                </a:r>
                <a:endParaRPr lang="en-US" altLang="zh-CN" sz="2000" b="1" dirty="0" smtClean="0"/>
              </a:p>
              <a:p>
                <a:pPr>
                  <a:lnSpc>
                    <a:spcPct val="130000"/>
                  </a:lnSpc>
                </a:pPr>
                <a:r>
                  <a:rPr lang="en-US" altLang="zh-CN" sz="2000" b="1" dirty="0"/>
                  <a:t> </a:t>
                </a:r>
                <a:r>
                  <a:rPr lang="en-US" altLang="zh-CN" sz="2000" b="1" dirty="0" smtClean="0"/>
                  <a:t>           </a:t>
                </a:r>
                <a:r>
                  <a:rPr lang="zh-CN" altLang="en-US" sz="2000" b="1" dirty="0" smtClean="0"/>
                  <a:t>公差</a:t>
                </a:r>
                <a14:m>
                  <m:oMath xmlns:m="http://schemas.openxmlformats.org/officeDocument/2006/math">
                    <m:sSub>
                      <m:sSubPr>
                        <m:ctrlPr>
                          <a:rPr lang="en-US" altLang="zh-CN" sz="2000" b="1" i="1">
                            <a:latin typeface="Cambria Math"/>
                          </a:rPr>
                        </m:ctrlPr>
                      </m:sSubPr>
                      <m:e>
                        <m:r>
                          <a:rPr lang="en-US" altLang="zh-CN" sz="2000" b="1" i="1">
                            <a:latin typeface="Cambria Math"/>
                          </a:rPr>
                          <m:t>𝑻</m:t>
                        </m:r>
                      </m:e>
                      <m:sub>
                        <m:r>
                          <a:rPr lang="en-US" altLang="zh-CN" sz="2000" b="1" i="1">
                            <a:latin typeface="Cambria Math"/>
                          </a:rPr>
                          <m:t>𝒅</m:t>
                        </m:r>
                      </m:sub>
                    </m:sSub>
                  </m:oMath>
                </a14:m>
                <a:r>
                  <a:rPr lang="en-US" altLang="zh-CN" sz="2000" b="1" dirty="0"/>
                  <a:t> </a:t>
                </a:r>
                <a:r>
                  <a:rPr lang="en-US" altLang="zh-CN" sz="2000" b="1" dirty="0" smtClean="0"/>
                  <a:t>=0.016; </a:t>
                </a:r>
                <a:endParaRPr lang="en-US" altLang="zh-CN" sz="2000" b="1" dirty="0"/>
              </a:p>
            </p:txBody>
          </p:sp>
        </mc:Choice>
        <mc:Fallback xmlns="">
          <p:sp>
            <p:nvSpPr>
              <p:cNvPr id="13" name="矩形 12"/>
              <p:cNvSpPr>
                <a:spLocks noRot="1" noChangeAspect="1" noMove="1" noResize="1" noEditPoints="1" noAdjustHandles="1" noChangeArrowheads="1" noChangeShapeType="1" noTextEdit="1"/>
              </p:cNvSpPr>
              <p:nvPr/>
            </p:nvSpPr>
            <p:spPr>
              <a:xfrm>
                <a:off x="755577" y="4130496"/>
                <a:ext cx="4508988" cy="892552"/>
              </a:xfrm>
              <a:prstGeom prst="rect">
                <a:avLst/>
              </a:prstGeom>
              <a:blipFill rotWithShape="1">
                <a:blip r:embed="rId4"/>
                <a:stretch>
                  <a:fillRect l="-1486" b="-821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矩形 13"/>
              <p:cNvSpPr/>
              <p:nvPr/>
            </p:nvSpPr>
            <p:spPr>
              <a:xfrm>
                <a:off x="827584" y="5003884"/>
                <a:ext cx="4680520" cy="778931"/>
              </a:xfrm>
              <a:prstGeom prst="rect">
                <a:avLst/>
              </a:prstGeom>
            </p:spPr>
            <p:txBody>
              <a:bodyPr wrap="square">
                <a:spAutoFit/>
              </a:bodyPr>
              <a:lstStyle/>
              <a:p>
                <a:pPr>
                  <a:lnSpc>
                    <a:spcPct val="130000"/>
                  </a:lnSpc>
                </a:pPr>
                <a:r>
                  <a:rPr lang="en-US" altLang="zh-CN" b="1" dirty="0"/>
                  <a:t> (3)   </a:t>
                </a:r>
                <a:r>
                  <a:rPr lang="zh-CN" altLang="en-US" b="1" dirty="0"/>
                  <a:t>最小过盈 </a:t>
                </a:r>
                <a14:m>
                  <m:oMath xmlns:m="http://schemas.openxmlformats.org/officeDocument/2006/math">
                    <m:sSub>
                      <m:sSubPr>
                        <m:ctrlPr>
                          <a:rPr lang="en-US" altLang="zh-CN" b="1" i="1">
                            <a:latin typeface="Cambria Math"/>
                          </a:rPr>
                        </m:ctrlPr>
                      </m:sSubPr>
                      <m:e>
                        <m:r>
                          <a:rPr lang="en-US" altLang="zh-CN" b="1" i="1">
                            <a:latin typeface="Cambria Math"/>
                          </a:rPr>
                          <m:t>𝒀</m:t>
                        </m:r>
                      </m:e>
                      <m:sub>
                        <m:r>
                          <a:rPr lang="en-US" altLang="zh-CN" b="1">
                            <a:latin typeface="Cambria Math"/>
                          </a:rPr>
                          <m:t>𝐦𝐢𝐧</m:t>
                        </m:r>
                      </m:sub>
                    </m:sSub>
                  </m:oMath>
                </a14:m>
                <a:r>
                  <a:rPr lang="en-US" altLang="zh-CN" b="1" dirty="0"/>
                  <a:t> </a:t>
                </a:r>
                <a:r>
                  <a:rPr lang="en-US" altLang="zh-CN" b="1" dirty="0" smtClean="0"/>
                  <a:t>=-0.009</a:t>
                </a:r>
                <a:r>
                  <a:rPr lang="zh-CN" altLang="en-US" b="1" dirty="0" smtClean="0"/>
                  <a:t>和</a:t>
                </a:r>
                <a:endParaRPr lang="en-US" altLang="zh-CN" b="1" dirty="0" smtClean="0"/>
              </a:p>
              <a:p>
                <a:pPr>
                  <a:lnSpc>
                    <a:spcPct val="130000"/>
                  </a:lnSpc>
                </a:pPr>
                <a:r>
                  <a:rPr lang="en-US" altLang="zh-CN" b="1" dirty="0"/>
                  <a:t> </a:t>
                </a:r>
                <a:r>
                  <a:rPr lang="en-US" altLang="zh-CN" b="1" dirty="0" smtClean="0"/>
                  <a:t>        </a:t>
                </a:r>
                <a:r>
                  <a:rPr lang="zh-CN" altLang="en-US" b="1" dirty="0" smtClean="0"/>
                  <a:t>平均</a:t>
                </a:r>
                <a:r>
                  <a:rPr lang="zh-CN" altLang="en-US" b="1" dirty="0"/>
                  <a:t>过盈  </a:t>
                </a:r>
                <a14:m>
                  <m:oMath xmlns:m="http://schemas.openxmlformats.org/officeDocument/2006/math">
                    <m:sSub>
                      <m:sSubPr>
                        <m:ctrlPr>
                          <a:rPr lang="en-US" altLang="zh-CN" b="1" i="1">
                            <a:latin typeface="Cambria Math"/>
                          </a:rPr>
                        </m:ctrlPr>
                      </m:sSubPr>
                      <m:e>
                        <m:r>
                          <a:rPr lang="en-US" altLang="zh-CN" b="1" i="1">
                            <a:latin typeface="Cambria Math"/>
                          </a:rPr>
                          <m:t>𝒀</m:t>
                        </m:r>
                      </m:e>
                      <m:sub>
                        <m:r>
                          <a:rPr lang="en-US" altLang="zh-CN" b="1" i="1">
                            <a:latin typeface="Cambria Math"/>
                          </a:rPr>
                          <m:t>𝒂</m:t>
                        </m:r>
                        <m:r>
                          <a:rPr lang="en-US" altLang="zh-CN" b="1">
                            <a:latin typeface="Cambria Math"/>
                          </a:rPr>
                          <m:t>𝐯</m:t>
                        </m:r>
                      </m:sub>
                    </m:sSub>
                  </m:oMath>
                </a14:m>
                <a:r>
                  <a:rPr lang="en-US" altLang="zh-CN" b="1" dirty="0"/>
                  <a:t> </a:t>
                </a:r>
                <a:r>
                  <a:rPr lang="en-US" altLang="zh-CN" b="1" dirty="0" smtClean="0"/>
                  <a:t>=-0.0295</a:t>
                </a:r>
                <a:r>
                  <a:rPr lang="zh-CN" altLang="en-US" b="1" dirty="0" smtClean="0"/>
                  <a:t>。</a:t>
                </a:r>
                <a:r>
                  <a:rPr lang="en-US" altLang="zh-CN" b="1" dirty="0" smtClean="0"/>
                  <a:t> </a:t>
                </a:r>
                <a:endParaRPr lang="zh-CN" altLang="en-US" dirty="0"/>
              </a:p>
            </p:txBody>
          </p:sp>
        </mc:Choice>
        <mc:Fallback xmlns="">
          <p:sp>
            <p:nvSpPr>
              <p:cNvPr id="14" name="矩形 13"/>
              <p:cNvSpPr>
                <a:spLocks noRot="1" noChangeAspect="1" noMove="1" noResize="1" noEditPoints="1" noAdjustHandles="1" noChangeArrowheads="1" noChangeShapeType="1" noTextEdit="1"/>
              </p:cNvSpPr>
              <p:nvPr/>
            </p:nvSpPr>
            <p:spPr>
              <a:xfrm>
                <a:off x="827584" y="5003884"/>
                <a:ext cx="4680520" cy="778931"/>
              </a:xfrm>
              <a:prstGeom prst="rect">
                <a:avLst/>
              </a:prstGeom>
              <a:blipFill rotWithShape="1">
                <a:blip r:embed="rId5"/>
                <a:stretch>
                  <a:fillRect b="-11719"/>
                </a:stretch>
              </a:blipFill>
            </p:spPr>
            <p:txBody>
              <a:bodyPr/>
              <a:lstStyle/>
              <a:p>
                <a:r>
                  <a:rPr lang="zh-CN" altLang="en-US">
                    <a:noFill/>
                  </a:rPr>
                  <a:t> </a:t>
                </a:r>
              </a:p>
            </p:txBody>
          </p:sp>
        </mc:Fallback>
      </mc:AlternateContent>
      <p:sp>
        <p:nvSpPr>
          <p:cNvPr id="15" name="矩形 14"/>
          <p:cNvSpPr/>
          <p:nvPr/>
        </p:nvSpPr>
        <p:spPr>
          <a:xfrm>
            <a:off x="827584" y="5795972"/>
            <a:ext cx="4074871" cy="369332"/>
          </a:xfrm>
          <a:prstGeom prst="rect">
            <a:avLst/>
          </a:prstGeom>
        </p:spPr>
        <p:txBody>
          <a:bodyPr wrap="square">
            <a:spAutoFit/>
          </a:bodyPr>
          <a:lstStyle/>
          <a:p>
            <a:r>
              <a:rPr lang="en-US" altLang="zh-CN" b="1" dirty="0"/>
              <a:t> (4)   </a:t>
            </a:r>
            <a:r>
              <a:rPr lang="zh-CN" altLang="en-US" b="1" dirty="0"/>
              <a:t>画出尺寸公差带图 。</a:t>
            </a:r>
            <a:endParaRPr lang="zh-CN" altLang="en-US" dirty="0"/>
          </a:p>
        </p:txBody>
      </p:sp>
      <p:grpSp>
        <p:nvGrpSpPr>
          <p:cNvPr id="16" name="组合 15"/>
          <p:cNvGrpSpPr/>
          <p:nvPr/>
        </p:nvGrpSpPr>
        <p:grpSpPr>
          <a:xfrm>
            <a:off x="4572000" y="4077072"/>
            <a:ext cx="3263575" cy="2329225"/>
            <a:chOff x="2978825" y="2364561"/>
            <a:chExt cx="3263575" cy="2329225"/>
          </a:xfrm>
        </p:grpSpPr>
        <p:cxnSp>
          <p:nvCxnSpPr>
            <p:cNvPr id="17" name="直接连接符 16"/>
            <p:cNvCxnSpPr/>
            <p:nvPr/>
          </p:nvCxnSpPr>
          <p:spPr>
            <a:xfrm>
              <a:off x="3147745" y="2910340"/>
              <a:ext cx="218119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flipV="1">
              <a:off x="3622186" y="2898849"/>
              <a:ext cx="5770" cy="1246673"/>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rot="16200000">
              <a:off x="2619165" y="3181746"/>
              <a:ext cx="1558220" cy="369332"/>
            </a:xfrm>
            <a:prstGeom prst="rect">
              <a:avLst/>
            </a:prstGeom>
            <a:noFill/>
          </p:spPr>
          <p:txBody>
            <a:bodyPr wrap="square" rtlCol="0">
              <a:spAutoFit/>
            </a:bodyPr>
            <a:lstStyle/>
            <a:p>
              <a:r>
                <a:rPr lang="en-US" altLang="zh-CN" i="1" dirty="0" smtClean="0"/>
                <a:t>Φ</a:t>
              </a:r>
              <a:r>
                <a:rPr lang="en-US" altLang="zh-CN" dirty="0" smtClean="0"/>
                <a:t>50mm</a:t>
              </a:r>
              <a:endParaRPr lang="zh-CN" altLang="en-US" baseline="-25000" dirty="0"/>
            </a:p>
          </p:txBody>
        </p:sp>
        <p:sp>
          <p:nvSpPr>
            <p:cNvPr id="20" name="TextBox 19"/>
            <p:cNvSpPr txBox="1"/>
            <p:nvPr/>
          </p:nvSpPr>
          <p:spPr>
            <a:xfrm>
              <a:off x="3770913" y="3460358"/>
              <a:ext cx="869955" cy="369332"/>
            </a:xfrm>
            <a:prstGeom prst="rect">
              <a:avLst/>
            </a:prstGeom>
            <a:noFill/>
            <a:ln w="12700">
              <a:noFill/>
            </a:ln>
          </p:spPr>
          <p:txBody>
            <a:bodyPr wrap="square" rtlCol="0">
              <a:spAutoFit/>
            </a:bodyPr>
            <a:lstStyle/>
            <a:p>
              <a:r>
                <a:rPr lang="en-US" altLang="zh-CN" i="1" dirty="0" smtClean="0"/>
                <a:t>  </a:t>
              </a:r>
              <a:r>
                <a:rPr lang="en-US" altLang="zh-CN" b="1" dirty="0" smtClean="0"/>
                <a:t>-16</a:t>
              </a:r>
              <a:endParaRPr lang="zh-CN" altLang="en-US" b="1" dirty="0"/>
            </a:p>
          </p:txBody>
        </p:sp>
        <p:sp>
          <p:nvSpPr>
            <p:cNvPr id="21" name="TextBox 20"/>
            <p:cNvSpPr txBox="1"/>
            <p:nvPr/>
          </p:nvSpPr>
          <p:spPr>
            <a:xfrm>
              <a:off x="5499105" y="4324454"/>
              <a:ext cx="743295" cy="369332"/>
            </a:xfrm>
            <a:prstGeom prst="rect">
              <a:avLst/>
            </a:prstGeom>
            <a:noFill/>
            <a:ln w="12700">
              <a:noFill/>
            </a:ln>
          </p:spPr>
          <p:txBody>
            <a:bodyPr wrap="square" rtlCol="0">
              <a:spAutoFit/>
            </a:bodyPr>
            <a:lstStyle/>
            <a:p>
              <a:r>
                <a:rPr lang="en-US" altLang="zh-CN" b="1" dirty="0" smtClean="0"/>
                <a:t>-50</a:t>
              </a:r>
              <a:endParaRPr lang="zh-CN" altLang="en-US" b="1" dirty="0"/>
            </a:p>
          </p:txBody>
        </p:sp>
        <p:sp>
          <p:nvSpPr>
            <p:cNvPr id="22" name="TextBox 21"/>
            <p:cNvSpPr txBox="1"/>
            <p:nvPr/>
          </p:nvSpPr>
          <p:spPr>
            <a:xfrm>
              <a:off x="2978825" y="2364561"/>
              <a:ext cx="430853" cy="1141828"/>
            </a:xfrm>
            <a:prstGeom prst="rect">
              <a:avLst/>
            </a:prstGeom>
            <a:noFill/>
            <a:ln w="12700">
              <a:noFill/>
            </a:ln>
          </p:spPr>
          <p:txBody>
            <a:bodyPr wrap="square" rtlCol="0">
              <a:spAutoFit/>
            </a:bodyPr>
            <a:lstStyle/>
            <a:p>
              <a:r>
                <a:rPr lang="en-US" altLang="zh-CN" b="1" dirty="0" smtClean="0"/>
                <a:t>+</a:t>
              </a:r>
            </a:p>
            <a:p>
              <a:r>
                <a:rPr lang="en-US" altLang="zh-CN" b="1" dirty="0" smtClean="0"/>
                <a:t>0</a:t>
              </a:r>
            </a:p>
            <a:p>
              <a:r>
                <a:rPr lang="en-US" altLang="zh-CN" b="1" dirty="0"/>
                <a:t>-</a:t>
              </a:r>
              <a:endParaRPr lang="zh-CN" altLang="en-US" b="1" dirty="0"/>
            </a:p>
          </p:txBody>
        </p:sp>
        <p:sp>
          <p:nvSpPr>
            <p:cNvPr id="23" name="矩形 22"/>
            <p:cNvSpPr/>
            <p:nvPr/>
          </p:nvSpPr>
          <p:spPr>
            <a:xfrm>
              <a:off x="3936633" y="2929660"/>
              <a:ext cx="914400" cy="5925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H</a:t>
              </a:r>
              <a:endParaRPr lang="zh-CN" altLang="en-US" dirty="0"/>
            </a:p>
          </p:txBody>
        </p:sp>
        <p:sp>
          <p:nvSpPr>
            <p:cNvPr id="24" name="矩形 23"/>
            <p:cNvSpPr/>
            <p:nvPr/>
          </p:nvSpPr>
          <p:spPr>
            <a:xfrm>
              <a:off x="4944745" y="3627113"/>
              <a:ext cx="914400" cy="76934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H</a:t>
              </a:r>
              <a:endParaRPr lang="zh-CN" altLang="en-US" dirty="0"/>
            </a:p>
          </p:txBody>
        </p:sp>
        <p:sp>
          <p:nvSpPr>
            <p:cNvPr id="25" name="TextBox 24"/>
            <p:cNvSpPr txBox="1"/>
            <p:nvPr/>
          </p:nvSpPr>
          <p:spPr>
            <a:xfrm>
              <a:off x="5499105" y="3316342"/>
              <a:ext cx="743295" cy="369332"/>
            </a:xfrm>
            <a:prstGeom prst="rect">
              <a:avLst/>
            </a:prstGeom>
            <a:noFill/>
            <a:ln w="12700">
              <a:noFill/>
            </a:ln>
          </p:spPr>
          <p:txBody>
            <a:bodyPr wrap="square" rtlCol="0">
              <a:spAutoFit/>
            </a:bodyPr>
            <a:lstStyle/>
            <a:p>
              <a:r>
                <a:rPr lang="en-US" altLang="zh-CN" b="1" dirty="0" smtClean="0"/>
                <a:t>-25</a:t>
              </a:r>
              <a:endParaRPr lang="zh-CN" altLang="en-US" b="1" dirty="0"/>
            </a:p>
          </p:txBody>
        </p:sp>
        <mc:AlternateContent xmlns:mc="http://schemas.openxmlformats.org/markup-compatibility/2006" xmlns:a14="http://schemas.microsoft.com/office/drawing/2010/main">
          <mc:Choice Requires="a14">
            <p:sp>
              <p:nvSpPr>
                <p:cNvPr id="26" name="TextBox 25"/>
                <p:cNvSpPr txBox="1"/>
                <p:nvPr/>
              </p:nvSpPr>
              <p:spPr>
                <a:xfrm>
                  <a:off x="4084401" y="3041256"/>
                  <a:ext cx="47288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a:rPr>
                            </m:ctrlPr>
                          </m:sSubPr>
                          <m:e>
                            <m:r>
                              <a:rPr lang="en-US" altLang="zh-CN" b="0" i="1" smtClean="0">
                                <a:latin typeface="Cambria Math"/>
                              </a:rPr>
                              <m:t>𝑇</m:t>
                            </m:r>
                          </m:e>
                          <m:sub>
                            <m:r>
                              <a:rPr lang="en-US" altLang="zh-CN" b="0" i="1" smtClean="0">
                                <a:latin typeface="Cambria Math"/>
                              </a:rPr>
                              <m:t>𝑑</m:t>
                            </m:r>
                          </m:sub>
                        </m:sSub>
                      </m:oMath>
                    </m:oMathPara>
                  </a14:m>
                  <a:endParaRPr lang="zh-CN" altLang="en-US" dirty="0"/>
                </a:p>
              </p:txBody>
            </p:sp>
          </mc:Choice>
          <mc:Fallback xmlns="">
            <p:sp>
              <p:nvSpPr>
                <p:cNvPr id="26" name="TextBox 25"/>
                <p:cNvSpPr txBox="1">
                  <a:spLocks noRot="1" noChangeAspect="1" noMove="1" noResize="1" noEditPoints="1" noAdjustHandles="1" noChangeArrowheads="1" noChangeShapeType="1" noTextEdit="1"/>
                </p:cNvSpPr>
                <p:nvPr/>
              </p:nvSpPr>
              <p:spPr>
                <a:xfrm>
                  <a:off x="4084401" y="3041256"/>
                  <a:ext cx="472885" cy="369332"/>
                </a:xfrm>
                <a:prstGeom prst="rect">
                  <a:avLst/>
                </a:prstGeom>
                <a:blipFill rotWithShape="1">
                  <a:blip r:embed="rId6"/>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7" name="TextBox 26"/>
                <p:cNvSpPr txBox="1"/>
                <p:nvPr/>
              </p:nvSpPr>
              <p:spPr>
                <a:xfrm>
                  <a:off x="5140310" y="3829690"/>
                  <a:ext cx="484492"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a:rPr>
                            </m:ctrlPr>
                          </m:sSubPr>
                          <m:e>
                            <m:r>
                              <a:rPr lang="en-US" altLang="zh-CN" b="0" i="1" smtClean="0">
                                <a:latin typeface="Cambria Math"/>
                              </a:rPr>
                              <m:t>𝑇</m:t>
                            </m:r>
                          </m:e>
                          <m:sub>
                            <m:r>
                              <a:rPr lang="en-US" altLang="zh-CN" b="0" i="1" smtClean="0">
                                <a:latin typeface="Cambria Math"/>
                              </a:rPr>
                              <m:t>𝐷</m:t>
                            </m:r>
                          </m:sub>
                        </m:sSub>
                      </m:oMath>
                    </m:oMathPara>
                  </a14:m>
                  <a:endParaRPr lang="zh-CN" altLang="en-US" dirty="0"/>
                </a:p>
              </p:txBody>
            </p:sp>
          </mc:Choice>
          <mc:Fallback xmlns="">
            <p:sp>
              <p:nvSpPr>
                <p:cNvPr id="27" name="TextBox 26"/>
                <p:cNvSpPr txBox="1">
                  <a:spLocks noRot="1" noChangeAspect="1" noMove="1" noResize="1" noEditPoints="1" noAdjustHandles="1" noChangeArrowheads="1" noChangeShapeType="1" noTextEdit="1"/>
                </p:cNvSpPr>
                <p:nvPr/>
              </p:nvSpPr>
              <p:spPr>
                <a:xfrm>
                  <a:off x="5140310" y="3829690"/>
                  <a:ext cx="484492" cy="369332"/>
                </a:xfrm>
                <a:prstGeom prst="rect">
                  <a:avLst/>
                </a:prstGeom>
                <a:blipFill rotWithShape="1">
                  <a:blip r:embed="rId7"/>
                  <a:stretch>
                    <a:fillRect/>
                  </a:stretch>
                </a:blipFill>
              </p:spPr>
              <p:txBody>
                <a:bodyPr/>
                <a:lstStyle/>
                <a:p>
                  <a:r>
                    <a:rPr lang="zh-CN" altLang="en-US">
                      <a:noFill/>
                    </a:rPr>
                    <a:t> </a:t>
                  </a:r>
                </a:p>
              </p:txBody>
            </p:sp>
          </mc:Fallback>
        </mc:AlternateContent>
      </p:grpSp>
      <p:sp>
        <p:nvSpPr>
          <p:cNvPr id="28"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41</a:t>
            </a:fld>
            <a:endParaRPr lang="zh-CN" altLang="en-US" sz="2400" b="1" dirty="0"/>
          </a:p>
        </p:txBody>
      </p:sp>
    </p:spTree>
    <p:extLst>
      <p:ext uri="{BB962C8B-B14F-4D97-AF65-F5344CB8AC3E}">
        <p14:creationId xmlns:p14="http://schemas.microsoft.com/office/powerpoint/2010/main" val="21525994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arn(inVertical)">
                                      <p:cBhvr>
                                        <p:cTn id="7" dur="1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2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wipe(left)">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xEl>
                                              <p:pRg st="1" end="1"/>
                                            </p:txEl>
                                          </p:spTgt>
                                        </p:tgtEl>
                                        <p:attrNameLst>
                                          <p:attrName>style.visibility</p:attrName>
                                        </p:attrNameLst>
                                      </p:cBhvr>
                                      <p:to>
                                        <p:strVal val="visible"/>
                                      </p:to>
                                    </p:set>
                                    <p:animEffect transition="in" filter="wipe(left)">
                                      <p:cBhvr>
                                        <p:cTn id="22" dur="500"/>
                                        <p:tgtEl>
                                          <p:spTgt spid="9">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1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1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up)">
                                      <p:cBhvr>
                                        <p:cTn id="37" dur="175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heel(1)">
                                      <p:cBhvr>
                                        <p:cTn id="42" dur="20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1750" fill="hold"/>
                                        <p:tgtEl>
                                          <p:spTgt spid="16"/>
                                        </p:tgtEl>
                                        <p:attrNameLst>
                                          <p:attrName>ppt_x</p:attrName>
                                        </p:attrNameLst>
                                      </p:cBhvr>
                                      <p:tavLst>
                                        <p:tav tm="0">
                                          <p:val>
                                            <p:strVal val="#ppt_x"/>
                                          </p:val>
                                        </p:tav>
                                        <p:tav tm="100000">
                                          <p:val>
                                            <p:strVal val="#ppt_x"/>
                                          </p:val>
                                        </p:tav>
                                      </p:tavLst>
                                    </p:anim>
                                    <p:anim calcmode="lin" valueType="num">
                                      <p:cBhvr additive="base">
                                        <p:cTn id="48" dur="175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bldP spid="9" grpId="0" build="p"/>
      <p:bldP spid="11" grpId="0"/>
      <p:bldP spid="13" grpId="0"/>
      <p:bldP spid="14" grpId="0"/>
      <p:bldP spid="1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4644008" y="1988840"/>
            <a:ext cx="4165385" cy="2849331"/>
            <a:chOff x="3928423" y="1937495"/>
            <a:chExt cx="4165385" cy="2849331"/>
          </a:xfrm>
        </p:grpSpPr>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63975" y="2400225"/>
              <a:ext cx="3232361" cy="2386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组合 7"/>
            <p:cNvGrpSpPr/>
            <p:nvPr/>
          </p:nvGrpSpPr>
          <p:grpSpPr>
            <a:xfrm>
              <a:off x="4650914" y="1937495"/>
              <a:ext cx="1583854" cy="483393"/>
              <a:chOff x="1268548" y="598014"/>
              <a:chExt cx="1583854" cy="483393"/>
            </a:xfrm>
          </p:grpSpPr>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0415" y="598014"/>
                <a:ext cx="483393" cy="483393"/>
              </a:xfrm>
              <a:prstGeom prst="rect">
                <a:avLst/>
              </a:prstGeom>
            </p:spPr>
          </p:pic>
          <p:sp>
            <p:nvSpPr>
              <p:cNvPr id="22" name="TextBox 21"/>
              <p:cNvSpPr txBox="1"/>
              <p:nvPr/>
            </p:nvSpPr>
            <p:spPr>
              <a:xfrm>
                <a:off x="1268548" y="646486"/>
                <a:ext cx="1583854" cy="369332"/>
              </a:xfrm>
              <a:prstGeom prst="rect">
                <a:avLst/>
              </a:prstGeom>
              <a:noFill/>
              <a:ln w="12700">
                <a:solidFill>
                  <a:schemeClr val="tx1"/>
                </a:solidFill>
              </a:ln>
            </p:spPr>
            <p:txBody>
              <a:bodyPr wrap="square" rtlCol="0">
                <a:spAutoFit/>
              </a:bodyPr>
              <a:lstStyle/>
              <a:p>
                <a:r>
                  <a:rPr lang="en-US" altLang="zh-CN" i="1" dirty="0" smtClean="0">
                    <a:latin typeface="Batang" pitchFamily="18" charset="-127"/>
                    <a:ea typeface="Batang" pitchFamily="18" charset="-127"/>
                  </a:rPr>
                  <a:t>    </a:t>
                </a:r>
                <a:r>
                  <a:rPr lang="el-GR" altLang="zh-CN" i="1" dirty="0" smtClean="0">
                    <a:latin typeface="Batang" pitchFamily="18" charset="-127"/>
                    <a:ea typeface="Batang" pitchFamily="18" charset="-127"/>
                  </a:rPr>
                  <a:t>φ</a:t>
                </a:r>
                <a:r>
                  <a:rPr lang="en-US" altLang="zh-CN" i="1" dirty="0" smtClean="0">
                    <a:latin typeface="Batang" pitchFamily="18" charset="-127"/>
                    <a:ea typeface="Batang" pitchFamily="18" charset="-127"/>
                  </a:rPr>
                  <a:t> </a:t>
                </a:r>
                <a:r>
                  <a:rPr lang="en-US" altLang="zh-CN" dirty="0" smtClean="0"/>
                  <a:t>0.01  </a:t>
                </a:r>
                <a:endParaRPr lang="zh-CN" altLang="en-US" i="1" dirty="0"/>
              </a:p>
            </p:txBody>
          </p:sp>
          <p:pic>
            <p:nvPicPr>
              <p:cNvPr id="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640" y="762221"/>
                <a:ext cx="24765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4" name="直接连接符 23"/>
              <p:cNvCxnSpPr/>
              <p:nvPr/>
            </p:nvCxnSpPr>
            <p:spPr>
              <a:xfrm>
                <a:off x="1619672" y="646486"/>
                <a:ext cx="0" cy="369332"/>
              </a:xfrm>
              <a:prstGeom prst="line">
                <a:avLst/>
              </a:prstGeom>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9" name="TextBox 8"/>
                <p:cNvSpPr txBox="1"/>
                <p:nvPr/>
              </p:nvSpPr>
              <p:spPr>
                <a:xfrm rot="16200000">
                  <a:off x="3332816" y="3520551"/>
                  <a:ext cx="1618767" cy="427553"/>
                </a:xfrm>
                <a:prstGeom prst="rect">
                  <a:avLst/>
                </a:prstGeom>
                <a:noFill/>
              </p:spPr>
              <p:txBody>
                <a:bodyPr wrap="square" rtlCol="0">
                  <a:spAutoFit/>
                </a:bodyPr>
                <a:lstStyle/>
                <a:p>
                  <a:pPr algn="r"/>
                  <a:r>
                    <a:rPr lang="en-US" altLang="zh-CN" sz="2000" b="1" i="1" dirty="0" smtClean="0"/>
                    <a:t>Φ</a:t>
                  </a:r>
                  <a14:m>
                    <m:oMath xmlns:m="http://schemas.openxmlformats.org/officeDocument/2006/math">
                      <m:sSubSup>
                        <m:sSubSupPr>
                          <m:ctrlPr>
                            <a:rPr lang="en-US" altLang="zh-CN" sz="2000" b="1" i="1" smtClean="0">
                              <a:latin typeface="Cambria Math"/>
                            </a:rPr>
                          </m:ctrlPr>
                        </m:sSubSupPr>
                        <m:e>
                          <m:r>
                            <a:rPr lang="en-US" altLang="zh-CN" sz="2000" b="1" i="1" smtClean="0">
                              <a:latin typeface="Cambria Math"/>
                            </a:rPr>
                            <m:t>𝟓𝟎</m:t>
                          </m:r>
                        </m:e>
                        <m:sub>
                          <m:r>
                            <a:rPr lang="en-US" altLang="zh-CN" sz="2000" b="1" i="1" smtClean="0">
                              <a:latin typeface="Cambria Math"/>
                            </a:rPr>
                            <m:t>   </m:t>
                          </m:r>
                          <m:r>
                            <a:rPr lang="en-US" altLang="zh-CN" sz="2000" b="1" i="1" smtClean="0">
                              <a:latin typeface="Cambria Math"/>
                            </a:rPr>
                            <m:t>𝟎</m:t>
                          </m:r>
                        </m:sub>
                        <m:sup>
                          <m:r>
                            <a:rPr lang="en-US" altLang="zh-CN" sz="2000" b="1" i="1" smtClean="0">
                              <a:latin typeface="Cambria Math"/>
                            </a:rPr>
                            <m:t>+</m:t>
                          </m:r>
                          <m:r>
                            <a:rPr lang="en-US" altLang="zh-CN" sz="2000" b="1" i="1" smtClean="0">
                              <a:latin typeface="Cambria Math"/>
                            </a:rPr>
                            <m:t>𝟎</m:t>
                          </m:r>
                          <m:r>
                            <a:rPr lang="en-US" altLang="zh-CN" sz="2000" b="1" i="1" smtClean="0">
                              <a:latin typeface="Cambria Math"/>
                            </a:rPr>
                            <m:t>.</m:t>
                          </m:r>
                          <m:r>
                            <a:rPr lang="en-US" altLang="zh-CN" sz="2000" b="1" i="1" smtClean="0">
                              <a:latin typeface="Cambria Math"/>
                            </a:rPr>
                            <m:t>𝟎𝟐𝟓</m:t>
                          </m:r>
                        </m:sup>
                      </m:sSubSup>
                    </m:oMath>
                  </a14:m>
                  <a:endParaRPr lang="zh-CN" altLang="en-US" sz="2000" b="1" baseline="-25000" dirty="0"/>
                </a:p>
              </p:txBody>
            </p:sp>
          </mc:Choice>
          <mc:Fallback xmlns="">
            <p:sp>
              <p:nvSpPr>
                <p:cNvPr id="9" name="TextBox 8"/>
                <p:cNvSpPr txBox="1">
                  <a:spLocks noRot="1" noChangeAspect="1" noMove="1" noResize="1" noEditPoints="1" noAdjustHandles="1" noChangeArrowheads="1" noChangeShapeType="1" noTextEdit="1"/>
                </p:cNvSpPr>
                <p:nvPr/>
              </p:nvSpPr>
              <p:spPr>
                <a:xfrm rot="16200000">
                  <a:off x="3332816" y="3520551"/>
                  <a:ext cx="1618767" cy="427553"/>
                </a:xfrm>
                <a:prstGeom prst="rect">
                  <a:avLst/>
                </a:prstGeom>
                <a:blipFill rotWithShape="1">
                  <a:blip r:embed="rId5"/>
                  <a:stretch>
                    <a:fillRect r="-23944"/>
                  </a:stretch>
                </a:blipFill>
              </p:spPr>
              <p:txBody>
                <a:bodyPr/>
                <a:lstStyle/>
                <a:p>
                  <a:r>
                    <a:rPr lang="zh-CN" altLang="en-US">
                      <a:noFill/>
                    </a:rPr>
                    <a:t> </a:t>
                  </a:r>
                </a:p>
              </p:txBody>
            </p:sp>
          </mc:Fallback>
        </mc:AlternateContent>
        <p:cxnSp>
          <p:nvCxnSpPr>
            <p:cNvPr id="10" name="直接连接符 9"/>
            <p:cNvCxnSpPr/>
            <p:nvPr/>
          </p:nvCxnSpPr>
          <p:spPr>
            <a:xfrm>
              <a:off x="6948264" y="2472233"/>
              <a:ext cx="107353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020272" y="4725144"/>
              <a:ext cx="107353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074528" y="2852936"/>
              <a:ext cx="107353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146536" y="4293096"/>
              <a:ext cx="107353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7956376" y="2472233"/>
              <a:ext cx="0" cy="2258491"/>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4355976" y="2852936"/>
              <a:ext cx="0" cy="144016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rot="16200000">
              <a:off x="6854405" y="3234827"/>
              <a:ext cx="1618767" cy="422937"/>
              <a:chOff x="6415773" y="2276871"/>
              <a:chExt cx="1618767" cy="422937"/>
            </a:xfrm>
          </p:grpSpPr>
          <mc:AlternateContent xmlns:mc="http://schemas.openxmlformats.org/markup-compatibility/2006" xmlns:a14="http://schemas.microsoft.com/office/drawing/2010/main">
            <mc:Choice Requires="a14">
              <p:sp>
                <p:nvSpPr>
                  <p:cNvPr id="19" name="TextBox 18"/>
                  <p:cNvSpPr txBox="1"/>
                  <p:nvPr/>
                </p:nvSpPr>
                <p:spPr>
                  <a:xfrm>
                    <a:off x="6415773" y="2276871"/>
                    <a:ext cx="1618767" cy="422936"/>
                  </a:xfrm>
                  <a:prstGeom prst="rect">
                    <a:avLst/>
                  </a:prstGeom>
                  <a:noFill/>
                </p:spPr>
                <p:txBody>
                  <a:bodyPr wrap="square" rtlCol="0">
                    <a:spAutoFit/>
                  </a:bodyPr>
                  <a:lstStyle/>
                  <a:p>
                    <a:r>
                      <a:rPr lang="en-US" altLang="zh-CN" sz="2000" b="1" i="1" dirty="0" smtClean="0"/>
                      <a:t>Φ</a:t>
                    </a:r>
                    <a14:m>
                      <m:oMath xmlns:m="http://schemas.openxmlformats.org/officeDocument/2006/math">
                        <m:sSubSup>
                          <m:sSubSupPr>
                            <m:ctrlPr>
                              <a:rPr lang="en-US" altLang="zh-CN" sz="2000" b="1" i="1" smtClean="0">
                                <a:latin typeface="Cambria Math"/>
                              </a:rPr>
                            </m:ctrlPr>
                          </m:sSubSupPr>
                          <m:e>
                            <m:r>
                              <a:rPr lang="en-US" altLang="zh-CN" sz="2000" b="1" i="1" smtClean="0">
                                <a:latin typeface="Cambria Math"/>
                              </a:rPr>
                              <m:t>𝟕𝟎</m:t>
                            </m:r>
                          </m:e>
                          <m:sub>
                            <m:r>
                              <a:rPr lang="en-US" altLang="zh-CN" sz="2000" b="1" i="1" smtClean="0">
                                <a:latin typeface="Cambria Math"/>
                              </a:rPr>
                              <m:t>−</m:t>
                            </m:r>
                            <m:r>
                              <a:rPr lang="en-US" altLang="zh-CN" sz="2000" b="1" i="1" smtClean="0">
                                <a:latin typeface="Cambria Math"/>
                              </a:rPr>
                              <m:t>𝟎</m:t>
                            </m:r>
                            <m:r>
                              <a:rPr lang="en-US" altLang="zh-CN" sz="2000" b="1" i="1" smtClean="0">
                                <a:latin typeface="Cambria Math"/>
                              </a:rPr>
                              <m:t>.</m:t>
                            </m:r>
                            <m:r>
                              <a:rPr lang="en-US" altLang="zh-CN" sz="2000" b="1" i="1" smtClean="0">
                                <a:latin typeface="Cambria Math"/>
                              </a:rPr>
                              <m:t>𝟎𝟑</m:t>
                            </m:r>
                          </m:sub>
                          <m:sup>
                            <m:r>
                              <a:rPr lang="en-US" altLang="zh-CN" sz="2000" b="1" i="1" smtClean="0">
                                <a:latin typeface="Cambria Math"/>
                              </a:rPr>
                              <m:t>   </m:t>
                            </m:r>
                            <m:r>
                              <a:rPr lang="en-US" altLang="zh-CN" sz="2000" b="1" i="1" smtClean="0">
                                <a:latin typeface="Cambria Math"/>
                              </a:rPr>
                              <m:t>𝟎</m:t>
                            </m:r>
                          </m:sup>
                        </m:sSubSup>
                      </m:oMath>
                    </a14:m>
                    <a:endParaRPr lang="zh-CN" altLang="en-US" sz="2000" b="1" baseline="-25000" dirty="0"/>
                  </a:p>
                </p:txBody>
              </p:sp>
            </mc:Choice>
            <mc:Fallback xmlns="">
              <p:sp>
                <p:nvSpPr>
                  <p:cNvPr id="25" name="TextBox 24"/>
                  <p:cNvSpPr txBox="1">
                    <a:spLocks noRot="1" noChangeAspect="1" noMove="1" noResize="1" noEditPoints="1" noAdjustHandles="1" noChangeArrowheads="1" noChangeShapeType="1" noTextEdit="1"/>
                  </p:cNvSpPr>
                  <p:nvPr/>
                </p:nvSpPr>
                <p:spPr>
                  <a:xfrm>
                    <a:off x="6415773" y="2276871"/>
                    <a:ext cx="1618767" cy="422936"/>
                  </a:xfrm>
                  <a:prstGeom prst="rect">
                    <a:avLst/>
                  </a:prstGeom>
                  <a:blipFill rotWithShape="1">
                    <a:blip r:embed="rId6"/>
                    <a:stretch>
                      <a:fillRect l="-1449" r="-26087" b="-3759"/>
                    </a:stretch>
                  </a:blipFill>
                </p:spPr>
                <p:txBody>
                  <a:bodyPr/>
                  <a:lstStyle/>
                  <a:p>
                    <a:r>
                      <a:rPr lang="zh-CN" altLang="en-US">
                        <a:noFill/>
                      </a:rPr>
                      <a:t> </a:t>
                    </a:r>
                  </a:p>
                </p:txBody>
              </p:sp>
            </mc:Fallback>
          </mc:AlternateContent>
          <p:pic>
            <p:nvPicPr>
              <p:cNvPr id="20" name="Picture 42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24328" y="2346734"/>
                <a:ext cx="409575" cy="3530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17" name="直接箭头连接符 16"/>
            <p:cNvCxnSpPr/>
            <p:nvPr/>
          </p:nvCxnSpPr>
          <p:spPr>
            <a:xfrm>
              <a:off x="4355976" y="2204864"/>
              <a:ext cx="0" cy="66428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355976" y="2204864"/>
              <a:ext cx="327328" cy="1"/>
            </a:xfrm>
            <a:prstGeom prst="line">
              <a:avLst/>
            </a:prstGeom>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25" name="内容占位符 2"/>
              <p:cNvSpPr txBox="1">
                <a:spLocks/>
              </p:cNvSpPr>
              <p:nvPr/>
            </p:nvSpPr>
            <p:spPr>
              <a:xfrm>
                <a:off x="323503" y="324524"/>
                <a:ext cx="7272833" cy="1800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en-US" altLang="zh-CN" sz="1600" b="1" dirty="0" smtClean="0"/>
                  <a:t>2.  </a:t>
                </a:r>
                <a:r>
                  <a:rPr lang="zh-CN" altLang="en-US" sz="1600" b="1" dirty="0" smtClean="0"/>
                  <a:t>某一轴套的技术要求如下图所示。试确定：</a:t>
                </a:r>
                <a:endParaRPr lang="en-US" altLang="zh-CN" sz="1600" b="1" dirty="0" smtClean="0"/>
              </a:p>
              <a:p>
                <a:pPr marL="0" indent="0">
                  <a:lnSpc>
                    <a:spcPct val="130000"/>
                  </a:lnSpc>
                  <a:buNone/>
                </a:pPr>
                <a:r>
                  <a:rPr lang="en-US" altLang="zh-CN" sz="1600" b="1" dirty="0" smtClean="0"/>
                  <a:t>   </a:t>
                </a:r>
                <a:r>
                  <a:rPr lang="zh-CN" altLang="en-US" sz="1600" b="1" dirty="0" smtClean="0"/>
                  <a:t>（</a:t>
                </a:r>
                <a:r>
                  <a:rPr lang="en-US" altLang="zh-CN" sz="1600" b="1" dirty="0" smtClean="0"/>
                  <a:t>1</a:t>
                </a:r>
                <a:r>
                  <a:rPr lang="zh-CN" altLang="en-US" sz="1600" b="1" dirty="0" smtClean="0"/>
                  <a:t>）对内孔加工后测得一个实际尺寸</a:t>
                </a:r>
                <a14:m>
                  <m:oMath xmlns:m="http://schemas.openxmlformats.org/officeDocument/2006/math">
                    <m:sSub>
                      <m:sSubPr>
                        <m:ctrlPr>
                          <a:rPr lang="en-US" altLang="zh-CN" sz="1600" b="1" i="1" smtClean="0">
                            <a:latin typeface="Cambria Math"/>
                          </a:rPr>
                        </m:ctrlPr>
                      </m:sSubPr>
                      <m:e>
                        <m:r>
                          <a:rPr lang="en-US" altLang="zh-CN" sz="1600" b="1" i="1" smtClean="0">
                            <a:latin typeface="Cambria Math"/>
                          </a:rPr>
                          <m:t>𝑫</m:t>
                        </m:r>
                      </m:e>
                      <m:sub>
                        <m:r>
                          <a:rPr lang="en-US" altLang="zh-CN" sz="1600" b="1" i="1" smtClean="0">
                            <a:latin typeface="Cambria Math"/>
                          </a:rPr>
                          <m:t>𝒂</m:t>
                        </m:r>
                      </m:sub>
                    </m:sSub>
                  </m:oMath>
                </a14:m>
                <a:r>
                  <a:rPr lang="zh-CN" altLang="en-US" sz="1600" b="1" dirty="0" smtClean="0"/>
                  <a:t> </a:t>
                </a:r>
                <a:r>
                  <a:rPr lang="en-US" altLang="zh-CN" sz="1600" b="1" dirty="0" smtClean="0"/>
                  <a:t>= </a:t>
                </a:r>
                <a:r>
                  <a:rPr lang="el-GR" altLang="zh-CN" sz="1600" b="1" i="1" dirty="0" smtClean="0">
                    <a:latin typeface="Batang" pitchFamily="18" charset="-127"/>
                    <a:ea typeface="Batang" pitchFamily="18" charset="-127"/>
                  </a:rPr>
                  <a:t>φ</a:t>
                </a:r>
                <a:r>
                  <a:rPr lang="en-US" altLang="zh-CN" sz="1600" b="1" dirty="0" smtClean="0"/>
                  <a:t> 50.015, </a:t>
                </a:r>
                <a:r>
                  <a:rPr lang="zh-CN" altLang="en-US" sz="1600" b="1" dirty="0" smtClean="0"/>
                  <a:t>轴线直线度误差</a:t>
                </a:r>
                <a:endParaRPr lang="en-US" altLang="zh-CN" sz="1600" b="1" dirty="0" smtClean="0"/>
              </a:p>
              <a:p>
                <a:pPr marL="0" indent="0">
                  <a:lnSpc>
                    <a:spcPct val="130000"/>
                  </a:lnSpc>
                  <a:buNone/>
                </a:pPr>
                <a:r>
                  <a:rPr lang="en-US" altLang="zh-CN" sz="1600" b="1" dirty="0"/>
                  <a:t> </a:t>
                </a:r>
                <a:r>
                  <a:rPr lang="en-US" altLang="zh-CN" sz="1600" b="1" dirty="0" smtClean="0"/>
                  <a:t>              </a:t>
                </a:r>
                <a14:m>
                  <m:oMath xmlns:m="http://schemas.openxmlformats.org/officeDocument/2006/math">
                    <m:sSub>
                      <m:sSubPr>
                        <m:ctrlPr>
                          <a:rPr lang="en-US" altLang="zh-CN" sz="1600" b="1" i="1" smtClean="0">
                            <a:latin typeface="Cambria Math"/>
                          </a:rPr>
                        </m:ctrlPr>
                      </m:sSubPr>
                      <m:e>
                        <m:r>
                          <a:rPr lang="en-US" altLang="zh-CN" sz="1600" b="1" i="1" smtClean="0">
                            <a:latin typeface="Cambria Math"/>
                          </a:rPr>
                          <m:t>𝒇</m:t>
                        </m:r>
                      </m:e>
                      <m:sub>
                        <m:r>
                          <a:rPr lang="en-US" altLang="zh-CN" sz="1600" b="1" i="1" smtClean="0">
                            <a:latin typeface="Cambria Math"/>
                          </a:rPr>
                          <m:t>−</m:t>
                        </m:r>
                      </m:sub>
                    </m:sSub>
                  </m:oMath>
                </a14:m>
                <a:r>
                  <a:rPr lang="en-US" altLang="zh-CN" sz="1600" b="1" dirty="0" smtClean="0"/>
                  <a:t> = </a:t>
                </a:r>
                <a:r>
                  <a:rPr lang="el-GR" altLang="zh-CN" sz="1600" b="1" i="1" dirty="0" smtClean="0">
                    <a:latin typeface="Batang" pitchFamily="18" charset="-127"/>
                    <a:ea typeface="Batang" pitchFamily="18" charset="-127"/>
                  </a:rPr>
                  <a:t>φ</a:t>
                </a:r>
                <a14:m>
                  <m:oMath xmlns:m="http://schemas.openxmlformats.org/officeDocument/2006/math">
                    <m:r>
                      <a:rPr lang="en-US" altLang="zh-CN" sz="1600" b="1" i="1" smtClean="0">
                        <a:latin typeface="Cambria Math"/>
                        <a:ea typeface="Cambria Math"/>
                      </a:rPr>
                      <m:t>𝟎</m:t>
                    </m:r>
                    <m:r>
                      <a:rPr lang="en-US" altLang="zh-CN" sz="1600" b="1" i="1" smtClean="0">
                        <a:latin typeface="Cambria Math"/>
                        <a:ea typeface="Cambria Math"/>
                      </a:rPr>
                      <m:t>.</m:t>
                    </m:r>
                    <m:r>
                      <a:rPr lang="en-US" altLang="zh-CN" sz="1600" b="1" i="1" smtClean="0">
                        <a:latin typeface="Cambria Math"/>
                        <a:ea typeface="Cambria Math"/>
                      </a:rPr>
                      <m:t>𝟎𝟐</m:t>
                    </m:r>
                  </m:oMath>
                </a14:m>
                <a:r>
                  <a:rPr lang="en-US" altLang="zh-CN" sz="1600" b="1" dirty="0" smtClean="0"/>
                  <a:t> ,</a:t>
                </a:r>
                <a:r>
                  <a:rPr lang="zh-CN" altLang="en-US" sz="1600" b="1" dirty="0" smtClean="0"/>
                  <a:t>该孔是否合格？</a:t>
                </a:r>
                <a:endParaRPr lang="en-US" altLang="zh-CN" sz="1600" b="1" dirty="0" smtClean="0"/>
              </a:p>
              <a:p>
                <a:pPr marL="0" indent="0">
                  <a:lnSpc>
                    <a:spcPct val="130000"/>
                  </a:lnSpc>
                  <a:buNone/>
                </a:pPr>
                <a:r>
                  <a:rPr lang="en-US" altLang="zh-CN" sz="1600" b="1" dirty="0" smtClean="0"/>
                  <a:t>    </a:t>
                </a:r>
                <a:r>
                  <a:rPr lang="zh-CN" altLang="en-US" sz="1600" b="1" dirty="0" smtClean="0"/>
                  <a:t>（</a:t>
                </a:r>
                <a:r>
                  <a:rPr lang="en-US" altLang="zh-CN" sz="1600" b="1" dirty="0" smtClean="0"/>
                  <a:t>2</a:t>
                </a:r>
                <a:r>
                  <a:rPr lang="zh-CN" altLang="en-US" sz="1600" b="1" dirty="0" smtClean="0"/>
                  <a:t>）对外圆加工</a:t>
                </a:r>
                <a:r>
                  <a:rPr lang="zh-CN" altLang="en-US" sz="1600" b="1" dirty="0"/>
                  <a:t>后测得一个实际尺寸</a:t>
                </a:r>
                <a14:m>
                  <m:oMath xmlns:m="http://schemas.openxmlformats.org/officeDocument/2006/math">
                    <m:sSub>
                      <m:sSubPr>
                        <m:ctrlPr>
                          <a:rPr lang="en-US" altLang="zh-CN" sz="1600" b="1" i="1">
                            <a:latin typeface="Cambria Math"/>
                          </a:rPr>
                        </m:ctrlPr>
                      </m:sSubPr>
                      <m:e>
                        <m:r>
                          <a:rPr lang="en-US" altLang="zh-CN" sz="1600" b="1" i="1" smtClean="0">
                            <a:latin typeface="Cambria Math"/>
                          </a:rPr>
                          <m:t>𝒅</m:t>
                        </m:r>
                      </m:e>
                      <m:sub>
                        <m:r>
                          <a:rPr lang="en-US" altLang="zh-CN" sz="1600" b="1" i="1">
                            <a:latin typeface="Cambria Math"/>
                          </a:rPr>
                          <m:t>𝒂</m:t>
                        </m:r>
                      </m:sub>
                    </m:sSub>
                  </m:oMath>
                </a14:m>
                <a:r>
                  <a:rPr lang="zh-CN" altLang="en-US" sz="1600" b="1" dirty="0"/>
                  <a:t> </a:t>
                </a:r>
                <a:r>
                  <a:rPr lang="en-US" altLang="zh-CN" sz="1600" b="1" dirty="0"/>
                  <a:t>= </a:t>
                </a:r>
                <a:r>
                  <a:rPr lang="el-GR" altLang="zh-CN" sz="1600" b="1" i="1" dirty="0">
                    <a:latin typeface="Batang" pitchFamily="18" charset="-127"/>
                    <a:ea typeface="Batang" pitchFamily="18" charset="-127"/>
                  </a:rPr>
                  <a:t>φ</a:t>
                </a:r>
                <a:r>
                  <a:rPr lang="en-US" altLang="zh-CN" sz="1600" b="1" dirty="0"/>
                  <a:t> </a:t>
                </a:r>
                <a:r>
                  <a:rPr lang="en-US" altLang="zh-CN" sz="1600" b="1" dirty="0" smtClean="0"/>
                  <a:t>69.99, </a:t>
                </a:r>
                <a:r>
                  <a:rPr lang="zh-CN" altLang="en-US" sz="1600" b="1" dirty="0"/>
                  <a:t>轴线直线度误差</a:t>
                </a:r>
                <a:endParaRPr lang="en-US" altLang="zh-CN" sz="1600" b="1" dirty="0"/>
              </a:p>
              <a:p>
                <a:pPr marL="0" indent="0">
                  <a:lnSpc>
                    <a:spcPct val="130000"/>
                  </a:lnSpc>
                  <a:buNone/>
                </a:pPr>
                <a:r>
                  <a:rPr lang="en-US" altLang="zh-CN" sz="1600" b="1" dirty="0"/>
                  <a:t>               </a:t>
                </a:r>
                <a14:m>
                  <m:oMath xmlns:m="http://schemas.openxmlformats.org/officeDocument/2006/math">
                    <m:sSub>
                      <m:sSubPr>
                        <m:ctrlPr>
                          <a:rPr lang="en-US" altLang="zh-CN" sz="1600" b="1" i="1">
                            <a:latin typeface="Cambria Math"/>
                          </a:rPr>
                        </m:ctrlPr>
                      </m:sSubPr>
                      <m:e>
                        <m:r>
                          <a:rPr lang="en-US" altLang="zh-CN" sz="1600" b="1" i="1">
                            <a:latin typeface="Cambria Math"/>
                          </a:rPr>
                          <m:t>𝒇</m:t>
                        </m:r>
                      </m:e>
                      <m:sub>
                        <m:r>
                          <a:rPr lang="en-US" altLang="zh-CN" sz="1600" b="1" i="1">
                            <a:latin typeface="Cambria Math"/>
                          </a:rPr>
                          <m:t>−</m:t>
                        </m:r>
                      </m:sub>
                    </m:sSub>
                  </m:oMath>
                </a14:m>
                <a:r>
                  <a:rPr lang="en-US" altLang="zh-CN" sz="1600" b="1" dirty="0"/>
                  <a:t> = </a:t>
                </a:r>
                <a:r>
                  <a:rPr lang="el-GR" altLang="zh-CN" sz="1600" b="1" i="1" dirty="0">
                    <a:latin typeface="Batang" pitchFamily="18" charset="-127"/>
                    <a:ea typeface="Batang" pitchFamily="18" charset="-127"/>
                  </a:rPr>
                  <a:t>φ</a:t>
                </a:r>
                <a14:m>
                  <m:oMath xmlns:m="http://schemas.openxmlformats.org/officeDocument/2006/math">
                    <m:r>
                      <a:rPr lang="en-US" altLang="zh-CN" sz="1600" b="1" i="1">
                        <a:latin typeface="Cambria Math"/>
                        <a:ea typeface="Cambria Math"/>
                      </a:rPr>
                      <m:t>𝟎</m:t>
                    </m:r>
                    <m:r>
                      <a:rPr lang="en-US" altLang="zh-CN" sz="1600" b="1" i="1">
                        <a:latin typeface="Cambria Math"/>
                        <a:ea typeface="Cambria Math"/>
                      </a:rPr>
                      <m:t>.</m:t>
                    </m:r>
                    <m:r>
                      <a:rPr lang="en-US" altLang="zh-CN" sz="1600" b="1" i="1">
                        <a:latin typeface="Cambria Math"/>
                        <a:ea typeface="Cambria Math"/>
                      </a:rPr>
                      <m:t>𝟎𝟐𝟓</m:t>
                    </m:r>
                  </m:oMath>
                </a14:m>
                <a:r>
                  <a:rPr lang="en-US" altLang="zh-CN" sz="1600" b="1" dirty="0"/>
                  <a:t> ,</a:t>
                </a:r>
                <a:r>
                  <a:rPr lang="zh-CN" altLang="en-US" sz="1600" b="1" dirty="0" smtClean="0"/>
                  <a:t>该</a:t>
                </a:r>
                <a:r>
                  <a:rPr lang="zh-CN" altLang="en-US" sz="1600" b="1" dirty="0"/>
                  <a:t>轴</a:t>
                </a:r>
                <a:r>
                  <a:rPr lang="zh-CN" altLang="en-US" sz="1600" b="1" dirty="0" smtClean="0"/>
                  <a:t>是否</a:t>
                </a:r>
                <a:r>
                  <a:rPr lang="zh-CN" altLang="en-US" sz="1600" b="1" dirty="0"/>
                  <a:t>合格？</a:t>
                </a:r>
                <a:endParaRPr lang="en-US" altLang="zh-CN" sz="1600" b="1" dirty="0"/>
              </a:p>
              <a:p>
                <a:pPr marL="0" indent="0">
                  <a:lnSpc>
                    <a:spcPct val="130000"/>
                  </a:lnSpc>
                  <a:buNone/>
                </a:pPr>
                <a:endParaRPr lang="zh-CN" altLang="en-US" sz="1800" b="1" dirty="0"/>
              </a:p>
            </p:txBody>
          </p:sp>
        </mc:Choice>
        <mc:Fallback xmlns="">
          <p:sp>
            <p:nvSpPr>
              <p:cNvPr id="25" name="内容占位符 2"/>
              <p:cNvSpPr txBox="1">
                <a:spLocks noRot="1" noChangeAspect="1" noMove="1" noResize="1" noEditPoints="1" noAdjustHandles="1" noChangeArrowheads="1" noChangeShapeType="1" noTextEdit="1"/>
              </p:cNvSpPr>
              <p:nvPr/>
            </p:nvSpPr>
            <p:spPr>
              <a:xfrm>
                <a:off x="323503" y="324524"/>
                <a:ext cx="7272833" cy="1800200"/>
              </a:xfrm>
              <a:prstGeom prst="rect">
                <a:avLst/>
              </a:prstGeom>
              <a:blipFill rotWithShape="1">
                <a:blip r:embed="rId8"/>
                <a:stretch>
                  <a:fillRect l="-419" b="-6757"/>
                </a:stretch>
              </a:blipFill>
            </p:spPr>
            <p:txBody>
              <a:bodyPr/>
              <a:lstStyle/>
              <a:p>
                <a:r>
                  <a:rPr lang="zh-CN" altLang="en-US">
                    <a:noFill/>
                  </a:rPr>
                  <a:t> </a:t>
                </a:r>
              </a:p>
            </p:txBody>
          </p:sp>
        </mc:Fallback>
      </mc:AlternateContent>
      <p:sp>
        <p:nvSpPr>
          <p:cNvPr id="2" name="TextBox 1"/>
          <p:cNvSpPr txBox="1"/>
          <p:nvPr/>
        </p:nvSpPr>
        <p:spPr>
          <a:xfrm>
            <a:off x="323503" y="2196732"/>
            <a:ext cx="3892278" cy="646331"/>
          </a:xfrm>
          <a:prstGeom prst="rect">
            <a:avLst/>
          </a:prstGeom>
          <a:noFill/>
        </p:spPr>
        <p:txBody>
          <a:bodyPr wrap="square" rtlCol="0">
            <a:spAutoFit/>
          </a:bodyPr>
          <a:lstStyle/>
          <a:p>
            <a:r>
              <a:rPr lang="zh-CN" altLang="en-US" dirty="0" smtClean="0"/>
              <a:t>解： </a:t>
            </a:r>
            <a:r>
              <a:rPr lang="en-US" altLang="zh-CN" b="1" dirty="0"/>
              <a:t>(</a:t>
            </a:r>
            <a:r>
              <a:rPr lang="en-US" altLang="zh-CN" b="1" dirty="0" smtClean="0"/>
              <a:t>1)  </a:t>
            </a:r>
            <a:r>
              <a:rPr lang="zh-CN" altLang="en-US" b="1" dirty="0" smtClean="0"/>
              <a:t>对</a:t>
            </a:r>
            <a:r>
              <a:rPr lang="el-GR" altLang="zh-CN" b="1" i="1" dirty="0" smtClean="0">
                <a:latin typeface="Batang" pitchFamily="18" charset="-127"/>
                <a:ea typeface="Batang" pitchFamily="18" charset="-127"/>
              </a:rPr>
              <a:t>φ</a:t>
            </a:r>
            <a:r>
              <a:rPr lang="en-US" altLang="zh-CN" b="1" dirty="0" smtClean="0"/>
              <a:t>50</a:t>
            </a:r>
            <a:r>
              <a:rPr lang="zh-CN" altLang="en-US" b="1" dirty="0" smtClean="0"/>
              <a:t>采用最大实体要求</a:t>
            </a:r>
            <a:endParaRPr lang="en-US" altLang="zh-CN" b="1" dirty="0" smtClean="0"/>
          </a:p>
          <a:p>
            <a:r>
              <a:rPr lang="en-US" altLang="zh-CN" b="1" dirty="0" smtClean="0"/>
              <a:t>                </a:t>
            </a:r>
            <a:r>
              <a:rPr lang="zh-CN" altLang="en-US" b="1" dirty="0" smtClean="0"/>
              <a:t>合格条件：</a:t>
            </a:r>
            <a:r>
              <a:rPr lang="en-US" altLang="zh-CN" b="1" dirty="0" smtClean="0"/>
              <a:t> </a:t>
            </a:r>
            <a:endParaRPr lang="zh-CN" altLang="en-US" b="1" dirty="0"/>
          </a:p>
        </p:txBody>
      </p:sp>
      <mc:AlternateContent xmlns:mc="http://schemas.openxmlformats.org/markup-compatibility/2006" xmlns:a14="http://schemas.microsoft.com/office/drawing/2010/main">
        <mc:Choice Requires="a14">
          <p:sp>
            <p:nvSpPr>
              <p:cNvPr id="3" name="TextBox 2"/>
              <p:cNvSpPr txBox="1"/>
              <p:nvPr/>
            </p:nvSpPr>
            <p:spPr>
              <a:xfrm>
                <a:off x="335532" y="2772796"/>
                <a:ext cx="4020443" cy="400110"/>
              </a:xfrm>
              <a:prstGeom prst="rect">
                <a:avLst/>
              </a:prstGeom>
              <a:noFill/>
            </p:spPr>
            <p:txBody>
              <a:bodyPr wrap="square" rtlCol="0">
                <a:spAutoFit/>
              </a:bodyPr>
              <a:lstStyle/>
              <a:p>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𝑫</m:t>
                        </m:r>
                      </m:e>
                      <m:sub>
                        <m:r>
                          <a:rPr lang="en-US" altLang="zh-CN" sz="2000" b="1" i="0" smtClean="0">
                            <a:latin typeface="Cambria Math"/>
                          </a:rPr>
                          <m:t>𝐟𝐞</m:t>
                        </m:r>
                      </m:sub>
                    </m:sSub>
                  </m:oMath>
                </a14:m>
                <a:r>
                  <a:rPr lang="zh-CN" altLang="en-US" sz="2000" b="1" dirty="0" smtClean="0"/>
                  <a:t> </a:t>
                </a:r>
                <a14:m>
                  <m:oMath xmlns:m="http://schemas.openxmlformats.org/officeDocument/2006/math">
                    <m:r>
                      <a:rPr lang="zh-CN" altLang="en-US" sz="2000" b="1" i="1" dirty="0" smtClean="0">
                        <a:latin typeface="Cambria Math"/>
                      </a:rPr>
                      <m:t>≥</m:t>
                    </m:r>
                    <m:r>
                      <a:rPr lang="en-US" altLang="zh-CN" sz="2000" b="1" i="1" dirty="0" smtClean="0">
                        <a:latin typeface="Cambria Math"/>
                      </a:rPr>
                      <m:t> </m:t>
                    </m:r>
                    <m:sSub>
                      <m:sSubPr>
                        <m:ctrlPr>
                          <a:rPr lang="en-US" altLang="zh-CN" sz="2000" b="1" i="1" dirty="0" smtClean="0">
                            <a:latin typeface="Cambria Math"/>
                          </a:rPr>
                        </m:ctrlPr>
                      </m:sSubPr>
                      <m:e>
                        <m:r>
                          <a:rPr lang="en-US" altLang="zh-CN" sz="2000" b="1" i="1" dirty="0" smtClean="0">
                            <a:latin typeface="Cambria Math"/>
                          </a:rPr>
                          <m:t>𝑫</m:t>
                        </m:r>
                      </m:e>
                      <m:sub>
                        <m:r>
                          <a:rPr lang="en-US" altLang="zh-CN" sz="2000" b="1" i="0" dirty="0" smtClean="0">
                            <a:latin typeface="Cambria Math"/>
                          </a:rPr>
                          <m:t>𝐌𝐕</m:t>
                        </m:r>
                      </m:sub>
                    </m:sSub>
                  </m:oMath>
                </a14:m>
                <a:r>
                  <a:rPr lang="zh-CN" altLang="en-US" sz="2000" b="1" dirty="0" smtClean="0"/>
                  <a:t>  </a:t>
                </a:r>
                <a:r>
                  <a:rPr lang="en-US" altLang="zh-CN" sz="2000" b="1" dirty="0" smtClean="0"/>
                  <a:t>,</a:t>
                </a:r>
                <a14:m>
                  <m:oMath xmlns:m="http://schemas.openxmlformats.org/officeDocument/2006/math">
                    <m:sSub>
                      <m:sSubPr>
                        <m:ctrlPr>
                          <a:rPr lang="en-US" altLang="zh-CN" sz="2000" b="1" i="1" dirty="0" smtClean="0">
                            <a:latin typeface="Cambria Math"/>
                            <a:ea typeface="Cambria Math"/>
                          </a:rPr>
                        </m:ctrlPr>
                      </m:sSubPr>
                      <m:e>
                        <m:r>
                          <a:rPr lang="en-US" altLang="zh-CN" sz="2000" b="1" i="1" dirty="0" smtClean="0">
                            <a:latin typeface="Cambria Math"/>
                            <a:ea typeface="Cambria Math"/>
                          </a:rPr>
                          <m:t>𝑫</m:t>
                        </m:r>
                      </m:e>
                      <m:sub>
                        <m:r>
                          <a:rPr lang="en-US" altLang="zh-CN" sz="2000" b="1" i="0" dirty="0" smtClean="0">
                            <a:latin typeface="Cambria Math"/>
                            <a:ea typeface="Cambria Math"/>
                          </a:rPr>
                          <m:t>𝐦𝐢𝐧</m:t>
                        </m:r>
                      </m:sub>
                    </m:sSub>
                    <m:r>
                      <a:rPr lang="en-US" altLang="zh-CN" sz="2000" b="1" i="1" dirty="0" smtClean="0">
                        <a:latin typeface="Cambria Math"/>
                        <a:ea typeface="Cambria Math"/>
                      </a:rPr>
                      <m:t>≤</m:t>
                    </m:r>
                    <m:sSub>
                      <m:sSubPr>
                        <m:ctrlPr>
                          <a:rPr lang="en-US" altLang="zh-CN" sz="2000" b="1" i="1" dirty="0" smtClean="0">
                            <a:latin typeface="Cambria Math"/>
                          </a:rPr>
                        </m:ctrlPr>
                      </m:sSubPr>
                      <m:e>
                        <m:r>
                          <a:rPr lang="en-US" altLang="zh-CN" sz="2000" b="1" i="1" dirty="0" smtClean="0">
                            <a:latin typeface="Cambria Math"/>
                          </a:rPr>
                          <m:t>𝑫</m:t>
                        </m:r>
                      </m:e>
                      <m:sub>
                        <m:r>
                          <a:rPr lang="en-US" altLang="zh-CN" sz="2000" b="1" i="1" dirty="0" smtClean="0">
                            <a:latin typeface="Cambria Math"/>
                          </a:rPr>
                          <m:t>𝒂</m:t>
                        </m:r>
                      </m:sub>
                    </m:sSub>
                  </m:oMath>
                </a14:m>
                <a:r>
                  <a:rPr lang="zh-CN" altLang="en-US" sz="2000" b="1" dirty="0" smtClean="0"/>
                  <a:t> </a:t>
                </a:r>
                <a14:m>
                  <m:oMath xmlns:m="http://schemas.openxmlformats.org/officeDocument/2006/math">
                    <m:r>
                      <a:rPr lang="zh-CN" altLang="en-US" sz="2000" b="1" i="1" dirty="0" smtClean="0">
                        <a:latin typeface="Cambria Math"/>
                      </a:rPr>
                      <m:t>≤</m:t>
                    </m:r>
                    <m:sSub>
                      <m:sSubPr>
                        <m:ctrlPr>
                          <a:rPr lang="en-US" altLang="zh-CN" sz="2000" b="1" i="1" dirty="0" smtClean="0">
                            <a:latin typeface="Cambria Math"/>
                          </a:rPr>
                        </m:ctrlPr>
                      </m:sSubPr>
                      <m:e>
                        <m:r>
                          <a:rPr lang="en-US" altLang="zh-CN" sz="2000" b="1" i="1" dirty="0" smtClean="0">
                            <a:latin typeface="Cambria Math"/>
                          </a:rPr>
                          <m:t>𝑫</m:t>
                        </m:r>
                      </m:e>
                      <m:sub>
                        <m:r>
                          <a:rPr lang="en-US" altLang="zh-CN" sz="2000" b="1" i="0" dirty="0" smtClean="0">
                            <a:latin typeface="Cambria Math"/>
                          </a:rPr>
                          <m:t>𝐦𝐚𝐱</m:t>
                        </m:r>
                      </m:sub>
                    </m:sSub>
                  </m:oMath>
                </a14:m>
                <a:endParaRPr lang="zh-CN" altLang="en-US" sz="2000" b="1" dirty="0"/>
              </a:p>
            </p:txBody>
          </p:sp>
        </mc:Choice>
        <mc:Fallback xmlns="">
          <p:sp>
            <p:nvSpPr>
              <p:cNvPr id="3" name="TextBox 2"/>
              <p:cNvSpPr txBox="1">
                <a:spLocks noRot="1" noChangeAspect="1" noMove="1" noResize="1" noEditPoints="1" noAdjustHandles="1" noChangeArrowheads="1" noChangeShapeType="1" noTextEdit="1"/>
              </p:cNvSpPr>
              <p:nvPr/>
            </p:nvSpPr>
            <p:spPr>
              <a:xfrm>
                <a:off x="335532" y="2772796"/>
                <a:ext cx="4020443" cy="400110"/>
              </a:xfrm>
              <a:prstGeom prst="rect">
                <a:avLst/>
              </a:prstGeom>
              <a:blipFill rotWithShape="1">
                <a:blip r:embed="rId9"/>
                <a:stretch>
                  <a:fillRect t="-7692" b="-2769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5" name="TextBox 34"/>
              <p:cNvSpPr txBox="1"/>
              <p:nvPr/>
            </p:nvSpPr>
            <p:spPr>
              <a:xfrm>
                <a:off x="405629" y="3262695"/>
                <a:ext cx="3880248" cy="400110"/>
              </a:xfrm>
              <a:prstGeom prst="rect">
                <a:avLst/>
              </a:prstGeom>
              <a:noFill/>
            </p:spPr>
            <p:txBody>
              <a:bodyPr wrap="square" rtlCol="0">
                <a:spAutoFit/>
              </a:bodyPr>
              <a:lstStyle/>
              <a:p>
                <a14:m>
                  <m:oMath xmlns:m="http://schemas.openxmlformats.org/officeDocument/2006/math">
                    <m:sSub>
                      <m:sSubPr>
                        <m:ctrlPr>
                          <a:rPr lang="en-US" altLang="zh-CN" sz="2000" b="1" i="1" dirty="0" smtClean="0">
                            <a:latin typeface="Cambria Math"/>
                          </a:rPr>
                        </m:ctrlPr>
                      </m:sSubPr>
                      <m:e>
                        <m:r>
                          <a:rPr lang="en-US" altLang="zh-CN" sz="2000" b="1" i="1" dirty="0" smtClean="0">
                            <a:latin typeface="Cambria Math"/>
                          </a:rPr>
                          <m:t>𝑫</m:t>
                        </m:r>
                      </m:e>
                      <m:sub>
                        <m:r>
                          <a:rPr lang="en-US" altLang="zh-CN" sz="2000" b="1" i="0" dirty="0" smtClean="0">
                            <a:latin typeface="Cambria Math"/>
                          </a:rPr>
                          <m:t>𝐌𝐕</m:t>
                        </m:r>
                        <m:r>
                          <a:rPr lang="en-US" altLang="zh-CN" sz="2000" b="1" i="0" dirty="0" smtClean="0">
                            <a:latin typeface="Cambria Math"/>
                          </a:rPr>
                          <m:t> </m:t>
                        </m:r>
                      </m:sub>
                    </m:sSub>
                  </m:oMath>
                </a14:m>
                <a:r>
                  <a:rPr lang="zh-CN" altLang="en-US" sz="2000" b="1" dirty="0" smtClean="0"/>
                  <a:t> </a:t>
                </a:r>
                <a:r>
                  <a:rPr lang="en-US" altLang="zh-CN" sz="2000" b="1" dirty="0" smtClean="0"/>
                  <a:t>=</a:t>
                </a:r>
                <a14:m>
                  <m:oMath xmlns:m="http://schemas.openxmlformats.org/officeDocument/2006/math">
                    <m:sSub>
                      <m:sSubPr>
                        <m:ctrlPr>
                          <a:rPr lang="en-US" altLang="zh-CN" sz="2000" b="1" i="1" dirty="0" smtClean="0">
                            <a:latin typeface="Cambria Math"/>
                            <a:ea typeface="Cambria Math"/>
                          </a:rPr>
                        </m:ctrlPr>
                      </m:sSubPr>
                      <m:e>
                        <m:r>
                          <a:rPr lang="en-US" altLang="zh-CN" sz="2000" b="1" i="1" dirty="0" smtClean="0">
                            <a:latin typeface="Cambria Math"/>
                            <a:ea typeface="Cambria Math"/>
                          </a:rPr>
                          <m:t>𝑫</m:t>
                        </m:r>
                      </m:e>
                      <m:sub>
                        <m:r>
                          <a:rPr lang="en-US" altLang="zh-CN" sz="2000" b="1" i="0" dirty="0" smtClean="0">
                            <a:latin typeface="Cambria Math"/>
                            <a:ea typeface="Cambria Math"/>
                          </a:rPr>
                          <m:t>𝐦𝐢𝐧</m:t>
                        </m:r>
                      </m:sub>
                    </m:sSub>
                    <m:r>
                      <a:rPr lang="en-US" altLang="zh-CN" sz="2000" b="1" i="1" dirty="0" smtClean="0">
                        <a:latin typeface="Cambria Math"/>
                        <a:ea typeface="Cambria Math"/>
                      </a:rPr>
                      <m:t>−</m:t>
                    </m:r>
                  </m:oMath>
                </a14:m>
                <a:r>
                  <a:rPr lang="en-US" altLang="zh-CN" sz="2000" b="1" i="1" dirty="0" smtClean="0"/>
                  <a:t>t</a:t>
                </a:r>
                <a:r>
                  <a:rPr lang="en-US" altLang="zh-CN" sz="2000" b="1" dirty="0" smtClean="0"/>
                  <a:t> = </a:t>
                </a:r>
                <a:r>
                  <a:rPr lang="el-GR" altLang="zh-CN" sz="2000" b="1" i="1" dirty="0" smtClean="0">
                    <a:latin typeface="Batang" pitchFamily="18" charset="-127"/>
                    <a:ea typeface="Batang" pitchFamily="18" charset="-127"/>
                  </a:rPr>
                  <a:t>φ</a:t>
                </a:r>
                <a:r>
                  <a:rPr lang="en-US" altLang="zh-CN" sz="2000" b="1" dirty="0" smtClean="0"/>
                  <a:t>49.99</a:t>
                </a:r>
                <a:endParaRPr lang="zh-CN" altLang="en-US" sz="2000" b="1" dirty="0"/>
              </a:p>
            </p:txBody>
          </p:sp>
        </mc:Choice>
        <mc:Fallback xmlns="">
          <p:sp>
            <p:nvSpPr>
              <p:cNvPr id="35" name="TextBox 34"/>
              <p:cNvSpPr txBox="1">
                <a:spLocks noRot="1" noChangeAspect="1" noMove="1" noResize="1" noEditPoints="1" noAdjustHandles="1" noChangeArrowheads="1" noChangeShapeType="1" noTextEdit="1"/>
              </p:cNvSpPr>
              <p:nvPr/>
            </p:nvSpPr>
            <p:spPr>
              <a:xfrm>
                <a:off x="405629" y="3262695"/>
                <a:ext cx="3880248" cy="400110"/>
              </a:xfrm>
              <a:prstGeom prst="rect">
                <a:avLst/>
              </a:prstGeom>
              <a:blipFill rotWithShape="1">
                <a:blip r:embed="rId10"/>
                <a:stretch>
                  <a:fillRect t="-12121" b="-2727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6" name="TextBox 35"/>
              <p:cNvSpPr txBox="1"/>
              <p:nvPr/>
            </p:nvSpPr>
            <p:spPr>
              <a:xfrm>
                <a:off x="405629" y="3654188"/>
                <a:ext cx="3880248" cy="400110"/>
              </a:xfrm>
              <a:prstGeom prst="rect">
                <a:avLst/>
              </a:prstGeom>
              <a:noFill/>
            </p:spPr>
            <p:txBody>
              <a:bodyPr wrap="square" rtlCol="0">
                <a:spAutoFit/>
              </a:bodyPr>
              <a:lstStyle/>
              <a:p>
                <a14:m>
                  <m:oMath xmlns:m="http://schemas.openxmlformats.org/officeDocument/2006/math">
                    <m:sSub>
                      <m:sSubPr>
                        <m:ctrlPr>
                          <a:rPr lang="en-US" altLang="zh-CN" sz="2000" b="1" i="1" dirty="0" smtClean="0">
                            <a:latin typeface="Cambria Math"/>
                            <a:ea typeface="Cambria Math"/>
                          </a:rPr>
                        </m:ctrlPr>
                      </m:sSubPr>
                      <m:e>
                        <m:r>
                          <a:rPr lang="en-US" altLang="zh-CN" sz="2000" b="1" i="1" dirty="0" smtClean="0">
                            <a:latin typeface="Cambria Math"/>
                            <a:ea typeface="Cambria Math"/>
                          </a:rPr>
                          <m:t>𝑫</m:t>
                        </m:r>
                      </m:e>
                      <m:sub>
                        <m:r>
                          <a:rPr lang="en-US" altLang="zh-CN" sz="2000" b="1" i="0" dirty="0" smtClean="0">
                            <a:latin typeface="Cambria Math"/>
                            <a:ea typeface="Cambria Math"/>
                          </a:rPr>
                          <m:t>𝐦𝐚𝐱</m:t>
                        </m:r>
                      </m:sub>
                    </m:sSub>
                  </m:oMath>
                </a14:m>
                <a:r>
                  <a:rPr lang="en-US" altLang="zh-CN" sz="2000" b="1" dirty="0" smtClean="0"/>
                  <a:t> = </a:t>
                </a:r>
                <a:r>
                  <a:rPr lang="el-GR" altLang="zh-CN" sz="2000" b="1" i="1" dirty="0" smtClean="0">
                    <a:latin typeface="Batang" pitchFamily="18" charset="-127"/>
                    <a:ea typeface="Batang" pitchFamily="18" charset="-127"/>
                  </a:rPr>
                  <a:t>φ</a:t>
                </a:r>
                <a:r>
                  <a:rPr lang="en-US" altLang="zh-CN" sz="2000" b="1" dirty="0" smtClean="0">
                    <a:latin typeface="Batang" pitchFamily="18" charset="-127"/>
                    <a:ea typeface="Batang" pitchFamily="18" charset="-127"/>
                  </a:rPr>
                  <a:t>50.025</a:t>
                </a:r>
                <a:endParaRPr lang="zh-CN" altLang="en-US" sz="2000" b="1" dirty="0"/>
              </a:p>
            </p:txBody>
          </p:sp>
        </mc:Choice>
        <mc:Fallback xmlns="">
          <p:sp>
            <p:nvSpPr>
              <p:cNvPr id="36" name="TextBox 35"/>
              <p:cNvSpPr txBox="1">
                <a:spLocks noRot="1" noChangeAspect="1" noMove="1" noResize="1" noEditPoints="1" noAdjustHandles="1" noChangeArrowheads="1" noChangeShapeType="1" noTextEdit="1"/>
              </p:cNvSpPr>
              <p:nvPr/>
            </p:nvSpPr>
            <p:spPr>
              <a:xfrm>
                <a:off x="405629" y="3654188"/>
                <a:ext cx="3880248" cy="400110"/>
              </a:xfrm>
              <a:prstGeom prst="rect">
                <a:avLst/>
              </a:prstGeom>
              <a:blipFill rotWithShape="1">
                <a:blip r:embed="rId11"/>
                <a:stretch>
                  <a:fillRect t="-12121" b="-2727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7" name="TextBox 36"/>
              <p:cNvSpPr txBox="1"/>
              <p:nvPr/>
            </p:nvSpPr>
            <p:spPr>
              <a:xfrm>
                <a:off x="35496" y="4061084"/>
                <a:ext cx="5713830" cy="400110"/>
              </a:xfrm>
              <a:prstGeom prst="rect">
                <a:avLst/>
              </a:prstGeom>
              <a:noFill/>
            </p:spPr>
            <p:txBody>
              <a:bodyPr wrap="square" rtlCol="0">
                <a:spAutoFit/>
              </a:bodyPr>
              <a:lstStyle/>
              <a:p>
                <a14:m>
                  <m:oMath xmlns:m="http://schemas.openxmlformats.org/officeDocument/2006/math">
                    <m:sSub>
                      <m:sSubPr>
                        <m:ctrlPr>
                          <a:rPr lang="en-US" altLang="zh-CN" sz="2000" b="1" i="1" smtClean="0">
                            <a:latin typeface="Cambria Math"/>
                          </a:rPr>
                        </m:ctrlPr>
                      </m:sSubPr>
                      <m:e>
                        <m:r>
                          <a:rPr lang="en-US" altLang="zh-CN" sz="2000" b="1" i="1" smtClean="0">
                            <a:latin typeface="Cambria Math"/>
                            <a:ea typeface="Cambria Math"/>
                          </a:rPr>
                          <m:t>∵</m:t>
                        </m:r>
                        <m:r>
                          <a:rPr lang="en-US" altLang="zh-CN" sz="2000" b="1" i="1" smtClean="0">
                            <a:latin typeface="Cambria Math"/>
                          </a:rPr>
                          <m:t>𝑫</m:t>
                        </m:r>
                      </m:e>
                      <m:sub>
                        <m:r>
                          <a:rPr lang="en-US" altLang="zh-CN" sz="2000" b="1" i="0" smtClean="0">
                            <a:latin typeface="Cambria Math"/>
                          </a:rPr>
                          <m:t>𝐟𝐞</m:t>
                        </m:r>
                      </m:sub>
                    </m:sSub>
                  </m:oMath>
                </a14:m>
                <a:r>
                  <a:rPr lang="zh-CN" altLang="en-US" sz="2000" b="1" dirty="0" smtClean="0"/>
                  <a:t> </a:t>
                </a:r>
                <a14:m>
                  <m:oMath xmlns:m="http://schemas.openxmlformats.org/officeDocument/2006/math">
                    <m:r>
                      <a:rPr lang="en-US" altLang="zh-CN" sz="2000" b="1" i="0" dirty="0" smtClean="0">
                        <a:latin typeface="Cambria Math"/>
                      </a:rPr>
                      <m:t>=</m:t>
                    </m:r>
                    <m:r>
                      <a:rPr lang="en-US" altLang="zh-CN" sz="2000" b="1" i="1" dirty="0" smtClean="0">
                        <a:latin typeface="Cambria Math"/>
                      </a:rPr>
                      <m:t> </m:t>
                    </m:r>
                    <m:sSub>
                      <m:sSubPr>
                        <m:ctrlPr>
                          <a:rPr lang="en-US" altLang="zh-CN" sz="2000" b="1" i="1" dirty="0" smtClean="0">
                            <a:latin typeface="Cambria Math"/>
                          </a:rPr>
                        </m:ctrlPr>
                      </m:sSubPr>
                      <m:e>
                        <m:r>
                          <a:rPr lang="en-US" altLang="zh-CN" sz="2000" b="1" i="1" dirty="0" smtClean="0">
                            <a:latin typeface="Cambria Math"/>
                          </a:rPr>
                          <m:t>𝑫</m:t>
                        </m:r>
                      </m:e>
                      <m:sub>
                        <m:r>
                          <a:rPr lang="en-US" altLang="zh-CN" sz="2000" b="1" i="1" dirty="0" smtClean="0">
                            <a:latin typeface="Cambria Math"/>
                          </a:rPr>
                          <m:t>𝒂</m:t>
                        </m:r>
                      </m:sub>
                    </m:sSub>
                  </m:oMath>
                </a14:m>
                <a:r>
                  <a:rPr lang="zh-CN" altLang="en-US" sz="2000" b="1" dirty="0" smtClean="0"/>
                  <a:t> </a:t>
                </a:r>
                <a:r>
                  <a:rPr lang="en-US" altLang="zh-CN" sz="2000" b="1" dirty="0" smtClean="0"/>
                  <a:t>- </a:t>
                </a:r>
                <a:r>
                  <a:rPr lang="en-US" altLang="zh-CN" sz="2000" b="1" i="1" dirty="0" smtClean="0"/>
                  <a:t>f</a:t>
                </a:r>
                <a:r>
                  <a:rPr lang="en-US" altLang="zh-CN" sz="2000" b="1" dirty="0" smtClean="0"/>
                  <a:t> = </a:t>
                </a:r>
                <a:r>
                  <a:rPr lang="el-GR" altLang="zh-CN" sz="2000" b="1" i="1" dirty="0" smtClean="0">
                    <a:latin typeface="Batang" pitchFamily="18" charset="-127"/>
                    <a:ea typeface="Batang" pitchFamily="18" charset="-127"/>
                  </a:rPr>
                  <a:t> </a:t>
                </a:r>
                <a:r>
                  <a:rPr lang="el-GR" altLang="zh-CN" sz="2000" b="1" i="1" dirty="0">
                    <a:latin typeface="Batang" pitchFamily="18" charset="-127"/>
                    <a:ea typeface="Batang" pitchFamily="18" charset="-127"/>
                  </a:rPr>
                  <a:t>φ </a:t>
                </a:r>
                <a:r>
                  <a:rPr lang="en-US" altLang="zh-CN" sz="2000" b="1" dirty="0" smtClean="0">
                    <a:latin typeface="Batang" pitchFamily="18" charset="-127"/>
                    <a:ea typeface="Batang" pitchFamily="18" charset="-127"/>
                  </a:rPr>
                  <a:t>4</a:t>
                </a:r>
                <a:r>
                  <a:rPr lang="en-US" altLang="zh-CN" sz="2000" b="1" dirty="0" smtClean="0"/>
                  <a:t>9.995 &gt; </a:t>
                </a:r>
                <a14:m>
                  <m:oMath xmlns:m="http://schemas.openxmlformats.org/officeDocument/2006/math">
                    <m:sSub>
                      <m:sSubPr>
                        <m:ctrlPr>
                          <a:rPr lang="en-US" altLang="zh-CN" sz="2000" b="1" i="1" dirty="0">
                            <a:latin typeface="Cambria Math"/>
                          </a:rPr>
                        </m:ctrlPr>
                      </m:sSubPr>
                      <m:e>
                        <m:r>
                          <a:rPr lang="en-US" altLang="zh-CN" sz="2000" b="1" i="1" dirty="0">
                            <a:latin typeface="Cambria Math"/>
                          </a:rPr>
                          <m:t>𝑫</m:t>
                        </m:r>
                      </m:e>
                      <m:sub>
                        <m:r>
                          <a:rPr lang="en-US" altLang="zh-CN" sz="2000" b="1" dirty="0">
                            <a:latin typeface="Cambria Math"/>
                          </a:rPr>
                          <m:t>𝐌𝐕</m:t>
                        </m:r>
                        <m:r>
                          <a:rPr lang="en-US" altLang="zh-CN" sz="2000" b="1" dirty="0">
                            <a:latin typeface="Cambria Math"/>
                          </a:rPr>
                          <m:t> </m:t>
                        </m:r>
                      </m:sub>
                    </m:sSub>
                  </m:oMath>
                </a14:m>
                <a:r>
                  <a:rPr lang="en-US" altLang="zh-CN" sz="2000" b="1" dirty="0" smtClean="0"/>
                  <a:t>= </a:t>
                </a:r>
                <a:r>
                  <a:rPr lang="el-GR" altLang="zh-CN" sz="2000" b="1" i="1" dirty="0">
                    <a:latin typeface="Batang" pitchFamily="18" charset="-127"/>
                    <a:ea typeface="Batang" pitchFamily="18" charset="-127"/>
                  </a:rPr>
                  <a:t>φ</a:t>
                </a:r>
                <a:r>
                  <a:rPr lang="en-US" altLang="zh-CN" sz="2000" b="1" dirty="0" smtClean="0"/>
                  <a:t>49.99</a:t>
                </a:r>
                <a:endParaRPr lang="zh-CN" altLang="en-US" sz="2000" b="1" dirty="0"/>
              </a:p>
            </p:txBody>
          </p:sp>
        </mc:Choice>
        <mc:Fallback xmlns="">
          <p:sp>
            <p:nvSpPr>
              <p:cNvPr id="37" name="TextBox 36"/>
              <p:cNvSpPr txBox="1">
                <a:spLocks noRot="1" noChangeAspect="1" noMove="1" noResize="1" noEditPoints="1" noAdjustHandles="1" noChangeArrowheads="1" noChangeShapeType="1" noTextEdit="1"/>
              </p:cNvSpPr>
              <p:nvPr/>
            </p:nvSpPr>
            <p:spPr>
              <a:xfrm>
                <a:off x="35496" y="4061084"/>
                <a:ext cx="5713830" cy="400110"/>
              </a:xfrm>
              <a:prstGeom prst="rect">
                <a:avLst/>
              </a:prstGeom>
              <a:blipFill rotWithShape="1">
                <a:blip r:embed="rId12"/>
                <a:stretch>
                  <a:fillRect t="-12121" b="-2727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9" name="TextBox 38"/>
              <p:cNvSpPr txBox="1"/>
              <p:nvPr/>
            </p:nvSpPr>
            <p:spPr>
              <a:xfrm>
                <a:off x="340691" y="4500988"/>
                <a:ext cx="4665446" cy="400110"/>
              </a:xfrm>
              <a:prstGeom prst="rect">
                <a:avLst/>
              </a:prstGeom>
              <a:noFill/>
            </p:spPr>
            <p:txBody>
              <a:bodyPr wrap="square" rtlCol="0">
                <a:spAutoFit/>
              </a:bodyPr>
              <a:lstStyle/>
              <a:p>
                <a14:m>
                  <m:oMath xmlns:m="http://schemas.openxmlformats.org/officeDocument/2006/math">
                    <m:sSub>
                      <m:sSubPr>
                        <m:ctrlPr>
                          <a:rPr lang="en-US" altLang="zh-CN" sz="2000" b="1" i="1" dirty="0" smtClean="0">
                            <a:latin typeface="Cambria Math"/>
                            <a:ea typeface="Cambria Math"/>
                          </a:rPr>
                        </m:ctrlPr>
                      </m:sSubPr>
                      <m:e>
                        <m:r>
                          <a:rPr lang="en-US" altLang="zh-CN" sz="2000" b="1" i="1" dirty="0" smtClean="0">
                            <a:latin typeface="Cambria Math"/>
                            <a:ea typeface="Cambria Math"/>
                          </a:rPr>
                          <m:t>𝑫</m:t>
                        </m:r>
                      </m:e>
                      <m:sub>
                        <m:r>
                          <a:rPr lang="en-US" altLang="zh-CN" sz="2000" b="1" i="0" dirty="0" smtClean="0">
                            <a:latin typeface="Cambria Math"/>
                            <a:ea typeface="Cambria Math"/>
                          </a:rPr>
                          <m:t>𝐦𝐢𝐧</m:t>
                        </m:r>
                      </m:sub>
                    </m:sSub>
                    <m:r>
                      <a:rPr lang="en-US" altLang="zh-CN" sz="2000" b="1" i="1" dirty="0" smtClean="0">
                        <a:latin typeface="Cambria Math"/>
                        <a:ea typeface="Cambria Math"/>
                      </a:rPr>
                      <m:t>=</m:t>
                    </m:r>
                    <m:r>
                      <m:rPr>
                        <m:nor/>
                      </m:rPr>
                      <a:rPr lang="el-GR" altLang="zh-CN" sz="2000" b="1" i="1" dirty="0">
                        <a:latin typeface="Batang" pitchFamily="18" charset="-127"/>
                        <a:ea typeface="Batang" pitchFamily="18" charset="-127"/>
                      </a:rPr>
                      <m:t>φ</m:t>
                    </m:r>
                  </m:oMath>
                </a14:m>
                <a:r>
                  <a:rPr lang="en-US" altLang="zh-CN" sz="2000" b="1" dirty="0" smtClean="0"/>
                  <a:t>50</a:t>
                </a:r>
                <a14:m>
                  <m:oMath xmlns:m="http://schemas.openxmlformats.org/officeDocument/2006/math">
                    <m:r>
                      <a:rPr lang="en-US" altLang="zh-CN" sz="2000" b="1" i="0" dirty="0" smtClean="0">
                        <a:latin typeface="Cambria Math"/>
                      </a:rPr>
                      <m:t>&lt;</m:t>
                    </m:r>
                    <m:sSub>
                      <m:sSubPr>
                        <m:ctrlPr>
                          <a:rPr lang="en-US" altLang="zh-CN" sz="2000" b="1" i="1" dirty="0" smtClean="0">
                            <a:latin typeface="Cambria Math"/>
                          </a:rPr>
                        </m:ctrlPr>
                      </m:sSubPr>
                      <m:e>
                        <m:r>
                          <a:rPr lang="en-US" altLang="zh-CN" sz="2000" b="1" i="1" dirty="0" smtClean="0">
                            <a:latin typeface="Cambria Math"/>
                          </a:rPr>
                          <m:t>𝑫</m:t>
                        </m:r>
                      </m:e>
                      <m:sub>
                        <m:r>
                          <a:rPr lang="en-US" altLang="zh-CN" sz="2000" b="1" i="1" dirty="0" smtClean="0">
                            <a:latin typeface="Cambria Math"/>
                          </a:rPr>
                          <m:t>𝒂</m:t>
                        </m:r>
                      </m:sub>
                    </m:sSub>
                  </m:oMath>
                </a14:m>
                <a:r>
                  <a:rPr lang="zh-CN" altLang="en-US" sz="2000" b="1" dirty="0" smtClean="0"/>
                  <a:t> </a:t>
                </a:r>
                <a14:m>
                  <m:oMath xmlns:m="http://schemas.openxmlformats.org/officeDocument/2006/math">
                    <m:r>
                      <a:rPr lang="en-US" altLang="zh-CN" sz="2000" b="1" i="0" dirty="0" smtClean="0">
                        <a:latin typeface="Cambria Math"/>
                      </a:rPr>
                      <m:t>&lt;</m:t>
                    </m:r>
                    <m:sSub>
                      <m:sSubPr>
                        <m:ctrlPr>
                          <a:rPr lang="en-US" altLang="zh-CN" sz="2000" b="1" i="1" dirty="0" smtClean="0">
                            <a:latin typeface="Cambria Math"/>
                          </a:rPr>
                        </m:ctrlPr>
                      </m:sSubPr>
                      <m:e>
                        <m:r>
                          <a:rPr lang="en-US" altLang="zh-CN" sz="2000" b="1" i="1" dirty="0" smtClean="0">
                            <a:latin typeface="Cambria Math"/>
                          </a:rPr>
                          <m:t>𝑫</m:t>
                        </m:r>
                      </m:e>
                      <m:sub>
                        <m:r>
                          <a:rPr lang="en-US" altLang="zh-CN" sz="2000" b="1" i="0" dirty="0" smtClean="0">
                            <a:latin typeface="Cambria Math"/>
                          </a:rPr>
                          <m:t>𝐦𝐚𝐱</m:t>
                        </m:r>
                      </m:sub>
                    </m:sSub>
                  </m:oMath>
                </a14:m>
                <a:r>
                  <a:rPr lang="en-US" altLang="zh-CN" sz="2000" b="1" dirty="0" smtClean="0"/>
                  <a:t> =</a:t>
                </a:r>
                <a:r>
                  <a:rPr lang="el-GR" altLang="zh-CN" sz="2000" b="1" i="1" dirty="0" smtClean="0">
                    <a:latin typeface="Batang" pitchFamily="18" charset="-127"/>
                    <a:ea typeface="Batang" pitchFamily="18" charset="-127"/>
                  </a:rPr>
                  <a:t>φ</a:t>
                </a:r>
                <a:r>
                  <a:rPr lang="en-US" altLang="zh-CN" sz="2000" b="1" dirty="0" smtClean="0"/>
                  <a:t>50.025 </a:t>
                </a:r>
                <a:endParaRPr lang="zh-CN" altLang="en-US" sz="2000" b="1" dirty="0"/>
              </a:p>
            </p:txBody>
          </p:sp>
        </mc:Choice>
        <mc:Fallback xmlns="">
          <p:sp>
            <p:nvSpPr>
              <p:cNvPr id="39" name="TextBox 38"/>
              <p:cNvSpPr txBox="1">
                <a:spLocks noRot="1" noChangeAspect="1" noMove="1" noResize="1" noEditPoints="1" noAdjustHandles="1" noChangeArrowheads="1" noChangeShapeType="1" noTextEdit="1"/>
              </p:cNvSpPr>
              <p:nvPr/>
            </p:nvSpPr>
            <p:spPr>
              <a:xfrm>
                <a:off x="340691" y="4500988"/>
                <a:ext cx="4665446" cy="400110"/>
              </a:xfrm>
              <a:prstGeom prst="rect">
                <a:avLst/>
              </a:prstGeom>
              <a:blipFill rotWithShape="1">
                <a:blip r:embed="rId13"/>
                <a:stretch>
                  <a:fillRect t="-12121" b="-27273"/>
                </a:stretch>
              </a:blipFill>
            </p:spPr>
            <p:txBody>
              <a:bodyPr/>
              <a:lstStyle/>
              <a:p>
                <a:r>
                  <a:rPr lang="zh-CN" altLang="en-US">
                    <a:noFill/>
                  </a:rPr>
                  <a:t> </a:t>
                </a:r>
              </a:p>
            </p:txBody>
          </p:sp>
        </mc:Fallback>
      </mc:AlternateContent>
      <p:sp>
        <p:nvSpPr>
          <p:cNvPr id="41" name="TextBox 40"/>
          <p:cNvSpPr txBox="1"/>
          <p:nvPr/>
        </p:nvSpPr>
        <p:spPr>
          <a:xfrm>
            <a:off x="1935966" y="4952369"/>
            <a:ext cx="2349911" cy="400110"/>
          </a:xfrm>
          <a:prstGeom prst="rect">
            <a:avLst/>
          </a:prstGeom>
          <a:noFill/>
        </p:spPr>
        <p:txBody>
          <a:bodyPr wrap="square" rtlCol="0">
            <a:spAutoFit/>
          </a:bodyPr>
          <a:lstStyle/>
          <a:p>
            <a:r>
              <a:rPr lang="zh-CN" altLang="en-US" sz="2000" b="1" dirty="0" smtClean="0">
                <a:latin typeface="Cambria Math"/>
              </a:rPr>
              <a:t>∴ 孔合格。</a:t>
            </a:r>
            <a:endParaRPr lang="zh-CN" altLang="en-US" sz="2000" b="1" dirty="0"/>
          </a:p>
        </p:txBody>
      </p:sp>
      <mc:AlternateContent xmlns:mc="http://schemas.openxmlformats.org/markup-compatibility/2006" xmlns:a14="http://schemas.microsoft.com/office/drawing/2010/main">
        <mc:Choice Requires="a14">
          <p:sp>
            <p:nvSpPr>
              <p:cNvPr id="42" name="TextBox 41"/>
              <p:cNvSpPr txBox="1"/>
              <p:nvPr/>
            </p:nvSpPr>
            <p:spPr>
              <a:xfrm>
                <a:off x="35495" y="5352479"/>
                <a:ext cx="7560841" cy="369332"/>
              </a:xfrm>
              <a:prstGeom prst="rect">
                <a:avLst/>
              </a:prstGeom>
              <a:noFill/>
            </p:spPr>
            <p:txBody>
              <a:bodyPr wrap="square" rtlCol="0">
                <a:spAutoFit/>
              </a:bodyPr>
              <a:lstStyle/>
              <a:p>
                <a:r>
                  <a:rPr lang="zh-CN" altLang="en-US" dirty="0" smtClean="0"/>
                  <a:t>   </a:t>
                </a:r>
                <a:r>
                  <a:rPr lang="en-US" altLang="zh-CN" b="1" dirty="0" smtClean="0"/>
                  <a:t>(</a:t>
                </a:r>
                <a:r>
                  <a:rPr lang="en-US" altLang="zh-CN" b="1" dirty="0"/>
                  <a:t>2</a:t>
                </a:r>
                <a:r>
                  <a:rPr lang="en-US" altLang="zh-CN" b="1" dirty="0" smtClean="0"/>
                  <a:t>)  </a:t>
                </a:r>
                <a:r>
                  <a:rPr lang="zh-CN" altLang="en-US" b="1" dirty="0" smtClean="0"/>
                  <a:t>对</a:t>
                </a:r>
                <a:r>
                  <a:rPr lang="el-GR" altLang="zh-CN" b="1" i="1" dirty="0" smtClean="0">
                    <a:latin typeface="Batang" pitchFamily="18" charset="-127"/>
                    <a:ea typeface="Batang" pitchFamily="18" charset="-127"/>
                  </a:rPr>
                  <a:t>φ</a:t>
                </a:r>
                <a:r>
                  <a:rPr lang="en-US" altLang="zh-CN" b="1" dirty="0" smtClean="0">
                    <a:latin typeface="Batang" pitchFamily="18" charset="-127"/>
                    <a:ea typeface="Batang" pitchFamily="18" charset="-127"/>
                  </a:rPr>
                  <a:t>70</a:t>
                </a:r>
                <a:r>
                  <a:rPr lang="zh-CN" altLang="en-US" b="1" dirty="0" smtClean="0"/>
                  <a:t>采用包容要求       合格条件：</a:t>
                </a:r>
                <a14:m>
                  <m:oMath xmlns:m="http://schemas.openxmlformats.org/officeDocument/2006/math">
                    <m:sSub>
                      <m:sSubPr>
                        <m:ctrlPr>
                          <a:rPr lang="en-US" altLang="zh-CN" b="1" i="1">
                            <a:latin typeface="Cambria Math"/>
                          </a:rPr>
                        </m:ctrlPr>
                      </m:sSubPr>
                      <m:e>
                        <m:r>
                          <a:rPr lang="en-US" altLang="zh-CN" b="1" i="1" smtClean="0">
                            <a:latin typeface="Cambria Math"/>
                          </a:rPr>
                          <m:t>𝒅</m:t>
                        </m:r>
                      </m:e>
                      <m:sub>
                        <m:r>
                          <a:rPr lang="en-US" altLang="zh-CN" b="1">
                            <a:latin typeface="Cambria Math"/>
                          </a:rPr>
                          <m:t>𝐟𝐞</m:t>
                        </m:r>
                      </m:sub>
                    </m:sSub>
                  </m:oMath>
                </a14:m>
                <a:r>
                  <a:rPr lang="zh-CN" altLang="en-US" b="1" dirty="0"/>
                  <a:t> </a:t>
                </a:r>
                <a14:m>
                  <m:oMath xmlns:m="http://schemas.openxmlformats.org/officeDocument/2006/math">
                    <m:r>
                      <a:rPr lang="en-US" altLang="zh-CN" b="1" i="1" dirty="0" smtClean="0">
                        <a:latin typeface="Cambria Math"/>
                        <a:ea typeface="Cambria Math"/>
                      </a:rPr>
                      <m:t>≤</m:t>
                    </m:r>
                    <m:r>
                      <a:rPr lang="en-US" altLang="zh-CN" b="1" i="1" dirty="0">
                        <a:latin typeface="Cambria Math"/>
                      </a:rPr>
                      <m:t> </m:t>
                    </m:r>
                    <m:sSub>
                      <m:sSubPr>
                        <m:ctrlPr>
                          <a:rPr lang="en-US" altLang="zh-CN" b="1" i="1" dirty="0">
                            <a:latin typeface="Cambria Math"/>
                          </a:rPr>
                        </m:ctrlPr>
                      </m:sSubPr>
                      <m:e>
                        <m:r>
                          <a:rPr lang="en-US" altLang="zh-CN" b="1" i="1" dirty="0" smtClean="0">
                            <a:latin typeface="Cambria Math"/>
                          </a:rPr>
                          <m:t>𝒅</m:t>
                        </m:r>
                      </m:e>
                      <m:sub>
                        <m:r>
                          <a:rPr lang="en-US" altLang="zh-CN" b="1" dirty="0">
                            <a:latin typeface="Cambria Math"/>
                          </a:rPr>
                          <m:t>𝐌</m:t>
                        </m:r>
                      </m:sub>
                    </m:sSub>
                  </m:oMath>
                </a14:m>
                <a:r>
                  <a:rPr lang="zh-CN" altLang="en-US" b="1" dirty="0"/>
                  <a:t>  </a:t>
                </a:r>
                <a:r>
                  <a:rPr lang="en-US" altLang="zh-CN" b="1" dirty="0"/>
                  <a:t>,</a:t>
                </a:r>
                <a14:m>
                  <m:oMath xmlns:m="http://schemas.openxmlformats.org/officeDocument/2006/math">
                    <m:r>
                      <a:rPr lang="en-US" altLang="zh-CN" b="1" i="1" dirty="0" smtClean="0">
                        <a:latin typeface="Cambria Math"/>
                        <a:ea typeface="Cambria Math"/>
                      </a:rPr>
                      <m:t>       </m:t>
                    </m:r>
                    <m:sSub>
                      <m:sSubPr>
                        <m:ctrlPr>
                          <a:rPr lang="en-US" altLang="zh-CN" b="1" i="1" dirty="0">
                            <a:latin typeface="Cambria Math"/>
                          </a:rPr>
                        </m:ctrlPr>
                      </m:sSubPr>
                      <m:e>
                        <m:r>
                          <a:rPr lang="en-US" altLang="zh-CN" b="1" i="1" dirty="0">
                            <a:latin typeface="Cambria Math"/>
                          </a:rPr>
                          <m:t>𝑫</m:t>
                        </m:r>
                      </m:e>
                      <m:sub>
                        <m:r>
                          <a:rPr lang="en-US" altLang="zh-CN" b="1" i="1" dirty="0">
                            <a:latin typeface="Cambria Math"/>
                          </a:rPr>
                          <m:t>𝒂</m:t>
                        </m:r>
                      </m:sub>
                    </m:sSub>
                  </m:oMath>
                </a14:m>
                <a:r>
                  <a:rPr lang="zh-CN" altLang="en-US" b="1" dirty="0"/>
                  <a:t> </a:t>
                </a:r>
                <a14:m>
                  <m:oMath xmlns:m="http://schemas.openxmlformats.org/officeDocument/2006/math">
                    <m:r>
                      <a:rPr lang="zh-CN" altLang="en-US" b="1" i="1" dirty="0" smtClean="0">
                        <a:latin typeface="Cambria Math"/>
                      </a:rPr>
                      <m:t>≥</m:t>
                    </m:r>
                    <m:sSub>
                      <m:sSubPr>
                        <m:ctrlPr>
                          <a:rPr lang="en-US" altLang="zh-CN" b="1" i="1" dirty="0">
                            <a:latin typeface="Cambria Math"/>
                          </a:rPr>
                        </m:ctrlPr>
                      </m:sSubPr>
                      <m:e>
                        <m:r>
                          <a:rPr lang="en-US" altLang="zh-CN" b="1" i="1" dirty="0" smtClean="0">
                            <a:latin typeface="Cambria Math"/>
                          </a:rPr>
                          <m:t>𝒅</m:t>
                        </m:r>
                      </m:e>
                      <m:sub>
                        <m:r>
                          <a:rPr lang="en-US" altLang="zh-CN" b="1" i="0" dirty="0" smtClean="0">
                            <a:latin typeface="Cambria Math"/>
                          </a:rPr>
                          <m:t>𝐦𝐢𝐧</m:t>
                        </m:r>
                      </m:sub>
                    </m:sSub>
                  </m:oMath>
                </a14:m>
                <a:r>
                  <a:rPr lang="zh-CN" altLang="en-US" b="1" dirty="0" smtClean="0"/>
                  <a:t>   </a:t>
                </a:r>
                <a:r>
                  <a:rPr lang="en-US" altLang="zh-CN" b="1" dirty="0" smtClean="0"/>
                  <a:t> </a:t>
                </a:r>
                <a:endParaRPr lang="zh-CN" altLang="en-US" b="1" dirty="0"/>
              </a:p>
            </p:txBody>
          </p:sp>
        </mc:Choice>
        <mc:Fallback xmlns="">
          <p:sp>
            <p:nvSpPr>
              <p:cNvPr id="42" name="TextBox 41"/>
              <p:cNvSpPr txBox="1">
                <a:spLocks noRot="1" noChangeAspect="1" noMove="1" noResize="1" noEditPoints="1" noAdjustHandles="1" noChangeArrowheads="1" noChangeShapeType="1" noTextEdit="1"/>
              </p:cNvSpPr>
              <p:nvPr/>
            </p:nvSpPr>
            <p:spPr>
              <a:xfrm>
                <a:off x="35495" y="5352479"/>
                <a:ext cx="7560841" cy="369332"/>
              </a:xfrm>
              <a:prstGeom prst="rect">
                <a:avLst/>
              </a:prstGeom>
              <a:blipFill rotWithShape="1">
                <a:blip r:embed="rId14"/>
                <a:stretch>
                  <a:fillRect t="-13115" b="-2623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3" name="TextBox 42"/>
              <p:cNvSpPr txBox="1"/>
              <p:nvPr/>
            </p:nvSpPr>
            <p:spPr>
              <a:xfrm>
                <a:off x="463090" y="5725124"/>
                <a:ext cx="7416783" cy="400110"/>
              </a:xfrm>
              <a:prstGeom prst="rect">
                <a:avLst/>
              </a:prstGeom>
              <a:noFill/>
            </p:spPr>
            <p:txBody>
              <a:bodyPr wrap="square" rtlCol="0">
                <a:spAutoFit/>
              </a:bodyPr>
              <a:lstStyle/>
              <a:p>
                <a14:m>
                  <m:oMath xmlns:m="http://schemas.openxmlformats.org/officeDocument/2006/math">
                    <m:sSub>
                      <m:sSubPr>
                        <m:ctrlPr>
                          <a:rPr lang="en-US" altLang="zh-CN" sz="2000" b="1" i="1" dirty="0" smtClean="0">
                            <a:latin typeface="Cambria Math"/>
                          </a:rPr>
                        </m:ctrlPr>
                      </m:sSubPr>
                      <m:e>
                        <m:r>
                          <a:rPr lang="en-US" altLang="zh-CN" sz="2000" b="1" i="1" dirty="0" smtClean="0">
                            <a:latin typeface="Cambria Math"/>
                          </a:rPr>
                          <m:t>𝒅</m:t>
                        </m:r>
                      </m:e>
                      <m:sub>
                        <m:r>
                          <a:rPr lang="en-US" altLang="zh-CN" sz="2000" b="1" i="0" dirty="0" smtClean="0">
                            <a:latin typeface="Cambria Math"/>
                          </a:rPr>
                          <m:t>𝐌</m:t>
                        </m:r>
                        <m:r>
                          <a:rPr lang="en-US" altLang="zh-CN" sz="2000" b="1" i="0" dirty="0" smtClean="0">
                            <a:latin typeface="Cambria Math"/>
                          </a:rPr>
                          <m:t> </m:t>
                        </m:r>
                      </m:sub>
                    </m:sSub>
                  </m:oMath>
                </a14:m>
                <a:r>
                  <a:rPr lang="zh-CN" altLang="en-US" sz="2000" b="1" dirty="0" smtClean="0"/>
                  <a:t> </a:t>
                </a:r>
                <a:r>
                  <a:rPr lang="en-US" altLang="zh-CN" sz="2000" b="1" dirty="0" smtClean="0"/>
                  <a:t>= </a:t>
                </a:r>
                <a:r>
                  <a:rPr lang="el-GR" altLang="zh-CN" sz="2000" b="1" i="1" dirty="0" smtClean="0">
                    <a:latin typeface="Batang" pitchFamily="18" charset="-127"/>
                    <a:ea typeface="Batang" pitchFamily="18" charset="-127"/>
                  </a:rPr>
                  <a:t>φ</a:t>
                </a:r>
                <a:r>
                  <a:rPr lang="en-US" altLang="zh-CN" sz="2000" b="1" dirty="0" smtClean="0">
                    <a:latin typeface="Batang" pitchFamily="18" charset="-127"/>
                    <a:ea typeface="Batang" pitchFamily="18" charset="-127"/>
                  </a:rPr>
                  <a:t>70     </a:t>
                </a:r>
                <a14:m>
                  <m:oMath xmlns:m="http://schemas.openxmlformats.org/officeDocument/2006/math">
                    <m:sSub>
                      <m:sSubPr>
                        <m:ctrlPr>
                          <a:rPr lang="en-US" altLang="zh-CN" sz="2000" b="1" i="1" dirty="0">
                            <a:latin typeface="Cambria Math"/>
                          </a:rPr>
                        </m:ctrlPr>
                      </m:sSubPr>
                      <m:e>
                        <m:r>
                          <a:rPr lang="en-US" altLang="zh-CN" sz="2000" b="1" i="1" dirty="0">
                            <a:latin typeface="Cambria Math"/>
                          </a:rPr>
                          <m:t>𝒅</m:t>
                        </m:r>
                      </m:e>
                      <m:sub>
                        <m:r>
                          <a:rPr lang="en-US" altLang="zh-CN" sz="2000" b="1" dirty="0">
                            <a:latin typeface="Cambria Math"/>
                          </a:rPr>
                          <m:t>𝐦𝐢𝐧</m:t>
                        </m:r>
                      </m:sub>
                    </m:sSub>
                  </m:oMath>
                </a14:m>
                <a:r>
                  <a:rPr lang="zh-CN" altLang="en-US" sz="2000" b="1" dirty="0" smtClean="0"/>
                  <a:t> </a:t>
                </a:r>
                <a:r>
                  <a:rPr lang="en-US" altLang="zh-CN" sz="2000" b="1" dirty="0" smtClean="0"/>
                  <a:t>= </a:t>
                </a:r>
                <a:r>
                  <a:rPr lang="el-GR" altLang="zh-CN" sz="2000" b="1" i="1" dirty="0" smtClean="0">
                    <a:latin typeface="Batang" pitchFamily="18" charset="-127"/>
                    <a:ea typeface="Batang" pitchFamily="18" charset="-127"/>
                  </a:rPr>
                  <a:t>φ</a:t>
                </a:r>
                <a:r>
                  <a:rPr lang="en-US" altLang="zh-CN" sz="2000" b="1" dirty="0" smtClean="0">
                    <a:latin typeface="Batang" pitchFamily="18" charset="-127"/>
                    <a:ea typeface="Batang" pitchFamily="18" charset="-127"/>
                  </a:rPr>
                  <a:t>69.97      </a:t>
                </a:r>
                <a:endParaRPr lang="zh-CN" altLang="en-US" sz="2000" b="1" dirty="0"/>
              </a:p>
            </p:txBody>
          </p:sp>
        </mc:Choice>
        <mc:Fallback xmlns="">
          <p:sp>
            <p:nvSpPr>
              <p:cNvPr id="43" name="TextBox 42"/>
              <p:cNvSpPr txBox="1">
                <a:spLocks noRot="1" noChangeAspect="1" noMove="1" noResize="1" noEditPoints="1" noAdjustHandles="1" noChangeArrowheads="1" noChangeShapeType="1" noTextEdit="1"/>
              </p:cNvSpPr>
              <p:nvPr/>
            </p:nvSpPr>
            <p:spPr>
              <a:xfrm>
                <a:off x="463090" y="5725124"/>
                <a:ext cx="7416783" cy="400110"/>
              </a:xfrm>
              <a:prstGeom prst="rect">
                <a:avLst/>
              </a:prstGeom>
              <a:blipFill rotWithShape="1">
                <a:blip r:embed="rId15"/>
                <a:stretch>
                  <a:fillRect l="-82" t="-12121" b="-2727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4" name="TextBox 43"/>
              <p:cNvSpPr txBox="1"/>
              <p:nvPr/>
            </p:nvSpPr>
            <p:spPr>
              <a:xfrm>
                <a:off x="335532" y="6125234"/>
                <a:ext cx="5713830" cy="400110"/>
              </a:xfrm>
              <a:prstGeom prst="rect">
                <a:avLst/>
              </a:prstGeom>
              <a:noFill/>
            </p:spPr>
            <p:txBody>
              <a:bodyPr wrap="square" rtlCol="0">
                <a:spAutoFit/>
              </a:bodyPr>
              <a:lstStyle/>
              <a:p>
                <a14:m>
                  <m:oMath xmlns:m="http://schemas.openxmlformats.org/officeDocument/2006/math">
                    <m:sSub>
                      <m:sSubPr>
                        <m:ctrlPr>
                          <a:rPr lang="en-US" altLang="zh-CN" sz="2000" b="1" i="1" smtClean="0">
                            <a:latin typeface="Cambria Math"/>
                          </a:rPr>
                        </m:ctrlPr>
                      </m:sSubPr>
                      <m:e>
                        <m:r>
                          <a:rPr lang="en-US" altLang="zh-CN" sz="2000" b="1" i="1" smtClean="0">
                            <a:latin typeface="Cambria Math"/>
                            <a:ea typeface="Cambria Math"/>
                          </a:rPr>
                          <m:t>∵</m:t>
                        </m:r>
                        <m:r>
                          <a:rPr lang="en-US" altLang="zh-CN" sz="2000" b="1" i="1" smtClean="0">
                            <a:latin typeface="Cambria Math"/>
                            <a:ea typeface="Cambria Math"/>
                          </a:rPr>
                          <m:t>𝒅</m:t>
                        </m:r>
                      </m:e>
                      <m:sub>
                        <m:r>
                          <a:rPr lang="en-US" altLang="zh-CN" sz="2000" b="1" i="0" smtClean="0">
                            <a:latin typeface="Cambria Math"/>
                          </a:rPr>
                          <m:t>𝐟𝐞</m:t>
                        </m:r>
                      </m:sub>
                    </m:sSub>
                  </m:oMath>
                </a14:m>
                <a:r>
                  <a:rPr lang="zh-CN" altLang="en-US" sz="2000" b="1" dirty="0" smtClean="0"/>
                  <a:t> </a:t>
                </a:r>
                <a14:m>
                  <m:oMath xmlns:m="http://schemas.openxmlformats.org/officeDocument/2006/math">
                    <m:r>
                      <a:rPr lang="en-US" altLang="zh-CN" sz="2000" b="1" i="0" dirty="0" smtClean="0">
                        <a:latin typeface="Cambria Math"/>
                      </a:rPr>
                      <m:t>=</m:t>
                    </m:r>
                    <m:r>
                      <a:rPr lang="en-US" altLang="zh-CN" sz="2000" b="1" i="1" dirty="0" smtClean="0">
                        <a:latin typeface="Cambria Math"/>
                      </a:rPr>
                      <m:t> </m:t>
                    </m:r>
                    <m:sSub>
                      <m:sSubPr>
                        <m:ctrlPr>
                          <a:rPr lang="en-US" altLang="zh-CN" sz="2000" b="1" i="1" dirty="0" smtClean="0">
                            <a:latin typeface="Cambria Math"/>
                          </a:rPr>
                        </m:ctrlPr>
                      </m:sSubPr>
                      <m:e>
                        <m:r>
                          <a:rPr lang="en-US" altLang="zh-CN" sz="2000" b="1" i="1" dirty="0" smtClean="0">
                            <a:latin typeface="Cambria Math"/>
                          </a:rPr>
                          <m:t>𝒅</m:t>
                        </m:r>
                      </m:e>
                      <m:sub>
                        <m:r>
                          <a:rPr lang="en-US" altLang="zh-CN" sz="2000" b="1" i="1" dirty="0" smtClean="0">
                            <a:latin typeface="Cambria Math"/>
                          </a:rPr>
                          <m:t>𝒂</m:t>
                        </m:r>
                      </m:sub>
                    </m:sSub>
                  </m:oMath>
                </a14:m>
                <a:r>
                  <a:rPr lang="zh-CN" altLang="en-US" sz="2000" b="1" dirty="0" smtClean="0"/>
                  <a:t> </a:t>
                </a:r>
                <a:r>
                  <a:rPr lang="en-US" altLang="zh-CN" sz="2000" b="1" dirty="0" smtClean="0"/>
                  <a:t>+ </a:t>
                </a:r>
                <a:r>
                  <a:rPr lang="en-US" altLang="zh-CN" sz="2000" b="1" i="1" dirty="0" smtClean="0"/>
                  <a:t>f</a:t>
                </a:r>
                <a:r>
                  <a:rPr lang="en-US" altLang="zh-CN" sz="2000" b="1" dirty="0" smtClean="0"/>
                  <a:t> = </a:t>
                </a:r>
                <a:r>
                  <a:rPr lang="el-GR" altLang="zh-CN" sz="2000" b="1" i="1" dirty="0" smtClean="0">
                    <a:latin typeface="Batang" pitchFamily="18" charset="-127"/>
                    <a:ea typeface="Batang" pitchFamily="18" charset="-127"/>
                  </a:rPr>
                  <a:t> </a:t>
                </a:r>
                <a:r>
                  <a:rPr lang="el-GR" altLang="zh-CN" sz="2000" b="1" i="1" dirty="0">
                    <a:latin typeface="Batang" pitchFamily="18" charset="-127"/>
                    <a:ea typeface="Batang" pitchFamily="18" charset="-127"/>
                  </a:rPr>
                  <a:t>φ </a:t>
                </a:r>
                <a:r>
                  <a:rPr lang="en-US" altLang="zh-CN" sz="2000" b="1" dirty="0" smtClean="0">
                    <a:latin typeface="Batang" pitchFamily="18" charset="-127"/>
                    <a:ea typeface="Batang" pitchFamily="18" charset="-127"/>
                  </a:rPr>
                  <a:t>70.015</a:t>
                </a:r>
                <a:r>
                  <a:rPr lang="en-US" altLang="zh-CN" sz="2000" b="1" dirty="0" smtClean="0"/>
                  <a:t> &gt; </a:t>
                </a:r>
                <a14:m>
                  <m:oMath xmlns:m="http://schemas.openxmlformats.org/officeDocument/2006/math">
                    <m:sSub>
                      <m:sSubPr>
                        <m:ctrlPr>
                          <a:rPr lang="en-US" altLang="zh-CN" sz="2000" b="1" i="1" dirty="0">
                            <a:latin typeface="Cambria Math"/>
                          </a:rPr>
                        </m:ctrlPr>
                      </m:sSubPr>
                      <m:e>
                        <m:r>
                          <a:rPr lang="en-US" altLang="zh-CN" sz="2000" b="1" i="1" dirty="0" smtClean="0">
                            <a:latin typeface="Cambria Math"/>
                          </a:rPr>
                          <m:t>𝒅</m:t>
                        </m:r>
                      </m:e>
                      <m:sub>
                        <m:r>
                          <a:rPr lang="en-US" altLang="zh-CN" sz="2000" b="1" dirty="0">
                            <a:latin typeface="Cambria Math"/>
                          </a:rPr>
                          <m:t>𝐌</m:t>
                        </m:r>
                        <m:r>
                          <a:rPr lang="en-US" altLang="zh-CN" sz="2000" b="1" dirty="0">
                            <a:latin typeface="Cambria Math"/>
                          </a:rPr>
                          <m:t> </m:t>
                        </m:r>
                      </m:sub>
                    </m:sSub>
                  </m:oMath>
                </a14:m>
                <a:r>
                  <a:rPr lang="en-US" altLang="zh-CN" sz="2000" b="1" dirty="0" smtClean="0"/>
                  <a:t>= </a:t>
                </a:r>
                <a:r>
                  <a:rPr lang="el-GR" altLang="zh-CN" sz="2000" b="1" i="1" dirty="0" smtClean="0">
                    <a:latin typeface="Batang" pitchFamily="18" charset="-127"/>
                    <a:ea typeface="Batang" pitchFamily="18" charset="-127"/>
                  </a:rPr>
                  <a:t>φ</a:t>
                </a:r>
                <a:r>
                  <a:rPr lang="en-US" altLang="zh-CN" sz="2000" b="1" dirty="0" smtClean="0">
                    <a:latin typeface="Batang" pitchFamily="18" charset="-127"/>
                    <a:ea typeface="Batang" pitchFamily="18" charset="-127"/>
                  </a:rPr>
                  <a:t>70</a:t>
                </a:r>
                <a:endParaRPr lang="zh-CN" altLang="en-US" sz="2000" b="1" dirty="0"/>
              </a:p>
            </p:txBody>
          </p:sp>
        </mc:Choice>
        <mc:Fallback xmlns="">
          <p:sp>
            <p:nvSpPr>
              <p:cNvPr id="44" name="TextBox 43"/>
              <p:cNvSpPr txBox="1">
                <a:spLocks noRot="1" noChangeAspect="1" noMove="1" noResize="1" noEditPoints="1" noAdjustHandles="1" noChangeArrowheads="1" noChangeShapeType="1" noTextEdit="1"/>
              </p:cNvSpPr>
              <p:nvPr/>
            </p:nvSpPr>
            <p:spPr>
              <a:xfrm>
                <a:off x="335532" y="6125234"/>
                <a:ext cx="5713830" cy="400110"/>
              </a:xfrm>
              <a:prstGeom prst="rect">
                <a:avLst/>
              </a:prstGeom>
              <a:blipFill rotWithShape="1">
                <a:blip r:embed="rId16"/>
                <a:stretch>
                  <a:fillRect t="-12308" b="-29231"/>
                </a:stretch>
              </a:blipFill>
            </p:spPr>
            <p:txBody>
              <a:bodyPr/>
              <a:lstStyle/>
              <a:p>
                <a:r>
                  <a:rPr lang="zh-CN" altLang="en-US">
                    <a:noFill/>
                  </a:rPr>
                  <a:t> </a:t>
                </a:r>
              </a:p>
            </p:txBody>
          </p:sp>
        </mc:Fallback>
      </mc:AlternateContent>
      <p:sp>
        <p:nvSpPr>
          <p:cNvPr id="45" name="TextBox 44"/>
          <p:cNvSpPr txBox="1"/>
          <p:nvPr/>
        </p:nvSpPr>
        <p:spPr>
          <a:xfrm>
            <a:off x="4939859" y="5917342"/>
            <a:ext cx="2349911" cy="400110"/>
          </a:xfrm>
          <a:prstGeom prst="rect">
            <a:avLst/>
          </a:prstGeom>
          <a:noFill/>
        </p:spPr>
        <p:txBody>
          <a:bodyPr wrap="square" rtlCol="0">
            <a:spAutoFit/>
          </a:bodyPr>
          <a:lstStyle/>
          <a:p>
            <a:r>
              <a:rPr lang="zh-CN" altLang="en-US" sz="2000" b="1" dirty="0" smtClean="0">
                <a:latin typeface="Cambria Math"/>
              </a:rPr>
              <a:t>∴ 轴不合格。</a:t>
            </a:r>
            <a:endParaRPr lang="zh-CN" altLang="en-US" sz="2000" b="1" dirty="0"/>
          </a:p>
        </p:txBody>
      </p:sp>
      <p:sp>
        <p:nvSpPr>
          <p:cNvPr id="34"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42</a:t>
            </a:fld>
            <a:endParaRPr lang="zh-CN" altLang="en-US" sz="2400" b="1" dirty="0"/>
          </a:p>
        </p:txBody>
      </p:sp>
    </p:spTree>
    <p:extLst>
      <p:ext uri="{BB962C8B-B14F-4D97-AF65-F5344CB8AC3E}">
        <p14:creationId xmlns:p14="http://schemas.microsoft.com/office/powerpoint/2010/main" val="6540624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225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1500" fill="hold"/>
                                        <p:tgtEl>
                                          <p:spTgt spid="33"/>
                                        </p:tgtEl>
                                        <p:attrNameLst>
                                          <p:attrName>ppt_x</p:attrName>
                                        </p:attrNameLst>
                                      </p:cBhvr>
                                      <p:tavLst>
                                        <p:tav tm="0">
                                          <p:val>
                                            <p:strVal val="1+#ppt_w/2"/>
                                          </p:val>
                                        </p:tav>
                                        <p:tav tm="100000">
                                          <p:val>
                                            <p:strVal val="#ppt_x"/>
                                          </p:val>
                                        </p:tav>
                                      </p:tavLst>
                                    </p:anim>
                                    <p:anim calcmode="lin" valueType="num">
                                      <p:cBhvr additive="base">
                                        <p:cTn id="13" dur="1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175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175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left)">
                                      <p:cBhvr>
                                        <p:cTn id="28" dur="1750"/>
                                        <p:tgtEl>
                                          <p:spTgt spid="3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left)">
                                      <p:cBhvr>
                                        <p:cTn id="33" dur="1750"/>
                                        <p:tgtEl>
                                          <p:spTgt spid="3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left)">
                                      <p:cBhvr>
                                        <p:cTn id="38" dur="1250"/>
                                        <p:tgtEl>
                                          <p:spTgt spid="3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1500"/>
                                        <p:tgtEl>
                                          <p:spTgt spid="3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wipe(left)">
                                      <p:cBhvr>
                                        <p:cTn id="48" dur="1500"/>
                                        <p:tgtEl>
                                          <p:spTgt spid="41"/>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ipe(left)">
                                      <p:cBhvr>
                                        <p:cTn id="53" dur="1500"/>
                                        <p:tgtEl>
                                          <p:spTgt spid="42"/>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wipe(left)">
                                      <p:cBhvr>
                                        <p:cTn id="58" dur="1500"/>
                                        <p:tgtEl>
                                          <p:spTgt spid="43"/>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wipe(left)">
                                      <p:cBhvr>
                                        <p:cTn id="63" dur="1250"/>
                                        <p:tgtEl>
                                          <p:spTgt spid="44"/>
                                        </p:tgtEl>
                                      </p:cBhvr>
                                    </p:animEffect>
                                  </p:childTnLst>
                                </p:cTn>
                              </p:par>
                            </p:childTnLst>
                          </p:cTn>
                        </p:par>
                      </p:childTnLst>
                    </p:cTn>
                  </p:par>
                  <p:par>
                    <p:cTn id="64" fill="hold">
                      <p:stCondLst>
                        <p:cond delay="indefinite"/>
                      </p:stCondLst>
                      <p:childTnLst>
                        <p:par>
                          <p:cTn id="65" fill="hold">
                            <p:stCondLst>
                              <p:cond delay="0"/>
                            </p:stCondLst>
                            <p:childTnLst>
                              <p:par>
                                <p:cTn id="66" presetID="31" presetClass="entr" presetSubtype="0" fill="hold" grpId="0" nodeType="clickEffect">
                                  <p:stCondLst>
                                    <p:cond delay="0"/>
                                  </p:stCondLst>
                                  <p:childTnLst>
                                    <p:set>
                                      <p:cBhvr>
                                        <p:cTn id="67" dur="1" fill="hold">
                                          <p:stCondLst>
                                            <p:cond delay="0"/>
                                          </p:stCondLst>
                                        </p:cTn>
                                        <p:tgtEl>
                                          <p:spTgt spid="45"/>
                                        </p:tgtEl>
                                        <p:attrNameLst>
                                          <p:attrName>style.visibility</p:attrName>
                                        </p:attrNameLst>
                                      </p:cBhvr>
                                      <p:to>
                                        <p:strVal val="visible"/>
                                      </p:to>
                                    </p:set>
                                    <p:anim calcmode="lin" valueType="num">
                                      <p:cBhvr>
                                        <p:cTn id="68" dur="1000" fill="hold"/>
                                        <p:tgtEl>
                                          <p:spTgt spid="45"/>
                                        </p:tgtEl>
                                        <p:attrNameLst>
                                          <p:attrName>ppt_w</p:attrName>
                                        </p:attrNameLst>
                                      </p:cBhvr>
                                      <p:tavLst>
                                        <p:tav tm="0">
                                          <p:val>
                                            <p:fltVal val="0"/>
                                          </p:val>
                                        </p:tav>
                                        <p:tav tm="100000">
                                          <p:val>
                                            <p:strVal val="#ppt_w"/>
                                          </p:val>
                                        </p:tav>
                                      </p:tavLst>
                                    </p:anim>
                                    <p:anim calcmode="lin" valueType="num">
                                      <p:cBhvr>
                                        <p:cTn id="69" dur="1000" fill="hold"/>
                                        <p:tgtEl>
                                          <p:spTgt spid="45"/>
                                        </p:tgtEl>
                                        <p:attrNameLst>
                                          <p:attrName>ppt_h</p:attrName>
                                        </p:attrNameLst>
                                      </p:cBhvr>
                                      <p:tavLst>
                                        <p:tav tm="0">
                                          <p:val>
                                            <p:fltVal val="0"/>
                                          </p:val>
                                        </p:tav>
                                        <p:tav tm="100000">
                                          <p:val>
                                            <p:strVal val="#ppt_h"/>
                                          </p:val>
                                        </p:tav>
                                      </p:tavLst>
                                    </p:anim>
                                    <p:anim calcmode="lin" valueType="num">
                                      <p:cBhvr>
                                        <p:cTn id="70" dur="1000" fill="hold"/>
                                        <p:tgtEl>
                                          <p:spTgt spid="45"/>
                                        </p:tgtEl>
                                        <p:attrNameLst>
                                          <p:attrName>style.rotation</p:attrName>
                                        </p:attrNameLst>
                                      </p:cBhvr>
                                      <p:tavLst>
                                        <p:tav tm="0">
                                          <p:val>
                                            <p:fltVal val="90"/>
                                          </p:val>
                                        </p:tav>
                                        <p:tav tm="100000">
                                          <p:val>
                                            <p:fltVal val="0"/>
                                          </p:val>
                                        </p:tav>
                                      </p:tavLst>
                                    </p:anim>
                                    <p:animEffect transition="in" filter="fade">
                                      <p:cBhvr>
                                        <p:cTn id="71"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 grpId="0"/>
      <p:bldP spid="3" grpId="0"/>
      <p:bldP spid="35" grpId="0"/>
      <p:bldP spid="36" grpId="0"/>
      <p:bldP spid="37" grpId="0"/>
      <p:bldP spid="39" grpId="0"/>
      <p:bldP spid="41" grpId="0"/>
      <p:bldP spid="42" grpId="0"/>
      <p:bldP spid="43" grpId="0"/>
      <p:bldP spid="44" grpId="0"/>
      <p:bldP spid="4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251520" y="188640"/>
            <a:ext cx="4949824" cy="432048"/>
          </a:xfrm>
        </p:spPr>
        <p:txBody>
          <a:bodyPr>
            <a:normAutofit/>
          </a:bodyPr>
          <a:lstStyle/>
          <a:p>
            <a:pPr marL="0" indent="0">
              <a:buNone/>
            </a:pPr>
            <a:r>
              <a:rPr lang="zh-CN" altLang="en-US" sz="2000" b="1" dirty="0"/>
              <a:t>五</a:t>
            </a:r>
            <a:r>
              <a:rPr lang="zh-CN" altLang="en-US" sz="2000" b="1" dirty="0" smtClean="0"/>
              <a:t>、标注题 </a:t>
            </a:r>
            <a:endParaRPr lang="zh-CN" altLang="en-US" sz="2000" b="1" dirty="0"/>
          </a:p>
        </p:txBody>
      </p:sp>
      <p:sp>
        <p:nvSpPr>
          <p:cNvPr id="7" name="内容占位符 2"/>
          <p:cNvSpPr txBox="1">
            <a:spLocks/>
          </p:cNvSpPr>
          <p:nvPr/>
        </p:nvSpPr>
        <p:spPr>
          <a:xfrm>
            <a:off x="1835696" y="155513"/>
            <a:ext cx="6151512" cy="5371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zh-CN" altLang="en-US" sz="1600" b="1" dirty="0" smtClean="0"/>
              <a:t>  切削加工如下图所示零件，试将下列技术要求标注在图样上。</a:t>
            </a:r>
            <a:endParaRPr lang="zh-CN" altLang="en-US" sz="1600" b="1" dirty="0"/>
          </a:p>
        </p:txBody>
      </p:sp>
      <p:sp>
        <p:nvSpPr>
          <p:cNvPr id="25" name="内容占位符 2"/>
          <p:cNvSpPr txBox="1">
            <a:spLocks/>
          </p:cNvSpPr>
          <p:nvPr/>
        </p:nvSpPr>
        <p:spPr>
          <a:xfrm>
            <a:off x="323528" y="476672"/>
            <a:ext cx="6696744" cy="5371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zh-CN" altLang="en-US" sz="1000" b="1" dirty="0" smtClean="0"/>
              <a:t>  </a:t>
            </a:r>
            <a:r>
              <a:rPr lang="en-US" altLang="zh-CN" sz="1000" b="1" dirty="0" smtClean="0"/>
              <a:t>1. </a:t>
            </a:r>
            <a:r>
              <a:rPr lang="el-GR" altLang="zh-CN" sz="1000" b="1" i="1" dirty="0" smtClean="0">
                <a:latin typeface="Batang" pitchFamily="18" charset="-127"/>
                <a:ea typeface="Batang" pitchFamily="18" charset="-127"/>
              </a:rPr>
              <a:t>φ</a:t>
            </a:r>
            <a:r>
              <a:rPr lang="en-US" altLang="zh-CN" sz="1000" b="1" dirty="0" smtClean="0"/>
              <a:t>25H7</a:t>
            </a:r>
            <a:r>
              <a:rPr lang="zh-CN" altLang="en-US" sz="1000" b="1" dirty="0" smtClean="0"/>
              <a:t>的孔采用包容要求，其表面粗糙度轮廓</a:t>
            </a:r>
            <a:r>
              <a:rPr lang="en-US" altLang="zh-CN" sz="1000" b="1" i="1" dirty="0" smtClean="0"/>
              <a:t>Ra</a:t>
            </a:r>
            <a:r>
              <a:rPr lang="zh-CN" altLang="en-US" sz="1000" b="1" dirty="0" smtClean="0"/>
              <a:t>的上限值为</a:t>
            </a:r>
            <a:r>
              <a:rPr lang="en-US" altLang="zh-CN" sz="1000" b="1" dirty="0" smtClean="0"/>
              <a:t>0.8μm</a:t>
            </a:r>
            <a:r>
              <a:rPr lang="zh-CN" altLang="en-US" sz="1000" b="1" dirty="0" smtClean="0"/>
              <a:t>。</a:t>
            </a:r>
            <a:endParaRPr lang="zh-CN" altLang="en-US" sz="1000" b="1" dirty="0"/>
          </a:p>
        </p:txBody>
      </p:sp>
      <p:sp>
        <p:nvSpPr>
          <p:cNvPr id="26" name="内容占位符 2"/>
          <p:cNvSpPr txBox="1">
            <a:spLocks/>
          </p:cNvSpPr>
          <p:nvPr/>
        </p:nvSpPr>
        <p:spPr>
          <a:xfrm>
            <a:off x="323528" y="692696"/>
            <a:ext cx="7128792" cy="5040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zh-CN" altLang="en-US" sz="1000" b="1" dirty="0" smtClean="0"/>
              <a:t>  </a:t>
            </a:r>
            <a:r>
              <a:rPr lang="en-US" altLang="zh-CN" sz="1000" b="1" dirty="0" smtClean="0"/>
              <a:t>2.  </a:t>
            </a:r>
            <a:r>
              <a:rPr lang="el-GR" altLang="zh-CN" sz="1000" b="1" i="1" dirty="0" smtClean="0">
                <a:latin typeface="Batang" pitchFamily="18" charset="-127"/>
                <a:ea typeface="Batang" pitchFamily="18" charset="-127"/>
              </a:rPr>
              <a:t>φ</a:t>
            </a:r>
            <a:r>
              <a:rPr lang="en-US" altLang="zh-CN" sz="1000" b="1" dirty="0" smtClean="0">
                <a:latin typeface="Batang" pitchFamily="18" charset="-127"/>
                <a:ea typeface="Batang" pitchFamily="18" charset="-127"/>
              </a:rPr>
              <a:t>40p</a:t>
            </a:r>
            <a:r>
              <a:rPr lang="en-US" altLang="zh-CN" sz="1000" b="1" dirty="0" smtClean="0"/>
              <a:t>7</a:t>
            </a:r>
            <a:r>
              <a:rPr lang="zh-CN" altLang="en-US" sz="1000" b="1" dirty="0" smtClean="0"/>
              <a:t>孔的轴线对</a:t>
            </a:r>
            <a:r>
              <a:rPr lang="el-GR" altLang="zh-CN" sz="1000" b="1" i="1" dirty="0">
                <a:latin typeface="Batang" pitchFamily="18" charset="-127"/>
                <a:ea typeface="Batang" pitchFamily="18" charset="-127"/>
              </a:rPr>
              <a:t>φ</a:t>
            </a:r>
            <a:r>
              <a:rPr lang="en-US" altLang="zh-CN" sz="1000" b="1" dirty="0" smtClean="0"/>
              <a:t>25H7</a:t>
            </a:r>
            <a:r>
              <a:rPr lang="zh-CN" altLang="en-US" sz="1000" b="1" dirty="0" smtClean="0"/>
              <a:t>基准孔的轴线同轴度公差值为</a:t>
            </a:r>
            <a:r>
              <a:rPr lang="en-US" altLang="zh-CN" sz="1000" b="1" dirty="0" smtClean="0"/>
              <a:t>0.02</a:t>
            </a:r>
            <a:r>
              <a:rPr lang="zh-CN" altLang="en-US" sz="1000" b="1" dirty="0" smtClean="0"/>
              <a:t>，且该被</a:t>
            </a:r>
            <a:endParaRPr lang="en-US" altLang="zh-CN" sz="1000" b="1" dirty="0" smtClean="0"/>
          </a:p>
          <a:p>
            <a:pPr marL="0" indent="0">
              <a:lnSpc>
                <a:spcPct val="130000"/>
              </a:lnSpc>
              <a:buNone/>
            </a:pPr>
            <a:r>
              <a:rPr lang="en-US" altLang="zh-CN" sz="1000" b="1" dirty="0"/>
              <a:t> </a:t>
            </a:r>
            <a:r>
              <a:rPr lang="en-US" altLang="zh-CN" sz="1000" b="1" dirty="0" smtClean="0"/>
              <a:t>       </a:t>
            </a:r>
            <a:r>
              <a:rPr lang="zh-CN" altLang="en-US" sz="1000" b="1" dirty="0" smtClean="0"/>
              <a:t>测要素采用最大实体要求，</a:t>
            </a:r>
            <a:r>
              <a:rPr lang="zh-CN" altLang="en-US" sz="1000" b="1" dirty="0"/>
              <a:t>其表面粗糙度轮廓</a:t>
            </a:r>
            <a:r>
              <a:rPr lang="en-US" altLang="zh-CN" sz="1000" b="1" i="1" dirty="0"/>
              <a:t>Ra</a:t>
            </a:r>
            <a:r>
              <a:rPr lang="zh-CN" altLang="en-US" sz="1000" b="1" dirty="0" smtClean="0"/>
              <a:t>的最大值为</a:t>
            </a:r>
            <a:r>
              <a:rPr lang="en-US" altLang="zh-CN" sz="1000" b="1" dirty="0" smtClean="0"/>
              <a:t>1.6μm</a:t>
            </a:r>
            <a:r>
              <a:rPr lang="zh-CN" altLang="en-US" sz="1000" b="1" dirty="0" smtClean="0"/>
              <a:t>。</a:t>
            </a:r>
            <a:endParaRPr lang="zh-CN" altLang="en-US" sz="1000" b="1" dirty="0"/>
          </a:p>
        </p:txBody>
      </p:sp>
      <p:sp>
        <p:nvSpPr>
          <p:cNvPr id="27" name="内容占位符 2"/>
          <p:cNvSpPr txBox="1">
            <a:spLocks/>
          </p:cNvSpPr>
          <p:nvPr/>
        </p:nvSpPr>
        <p:spPr>
          <a:xfrm>
            <a:off x="323528" y="1124744"/>
            <a:ext cx="7431282" cy="21602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zh-CN" altLang="en-US" sz="1000" b="1" dirty="0" smtClean="0"/>
              <a:t>  </a:t>
            </a:r>
            <a:r>
              <a:rPr lang="en-US" altLang="zh-CN" sz="1000" b="1" dirty="0" smtClean="0"/>
              <a:t>3. </a:t>
            </a:r>
            <a:r>
              <a:rPr lang="zh-CN" altLang="en-US" sz="1000" b="1" dirty="0" smtClean="0"/>
              <a:t>端面</a:t>
            </a:r>
            <a:r>
              <a:rPr lang="en-US" altLang="zh-CN" sz="1000" b="1" i="1" dirty="0" smtClean="0"/>
              <a:t>A</a:t>
            </a:r>
            <a:r>
              <a:rPr lang="zh-CN" altLang="en-US" sz="1000" b="1" dirty="0" smtClean="0"/>
              <a:t>对</a:t>
            </a:r>
            <a:r>
              <a:rPr lang="en-US" altLang="zh-CN" sz="1000" b="1" dirty="0" smtClean="0"/>
              <a:t> </a:t>
            </a:r>
            <a:r>
              <a:rPr lang="el-GR" altLang="zh-CN" sz="1000" b="1" i="1" dirty="0" smtClean="0">
                <a:latin typeface="Batang" pitchFamily="18" charset="-127"/>
                <a:ea typeface="Batang" pitchFamily="18" charset="-127"/>
              </a:rPr>
              <a:t>φ</a:t>
            </a:r>
            <a:r>
              <a:rPr lang="en-US" altLang="zh-CN" sz="1000" b="1" dirty="0" smtClean="0"/>
              <a:t>25H7</a:t>
            </a:r>
            <a:r>
              <a:rPr lang="zh-CN" altLang="en-US" sz="1000" b="1" dirty="0" smtClean="0"/>
              <a:t>孔的轴线轴向圆跳动公差为</a:t>
            </a:r>
            <a:r>
              <a:rPr lang="en-US" altLang="zh-CN" sz="1000" b="1" dirty="0" smtClean="0"/>
              <a:t>0.03</a:t>
            </a:r>
            <a:r>
              <a:rPr lang="zh-CN" altLang="en-US" sz="1000" b="1" dirty="0" smtClean="0"/>
              <a:t>，其表面粗糙度轮廓</a:t>
            </a:r>
            <a:r>
              <a:rPr lang="en-US" altLang="zh-CN" sz="1000" b="1" i="1" dirty="0" smtClean="0"/>
              <a:t>Ra</a:t>
            </a:r>
            <a:r>
              <a:rPr lang="zh-CN" altLang="en-US" sz="1000" b="1" dirty="0" smtClean="0"/>
              <a:t>的上限值为</a:t>
            </a:r>
            <a:r>
              <a:rPr lang="en-US" altLang="zh-CN" sz="1000" b="1" dirty="0" smtClean="0"/>
              <a:t>3.2μm</a:t>
            </a:r>
            <a:r>
              <a:rPr lang="zh-CN" altLang="en-US" sz="1000" b="1" dirty="0" smtClean="0"/>
              <a:t>，</a:t>
            </a:r>
            <a:r>
              <a:rPr lang="en-US" altLang="zh-CN" sz="1000" b="1" i="1" dirty="0" err="1" smtClean="0"/>
              <a:t>Rz</a:t>
            </a:r>
            <a:r>
              <a:rPr lang="zh-CN" altLang="en-US" sz="1000" b="1" dirty="0" smtClean="0"/>
              <a:t>的下限值为</a:t>
            </a:r>
            <a:r>
              <a:rPr lang="en-US" altLang="zh-CN" sz="1000" b="1" dirty="0" smtClean="0"/>
              <a:t>1.6μm</a:t>
            </a:r>
            <a:r>
              <a:rPr lang="zh-CN" altLang="en-US" sz="1000" b="1" dirty="0" smtClean="0"/>
              <a:t>。</a:t>
            </a:r>
            <a:endParaRPr lang="zh-CN" altLang="en-US" sz="1000" b="1" dirty="0"/>
          </a:p>
        </p:txBody>
      </p:sp>
      <p:sp>
        <p:nvSpPr>
          <p:cNvPr id="28" name="内容占位符 2"/>
          <p:cNvSpPr txBox="1">
            <a:spLocks/>
          </p:cNvSpPr>
          <p:nvPr/>
        </p:nvSpPr>
        <p:spPr>
          <a:xfrm>
            <a:off x="361399" y="1340768"/>
            <a:ext cx="5732075" cy="42781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zh-CN" altLang="en-US" sz="1000" b="1" dirty="0" smtClean="0"/>
              <a:t> </a:t>
            </a:r>
            <a:r>
              <a:rPr lang="en-US" altLang="zh-CN" sz="1000" b="1" dirty="0" smtClean="0"/>
              <a:t>4.    </a:t>
            </a:r>
            <a:r>
              <a:rPr lang="zh-CN" altLang="en-US" sz="1000" b="1" dirty="0" smtClean="0"/>
              <a:t>圆柱面</a:t>
            </a:r>
            <a:r>
              <a:rPr lang="en-US" altLang="zh-CN" sz="1000" b="1" i="1" dirty="0" smtClean="0"/>
              <a:t>B</a:t>
            </a:r>
            <a:r>
              <a:rPr lang="zh-CN" altLang="en-US" sz="1000" b="1" dirty="0" smtClean="0"/>
              <a:t>的圆柱度公差为</a:t>
            </a:r>
            <a:r>
              <a:rPr lang="en-US" altLang="zh-CN" sz="1000" b="1" dirty="0" smtClean="0"/>
              <a:t>0.01</a:t>
            </a:r>
            <a:r>
              <a:rPr lang="zh-CN" altLang="en-US" sz="1000" b="1" dirty="0" smtClean="0"/>
              <a:t>，其表面粗糙度轮廓</a:t>
            </a:r>
            <a:r>
              <a:rPr lang="en-US" altLang="zh-CN" sz="1000" b="1" dirty="0" err="1" smtClean="0"/>
              <a:t>Rz</a:t>
            </a:r>
            <a:r>
              <a:rPr lang="zh-CN" altLang="en-US" sz="1000" b="1" dirty="0" smtClean="0"/>
              <a:t>的下限值为</a:t>
            </a:r>
            <a:r>
              <a:rPr lang="en-US" altLang="zh-CN" sz="1000" b="1" dirty="0" smtClean="0"/>
              <a:t>0.8μm</a:t>
            </a:r>
            <a:r>
              <a:rPr lang="zh-CN" altLang="en-US" sz="1000" b="1" dirty="0" smtClean="0"/>
              <a:t>。</a:t>
            </a:r>
            <a:endParaRPr lang="zh-CN" altLang="en-US" sz="1000" b="1" dirty="0"/>
          </a:p>
        </p:txBody>
      </p:sp>
      <p:sp>
        <p:nvSpPr>
          <p:cNvPr id="29" name="内容占位符 2"/>
          <p:cNvSpPr txBox="1">
            <a:spLocks/>
          </p:cNvSpPr>
          <p:nvPr/>
        </p:nvSpPr>
        <p:spPr>
          <a:xfrm>
            <a:off x="386538" y="1532835"/>
            <a:ext cx="5049558" cy="31198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zh-CN" altLang="en-US" sz="1000" b="1" dirty="0" smtClean="0"/>
              <a:t> </a:t>
            </a:r>
            <a:r>
              <a:rPr lang="en-US" altLang="zh-CN" sz="1000" b="1" dirty="0" smtClean="0"/>
              <a:t>5. </a:t>
            </a:r>
            <a:r>
              <a:rPr lang="zh-CN" altLang="en-US" sz="1000" b="1" dirty="0" smtClean="0"/>
              <a:t>其余表面粗糙度轮廓</a:t>
            </a:r>
            <a:r>
              <a:rPr lang="en-US" altLang="zh-CN" sz="1000" b="1" i="1" dirty="0" smtClean="0"/>
              <a:t>R</a:t>
            </a:r>
            <a:r>
              <a:rPr lang="en-US" altLang="zh-CN" sz="1000" b="1" dirty="0" smtClean="0"/>
              <a:t>a</a:t>
            </a:r>
            <a:r>
              <a:rPr lang="zh-CN" altLang="en-US" sz="1000" b="1" dirty="0" smtClean="0"/>
              <a:t>的最大值为</a:t>
            </a:r>
            <a:r>
              <a:rPr lang="en-US" altLang="zh-CN" sz="1000" b="1" dirty="0" smtClean="0"/>
              <a:t>25μm</a:t>
            </a:r>
            <a:r>
              <a:rPr lang="zh-CN" altLang="en-US" sz="1000" b="1" dirty="0" smtClean="0"/>
              <a:t>。</a:t>
            </a:r>
            <a:endParaRPr lang="zh-CN" altLang="en-US" sz="1000" b="1" dirty="0"/>
          </a:p>
        </p:txBody>
      </p:sp>
      <p:grpSp>
        <p:nvGrpSpPr>
          <p:cNvPr id="2" name="组合 1"/>
          <p:cNvGrpSpPr/>
          <p:nvPr/>
        </p:nvGrpSpPr>
        <p:grpSpPr>
          <a:xfrm>
            <a:off x="179512" y="1900386"/>
            <a:ext cx="8791575" cy="4552950"/>
            <a:chOff x="176213" y="1900386"/>
            <a:chExt cx="8791575" cy="455295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213" y="1900386"/>
              <a:ext cx="8791575" cy="455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850" y="2564904"/>
              <a:ext cx="3333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4" name="TextBox 13">
            <a:hlinkClick r:id="rId4" action="ppaction://hlinksldjump"/>
          </p:cNvPr>
          <p:cNvSpPr txBox="1"/>
          <p:nvPr/>
        </p:nvSpPr>
        <p:spPr>
          <a:xfrm>
            <a:off x="2614324" y="6347788"/>
            <a:ext cx="1674186" cy="400110"/>
          </a:xfrm>
          <a:prstGeom prst="rect">
            <a:avLst/>
          </a:prstGeom>
          <a:noFill/>
          <a:ln w="38100">
            <a:solidFill>
              <a:srgbClr val="00B050"/>
            </a:solidFill>
          </a:ln>
        </p:spPr>
        <p:txBody>
          <a:bodyPr wrap="square" rtlCol="0">
            <a:spAutoFit/>
          </a:bodyPr>
          <a:lstStyle/>
          <a:p>
            <a:pPr algn="ctr"/>
            <a:r>
              <a:rPr lang="zh-CN" altLang="en-US" sz="2000" b="1" dirty="0" smtClean="0">
                <a:solidFill>
                  <a:srgbClr val="FF0000"/>
                </a:solidFill>
              </a:rPr>
              <a:t>返 回 </a:t>
            </a:r>
            <a:r>
              <a:rPr lang="zh-CN" altLang="en-US" sz="2000" b="1" dirty="0">
                <a:solidFill>
                  <a:srgbClr val="FF0000"/>
                </a:solidFill>
              </a:rPr>
              <a:t>目录</a:t>
            </a:r>
          </a:p>
        </p:txBody>
      </p:sp>
      <p:sp>
        <p:nvSpPr>
          <p:cNvPr id="15"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43</a:t>
            </a:fld>
            <a:endParaRPr lang="zh-CN" altLang="en-US" sz="2400" b="1" dirty="0"/>
          </a:p>
        </p:txBody>
      </p:sp>
    </p:spTree>
    <p:extLst>
      <p:ext uri="{BB962C8B-B14F-4D97-AF65-F5344CB8AC3E}">
        <p14:creationId xmlns:p14="http://schemas.microsoft.com/office/powerpoint/2010/main" val="6178223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2500"/>
                                        <p:tgtEl>
                                          <p:spTgt spid="2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1750"/>
                                        <p:tgtEl>
                                          <p:spTgt spid="2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left)">
                                      <p:cBhvr>
                                        <p:cTn id="33" dur="1500"/>
                                        <p:tgtEl>
                                          <p:spTgt spid="2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1500"/>
                                        <p:tgtEl>
                                          <p:spTgt spid="28"/>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left)">
                                      <p:cBhvr>
                                        <p:cTn id="4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p:bldP spid="25" grpId="0"/>
      <p:bldP spid="26" grpId="0"/>
      <p:bldP spid="27" grpId="0"/>
      <p:bldP spid="28" grpId="0"/>
      <p:bldP spid="2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a:spLocks/>
          </p:cNvSpPr>
          <p:nvPr/>
        </p:nvSpPr>
        <p:spPr>
          <a:xfrm>
            <a:off x="1691680" y="476672"/>
            <a:ext cx="4949824" cy="4586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2400" b="1" dirty="0" smtClean="0">
                <a:latin typeface="方正舒体" pitchFamily="2" charset="-122"/>
                <a:ea typeface="方正舒体" pitchFamily="2" charset="-122"/>
              </a:rPr>
              <a:t>模拟试题</a:t>
            </a:r>
            <a:r>
              <a:rPr lang="en-US" altLang="zh-CN" sz="2400" b="1" dirty="0">
                <a:latin typeface="方正舒体" pitchFamily="2" charset="-122"/>
                <a:ea typeface="方正舒体" pitchFamily="2" charset="-122"/>
              </a:rPr>
              <a:t>7</a:t>
            </a:r>
            <a:r>
              <a:rPr lang="zh-CN" altLang="en-US" sz="2400" b="1" dirty="0" smtClean="0">
                <a:latin typeface="方正舒体" pitchFamily="2" charset="-122"/>
                <a:ea typeface="方正舒体" pitchFamily="2" charset="-122"/>
              </a:rPr>
              <a:t>答案</a:t>
            </a:r>
            <a:endParaRPr lang="zh-CN" altLang="en-US" sz="2400" b="1" dirty="0">
              <a:latin typeface="方正舒体" pitchFamily="2" charset="-122"/>
              <a:ea typeface="方正舒体" pitchFamily="2" charset="-122"/>
            </a:endParaRPr>
          </a:p>
        </p:txBody>
      </p:sp>
      <p:sp>
        <p:nvSpPr>
          <p:cNvPr id="7" name="内容占位符 2"/>
          <p:cNvSpPr txBox="1">
            <a:spLocks/>
          </p:cNvSpPr>
          <p:nvPr/>
        </p:nvSpPr>
        <p:spPr>
          <a:xfrm>
            <a:off x="323528" y="980728"/>
            <a:ext cx="7403970" cy="50405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2000" b="1" dirty="0"/>
              <a:t>一</a:t>
            </a:r>
            <a:r>
              <a:rPr lang="zh-CN" altLang="en-US" sz="2000" b="1" dirty="0" smtClean="0"/>
              <a:t>、</a:t>
            </a:r>
            <a:r>
              <a:rPr lang="zh-CN" altLang="en-US" sz="2000" b="1" dirty="0"/>
              <a:t>填</a:t>
            </a:r>
            <a:r>
              <a:rPr lang="zh-CN" altLang="en-US" sz="2000" b="1" dirty="0" smtClean="0"/>
              <a:t>空题</a:t>
            </a:r>
            <a:r>
              <a:rPr lang="zh-CN" altLang="en-US" sz="2000" b="1" dirty="0"/>
              <a:t>答案</a:t>
            </a:r>
          </a:p>
        </p:txBody>
      </p:sp>
      <p:sp>
        <p:nvSpPr>
          <p:cNvPr id="8" name="内容占位符 2"/>
          <p:cNvSpPr txBox="1">
            <a:spLocks/>
          </p:cNvSpPr>
          <p:nvPr/>
        </p:nvSpPr>
        <p:spPr>
          <a:xfrm>
            <a:off x="342950" y="1412776"/>
            <a:ext cx="8424936" cy="518457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en-US" altLang="zh-CN" sz="2000" b="1" dirty="0" smtClean="0"/>
              <a:t>1. </a:t>
            </a:r>
            <a:r>
              <a:rPr lang="zh-CN" altLang="en-US" sz="2000" b="1" dirty="0" smtClean="0"/>
              <a:t>完全互换法</a:t>
            </a:r>
            <a:r>
              <a:rPr lang="en-US" altLang="zh-CN" sz="2000" b="1" dirty="0" smtClean="0"/>
              <a:t>;</a:t>
            </a:r>
            <a:r>
              <a:rPr lang="zh-CN" altLang="en-US" sz="2000" b="1" dirty="0" smtClean="0"/>
              <a:t>不完全互换法。           </a:t>
            </a:r>
            <a:r>
              <a:rPr lang="en-US" altLang="zh-CN" sz="2000" b="1" dirty="0" smtClean="0"/>
              <a:t>2. R20</a:t>
            </a:r>
            <a:r>
              <a:rPr lang="zh-CN" altLang="en-US" sz="2000" b="1" dirty="0" smtClean="0"/>
              <a:t>。         </a:t>
            </a:r>
            <a:endParaRPr lang="en-US" altLang="zh-CN" sz="2000" b="1" dirty="0" smtClean="0"/>
          </a:p>
          <a:p>
            <a:pPr marL="0" indent="0">
              <a:lnSpc>
                <a:spcPct val="130000"/>
              </a:lnSpc>
              <a:buNone/>
            </a:pPr>
            <a:r>
              <a:rPr lang="en-US" altLang="zh-CN" sz="2000" b="1" dirty="0" smtClean="0"/>
              <a:t>3. </a:t>
            </a:r>
            <a:r>
              <a:rPr lang="zh-CN" altLang="en-US" sz="2000" b="1" dirty="0" smtClean="0"/>
              <a:t>轮廓的算术平均偏差</a:t>
            </a:r>
            <a:r>
              <a:rPr lang="en-US" altLang="zh-CN" sz="2000" b="1" i="1" dirty="0" smtClean="0"/>
              <a:t>Ra</a:t>
            </a:r>
            <a:r>
              <a:rPr lang="zh-CN" altLang="en-US" sz="2000" b="1" dirty="0" smtClean="0"/>
              <a:t>；轮廓的最大高度</a:t>
            </a:r>
            <a:r>
              <a:rPr lang="en-US" altLang="zh-CN" sz="2000" b="1" i="1" dirty="0" err="1" smtClean="0"/>
              <a:t>Rz</a:t>
            </a:r>
            <a:r>
              <a:rPr lang="zh-CN" altLang="en-US" sz="2000" b="1" dirty="0"/>
              <a:t>。</a:t>
            </a:r>
            <a:endParaRPr lang="en-US" altLang="zh-CN" sz="2000" b="1" dirty="0" smtClean="0"/>
          </a:p>
          <a:p>
            <a:pPr marL="0" indent="0">
              <a:lnSpc>
                <a:spcPct val="130000"/>
              </a:lnSpc>
              <a:buNone/>
            </a:pPr>
            <a:r>
              <a:rPr lang="zh-CN" altLang="en-US" sz="2000" b="1" dirty="0" smtClean="0"/>
              <a:t> </a:t>
            </a:r>
            <a:r>
              <a:rPr lang="en-US" altLang="zh-CN" sz="2000" b="1" dirty="0" smtClean="0"/>
              <a:t>4.  </a:t>
            </a:r>
            <a:r>
              <a:rPr lang="zh-CN" altLang="en-US" sz="2000" b="1" dirty="0" smtClean="0"/>
              <a:t>被测对象；计量单位；测量方法；测量精度。 </a:t>
            </a:r>
            <a:endParaRPr lang="en-US" altLang="zh-CN" sz="2000" b="1" dirty="0" smtClean="0"/>
          </a:p>
          <a:p>
            <a:pPr marL="0" indent="0">
              <a:lnSpc>
                <a:spcPct val="130000"/>
              </a:lnSpc>
              <a:buNone/>
            </a:pPr>
            <a:r>
              <a:rPr lang="en-US" altLang="zh-CN" sz="2000" b="1" dirty="0" smtClean="0"/>
              <a:t> 5</a:t>
            </a:r>
            <a:r>
              <a:rPr lang="en-US" altLang="zh-CN" sz="2000" b="1" i="1" dirty="0" smtClean="0"/>
              <a:t>.  </a:t>
            </a:r>
            <a:r>
              <a:rPr lang="en-US" altLang="zh-CN" sz="2000" b="1" i="1" dirty="0" err="1" smtClean="0"/>
              <a:t>Rz</a:t>
            </a:r>
            <a:r>
              <a:rPr lang="en-US" altLang="zh-CN" sz="2000" b="1" dirty="0" smtClean="0"/>
              <a:t>; </a:t>
            </a:r>
            <a:r>
              <a:rPr lang="zh-CN" altLang="en-US" sz="2000" b="1" dirty="0" smtClean="0"/>
              <a:t>相对法；单一中径（实际中径）。</a:t>
            </a:r>
            <a:endParaRPr lang="en-US" altLang="zh-CN" sz="2000" b="1" dirty="0" smtClean="0"/>
          </a:p>
          <a:p>
            <a:pPr marL="457200" indent="-457200">
              <a:lnSpc>
                <a:spcPct val="130000"/>
              </a:lnSpc>
              <a:buAutoNum type="arabicPeriod" startAt="6"/>
            </a:pPr>
            <a:r>
              <a:rPr lang="zh-CN" altLang="en-US" sz="2000" b="1" dirty="0" smtClean="0"/>
              <a:t>尺寸公差值；基本偏差。   </a:t>
            </a:r>
            <a:endParaRPr lang="en-US" altLang="zh-CN" sz="2000" b="1" dirty="0" smtClean="0"/>
          </a:p>
          <a:p>
            <a:pPr marL="0" indent="0">
              <a:lnSpc>
                <a:spcPct val="130000"/>
              </a:lnSpc>
              <a:buNone/>
            </a:pPr>
            <a:r>
              <a:rPr lang="en-US" altLang="zh-CN" sz="2000" b="1" dirty="0" smtClean="0"/>
              <a:t>7.   </a:t>
            </a:r>
            <a:r>
              <a:rPr lang="zh-CN" altLang="en-US" sz="2000" b="1" dirty="0" smtClean="0"/>
              <a:t>最大实体尺寸；最小实体尺寸。</a:t>
            </a:r>
            <a:endParaRPr lang="en-US" altLang="zh-CN" sz="2000" b="1" dirty="0" smtClean="0"/>
          </a:p>
          <a:p>
            <a:pPr marL="457200" indent="-457200">
              <a:lnSpc>
                <a:spcPct val="130000"/>
              </a:lnSpc>
              <a:buAutoNum type="arabicPeriod" startAt="8"/>
            </a:pPr>
            <a:r>
              <a:rPr lang="zh-CN" altLang="en-US" sz="2000" b="1" dirty="0" smtClean="0"/>
              <a:t>包容要求；最大实体要求；最小实体要求。 </a:t>
            </a:r>
            <a:endParaRPr lang="en-US" altLang="zh-CN" sz="2000" b="1" dirty="0" smtClean="0"/>
          </a:p>
          <a:p>
            <a:pPr marL="0" indent="0">
              <a:lnSpc>
                <a:spcPct val="130000"/>
              </a:lnSpc>
              <a:buNone/>
            </a:pPr>
            <a:r>
              <a:rPr lang="en-US" altLang="zh-CN" sz="2000" b="1" dirty="0" smtClean="0"/>
              <a:t>9. </a:t>
            </a:r>
            <a:r>
              <a:rPr lang="zh-CN" altLang="en-US" sz="2000" b="1" dirty="0" smtClean="0"/>
              <a:t>下；上（基本偏差）。</a:t>
            </a:r>
            <a:endParaRPr lang="en-US" altLang="zh-CN" sz="2000" b="1" dirty="0" smtClean="0"/>
          </a:p>
          <a:p>
            <a:pPr marL="0" indent="0">
              <a:lnSpc>
                <a:spcPct val="130000"/>
              </a:lnSpc>
              <a:buNone/>
            </a:pPr>
            <a:r>
              <a:rPr lang="en-US" altLang="zh-CN" sz="2000" b="1" dirty="0" smtClean="0"/>
              <a:t>10.   </a:t>
            </a:r>
            <a:r>
              <a:rPr lang="zh-CN" altLang="en-US" sz="2000" b="1" dirty="0" smtClean="0"/>
              <a:t>轴 。                                    </a:t>
            </a:r>
            <a:r>
              <a:rPr lang="en-US" altLang="zh-CN" sz="2000" b="1" dirty="0" smtClean="0"/>
              <a:t>11. </a:t>
            </a:r>
            <a:r>
              <a:rPr lang="zh-CN" altLang="en-US" sz="2000" b="1" dirty="0" smtClean="0"/>
              <a:t>小径；孔。</a:t>
            </a:r>
            <a:endParaRPr lang="en-US" altLang="zh-CN" sz="2000" b="1" dirty="0" smtClean="0"/>
          </a:p>
          <a:p>
            <a:pPr marL="457200" indent="-457200">
              <a:lnSpc>
                <a:spcPct val="130000"/>
              </a:lnSpc>
              <a:buAutoNum type="arabicPeriod" startAt="12"/>
            </a:pPr>
            <a:r>
              <a:rPr lang="zh-CN" altLang="en-US" sz="2000" b="1" dirty="0" smtClean="0"/>
              <a:t>牙型。                                  </a:t>
            </a:r>
            <a:r>
              <a:rPr lang="en-US" altLang="zh-CN" sz="2000" b="1" dirty="0" smtClean="0"/>
              <a:t>13.  </a:t>
            </a:r>
            <a:r>
              <a:rPr lang="zh-CN" altLang="en-US" sz="2000" b="1" dirty="0" smtClean="0"/>
              <a:t>螺纹旋合长度。 </a:t>
            </a:r>
            <a:endParaRPr lang="en-US" altLang="zh-CN" sz="2000" b="1" dirty="0" smtClean="0"/>
          </a:p>
          <a:p>
            <a:pPr marL="0" indent="0">
              <a:lnSpc>
                <a:spcPct val="130000"/>
              </a:lnSpc>
              <a:buNone/>
            </a:pPr>
            <a:r>
              <a:rPr lang="zh-CN" altLang="en-US" sz="2000" b="1" dirty="0" smtClean="0"/>
              <a:t> </a:t>
            </a:r>
            <a:r>
              <a:rPr lang="en-US" altLang="zh-CN" sz="2000" b="1" dirty="0" smtClean="0"/>
              <a:t>14.  </a:t>
            </a:r>
            <a:r>
              <a:rPr lang="zh-CN" altLang="en-US" sz="2000" b="1" dirty="0" smtClean="0"/>
              <a:t>减   。                                   </a:t>
            </a:r>
            <a:r>
              <a:rPr lang="en-US" altLang="zh-CN" sz="2000" b="1" dirty="0" smtClean="0"/>
              <a:t>15.  </a:t>
            </a:r>
            <a:r>
              <a:rPr lang="zh-CN" altLang="en-US" sz="2000" b="1" dirty="0" smtClean="0"/>
              <a:t>几何   ；运动；传递运动准确性。</a:t>
            </a:r>
            <a:endParaRPr lang="zh-CN" altLang="en-US" sz="2000" b="1" dirty="0"/>
          </a:p>
        </p:txBody>
      </p:sp>
      <p:sp>
        <p:nvSpPr>
          <p:cNvPr id="9"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44</a:t>
            </a:fld>
            <a:endParaRPr lang="zh-CN" altLang="en-US" sz="2400" b="1" dirty="0"/>
          </a:p>
        </p:txBody>
      </p:sp>
    </p:spTree>
    <p:extLst>
      <p:ext uri="{BB962C8B-B14F-4D97-AF65-F5344CB8AC3E}">
        <p14:creationId xmlns:p14="http://schemas.microsoft.com/office/powerpoint/2010/main" val="15580345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left)">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wipe(left)">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xEl>
                                              <p:pRg st="1" end="1"/>
                                            </p:txEl>
                                          </p:spTgt>
                                        </p:tgtEl>
                                        <p:attrNameLst>
                                          <p:attrName>style.visibility</p:attrName>
                                        </p:attrNameLst>
                                      </p:cBhvr>
                                      <p:to>
                                        <p:strVal val="visible"/>
                                      </p:to>
                                    </p:set>
                                    <p:animEffect transition="in" filter="wipe(left)">
                                      <p:cBhvr>
                                        <p:cTn id="22" dur="500"/>
                                        <p:tgtEl>
                                          <p:spTgt spid="8">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wipe(left)">
                                      <p:cBhvr>
                                        <p:cTn id="27" dur="500"/>
                                        <p:tgtEl>
                                          <p:spTgt spid="8">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xEl>
                                              <p:pRg st="3" end="3"/>
                                            </p:txEl>
                                          </p:spTgt>
                                        </p:tgtEl>
                                        <p:attrNameLst>
                                          <p:attrName>style.visibility</p:attrName>
                                        </p:attrNameLst>
                                      </p:cBhvr>
                                      <p:to>
                                        <p:strVal val="visible"/>
                                      </p:to>
                                    </p:set>
                                    <p:animEffect transition="in" filter="wipe(left)">
                                      <p:cBhvr>
                                        <p:cTn id="32" dur="500"/>
                                        <p:tgtEl>
                                          <p:spTgt spid="8">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
                                            <p:txEl>
                                              <p:pRg st="4" end="4"/>
                                            </p:txEl>
                                          </p:spTgt>
                                        </p:tgtEl>
                                        <p:attrNameLst>
                                          <p:attrName>style.visibility</p:attrName>
                                        </p:attrNameLst>
                                      </p:cBhvr>
                                      <p:to>
                                        <p:strVal val="visible"/>
                                      </p:to>
                                    </p:set>
                                    <p:animEffect transition="in" filter="wipe(left)">
                                      <p:cBhvr>
                                        <p:cTn id="37" dur="500"/>
                                        <p:tgtEl>
                                          <p:spTgt spid="8">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
                                            <p:txEl>
                                              <p:pRg st="5" end="5"/>
                                            </p:txEl>
                                          </p:spTgt>
                                        </p:tgtEl>
                                        <p:attrNameLst>
                                          <p:attrName>style.visibility</p:attrName>
                                        </p:attrNameLst>
                                      </p:cBhvr>
                                      <p:to>
                                        <p:strVal val="visible"/>
                                      </p:to>
                                    </p:set>
                                    <p:animEffect transition="in" filter="wipe(left)">
                                      <p:cBhvr>
                                        <p:cTn id="42" dur="500"/>
                                        <p:tgtEl>
                                          <p:spTgt spid="8">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txEl>
                                              <p:pRg st="6" end="6"/>
                                            </p:txEl>
                                          </p:spTgt>
                                        </p:tgtEl>
                                        <p:attrNameLst>
                                          <p:attrName>style.visibility</p:attrName>
                                        </p:attrNameLst>
                                      </p:cBhvr>
                                      <p:to>
                                        <p:strVal val="visible"/>
                                      </p:to>
                                    </p:set>
                                    <p:animEffect transition="in" filter="wipe(left)">
                                      <p:cBhvr>
                                        <p:cTn id="47" dur="500"/>
                                        <p:tgtEl>
                                          <p:spTgt spid="8">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8">
                                            <p:txEl>
                                              <p:pRg st="7" end="7"/>
                                            </p:txEl>
                                          </p:spTgt>
                                        </p:tgtEl>
                                        <p:attrNameLst>
                                          <p:attrName>style.visibility</p:attrName>
                                        </p:attrNameLst>
                                      </p:cBhvr>
                                      <p:to>
                                        <p:strVal val="visible"/>
                                      </p:to>
                                    </p:set>
                                    <p:animEffect transition="in" filter="wipe(left)">
                                      <p:cBhvr>
                                        <p:cTn id="52" dur="500"/>
                                        <p:tgtEl>
                                          <p:spTgt spid="8">
                                            <p:txEl>
                                              <p:pRg st="7"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8">
                                            <p:txEl>
                                              <p:pRg st="8" end="8"/>
                                            </p:txEl>
                                          </p:spTgt>
                                        </p:tgtEl>
                                        <p:attrNameLst>
                                          <p:attrName>style.visibility</p:attrName>
                                        </p:attrNameLst>
                                      </p:cBhvr>
                                      <p:to>
                                        <p:strVal val="visible"/>
                                      </p:to>
                                    </p:set>
                                    <p:animEffect transition="in" filter="wipe(left)">
                                      <p:cBhvr>
                                        <p:cTn id="57" dur="500"/>
                                        <p:tgtEl>
                                          <p:spTgt spid="8">
                                            <p:txEl>
                                              <p:pRg st="8" end="8"/>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8">
                                            <p:txEl>
                                              <p:pRg st="9" end="9"/>
                                            </p:txEl>
                                          </p:spTgt>
                                        </p:tgtEl>
                                        <p:attrNameLst>
                                          <p:attrName>style.visibility</p:attrName>
                                        </p:attrNameLst>
                                      </p:cBhvr>
                                      <p:to>
                                        <p:strVal val="visible"/>
                                      </p:to>
                                    </p:set>
                                    <p:animEffect transition="in" filter="wipe(left)">
                                      <p:cBhvr>
                                        <p:cTn id="62" dur="500"/>
                                        <p:tgtEl>
                                          <p:spTgt spid="8">
                                            <p:txEl>
                                              <p:pRg st="9" end="9"/>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8">
                                            <p:txEl>
                                              <p:pRg st="10" end="10"/>
                                            </p:txEl>
                                          </p:spTgt>
                                        </p:tgtEl>
                                        <p:attrNameLst>
                                          <p:attrName>style.visibility</p:attrName>
                                        </p:attrNameLst>
                                      </p:cBhvr>
                                      <p:to>
                                        <p:strVal val="visible"/>
                                      </p:to>
                                    </p:set>
                                    <p:animEffect transition="in" filter="wipe(left)">
                                      <p:cBhvr>
                                        <p:cTn id="67" dur="500"/>
                                        <p:tgtEl>
                                          <p:spTgt spid="8">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P spid="8"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1475656" y="1412776"/>
            <a:ext cx="6912768" cy="432048"/>
          </a:xfrm>
        </p:spPr>
        <p:txBody>
          <a:bodyPr>
            <a:noAutofit/>
          </a:bodyPr>
          <a:lstStyle/>
          <a:p>
            <a:pPr marL="0" indent="0">
              <a:buNone/>
            </a:pPr>
            <a:r>
              <a:rPr lang="zh-CN" altLang="en-US" sz="2400" b="1" dirty="0" smtClean="0"/>
              <a:t>二、单项选择题答案</a:t>
            </a:r>
            <a:endParaRPr lang="zh-CN" altLang="en-US" sz="2400" b="1" dirty="0"/>
          </a:p>
        </p:txBody>
      </p:sp>
      <p:sp>
        <p:nvSpPr>
          <p:cNvPr id="7" name="内容占位符 2"/>
          <p:cNvSpPr txBox="1">
            <a:spLocks/>
          </p:cNvSpPr>
          <p:nvPr/>
        </p:nvSpPr>
        <p:spPr>
          <a:xfrm>
            <a:off x="1619672" y="2060848"/>
            <a:ext cx="4086200" cy="3312368"/>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lvl="0" indent="-457200">
              <a:lnSpc>
                <a:spcPct val="130000"/>
              </a:lnSpc>
              <a:spcBef>
                <a:spcPts val="0"/>
              </a:spcBef>
              <a:buAutoNum type="arabicPeriod"/>
            </a:pPr>
            <a:r>
              <a:rPr lang="en-US" altLang="zh-CN" sz="2400" b="1" dirty="0" smtClean="0"/>
              <a:t>③    </a:t>
            </a:r>
            <a:r>
              <a:rPr lang="zh-CN" altLang="en-US" sz="2400" b="1" dirty="0" smtClean="0"/>
              <a:t>。          </a:t>
            </a:r>
            <a:r>
              <a:rPr lang="en-US" altLang="zh-CN" sz="2400" b="1" dirty="0" smtClean="0"/>
              <a:t>2.   ①   </a:t>
            </a:r>
            <a:r>
              <a:rPr lang="zh-CN" altLang="en-US" sz="2400" b="1" dirty="0" smtClean="0"/>
              <a:t>。 </a:t>
            </a:r>
            <a:endParaRPr lang="en-US" altLang="zh-CN" sz="2400" b="1" dirty="0" smtClean="0"/>
          </a:p>
          <a:p>
            <a:pPr marL="457200" lvl="0" indent="-457200">
              <a:lnSpc>
                <a:spcPct val="130000"/>
              </a:lnSpc>
              <a:spcBef>
                <a:spcPts val="0"/>
              </a:spcBef>
              <a:buAutoNum type="arabicPeriod" startAt="3"/>
            </a:pPr>
            <a:r>
              <a:rPr lang="en-US" altLang="zh-CN" sz="2400" b="1" dirty="0" smtClean="0"/>
              <a:t>②  </a:t>
            </a:r>
            <a:r>
              <a:rPr lang="zh-CN" altLang="en-US" sz="2400" b="1" dirty="0" smtClean="0"/>
              <a:t>。            </a:t>
            </a:r>
            <a:r>
              <a:rPr lang="en-US" altLang="zh-CN" sz="2400" b="1" dirty="0" smtClean="0"/>
              <a:t>4.   ①   </a:t>
            </a:r>
            <a:r>
              <a:rPr lang="zh-CN" altLang="en-US" sz="2400" b="1" dirty="0" smtClean="0"/>
              <a:t>。   </a:t>
            </a:r>
            <a:endParaRPr lang="en-US" altLang="zh-CN" sz="2400" b="1" dirty="0" smtClean="0"/>
          </a:p>
          <a:p>
            <a:pPr marL="0" lvl="0" indent="0">
              <a:lnSpc>
                <a:spcPct val="130000"/>
              </a:lnSpc>
              <a:spcBef>
                <a:spcPts val="0"/>
              </a:spcBef>
              <a:buNone/>
            </a:pPr>
            <a:r>
              <a:rPr lang="zh-CN" altLang="en-US" sz="2400" b="1" dirty="0" smtClean="0"/>
              <a:t> </a:t>
            </a:r>
            <a:r>
              <a:rPr lang="en-US" altLang="zh-CN" sz="2400" b="1" dirty="0" smtClean="0"/>
              <a:t>5.    ②  </a:t>
            </a:r>
            <a:r>
              <a:rPr lang="zh-CN" altLang="en-US" sz="2400" b="1" dirty="0" smtClean="0"/>
              <a:t>。           </a:t>
            </a:r>
            <a:r>
              <a:rPr lang="en-US" altLang="zh-CN" sz="2400" b="1" dirty="0" smtClean="0"/>
              <a:t>6.    ③    </a:t>
            </a:r>
            <a:r>
              <a:rPr lang="zh-CN" altLang="en-US" sz="2400" b="1" dirty="0" smtClean="0"/>
              <a:t>。 </a:t>
            </a:r>
            <a:endParaRPr lang="en-US" altLang="zh-CN" sz="2400" b="1" dirty="0" smtClean="0"/>
          </a:p>
          <a:p>
            <a:pPr marL="0" lvl="0" indent="0">
              <a:lnSpc>
                <a:spcPct val="130000"/>
              </a:lnSpc>
              <a:spcBef>
                <a:spcPts val="0"/>
              </a:spcBef>
              <a:buNone/>
            </a:pPr>
            <a:r>
              <a:rPr lang="zh-CN" altLang="en-US" sz="2400" b="1" dirty="0" smtClean="0"/>
              <a:t> </a:t>
            </a:r>
            <a:r>
              <a:rPr lang="en-US" altLang="zh-CN" sz="2400" b="1" dirty="0" smtClean="0"/>
              <a:t>7.    ①   </a:t>
            </a:r>
            <a:r>
              <a:rPr lang="zh-CN" altLang="en-US" sz="2400" b="1" dirty="0" smtClean="0"/>
              <a:t>。</a:t>
            </a:r>
            <a:r>
              <a:rPr lang="en-US" altLang="zh-CN" sz="2400" b="1" dirty="0" smtClean="0"/>
              <a:t>          8.    ①    </a:t>
            </a:r>
            <a:r>
              <a:rPr lang="zh-CN" altLang="en-US" sz="2400" b="1" dirty="0" smtClean="0"/>
              <a:t>。</a:t>
            </a:r>
            <a:endParaRPr lang="en-US" altLang="zh-CN" sz="2400" b="1" dirty="0" smtClean="0"/>
          </a:p>
          <a:p>
            <a:pPr marL="0" lvl="0" indent="0">
              <a:lnSpc>
                <a:spcPct val="130000"/>
              </a:lnSpc>
              <a:spcBef>
                <a:spcPts val="0"/>
              </a:spcBef>
              <a:buNone/>
            </a:pPr>
            <a:r>
              <a:rPr lang="zh-CN" altLang="en-US" sz="2400" b="1" dirty="0" smtClean="0"/>
              <a:t> </a:t>
            </a:r>
            <a:r>
              <a:rPr lang="en-US" altLang="zh-CN" sz="2400" b="1" dirty="0" smtClean="0"/>
              <a:t>9.    ①    </a:t>
            </a:r>
            <a:r>
              <a:rPr lang="zh-CN" altLang="en-US" sz="2400" b="1" dirty="0" smtClean="0"/>
              <a:t>。         </a:t>
            </a:r>
            <a:r>
              <a:rPr lang="en-US" altLang="zh-CN" sz="2400" b="1" dirty="0" smtClean="0"/>
              <a:t>10.  ①   </a:t>
            </a:r>
            <a:r>
              <a:rPr lang="zh-CN" altLang="en-US" sz="2400" b="1" dirty="0" smtClean="0"/>
              <a:t>。 </a:t>
            </a:r>
            <a:endParaRPr lang="en-US" altLang="zh-CN" sz="2400" b="1" dirty="0" smtClean="0"/>
          </a:p>
          <a:p>
            <a:pPr marL="457200" lvl="0" indent="-457200">
              <a:lnSpc>
                <a:spcPct val="130000"/>
              </a:lnSpc>
              <a:spcBef>
                <a:spcPts val="0"/>
              </a:spcBef>
              <a:buAutoNum type="arabicPeriod" startAt="11"/>
            </a:pPr>
            <a:r>
              <a:rPr lang="en-US" altLang="zh-CN" sz="2400" b="1" dirty="0" smtClean="0"/>
              <a:t> ③   </a:t>
            </a:r>
            <a:r>
              <a:rPr lang="zh-CN" altLang="en-US" sz="2400" b="1" dirty="0" smtClean="0"/>
              <a:t>。          </a:t>
            </a:r>
            <a:r>
              <a:rPr lang="en-US" altLang="zh-CN" sz="2400" b="1" dirty="0" smtClean="0"/>
              <a:t>12.  ③ </a:t>
            </a:r>
            <a:r>
              <a:rPr lang="zh-CN" altLang="en-US" sz="2400" b="1" dirty="0" smtClean="0"/>
              <a:t>。        </a:t>
            </a:r>
            <a:endParaRPr lang="en-US" altLang="zh-CN" sz="2400" b="1" dirty="0" smtClean="0"/>
          </a:p>
          <a:p>
            <a:pPr marL="457200" lvl="0" indent="-457200">
              <a:lnSpc>
                <a:spcPct val="130000"/>
              </a:lnSpc>
              <a:spcBef>
                <a:spcPts val="0"/>
              </a:spcBef>
              <a:buAutoNum type="arabicPeriod" startAt="13"/>
            </a:pPr>
            <a:r>
              <a:rPr lang="en-US" altLang="zh-CN" sz="2400" b="1" dirty="0" smtClean="0"/>
              <a:t> ①   </a:t>
            </a:r>
            <a:r>
              <a:rPr lang="zh-CN" altLang="en-US" sz="2400" b="1" dirty="0" smtClean="0"/>
              <a:t>。          </a:t>
            </a:r>
            <a:r>
              <a:rPr lang="en-US" altLang="zh-CN" sz="2400" b="1" dirty="0" smtClean="0"/>
              <a:t>14.  ②  </a:t>
            </a:r>
            <a:r>
              <a:rPr lang="zh-CN" altLang="en-US" sz="2400" b="1" dirty="0" smtClean="0"/>
              <a:t>。</a:t>
            </a:r>
            <a:endParaRPr lang="en-US" altLang="zh-CN" sz="2400" b="1" dirty="0" smtClean="0"/>
          </a:p>
          <a:p>
            <a:pPr marL="0" lvl="0" indent="0">
              <a:lnSpc>
                <a:spcPct val="130000"/>
              </a:lnSpc>
              <a:spcBef>
                <a:spcPts val="0"/>
              </a:spcBef>
              <a:buNone/>
            </a:pPr>
            <a:r>
              <a:rPr lang="zh-CN" altLang="en-US" sz="2400" b="1" dirty="0" smtClean="0"/>
              <a:t> </a:t>
            </a:r>
            <a:r>
              <a:rPr lang="en-US" altLang="zh-CN" sz="2400" b="1" dirty="0" smtClean="0"/>
              <a:t>15.   ②   </a:t>
            </a:r>
            <a:r>
              <a:rPr lang="zh-CN" altLang="en-US" sz="2400" b="1" dirty="0" smtClean="0"/>
              <a:t>。</a:t>
            </a:r>
            <a:r>
              <a:rPr lang="en-US" altLang="zh-CN" sz="2400" b="1" dirty="0" smtClean="0"/>
              <a:t> </a:t>
            </a:r>
            <a:endParaRPr lang="zh-CN" altLang="en-US" sz="2400" b="1" dirty="0"/>
          </a:p>
        </p:txBody>
      </p:sp>
      <p:sp>
        <p:nvSpPr>
          <p:cNvPr id="8"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45</a:t>
            </a:fld>
            <a:endParaRPr lang="zh-CN" altLang="en-US" sz="2400" b="1" dirty="0"/>
          </a:p>
        </p:txBody>
      </p:sp>
    </p:spTree>
    <p:extLst>
      <p:ext uri="{BB962C8B-B14F-4D97-AF65-F5344CB8AC3E}">
        <p14:creationId xmlns:p14="http://schemas.microsoft.com/office/powerpoint/2010/main" val="3059470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2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内容占位符 2"/>
          <p:cNvSpPr txBox="1">
            <a:spLocks/>
          </p:cNvSpPr>
          <p:nvPr/>
        </p:nvSpPr>
        <p:spPr>
          <a:xfrm>
            <a:off x="395536" y="1254944"/>
            <a:ext cx="7263415" cy="51321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spcBef>
                <a:spcPts val="0"/>
              </a:spcBef>
              <a:buNone/>
            </a:pPr>
            <a:r>
              <a:rPr lang="zh-CN" altLang="en-US" sz="1600" b="1" dirty="0" smtClean="0"/>
              <a:t>（</a:t>
            </a:r>
            <a:r>
              <a:rPr lang="en-US" altLang="zh-CN" sz="1600" b="1" dirty="0"/>
              <a:t>2</a:t>
            </a:r>
            <a:r>
              <a:rPr lang="zh-CN" altLang="en-US" sz="1600" b="1" dirty="0" smtClean="0"/>
              <a:t>）</a:t>
            </a:r>
            <a:r>
              <a:rPr lang="en-US" altLang="zh-CN" sz="1600" b="1" dirty="0" smtClean="0"/>
              <a:t> </a:t>
            </a:r>
            <a:r>
              <a:rPr lang="en-US" altLang="zh-CN" sz="1600" b="1" i="1" dirty="0" smtClean="0"/>
              <a:t>Φ</a:t>
            </a:r>
            <a:r>
              <a:rPr lang="en-US" altLang="zh-CN" sz="1600" b="1" dirty="0" smtClean="0"/>
              <a:t>100h6</a:t>
            </a:r>
            <a:r>
              <a:rPr lang="zh-CN" altLang="en-US" sz="1600" b="1" dirty="0" smtClean="0"/>
              <a:t>外圆柱面对</a:t>
            </a:r>
            <a:r>
              <a:rPr lang="en-US" altLang="zh-CN" sz="1600" b="1" i="1" dirty="0" smtClean="0"/>
              <a:t>Φ</a:t>
            </a:r>
            <a:r>
              <a:rPr lang="en-US" altLang="zh-CN" sz="1600" b="1" dirty="0" smtClean="0"/>
              <a:t>80H7</a:t>
            </a:r>
            <a:r>
              <a:rPr lang="zh-CN" altLang="en-US" sz="1600" b="1" dirty="0" smtClean="0"/>
              <a:t>孔的轴线的径向圆跳</a:t>
            </a:r>
            <a:r>
              <a:rPr lang="en-US" altLang="zh-CN" sz="1600" b="1" dirty="0" smtClean="0"/>
              <a:t> </a:t>
            </a:r>
            <a:r>
              <a:rPr lang="zh-CN" altLang="en-US" sz="1600" b="1" dirty="0" smtClean="0"/>
              <a:t>动公差为</a:t>
            </a:r>
            <a:r>
              <a:rPr lang="en-US" altLang="zh-CN" sz="1600" b="1" dirty="0" smtClean="0"/>
              <a:t>0.05</a:t>
            </a:r>
            <a:r>
              <a:rPr lang="zh-CN" altLang="en-US" sz="1600" b="1" dirty="0" smtClean="0"/>
              <a:t>。</a:t>
            </a:r>
            <a:endParaRPr lang="zh-CN" altLang="en-US" sz="1600" b="1" dirty="0"/>
          </a:p>
        </p:txBody>
      </p:sp>
      <p:sp>
        <p:nvSpPr>
          <p:cNvPr id="20" name="内容占位符 2"/>
          <p:cNvSpPr txBox="1">
            <a:spLocks/>
          </p:cNvSpPr>
          <p:nvPr/>
        </p:nvSpPr>
        <p:spPr>
          <a:xfrm>
            <a:off x="395536" y="1614984"/>
            <a:ext cx="6111287" cy="44586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zh-CN" altLang="en-US" sz="1600" b="1" dirty="0" smtClean="0"/>
              <a:t>（</a:t>
            </a:r>
            <a:r>
              <a:rPr lang="en-US" altLang="zh-CN" sz="1600" b="1" dirty="0"/>
              <a:t>3</a:t>
            </a:r>
            <a:r>
              <a:rPr lang="zh-CN" altLang="en-US" sz="1600" b="1" dirty="0" smtClean="0"/>
              <a:t>）</a:t>
            </a:r>
            <a:r>
              <a:rPr lang="en-US" altLang="zh-CN" sz="1600" b="1" dirty="0" smtClean="0"/>
              <a:t> </a:t>
            </a:r>
            <a:r>
              <a:rPr lang="zh-CN" altLang="en-US" sz="1600" b="1" dirty="0" smtClean="0"/>
              <a:t>端面</a:t>
            </a:r>
            <a:r>
              <a:rPr lang="en-US" altLang="zh-CN" sz="1600" b="1" i="1" dirty="0"/>
              <a:t>b</a:t>
            </a:r>
            <a:r>
              <a:rPr lang="zh-CN" altLang="en-US" sz="1600" b="1" dirty="0" smtClean="0"/>
              <a:t>的平面度公差为</a:t>
            </a:r>
            <a:r>
              <a:rPr lang="en-US" altLang="zh-CN" sz="1600" b="1" dirty="0" smtClean="0"/>
              <a:t>0.008</a:t>
            </a:r>
            <a:r>
              <a:rPr lang="zh-CN" altLang="en-US" sz="1600" b="1" dirty="0" smtClean="0"/>
              <a:t>。</a:t>
            </a:r>
            <a:endParaRPr lang="zh-CN" altLang="en-US" sz="1600" b="1" dirty="0"/>
          </a:p>
        </p:txBody>
      </p:sp>
      <p:sp>
        <p:nvSpPr>
          <p:cNvPr id="21" name="内容占位符 2"/>
          <p:cNvSpPr txBox="1">
            <a:spLocks/>
          </p:cNvSpPr>
          <p:nvPr/>
        </p:nvSpPr>
        <p:spPr>
          <a:xfrm>
            <a:off x="395536" y="1961208"/>
            <a:ext cx="6111287" cy="44586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zh-CN" altLang="en-US" sz="1600" b="1" dirty="0" smtClean="0"/>
              <a:t>（</a:t>
            </a:r>
            <a:r>
              <a:rPr lang="en-US" altLang="zh-CN" sz="1600" b="1" dirty="0" smtClean="0"/>
              <a:t>4</a:t>
            </a:r>
            <a:r>
              <a:rPr lang="zh-CN" altLang="en-US" sz="1600" b="1" dirty="0" smtClean="0"/>
              <a:t>）</a:t>
            </a:r>
            <a:r>
              <a:rPr lang="en-US" altLang="zh-CN" sz="1600" b="1" dirty="0" smtClean="0"/>
              <a:t> </a:t>
            </a:r>
            <a:r>
              <a:rPr lang="zh-CN" altLang="en-US" sz="1600" b="1" dirty="0" smtClean="0"/>
              <a:t>端面</a:t>
            </a:r>
            <a:r>
              <a:rPr lang="en-US" altLang="zh-CN" sz="1600" b="1" i="1" dirty="0" smtClean="0"/>
              <a:t>b</a:t>
            </a:r>
            <a:r>
              <a:rPr lang="zh-CN" altLang="en-US" sz="1600" b="1" dirty="0" smtClean="0"/>
              <a:t>对端面</a:t>
            </a:r>
            <a:r>
              <a:rPr lang="en-US" altLang="zh-CN" sz="1600" b="1" i="1" dirty="0" smtClean="0"/>
              <a:t>a</a:t>
            </a:r>
            <a:r>
              <a:rPr lang="zh-CN" altLang="en-US" sz="1600" b="1" dirty="0" smtClean="0"/>
              <a:t>的平行度公差为</a:t>
            </a:r>
            <a:r>
              <a:rPr lang="en-US" altLang="zh-CN" sz="1600" b="1" dirty="0" smtClean="0"/>
              <a:t>0.012</a:t>
            </a:r>
            <a:r>
              <a:rPr lang="zh-CN" altLang="en-US" sz="1600" b="1" dirty="0" smtClean="0"/>
              <a:t>。</a:t>
            </a:r>
            <a:endParaRPr lang="zh-CN" altLang="en-US" sz="1600" b="1" dirty="0"/>
          </a:p>
        </p:txBody>
      </p:sp>
      <p:sp>
        <p:nvSpPr>
          <p:cNvPr id="22" name="内容占位符 2"/>
          <p:cNvSpPr txBox="1">
            <a:spLocks/>
          </p:cNvSpPr>
          <p:nvPr/>
        </p:nvSpPr>
        <p:spPr>
          <a:xfrm>
            <a:off x="395536" y="2263056"/>
            <a:ext cx="6111287" cy="44586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zh-CN" altLang="en-US" sz="1600" b="1" dirty="0" smtClean="0"/>
              <a:t>（</a:t>
            </a:r>
            <a:r>
              <a:rPr lang="en-US" altLang="zh-CN" sz="1600" b="1" dirty="0"/>
              <a:t>5</a:t>
            </a:r>
            <a:r>
              <a:rPr lang="zh-CN" altLang="en-US" sz="1600" b="1" dirty="0" smtClean="0"/>
              <a:t>）</a:t>
            </a:r>
            <a:r>
              <a:rPr lang="en-US" altLang="zh-CN" sz="1600" b="1" dirty="0" smtClean="0"/>
              <a:t> </a:t>
            </a:r>
            <a:r>
              <a:rPr lang="zh-CN" altLang="en-US" sz="1600" b="1" dirty="0" smtClean="0"/>
              <a:t>端面</a:t>
            </a:r>
            <a:r>
              <a:rPr lang="en-US" altLang="zh-CN" sz="1600" b="1" i="1" dirty="0"/>
              <a:t>a </a:t>
            </a:r>
            <a:r>
              <a:rPr lang="zh-CN" altLang="en-US" sz="1600" b="1" dirty="0" smtClean="0"/>
              <a:t>对</a:t>
            </a:r>
            <a:r>
              <a:rPr lang="en-US" altLang="zh-CN" sz="1600" b="1" i="1" dirty="0" smtClean="0"/>
              <a:t>Φ</a:t>
            </a:r>
            <a:r>
              <a:rPr lang="en-US" altLang="zh-CN" sz="1600" b="1" dirty="0" smtClean="0"/>
              <a:t>80H7</a:t>
            </a:r>
            <a:r>
              <a:rPr lang="zh-CN" altLang="en-US" sz="1600" b="1" dirty="0"/>
              <a:t>孔的轴线</a:t>
            </a:r>
            <a:r>
              <a:rPr lang="zh-CN" altLang="en-US" sz="1600" b="1" dirty="0" smtClean="0"/>
              <a:t>的垂直度公差为</a:t>
            </a:r>
            <a:r>
              <a:rPr lang="en-US" altLang="zh-CN" sz="1600" b="1" dirty="0" smtClean="0"/>
              <a:t>0.01</a:t>
            </a:r>
            <a:r>
              <a:rPr lang="zh-CN" altLang="en-US" sz="1600" b="1" dirty="0" smtClean="0"/>
              <a:t>。</a:t>
            </a:r>
            <a:endParaRPr lang="zh-CN" altLang="en-US" sz="1600" b="1" dirty="0"/>
          </a:p>
        </p:txBody>
      </p:sp>
      <p:grpSp>
        <p:nvGrpSpPr>
          <p:cNvPr id="37" name="组合 36"/>
          <p:cNvGrpSpPr/>
          <p:nvPr/>
        </p:nvGrpSpPr>
        <p:grpSpPr>
          <a:xfrm>
            <a:off x="1979712" y="2579279"/>
            <a:ext cx="4882217" cy="3946065"/>
            <a:chOff x="3722231" y="2204864"/>
            <a:chExt cx="4882217" cy="3946065"/>
          </a:xfrm>
        </p:grpSpPr>
        <p:grpSp>
          <p:nvGrpSpPr>
            <p:cNvPr id="34" name="组合 33"/>
            <p:cNvGrpSpPr/>
            <p:nvPr/>
          </p:nvGrpSpPr>
          <p:grpSpPr>
            <a:xfrm>
              <a:off x="3722231" y="2334950"/>
              <a:ext cx="4882217" cy="3758346"/>
              <a:chOff x="2642111" y="2334950"/>
              <a:chExt cx="4882217" cy="3758346"/>
            </a:xfrm>
          </p:grpSpPr>
          <p:grpSp>
            <p:nvGrpSpPr>
              <p:cNvPr id="9" name="组合 8"/>
              <p:cNvGrpSpPr/>
              <p:nvPr/>
            </p:nvGrpSpPr>
            <p:grpSpPr>
              <a:xfrm>
                <a:off x="3853952" y="3128292"/>
                <a:ext cx="2633151" cy="2693913"/>
                <a:chOff x="5415771" y="3645024"/>
                <a:chExt cx="2633151" cy="2693913"/>
              </a:xfrm>
            </p:grpSpPr>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6852" y="3789040"/>
                  <a:ext cx="2402070" cy="2237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7431995" y="3861048"/>
                  <a:ext cx="524381" cy="461665"/>
                </a:xfrm>
                <a:prstGeom prst="rect">
                  <a:avLst/>
                </a:prstGeom>
                <a:noFill/>
              </p:spPr>
              <p:txBody>
                <a:bodyPr wrap="square" rtlCol="0">
                  <a:spAutoFit/>
                </a:bodyPr>
                <a:lstStyle/>
                <a:p>
                  <a:r>
                    <a:rPr lang="en-US" altLang="zh-CN" sz="2400" b="1" i="1" dirty="0" smtClean="0"/>
                    <a:t>b</a:t>
                  </a:r>
                  <a:endParaRPr lang="zh-CN" altLang="en-US" sz="2400" b="1" baseline="-25000" dirty="0"/>
                </a:p>
              </p:txBody>
            </p:sp>
            <p:sp>
              <p:nvSpPr>
                <p:cNvPr id="12" name="TextBox 11"/>
                <p:cNvSpPr txBox="1"/>
                <p:nvPr/>
              </p:nvSpPr>
              <p:spPr>
                <a:xfrm rot="16200000">
                  <a:off x="6916906" y="4540479"/>
                  <a:ext cx="1296144" cy="369332"/>
                </a:xfrm>
                <a:prstGeom prst="rect">
                  <a:avLst/>
                </a:prstGeom>
                <a:noFill/>
              </p:spPr>
              <p:txBody>
                <a:bodyPr wrap="square" rtlCol="0">
                  <a:spAutoFit/>
                </a:bodyPr>
                <a:lstStyle/>
                <a:p>
                  <a:r>
                    <a:rPr lang="en-US" altLang="zh-CN" i="1" dirty="0" smtClean="0"/>
                    <a:t>Φ </a:t>
                  </a:r>
                  <a:r>
                    <a:rPr lang="en-US" altLang="zh-CN" dirty="0" smtClean="0"/>
                    <a:t>100h6</a:t>
                  </a:r>
                  <a:endParaRPr lang="zh-CN" altLang="en-US" baseline="-25000" dirty="0"/>
                </a:p>
              </p:txBody>
            </p:sp>
            <p:sp>
              <p:nvSpPr>
                <p:cNvPr id="13" name="TextBox 12"/>
                <p:cNvSpPr txBox="1"/>
                <p:nvPr/>
              </p:nvSpPr>
              <p:spPr>
                <a:xfrm rot="16200000">
                  <a:off x="5159097" y="4560804"/>
                  <a:ext cx="1048762" cy="369332"/>
                </a:xfrm>
                <a:prstGeom prst="rect">
                  <a:avLst/>
                </a:prstGeom>
                <a:noFill/>
              </p:spPr>
              <p:txBody>
                <a:bodyPr wrap="square" rtlCol="0">
                  <a:spAutoFit/>
                </a:bodyPr>
                <a:lstStyle/>
                <a:p>
                  <a:r>
                    <a:rPr lang="en-US" altLang="zh-CN" i="1" dirty="0" smtClean="0"/>
                    <a:t>Φ </a:t>
                  </a:r>
                  <a:r>
                    <a:rPr lang="en-US" altLang="zh-CN" dirty="0" smtClean="0"/>
                    <a:t>80H7</a:t>
                  </a:r>
                  <a:endParaRPr lang="zh-CN" altLang="en-US" baseline="-25000" dirty="0"/>
                </a:p>
              </p:txBody>
            </p:sp>
            <p:cxnSp>
              <p:nvCxnSpPr>
                <p:cNvPr id="14" name="直接箭头连接符 13"/>
                <p:cNvCxnSpPr/>
                <p:nvPr/>
              </p:nvCxnSpPr>
              <p:spPr>
                <a:xfrm>
                  <a:off x="5649486" y="3933056"/>
                  <a:ext cx="437316" cy="120575"/>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1">
                  <a:off x="7267655" y="4221088"/>
                  <a:ext cx="328681" cy="216024"/>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415771" y="3645024"/>
                  <a:ext cx="524381" cy="461665"/>
                </a:xfrm>
                <a:prstGeom prst="rect">
                  <a:avLst/>
                </a:prstGeom>
                <a:noFill/>
              </p:spPr>
              <p:txBody>
                <a:bodyPr wrap="square" rtlCol="0">
                  <a:spAutoFit/>
                </a:bodyPr>
                <a:lstStyle/>
                <a:p>
                  <a:r>
                    <a:rPr lang="en-US" altLang="zh-CN" sz="2400" b="1" i="1" dirty="0"/>
                    <a:t>a</a:t>
                  </a:r>
                  <a:endParaRPr lang="zh-CN" altLang="en-US" sz="2400" b="1" baseline="-25000" dirty="0"/>
                </a:p>
              </p:txBody>
            </p:sp>
            <p:sp>
              <p:nvSpPr>
                <p:cNvPr id="17" name="TextBox 16"/>
                <p:cNvSpPr txBox="1"/>
                <p:nvPr/>
              </p:nvSpPr>
              <p:spPr>
                <a:xfrm>
                  <a:off x="6373427" y="5877272"/>
                  <a:ext cx="1226375" cy="461665"/>
                </a:xfrm>
                <a:prstGeom prst="rect">
                  <a:avLst/>
                </a:prstGeom>
                <a:noFill/>
              </p:spPr>
              <p:txBody>
                <a:bodyPr wrap="square" rtlCol="0">
                  <a:spAutoFit/>
                </a:bodyPr>
                <a:lstStyle/>
                <a:p>
                  <a:r>
                    <a:rPr lang="zh-CN" altLang="en-US" sz="2400" b="1" dirty="0" smtClean="0"/>
                    <a:t>图   </a:t>
                  </a:r>
                  <a:r>
                    <a:rPr lang="en-US" altLang="zh-CN" sz="2400" b="1" dirty="0" smtClean="0"/>
                    <a:t>1</a:t>
                  </a:r>
                  <a:endParaRPr lang="zh-CN" altLang="en-US" sz="2400" b="1" baseline="-25000" dirty="0"/>
                </a:p>
              </p:txBody>
            </p:sp>
          </p:grpSp>
          <p:grpSp>
            <p:nvGrpSpPr>
              <p:cNvPr id="31" name="组合 30"/>
              <p:cNvGrpSpPr/>
              <p:nvPr/>
            </p:nvGrpSpPr>
            <p:grpSpPr>
              <a:xfrm>
                <a:off x="2642111" y="2924944"/>
                <a:ext cx="1294882" cy="383575"/>
                <a:chOff x="2123728" y="2901409"/>
                <a:chExt cx="1294882" cy="383575"/>
              </a:xfrm>
            </p:grpSpPr>
            <p:sp>
              <p:nvSpPr>
                <p:cNvPr id="25" name="TextBox 24"/>
                <p:cNvSpPr txBox="1"/>
                <p:nvPr/>
              </p:nvSpPr>
              <p:spPr>
                <a:xfrm>
                  <a:off x="2123728" y="2901409"/>
                  <a:ext cx="1294882" cy="369332"/>
                </a:xfrm>
                <a:prstGeom prst="rect">
                  <a:avLst/>
                </a:prstGeom>
                <a:noFill/>
                <a:ln w="12700">
                  <a:solidFill>
                    <a:schemeClr val="tx1"/>
                  </a:solidFill>
                </a:ln>
              </p:spPr>
              <p:txBody>
                <a:bodyPr wrap="square" rtlCol="0">
                  <a:spAutoFit/>
                </a:bodyPr>
                <a:lstStyle/>
                <a:p>
                  <a:r>
                    <a:rPr lang="en-US" altLang="zh-CN" i="1" dirty="0" smtClean="0"/>
                    <a:t>       </a:t>
                  </a:r>
                  <a:r>
                    <a:rPr lang="el-GR" altLang="zh-CN" i="1" dirty="0" smtClean="0"/>
                    <a:t>Φ</a:t>
                  </a:r>
                  <a:r>
                    <a:rPr lang="en-US" altLang="zh-CN" dirty="0" smtClean="0"/>
                    <a:t>0.006 </a:t>
                  </a:r>
                  <a:endParaRPr lang="zh-CN" altLang="en-US" i="1" dirty="0"/>
                </a:p>
              </p:txBody>
            </p:sp>
            <p:cxnSp>
              <p:nvCxnSpPr>
                <p:cNvPr id="27" name="直接连接符 26"/>
                <p:cNvCxnSpPr/>
                <p:nvPr/>
              </p:nvCxnSpPr>
              <p:spPr>
                <a:xfrm>
                  <a:off x="2483768" y="2909795"/>
                  <a:ext cx="0" cy="375189"/>
                </a:xfrm>
                <a:prstGeom prst="line">
                  <a:avLst/>
                </a:prstGeom>
              </p:spPr>
              <p:style>
                <a:lnRef idx="1">
                  <a:schemeClr val="accent1"/>
                </a:lnRef>
                <a:fillRef idx="0">
                  <a:schemeClr val="accent1"/>
                </a:fillRef>
                <a:effectRef idx="0">
                  <a:schemeClr val="accent1"/>
                </a:effectRef>
                <a:fontRef idx="minor">
                  <a:schemeClr val="tx1"/>
                </a:fontRef>
              </p:style>
            </p:cxn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4211" y="3018738"/>
                  <a:ext cx="339557" cy="194238"/>
                </a:xfrm>
                <a:prstGeom prst="rect">
                  <a:avLst/>
                </a:prstGeom>
              </p:spPr>
            </p:pic>
          </p:grpSp>
          <p:cxnSp>
            <p:nvCxnSpPr>
              <p:cNvPr id="33" name="直接箭头连接符 32"/>
              <p:cNvCxnSpPr/>
              <p:nvPr/>
            </p:nvCxnSpPr>
            <p:spPr>
              <a:xfrm>
                <a:off x="4319471" y="3068960"/>
                <a:ext cx="13147" cy="648072"/>
              </a:xfrm>
              <a:prstGeom prst="straightConnector1">
                <a:avLst/>
              </a:prstGeom>
              <a:ln w="190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3936993" y="3068960"/>
                <a:ext cx="369332" cy="133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4139952" y="4941168"/>
                <a:ext cx="536371" cy="849533"/>
                <a:chOff x="3136331" y="618463"/>
                <a:chExt cx="536371" cy="849533"/>
              </a:xfrm>
            </p:grpSpPr>
            <p:grpSp>
              <p:nvGrpSpPr>
                <p:cNvPr id="40" name="组合 39"/>
                <p:cNvGrpSpPr/>
                <p:nvPr/>
              </p:nvGrpSpPr>
              <p:grpSpPr>
                <a:xfrm>
                  <a:off x="3197866" y="618463"/>
                  <a:ext cx="296982" cy="449715"/>
                  <a:chOff x="3104244" y="3770408"/>
                  <a:chExt cx="228343" cy="357968"/>
                </a:xfrm>
              </p:grpSpPr>
              <p:sp>
                <p:nvSpPr>
                  <p:cNvPr id="43" name="流程图: 合并 42"/>
                  <p:cNvSpPr/>
                  <p:nvPr/>
                </p:nvSpPr>
                <p:spPr>
                  <a:xfrm>
                    <a:off x="3104244" y="3770408"/>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p:cNvCxnSpPr/>
                  <p:nvPr/>
                </p:nvCxnSpPr>
                <p:spPr>
                  <a:xfrm>
                    <a:off x="3211730" y="3908916"/>
                    <a:ext cx="0" cy="2194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1" name="TextBox 40"/>
                <p:cNvSpPr txBox="1"/>
                <p:nvPr/>
              </p:nvSpPr>
              <p:spPr>
                <a:xfrm>
                  <a:off x="3136331" y="1096701"/>
                  <a:ext cx="402661" cy="369332"/>
                </a:xfrm>
                <a:prstGeom prst="rect">
                  <a:avLst/>
                </a:prstGeom>
                <a:noFill/>
                <a:ln w="12700">
                  <a:solidFill>
                    <a:schemeClr val="tx1"/>
                  </a:solidFill>
                </a:ln>
              </p:spPr>
              <p:txBody>
                <a:bodyPr wrap="square" rtlCol="0">
                  <a:spAutoFit/>
                </a:bodyPr>
                <a:lstStyle/>
                <a:p>
                  <a:r>
                    <a:rPr lang="en-US" altLang="zh-CN" i="1" dirty="0" smtClean="0"/>
                    <a:t> </a:t>
                  </a:r>
                  <a:endParaRPr lang="zh-CN" altLang="en-US" dirty="0"/>
                </a:p>
              </p:txBody>
            </p:sp>
            <p:sp>
              <p:nvSpPr>
                <p:cNvPr id="42" name="TextBox 41"/>
                <p:cNvSpPr txBox="1"/>
                <p:nvPr/>
              </p:nvSpPr>
              <p:spPr>
                <a:xfrm>
                  <a:off x="3136331" y="1129442"/>
                  <a:ext cx="536371" cy="338554"/>
                </a:xfrm>
                <a:prstGeom prst="rect">
                  <a:avLst/>
                </a:prstGeom>
                <a:noFill/>
              </p:spPr>
              <p:txBody>
                <a:bodyPr wrap="square" rtlCol="0">
                  <a:spAutoFit/>
                </a:bodyPr>
                <a:lstStyle/>
                <a:p>
                  <a:r>
                    <a:rPr lang="en-US" altLang="zh-CN" sz="1600" b="1" i="1" dirty="0" smtClean="0">
                      <a:latin typeface="Batang" pitchFamily="18" charset="-127"/>
                      <a:ea typeface="Batang" pitchFamily="18" charset="-127"/>
                    </a:rPr>
                    <a:t>A</a:t>
                  </a:r>
                  <a:endParaRPr lang="zh-CN" altLang="en-US" sz="1600" b="1" i="1" dirty="0">
                    <a:latin typeface="Batang" pitchFamily="18" charset="-127"/>
                    <a:ea typeface="Batang" pitchFamily="18" charset="-127"/>
                  </a:endParaRPr>
                </a:p>
              </p:txBody>
            </p:sp>
          </p:grpSp>
          <p:grpSp>
            <p:nvGrpSpPr>
              <p:cNvPr id="45" name="组合 44"/>
              <p:cNvGrpSpPr/>
              <p:nvPr/>
            </p:nvGrpSpPr>
            <p:grpSpPr>
              <a:xfrm>
                <a:off x="5365748" y="2771636"/>
                <a:ext cx="1294484" cy="369332"/>
                <a:chOff x="1268548" y="525144"/>
                <a:chExt cx="1294484" cy="369332"/>
              </a:xfrm>
            </p:grpSpPr>
            <p:sp>
              <p:nvSpPr>
                <p:cNvPr id="46" name="TextBox 45"/>
                <p:cNvSpPr txBox="1"/>
                <p:nvPr/>
              </p:nvSpPr>
              <p:spPr>
                <a:xfrm>
                  <a:off x="1268548" y="525144"/>
                  <a:ext cx="1294484" cy="369332"/>
                </a:xfrm>
                <a:prstGeom prst="rect">
                  <a:avLst/>
                </a:prstGeom>
                <a:noFill/>
                <a:ln w="12700">
                  <a:solidFill>
                    <a:schemeClr val="tx1"/>
                  </a:solidFill>
                </a:ln>
              </p:spPr>
              <p:txBody>
                <a:bodyPr wrap="square" rtlCol="0">
                  <a:spAutoFit/>
                </a:bodyPr>
                <a:lstStyle/>
                <a:p>
                  <a:r>
                    <a:rPr lang="en-US" altLang="zh-CN" i="1" dirty="0" smtClean="0"/>
                    <a:t>       </a:t>
                  </a:r>
                  <a:r>
                    <a:rPr lang="en-US" altLang="zh-CN" dirty="0" smtClean="0"/>
                    <a:t>0.05   </a:t>
                  </a:r>
                  <a:r>
                    <a:rPr lang="en-US" altLang="zh-CN" i="1" dirty="0" smtClean="0"/>
                    <a:t>A</a:t>
                  </a:r>
                  <a:endParaRPr lang="zh-CN" altLang="en-US" i="1" dirty="0"/>
                </a:p>
              </p:txBody>
            </p:sp>
            <p:pic>
              <p:nvPicPr>
                <p:cNvPr id="4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01781" y="635397"/>
                  <a:ext cx="253196" cy="194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8" name="直接连接符 47"/>
                <p:cNvCxnSpPr/>
                <p:nvPr/>
              </p:nvCxnSpPr>
              <p:spPr>
                <a:xfrm>
                  <a:off x="1619672" y="525144"/>
                  <a:ext cx="0" cy="369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2165937" y="525144"/>
                  <a:ext cx="0" cy="369332"/>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50" name="直接箭头连接符 49"/>
              <p:cNvCxnSpPr/>
              <p:nvPr/>
            </p:nvCxnSpPr>
            <p:spPr>
              <a:xfrm>
                <a:off x="5004048" y="2978947"/>
                <a:ext cx="0" cy="365369"/>
              </a:xfrm>
              <a:prstGeom prst="straightConnector1">
                <a:avLst/>
              </a:prstGeom>
              <a:ln w="190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4994756" y="2956302"/>
                <a:ext cx="369332" cy="133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5705836" y="5253029"/>
                <a:ext cx="0" cy="5691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6156176" y="5363924"/>
                <a:ext cx="1199041" cy="369332"/>
                <a:chOff x="1178362" y="3805424"/>
                <a:chExt cx="1199041" cy="369332"/>
              </a:xfrm>
            </p:grpSpPr>
            <p:sp>
              <p:nvSpPr>
                <p:cNvPr id="56" name="TextBox 55"/>
                <p:cNvSpPr txBox="1"/>
                <p:nvPr/>
              </p:nvSpPr>
              <p:spPr>
                <a:xfrm>
                  <a:off x="1178362" y="3805424"/>
                  <a:ext cx="1199041" cy="369332"/>
                </a:xfrm>
                <a:prstGeom prst="rect">
                  <a:avLst/>
                </a:prstGeom>
                <a:noFill/>
                <a:ln w="12700">
                  <a:solidFill>
                    <a:schemeClr val="tx1"/>
                  </a:solidFill>
                </a:ln>
              </p:spPr>
              <p:txBody>
                <a:bodyPr wrap="square" rtlCol="0">
                  <a:spAutoFit/>
                </a:bodyPr>
                <a:lstStyle/>
                <a:p>
                  <a:r>
                    <a:rPr lang="en-US" altLang="zh-CN" i="1" dirty="0" smtClean="0"/>
                    <a:t>        </a:t>
                  </a:r>
                  <a:r>
                    <a:rPr lang="en-US" altLang="zh-CN" dirty="0" smtClean="0"/>
                    <a:t>0.008</a:t>
                  </a:r>
                  <a:endParaRPr lang="zh-CN" altLang="en-US" dirty="0"/>
                </a:p>
              </p:txBody>
            </p:sp>
            <p:cxnSp>
              <p:nvCxnSpPr>
                <p:cNvPr id="57" name="直接连接符 56"/>
                <p:cNvCxnSpPr/>
                <p:nvPr/>
              </p:nvCxnSpPr>
              <p:spPr>
                <a:xfrm>
                  <a:off x="1619672" y="3805424"/>
                  <a:ext cx="0" cy="343656"/>
                </a:xfrm>
                <a:prstGeom prst="line">
                  <a:avLst/>
                </a:prstGeom>
              </p:spPr>
              <p:style>
                <a:lnRef idx="1">
                  <a:schemeClr val="accent1"/>
                </a:lnRef>
                <a:fillRef idx="0">
                  <a:schemeClr val="accent1"/>
                </a:fillRef>
                <a:effectRef idx="0">
                  <a:schemeClr val="accent1"/>
                </a:effectRef>
                <a:fontRef idx="minor">
                  <a:schemeClr val="tx1"/>
                </a:fontRef>
              </p:style>
            </p:cxnSp>
            <p:pic>
              <p:nvPicPr>
                <p:cNvPr id="5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9632" y="3861048"/>
                  <a:ext cx="263367" cy="2708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3" name="直接箭头连接符 2"/>
              <p:cNvCxnSpPr/>
              <p:nvPr/>
            </p:nvCxnSpPr>
            <p:spPr>
              <a:xfrm flipH="1">
                <a:off x="5716872" y="5726852"/>
                <a:ext cx="439304" cy="6404"/>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6157836" y="5723964"/>
                <a:ext cx="1366492" cy="369332"/>
              </a:xfrm>
              <a:prstGeom prst="rect">
                <a:avLst/>
              </a:prstGeom>
              <a:noFill/>
              <a:ln w="12700">
                <a:solidFill>
                  <a:schemeClr val="tx1"/>
                </a:solidFill>
              </a:ln>
            </p:spPr>
            <p:txBody>
              <a:bodyPr wrap="square" rtlCol="0">
                <a:spAutoFit/>
              </a:bodyPr>
              <a:lstStyle/>
              <a:p>
                <a:r>
                  <a:rPr lang="en-US" altLang="zh-CN" i="1" dirty="0" smtClean="0"/>
                  <a:t>       </a:t>
                </a:r>
                <a:r>
                  <a:rPr lang="en-US" altLang="zh-CN" dirty="0" smtClean="0"/>
                  <a:t>0.012   B</a:t>
                </a:r>
                <a:endParaRPr lang="zh-CN" altLang="en-US" i="1" dirty="0"/>
              </a:p>
            </p:txBody>
          </p:sp>
          <p:cxnSp>
            <p:nvCxnSpPr>
              <p:cNvPr id="59" name="直接连接符 58"/>
              <p:cNvCxnSpPr/>
              <p:nvPr/>
            </p:nvCxnSpPr>
            <p:spPr>
              <a:xfrm>
                <a:off x="6508960" y="5723964"/>
                <a:ext cx="0" cy="369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7236296" y="5723964"/>
                <a:ext cx="0" cy="369332"/>
              </a:xfrm>
              <a:prstGeom prst="line">
                <a:avLst/>
              </a:prstGeom>
            </p:spPr>
            <p:style>
              <a:lnRef idx="1">
                <a:schemeClr val="accent1"/>
              </a:lnRef>
              <a:fillRef idx="0">
                <a:schemeClr val="accent1"/>
              </a:fillRef>
              <a:effectRef idx="0">
                <a:schemeClr val="accent1"/>
              </a:effectRef>
              <a:fontRef idx="minor">
                <a:schemeClr val="tx1"/>
              </a:fontRef>
            </p:style>
          </p:cxnSp>
          <p:pic>
            <p:nvPicPr>
              <p:cNvPr id="61"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21016" y="5795368"/>
                <a:ext cx="276225"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直接连接符 5"/>
              <p:cNvCxnSpPr/>
              <p:nvPr/>
            </p:nvCxnSpPr>
            <p:spPr>
              <a:xfrm flipV="1">
                <a:off x="4542613" y="2492896"/>
                <a:ext cx="0" cy="92342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4542613" y="2564904"/>
                <a:ext cx="821475" cy="0"/>
              </a:xfrm>
              <a:prstGeom prst="line">
                <a:avLst/>
              </a:prstGeom>
              <a:ln w="127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2" name="组合 61"/>
              <p:cNvGrpSpPr/>
              <p:nvPr/>
            </p:nvGrpSpPr>
            <p:grpSpPr>
              <a:xfrm>
                <a:off x="5293740" y="2334950"/>
                <a:ext cx="1294484" cy="373970"/>
                <a:chOff x="871453" y="260648"/>
                <a:chExt cx="1294484" cy="373970"/>
              </a:xfrm>
            </p:grpSpPr>
            <p:pic>
              <p:nvPicPr>
                <p:cNvPr id="63"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8928" y="332656"/>
                  <a:ext cx="360704" cy="255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 name="TextBox 63"/>
                <p:cNvSpPr txBox="1"/>
                <p:nvPr/>
              </p:nvSpPr>
              <p:spPr>
                <a:xfrm>
                  <a:off x="871453" y="265286"/>
                  <a:ext cx="1294484" cy="369332"/>
                </a:xfrm>
                <a:prstGeom prst="rect">
                  <a:avLst/>
                </a:prstGeom>
                <a:noFill/>
                <a:ln w="12700">
                  <a:solidFill>
                    <a:schemeClr val="tx1"/>
                  </a:solidFill>
                </a:ln>
              </p:spPr>
              <p:txBody>
                <a:bodyPr wrap="square" rtlCol="0">
                  <a:spAutoFit/>
                </a:bodyPr>
                <a:lstStyle/>
                <a:p>
                  <a:r>
                    <a:rPr lang="en-US" altLang="zh-CN" i="1" dirty="0" smtClean="0"/>
                    <a:t>       </a:t>
                  </a:r>
                  <a:r>
                    <a:rPr lang="en-US" altLang="zh-CN" dirty="0" smtClean="0"/>
                    <a:t>0.01   </a:t>
                  </a:r>
                  <a:r>
                    <a:rPr lang="en-US" altLang="zh-CN" i="1" dirty="0" smtClean="0"/>
                    <a:t>A</a:t>
                  </a:r>
                  <a:endParaRPr lang="zh-CN" altLang="en-US" i="1" dirty="0"/>
                </a:p>
              </p:txBody>
            </p:sp>
            <p:cxnSp>
              <p:nvCxnSpPr>
                <p:cNvPr id="65" name="直接连接符 64"/>
                <p:cNvCxnSpPr/>
                <p:nvPr/>
              </p:nvCxnSpPr>
              <p:spPr>
                <a:xfrm>
                  <a:off x="1259632" y="260648"/>
                  <a:ext cx="0" cy="369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1835696" y="260648"/>
                  <a:ext cx="0" cy="36933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4572000" y="3882534"/>
                <a:ext cx="792050" cy="338554"/>
                <a:chOff x="1403647" y="2586390"/>
                <a:chExt cx="792050" cy="338554"/>
              </a:xfrm>
            </p:grpSpPr>
            <p:grpSp>
              <p:nvGrpSpPr>
                <p:cNvPr id="68" name="组合 67"/>
                <p:cNvGrpSpPr/>
                <p:nvPr/>
              </p:nvGrpSpPr>
              <p:grpSpPr>
                <a:xfrm rot="16200000">
                  <a:off x="1480014" y="2530810"/>
                  <a:ext cx="296982" cy="449715"/>
                  <a:chOff x="3104244" y="3770408"/>
                  <a:chExt cx="228343" cy="357968"/>
                </a:xfrm>
              </p:grpSpPr>
              <p:sp>
                <p:nvSpPr>
                  <p:cNvPr id="70" name="流程图: 合并 69"/>
                  <p:cNvSpPr/>
                  <p:nvPr/>
                </p:nvSpPr>
                <p:spPr>
                  <a:xfrm>
                    <a:off x="3104244" y="3770408"/>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p:cNvCxnSpPr/>
                  <p:nvPr/>
                </p:nvCxnSpPr>
                <p:spPr>
                  <a:xfrm>
                    <a:off x="3211730" y="3908916"/>
                    <a:ext cx="0" cy="219460"/>
                  </a:xfrm>
                  <a:prstGeom prst="line">
                    <a:avLst/>
                  </a:prstGeom>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45998" y="2586390"/>
                  <a:ext cx="349699" cy="338554"/>
                </a:xfrm>
                <a:prstGeom prst="rect">
                  <a:avLst/>
                </a:prstGeom>
                <a:noFill/>
                <a:ln>
                  <a:solidFill>
                    <a:schemeClr val="tx1"/>
                  </a:solidFill>
                </a:ln>
              </p:spPr>
              <p:txBody>
                <a:bodyPr wrap="square" rtlCol="0">
                  <a:spAutoFit/>
                </a:bodyPr>
                <a:lstStyle/>
                <a:p>
                  <a:r>
                    <a:rPr lang="en-US" altLang="zh-CN" sz="1600" b="1" i="1" dirty="0" smtClean="0">
                      <a:latin typeface="Batang" pitchFamily="18" charset="-127"/>
                      <a:ea typeface="Batang" pitchFamily="18" charset="-127"/>
                    </a:rPr>
                    <a:t>B</a:t>
                  </a:r>
                  <a:endParaRPr lang="zh-CN" altLang="en-US" sz="1600" b="1" i="1" dirty="0">
                    <a:latin typeface="Batang" pitchFamily="18" charset="-127"/>
                    <a:ea typeface="Batang" pitchFamily="18" charset="-127"/>
                  </a:endParaRPr>
                </a:p>
              </p:txBody>
            </p:sp>
          </p:grpSp>
        </p:grpSp>
        <p:sp>
          <p:nvSpPr>
            <p:cNvPr id="36" name="TextBox 35"/>
            <p:cNvSpPr txBox="1"/>
            <p:nvPr/>
          </p:nvSpPr>
          <p:spPr>
            <a:xfrm>
              <a:off x="5711954" y="2204864"/>
              <a:ext cx="504056" cy="369332"/>
            </a:xfrm>
            <a:prstGeom prst="rect">
              <a:avLst/>
            </a:prstGeom>
            <a:noFill/>
          </p:spPr>
          <p:txBody>
            <a:bodyPr wrap="square" rtlCol="0">
              <a:spAutoFit/>
            </a:bodyPr>
            <a:lstStyle/>
            <a:p>
              <a:r>
                <a:rPr lang="en-US" altLang="zh-CN" dirty="0" smtClean="0"/>
                <a:t>⑤</a:t>
              </a:r>
              <a:endParaRPr lang="zh-CN" altLang="en-US" dirty="0"/>
            </a:p>
          </p:txBody>
        </p:sp>
        <p:sp>
          <p:nvSpPr>
            <p:cNvPr id="72" name="TextBox 71"/>
            <p:cNvSpPr txBox="1"/>
            <p:nvPr/>
          </p:nvSpPr>
          <p:spPr>
            <a:xfrm>
              <a:off x="3763407" y="2524254"/>
              <a:ext cx="504056" cy="369332"/>
            </a:xfrm>
            <a:prstGeom prst="rect">
              <a:avLst/>
            </a:prstGeom>
            <a:noFill/>
          </p:spPr>
          <p:txBody>
            <a:bodyPr wrap="square" rtlCol="0">
              <a:spAutoFit/>
            </a:bodyPr>
            <a:lstStyle/>
            <a:p>
              <a:r>
                <a:rPr lang="en-US" altLang="zh-CN" dirty="0" smtClean="0"/>
                <a:t>①</a:t>
              </a:r>
              <a:endParaRPr lang="zh-CN" altLang="en-US" dirty="0"/>
            </a:p>
          </p:txBody>
        </p:sp>
        <p:sp>
          <p:nvSpPr>
            <p:cNvPr id="73" name="TextBox 72"/>
            <p:cNvSpPr txBox="1"/>
            <p:nvPr/>
          </p:nvSpPr>
          <p:spPr>
            <a:xfrm>
              <a:off x="5837364" y="2636912"/>
              <a:ext cx="504056" cy="369332"/>
            </a:xfrm>
            <a:prstGeom prst="rect">
              <a:avLst/>
            </a:prstGeom>
            <a:noFill/>
          </p:spPr>
          <p:txBody>
            <a:bodyPr wrap="square" rtlCol="0">
              <a:spAutoFit/>
            </a:bodyPr>
            <a:lstStyle/>
            <a:p>
              <a:r>
                <a:rPr lang="en-US" altLang="zh-CN" dirty="0"/>
                <a:t>②</a:t>
              </a:r>
              <a:endParaRPr lang="zh-CN" altLang="en-US" dirty="0"/>
            </a:p>
          </p:txBody>
        </p:sp>
        <p:sp>
          <p:nvSpPr>
            <p:cNvPr id="74" name="TextBox 73"/>
            <p:cNvSpPr txBox="1"/>
            <p:nvPr/>
          </p:nvSpPr>
          <p:spPr>
            <a:xfrm>
              <a:off x="7668344" y="5021551"/>
              <a:ext cx="504056" cy="369332"/>
            </a:xfrm>
            <a:prstGeom prst="rect">
              <a:avLst/>
            </a:prstGeom>
            <a:noFill/>
          </p:spPr>
          <p:txBody>
            <a:bodyPr wrap="square" rtlCol="0">
              <a:spAutoFit/>
            </a:bodyPr>
            <a:lstStyle/>
            <a:p>
              <a:r>
                <a:rPr lang="en-US" altLang="zh-CN" dirty="0" smtClean="0"/>
                <a:t>③</a:t>
              </a:r>
              <a:endParaRPr lang="zh-CN" altLang="en-US" dirty="0"/>
            </a:p>
          </p:txBody>
        </p:sp>
        <p:sp>
          <p:nvSpPr>
            <p:cNvPr id="75" name="TextBox 74"/>
            <p:cNvSpPr txBox="1"/>
            <p:nvPr/>
          </p:nvSpPr>
          <p:spPr>
            <a:xfrm>
              <a:off x="6876256" y="5781597"/>
              <a:ext cx="504056" cy="369332"/>
            </a:xfrm>
            <a:prstGeom prst="rect">
              <a:avLst/>
            </a:prstGeom>
            <a:noFill/>
          </p:spPr>
          <p:txBody>
            <a:bodyPr wrap="square" rtlCol="0">
              <a:spAutoFit/>
            </a:bodyPr>
            <a:lstStyle/>
            <a:p>
              <a:r>
                <a:rPr lang="en-US" altLang="zh-CN" dirty="0"/>
                <a:t>④</a:t>
              </a:r>
              <a:endParaRPr lang="zh-CN" altLang="en-US" dirty="0"/>
            </a:p>
          </p:txBody>
        </p:sp>
      </p:grpSp>
      <p:sp>
        <p:nvSpPr>
          <p:cNvPr id="76" name="内容占位符 2"/>
          <p:cNvSpPr txBox="1">
            <a:spLocks/>
          </p:cNvSpPr>
          <p:nvPr/>
        </p:nvSpPr>
        <p:spPr>
          <a:xfrm>
            <a:off x="323528" y="390848"/>
            <a:ext cx="5119551" cy="43204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2000" b="1" dirty="0" smtClean="0"/>
              <a:t>三、标注题和改错题答案：</a:t>
            </a:r>
            <a:endParaRPr lang="zh-CN" altLang="en-US" sz="2000" b="1" dirty="0"/>
          </a:p>
        </p:txBody>
      </p:sp>
      <p:sp>
        <p:nvSpPr>
          <p:cNvPr id="77" name="内容占位符 2"/>
          <p:cNvSpPr txBox="1">
            <a:spLocks/>
          </p:cNvSpPr>
          <p:nvPr/>
        </p:nvSpPr>
        <p:spPr>
          <a:xfrm>
            <a:off x="467544" y="730995"/>
            <a:ext cx="8280920" cy="64807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spcBef>
                <a:spcPts val="0"/>
              </a:spcBef>
              <a:buAutoNum type="arabicPeriod"/>
            </a:pPr>
            <a:r>
              <a:rPr lang="zh-CN" altLang="en-US" sz="1600" b="1" dirty="0" smtClean="0"/>
              <a:t>试将下列几何公差要求用几何公差框格和符号标注在图</a:t>
            </a:r>
            <a:r>
              <a:rPr lang="en-US" altLang="zh-CN" sz="1600" b="1" dirty="0" smtClean="0"/>
              <a:t>1</a:t>
            </a:r>
            <a:r>
              <a:rPr lang="zh-CN" altLang="en-US" sz="1600" b="1" dirty="0" smtClean="0"/>
              <a:t>上</a:t>
            </a:r>
            <a:r>
              <a:rPr lang="zh-CN" altLang="en-US" sz="1600" b="1" dirty="0"/>
              <a:t>。</a:t>
            </a:r>
          </a:p>
        </p:txBody>
      </p:sp>
      <p:sp>
        <p:nvSpPr>
          <p:cNvPr id="78" name="内容占位符 2"/>
          <p:cNvSpPr txBox="1">
            <a:spLocks/>
          </p:cNvSpPr>
          <p:nvPr/>
        </p:nvSpPr>
        <p:spPr>
          <a:xfrm>
            <a:off x="404929" y="966912"/>
            <a:ext cx="6111287" cy="44586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zh-CN" altLang="en-US" sz="1600" b="1" dirty="0" smtClean="0"/>
              <a:t>（</a:t>
            </a:r>
            <a:r>
              <a:rPr lang="en-US" altLang="zh-CN" sz="1600" b="1" dirty="0" smtClean="0"/>
              <a:t>1</a:t>
            </a:r>
            <a:r>
              <a:rPr lang="zh-CN" altLang="en-US" sz="1600" b="1" dirty="0" smtClean="0"/>
              <a:t>）</a:t>
            </a:r>
            <a:r>
              <a:rPr lang="en-US" altLang="zh-CN" sz="1600" b="1" dirty="0" smtClean="0"/>
              <a:t> </a:t>
            </a:r>
            <a:r>
              <a:rPr lang="en-US" altLang="zh-CN" sz="1600" b="1" i="1" dirty="0" smtClean="0"/>
              <a:t>Φ</a:t>
            </a:r>
            <a:r>
              <a:rPr lang="en-US" altLang="zh-CN" sz="1600" b="1" dirty="0" smtClean="0"/>
              <a:t>80H7</a:t>
            </a:r>
            <a:r>
              <a:rPr lang="zh-CN" altLang="en-US" sz="1600" b="1" dirty="0" smtClean="0"/>
              <a:t>孔的轴线直线度公差为</a:t>
            </a:r>
            <a:r>
              <a:rPr lang="en-US" altLang="zh-CN" sz="1600" b="1" dirty="0" smtClean="0"/>
              <a:t>0.006</a:t>
            </a:r>
            <a:r>
              <a:rPr lang="zh-CN" altLang="en-US" sz="1600" b="1" dirty="0" smtClean="0"/>
              <a:t>。</a:t>
            </a:r>
            <a:endParaRPr lang="zh-CN" altLang="en-US" sz="1600" b="1" dirty="0"/>
          </a:p>
        </p:txBody>
      </p:sp>
      <p:sp>
        <p:nvSpPr>
          <p:cNvPr id="67"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46</a:t>
            </a:fld>
            <a:endParaRPr lang="zh-CN" altLang="en-US" sz="2400" b="1" dirty="0"/>
          </a:p>
        </p:txBody>
      </p:sp>
    </p:spTree>
    <p:extLst>
      <p:ext uri="{BB962C8B-B14F-4D97-AF65-F5344CB8AC3E}">
        <p14:creationId xmlns:p14="http://schemas.microsoft.com/office/powerpoint/2010/main" val="21439810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6">
                                            <p:txEl>
                                              <p:pRg st="0" end="0"/>
                                            </p:txEl>
                                          </p:spTgt>
                                        </p:tgtEl>
                                        <p:attrNameLst>
                                          <p:attrName>style.visibility</p:attrName>
                                        </p:attrNameLst>
                                      </p:cBhvr>
                                      <p:to>
                                        <p:strVal val="visible"/>
                                      </p:to>
                                    </p:set>
                                    <p:animEffect transition="in" filter="wipe(left)">
                                      <p:cBhvr>
                                        <p:cTn id="7" dur="1750"/>
                                        <p:tgtEl>
                                          <p:spTgt spid="7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wipe(down)">
                                      <p:cBhvr>
                                        <p:cTn id="12" dur="500"/>
                                        <p:tgtEl>
                                          <p:spTgt spid="7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2500" fill="hold"/>
                                        <p:tgtEl>
                                          <p:spTgt spid="37"/>
                                        </p:tgtEl>
                                        <p:attrNameLst>
                                          <p:attrName>ppt_x</p:attrName>
                                        </p:attrNameLst>
                                      </p:cBhvr>
                                      <p:tavLst>
                                        <p:tav tm="0">
                                          <p:val>
                                            <p:strVal val="#ppt_x"/>
                                          </p:val>
                                        </p:tav>
                                        <p:tav tm="100000">
                                          <p:val>
                                            <p:strVal val="#ppt_x"/>
                                          </p:val>
                                        </p:tav>
                                      </p:tavLst>
                                    </p:anim>
                                    <p:anim calcmode="lin" valueType="num">
                                      <p:cBhvr additive="base">
                                        <p:cTn id="18" dur="2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78"/>
                                        </p:tgtEl>
                                        <p:attrNameLst>
                                          <p:attrName>style.visibility</p:attrName>
                                        </p:attrNameLst>
                                      </p:cBhvr>
                                      <p:to>
                                        <p:strVal val="visible"/>
                                      </p:to>
                                    </p:set>
                                    <p:animEffect transition="in" filter="wipe(down)">
                                      <p:cBhvr>
                                        <p:cTn id="23" dur="500"/>
                                        <p:tgtEl>
                                          <p:spTgt spid="7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down)">
                                      <p:cBhvr>
                                        <p:cTn id="28" dur="500"/>
                                        <p:tgtEl>
                                          <p:spTgt spid="1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down)">
                                      <p:cBhvr>
                                        <p:cTn id="33" dur="500"/>
                                        <p:tgtEl>
                                          <p:spTgt spid="2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down)">
                                      <p:cBhvr>
                                        <p:cTn id="38" dur="500"/>
                                        <p:tgtEl>
                                          <p:spTgt spid="2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76" grpId="0" build="p"/>
      <p:bldP spid="77" grpId="0"/>
      <p:bldP spid="7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txBox="1">
            <a:spLocks/>
          </p:cNvSpPr>
          <p:nvPr/>
        </p:nvSpPr>
        <p:spPr>
          <a:xfrm>
            <a:off x="6553200" y="6356350"/>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pPr/>
              <a:t>47</a:t>
            </a:fld>
            <a:endParaRPr lang="zh-CN" altLang="en-US"/>
          </a:p>
        </p:txBody>
      </p:sp>
      <p:sp>
        <p:nvSpPr>
          <p:cNvPr id="7" name="内容占位符 2"/>
          <p:cNvSpPr txBox="1">
            <a:spLocks/>
          </p:cNvSpPr>
          <p:nvPr/>
        </p:nvSpPr>
        <p:spPr>
          <a:xfrm>
            <a:off x="395536" y="445771"/>
            <a:ext cx="7632848" cy="360040"/>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spcBef>
                <a:spcPts val="0"/>
              </a:spcBef>
              <a:buNone/>
            </a:pPr>
            <a:r>
              <a:rPr lang="en-US" altLang="zh-CN" sz="2000" b="1" dirty="0"/>
              <a:t>2</a:t>
            </a:r>
            <a:r>
              <a:rPr lang="en-US" altLang="zh-CN" sz="2000" b="1" dirty="0" smtClean="0"/>
              <a:t>.  </a:t>
            </a:r>
            <a:r>
              <a:rPr lang="zh-CN" altLang="en-US" sz="2000" b="1" dirty="0" smtClean="0"/>
              <a:t>试将下列几何公差要求用几何公差框格和符号标注在图</a:t>
            </a:r>
            <a:r>
              <a:rPr lang="en-US" altLang="zh-CN" sz="2000" b="1" dirty="0" smtClean="0"/>
              <a:t>2</a:t>
            </a:r>
            <a:r>
              <a:rPr lang="zh-CN" altLang="en-US" sz="2000" b="1" dirty="0" smtClean="0"/>
              <a:t>上。</a:t>
            </a:r>
            <a:endParaRPr lang="zh-CN" altLang="en-US" sz="2000" b="1" dirty="0"/>
          </a:p>
        </p:txBody>
      </p:sp>
      <mc:AlternateContent xmlns:mc="http://schemas.openxmlformats.org/markup-compatibility/2006" xmlns:a14="http://schemas.microsoft.com/office/drawing/2010/main">
        <mc:Choice Requires="a14">
          <p:sp>
            <p:nvSpPr>
              <p:cNvPr id="8" name="内容占位符 2"/>
              <p:cNvSpPr txBox="1">
                <a:spLocks/>
              </p:cNvSpPr>
              <p:nvPr/>
            </p:nvSpPr>
            <p:spPr>
              <a:xfrm>
                <a:off x="251520" y="733803"/>
                <a:ext cx="6111287" cy="44586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zh-CN" altLang="en-US" sz="1600" b="1" dirty="0" smtClean="0"/>
                  <a:t>（</a:t>
                </a:r>
                <a:r>
                  <a:rPr lang="en-US" altLang="zh-CN" sz="1600" b="1" dirty="0" smtClean="0"/>
                  <a:t>1</a:t>
                </a:r>
                <a:r>
                  <a:rPr lang="zh-CN" altLang="en-US" sz="1600" b="1" dirty="0" smtClean="0"/>
                  <a:t>）</a:t>
                </a:r>
                <a:r>
                  <a:rPr lang="en-US" altLang="zh-CN" sz="1600" b="1" dirty="0" smtClean="0"/>
                  <a:t> </a:t>
                </a:r>
                <a:r>
                  <a:rPr lang="zh-CN" altLang="en-US" sz="1600" b="1" dirty="0" smtClean="0"/>
                  <a:t>两处</a:t>
                </a:r>
                <a:r>
                  <a:rPr lang="en-US" altLang="zh-CN" sz="1600" b="1" i="1" dirty="0" smtClean="0"/>
                  <a:t>Φ</a:t>
                </a:r>
                <a14:m>
                  <m:oMath xmlns:m="http://schemas.openxmlformats.org/officeDocument/2006/math">
                    <m:sSub>
                      <m:sSubPr>
                        <m:ctrlPr>
                          <a:rPr lang="en-US" altLang="zh-CN" sz="1600" b="1" i="1" dirty="0" smtClean="0">
                            <a:latin typeface="Cambria Math"/>
                          </a:rPr>
                        </m:ctrlPr>
                      </m:sSubPr>
                      <m:e>
                        <m:r>
                          <a:rPr lang="en-US" altLang="zh-CN" sz="1600" b="1" i="1" dirty="0" smtClean="0">
                            <a:latin typeface="Cambria Math"/>
                          </a:rPr>
                          <m:t>𝒅</m:t>
                        </m:r>
                      </m:e>
                      <m:sub>
                        <m:r>
                          <a:rPr lang="en-US" altLang="zh-CN" sz="1600" b="1" i="1" dirty="0" smtClean="0">
                            <a:latin typeface="Cambria Math"/>
                          </a:rPr>
                          <m:t>𝟏</m:t>
                        </m:r>
                      </m:sub>
                    </m:sSub>
                    <m:r>
                      <a:rPr lang="zh-CN" altLang="en-US" sz="1600" b="0" i="1" dirty="0">
                        <a:latin typeface="Cambria Math"/>
                      </a:rPr>
                      <m:t>圆柱面</m:t>
                    </m:r>
                    <m:r>
                      <a:rPr lang="zh-CN" altLang="en-US" sz="1600" b="0" i="1" dirty="0" smtClean="0">
                        <a:latin typeface="Cambria Math"/>
                      </a:rPr>
                      <m:t>的</m:t>
                    </m:r>
                  </m:oMath>
                </a14:m>
                <a:r>
                  <a:rPr lang="zh-CN" altLang="en-US" sz="1600" b="1" dirty="0" smtClean="0"/>
                  <a:t>圆柱度公差均为</a:t>
                </a:r>
                <a:r>
                  <a:rPr lang="en-US" altLang="zh-CN" sz="1600" b="1" dirty="0" smtClean="0"/>
                  <a:t>0.01</a:t>
                </a:r>
                <a:r>
                  <a:rPr lang="zh-CN" altLang="en-US" sz="1600" b="1" dirty="0" smtClean="0"/>
                  <a:t>。</a:t>
                </a:r>
                <a:endParaRPr lang="zh-CN" altLang="en-US" sz="1600" b="1" dirty="0"/>
              </a:p>
            </p:txBody>
          </p:sp>
        </mc:Choice>
        <mc:Fallback xmlns="">
          <p:sp>
            <p:nvSpPr>
              <p:cNvPr id="8" name="内容占位符 2"/>
              <p:cNvSpPr txBox="1">
                <a:spLocks noRot="1" noChangeAspect="1" noMove="1" noResize="1" noEditPoints="1" noAdjustHandles="1" noChangeArrowheads="1" noChangeShapeType="1" noTextEdit="1"/>
              </p:cNvSpPr>
              <p:nvPr/>
            </p:nvSpPr>
            <p:spPr>
              <a:xfrm>
                <a:off x="251520" y="733803"/>
                <a:ext cx="6111287" cy="445864"/>
              </a:xfrm>
              <a:prstGeom prst="rect">
                <a:avLst/>
              </a:prstGeom>
              <a:blipFill rotWithShape="1">
                <a:blip r:embed="rId2"/>
                <a:stretch>
                  <a:fillRect l="-499" t="-675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内容占位符 2"/>
              <p:cNvSpPr txBox="1">
                <a:spLocks/>
              </p:cNvSpPr>
              <p:nvPr/>
            </p:nvSpPr>
            <p:spPr>
              <a:xfrm>
                <a:off x="260913" y="1021835"/>
                <a:ext cx="6111287" cy="44586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zh-CN" altLang="en-US" sz="1600" b="1" dirty="0" smtClean="0"/>
                  <a:t>（</a:t>
                </a:r>
                <a:r>
                  <a:rPr lang="en-US" altLang="zh-CN" sz="1600" b="1" dirty="0"/>
                  <a:t>2</a:t>
                </a:r>
                <a:r>
                  <a:rPr lang="zh-CN" altLang="en-US" sz="1600" b="1" dirty="0" smtClean="0"/>
                  <a:t>）</a:t>
                </a:r>
                <a:r>
                  <a:rPr lang="en-US" altLang="zh-CN" sz="1600" b="1" dirty="0" smtClean="0"/>
                  <a:t> </a:t>
                </a:r>
                <a:r>
                  <a:rPr lang="en-US" altLang="zh-CN" sz="1600" b="1" i="1" dirty="0" smtClean="0"/>
                  <a:t>Φ</a:t>
                </a:r>
                <a14:m>
                  <m:oMath xmlns:m="http://schemas.openxmlformats.org/officeDocument/2006/math">
                    <m:sSub>
                      <m:sSubPr>
                        <m:ctrlPr>
                          <a:rPr lang="en-US" altLang="zh-CN" sz="1600" b="1" i="1" dirty="0" smtClean="0">
                            <a:latin typeface="Cambria Math"/>
                          </a:rPr>
                        </m:ctrlPr>
                      </m:sSubPr>
                      <m:e>
                        <m:r>
                          <a:rPr lang="en-US" altLang="zh-CN" sz="1600" b="1" i="1" dirty="0" smtClean="0">
                            <a:latin typeface="Cambria Math"/>
                          </a:rPr>
                          <m:t>𝒅</m:t>
                        </m:r>
                      </m:e>
                      <m:sub>
                        <m:r>
                          <a:rPr lang="en-US" altLang="zh-CN" sz="1600" b="1" i="1" dirty="0" smtClean="0">
                            <a:latin typeface="Cambria Math"/>
                          </a:rPr>
                          <m:t>𝟐</m:t>
                        </m:r>
                      </m:sub>
                    </m:sSub>
                    <m:r>
                      <a:rPr lang="zh-CN" altLang="en-US" sz="1600" b="0" i="1" dirty="0">
                        <a:latin typeface="Cambria Math"/>
                      </a:rPr>
                      <m:t>圆柱面</m:t>
                    </m:r>
                    <m:r>
                      <a:rPr lang="zh-CN" altLang="en-US" sz="1600" b="0" i="1" dirty="0" smtClean="0">
                        <a:latin typeface="Cambria Math"/>
                      </a:rPr>
                      <m:t>的</m:t>
                    </m:r>
                  </m:oMath>
                </a14:m>
                <a:r>
                  <a:rPr lang="zh-CN" altLang="en-US" sz="1600" b="1" dirty="0" smtClean="0"/>
                  <a:t>素线直线度公差为</a:t>
                </a:r>
                <a:r>
                  <a:rPr lang="en-US" altLang="zh-CN" sz="1600" b="1" dirty="0" smtClean="0"/>
                  <a:t>0.01</a:t>
                </a:r>
                <a:r>
                  <a:rPr lang="zh-CN" altLang="en-US" sz="1600" b="1" dirty="0" smtClean="0"/>
                  <a:t>。</a:t>
                </a:r>
                <a:endParaRPr lang="zh-CN" altLang="en-US" sz="1600" b="1" dirty="0"/>
              </a:p>
            </p:txBody>
          </p:sp>
        </mc:Choice>
        <mc:Fallback xmlns="">
          <p:sp>
            <p:nvSpPr>
              <p:cNvPr id="9" name="内容占位符 2"/>
              <p:cNvSpPr txBox="1">
                <a:spLocks noRot="1" noChangeAspect="1" noMove="1" noResize="1" noEditPoints="1" noAdjustHandles="1" noChangeArrowheads="1" noChangeShapeType="1" noTextEdit="1"/>
              </p:cNvSpPr>
              <p:nvPr/>
            </p:nvSpPr>
            <p:spPr>
              <a:xfrm>
                <a:off x="260913" y="1021835"/>
                <a:ext cx="6111287" cy="445864"/>
              </a:xfrm>
              <a:prstGeom prst="rect">
                <a:avLst/>
              </a:prstGeom>
              <a:blipFill rotWithShape="1">
                <a:blip r:embed="rId3"/>
                <a:stretch>
                  <a:fillRect l="-599" t="-684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内容占位符 2"/>
              <p:cNvSpPr txBox="1">
                <a:spLocks/>
              </p:cNvSpPr>
              <p:nvPr/>
            </p:nvSpPr>
            <p:spPr>
              <a:xfrm>
                <a:off x="251520" y="1309868"/>
                <a:ext cx="7920880" cy="46294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nSpc>
                    <a:spcPct val="130000"/>
                  </a:lnSpc>
                  <a:spcBef>
                    <a:spcPts val="0"/>
                  </a:spcBef>
                  <a:buNone/>
                </a:pPr>
                <a:r>
                  <a:rPr lang="zh-CN" altLang="en-US" sz="1600" b="1" dirty="0" smtClean="0"/>
                  <a:t>（</a:t>
                </a:r>
                <a:r>
                  <a:rPr lang="en-US" altLang="zh-CN" sz="1600" b="1" dirty="0" smtClean="0"/>
                  <a:t>3</a:t>
                </a:r>
                <a:r>
                  <a:rPr lang="zh-CN" altLang="en-US" sz="1600" b="1" dirty="0" smtClean="0"/>
                  <a:t>）</a:t>
                </a:r>
                <a:r>
                  <a:rPr lang="en-US" altLang="zh-CN" sz="1600" b="1" dirty="0" smtClean="0"/>
                  <a:t> </a:t>
                </a:r>
                <a:r>
                  <a:rPr lang="en-US" altLang="zh-CN" sz="1600" b="1" i="1" dirty="0" smtClean="0"/>
                  <a:t>Φ</a:t>
                </a:r>
                <a14:m>
                  <m:oMath xmlns:m="http://schemas.openxmlformats.org/officeDocument/2006/math">
                    <m:sSub>
                      <m:sSubPr>
                        <m:ctrlPr>
                          <a:rPr lang="en-US" altLang="zh-CN" sz="1600" b="1" i="1" dirty="0" smtClean="0">
                            <a:latin typeface="Cambria Math"/>
                          </a:rPr>
                        </m:ctrlPr>
                      </m:sSubPr>
                      <m:e>
                        <m:r>
                          <a:rPr lang="en-US" altLang="zh-CN" sz="1600" b="1" i="1" dirty="0" smtClean="0">
                            <a:latin typeface="Cambria Math"/>
                          </a:rPr>
                          <m:t>𝒅</m:t>
                        </m:r>
                      </m:e>
                      <m:sub>
                        <m:r>
                          <a:rPr lang="en-US" altLang="zh-CN" sz="1600" b="1" i="1" dirty="0" smtClean="0">
                            <a:latin typeface="Cambria Math"/>
                          </a:rPr>
                          <m:t>𝟐</m:t>
                        </m:r>
                      </m:sub>
                    </m:sSub>
                    <m:r>
                      <a:rPr lang="zh-CN" altLang="en-US" sz="1600" b="0" i="1" dirty="0">
                        <a:latin typeface="Cambria Math"/>
                      </a:rPr>
                      <m:t>圆柱面</m:t>
                    </m:r>
                    <m:r>
                      <a:rPr lang="zh-CN" altLang="en-US" sz="1600" b="0" i="1" dirty="0" smtClean="0">
                        <a:latin typeface="Cambria Math"/>
                      </a:rPr>
                      <m:t>的</m:t>
                    </m:r>
                  </m:oMath>
                </a14:m>
                <a:r>
                  <a:rPr lang="zh-CN" altLang="en-US" sz="1600" b="1" dirty="0" smtClean="0"/>
                  <a:t>轴线对两</a:t>
                </a:r>
                <a:r>
                  <a:rPr lang="zh-CN" altLang="en-US" sz="1600" b="1" dirty="0"/>
                  <a:t>处</a:t>
                </a:r>
                <a:r>
                  <a:rPr lang="en-US" altLang="zh-CN" sz="1600" b="1" i="1" dirty="0"/>
                  <a:t>Φ</a:t>
                </a:r>
                <a14:m>
                  <m:oMath xmlns:m="http://schemas.openxmlformats.org/officeDocument/2006/math">
                    <m:sSub>
                      <m:sSubPr>
                        <m:ctrlPr>
                          <a:rPr lang="en-US" altLang="zh-CN" sz="1600" b="1" i="1" dirty="0">
                            <a:latin typeface="Cambria Math"/>
                          </a:rPr>
                        </m:ctrlPr>
                      </m:sSubPr>
                      <m:e>
                        <m:r>
                          <a:rPr lang="en-US" altLang="zh-CN" sz="1600" b="1" i="1" dirty="0">
                            <a:latin typeface="Cambria Math"/>
                          </a:rPr>
                          <m:t>𝒅</m:t>
                        </m:r>
                      </m:e>
                      <m:sub>
                        <m:r>
                          <a:rPr lang="en-US" altLang="zh-CN" sz="1600" b="1" i="1" dirty="0">
                            <a:latin typeface="Cambria Math"/>
                          </a:rPr>
                          <m:t>𝟏</m:t>
                        </m:r>
                      </m:sub>
                    </m:sSub>
                    <m:r>
                      <a:rPr lang="zh-CN" altLang="en-US" sz="1600" i="1" dirty="0">
                        <a:latin typeface="Cambria Math"/>
                      </a:rPr>
                      <m:t>圆柱面</m:t>
                    </m:r>
                  </m:oMath>
                </a14:m>
                <a:r>
                  <a:rPr lang="zh-CN" altLang="en-US" sz="1600" b="1" dirty="0" smtClean="0"/>
                  <a:t>公共轴线的同轴度公差为</a:t>
                </a:r>
                <a:r>
                  <a:rPr lang="en-US" altLang="zh-CN" sz="1600" b="1" dirty="0" smtClean="0"/>
                  <a:t>0.02</a:t>
                </a:r>
                <a:r>
                  <a:rPr lang="zh-CN" altLang="en-US" sz="1600" b="1" dirty="0" smtClean="0"/>
                  <a:t>。</a:t>
                </a:r>
                <a:endParaRPr lang="zh-CN" altLang="en-US" sz="1600" b="1" dirty="0"/>
              </a:p>
            </p:txBody>
          </p:sp>
        </mc:Choice>
        <mc:Fallback xmlns="">
          <p:sp>
            <p:nvSpPr>
              <p:cNvPr id="10" name="内容占位符 2"/>
              <p:cNvSpPr txBox="1">
                <a:spLocks noRot="1" noChangeAspect="1" noMove="1" noResize="1" noEditPoints="1" noAdjustHandles="1" noChangeArrowheads="1" noChangeShapeType="1" noTextEdit="1"/>
              </p:cNvSpPr>
              <p:nvPr/>
            </p:nvSpPr>
            <p:spPr>
              <a:xfrm>
                <a:off x="251520" y="1309868"/>
                <a:ext cx="7920880" cy="462948"/>
              </a:xfrm>
              <a:prstGeom prst="rect">
                <a:avLst/>
              </a:prstGeom>
              <a:blipFill rotWithShape="1">
                <a:blip r:embed="rId4"/>
                <a:stretch>
                  <a:fillRect l="-385"/>
                </a:stretch>
              </a:blipFill>
            </p:spPr>
            <p:txBody>
              <a:bodyPr/>
              <a:lstStyle/>
              <a:p>
                <a:r>
                  <a:rPr lang="zh-CN" altLang="en-US">
                    <a:noFill/>
                  </a:rPr>
                  <a:t> </a:t>
                </a:r>
              </a:p>
            </p:txBody>
          </p:sp>
        </mc:Fallback>
      </mc:AlternateContent>
      <p:grpSp>
        <p:nvGrpSpPr>
          <p:cNvPr id="78" name="组合 77"/>
          <p:cNvGrpSpPr/>
          <p:nvPr/>
        </p:nvGrpSpPr>
        <p:grpSpPr>
          <a:xfrm>
            <a:off x="1115616" y="2267580"/>
            <a:ext cx="5798551" cy="3465676"/>
            <a:chOff x="1115616" y="2123564"/>
            <a:chExt cx="5798551" cy="3465676"/>
          </a:xfrm>
        </p:grpSpPr>
        <p:grpSp>
          <p:nvGrpSpPr>
            <p:cNvPr id="64" name="组合 63"/>
            <p:cNvGrpSpPr/>
            <p:nvPr/>
          </p:nvGrpSpPr>
          <p:grpSpPr>
            <a:xfrm>
              <a:off x="1115616" y="2276872"/>
              <a:ext cx="5798551" cy="3312368"/>
              <a:chOff x="1115616" y="1772816"/>
              <a:chExt cx="5798551" cy="3312368"/>
            </a:xfrm>
          </p:grpSpPr>
          <p:grpSp>
            <p:nvGrpSpPr>
              <p:cNvPr id="63" name="组合 62"/>
              <p:cNvGrpSpPr/>
              <p:nvPr/>
            </p:nvGrpSpPr>
            <p:grpSpPr>
              <a:xfrm>
                <a:off x="1115616" y="1772816"/>
                <a:ext cx="5798551" cy="3312368"/>
                <a:chOff x="1115616" y="1772816"/>
                <a:chExt cx="5798551" cy="3312368"/>
              </a:xfrm>
            </p:grpSpPr>
            <p:grpSp>
              <p:nvGrpSpPr>
                <p:cNvPr id="11" name="组合 10"/>
                <p:cNvGrpSpPr/>
                <p:nvPr/>
              </p:nvGrpSpPr>
              <p:grpSpPr>
                <a:xfrm>
                  <a:off x="1784283" y="2345506"/>
                  <a:ext cx="4410075" cy="2739678"/>
                  <a:chOff x="2107066" y="2967780"/>
                  <a:chExt cx="4410075" cy="2739678"/>
                </a:xfrm>
              </p:grpSpPr>
              <p:grpSp>
                <p:nvGrpSpPr>
                  <p:cNvPr id="12" name="组合 11"/>
                  <p:cNvGrpSpPr/>
                  <p:nvPr/>
                </p:nvGrpSpPr>
                <p:grpSpPr>
                  <a:xfrm>
                    <a:off x="2107066" y="2967780"/>
                    <a:ext cx="4410075" cy="2143125"/>
                    <a:chOff x="3618309" y="1700808"/>
                    <a:chExt cx="4410075" cy="2143125"/>
                  </a:xfrm>
                </p:grpSpPr>
                <p:pic>
                  <p:nvPicPr>
                    <p:cNvPr id="14"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18309" y="1700808"/>
                      <a:ext cx="4410075"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5" name="直接连接符 14"/>
                    <p:cNvCxnSpPr/>
                    <p:nvPr/>
                  </p:nvCxnSpPr>
                  <p:spPr>
                    <a:xfrm>
                      <a:off x="7164288" y="3284984"/>
                      <a:ext cx="86409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3707904" y="5245793"/>
                    <a:ext cx="1584176" cy="461665"/>
                  </a:xfrm>
                  <a:prstGeom prst="rect">
                    <a:avLst/>
                  </a:prstGeom>
                  <a:noFill/>
                </p:spPr>
                <p:txBody>
                  <a:bodyPr wrap="square" rtlCol="0">
                    <a:spAutoFit/>
                  </a:bodyPr>
                  <a:lstStyle/>
                  <a:p>
                    <a:r>
                      <a:rPr lang="zh-CN" altLang="en-US" sz="2400" b="1" dirty="0" smtClean="0"/>
                      <a:t>图   </a:t>
                    </a:r>
                    <a:r>
                      <a:rPr lang="en-US" altLang="zh-CN" sz="2400" b="1" dirty="0" smtClean="0"/>
                      <a:t>2</a:t>
                    </a:r>
                    <a:endParaRPr lang="zh-CN" altLang="en-US" sz="2400" b="1" dirty="0"/>
                  </a:p>
                </p:txBody>
              </p:sp>
            </p:grpSp>
            <p:grpSp>
              <p:nvGrpSpPr>
                <p:cNvPr id="3" name="组合 2"/>
                <p:cNvGrpSpPr/>
                <p:nvPr/>
              </p:nvGrpSpPr>
              <p:grpSpPr>
                <a:xfrm>
                  <a:off x="5724128" y="2185015"/>
                  <a:ext cx="1190039" cy="369332"/>
                  <a:chOff x="6429961" y="2185015"/>
                  <a:chExt cx="1190039" cy="369332"/>
                </a:xfrm>
              </p:grpSpPr>
              <p:sp>
                <p:nvSpPr>
                  <p:cNvPr id="18" name="TextBox 17"/>
                  <p:cNvSpPr txBox="1"/>
                  <p:nvPr/>
                </p:nvSpPr>
                <p:spPr>
                  <a:xfrm>
                    <a:off x="6429961" y="2185015"/>
                    <a:ext cx="1190039" cy="369332"/>
                  </a:xfrm>
                  <a:prstGeom prst="rect">
                    <a:avLst/>
                  </a:prstGeom>
                  <a:noFill/>
                  <a:ln w="12700">
                    <a:solidFill>
                      <a:schemeClr val="tx1"/>
                    </a:solidFill>
                  </a:ln>
                </p:spPr>
                <p:txBody>
                  <a:bodyPr wrap="square" rtlCol="0">
                    <a:spAutoFit/>
                  </a:bodyPr>
                  <a:lstStyle/>
                  <a:p>
                    <a:r>
                      <a:rPr lang="en-US" altLang="zh-CN" i="1" dirty="0" smtClean="0"/>
                      <a:t>         </a:t>
                    </a:r>
                    <a:r>
                      <a:rPr lang="en-US" altLang="zh-CN" dirty="0" smtClean="0"/>
                      <a:t>0.01</a:t>
                    </a:r>
                    <a:endParaRPr lang="zh-CN" altLang="en-US" dirty="0"/>
                  </a:p>
                </p:txBody>
              </p:sp>
              <p:cxnSp>
                <p:nvCxnSpPr>
                  <p:cNvPr id="19" name="直接连接符 18"/>
                  <p:cNvCxnSpPr/>
                  <p:nvPr/>
                </p:nvCxnSpPr>
                <p:spPr>
                  <a:xfrm>
                    <a:off x="6900191" y="2185015"/>
                    <a:ext cx="0" cy="369332"/>
                  </a:xfrm>
                  <a:prstGeom prst="line">
                    <a:avLst/>
                  </a:prstGeom>
                </p:spPr>
                <p:style>
                  <a:lnRef idx="1">
                    <a:schemeClr val="accent1"/>
                  </a:lnRef>
                  <a:fillRef idx="0">
                    <a:schemeClr val="accent1"/>
                  </a:fillRef>
                  <a:effectRef idx="0">
                    <a:schemeClr val="accent1"/>
                  </a:effectRef>
                  <a:fontRef idx="minor">
                    <a:schemeClr val="tx1"/>
                  </a:fontRef>
                </p:style>
              </p:cxnSp>
              <p:pic>
                <p:nvPicPr>
                  <p:cNvPr id="15362"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80398" y="2260104"/>
                    <a:ext cx="312633" cy="294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21" name="直接连接符 20"/>
                <p:cNvCxnSpPr/>
                <p:nvPr/>
              </p:nvCxnSpPr>
              <p:spPr>
                <a:xfrm flipV="1">
                  <a:off x="5292080" y="2347334"/>
                  <a:ext cx="432048" cy="154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a:off x="5292080" y="2348880"/>
                  <a:ext cx="0" cy="481709"/>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5768239" y="1772816"/>
                  <a:ext cx="942401" cy="369332"/>
                </a:xfrm>
                <a:prstGeom prst="rect">
                  <a:avLst/>
                </a:prstGeom>
                <a:noFill/>
              </p:spPr>
              <p:txBody>
                <a:bodyPr wrap="square" rtlCol="0">
                  <a:spAutoFit/>
                </a:bodyPr>
                <a:lstStyle/>
                <a:p>
                  <a:r>
                    <a:rPr lang="en-US" altLang="zh-CN" b="1" dirty="0" smtClean="0"/>
                    <a:t>2</a:t>
                  </a:r>
                  <a:r>
                    <a:rPr lang="en-US" altLang="zh-CN" i="1" dirty="0" smtClean="0"/>
                    <a:t>×Φd</a:t>
                  </a:r>
                  <a:r>
                    <a:rPr lang="en-US" altLang="zh-CN" baseline="-25000" dirty="0" smtClean="0"/>
                    <a:t>1</a:t>
                  </a:r>
                  <a:endParaRPr lang="zh-CN" altLang="en-US" baseline="-25000" dirty="0"/>
                </a:p>
              </p:txBody>
            </p:sp>
            <p:grpSp>
              <p:nvGrpSpPr>
                <p:cNvPr id="26" name="组合 25"/>
                <p:cNvGrpSpPr/>
                <p:nvPr/>
              </p:nvGrpSpPr>
              <p:grpSpPr>
                <a:xfrm>
                  <a:off x="4165047" y="1844824"/>
                  <a:ext cx="1127033" cy="385502"/>
                  <a:chOff x="1522999" y="5690431"/>
                  <a:chExt cx="1199041" cy="385502"/>
                </a:xfrm>
              </p:grpSpPr>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47664" y="5733256"/>
                    <a:ext cx="429178" cy="342677"/>
                  </a:xfrm>
                  <a:prstGeom prst="rect">
                    <a:avLst/>
                  </a:prstGeom>
                </p:spPr>
              </p:pic>
              <p:sp>
                <p:nvSpPr>
                  <p:cNvPr id="28" name="TextBox 27"/>
                  <p:cNvSpPr txBox="1"/>
                  <p:nvPr/>
                </p:nvSpPr>
                <p:spPr>
                  <a:xfrm>
                    <a:off x="1522999" y="5690431"/>
                    <a:ext cx="1199041" cy="369332"/>
                  </a:xfrm>
                  <a:prstGeom prst="rect">
                    <a:avLst/>
                  </a:prstGeom>
                  <a:noFill/>
                  <a:ln w="12700">
                    <a:solidFill>
                      <a:schemeClr val="tx1"/>
                    </a:solidFill>
                  </a:ln>
                </p:spPr>
                <p:txBody>
                  <a:bodyPr wrap="square" rtlCol="0">
                    <a:spAutoFit/>
                  </a:bodyPr>
                  <a:lstStyle/>
                  <a:p>
                    <a:r>
                      <a:rPr lang="en-US" altLang="zh-CN" i="1" dirty="0" smtClean="0"/>
                      <a:t>        </a:t>
                    </a:r>
                    <a:r>
                      <a:rPr lang="en-US" altLang="zh-CN" dirty="0" smtClean="0"/>
                      <a:t>0.01</a:t>
                    </a:r>
                    <a:endParaRPr lang="zh-CN" altLang="en-US" dirty="0"/>
                  </a:p>
                </p:txBody>
              </p:sp>
              <p:cxnSp>
                <p:nvCxnSpPr>
                  <p:cNvPr id="29" name="直接连接符 28"/>
                  <p:cNvCxnSpPr/>
                  <p:nvPr/>
                </p:nvCxnSpPr>
                <p:spPr>
                  <a:xfrm>
                    <a:off x="1964309" y="5690431"/>
                    <a:ext cx="0" cy="343656"/>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1115616" y="1857749"/>
                  <a:ext cx="1813177" cy="402355"/>
                  <a:chOff x="2560843" y="4754837"/>
                  <a:chExt cx="1813177" cy="402355"/>
                </a:xfrm>
              </p:grpSpPr>
              <p:pic>
                <p:nvPicPr>
                  <p:cNvPr id="32" name="图片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60843" y="4782003"/>
                    <a:ext cx="570997" cy="375189"/>
                  </a:xfrm>
                  <a:prstGeom prst="rect">
                    <a:avLst/>
                  </a:prstGeom>
                </p:spPr>
              </p:pic>
              <p:sp>
                <p:nvSpPr>
                  <p:cNvPr id="33" name="TextBox 32"/>
                  <p:cNvSpPr txBox="1"/>
                  <p:nvPr/>
                </p:nvSpPr>
                <p:spPr>
                  <a:xfrm>
                    <a:off x="2602250" y="4754837"/>
                    <a:ext cx="1771770" cy="369332"/>
                  </a:xfrm>
                  <a:prstGeom prst="rect">
                    <a:avLst/>
                  </a:prstGeom>
                  <a:noFill/>
                  <a:ln w="12700">
                    <a:solidFill>
                      <a:schemeClr val="tx1"/>
                    </a:solidFill>
                  </a:ln>
                </p:spPr>
                <p:txBody>
                  <a:bodyPr wrap="square" rtlCol="0">
                    <a:spAutoFit/>
                  </a:bodyPr>
                  <a:lstStyle/>
                  <a:p>
                    <a:r>
                      <a:rPr lang="en-US" altLang="zh-CN" i="1" dirty="0" smtClean="0"/>
                      <a:t>        </a:t>
                    </a:r>
                    <a:r>
                      <a:rPr lang="el-GR" altLang="zh-CN" i="1" dirty="0" smtClean="0"/>
                      <a:t>Φ</a:t>
                    </a:r>
                    <a:r>
                      <a:rPr lang="en-US" altLang="zh-CN" dirty="0" smtClean="0"/>
                      <a:t>0.02   </a:t>
                    </a:r>
                    <a:r>
                      <a:rPr lang="en-US" altLang="zh-CN" i="1" dirty="0" smtClean="0"/>
                      <a:t>A-B</a:t>
                    </a:r>
                    <a:endParaRPr lang="zh-CN" altLang="en-US" i="1" dirty="0"/>
                  </a:p>
                </p:txBody>
              </p:sp>
              <p:cxnSp>
                <p:nvCxnSpPr>
                  <p:cNvPr id="34" name="直接连接符 33"/>
                  <p:cNvCxnSpPr/>
                  <p:nvPr/>
                </p:nvCxnSpPr>
                <p:spPr>
                  <a:xfrm>
                    <a:off x="3059832" y="4754837"/>
                    <a:ext cx="0" cy="345496"/>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779912" y="4782003"/>
                    <a:ext cx="0" cy="31833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36" name="直接连接符 35"/>
                <p:cNvCxnSpPr/>
                <p:nvPr/>
              </p:nvCxnSpPr>
              <p:spPr>
                <a:xfrm flipV="1">
                  <a:off x="2928793" y="2054889"/>
                  <a:ext cx="447200" cy="59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a:off x="3375993" y="2043153"/>
                  <a:ext cx="0" cy="37773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3989320" y="2031743"/>
                  <a:ext cx="19891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p:nvPr/>
              </p:nvCxnSpPr>
              <p:spPr>
                <a:xfrm>
                  <a:off x="3989321" y="2029490"/>
                  <a:ext cx="0" cy="39139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a:off x="5763821" y="3933056"/>
                <a:ext cx="536371" cy="849533"/>
                <a:chOff x="3064323" y="618463"/>
                <a:chExt cx="536371" cy="849533"/>
              </a:xfrm>
            </p:grpSpPr>
            <p:grpSp>
              <p:nvGrpSpPr>
                <p:cNvPr id="66" name="组合 65"/>
                <p:cNvGrpSpPr/>
                <p:nvPr/>
              </p:nvGrpSpPr>
              <p:grpSpPr>
                <a:xfrm>
                  <a:off x="3197866" y="618463"/>
                  <a:ext cx="296982" cy="449715"/>
                  <a:chOff x="3104244" y="3770408"/>
                  <a:chExt cx="228343" cy="357968"/>
                </a:xfrm>
              </p:grpSpPr>
              <p:sp>
                <p:nvSpPr>
                  <p:cNvPr id="69" name="流程图: 合并 68"/>
                  <p:cNvSpPr/>
                  <p:nvPr/>
                </p:nvSpPr>
                <p:spPr>
                  <a:xfrm>
                    <a:off x="3104244" y="3770408"/>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p:cNvCxnSpPr/>
                  <p:nvPr/>
                </p:nvCxnSpPr>
                <p:spPr>
                  <a:xfrm>
                    <a:off x="3211730" y="3908916"/>
                    <a:ext cx="0" cy="219460"/>
                  </a:xfrm>
                  <a:prstGeom prst="line">
                    <a:avLst/>
                  </a:prstGeom>
                </p:spPr>
                <p:style>
                  <a:lnRef idx="1">
                    <a:schemeClr val="accent1"/>
                  </a:lnRef>
                  <a:fillRef idx="0">
                    <a:schemeClr val="accent1"/>
                  </a:fillRef>
                  <a:effectRef idx="0">
                    <a:schemeClr val="accent1"/>
                  </a:effectRef>
                  <a:fontRef idx="minor">
                    <a:schemeClr val="tx1"/>
                  </a:fontRef>
                </p:style>
              </p:cxnSp>
            </p:grpSp>
            <p:sp>
              <p:nvSpPr>
                <p:cNvPr id="67" name="TextBox 66"/>
                <p:cNvSpPr txBox="1"/>
                <p:nvPr/>
              </p:nvSpPr>
              <p:spPr>
                <a:xfrm>
                  <a:off x="3136331" y="1096701"/>
                  <a:ext cx="402661" cy="369332"/>
                </a:xfrm>
                <a:prstGeom prst="rect">
                  <a:avLst/>
                </a:prstGeom>
                <a:noFill/>
                <a:ln w="12700">
                  <a:solidFill>
                    <a:schemeClr val="tx1"/>
                  </a:solidFill>
                </a:ln>
              </p:spPr>
              <p:txBody>
                <a:bodyPr wrap="square" rtlCol="0">
                  <a:spAutoFit/>
                </a:bodyPr>
                <a:lstStyle/>
                <a:p>
                  <a:r>
                    <a:rPr lang="en-US" altLang="zh-CN" i="1" dirty="0" smtClean="0"/>
                    <a:t> </a:t>
                  </a:r>
                  <a:endParaRPr lang="zh-CN" altLang="en-US" dirty="0"/>
                </a:p>
              </p:txBody>
            </p:sp>
            <p:sp>
              <p:nvSpPr>
                <p:cNvPr id="68" name="TextBox 67"/>
                <p:cNvSpPr txBox="1"/>
                <p:nvPr/>
              </p:nvSpPr>
              <p:spPr>
                <a:xfrm>
                  <a:off x="3064323" y="1129442"/>
                  <a:ext cx="536371" cy="338554"/>
                </a:xfrm>
                <a:prstGeom prst="rect">
                  <a:avLst/>
                </a:prstGeom>
                <a:noFill/>
              </p:spPr>
              <p:txBody>
                <a:bodyPr wrap="square" rtlCol="0">
                  <a:spAutoFit/>
                </a:bodyPr>
                <a:lstStyle/>
                <a:p>
                  <a:r>
                    <a:rPr lang="en-US" altLang="zh-CN" sz="1600" b="1" i="1" dirty="0" smtClean="0">
                      <a:latin typeface="Batang" pitchFamily="18" charset="-127"/>
                      <a:ea typeface="Batang" pitchFamily="18" charset="-127"/>
                    </a:rPr>
                    <a:t>B</a:t>
                  </a:r>
                  <a:endParaRPr lang="zh-CN" altLang="en-US" sz="1600" b="1" i="1" dirty="0">
                    <a:latin typeface="Batang" pitchFamily="18" charset="-127"/>
                    <a:ea typeface="Batang" pitchFamily="18" charset="-127"/>
                  </a:endParaRPr>
                </a:p>
              </p:txBody>
            </p:sp>
          </p:grpSp>
          <p:grpSp>
            <p:nvGrpSpPr>
              <p:cNvPr id="71" name="组合 70"/>
              <p:cNvGrpSpPr/>
              <p:nvPr/>
            </p:nvGrpSpPr>
            <p:grpSpPr>
              <a:xfrm>
                <a:off x="2091413" y="3933056"/>
                <a:ext cx="536371" cy="847570"/>
                <a:chOff x="3064323" y="618463"/>
                <a:chExt cx="536371" cy="847570"/>
              </a:xfrm>
            </p:grpSpPr>
            <p:grpSp>
              <p:nvGrpSpPr>
                <p:cNvPr id="72" name="组合 71"/>
                <p:cNvGrpSpPr/>
                <p:nvPr/>
              </p:nvGrpSpPr>
              <p:grpSpPr>
                <a:xfrm>
                  <a:off x="3197866" y="618463"/>
                  <a:ext cx="296982" cy="449715"/>
                  <a:chOff x="3104244" y="3770408"/>
                  <a:chExt cx="228343" cy="357968"/>
                </a:xfrm>
              </p:grpSpPr>
              <p:sp>
                <p:nvSpPr>
                  <p:cNvPr id="75" name="流程图: 合并 74"/>
                  <p:cNvSpPr/>
                  <p:nvPr/>
                </p:nvSpPr>
                <p:spPr>
                  <a:xfrm>
                    <a:off x="3104244" y="3770408"/>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6" name="直接连接符 75"/>
                  <p:cNvCxnSpPr/>
                  <p:nvPr/>
                </p:nvCxnSpPr>
                <p:spPr>
                  <a:xfrm>
                    <a:off x="3211730" y="3908916"/>
                    <a:ext cx="0" cy="219460"/>
                  </a:xfrm>
                  <a:prstGeom prst="line">
                    <a:avLst/>
                  </a:prstGeom>
                </p:spPr>
                <p:style>
                  <a:lnRef idx="1">
                    <a:schemeClr val="accent1"/>
                  </a:lnRef>
                  <a:fillRef idx="0">
                    <a:schemeClr val="accent1"/>
                  </a:fillRef>
                  <a:effectRef idx="0">
                    <a:schemeClr val="accent1"/>
                  </a:effectRef>
                  <a:fontRef idx="minor">
                    <a:schemeClr val="tx1"/>
                  </a:fontRef>
                </p:style>
              </p:cxnSp>
            </p:grpSp>
            <p:sp>
              <p:nvSpPr>
                <p:cNvPr id="73" name="TextBox 72"/>
                <p:cNvSpPr txBox="1"/>
                <p:nvPr/>
              </p:nvSpPr>
              <p:spPr>
                <a:xfrm>
                  <a:off x="3136331" y="1096701"/>
                  <a:ext cx="402661" cy="369332"/>
                </a:xfrm>
                <a:prstGeom prst="rect">
                  <a:avLst/>
                </a:prstGeom>
                <a:noFill/>
                <a:ln w="12700">
                  <a:solidFill>
                    <a:schemeClr val="tx1"/>
                  </a:solidFill>
                </a:ln>
              </p:spPr>
              <p:txBody>
                <a:bodyPr wrap="square" rtlCol="0">
                  <a:spAutoFit/>
                </a:bodyPr>
                <a:lstStyle/>
                <a:p>
                  <a:r>
                    <a:rPr lang="en-US" altLang="zh-CN" i="1" dirty="0" smtClean="0"/>
                    <a:t> </a:t>
                  </a:r>
                  <a:endParaRPr lang="zh-CN" altLang="en-US" dirty="0"/>
                </a:p>
              </p:txBody>
            </p:sp>
            <p:sp>
              <p:nvSpPr>
                <p:cNvPr id="74" name="TextBox 73"/>
                <p:cNvSpPr txBox="1"/>
                <p:nvPr/>
              </p:nvSpPr>
              <p:spPr>
                <a:xfrm>
                  <a:off x="3064323" y="1103625"/>
                  <a:ext cx="536371" cy="338554"/>
                </a:xfrm>
                <a:prstGeom prst="rect">
                  <a:avLst/>
                </a:prstGeom>
                <a:noFill/>
              </p:spPr>
              <p:txBody>
                <a:bodyPr wrap="square" rtlCol="0">
                  <a:spAutoFit/>
                </a:bodyPr>
                <a:lstStyle/>
                <a:p>
                  <a:r>
                    <a:rPr lang="en-US" altLang="zh-CN" sz="1600" b="1" i="1" dirty="0" smtClean="0">
                      <a:latin typeface="Batang" pitchFamily="18" charset="-127"/>
                      <a:ea typeface="Batang" pitchFamily="18" charset="-127"/>
                    </a:rPr>
                    <a:t> A</a:t>
                  </a:r>
                  <a:endParaRPr lang="zh-CN" altLang="en-US" sz="1600" b="1" i="1" dirty="0">
                    <a:latin typeface="Batang" pitchFamily="18" charset="-127"/>
                    <a:ea typeface="Batang" pitchFamily="18" charset="-127"/>
                  </a:endParaRPr>
                </a:p>
              </p:txBody>
            </p:sp>
          </p:grpSp>
        </p:grpSp>
        <p:sp>
          <p:nvSpPr>
            <p:cNvPr id="77" name="TextBox 76"/>
            <p:cNvSpPr txBox="1"/>
            <p:nvPr/>
          </p:nvSpPr>
          <p:spPr>
            <a:xfrm>
              <a:off x="2915816" y="2195572"/>
              <a:ext cx="576064" cy="369332"/>
            </a:xfrm>
            <a:prstGeom prst="rect">
              <a:avLst/>
            </a:prstGeom>
            <a:noFill/>
          </p:spPr>
          <p:txBody>
            <a:bodyPr wrap="square" rtlCol="0">
              <a:spAutoFit/>
            </a:bodyPr>
            <a:lstStyle/>
            <a:p>
              <a:r>
                <a:rPr lang="zh-CN" altLang="en-US" b="1" dirty="0" smtClean="0"/>
                <a:t>③</a:t>
              </a:r>
              <a:endParaRPr lang="zh-CN" altLang="en-US" b="1" dirty="0"/>
            </a:p>
          </p:txBody>
        </p:sp>
        <p:sp>
          <p:nvSpPr>
            <p:cNvPr id="79" name="TextBox 78"/>
            <p:cNvSpPr txBox="1"/>
            <p:nvPr/>
          </p:nvSpPr>
          <p:spPr>
            <a:xfrm>
              <a:off x="4886573" y="2849562"/>
              <a:ext cx="473455" cy="369332"/>
            </a:xfrm>
            <a:prstGeom prst="rect">
              <a:avLst/>
            </a:prstGeom>
            <a:noFill/>
          </p:spPr>
          <p:txBody>
            <a:bodyPr wrap="square" rtlCol="0">
              <a:spAutoFit/>
            </a:bodyPr>
            <a:lstStyle/>
            <a:p>
              <a:r>
                <a:rPr lang="zh-CN" altLang="en-US" b="1" dirty="0" smtClean="0"/>
                <a:t>①</a:t>
              </a:r>
              <a:endParaRPr lang="zh-CN" altLang="en-US" b="1" dirty="0"/>
            </a:p>
          </p:txBody>
        </p:sp>
        <p:sp>
          <p:nvSpPr>
            <p:cNvPr id="80" name="TextBox 79"/>
            <p:cNvSpPr txBox="1"/>
            <p:nvPr/>
          </p:nvSpPr>
          <p:spPr>
            <a:xfrm>
              <a:off x="3666497" y="2123564"/>
              <a:ext cx="473455" cy="369332"/>
            </a:xfrm>
            <a:prstGeom prst="rect">
              <a:avLst/>
            </a:prstGeom>
            <a:noFill/>
          </p:spPr>
          <p:txBody>
            <a:bodyPr wrap="square" rtlCol="0">
              <a:spAutoFit/>
            </a:bodyPr>
            <a:lstStyle/>
            <a:p>
              <a:r>
                <a:rPr lang="zh-CN" altLang="en-US" b="1" dirty="0"/>
                <a:t>②</a:t>
              </a:r>
            </a:p>
          </p:txBody>
        </p:sp>
      </p:grpSp>
      <p:sp>
        <p:nvSpPr>
          <p:cNvPr id="82" name="内容占位符 2"/>
          <p:cNvSpPr txBox="1">
            <a:spLocks/>
          </p:cNvSpPr>
          <p:nvPr/>
        </p:nvSpPr>
        <p:spPr>
          <a:xfrm>
            <a:off x="404929" y="1669908"/>
            <a:ext cx="2654903" cy="4629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nSpc>
                <a:spcPct val="130000"/>
              </a:lnSpc>
              <a:spcBef>
                <a:spcPts val="0"/>
              </a:spcBef>
              <a:buNone/>
            </a:pPr>
            <a:r>
              <a:rPr lang="zh-CN" altLang="en-US" sz="2400" b="1" dirty="0" smtClean="0">
                <a:solidFill>
                  <a:srgbClr val="FF0000"/>
                </a:solidFill>
              </a:rPr>
              <a:t>答案：</a:t>
            </a:r>
            <a:endParaRPr lang="zh-CN" altLang="en-US" sz="2400" b="1" dirty="0">
              <a:solidFill>
                <a:srgbClr val="FF0000"/>
              </a:solidFill>
            </a:endParaRPr>
          </a:p>
        </p:txBody>
      </p:sp>
      <p:sp>
        <p:nvSpPr>
          <p:cNvPr id="52"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47</a:t>
            </a:fld>
            <a:endParaRPr lang="zh-CN" altLang="en-US" sz="2400" b="1" dirty="0"/>
          </a:p>
        </p:txBody>
      </p:sp>
    </p:spTree>
    <p:extLst>
      <p:ext uri="{BB962C8B-B14F-4D97-AF65-F5344CB8AC3E}">
        <p14:creationId xmlns:p14="http://schemas.microsoft.com/office/powerpoint/2010/main" val="3928242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17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8"/>
                                        </p:tgtEl>
                                        <p:attrNameLst>
                                          <p:attrName>style.visibility</p:attrName>
                                        </p:attrNameLst>
                                      </p:cBhvr>
                                      <p:to>
                                        <p:strVal val="visible"/>
                                      </p:to>
                                    </p:set>
                                    <p:anim calcmode="lin" valueType="num">
                                      <p:cBhvr additive="base">
                                        <p:cTn id="12" dur="1500" fill="hold"/>
                                        <p:tgtEl>
                                          <p:spTgt spid="78"/>
                                        </p:tgtEl>
                                        <p:attrNameLst>
                                          <p:attrName>ppt_x</p:attrName>
                                        </p:attrNameLst>
                                      </p:cBhvr>
                                      <p:tavLst>
                                        <p:tav tm="0">
                                          <p:val>
                                            <p:strVal val="#ppt_x"/>
                                          </p:val>
                                        </p:tav>
                                        <p:tav tm="100000">
                                          <p:val>
                                            <p:strVal val="#ppt_x"/>
                                          </p:val>
                                        </p:tav>
                                      </p:tavLst>
                                    </p:anim>
                                    <p:anim calcmode="lin" valueType="num">
                                      <p:cBhvr additive="base">
                                        <p:cTn id="13" dur="1500" fill="hold"/>
                                        <p:tgtEl>
                                          <p:spTgt spid="7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82"/>
                                        </p:tgtEl>
                                        <p:attrNameLst>
                                          <p:attrName>style.visibility</p:attrName>
                                        </p:attrNameLst>
                                      </p:cBhvr>
                                      <p:to>
                                        <p:strVal val="visible"/>
                                      </p:to>
                                    </p:set>
                                    <p:animEffect transition="in" filter="wipe(down)">
                                      <p:cBhvr>
                                        <p:cTn id="3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8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a:spLocks/>
          </p:cNvSpPr>
          <p:nvPr/>
        </p:nvSpPr>
        <p:spPr>
          <a:xfrm>
            <a:off x="395536" y="548680"/>
            <a:ext cx="7632848" cy="46805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lvl="0" indent="-457200">
              <a:lnSpc>
                <a:spcPct val="130000"/>
              </a:lnSpc>
              <a:spcBef>
                <a:spcPts val="0"/>
              </a:spcBef>
              <a:buAutoNum type="arabicPeriod" startAt="3"/>
            </a:pPr>
            <a:r>
              <a:rPr lang="zh-CN" altLang="en-US" sz="1600" b="1" dirty="0" smtClean="0"/>
              <a:t>改正图</a:t>
            </a:r>
            <a:r>
              <a:rPr lang="en-US" altLang="zh-CN" sz="1600" b="1" dirty="0" smtClean="0"/>
              <a:t>3</a:t>
            </a:r>
            <a:r>
              <a:rPr lang="zh-CN" altLang="en-US" sz="1600" b="1" dirty="0" smtClean="0"/>
              <a:t>所示的图样上几何公差标注的错误（几何公差特征项目不允许改变）。</a:t>
            </a:r>
            <a:endParaRPr lang="zh-CN" altLang="en-US" sz="1600" b="1" dirty="0"/>
          </a:p>
        </p:txBody>
      </p:sp>
      <p:grpSp>
        <p:nvGrpSpPr>
          <p:cNvPr id="111" name="组合 110"/>
          <p:cNvGrpSpPr/>
          <p:nvPr/>
        </p:nvGrpSpPr>
        <p:grpSpPr>
          <a:xfrm>
            <a:off x="971600" y="1187460"/>
            <a:ext cx="6572599" cy="5409892"/>
            <a:chOff x="1455785" y="827420"/>
            <a:chExt cx="6572599" cy="5409892"/>
          </a:xfrm>
        </p:grpSpPr>
        <p:grpSp>
          <p:nvGrpSpPr>
            <p:cNvPr id="7" name="组合 6"/>
            <p:cNvGrpSpPr/>
            <p:nvPr/>
          </p:nvGrpSpPr>
          <p:grpSpPr>
            <a:xfrm>
              <a:off x="1455785" y="827420"/>
              <a:ext cx="6381750" cy="5409892"/>
              <a:chOff x="1453133" y="1196752"/>
              <a:chExt cx="6381750" cy="5409892"/>
            </a:xfrm>
          </p:grpSpPr>
          <p:grpSp>
            <p:nvGrpSpPr>
              <p:cNvPr id="8" name="组合 7"/>
              <p:cNvGrpSpPr/>
              <p:nvPr/>
            </p:nvGrpSpPr>
            <p:grpSpPr>
              <a:xfrm>
                <a:off x="1453133" y="1196752"/>
                <a:ext cx="6381750" cy="4847759"/>
                <a:chOff x="1453133" y="1317545"/>
                <a:chExt cx="6381750" cy="4847759"/>
              </a:xfrm>
            </p:grpSpPr>
            <p:grpSp>
              <p:nvGrpSpPr>
                <p:cNvPr id="10" name="组合 9"/>
                <p:cNvGrpSpPr/>
                <p:nvPr/>
              </p:nvGrpSpPr>
              <p:grpSpPr>
                <a:xfrm>
                  <a:off x="1453133" y="1317545"/>
                  <a:ext cx="6381750" cy="4829175"/>
                  <a:chOff x="1381125" y="1014413"/>
                  <a:chExt cx="6381750" cy="4829175"/>
                </a:xfrm>
              </p:grpSpPr>
              <p:pic>
                <p:nvPicPr>
                  <p:cNvPr id="3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1125" y="1014413"/>
                    <a:ext cx="6381750" cy="482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7" name="直接连接符 36"/>
                  <p:cNvCxnSpPr/>
                  <p:nvPr/>
                </p:nvCxnSpPr>
                <p:spPr>
                  <a:xfrm flipV="1">
                    <a:off x="4499992" y="1988840"/>
                    <a:ext cx="0" cy="2880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4067944" y="1988840"/>
                    <a:ext cx="0" cy="2880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4067944" y="4653136"/>
                    <a:ext cx="0" cy="2880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3707904" y="4797152"/>
                    <a:ext cx="936104"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3779912" y="2204864"/>
                    <a:ext cx="936104"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flipH="1">
                    <a:off x="5724128" y="4149080"/>
                    <a:ext cx="720080"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11" name="直接连接符 10"/>
                <p:cNvCxnSpPr/>
                <p:nvPr/>
              </p:nvCxnSpPr>
              <p:spPr>
                <a:xfrm>
                  <a:off x="4355976" y="4941168"/>
                  <a:ext cx="4320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355976" y="5229200"/>
                  <a:ext cx="4320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4716016" y="4941168"/>
                  <a:ext cx="0" cy="288032"/>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716016" y="5229200"/>
                  <a:ext cx="0" cy="720080"/>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716016" y="5949280"/>
                  <a:ext cx="50405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5220072" y="5426640"/>
                  <a:ext cx="1893629" cy="738664"/>
                  <a:chOff x="6350779" y="1059653"/>
                  <a:chExt cx="1893629" cy="738664"/>
                </a:xfrm>
              </p:grpSpPr>
              <p:grpSp>
                <p:nvGrpSpPr>
                  <p:cNvPr id="29" name="组合 28"/>
                  <p:cNvGrpSpPr/>
                  <p:nvPr/>
                </p:nvGrpSpPr>
                <p:grpSpPr>
                  <a:xfrm>
                    <a:off x="6350779" y="1428985"/>
                    <a:ext cx="1893629" cy="369332"/>
                    <a:chOff x="5858709" y="1101364"/>
                    <a:chExt cx="1893629" cy="369332"/>
                  </a:xfrm>
                </p:grpSpPr>
                <p:sp>
                  <p:nvSpPr>
                    <p:cNvPr id="32" name="TextBox 31"/>
                    <p:cNvSpPr txBox="1"/>
                    <p:nvPr/>
                  </p:nvSpPr>
                  <p:spPr>
                    <a:xfrm>
                      <a:off x="5858709" y="1101364"/>
                      <a:ext cx="1893629" cy="369332"/>
                    </a:xfrm>
                    <a:prstGeom prst="rect">
                      <a:avLst/>
                    </a:prstGeom>
                    <a:noFill/>
                    <a:ln w="12700">
                      <a:solidFill>
                        <a:schemeClr val="tx1"/>
                      </a:solidFill>
                    </a:ln>
                  </p:spPr>
                  <p:txBody>
                    <a:bodyPr wrap="square" rtlCol="0">
                      <a:spAutoFit/>
                    </a:bodyPr>
                    <a:lstStyle/>
                    <a:p>
                      <a:r>
                        <a:rPr lang="en-US" altLang="zh-CN" i="1" dirty="0" smtClean="0"/>
                        <a:t>       </a:t>
                      </a:r>
                      <a:r>
                        <a:rPr lang="el-GR" altLang="zh-CN" i="1" dirty="0" smtClean="0">
                          <a:latin typeface="Batang" pitchFamily="18" charset="-127"/>
                          <a:ea typeface="Batang" pitchFamily="18" charset="-127"/>
                        </a:rPr>
                        <a:t>φ</a:t>
                      </a:r>
                      <a:r>
                        <a:rPr lang="en-US" altLang="zh-CN" i="1" dirty="0" smtClean="0"/>
                        <a:t>  </a:t>
                      </a:r>
                      <a:r>
                        <a:rPr lang="en-US" altLang="zh-CN" dirty="0" smtClean="0"/>
                        <a:t>0.05   </a:t>
                      </a:r>
                      <a:r>
                        <a:rPr lang="en-US" altLang="zh-CN" i="1" dirty="0" smtClean="0"/>
                        <a:t>A </a:t>
                      </a:r>
                      <a:r>
                        <a:rPr lang="en-US" altLang="zh-CN" dirty="0" smtClean="0"/>
                        <a:t>   B</a:t>
                      </a:r>
                      <a:endParaRPr lang="zh-CN" altLang="en-US" i="1" dirty="0"/>
                    </a:p>
                  </p:txBody>
                </p:sp>
                <p:pic>
                  <p:nvPicPr>
                    <p:cNvPr id="3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7279" y="1172769"/>
                      <a:ext cx="32385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4" name="直接连接符 33"/>
                    <p:cNvCxnSpPr/>
                    <p:nvPr/>
                  </p:nvCxnSpPr>
                  <p:spPr>
                    <a:xfrm flipV="1">
                      <a:off x="6300192" y="1101364"/>
                      <a:ext cx="0" cy="369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7020272" y="1101364"/>
                      <a:ext cx="0" cy="369332"/>
                    </a:xfrm>
                    <a:prstGeom prst="line">
                      <a:avLst/>
                    </a:prstGeom>
                  </p:spPr>
                  <p:style>
                    <a:lnRef idx="1">
                      <a:schemeClr val="accent1"/>
                    </a:lnRef>
                    <a:fillRef idx="0">
                      <a:schemeClr val="accent1"/>
                    </a:fillRef>
                    <a:effectRef idx="0">
                      <a:schemeClr val="accent1"/>
                    </a:effectRef>
                    <a:fontRef idx="minor">
                      <a:schemeClr val="tx1"/>
                    </a:fontRef>
                  </p:style>
                </p:cxnSp>
              </p:grpSp>
              <p:sp>
                <p:nvSpPr>
                  <p:cNvPr id="30" name="TextBox 29"/>
                  <p:cNvSpPr txBox="1"/>
                  <p:nvPr/>
                </p:nvSpPr>
                <p:spPr>
                  <a:xfrm>
                    <a:off x="6415298" y="1115452"/>
                    <a:ext cx="942401" cy="369332"/>
                  </a:xfrm>
                  <a:prstGeom prst="rect">
                    <a:avLst/>
                  </a:prstGeom>
                  <a:noFill/>
                </p:spPr>
                <p:txBody>
                  <a:bodyPr wrap="square" rtlCol="0">
                    <a:spAutoFit/>
                  </a:bodyPr>
                  <a:lstStyle/>
                  <a:p>
                    <a:r>
                      <a:rPr lang="en-US" altLang="zh-CN" dirty="0" smtClean="0"/>
                      <a:t>4×</a:t>
                    </a:r>
                    <a:r>
                      <a:rPr lang="en-US" altLang="zh-CN" i="1" dirty="0" smtClean="0"/>
                      <a:t>Φ6</a:t>
                    </a:r>
                    <a:endParaRPr lang="zh-CN" altLang="en-US" baseline="-25000" dirty="0"/>
                  </a:p>
                </p:txBody>
              </p:sp>
              <p:sp>
                <p:nvSpPr>
                  <p:cNvPr id="31" name="TextBox 30"/>
                  <p:cNvSpPr txBox="1"/>
                  <p:nvPr/>
                </p:nvSpPr>
                <p:spPr>
                  <a:xfrm>
                    <a:off x="7164288" y="1059653"/>
                    <a:ext cx="730791" cy="338554"/>
                  </a:xfrm>
                  <a:prstGeom prst="rect">
                    <a:avLst/>
                  </a:prstGeom>
                  <a:noFill/>
                </p:spPr>
                <p:txBody>
                  <a:bodyPr wrap="square" rtlCol="0">
                    <a:spAutoFit/>
                  </a:bodyPr>
                  <a:lstStyle/>
                  <a:p>
                    <a:r>
                      <a:rPr lang="en-US" altLang="zh-CN" sz="2400" baseline="-25000" dirty="0" smtClean="0"/>
                      <a:t>EQS</a:t>
                    </a:r>
                    <a:endParaRPr lang="zh-CN" altLang="en-US" sz="2400" baseline="-25000" dirty="0"/>
                  </a:p>
                </p:txBody>
              </p:sp>
            </p:grpSp>
            <p:cxnSp>
              <p:nvCxnSpPr>
                <p:cNvPr id="17" name="直接箭头连接符 16"/>
                <p:cNvCxnSpPr/>
                <p:nvPr/>
              </p:nvCxnSpPr>
              <p:spPr>
                <a:xfrm>
                  <a:off x="5195787" y="2656652"/>
                  <a:ext cx="24285" cy="2265932"/>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195787" y="2330296"/>
                  <a:ext cx="0" cy="326356"/>
                </a:xfrm>
                <a:prstGeom prst="line">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5508104" y="2148474"/>
                  <a:ext cx="1255505" cy="397846"/>
                  <a:chOff x="5508104" y="1955673"/>
                  <a:chExt cx="1255505" cy="397846"/>
                </a:xfrm>
              </p:grpSpPr>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08104" y="1978330"/>
                    <a:ext cx="518571" cy="375189"/>
                  </a:xfrm>
                  <a:prstGeom prst="rect">
                    <a:avLst/>
                  </a:prstGeom>
                </p:spPr>
              </p:pic>
              <p:sp>
                <p:nvSpPr>
                  <p:cNvPr id="27" name="TextBox 26"/>
                  <p:cNvSpPr txBox="1"/>
                  <p:nvPr/>
                </p:nvSpPr>
                <p:spPr>
                  <a:xfrm>
                    <a:off x="5581374" y="1955673"/>
                    <a:ext cx="1182235" cy="369332"/>
                  </a:xfrm>
                  <a:prstGeom prst="rect">
                    <a:avLst/>
                  </a:prstGeom>
                  <a:noFill/>
                  <a:ln w="12700">
                    <a:solidFill>
                      <a:schemeClr val="tx1"/>
                    </a:solidFill>
                  </a:ln>
                </p:spPr>
                <p:txBody>
                  <a:bodyPr wrap="square" rtlCol="0">
                    <a:spAutoFit/>
                  </a:bodyPr>
                  <a:lstStyle/>
                  <a:p>
                    <a:r>
                      <a:rPr lang="en-US" altLang="zh-CN" i="1" dirty="0" smtClean="0"/>
                      <a:t>         </a:t>
                    </a:r>
                    <a:r>
                      <a:rPr lang="en-US" altLang="zh-CN" dirty="0" smtClean="0"/>
                      <a:t>0.025   </a:t>
                    </a:r>
                    <a:endParaRPr lang="zh-CN" altLang="en-US" i="1" dirty="0"/>
                  </a:p>
                </p:txBody>
              </p:sp>
              <p:cxnSp>
                <p:nvCxnSpPr>
                  <p:cNvPr id="28" name="直接连接符 27"/>
                  <p:cNvCxnSpPr/>
                  <p:nvPr/>
                </p:nvCxnSpPr>
                <p:spPr>
                  <a:xfrm>
                    <a:off x="5937388" y="1978330"/>
                    <a:ext cx="0" cy="375189"/>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20" name="直接连接符 19"/>
                <p:cNvCxnSpPr>
                  <a:endCxn id="27" idx="1"/>
                </p:cNvCxnSpPr>
                <p:nvPr/>
              </p:nvCxnSpPr>
              <p:spPr>
                <a:xfrm>
                  <a:off x="5220072" y="2330296"/>
                  <a:ext cx="361302" cy="284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5989498" y="2834352"/>
                  <a:ext cx="1246798" cy="403410"/>
                  <a:chOff x="4963851" y="5301208"/>
                  <a:chExt cx="1246798" cy="403410"/>
                </a:xfrm>
              </p:grpSpPr>
              <p:sp>
                <p:nvSpPr>
                  <p:cNvPr id="22" name="TextBox 21"/>
                  <p:cNvSpPr txBox="1"/>
                  <p:nvPr/>
                </p:nvSpPr>
                <p:spPr>
                  <a:xfrm>
                    <a:off x="4963851" y="5335286"/>
                    <a:ext cx="1246798" cy="369332"/>
                  </a:xfrm>
                  <a:prstGeom prst="rect">
                    <a:avLst/>
                  </a:prstGeom>
                  <a:noFill/>
                  <a:ln w="12700">
                    <a:solidFill>
                      <a:schemeClr val="tx1"/>
                    </a:solidFill>
                  </a:ln>
                </p:spPr>
                <p:txBody>
                  <a:bodyPr wrap="square" rtlCol="0">
                    <a:spAutoFit/>
                  </a:bodyPr>
                  <a:lstStyle/>
                  <a:p>
                    <a:r>
                      <a:rPr lang="en-US" altLang="zh-CN" i="1" dirty="0" smtClean="0"/>
                      <a:t>       </a:t>
                    </a:r>
                    <a:r>
                      <a:rPr lang="en-US" altLang="zh-CN" dirty="0" smtClean="0"/>
                      <a:t>0.02   </a:t>
                    </a:r>
                    <a:r>
                      <a:rPr lang="en-US" altLang="zh-CN" i="1" dirty="0" smtClean="0"/>
                      <a:t>B</a:t>
                    </a:r>
                    <a:r>
                      <a:rPr lang="en-US" altLang="zh-CN" dirty="0" smtClean="0"/>
                      <a:t>  </a:t>
                    </a:r>
                    <a:endParaRPr lang="zh-CN" altLang="en-US" i="1" dirty="0"/>
                  </a:p>
                </p:txBody>
              </p:sp>
              <p:cxnSp>
                <p:nvCxnSpPr>
                  <p:cNvPr id="23" name="直接连接符 22"/>
                  <p:cNvCxnSpPr/>
                  <p:nvPr/>
                </p:nvCxnSpPr>
                <p:spPr>
                  <a:xfrm>
                    <a:off x="5364088" y="5301208"/>
                    <a:ext cx="0" cy="375189"/>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868144" y="5301208"/>
                    <a:ext cx="0" cy="375189"/>
                  </a:xfrm>
                  <a:prstGeom prst="line">
                    <a:avLst/>
                  </a:prstGeom>
                </p:spPr>
                <p:style>
                  <a:lnRef idx="1">
                    <a:schemeClr val="accent1"/>
                  </a:lnRef>
                  <a:fillRef idx="0">
                    <a:schemeClr val="accent1"/>
                  </a:fillRef>
                  <a:effectRef idx="0">
                    <a:schemeClr val="accent1"/>
                  </a:effectRef>
                  <a:fontRef idx="minor">
                    <a:schemeClr val="tx1"/>
                  </a:fontRef>
                </p:style>
              </p:cxnSp>
              <p:pic>
                <p:nvPicPr>
                  <p:cNvPr id="2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44430" y="5465415"/>
                    <a:ext cx="247650" cy="12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
            <p:nvSpPr>
              <p:cNvPr id="9" name="TextBox 8"/>
              <p:cNvSpPr txBox="1"/>
              <p:nvPr/>
            </p:nvSpPr>
            <p:spPr>
              <a:xfrm>
                <a:off x="4031940" y="6237312"/>
                <a:ext cx="1080120" cy="369332"/>
              </a:xfrm>
              <a:prstGeom prst="rect">
                <a:avLst/>
              </a:prstGeom>
              <a:noFill/>
            </p:spPr>
            <p:txBody>
              <a:bodyPr wrap="square" rtlCol="0">
                <a:spAutoFit/>
              </a:bodyPr>
              <a:lstStyle/>
              <a:p>
                <a:r>
                  <a:rPr lang="zh-CN" altLang="en-US" b="1" dirty="0" smtClean="0"/>
                  <a:t>图  </a:t>
                </a:r>
                <a:r>
                  <a:rPr lang="en-US" altLang="zh-CN" b="1" dirty="0" smtClean="0"/>
                  <a:t>3</a:t>
                </a:r>
                <a:endParaRPr lang="zh-CN" altLang="en-US" b="1" dirty="0"/>
              </a:p>
            </p:txBody>
          </p:sp>
        </p:grpSp>
        <p:sp>
          <p:nvSpPr>
            <p:cNvPr id="44" name="TextBox 43"/>
            <p:cNvSpPr txBox="1"/>
            <p:nvPr/>
          </p:nvSpPr>
          <p:spPr>
            <a:xfrm>
              <a:off x="1979711" y="1285153"/>
              <a:ext cx="576065" cy="369332"/>
            </a:xfrm>
            <a:prstGeom prst="rect">
              <a:avLst/>
            </a:prstGeom>
            <a:noFill/>
          </p:spPr>
          <p:txBody>
            <a:bodyPr wrap="square" rtlCol="0">
              <a:spAutoFit/>
            </a:bodyPr>
            <a:lstStyle/>
            <a:p>
              <a:r>
                <a:rPr lang="en-US" altLang="zh-CN" b="1" i="1" dirty="0" smtClean="0">
                  <a:solidFill>
                    <a:srgbClr val="C00000"/>
                  </a:solidFill>
                  <a:latin typeface="Batang" pitchFamily="18" charset="-127"/>
                  <a:ea typeface="Batang" pitchFamily="18" charset="-127"/>
                </a:rPr>
                <a:t> </a:t>
              </a:r>
              <a:endParaRPr lang="zh-CN" altLang="en-US" b="1" i="1" dirty="0">
                <a:solidFill>
                  <a:srgbClr val="C00000"/>
                </a:solidFill>
                <a:latin typeface="Batang" pitchFamily="18" charset="-127"/>
                <a:ea typeface="Batang" pitchFamily="18" charset="-127"/>
              </a:endParaRPr>
            </a:p>
          </p:txBody>
        </p:sp>
        <p:sp>
          <p:nvSpPr>
            <p:cNvPr id="45" name="TextBox 44"/>
            <p:cNvSpPr txBox="1"/>
            <p:nvPr/>
          </p:nvSpPr>
          <p:spPr>
            <a:xfrm>
              <a:off x="1907703" y="1285153"/>
              <a:ext cx="576065" cy="369332"/>
            </a:xfrm>
            <a:prstGeom prst="rect">
              <a:avLst/>
            </a:prstGeom>
            <a:noFill/>
          </p:spPr>
          <p:txBody>
            <a:bodyPr wrap="square" rtlCol="0">
              <a:spAutoFit/>
            </a:bodyPr>
            <a:lstStyle/>
            <a:p>
              <a:r>
                <a:rPr lang="en-US" altLang="zh-CN" b="1" i="1" dirty="0" smtClean="0">
                  <a:solidFill>
                    <a:srgbClr val="C00000"/>
                  </a:solidFill>
                  <a:latin typeface="Dotum" pitchFamily="34" charset="-127"/>
                  <a:ea typeface="Dotum" pitchFamily="34" charset="-127"/>
                </a:rPr>
                <a:t> </a:t>
              </a:r>
              <a:r>
                <a:rPr lang="el-GR" altLang="zh-CN" b="1" i="1" dirty="0" smtClean="0">
                  <a:solidFill>
                    <a:srgbClr val="C00000"/>
                  </a:solidFill>
                  <a:latin typeface="Dotum" pitchFamily="34" charset="-127"/>
                  <a:ea typeface="Dotum" pitchFamily="34" charset="-127"/>
                </a:rPr>
                <a:t>Φ</a:t>
              </a:r>
              <a:r>
                <a:rPr lang="en-US" altLang="zh-CN" b="1" i="1" dirty="0" smtClean="0">
                  <a:solidFill>
                    <a:srgbClr val="C00000"/>
                  </a:solidFill>
                  <a:latin typeface="Dotum" pitchFamily="34" charset="-127"/>
                  <a:ea typeface="Dotum" pitchFamily="34" charset="-127"/>
                </a:rPr>
                <a:t> </a:t>
              </a:r>
              <a:endParaRPr lang="zh-CN" altLang="en-US" b="1" i="1" dirty="0">
                <a:solidFill>
                  <a:srgbClr val="C00000"/>
                </a:solidFill>
                <a:latin typeface="Dotum" pitchFamily="34" charset="-127"/>
                <a:ea typeface="Dotum" pitchFamily="34" charset="-127"/>
              </a:endParaRPr>
            </a:p>
          </p:txBody>
        </p:sp>
        <p:sp>
          <p:nvSpPr>
            <p:cNvPr id="46" name="TextBox 45"/>
            <p:cNvSpPr txBox="1"/>
            <p:nvPr/>
          </p:nvSpPr>
          <p:spPr>
            <a:xfrm>
              <a:off x="1907704" y="1773867"/>
              <a:ext cx="576065" cy="369332"/>
            </a:xfrm>
            <a:prstGeom prst="rect">
              <a:avLst/>
            </a:prstGeom>
            <a:noFill/>
          </p:spPr>
          <p:txBody>
            <a:bodyPr wrap="square" rtlCol="0">
              <a:spAutoFit/>
            </a:bodyPr>
            <a:lstStyle/>
            <a:p>
              <a:r>
                <a:rPr lang="el-GR" altLang="zh-CN" b="1" i="1" dirty="0" smtClean="0">
                  <a:solidFill>
                    <a:srgbClr val="C00000"/>
                  </a:solidFill>
                  <a:latin typeface="Dotum" pitchFamily="34" charset="-127"/>
                  <a:ea typeface="Dotum" pitchFamily="34" charset="-127"/>
                </a:rPr>
                <a:t>Φ</a:t>
              </a:r>
              <a:r>
                <a:rPr lang="en-US" altLang="zh-CN" b="1" i="1" dirty="0" smtClean="0">
                  <a:solidFill>
                    <a:srgbClr val="C00000"/>
                  </a:solidFill>
                  <a:latin typeface="Dotum" pitchFamily="34" charset="-127"/>
                  <a:ea typeface="Dotum" pitchFamily="34" charset="-127"/>
                </a:rPr>
                <a:t> </a:t>
              </a:r>
              <a:endParaRPr lang="zh-CN" altLang="en-US" b="1" i="1" dirty="0">
                <a:solidFill>
                  <a:srgbClr val="C00000"/>
                </a:solidFill>
                <a:latin typeface="Dotum" pitchFamily="34" charset="-127"/>
                <a:ea typeface="Dotum" pitchFamily="34" charset="-127"/>
              </a:endParaRPr>
            </a:p>
          </p:txBody>
        </p:sp>
        <p:sp>
          <p:nvSpPr>
            <p:cNvPr id="48" name="TextBox 47"/>
            <p:cNvSpPr txBox="1"/>
            <p:nvPr/>
          </p:nvSpPr>
          <p:spPr>
            <a:xfrm>
              <a:off x="6706171" y="4063127"/>
              <a:ext cx="530125" cy="369332"/>
            </a:xfrm>
            <a:prstGeom prst="rect">
              <a:avLst/>
            </a:prstGeom>
            <a:noFill/>
          </p:spPr>
          <p:txBody>
            <a:bodyPr wrap="square" rtlCol="0">
              <a:spAutoFit/>
            </a:bodyPr>
            <a:lstStyle/>
            <a:p>
              <a:r>
                <a:rPr lang="en-US" altLang="zh-CN" b="1" dirty="0" smtClean="0">
                  <a:solidFill>
                    <a:srgbClr val="C00000"/>
                  </a:solidFill>
                  <a:latin typeface="Dotum" pitchFamily="34" charset="-127"/>
                  <a:ea typeface="Dotum" pitchFamily="34" charset="-127"/>
                </a:rPr>
                <a:t>×</a:t>
              </a:r>
              <a:endParaRPr lang="zh-CN" altLang="en-US" b="1" dirty="0">
                <a:solidFill>
                  <a:srgbClr val="C00000"/>
                </a:solidFill>
                <a:latin typeface="Dotum" pitchFamily="34" charset="-127"/>
                <a:ea typeface="Dotum" pitchFamily="34" charset="-127"/>
              </a:endParaRPr>
            </a:p>
          </p:txBody>
        </p:sp>
        <p:sp>
          <p:nvSpPr>
            <p:cNvPr id="50" name="TextBox 49"/>
            <p:cNvSpPr txBox="1"/>
            <p:nvPr/>
          </p:nvSpPr>
          <p:spPr>
            <a:xfrm>
              <a:off x="6876256" y="3569664"/>
              <a:ext cx="645174" cy="307777"/>
            </a:xfrm>
            <a:prstGeom prst="rect">
              <a:avLst/>
            </a:prstGeom>
            <a:solidFill>
              <a:srgbClr val="FFCC66"/>
            </a:solidFill>
            <a:ln>
              <a:noFill/>
            </a:ln>
          </p:spPr>
          <p:txBody>
            <a:bodyPr wrap="square" rtlCol="0">
              <a:spAutoFit/>
            </a:bodyPr>
            <a:lstStyle/>
            <a:p>
              <a:r>
                <a:rPr lang="en-US" altLang="zh-CN" sz="1400" b="1" dirty="0" smtClean="0">
                  <a:solidFill>
                    <a:srgbClr val="C00000"/>
                  </a:solidFill>
                  <a:latin typeface="Dotum" pitchFamily="34" charset="-127"/>
                  <a:ea typeface="Dotum" pitchFamily="34" charset="-127"/>
                </a:rPr>
                <a:t>0.03</a:t>
              </a:r>
              <a:endParaRPr lang="zh-CN" altLang="en-US" sz="1400" b="1" dirty="0">
                <a:solidFill>
                  <a:srgbClr val="C00000"/>
                </a:solidFill>
                <a:latin typeface="Dotum" pitchFamily="34" charset="-127"/>
                <a:ea typeface="Dotum" pitchFamily="34" charset="-127"/>
              </a:endParaRPr>
            </a:p>
          </p:txBody>
        </p:sp>
        <p:sp>
          <p:nvSpPr>
            <p:cNvPr id="51" name="TextBox 50"/>
            <p:cNvSpPr txBox="1"/>
            <p:nvPr/>
          </p:nvSpPr>
          <p:spPr>
            <a:xfrm>
              <a:off x="6948264" y="4957561"/>
              <a:ext cx="720080" cy="307777"/>
            </a:xfrm>
            <a:prstGeom prst="rect">
              <a:avLst/>
            </a:prstGeom>
            <a:solidFill>
              <a:srgbClr val="FFCC66"/>
            </a:solidFill>
            <a:ln>
              <a:noFill/>
            </a:ln>
          </p:spPr>
          <p:txBody>
            <a:bodyPr wrap="square" rtlCol="0">
              <a:spAutoFit/>
            </a:bodyPr>
            <a:lstStyle/>
            <a:p>
              <a:r>
                <a:rPr lang="en-US" altLang="zh-CN" sz="1400" b="1" dirty="0" smtClean="0">
                  <a:solidFill>
                    <a:srgbClr val="C00000"/>
                  </a:solidFill>
                  <a:latin typeface="Dotum" pitchFamily="34" charset="-127"/>
                  <a:ea typeface="Dotum" pitchFamily="34" charset="-127"/>
                </a:rPr>
                <a:t>0.05</a:t>
              </a:r>
              <a:endParaRPr lang="zh-CN" altLang="en-US" sz="1400" b="1" dirty="0">
                <a:solidFill>
                  <a:srgbClr val="C00000"/>
                </a:solidFill>
                <a:latin typeface="Dotum" pitchFamily="34" charset="-127"/>
                <a:ea typeface="Dotum" pitchFamily="34" charset="-127"/>
              </a:endParaRPr>
            </a:p>
          </p:txBody>
        </p:sp>
        <p:sp>
          <p:nvSpPr>
            <p:cNvPr id="53" name="TextBox 52"/>
            <p:cNvSpPr txBox="1"/>
            <p:nvPr/>
          </p:nvSpPr>
          <p:spPr>
            <a:xfrm>
              <a:off x="7524328" y="4453505"/>
              <a:ext cx="504056" cy="461665"/>
            </a:xfrm>
            <a:prstGeom prst="rect">
              <a:avLst/>
            </a:prstGeom>
            <a:noFill/>
            <a:ln w="28575">
              <a:solidFill>
                <a:schemeClr val="tx1"/>
              </a:solidFill>
            </a:ln>
          </p:spPr>
          <p:txBody>
            <a:bodyPr wrap="square" rtlCol="0">
              <a:spAutoFit/>
            </a:bodyPr>
            <a:lstStyle/>
            <a:p>
              <a:r>
                <a:rPr lang="en-US" altLang="zh-CN" sz="2400" b="1" i="1" dirty="0" smtClean="0">
                  <a:solidFill>
                    <a:srgbClr val="C00000"/>
                  </a:solidFill>
                  <a:latin typeface="Dotum" pitchFamily="34" charset="-127"/>
                  <a:ea typeface="Dotum" pitchFamily="34" charset="-127"/>
                </a:rPr>
                <a:t>A</a:t>
              </a:r>
              <a:endParaRPr lang="zh-CN" altLang="en-US" sz="2400" b="1" i="1" dirty="0">
                <a:solidFill>
                  <a:srgbClr val="C00000"/>
                </a:solidFill>
                <a:latin typeface="Dotum" pitchFamily="34" charset="-127"/>
                <a:ea typeface="Dotum" pitchFamily="34" charset="-127"/>
              </a:endParaRPr>
            </a:p>
          </p:txBody>
        </p:sp>
        <p:sp>
          <p:nvSpPr>
            <p:cNvPr id="54" name="TextBox 53"/>
            <p:cNvSpPr txBox="1"/>
            <p:nvPr/>
          </p:nvSpPr>
          <p:spPr>
            <a:xfrm>
              <a:off x="6516216" y="5330698"/>
              <a:ext cx="576064" cy="369332"/>
            </a:xfrm>
            <a:prstGeom prst="rect">
              <a:avLst/>
            </a:prstGeom>
            <a:noFill/>
            <a:ln>
              <a:noFill/>
            </a:ln>
          </p:spPr>
          <p:txBody>
            <a:bodyPr wrap="square" rtlCol="0">
              <a:spAutoFit/>
            </a:bodyPr>
            <a:lstStyle/>
            <a:p>
              <a:r>
                <a:rPr lang="en-US" altLang="zh-CN" i="1" dirty="0" smtClean="0">
                  <a:solidFill>
                    <a:srgbClr val="C00000"/>
                  </a:solidFill>
                  <a:latin typeface="Dotum" pitchFamily="34" charset="-127"/>
                  <a:ea typeface="Dotum" pitchFamily="34" charset="-127"/>
                </a:rPr>
                <a:t>-    </a:t>
              </a:r>
              <a:endParaRPr lang="zh-CN" altLang="en-US" i="1" dirty="0">
                <a:solidFill>
                  <a:srgbClr val="C00000"/>
                </a:solidFill>
                <a:latin typeface="Dotum" pitchFamily="34" charset="-127"/>
                <a:ea typeface="Dotum" pitchFamily="34" charset="-127"/>
              </a:endParaRPr>
            </a:p>
          </p:txBody>
        </p:sp>
        <p:sp>
          <p:nvSpPr>
            <p:cNvPr id="55" name="TextBox 54"/>
            <p:cNvSpPr txBox="1"/>
            <p:nvPr/>
          </p:nvSpPr>
          <p:spPr>
            <a:xfrm>
              <a:off x="6876256" y="2293265"/>
              <a:ext cx="530125" cy="461665"/>
            </a:xfrm>
            <a:prstGeom prst="rect">
              <a:avLst/>
            </a:prstGeom>
            <a:noFill/>
          </p:spPr>
          <p:txBody>
            <a:bodyPr wrap="square" rtlCol="0">
              <a:spAutoFit/>
            </a:bodyPr>
            <a:lstStyle/>
            <a:p>
              <a:r>
                <a:rPr lang="en-US" altLang="zh-CN" sz="2400" b="1" dirty="0" smtClean="0">
                  <a:solidFill>
                    <a:srgbClr val="C00000"/>
                  </a:solidFill>
                  <a:latin typeface="Dotum" pitchFamily="34" charset="-127"/>
                  <a:ea typeface="Dotum" pitchFamily="34" charset="-127"/>
                </a:rPr>
                <a:t>×</a:t>
              </a:r>
              <a:endParaRPr lang="zh-CN" altLang="en-US" sz="2400" b="1" dirty="0">
                <a:solidFill>
                  <a:srgbClr val="C00000"/>
                </a:solidFill>
                <a:latin typeface="Dotum" pitchFamily="34" charset="-127"/>
                <a:ea typeface="Dotum" pitchFamily="34" charset="-127"/>
              </a:endParaRPr>
            </a:p>
          </p:txBody>
        </p:sp>
        <p:sp>
          <p:nvSpPr>
            <p:cNvPr id="56" name="TextBox 55"/>
            <p:cNvSpPr txBox="1"/>
            <p:nvPr/>
          </p:nvSpPr>
          <p:spPr>
            <a:xfrm>
              <a:off x="7354243" y="2767704"/>
              <a:ext cx="530125" cy="461665"/>
            </a:xfrm>
            <a:prstGeom prst="rect">
              <a:avLst/>
            </a:prstGeom>
            <a:noFill/>
          </p:spPr>
          <p:txBody>
            <a:bodyPr wrap="square" rtlCol="0">
              <a:spAutoFit/>
            </a:bodyPr>
            <a:lstStyle/>
            <a:p>
              <a:r>
                <a:rPr lang="en-US" altLang="zh-CN" sz="2400" b="1" dirty="0" smtClean="0">
                  <a:solidFill>
                    <a:srgbClr val="C00000"/>
                  </a:solidFill>
                  <a:latin typeface="Dotum" pitchFamily="34" charset="-127"/>
                  <a:ea typeface="Dotum" pitchFamily="34" charset="-127"/>
                </a:rPr>
                <a:t>×</a:t>
              </a:r>
              <a:endParaRPr lang="zh-CN" altLang="en-US" sz="2400" b="1" dirty="0">
                <a:solidFill>
                  <a:srgbClr val="C00000"/>
                </a:solidFill>
                <a:latin typeface="Dotum" pitchFamily="34" charset="-127"/>
                <a:ea typeface="Dotum" pitchFamily="34" charset="-127"/>
              </a:endParaRPr>
            </a:p>
          </p:txBody>
        </p:sp>
        <p:sp>
          <p:nvSpPr>
            <p:cNvPr id="57" name="TextBox 56"/>
            <p:cNvSpPr txBox="1"/>
            <p:nvPr/>
          </p:nvSpPr>
          <p:spPr>
            <a:xfrm>
              <a:off x="6346131" y="2719416"/>
              <a:ext cx="530125" cy="461665"/>
            </a:xfrm>
            <a:prstGeom prst="rect">
              <a:avLst/>
            </a:prstGeom>
            <a:noFill/>
          </p:spPr>
          <p:txBody>
            <a:bodyPr wrap="square" rtlCol="0">
              <a:spAutoFit/>
            </a:bodyPr>
            <a:lstStyle/>
            <a:p>
              <a:r>
                <a:rPr lang="en-US" altLang="zh-CN" sz="2400" b="1" dirty="0" smtClean="0">
                  <a:solidFill>
                    <a:srgbClr val="C00000"/>
                  </a:solidFill>
                  <a:latin typeface="Dotum" pitchFamily="34" charset="-127"/>
                  <a:ea typeface="Dotum" pitchFamily="34" charset="-127"/>
                </a:rPr>
                <a:t>×</a:t>
              </a:r>
              <a:endParaRPr lang="zh-CN" altLang="en-US" sz="2400" b="1" dirty="0">
                <a:solidFill>
                  <a:srgbClr val="C00000"/>
                </a:solidFill>
                <a:latin typeface="Dotum" pitchFamily="34" charset="-127"/>
                <a:ea typeface="Dotum" pitchFamily="34" charset="-127"/>
              </a:endParaRPr>
            </a:p>
          </p:txBody>
        </p:sp>
        <p:sp>
          <p:nvSpPr>
            <p:cNvPr id="58" name="TextBox 57"/>
            <p:cNvSpPr txBox="1"/>
            <p:nvPr/>
          </p:nvSpPr>
          <p:spPr>
            <a:xfrm>
              <a:off x="5266011" y="2562971"/>
              <a:ext cx="530125" cy="369332"/>
            </a:xfrm>
            <a:prstGeom prst="rect">
              <a:avLst/>
            </a:prstGeom>
            <a:noFill/>
          </p:spPr>
          <p:txBody>
            <a:bodyPr wrap="square" rtlCol="0">
              <a:spAutoFit/>
            </a:bodyPr>
            <a:lstStyle/>
            <a:p>
              <a:r>
                <a:rPr lang="en-US" altLang="zh-CN" b="1" dirty="0" smtClean="0">
                  <a:solidFill>
                    <a:srgbClr val="C00000"/>
                  </a:solidFill>
                  <a:latin typeface="Dotum" pitchFamily="34" charset="-127"/>
                  <a:ea typeface="Dotum" pitchFamily="34" charset="-127"/>
                </a:rPr>
                <a:t>×</a:t>
              </a:r>
              <a:endParaRPr lang="zh-CN" altLang="en-US" b="1" dirty="0">
                <a:solidFill>
                  <a:srgbClr val="C00000"/>
                </a:solidFill>
                <a:latin typeface="Dotum" pitchFamily="34" charset="-127"/>
                <a:ea typeface="Dotum" pitchFamily="34" charset="-127"/>
              </a:endParaRPr>
            </a:p>
          </p:txBody>
        </p:sp>
        <p:cxnSp>
          <p:nvCxnSpPr>
            <p:cNvPr id="60" name="直接箭头连接符 59"/>
            <p:cNvCxnSpPr/>
            <p:nvPr/>
          </p:nvCxnSpPr>
          <p:spPr>
            <a:xfrm>
              <a:off x="5287243" y="2562971"/>
              <a:ext cx="0" cy="435565"/>
            </a:xfrm>
            <a:prstGeom prst="straightConnector1">
              <a:avLst/>
            </a:prstGeom>
            <a:ln w="12700">
              <a:solidFill>
                <a:srgbClr val="C0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5287243" y="3013345"/>
              <a:ext cx="704907"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p:nvPr/>
          </p:nvCxnSpPr>
          <p:spPr>
            <a:xfrm>
              <a:off x="5595144" y="2437281"/>
              <a:ext cx="69063" cy="210982"/>
            </a:xfrm>
            <a:prstGeom prst="straightConnector1">
              <a:avLst/>
            </a:prstGeom>
            <a:ln w="12700">
              <a:solidFill>
                <a:srgbClr val="C0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5652120" y="2632259"/>
              <a:ext cx="340030" cy="1600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79" name="TextBox 78"/>
            <p:cNvSpPr txBox="1"/>
            <p:nvPr/>
          </p:nvSpPr>
          <p:spPr>
            <a:xfrm>
              <a:off x="4139952" y="925113"/>
              <a:ext cx="530125" cy="523220"/>
            </a:xfrm>
            <a:prstGeom prst="rect">
              <a:avLst/>
            </a:prstGeom>
            <a:noFill/>
          </p:spPr>
          <p:txBody>
            <a:bodyPr wrap="square" rtlCol="0">
              <a:spAutoFit/>
            </a:bodyPr>
            <a:lstStyle/>
            <a:p>
              <a:r>
                <a:rPr lang="en-US" altLang="zh-CN" sz="2800" b="1" dirty="0" smtClean="0">
                  <a:solidFill>
                    <a:srgbClr val="C00000"/>
                  </a:solidFill>
                  <a:latin typeface="Dotum" pitchFamily="34" charset="-127"/>
                  <a:ea typeface="Dotum" pitchFamily="34" charset="-127"/>
                </a:rPr>
                <a:t>×</a:t>
              </a:r>
              <a:endParaRPr lang="zh-CN" altLang="en-US" sz="2800" b="1" dirty="0">
                <a:solidFill>
                  <a:srgbClr val="C00000"/>
                </a:solidFill>
                <a:latin typeface="Dotum" pitchFamily="34" charset="-127"/>
                <a:ea typeface="Dotum" pitchFamily="34" charset="-127"/>
              </a:endParaRPr>
            </a:p>
          </p:txBody>
        </p:sp>
        <p:sp>
          <p:nvSpPr>
            <p:cNvPr id="80" name="TextBox 79"/>
            <p:cNvSpPr txBox="1"/>
            <p:nvPr/>
          </p:nvSpPr>
          <p:spPr>
            <a:xfrm>
              <a:off x="3491880" y="1285153"/>
              <a:ext cx="530125" cy="523220"/>
            </a:xfrm>
            <a:prstGeom prst="rect">
              <a:avLst/>
            </a:prstGeom>
            <a:noFill/>
          </p:spPr>
          <p:txBody>
            <a:bodyPr wrap="square" rtlCol="0">
              <a:spAutoFit/>
            </a:bodyPr>
            <a:lstStyle/>
            <a:p>
              <a:r>
                <a:rPr lang="en-US" altLang="zh-CN" sz="2800" b="1" dirty="0" smtClean="0">
                  <a:solidFill>
                    <a:srgbClr val="C00000"/>
                  </a:solidFill>
                  <a:latin typeface="Dotum" pitchFamily="34" charset="-127"/>
                  <a:ea typeface="Dotum" pitchFamily="34" charset="-127"/>
                </a:rPr>
                <a:t>×</a:t>
              </a:r>
              <a:endParaRPr lang="zh-CN" altLang="en-US" sz="2800" b="1" dirty="0">
                <a:solidFill>
                  <a:srgbClr val="C00000"/>
                </a:solidFill>
                <a:latin typeface="Dotum" pitchFamily="34" charset="-127"/>
                <a:ea typeface="Dotum" pitchFamily="34" charset="-127"/>
              </a:endParaRPr>
            </a:p>
          </p:txBody>
        </p:sp>
        <p:cxnSp>
          <p:nvCxnSpPr>
            <p:cNvPr id="84" name="直接箭头连接符 83"/>
            <p:cNvCxnSpPr/>
            <p:nvPr/>
          </p:nvCxnSpPr>
          <p:spPr>
            <a:xfrm>
              <a:off x="3995936" y="1448333"/>
              <a:ext cx="0" cy="325534"/>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nvGrpSpPr>
            <p:cNvPr id="99" name="组合 98"/>
            <p:cNvGrpSpPr/>
            <p:nvPr/>
          </p:nvGrpSpPr>
          <p:grpSpPr>
            <a:xfrm>
              <a:off x="3203848" y="3892004"/>
              <a:ext cx="536371" cy="849533"/>
              <a:chOff x="3136331" y="618463"/>
              <a:chExt cx="536371" cy="849533"/>
            </a:xfrm>
          </p:grpSpPr>
          <p:grpSp>
            <p:nvGrpSpPr>
              <p:cNvPr id="100" name="组合 99"/>
              <p:cNvGrpSpPr/>
              <p:nvPr/>
            </p:nvGrpSpPr>
            <p:grpSpPr>
              <a:xfrm>
                <a:off x="3197866" y="618463"/>
                <a:ext cx="296982" cy="449715"/>
                <a:chOff x="3104244" y="3770408"/>
                <a:chExt cx="228343" cy="357968"/>
              </a:xfrm>
            </p:grpSpPr>
            <p:sp>
              <p:nvSpPr>
                <p:cNvPr id="103" name="流程图: 合并 102"/>
                <p:cNvSpPr/>
                <p:nvPr/>
              </p:nvSpPr>
              <p:spPr>
                <a:xfrm>
                  <a:off x="3104244" y="3770408"/>
                  <a:ext cx="228343" cy="147452"/>
                </a:xfrm>
                <a:prstGeom prst="flowChartMerge">
                  <a:avLst/>
                </a:prstGeom>
                <a:solidFill>
                  <a:schemeClr val="tx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4" name="直接连接符 103"/>
                <p:cNvCxnSpPr/>
                <p:nvPr/>
              </p:nvCxnSpPr>
              <p:spPr>
                <a:xfrm>
                  <a:off x="3211730" y="3908916"/>
                  <a:ext cx="0" cy="21946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01" name="TextBox 100"/>
              <p:cNvSpPr txBox="1"/>
              <p:nvPr/>
            </p:nvSpPr>
            <p:spPr>
              <a:xfrm>
                <a:off x="3136331" y="1096701"/>
                <a:ext cx="402661" cy="369332"/>
              </a:xfrm>
              <a:prstGeom prst="rect">
                <a:avLst/>
              </a:prstGeom>
              <a:noFill/>
              <a:ln w="12700">
                <a:solidFill>
                  <a:srgbClr val="C00000"/>
                </a:solidFill>
              </a:ln>
            </p:spPr>
            <p:txBody>
              <a:bodyPr wrap="square" rtlCol="0">
                <a:spAutoFit/>
              </a:bodyPr>
              <a:lstStyle/>
              <a:p>
                <a:r>
                  <a:rPr lang="en-US" altLang="zh-CN" i="1" dirty="0" smtClean="0"/>
                  <a:t> </a:t>
                </a:r>
                <a:endParaRPr lang="zh-CN" altLang="en-US" dirty="0"/>
              </a:p>
            </p:txBody>
          </p:sp>
          <p:sp>
            <p:nvSpPr>
              <p:cNvPr id="102" name="TextBox 101"/>
              <p:cNvSpPr txBox="1"/>
              <p:nvPr/>
            </p:nvSpPr>
            <p:spPr>
              <a:xfrm>
                <a:off x="3136331" y="1129442"/>
                <a:ext cx="536371" cy="338554"/>
              </a:xfrm>
              <a:prstGeom prst="rect">
                <a:avLst/>
              </a:prstGeom>
              <a:noFill/>
              <a:ln>
                <a:noFill/>
              </a:ln>
            </p:spPr>
            <p:txBody>
              <a:bodyPr wrap="square" rtlCol="0">
                <a:spAutoFit/>
              </a:bodyPr>
              <a:lstStyle/>
              <a:p>
                <a:r>
                  <a:rPr lang="en-US" altLang="zh-CN" sz="1600" b="1" i="1" dirty="0" smtClean="0">
                    <a:solidFill>
                      <a:srgbClr val="C00000"/>
                    </a:solidFill>
                    <a:latin typeface="Batang" pitchFamily="18" charset="-127"/>
                    <a:ea typeface="Batang" pitchFamily="18" charset="-127"/>
                  </a:rPr>
                  <a:t>B</a:t>
                </a:r>
                <a:endParaRPr lang="zh-CN" altLang="en-US" sz="1600" b="1" i="1" dirty="0">
                  <a:solidFill>
                    <a:srgbClr val="C00000"/>
                  </a:solidFill>
                  <a:latin typeface="Batang" pitchFamily="18" charset="-127"/>
                  <a:ea typeface="Batang" pitchFamily="18" charset="-127"/>
                </a:endParaRPr>
              </a:p>
            </p:txBody>
          </p:sp>
        </p:grpSp>
        <p:sp>
          <p:nvSpPr>
            <p:cNvPr id="105" name="TextBox 104"/>
            <p:cNvSpPr txBox="1"/>
            <p:nvPr/>
          </p:nvSpPr>
          <p:spPr>
            <a:xfrm>
              <a:off x="2866824" y="3815638"/>
              <a:ext cx="530125" cy="523220"/>
            </a:xfrm>
            <a:prstGeom prst="rect">
              <a:avLst/>
            </a:prstGeom>
            <a:noFill/>
          </p:spPr>
          <p:txBody>
            <a:bodyPr wrap="square" rtlCol="0">
              <a:spAutoFit/>
            </a:bodyPr>
            <a:lstStyle/>
            <a:p>
              <a:r>
                <a:rPr lang="en-US" altLang="zh-CN" sz="2800" b="1" dirty="0" smtClean="0">
                  <a:solidFill>
                    <a:srgbClr val="C00000"/>
                  </a:solidFill>
                  <a:latin typeface="Dotum" pitchFamily="34" charset="-127"/>
                  <a:ea typeface="Dotum" pitchFamily="34" charset="-127"/>
                </a:rPr>
                <a:t>×</a:t>
              </a:r>
              <a:endParaRPr lang="zh-CN" altLang="en-US" sz="2800" b="1" dirty="0">
                <a:solidFill>
                  <a:srgbClr val="C00000"/>
                </a:solidFill>
                <a:latin typeface="Dotum" pitchFamily="34" charset="-127"/>
                <a:ea typeface="Dotum" pitchFamily="34" charset="-127"/>
              </a:endParaRPr>
            </a:p>
          </p:txBody>
        </p:sp>
        <p:sp>
          <p:nvSpPr>
            <p:cNvPr id="106" name="TextBox 105"/>
            <p:cNvSpPr txBox="1"/>
            <p:nvPr/>
          </p:nvSpPr>
          <p:spPr>
            <a:xfrm>
              <a:off x="6767024" y="1651879"/>
              <a:ext cx="374294" cy="400110"/>
            </a:xfrm>
            <a:prstGeom prst="rect">
              <a:avLst/>
            </a:prstGeom>
            <a:noFill/>
            <a:ln w="19050">
              <a:solidFill>
                <a:schemeClr val="tx1"/>
              </a:solidFill>
            </a:ln>
          </p:spPr>
          <p:txBody>
            <a:bodyPr wrap="square" rtlCol="0">
              <a:spAutoFit/>
            </a:bodyPr>
            <a:lstStyle/>
            <a:p>
              <a:r>
                <a:rPr lang="en-US" altLang="zh-CN" sz="2000" b="1" i="1" dirty="0" smtClean="0">
                  <a:solidFill>
                    <a:srgbClr val="C00000"/>
                  </a:solidFill>
                  <a:latin typeface="Dotum" pitchFamily="34" charset="-127"/>
                  <a:ea typeface="Dotum" pitchFamily="34" charset="-127"/>
                </a:rPr>
                <a:t>B</a:t>
              </a:r>
              <a:endParaRPr lang="zh-CN" altLang="en-US" sz="2000" b="1" i="1" dirty="0">
                <a:solidFill>
                  <a:srgbClr val="C00000"/>
                </a:solidFill>
                <a:latin typeface="Dotum" pitchFamily="34" charset="-127"/>
                <a:ea typeface="Dotum" pitchFamily="34" charset="-127"/>
              </a:endParaRPr>
            </a:p>
          </p:txBody>
        </p:sp>
        <p:sp>
          <p:nvSpPr>
            <p:cNvPr id="107" name="TextBox 106"/>
            <p:cNvSpPr txBox="1"/>
            <p:nvPr/>
          </p:nvSpPr>
          <p:spPr>
            <a:xfrm>
              <a:off x="5849179" y="1645193"/>
              <a:ext cx="471200" cy="369332"/>
            </a:xfrm>
            <a:prstGeom prst="rect">
              <a:avLst/>
            </a:prstGeom>
            <a:noFill/>
          </p:spPr>
          <p:txBody>
            <a:bodyPr wrap="square" rtlCol="0">
              <a:spAutoFit/>
            </a:bodyPr>
            <a:lstStyle/>
            <a:p>
              <a:r>
                <a:rPr lang="en-US" altLang="zh-CN" i="1" dirty="0" smtClean="0">
                  <a:solidFill>
                    <a:srgbClr val="C00000"/>
                  </a:solidFill>
                </a:rPr>
                <a:t>Φ</a:t>
              </a:r>
              <a:endParaRPr lang="zh-CN" altLang="en-US" baseline="-25000" dirty="0">
                <a:solidFill>
                  <a:srgbClr val="C00000"/>
                </a:solidFill>
              </a:endParaRPr>
            </a:p>
          </p:txBody>
        </p:sp>
        <p:sp>
          <p:nvSpPr>
            <p:cNvPr id="109" name="TextBox 108"/>
            <p:cNvSpPr txBox="1"/>
            <p:nvPr/>
          </p:nvSpPr>
          <p:spPr>
            <a:xfrm>
              <a:off x="2843808" y="2267580"/>
              <a:ext cx="473293" cy="369332"/>
            </a:xfrm>
            <a:prstGeom prst="rect">
              <a:avLst/>
            </a:prstGeom>
            <a:solidFill>
              <a:srgbClr val="FFC000"/>
            </a:solidFill>
          </p:spPr>
          <p:txBody>
            <a:bodyPr wrap="square" rtlCol="0">
              <a:spAutoFit/>
            </a:bodyPr>
            <a:lstStyle/>
            <a:p>
              <a:r>
                <a:rPr lang="en-US" altLang="zh-CN" i="1" dirty="0">
                  <a:solidFill>
                    <a:srgbClr val="C00000"/>
                  </a:solidFill>
                </a:rPr>
                <a:t>A</a:t>
              </a:r>
              <a:endParaRPr lang="zh-CN" altLang="en-US" baseline="-25000" dirty="0">
                <a:solidFill>
                  <a:srgbClr val="C00000"/>
                </a:solidFill>
              </a:endParaRPr>
            </a:p>
          </p:txBody>
        </p:sp>
        <p:sp>
          <p:nvSpPr>
            <p:cNvPr id="110" name="TextBox 109"/>
            <p:cNvSpPr txBox="1"/>
            <p:nvPr/>
          </p:nvSpPr>
          <p:spPr>
            <a:xfrm>
              <a:off x="2915816" y="1619979"/>
              <a:ext cx="530125" cy="523220"/>
            </a:xfrm>
            <a:prstGeom prst="rect">
              <a:avLst/>
            </a:prstGeom>
            <a:noFill/>
          </p:spPr>
          <p:txBody>
            <a:bodyPr wrap="square" rtlCol="0">
              <a:spAutoFit/>
            </a:bodyPr>
            <a:lstStyle/>
            <a:p>
              <a:r>
                <a:rPr lang="en-US" altLang="zh-CN" sz="2800" b="1" dirty="0" smtClean="0">
                  <a:solidFill>
                    <a:srgbClr val="C00000"/>
                  </a:solidFill>
                  <a:latin typeface="Dotum" pitchFamily="34" charset="-127"/>
                  <a:ea typeface="Dotum" pitchFamily="34" charset="-127"/>
                </a:rPr>
                <a:t>×</a:t>
              </a:r>
              <a:endParaRPr lang="zh-CN" altLang="en-US" sz="2800" b="1" dirty="0">
                <a:solidFill>
                  <a:srgbClr val="C00000"/>
                </a:solidFill>
                <a:latin typeface="Dotum" pitchFamily="34" charset="-127"/>
                <a:ea typeface="Dotum" pitchFamily="34" charset="-127"/>
              </a:endParaRPr>
            </a:p>
          </p:txBody>
        </p:sp>
      </p:grpSp>
      <p:sp>
        <p:nvSpPr>
          <p:cNvPr id="71" name="内容占位符 2"/>
          <p:cNvSpPr txBox="1">
            <a:spLocks/>
          </p:cNvSpPr>
          <p:nvPr/>
        </p:nvSpPr>
        <p:spPr>
          <a:xfrm>
            <a:off x="260913" y="980728"/>
            <a:ext cx="2654903" cy="4629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nSpc>
                <a:spcPct val="130000"/>
              </a:lnSpc>
              <a:spcBef>
                <a:spcPts val="0"/>
              </a:spcBef>
              <a:buNone/>
            </a:pPr>
            <a:r>
              <a:rPr lang="zh-CN" altLang="en-US" sz="2400" b="1" dirty="0" smtClean="0">
                <a:solidFill>
                  <a:srgbClr val="FF0000"/>
                </a:solidFill>
              </a:rPr>
              <a:t>答案：</a:t>
            </a:r>
            <a:endParaRPr lang="zh-CN" altLang="en-US" sz="2400" b="1" dirty="0">
              <a:solidFill>
                <a:srgbClr val="FF0000"/>
              </a:solidFill>
            </a:endParaRPr>
          </a:p>
        </p:txBody>
      </p:sp>
      <p:sp>
        <p:nvSpPr>
          <p:cNvPr id="72"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48</a:t>
            </a:fld>
            <a:endParaRPr lang="zh-CN" altLang="en-US" sz="2400" b="1" dirty="0"/>
          </a:p>
        </p:txBody>
      </p:sp>
    </p:spTree>
    <p:extLst>
      <p:ext uri="{BB962C8B-B14F-4D97-AF65-F5344CB8AC3E}">
        <p14:creationId xmlns:p14="http://schemas.microsoft.com/office/powerpoint/2010/main" val="16307423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1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wipe(down)">
                                      <p:cBhvr>
                                        <p:cTn id="12" dur="500"/>
                                        <p:tgtEl>
                                          <p:spTgt spid="7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11"/>
                                        </p:tgtEl>
                                        <p:attrNameLst>
                                          <p:attrName>style.visibility</p:attrName>
                                        </p:attrNameLst>
                                      </p:cBhvr>
                                      <p:to>
                                        <p:strVal val="visible"/>
                                      </p:to>
                                    </p:set>
                                    <p:anim calcmode="lin" valueType="num">
                                      <p:cBhvr additive="base">
                                        <p:cTn id="17" dur="1750" fill="hold"/>
                                        <p:tgtEl>
                                          <p:spTgt spid="111"/>
                                        </p:tgtEl>
                                        <p:attrNameLst>
                                          <p:attrName>ppt_x</p:attrName>
                                        </p:attrNameLst>
                                      </p:cBhvr>
                                      <p:tavLst>
                                        <p:tav tm="0">
                                          <p:val>
                                            <p:strVal val="#ppt_x"/>
                                          </p:val>
                                        </p:tav>
                                        <p:tav tm="100000">
                                          <p:val>
                                            <p:strVal val="#ppt_x"/>
                                          </p:val>
                                        </p:tav>
                                      </p:tavLst>
                                    </p:anim>
                                    <p:anim calcmode="lin" valueType="num">
                                      <p:cBhvr additive="base">
                                        <p:cTn id="18" dur="1750" fill="hold"/>
                                        <p:tgtEl>
                                          <p:spTgt spid="1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323528" y="725908"/>
            <a:ext cx="8496944" cy="432048"/>
          </a:xfrm>
        </p:spPr>
        <p:txBody>
          <a:bodyPr>
            <a:normAutofit/>
          </a:bodyPr>
          <a:lstStyle/>
          <a:p>
            <a:pPr marL="0" indent="0">
              <a:buNone/>
            </a:pPr>
            <a:r>
              <a:rPr lang="zh-CN" altLang="en-US" sz="2000" b="1" dirty="0"/>
              <a:t>四</a:t>
            </a:r>
            <a:r>
              <a:rPr lang="zh-CN" altLang="en-US" sz="2000" b="1" dirty="0" smtClean="0"/>
              <a:t>、简答题 答案</a:t>
            </a:r>
            <a:endParaRPr lang="zh-CN" altLang="en-US" sz="2000" b="1" dirty="0"/>
          </a:p>
        </p:txBody>
      </p:sp>
      <p:sp>
        <p:nvSpPr>
          <p:cNvPr id="7" name="内容占位符 2"/>
          <p:cNvSpPr txBox="1">
            <a:spLocks/>
          </p:cNvSpPr>
          <p:nvPr/>
        </p:nvSpPr>
        <p:spPr>
          <a:xfrm>
            <a:off x="323528" y="1157956"/>
            <a:ext cx="8496944" cy="43204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altLang="zh-CN" sz="2000" b="1" dirty="0" smtClean="0"/>
              <a:t>1.  </a:t>
            </a:r>
            <a:r>
              <a:rPr lang="zh-CN" altLang="en-US" sz="2000" b="1" dirty="0" smtClean="0"/>
              <a:t>试述轴用工作量规的三种校对量规的用途答案：</a:t>
            </a:r>
            <a:endParaRPr lang="zh-CN" altLang="en-US" sz="2000" b="1" dirty="0"/>
          </a:p>
        </p:txBody>
      </p:sp>
      <p:sp>
        <p:nvSpPr>
          <p:cNvPr id="8" name="内容占位符 2"/>
          <p:cNvSpPr txBox="1">
            <a:spLocks/>
          </p:cNvSpPr>
          <p:nvPr/>
        </p:nvSpPr>
        <p:spPr>
          <a:xfrm>
            <a:off x="347539" y="4254300"/>
            <a:ext cx="8496944" cy="883494"/>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Font typeface="Arial" pitchFamily="34" charset="0"/>
              <a:buNone/>
            </a:pPr>
            <a:r>
              <a:rPr lang="en-US" altLang="zh-CN" sz="2000" b="1" dirty="0" smtClean="0"/>
              <a:t>2.  GB/T 1804━  2000</a:t>
            </a:r>
            <a:r>
              <a:rPr lang="zh-CN" altLang="en-US" sz="2000" b="1" dirty="0" smtClean="0"/>
              <a:t>对线性尺寸的未注公差规定了四个公差等级，请依</a:t>
            </a:r>
            <a:endParaRPr lang="en-US" altLang="zh-CN" sz="2000" b="1" dirty="0" smtClean="0"/>
          </a:p>
          <a:p>
            <a:pPr marL="0" indent="0">
              <a:lnSpc>
                <a:spcPct val="130000"/>
              </a:lnSpc>
              <a:buFont typeface="Arial" pitchFamily="34" charset="0"/>
              <a:buNone/>
            </a:pPr>
            <a:r>
              <a:rPr lang="en-US" altLang="zh-CN" sz="2000" b="1" dirty="0"/>
              <a:t> </a:t>
            </a:r>
            <a:r>
              <a:rPr lang="en-US" altLang="zh-CN" sz="2000" b="1" dirty="0" smtClean="0"/>
              <a:t>    </a:t>
            </a:r>
            <a:r>
              <a:rPr lang="zh-CN" altLang="en-US" sz="2000" b="1" dirty="0" smtClean="0"/>
              <a:t>次写出该四个公差等级的名称及代号答案：</a:t>
            </a:r>
            <a:endParaRPr lang="zh-CN" altLang="en-US" sz="2000" b="1" dirty="0"/>
          </a:p>
        </p:txBody>
      </p:sp>
      <p:sp>
        <p:nvSpPr>
          <p:cNvPr id="9" name="内容占位符 2"/>
          <p:cNvSpPr txBox="1">
            <a:spLocks/>
          </p:cNvSpPr>
          <p:nvPr/>
        </p:nvSpPr>
        <p:spPr>
          <a:xfrm>
            <a:off x="323528" y="1656902"/>
            <a:ext cx="8496944" cy="941214"/>
          </a:xfrm>
          <a:prstGeom prst="rect">
            <a:avLst/>
          </a:prstGeom>
        </p:spPr>
        <p:txBody>
          <a:bodyPr vert="horz" lIns="91440" tIns="45720" rIns="91440" bIns="45720" rtlCol="0">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nSpc>
                <a:spcPct val="130000"/>
              </a:lnSpc>
              <a:buAutoNum type="arabicParenBoth"/>
            </a:pPr>
            <a:r>
              <a:rPr lang="zh-CN" altLang="en-US" sz="2000" b="1" dirty="0" smtClean="0"/>
              <a:t>校通</a:t>
            </a:r>
            <a:r>
              <a:rPr lang="en-US" altLang="zh-CN" sz="2000" b="1" dirty="0" smtClean="0"/>
              <a:t>-</a:t>
            </a:r>
            <a:r>
              <a:rPr lang="zh-CN" altLang="en-US" sz="2000" b="1" dirty="0" smtClean="0"/>
              <a:t>通塞规（</a:t>
            </a:r>
            <a:r>
              <a:rPr lang="en-US" altLang="zh-CN" sz="2000" b="1" dirty="0" smtClean="0"/>
              <a:t>TT):</a:t>
            </a:r>
            <a:r>
              <a:rPr lang="zh-CN" altLang="en-US" sz="2000" b="1" dirty="0" smtClean="0"/>
              <a:t>其作用是防止通规尺寸过</a:t>
            </a:r>
            <a:r>
              <a:rPr lang="zh-CN" altLang="en-US" sz="2000" b="1" dirty="0"/>
              <a:t>小，检验</a:t>
            </a:r>
            <a:r>
              <a:rPr lang="zh-CN" altLang="en-US" sz="2000" b="1" dirty="0" smtClean="0"/>
              <a:t>时应通过被校对的轴用通规</a:t>
            </a:r>
            <a:endParaRPr lang="en-US" altLang="zh-CN" sz="2000" b="1" dirty="0" smtClean="0"/>
          </a:p>
          <a:p>
            <a:pPr marL="0" indent="0">
              <a:lnSpc>
                <a:spcPct val="130000"/>
              </a:lnSpc>
              <a:buNone/>
            </a:pPr>
            <a:r>
              <a:rPr lang="en-US" altLang="zh-CN" sz="2000" b="1" dirty="0"/>
              <a:t> </a:t>
            </a:r>
            <a:r>
              <a:rPr lang="en-US" altLang="zh-CN" sz="2000" b="1" dirty="0" smtClean="0"/>
              <a:t>                                         </a:t>
            </a:r>
            <a:r>
              <a:rPr lang="zh-CN" altLang="en-US" sz="2000" b="1" dirty="0" smtClean="0"/>
              <a:t>（环规或卡规）。</a:t>
            </a:r>
            <a:endParaRPr lang="zh-CN" altLang="en-US" sz="2000" b="1" dirty="0"/>
          </a:p>
        </p:txBody>
      </p:sp>
      <p:sp>
        <p:nvSpPr>
          <p:cNvPr id="10" name="内容占位符 2"/>
          <p:cNvSpPr txBox="1">
            <a:spLocks/>
          </p:cNvSpPr>
          <p:nvPr/>
        </p:nvSpPr>
        <p:spPr>
          <a:xfrm>
            <a:off x="107504" y="2454100"/>
            <a:ext cx="8496944" cy="936104"/>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zh-CN" altLang="en-US" sz="2000" b="1" dirty="0" smtClean="0"/>
              <a:t>（</a:t>
            </a:r>
            <a:r>
              <a:rPr lang="en-US" altLang="zh-CN" sz="2000" b="1" dirty="0" smtClean="0"/>
              <a:t>2</a:t>
            </a:r>
            <a:r>
              <a:rPr lang="zh-CN" altLang="en-US" sz="2000" b="1" dirty="0" smtClean="0"/>
              <a:t>）校通</a:t>
            </a:r>
            <a:r>
              <a:rPr lang="en-US" altLang="zh-CN" sz="2000" b="1" dirty="0" smtClean="0"/>
              <a:t>-</a:t>
            </a:r>
            <a:r>
              <a:rPr lang="zh-CN" altLang="en-US" sz="2000" b="1" dirty="0"/>
              <a:t>损</a:t>
            </a:r>
            <a:r>
              <a:rPr lang="zh-CN" altLang="en-US" sz="2000" b="1" dirty="0" smtClean="0"/>
              <a:t>塞规（</a:t>
            </a:r>
            <a:r>
              <a:rPr lang="en-US" altLang="zh-CN" sz="2000" b="1" dirty="0" smtClean="0"/>
              <a:t>TS):</a:t>
            </a:r>
            <a:r>
              <a:rPr lang="zh-CN" altLang="en-US" sz="2000" b="1" dirty="0" smtClean="0"/>
              <a:t>其作用是防止通规在使用超出磨损极限尺寸，检验</a:t>
            </a:r>
            <a:endParaRPr lang="en-US" altLang="zh-CN" sz="2000" b="1" dirty="0" smtClean="0"/>
          </a:p>
          <a:p>
            <a:pPr marL="0" indent="0">
              <a:lnSpc>
                <a:spcPct val="130000"/>
              </a:lnSpc>
              <a:buNone/>
            </a:pPr>
            <a:r>
              <a:rPr lang="en-US" altLang="zh-CN" sz="2000" b="1" dirty="0"/>
              <a:t> </a:t>
            </a:r>
            <a:r>
              <a:rPr lang="en-US" altLang="zh-CN" sz="2000" b="1" dirty="0" smtClean="0"/>
              <a:t>                                           </a:t>
            </a:r>
            <a:r>
              <a:rPr lang="zh-CN" altLang="en-US" sz="2000" b="1" dirty="0" smtClean="0"/>
              <a:t>时</a:t>
            </a:r>
            <a:r>
              <a:rPr lang="zh-CN" altLang="en-US" sz="2000" b="1" dirty="0"/>
              <a:t>不</a:t>
            </a:r>
            <a:r>
              <a:rPr lang="zh-CN" altLang="en-US" sz="2000" b="1" dirty="0" smtClean="0"/>
              <a:t>应通过被校对的轴用通规（环规或卡规）。</a:t>
            </a:r>
            <a:endParaRPr lang="zh-CN" altLang="en-US" sz="2000" b="1" dirty="0"/>
          </a:p>
        </p:txBody>
      </p:sp>
      <p:sp>
        <p:nvSpPr>
          <p:cNvPr id="11" name="内容占位符 2"/>
          <p:cNvSpPr txBox="1">
            <a:spLocks/>
          </p:cNvSpPr>
          <p:nvPr/>
        </p:nvSpPr>
        <p:spPr>
          <a:xfrm>
            <a:off x="179512" y="3318196"/>
            <a:ext cx="8496944" cy="108012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zh-CN" altLang="en-US" sz="2000" b="1" dirty="0" smtClean="0"/>
              <a:t>（</a:t>
            </a:r>
            <a:r>
              <a:rPr lang="en-US" altLang="zh-CN" sz="2000" b="1" dirty="0" smtClean="0"/>
              <a:t>3</a:t>
            </a:r>
            <a:r>
              <a:rPr lang="zh-CN" altLang="en-US" sz="2000" b="1" dirty="0" smtClean="0"/>
              <a:t>）校止</a:t>
            </a:r>
            <a:r>
              <a:rPr lang="en-US" altLang="zh-CN" sz="2000" b="1" dirty="0" smtClean="0"/>
              <a:t>-</a:t>
            </a:r>
            <a:r>
              <a:rPr lang="zh-CN" altLang="en-US" sz="2000" b="1" dirty="0" smtClean="0"/>
              <a:t>通损塞规（</a:t>
            </a:r>
            <a:r>
              <a:rPr lang="en-US" altLang="zh-CN" sz="2000" b="1" dirty="0" smtClean="0"/>
              <a:t>ZT):</a:t>
            </a:r>
            <a:r>
              <a:rPr lang="zh-CN" altLang="en-US" sz="2000" b="1" dirty="0" smtClean="0"/>
              <a:t>其作用是防止止规尺寸过小，检验时应通过</a:t>
            </a:r>
            <a:endParaRPr lang="en-US" altLang="zh-CN" sz="2000" b="1" dirty="0" smtClean="0"/>
          </a:p>
          <a:p>
            <a:pPr marL="0" indent="0">
              <a:lnSpc>
                <a:spcPct val="130000"/>
              </a:lnSpc>
              <a:buNone/>
            </a:pPr>
            <a:r>
              <a:rPr lang="en-US" altLang="zh-CN" sz="2000" b="1" dirty="0"/>
              <a:t> </a:t>
            </a:r>
            <a:r>
              <a:rPr lang="en-US" altLang="zh-CN" sz="2000" b="1" dirty="0" smtClean="0"/>
              <a:t>                                         </a:t>
            </a:r>
            <a:r>
              <a:rPr lang="zh-CN" altLang="en-US" sz="2000" b="1" dirty="0" smtClean="0"/>
              <a:t>被校对的轴用止规（环规或卡规）。</a:t>
            </a:r>
            <a:endParaRPr lang="zh-CN" altLang="en-US" sz="2000" b="1" dirty="0"/>
          </a:p>
        </p:txBody>
      </p:sp>
      <p:sp>
        <p:nvSpPr>
          <p:cNvPr id="13" name="内容占位符 2"/>
          <p:cNvSpPr txBox="1">
            <a:spLocks/>
          </p:cNvSpPr>
          <p:nvPr/>
        </p:nvSpPr>
        <p:spPr>
          <a:xfrm>
            <a:off x="347539" y="5137794"/>
            <a:ext cx="8496944" cy="883494"/>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nSpc>
                <a:spcPct val="130000"/>
              </a:lnSpc>
              <a:buFont typeface="Arial" pitchFamily="34" charset="0"/>
              <a:buAutoNum type="arabicParenBoth"/>
            </a:pPr>
            <a:r>
              <a:rPr lang="zh-CN" altLang="en-US" sz="2000" b="1" dirty="0" smtClean="0"/>
              <a:t>精密级，代号为  </a:t>
            </a:r>
            <a:r>
              <a:rPr lang="en-US" altLang="zh-CN" sz="2000" b="1" dirty="0" smtClean="0"/>
              <a:t>f ;      (2)    </a:t>
            </a:r>
            <a:r>
              <a:rPr lang="zh-CN" altLang="en-US" sz="2000" b="1" dirty="0" smtClean="0"/>
              <a:t>中等级  ，代号为   </a:t>
            </a:r>
            <a:r>
              <a:rPr lang="en-US" altLang="zh-CN" sz="2000" b="1" dirty="0" smtClean="0"/>
              <a:t>m    ;</a:t>
            </a:r>
          </a:p>
          <a:p>
            <a:pPr marL="0" indent="0">
              <a:lnSpc>
                <a:spcPct val="130000"/>
              </a:lnSpc>
              <a:buNone/>
            </a:pPr>
            <a:r>
              <a:rPr lang="en-US" altLang="zh-CN" sz="2000" b="1" dirty="0" smtClean="0"/>
              <a:t>(3)   </a:t>
            </a:r>
            <a:r>
              <a:rPr lang="zh-CN" altLang="en-US" sz="2000" b="1" dirty="0" smtClean="0"/>
              <a:t>粗糙级 ，代号为  </a:t>
            </a:r>
            <a:r>
              <a:rPr lang="en-US" altLang="zh-CN" sz="2000" b="1" dirty="0" smtClean="0"/>
              <a:t>c;      (4)    </a:t>
            </a:r>
            <a:r>
              <a:rPr lang="zh-CN" altLang="en-US" sz="2000" b="1" dirty="0" smtClean="0"/>
              <a:t>最粗级  ，  代号为</a:t>
            </a:r>
            <a:r>
              <a:rPr lang="en-US" altLang="zh-CN" sz="2000" b="1" dirty="0" smtClean="0"/>
              <a:t>v    </a:t>
            </a:r>
            <a:r>
              <a:rPr lang="zh-CN" altLang="en-US" sz="2000" b="1" dirty="0" smtClean="0"/>
              <a:t>。</a:t>
            </a:r>
            <a:endParaRPr lang="zh-CN" altLang="en-US" sz="2000" b="1" dirty="0"/>
          </a:p>
        </p:txBody>
      </p:sp>
      <p:sp>
        <p:nvSpPr>
          <p:cNvPr id="12"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49</a:t>
            </a:fld>
            <a:endParaRPr lang="zh-CN" altLang="en-US" sz="2400" b="1" dirty="0"/>
          </a:p>
        </p:txBody>
      </p:sp>
    </p:spTree>
    <p:extLst>
      <p:ext uri="{BB962C8B-B14F-4D97-AF65-F5344CB8AC3E}">
        <p14:creationId xmlns:p14="http://schemas.microsoft.com/office/powerpoint/2010/main" val="24165840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75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left)">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wipe(left)">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xEl>
                                              <p:pRg st="1" end="1"/>
                                            </p:txEl>
                                          </p:spTgt>
                                        </p:tgtEl>
                                        <p:attrNameLst>
                                          <p:attrName>style.visibility</p:attrName>
                                        </p:attrNameLst>
                                      </p:cBhvr>
                                      <p:to>
                                        <p:strVal val="visible"/>
                                      </p:to>
                                    </p:set>
                                    <p:animEffect transition="in" filter="wipe(left)">
                                      <p:cBhvr>
                                        <p:cTn id="22" dur="500"/>
                                        <p:tgtEl>
                                          <p:spTgt spid="9">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wipe(left)">
                                      <p:cBhvr>
                                        <p:cTn id="27" dur="500"/>
                                        <p:tgtEl>
                                          <p:spTgt spid="10">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xEl>
                                              <p:pRg st="1" end="1"/>
                                            </p:txEl>
                                          </p:spTgt>
                                        </p:tgtEl>
                                        <p:attrNameLst>
                                          <p:attrName>style.visibility</p:attrName>
                                        </p:attrNameLst>
                                      </p:cBhvr>
                                      <p:to>
                                        <p:strVal val="visible"/>
                                      </p:to>
                                    </p:set>
                                    <p:animEffect transition="in" filter="wipe(left)">
                                      <p:cBhvr>
                                        <p:cTn id="32" dur="500"/>
                                        <p:tgtEl>
                                          <p:spTgt spid="10">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Effect transition="in" filter="wipe(left)">
                                      <p:cBhvr>
                                        <p:cTn id="37" dur="500"/>
                                        <p:tgtEl>
                                          <p:spTgt spid="11">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1">
                                            <p:txEl>
                                              <p:pRg st="1" end="1"/>
                                            </p:txEl>
                                          </p:spTgt>
                                        </p:tgtEl>
                                        <p:attrNameLst>
                                          <p:attrName>style.visibility</p:attrName>
                                        </p:attrNameLst>
                                      </p:cBhvr>
                                      <p:to>
                                        <p:strVal val="visible"/>
                                      </p:to>
                                    </p:set>
                                    <p:animEffect transition="in" filter="wipe(left)">
                                      <p:cBhvr>
                                        <p:cTn id="42" dur="500"/>
                                        <p:tgtEl>
                                          <p:spTgt spid="11">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txEl>
                                              <p:pRg st="0" end="0"/>
                                            </p:txEl>
                                          </p:spTgt>
                                        </p:tgtEl>
                                        <p:attrNameLst>
                                          <p:attrName>style.visibility</p:attrName>
                                        </p:attrNameLst>
                                      </p:cBhvr>
                                      <p:to>
                                        <p:strVal val="visible"/>
                                      </p:to>
                                    </p:set>
                                    <p:animEffect transition="in" filter="wipe(left)">
                                      <p:cBhvr>
                                        <p:cTn id="47" dur="500"/>
                                        <p:tgtEl>
                                          <p:spTgt spid="8">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8">
                                            <p:txEl>
                                              <p:pRg st="1" end="1"/>
                                            </p:txEl>
                                          </p:spTgt>
                                        </p:tgtEl>
                                        <p:attrNameLst>
                                          <p:attrName>style.visibility</p:attrName>
                                        </p:attrNameLst>
                                      </p:cBhvr>
                                      <p:to>
                                        <p:strVal val="visible"/>
                                      </p:to>
                                    </p:set>
                                    <p:animEffect transition="in" filter="wipe(left)">
                                      <p:cBhvr>
                                        <p:cTn id="52" dur="500"/>
                                        <p:tgtEl>
                                          <p:spTgt spid="8">
                                            <p:txEl>
                                              <p:pRg st="1" end="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3">
                                            <p:txEl>
                                              <p:pRg st="0" end="0"/>
                                            </p:txEl>
                                          </p:spTgt>
                                        </p:tgtEl>
                                        <p:attrNameLst>
                                          <p:attrName>style.visibility</p:attrName>
                                        </p:attrNameLst>
                                      </p:cBhvr>
                                      <p:to>
                                        <p:strVal val="visible"/>
                                      </p:to>
                                    </p:set>
                                    <p:animEffect transition="in" filter="wipe(left)">
                                      <p:cBhvr>
                                        <p:cTn id="57" dur="500"/>
                                        <p:tgtEl>
                                          <p:spTgt spid="13">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3">
                                            <p:txEl>
                                              <p:pRg st="1" end="1"/>
                                            </p:txEl>
                                          </p:spTgt>
                                        </p:tgtEl>
                                        <p:attrNameLst>
                                          <p:attrName>style.visibility</p:attrName>
                                        </p:attrNameLst>
                                      </p:cBhvr>
                                      <p:to>
                                        <p:strVal val="visible"/>
                                      </p:to>
                                    </p:set>
                                    <p:animEffect transition="in" filter="wipe(left)">
                                      <p:cBhvr>
                                        <p:cTn id="62"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P spid="8" grpId="0" build="p"/>
      <p:bldP spid="9" grpId="0" build="p"/>
      <p:bldP spid="10" grpId="0" build="p"/>
      <p:bldP spid="11" grpId="0" build="p"/>
      <p:bldP spid="1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内容占位符 2"/>
              <p:cNvSpPr txBox="1">
                <a:spLocks/>
              </p:cNvSpPr>
              <p:nvPr/>
            </p:nvSpPr>
            <p:spPr>
              <a:xfrm>
                <a:off x="1010841" y="571450"/>
                <a:ext cx="6945535" cy="108012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nSpc>
                    <a:spcPct val="130000"/>
                  </a:lnSpc>
                  <a:buAutoNum type="arabicPeriod" startAt="3"/>
                </a:pPr>
                <a:r>
                  <a:rPr lang="zh-CN" altLang="en-US" sz="2000" b="1" dirty="0" smtClean="0"/>
                  <a:t>答案</a:t>
                </a:r>
                <a:r>
                  <a:rPr lang="zh-CN" altLang="en-US" sz="2000" b="1" dirty="0" smtClean="0">
                    <a:sym typeface="Wingdings" pitchFamily="2" charset="2"/>
                  </a:rPr>
                  <a:t>：  （</a:t>
                </a:r>
                <a:r>
                  <a:rPr lang="en-US" altLang="zh-CN" sz="2000" b="1" dirty="0" smtClean="0">
                    <a:sym typeface="Wingdings" pitchFamily="2" charset="2"/>
                  </a:rPr>
                  <a:t>1</a:t>
                </a:r>
                <a:r>
                  <a:rPr lang="zh-CN" altLang="en-US" sz="2000" b="1" dirty="0" smtClean="0">
                    <a:sym typeface="Wingdings" pitchFamily="2" charset="2"/>
                  </a:rPr>
                  <a:t>）孔、轴极限偏差</a:t>
                </a:r>
                <a:endParaRPr lang="en-US" altLang="zh-CN" sz="2000" b="1" dirty="0" smtClean="0">
                  <a:sym typeface="Wingdings" pitchFamily="2" charset="2"/>
                </a:endParaRPr>
              </a:p>
              <a:p>
                <a:pPr marL="0" indent="0">
                  <a:lnSpc>
                    <a:spcPct val="130000"/>
                  </a:lnSpc>
                  <a:buNone/>
                </a:pPr>
                <a:r>
                  <a:rPr lang="zh-CN" altLang="en-US" sz="2000" b="1" dirty="0" smtClean="0">
                    <a:sym typeface="Wingdings" pitchFamily="2" charset="2"/>
                  </a:rPr>
                  <a:t>                 孔：</a:t>
                </a:r>
                <a:r>
                  <a:rPr lang="en-US" altLang="zh-CN" sz="2000" b="1" dirty="0" smtClean="0">
                    <a:sym typeface="Wingdings" pitchFamily="2" charset="2"/>
                  </a:rPr>
                  <a:t>ES=</a:t>
                </a:r>
                <a14:m>
                  <m:oMath xmlns:m="http://schemas.openxmlformats.org/officeDocument/2006/math">
                    <m:sSub>
                      <m:sSubPr>
                        <m:ctrlPr>
                          <a:rPr lang="en-US" altLang="zh-CN" sz="2000" b="1" i="1" smtClean="0">
                            <a:latin typeface="Cambria Math"/>
                            <a:sym typeface="Wingdings" pitchFamily="2" charset="2"/>
                          </a:rPr>
                        </m:ctrlPr>
                      </m:sSubPr>
                      <m:e>
                        <m:r>
                          <a:rPr lang="en-US" altLang="zh-CN" sz="2000" b="1" i="1" smtClean="0">
                            <a:latin typeface="Cambria Math"/>
                            <a:sym typeface="Wingdings" pitchFamily="2" charset="2"/>
                          </a:rPr>
                          <m:t>𝑫</m:t>
                        </m:r>
                      </m:e>
                      <m:sub>
                        <m:r>
                          <a:rPr lang="en-US" altLang="zh-CN" sz="2000" b="1" i="0" smtClean="0">
                            <a:latin typeface="Cambria Math"/>
                            <a:sym typeface="Wingdings" pitchFamily="2" charset="2"/>
                          </a:rPr>
                          <m:t>𝐦𝐚𝐱</m:t>
                        </m:r>
                      </m:sub>
                    </m:sSub>
                    <m:r>
                      <a:rPr lang="en-US" altLang="zh-CN" sz="2000" b="1" i="0" smtClean="0">
                        <a:latin typeface="Cambria Math"/>
                        <a:sym typeface="Wingdings" pitchFamily="2" charset="2"/>
                      </a:rPr>
                      <m:t>−</m:t>
                    </m:r>
                    <m:r>
                      <a:rPr lang="en-US" altLang="zh-CN" sz="2000" b="1" i="1" smtClean="0">
                        <a:latin typeface="Cambria Math"/>
                        <a:sym typeface="Wingdings" pitchFamily="2" charset="2"/>
                      </a:rPr>
                      <m:t>𝑫</m:t>
                    </m:r>
                  </m:oMath>
                </a14:m>
                <a:r>
                  <a:rPr lang="en-US" altLang="zh-CN" sz="2000" b="1" dirty="0" smtClean="0"/>
                  <a:t>=+0.021, </a:t>
                </a:r>
                <a:r>
                  <a:rPr lang="en-US" altLang="zh-CN" sz="2000" b="1" dirty="0">
                    <a:sym typeface="Wingdings" pitchFamily="2" charset="2"/>
                  </a:rPr>
                  <a:t>E</a:t>
                </a:r>
                <a:r>
                  <a:rPr lang="en-US" altLang="zh-CN" sz="2000" b="1" dirty="0" smtClean="0">
                    <a:sym typeface="Wingdings" pitchFamily="2" charset="2"/>
                  </a:rPr>
                  <a:t>I </a:t>
                </a:r>
                <a:r>
                  <a:rPr lang="en-US" altLang="zh-CN" sz="2000" b="1" dirty="0">
                    <a:sym typeface="Wingdings" pitchFamily="2" charset="2"/>
                  </a:rPr>
                  <a:t>=</a:t>
                </a:r>
                <a14:m>
                  <m:oMath xmlns:m="http://schemas.openxmlformats.org/officeDocument/2006/math">
                    <m:sSub>
                      <m:sSubPr>
                        <m:ctrlPr>
                          <a:rPr lang="en-US" altLang="zh-CN" sz="2000" b="1" i="1">
                            <a:latin typeface="Cambria Math"/>
                            <a:sym typeface="Wingdings" pitchFamily="2" charset="2"/>
                          </a:rPr>
                        </m:ctrlPr>
                      </m:sSubPr>
                      <m:e>
                        <m:r>
                          <a:rPr lang="en-US" altLang="zh-CN" sz="2000" b="1" i="1" smtClean="0">
                            <a:latin typeface="Cambria Math"/>
                            <a:sym typeface="Wingdings" pitchFamily="2" charset="2"/>
                          </a:rPr>
                          <m:t> </m:t>
                        </m:r>
                        <m:r>
                          <a:rPr lang="en-US" altLang="zh-CN" sz="2000" b="1" i="1">
                            <a:latin typeface="Cambria Math"/>
                            <a:sym typeface="Wingdings" pitchFamily="2" charset="2"/>
                          </a:rPr>
                          <m:t>𝑫</m:t>
                        </m:r>
                      </m:e>
                      <m:sub>
                        <m:r>
                          <a:rPr lang="en-US" altLang="zh-CN" sz="2000" b="1" i="0">
                            <a:latin typeface="Cambria Math"/>
                            <a:sym typeface="Wingdings" pitchFamily="2" charset="2"/>
                          </a:rPr>
                          <m:t>𝐦</m:t>
                        </m:r>
                        <m:r>
                          <a:rPr lang="en-US" altLang="zh-CN" sz="2000" b="1" i="0" smtClean="0">
                            <a:latin typeface="Cambria Math"/>
                            <a:sym typeface="Wingdings" pitchFamily="2" charset="2"/>
                          </a:rPr>
                          <m:t>𝐢𝐧</m:t>
                        </m:r>
                      </m:sub>
                    </m:sSub>
                    <m:r>
                      <a:rPr lang="en-US" altLang="zh-CN" sz="2000" b="1">
                        <a:latin typeface="Cambria Math"/>
                        <a:sym typeface="Wingdings" pitchFamily="2" charset="2"/>
                      </a:rPr>
                      <m:t>−</m:t>
                    </m:r>
                    <m:r>
                      <a:rPr lang="en-US" altLang="zh-CN" sz="2000" b="1" i="1">
                        <a:latin typeface="Cambria Math"/>
                        <a:sym typeface="Wingdings" pitchFamily="2" charset="2"/>
                      </a:rPr>
                      <m:t>𝑫</m:t>
                    </m:r>
                  </m:oMath>
                </a14:m>
                <a:r>
                  <a:rPr lang="en-US" altLang="zh-CN" sz="2000" b="1" dirty="0" smtClean="0"/>
                  <a:t> = 0</a:t>
                </a:r>
                <a:endParaRPr lang="zh-CN" altLang="zh-CN" sz="2000" b="1" dirty="0"/>
              </a:p>
            </p:txBody>
          </p:sp>
        </mc:Choice>
        <mc:Fallback xmlns="">
          <p:sp>
            <p:nvSpPr>
              <p:cNvPr id="6" name="内容占位符 2"/>
              <p:cNvSpPr txBox="1">
                <a:spLocks noRot="1" noChangeAspect="1" noMove="1" noResize="1" noEditPoints="1" noAdjustHandles="1" noChangeArrowheads="1" noChangeShapeType="1" noTextEdit="1"/>
              </p:cNvSpPr>
              <p:nvPr/>
            </p:nvSpPr>
            <p:spPr>
              <a:xfrm>
                <a:off x="1010841" y="571450"/>
                <a:ext cx="6945535" cy="1080120"/>
              </a:xfrm>
              <a:prstGeom prst="rect">
                <a:avLst/>
              </a:prstGeom>
              <a:blipFill rotWithShape="1">
                <a:blip r:embed="rId2"/>
                <a:stretch>
                  <a:fillRect l="-96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矩形 1"/>
              <p:cNvSpPr/>
              <p:nvPr/>
            </p:nvSpPr>
            <p:spPr>
              <a:xfrm>
                <a:off x="1331640" y="1632400"/>
                <a:ext cx="5688632" cy="452432"/>
              </a:xfrm>
              <a:prstGeom prst="rect">
                <a:avLst/>
              </a:prstGeom>
            </p:spPr>
            <p:txBody>
              <a:bodyPr wrap="square">
                <a:spAutoFit/>
              </a:bodyPr>
              <a:lstStyle/>
              <a:p>
                <a:pPr>
                  <a:lnSpc>
                    <a:spcPct val="130000"/>
                  </a:lnSpc>
                </a:pPr>
                <a:r>
                  <a:rPr lang="zh-CN" altLang="en-US" sz="2000" b="1" dirty="0" smtClean="0">
                    <a:sym typeface="Wingdings" pitchFamily="2" charset="2"/>
                  </a:rPr>
                  <a:t>轴：</a:t>
                </a:r>
                <a:r>
                  <a:rPr lang="en-US" altLang="zh-CN" sz="2000" b="1" dirty="0" smtClean="0">
                    <a:sym typeface="Wingdings" pitchFamily="2" charset="2"/>
                  </a:rPr>
                  <a:t>es</a:t>
                </a:r>
                <a:r>
                  <a:rPr lang="en-US" altLang="zh-CN" sz="2000" b="1" dirty="0">
                    <a:sym typeface="Wingdings" pitchFamily="2" charset="2"/>
                  </a:rPr>
                  <a:t>=</a:t>
                </a:r>
                <a14:m>
                  <m:oMath xmlns:m="http://schemas.openxmlformats.org/officeDocument/2006/math">
                    <m:sSub>
                      <m:sSubPr>
                        <m:ctrlPr>
                          <a:rPr lang="en-US" altLang="zh-CN" sz="2000" b="1" i="1">
                            <a:latin typeface="Cambria Math"/>
                            <a:sym typeface="Wingdings" pitchFamily="2" charset="2"/>
                          </a:rPr>
                        </m:ctrlPr>
                      </m:sSubPr>
                      <m:e>
                        <m:r>
                          <a:rPr lang="en-US" altLang="zh-CN" sz="2000" b="1" i="0" smtClean="0">
                            <a:latin typeface="Cambria Math"/>
                            <a:sym typeface="Wingdings" pitchFamily="2" charset="2"/>
                          </a:rPr>
                          <m:t>𝐝</m:t>
                        </m:r>
                      </m:e>
                      <m:sub>
                        <m:r>
                          <a:rPr lang="en-US" altLang="zh-CN" sz="2000" b="1">
                            <a:latin typeface="Cambria Math"/>
                            <a:sym typeface="Wingdings" pitchFamily="2" charset="2"/>
                          </a:rPr>
                          <m:t>𝐦𝐚𝐱</m:t>
                        </m:r>
                      </m:sub>
                    </m:sSub>
                    <m:r>
                      <a:rPr lang="en-US" altLang="zh-CN" sz="2000" b="1">
                        <a:latin typeface="Cambria Math"/>
                        <a:sym typeface="Wingdings" pitchFamily="2" charset="2"/>
                      </a:rPr>
                      <m:t>−</m:t>
                    </m:r>
                    <m:r>
                      <a:rPr lang="en-US" altLang="zh-CN" sz="2000" b="1" i="1" smtClean="0">
                        <a:latin typeface="Cambria Math"/>
                        <a:sym typeface="Wingdings" pitchFamily="2" charset="2"/>
                      </a:rPr>
                      <m:t>𝒅</m:t>
                    </m:r>
                  </m:oMath>
                </a14:m>
                <a:r>
                  <a:rPr lang="en-US" altLang="zh-CN" sz="2000" b="1" dirty="0" smtClean="0"/>
                  <a:t>= - 0.020, </a:t>
                </a:r>
                <a:r>
                  <a:rPr lang="en-US" altLang="zh-CN" sz="2000" b="1" dirty="0" err="1" smtClean="0"/>
                  <a:t>ei</a:t>
                </a:r>
                <a:r>
                  <a:rPr lang="en-US" altLang="zh-CN" sz="2000" b="1" dirty="0" smtClean="0"/>
                  <a:t> </a:t>
                </a:r>
                <a:r>
                  <a:rPr lang="en-US" altLang="zh-CN" sz="2000" b="1" dirty="0">
                    <a:sym typeface="Wingdings" pitchFamily="2" charset="2"/>
                  </a:rPr>
                  <a:t>=</a:t>
                </a:r>
                <a:r>
                  <a:rPr lang="en-US" altLang="zh-CN" sz="2000" b="1" dirty="0" smtClean="0">
                    <a:sym typeface="Wingdings" pitchFamily="2" charset="2"/>
                  </a:rPr>
                  <a:t> </a:t>
                </a:r>
                <a14:m>
                  <m:oMath xmlns:m="http://schemas.openxmlformats.org/officeDocument/2006/math">
                    <m:sSub>
                      <m:sSubPr>
                        <m:ctrlPr>
                          <a:rPr lang="en-US" altLang="zh-CN" sz="2000" b="1" i="1">
                            <a:latin typeface="Cambria Math"/>
                            <a:sym typeface="Wingdings" pitchFamily="2" charset="2"/>
                          </a:rPr>
                        </m:ctrlPr>
                      </m:sSubPr>
                      <m:e>
                        <m:r>
                          <a:rPr lang="en-US" altLang="zh-CN" sz="2000" b="1" i="1" smtClean="0">
                            <a:latin typeface="Cambria Math"/>
                            <a:sym typeface="Wingdings" pitchFamily="2" charset="2"/>
                          </a:rPr>
                          <m:t>𝒅</m:t>
                        </m:r>
                      </m:e>
                      <m:sub>
                        <m:r>
                          <a:rPr lang="en-US" altLang="zh-CN" sz="2000" b="1" i="1">
                            <a:latin typeface="Cambria Math"/>
                            <a:sym typeface="Wingdings" pitchFamily="2" charset="2"/>
                          </a:rPr>
                          <m:t>𝒎𝒊𝒏</m:t>
                        </m:r>
                      </m:sub>
                    </m:sSub>
                    <m:r>
                      <a:rPr lang="en-US" altLang="zh-CN" sz="2000" b="1">
                        <a:latin typeface="Cambria Math"/>
                        <a:sym typeface="Wingdings" pitchFamily="2" charset="2"/>
                      </a:rPr>
                      <m:t>−</m:t>
                    </m:r>
                    <m:r>
                      <a:rPr lang="en-US" altLang="zh-CN" sz="2000" b="1" i="1" smtClean="0">
                        <a:latin typeface="Cambria Math"/>
                        <a:sym typeface="Wingdings" pitchFamily="2" charset="2"/>
                      </a:rPr>
                      <m:t>𝒅</m:t>
                    </m:r>
                  </m:oMath>
                </a14:m>
                <a:r>
                  <a:rPr lang="en-US" altLang="zh-CN" sz="2000" b="1" dirty="0"/>
                  <a:t> = </a:t>
                </a:r>
                <a:r>
                  <a:rPr lang="en-US" altLang="zh-CN" sz="2000" b="1" dirty="0" smtClean="0"/>
                  <a:t> - 0.033</a:t>
                </a:r>
                <a:endParaRPr lang="zh-CN" altLang="zh-CN" sz="2000" b="1" dirty="0"/>
              </a:p>
            </p:txBody>
          </p:sp>
        </mc:Choice>
        <mc:Fallback xmlns="">
          <p:sp>
            <p:nvSpPr>
              <p:cNvPr id="2" name="矩形 1"/>
              <p:cNvSpPr>
                <a:spLocks noRot="1" noChangeAspect="1" noMove="1" noResize="1" noEditPoints="1" noAdjustHandles="1" noChangeArrowheads="1" noChangeShapeType="1" noTextEdit="1"/>
              </p:cNvSpPr>
              <p:nvPr/>
            </p:nvSpPr>
            <p:spPr>
              <a:xfrm>
                <a:off x="1331640" y="1632400"/>
                <a:ext cx="5688632" cy="452432"/>
              </a:xfrm>
              <a:prstGeom prst="rect">
                <a:avLst/>
              </a:prstGeom>
              <a:blipFill rotWithShape="1">
                <a:blip r:embed="rId3"/>
                <a:stretch>
                  <a:fillRect l="-1071" b="-2567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矩形 2"/>
              <p:cNvSpPr/>
              <p:nvPr/>
            </p:nvSpPr>
            <p:spPr>
              <a:xfrm>
                <a:off x="755576" y="2136456"/>
                <a:ext cx="7272808" cy="572464"/>
              </a:xfrm>
              <a:prstGeom prst="rect">
                <a:avLst/>
              </a:prstGeom>
            </p:spPr>
            <p:txBody>
              <a:bodyPr wrap="square">
                <a:spAutoFit/>
              </a:bodyPr>
              <a:lstStyle/>
              <a:p>
                <a:pPr>
                  <a:lnSpc>
                    <a:spcPct val="130000"/>
                  </a:lnSpc>
                </a:pPr>
                <a:r>
                  <a:rPr lang="zh-CN" altLang="en-US" sz="2400" b="1" dirty="0" smtClean="0">
                    <a:sym typeface="Wingdings" pitchFamily="2" charset="2"/>
                  </a:rPr>
                  <a:t>（</a:t>
                </a:r>
                <a:r>
                  <a:rPr lang="en-US" altLang="zh-CN" sz="2400" b="1" dirty="0" smtClean="0">
                    <a:sym typeface="Wingdings" pitchFamily="2" charset="2"/>
                  </a:rPr>
                  <a:t>2</a:t>
                </a:r>
                <a:r>
                  <a:rPr lang="zh-CN" altLang="en-US" sz="2400" b="1" dirty="0" smtClean="0">
                    <a:sym typeface="Wingdings" pitchFamily="2" charset="2"/>
                  </a:rPr>
                  <a:t>）</a:t>
                </a:r>
                <a:r>
                  <a:rPr lang="zh-CN" altLang="en-US" sz="2000" b="1" dirty="0">
                    <a:sym typeface="Wingdings" pitchFamily="2" charset="2"/>
                  </a:rPr>
                  <a:t>孔、</a:t>
                </a:r>
                <a:r>
                  <a:rPr lang="zh-CN" altLang="en-US" sz="2000" b="1" dirty="0" smtClean="0">
                    <a:sym typeface="Wingdings" pitchFamily="2" charset="2"/>
                  </a:rPr>
                  <a:t>轴公差     孔 ：</a:t>
                </a:r>
                <a14:m>
                  <m:oMath xmlns:m="http://schemas.openxmlformats.org/officeDocument/2006/math">
                    <m:sSub>
                      <m:sSubPr>
                        <m:ctrlPr>
                          <a:rPr lang="en-US" altLang="zh-CN" sz="2000" b="1" i="1" smtClean="0">
                            <a:latin typeface="Cambria Math"/>
                            <a:sym typeface="Wingdings" pitchFamily="2" charset="2"/>
                          </a:rPr>
                        </m:ctrlPr>
                      </m:sSubPr>
                      <m:e>
                        <m:r>
                          <a:rPr lang="en-US" altLang="zh-CN" sz="2000" b="1" i="1" smtClean="0">
                            <a:latin typeface="Cambria Math"/>
                            <a:sym typeface="Wingdings" pitchFamily="2" charset="2"/>
                          </a:rPr>
                          <m:t>𝑻</m:t>
                        </m:r>
                      </m:e>
                      <m:sub>
                        <m:r>
                          <a:rPr lang="en-US" altLang="zh-CN" sz="2000" b="1" i="1" smtClean="0">
                            <a:latin typeface="Cambria Math"/>
                            <a:sym typeface="Wingdings" pitchFamily="2" charset="2"/>
                          </a:rPr>
                          <m:t>𝑫</m:t>
                        </m:r>
                      </m:sub>
                    </m:sSub>
                  </m:oMath>
                </a14:m>
                <a:r>
                  <a:rPr lang="en-US" altLang="zh-CN" sz="2000" b="1" dirty="0" smtClean="0">
                    <a:sym typeface="Wingdings" pitchFamily="2" charset="2"/>
                  </a:rPr>
                  <a:t> = 0.021    ,  </a:t>
                </a:r>
                <a:r>
                  <a:rPr lang="zh-CN" altLang="en-US" sz="2000" b="1" dirty="0" smtClean="0">
                    <a:sym typeface="Wingdings" pitchFamily="2" charset="2"/>
                  </a:rPr>
                  <a:t>轴： </a:t>
                </a:r>
                <a14:m>
                  <m:oMath xmlns:m="http://schemas.openxmlformats.org/officeDocument/2006/math">
                    <m:sSub>
                      <m:sSubPr>
                        <m:ctrlPr>
                          <a:rPr lang="en-US" altLang="zh-CN" sz="2000" b="1" i="1" smtClean="0">
                            <a:latin typeface="Cambria Math"/>
                            <a:sym typeface="Wingdings" pitchFamily="2" charset="2"/>
                          </a:rPr>
                        </m:ctrlPr>
                      </m:sSubPr>
                      <m:e>
                        <m:r>
                          <a:rPr lang="en-US" altLang="zh-CN" sz="2000" b="1" i="1" smtClean="0">
                            <a:latin typeface="Cambria Math"/>
                            <a:sym typeface="Wingdings" pitchFamily="2" charset="2"/>
                          </a:rPr>
                          <m:t>𝑻</m:t>
                        </m:r>
                      </m:e>
                      <m:sub>
                        <m:r>
                          <a:rPr lang="en-US" altLang="zh-CN" sz="2000" b="1" i="1" smtClean="0">
                            <a:latin typeface="Cambria Math"/>
                            <a:sym typeface="Wingdings" pitchFamily="2" charset="2"/>
                          </a:rPr>
                          <m:t>𝒅</m:t>
                        </m:r>
                      </m:sub>
                    </m:sSub>
                  </m:oMath>
                </a14:m>
                <a:r>
                  <a:rPr lang="en-US" altLang="zh-CN" sz="2000" b="1" dirty="0" smtClean="0">
                    <a:sym typeface="Wingdings" pitchFamily="2" charset="2"/>
                  </a:rPr>
                  <a:t> = 0.013</a:t>
                </a:r>
                <a:endParaRPr lang="en-US" altLang="zh-CN" sz="2000" b="1" dirty="0">
                  <a:sym typeface="Wingdings" pitchFamily="2" charset="2"/>
                </a:endParaRPr>
              </a:p>
            </p:txBody>
          </p:sp>
        </mc:Choice>
        <mc:Fallback xmlns="">
          <p:sp>
            <p:nvSpPr>
              <p:cNvPr id="3" name="矩形 2"/>
              <p:cNvSpPr>
                <a:spLocks noRot="1" noChangeAspect="1" noMove="1" noResize="1" noEditPoints="1" noAdjustHandles="1" noChangeArrowheads="1" noChangeShapeType="1" noTextEdit="1"/>
              </p:cNvSpPr>
              <p:nvPr/>
            </p:nvSpPr>
            <p:spPr>
              <a:xfrm>
                <a:off x="755576" y="2136456"/>
                <a:ext cx="7272808" cy="572464"/>
              </a:xfrm>
              <a:prstGeom prst="rect">
                <a:avLst/>
              </a:prstGeom>
              <a:blipFill rotWithShape="1">
                <a:blip r:embed="rId4"/>
                <a:stretch>
                  <a:fillRect l="-1341" t="-1064" b="-17021"/>
                </a:stretch>
              </a:blipFill>
            </p:spPr>
            <p:txBody>
              <a:bodyPr/>
              <a:lstStyle/>
              <a:p>
                <a:r>
                  <a:rPr lang="zh-CN" altLang="en-US">
                    <a:noFill/>
                  </a:rPr>
                  <a:t> </a:t>
                </a:r>
              </a:p>
            </p:txBody>
          </p:sp>
        </mc:Fallback>
      </mc:AlternateContent>
      <p:grpSp>
        <p:nvGrpSpPr>
          <p:cNvPr id="10" name="组合 9"/>
          <p:cNvGrpSpPr/>
          <p:nvPr/>
        </p:nvGrpSpPr>
        <p:grpSpPr>
          <a:xfrm>
            <a:off x="755576" y="2682787"/>
            <a:ext cx="7992888" cy="677805"/>
            <a:chOff x="755576" y="2348880"/>
            <a:chExt cx="7992888" cy="677805"/>
          </a:xfrm>
        </p:grpSpPr>
        <mc:AlternateContent xmlns:mc="http://schemas.openxmlformats.org/markup-compatibility/2006" xmlns:a14="http://schemas.microsoft.com/office/drawing/2010/main">
          <mc:Choice Requires="a14">
            <p:sp>
              <p:nvSpPr>
                <p:cNvPr id="7" name="矩形 6"/>
                <p:cNvSpPr/>
                <p:nvPr/>
              </p:nvSpPr>
              <p:spPr>
                <a:xfrm>
                  <a:off x="755576" y="2417288"/>
                  <a:ext cx="7992888" cy="572464"/>
                </a:xfrm>
                <a:prstGeom prst="rect">
                  <a:avLst/>
                </a:prstGeom>
              </p:spPr>
              <p:txBody>
                <a:bodyPr wrap="square">
                  <a:spAutoFit/>
                </a:bodyPr>
                <a:lstStyle/>
                <a:p>
                  <a:pPr>
                    <a:lnSpc>
                      <a:spcPct val="130000"/>
                    </a:lnSpc>
                  </a:pPr>
                  <a:r>
                    <a:rPr lang="zh-CN" altLang="en-US" sz="2400" b="1" dirty="0" smtClean="0">
                      <a:sym typeface="Wingdings" pitchFamily="2" charset="2"/>
                    </a:rPr>
                    <a:t>（</a:t>
                  </a:r>
                  <a:r>
                    <a:rPr lang="en-US" altLang="zh-CN" sz="2400" b="1" dirty="0">
                      <a:sym typeface="Wingdings" pitchFamily="2" charset="2"/>
                    </a:rPr>
                    <a:t>3</a:t>
                  </a:r>
                  <a:r>
                    <a:rPr lang="zh-CN" altLang="en-US" sz="2400" b="1" dirty="0" smtClean="0">
                      <a:sym typeface="Wingdings" pitchFamily="2" charset="2"/>
                    </a:rPr>
                    <a:t>）在图样上的标注：</a:t>
                  </a:r>
                  <a:r>
                    <a:rPr lang="zh-CN" altLang="en-US" sz="2000" b="1" dirty="0" smtClean="0">
                      <a:sym typeface="Wingdings" pitchFamily="2" charset="2"/>
                    </a:rPr>
                    <a:t>孔  </a:t>
                  </a:r>
                  <a14:m>
                    <m:oMath xmlns:m="http://schemas.openxmlformats.org/officeDocument/2006/math">
                      <m:r>
                        <a:rPr lang="el-GR" altLang="zh-CN" sz="2000" b="1" i="1">
                          <a:latin typeface="Cambria Math"/>
                          <a:sym typeface="Wingdings" pitchFamily="2" charset="2"/>
                        </a:rPr>
                        <m:t>𝜱</m:t>
                      </m:r>
                      <m:r>
                        <a:rPr lang="en-US" altLang="zh-CN" sz="2000" b="1" i="1" smtClean="0">
                          <a:latin typeface="Cambria Math"/>
                          <a:sym typeface="Wingdings" pitchFamily="2" charset="2"/>
                        </a:rPr>
                        <m:t>𝟐𝟓</m:t>
                      </m:r>
                    </m:oMath>
                  </a14:m>
                  <a:r>
                    <a:rPr lang="en-US" altLang="zh-CN" sz="2000" b="1" dirty="0" smtClean="0">
                      <a:sym typeface="Wingdings" pitchFamily="2" charset="2"/>
                    </a:rPr>
                    <a:t>                 </a:t>
                  </a:r>
                  <a:r>
                    <a:rPr lang="zh-CN" altLang="en-US" sz="2000" b="1" dirty="0" smtClean="0">
                      <a:sym typeface="Wingdings" pitchFamily="2" charset="2"/>
                    </a:rPr>
                    <a:t>，</a:t>
                  </a:r>
                  <a:r>
                    <a:rPr lang="en-US" altLang="zh-CN" sz="2000" b="1" dirty="0" smtClean="0">
                      <a:sym typeface="Wingdings" pitchFamily="2" charset="2"/>
                    </a:rPr>
                    <a:t> </a:t>
                  </a:r>
                  <a:r>
                    <a:rPr lang="zh-CN" altLang="en-US" sz="2000" b="1" dirty="0" smtClean="0">
                      <a:sym typeface="Wingdings" pitchFamily="2" charset="2"/>
                    </a:rPr>
                    <a:t>轴：</a:t>
                  </a:r>
                  <a:r>
                    <a:rPr lang="el-GR" altLang="zh-CN" sz="2000" b="1" dirty="0">
                      <a:sym typeface="Wingdings" pitchFamily="2" charset="2"/>
                    </a:rPr>
                    <a:t> </a:t>
                  </a:r>
                  <a14:m>
                    <m:oMath xmlns:m="http://schemas.openxmlformats.org/officeDocument/2006/math">
                      <m:r>
                        <a:rPr lang="el-GR" altLang="zh-CN" sz="2000" b="1" i="1">
                          <a:latin typeface="Cambria Math"/>
                          <a:sym typeface="Wingdings" pitchFamily="2" charset="2"/>
                        </a:rPr>
                        <m:t>𝜱</m:t>
                      </m:r>
                    </m:oMath>
                  </a14:m>
                  <a:r>
                    <a:rPr lang="en-US" altLang="zh-CN" sz="2000" b="1" dirty="0" smtClean="0">
                      <a:sym typeface="Wingdings" pitchFamily="2" charset="2"/>
                    </a:rPr>
                    <a:t>25</a:t>
                  </a:r>
                  <a:r>
                    <a:rPr lang="zh-CN" altLang="en-US" sz="2000" b="1" dirty="0" smtClean="0">
                      <a:sym typeface="Wingdings" pitchFamily="2" charset="2"/>
                    </a:rPr>
                    <a:t> </a:t>
                  </a:r>
                  <a:endParaRPr lang="en-US" altLang="zh-CN" sz="2000" b="1" dirty="0">
                    <a:sym typeface="Wingdings" pitchFamily="2" charset="2"/>
                  </a:endParaRPr>
                </a:p>
              </p:txBody>
            </p:sp>
          </mc:Choice>
          <mc:Fallback xmlns="">
            <p:sp>
              <p:nvSpPr>
                <p:cNvPr id="7" name="矩形 6"/>
                <p:cNvSpPr>
                  <a:spLocks noRot="1" noChangeAspect="1" noMove="1" noResize="1" noEditPoints="1" noAdjustHandles="1" noChangeArrowheads="1" noChangeShapeType="1" noTextEdit="1"/>
                </p:cNvSpPr>
                <p:nvPr/>
              </p:nvSpPr>
              <p:spPr>
                <a:xfrm>
                  <a:off x="755576" y="2417288"/>
                  <a:ext cx="7992888" cy="572464"/>
                </a:xfrm>
                <a:prstGeom prst="rect">
                  <a:avLst/>
                </a:prstGeom>
                <a:blipFill rotWithShape="1">
                  <a:blip r:embed="rId5"/>
                  <a:stretch>
                    <a:fillRect l="-1220" t="-1064" b="-17021"/>
                  </a:stretch>
                </a:blipFill>
              </p:spPr>
              <p:txBody>
                <a:bodyPr/>
                <a:lstStyle/>
                <a:p>
                  <a:r>
                    <a:rPr lang="zh-CN" altLang="en-US">
                      <a:noFill/>
                    </a:rPr>
                    <a:t> </a:t>
                  </a:r>
                </a:p>
              </p:txBody>
            </p:sp>
          </mc:Fallback>
        </mc:AlternateContent>
        <p:sp>
          <p:nvSpPr>
            <p:cNvPr id="8" name="TextBox 7"/>
            <p:cNvSpPr txBox="1"/>
            <p:nvPr/>
          </p:nvSpPr>
          <p:spPr>
            <a:xfrm>
              <a:off x="7319726" y="2348880"/>
              <a:ext cx="1404156" cy="646331"/>
            </a:xfrm>
            <a:prstGeom prst="rect">
              <a:avLst/>
            </a:prstGeom>
            <a:noFill/>
          </p:spPr>
          <p:txBody>
            <a:bodyPr wrap="square" rtlCol="0">
              <a:spAutoFit/>
            </a:bodyPr>
            <a:lstStyle/>
            <a:p>
              <a:r>
                <a:rPr lang="en-US" altLang="zh-CN" dirty="0"/>
                <a:t>-</a:t>
              </a:r>
              <a:r>
                <a:rPr lang="en-US" altLang="zh-CN" dirty="0" smtClean="0"/>
                <a:t>0.020</a:t>
              </a:r>
            </a:p>
            <a:p>
              <a:r>
                <a:rPr lang="en-US" altLang="zh-CN" dirty="0" smtClean="0"/>
                <a:t>-0.033</a:t>
              </a:r>
              <a:endParaRPr lang="zh-CN" altLang="en-US" dirty="0"/>
            </a:p>
          </p:txBody>
        </p:sp>
        <p:sp>
          <p:nvSpPr>
            <p:cNvPr id="9" name="TextBox 8"/>
            <p:cNvSpPr txBox="1"/>
            <p:nvPr/>
          </p:nvSpPr>
          <p:spPr>
            <a:xfrm>
              <a:off x="4896036" y="2380354"/>
              <a:ext cx="900100" cy="646331"/>
            </a:xfrm>
            <a:prstGeom prst="rect">
              <a:avLst/>
            </a:prstGeom>
            <a:noFill/>
          </p:spPr>
          <p:txBody>
            <a:bodyPr wrap="square" rtlCol="0">
              <a:spAutoFit/>
            </a:bodyPr>
            <a:lstStyle/>
            <a:p>
              <a:r>
                <a:rPr lang="en-US" altLang="zh-CN" dirty="0" smtClean="0"/>
                <a:t>+0.021</a:t>
              </a:r>
            </a:p>
            <a:p>
              <a:r>
                <a:rPr lang="en-US" altLang="zh-CN" dirty="0" smtClean="0"/>
                <a:t>  0</a:t>
              </a:r>
              <a:endParaRPr lang="zh-CN" altLang="en-US" dirty="0"/>
            </a:p>
          </p:txBody>
        </p:sp>
      </p:grpSp>
      <p:sp>
        <p:nvSpPr>
          <p:cNvPr id="11" name="矩形 10"/>
          <p:cNvSpPr/>
          <p:nvPr/>
        </p:nvSpPr>
        <p:spPr>
          <a:xfrm>
            <a:off x="755576" y="3360592"/>
            <a:ext cx="7272808" cy="572464"/>
          </a:xfrm>
          <a:prstGeom prst="rect">
            <a:avLst/>
          </a:prstGeom>
        </p:spPr>
        <p:txBody>
          <a:bodyPr wrap="square">
            <a:spAutoFit/>
          </a:bodyPr>
          <a:lstStyle/>
          <a:p>
            <a:pPr>
              <a:lnSpc>
                <a:spcPct val="130000"/>
              </a:lnSpc>
            </a:pPr>
            <a:r>
              <a:rPr lang="zh-CN" altLang="en-US" sz="2400" b="1" dirty="0" smtClean="0">
                <a:sym typeface="Wingdings" pitchFamily="2" charset="2"/>
              </a:rPr>
              <a:t>（</a:t>
            </a:r>
            <a:r>
              <a:rPr lang="en-US" altLang="zh-CN" sz="2400" b="1" dirty="0">
                <a:sym typeface="Wingdings" pitchFamily="2" charset="2"/>
              </a:rPr>
              <a:t>4</a:t>
            </a:r>
            <a:r>
              <a:rPr lang="zh-CN" altLang="en-US" sz="2400" b="1" dirty="0" smtClean="0">
                <a:sym typeface="Wingdings" pitchFamily="2" charset="2"/>
              </a:rPr>
              <a:t>）</a:t>
            </a:r>
            <a:r>
              <a:rPr lang="zh-CN" altLang="en-US" sz="2400" b="1" dirty="0">
                <a:sym typeface="Wingdings" pitchFamily="2" charset="2"/>
              </a:rPr>
              <a:t>公差带图</a:t>
            </a:r>
            <a:endParaRPr lang="en-US" altLang="zh-CN" sz="2000" b="1" dirty="0">
              <a:sym typeface="Wingdings" pitchFamily="2" charset="2"/>
            </a:endParaRPr>
          </a:p>
        </p:txBody>
      </p:sp>
      <p:grpSp>
        <p:nvGrpSpPr>
          <p:cNvPr id="27" name="组合 26"/>
          <p:cNvGrpSpPr/>
          <p:nvPr/>
        </p:nvGrpSpPr>
        <p:grpSpPr>
          <a:xfrm>
            <a:off x="4067944" y="3300953"/>
            <a:ext cx="2736303" cy="2864351"/>
            <a:chOff x="4283968" y="3516977"/>
            <a:chExt cx="2736303" cy="2864351"/>
          </a:xfrm>
        </p:grpSpPr>
        <p:cxnSp>
          <p:nvCxnSpPr>
            <p:cNvPr id="13" name="直接连接符 12"/>
            <p:cNvCxnSpPr/>
            <p:nvPr/>
          </p:nvCxnSpPr>
          <p:spPr>
            <a:xfrm>
              <a:off x="4616625" y="4725144"/>
              <a:ext cx="216024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048673" y="3717032"/>
              <a:ext cx="792088" cy="1015663"/>
            </a:xfrm>
            <a:prstGeom prst="rect">
              <a:avLst/>
            </a:prstGeom>
            <a:noFill/>
            <a:ln w="12700">
              <a:solidFill>
                <a:schemeClr val="tx1"/>
              </a:solidFill>
            </a:ln>
          </p:spPr>
          <p:txBody>
            <a:bodyPr wrap="square" rtlCol="0">
              <a:spAutoFit/>
            </a:bodyPr>
            <a:lstStyle/>
            <a:p>
              <a:r>
                <a:rPr lang="en-US" altLang="zh-CN" dirty="0" smtClean="0"/>
                <a:t>              </a:t>
              </a:r>
            </a:p>
            <a:p>
              <a:r>
                <a:rPr lang="en-US" altLang="zh-CN" dirty="0" smtClean="0"/>
                <a:t>   </a:t>
              </a:r>
              <a:r>
                <a:rPr lang="en-US" altLang="zh-CN" sz="2400" b="1" i="1" dirty="0" smtClean="0"/>
                <a:t>T</a:t>
              </a:r>
              <a:r>
                <a:rPr lang="en-US" altLang="zh-CN" sz="2400" b="1" baseline="-25000" dirty="0" smtClean="0"/>
                <a:t>D</a:t>
              </a:r>
            </a:p>
            <a:p>
              <a:endParaRPr lang="zh-CN" altLang="en-US" dirty="0"/>
            </a:p>
          </p:txBody>
        </p:sp>
        <p:sp>
          <p:nvSpPr>
            <p:cNvPr id="16" name="TextBox 15"/>
            <p:cNvSpPr txBox="1"/>
            <p:nvPr/>
          </p:nvSpPr>
          <p:spPr>
            <a:xfrm>
              <a:off x="6052475" y="5533201"/>
              <a:ext cx="648072" cy="400110"/>
            </a:xfrm>
            <a:prstGeom prst="rect">
              <a:avLst/>
            </a:prstGeom>
            <a:noFill/>
          </p:spPr>
          <p:txBody>
            <a:bodyPr wrap="square" rtlCol="0">
              <a:spAutoFit/>
            </a:bodyPr>
            <a:lstStyle/>
            <a:p>
              <a:r>
                <a:rPr lang="en-US" altLang="zh-CN" sz="2000" b="1" dirty="0" smtClean="0"/>
                <a:t>-33</a:t>
              </a:r>
              <a:endParaRPr lang="zh-CN" altLang="en-US" sz="2000" b="1" dirty="0"/>
            </a:p>
          </p:txBody>
        </p:sp>
        <p:sp>
          <p:nvSpPr>
            <p:cNvPr id="17" name="TextBox 16"/>
            <p:cNvSpPr txBox="1"/>
            <p:nvPr/>
          </p:nvSpPr>
          <p:spPr>
            <a:xfrm>
              <a:off x="5768753" y="3516977"/>
              <a:ext cx="648072" cy="400110"/>
            </a:xfrm>
            <a:prstGeom prst="rect">
              <a:avLst/>
            </a:prstGeom>
            <a:noFill/>
          </p:spPr>
          <p:txBody>
            <a:bodyPr wrap="square" rtlCol="0">
              <a:spAutoFit/>
            </a:bodyPr>
            <a:lstStyle/>
            <a:p>
              <a:r>
                <a:rPr lang="en-US" altLang="zh-CN" sz="2000" b="1" dirty="0" smtClean="0"/>
                <a:t>+25</a:t>
              </a:r>
              <a:endParaRPr lang="zh-CN" altLang="en-US" sz="2000" b="1" dirty="0"/>
            </a:p>
          </p:txBody>
        </p:sp>
        <p:sp>
          <p:nvSpPr>
            <p:cNvPr id="18" name="TextBox 17"/>
            <p:cNvSpPr txBox="1"/>
            <p:nvPr/>
          </p:nvSpPr>
          <p:spPr>
            <a:xfrm>
              <a:off x="6087084" y="4849656"/>
              <a:ext cx="933187" cy="400110"/>
            </a:xfrm>
            <a:prstGeom prst="rect">
              <a:avLst/>
            </a:prstGeom>
            <a:noFill/>
          </p:spPr>
          <p:txBody>
            <a:bodyPr wrap="square" rtlCol="0">
              <a:spAutoFit/>
            </a:bodyPr>
            <a:lstStyle/>
            <a:p>
              <a:r>
                <a:rPr lang="en-US" altLang="zh-CN" sz="2000" b="1" dirty="0" smtClean="0"/>
                <a:t>-20</a:t>
              </a:r>
              <a:endParaRPr lang="zh-CN" altLang="en-US" sz="2000" b="1" dirty="0"/>
            </a:p>
          </p:txBody>
        </p:sp>
        <p:cxnSp>
          <p:nvCxnSpPr>
            <p:cNvPr id="19" name="直接箭头连接符 18"/>
            <p:cNvCxnSpPr/>
            <p:nvPr/>
          </p:nvCxnSpPr>
          <p:spPr>
            <a:xfrm flipV="1">
              <a:off x="4760641" y="4725144"/>
              <a:ext cx="0" cy="15121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283968" y="4254574"/>
              <a:ext cx="764705" cy="974626"/>
            </a:xfrm>
            <a:prstGeom prst="rect">
              <a:avLst/>
            </a:prstGeom>
            <a:noFill/>
          </p:spPr>
          <p:txBody>
            <a:bodyPr wrap="square" rtlCol="0">
              <a:spAutoFit/>
            </a:bodyPr>
            <a:lstStyle/>
            <a:p>
              <a:pPr>
                <a:lnSpc>
                  <a:spcPts val="2000"/>
                </a:lnSpc>
              </a:pPr>
              <a:r>
                <a:rPr lang="en-US" altLang="zh-CN" sz="2000" b="1" dirty="0" smtClean="0"/>
                <a:t>+</a:t>
              </a:r>
            </a:p>
            <a:p>
              <a:pPr>
                <a:lnSpc>
                  <a:spcPts val="2000"/>
                </a:lnSpc>
              </a:pPr>
              <a:r>
                <a:rPr lang="en-US" altLang="zh-CN" sz="2000" b="1" dirty="0" smtClean="0"/>
                <a:t>0</a:t>
              </a:r>
            </a:p>
            <a:p>
              <a:r>
                <a:rPr lang="en-US" altLang="zh-CN" sz="2400" b="1" dirty="0" smtClean="0"/>
                <a:t>-</a:t>
              </a:r>
              <a:endParaRPr lang="zh-CN" altLang="en-US" sz="2400" b="1" dirty="0"/>
            </a:p>
          </p:txBody>
        </p:sp>
        <p:sp>
          <p:nvSpPr>
            <p:cNvPr id="21" name="TextBox 20"/>
            <p:cNvSpPr txBox="1"/>
            <p:nvPr/>
          </p:nvSpPr>
          <p:spPr>
            <a:xfrm rot="16200000">
              <a:off x="3894778" y="5515465"/>
              <a:ext cx="1331616" cy="400110"/>
            </a:xfrm>
            <a:prstGeom prst="rect">
              <a:avLst/>
            </a:prstGeom>
            <a:noFill/>
          </p:spPr>
          <p:txBody>
            <a:bodyPr wrap="square" rtlCol="0">
              <a:spAutoFit/>
            </a:bodyPr>
            <a:lstStyle/>
            <a:p>
              <a:r>
                <a:rPr lang="el-GR" altLang="zh-CN" sz="2000" b="1" i="1" dirty="0" smtClean="0"/>
                <a:t>Φ</a:t>
              </a:r>
              <a:r>
                <a:rPr lang="en-US" altLang="zh-CN" sz="2000" b="1" dirty="0" smtClean="0"/>
                <a:t>25mm</a:t>
              </a:r>
              <a:endParaRPr lang="zh-CN" altLang="en-US" sz="2000" b="1" dirty="0"/>
            </a:p>
          </p:txBody>
        </p:sp>
        <p:grpSp>
          <p:nvGrpSpPr>
            <p:cNvPr id="26" name="组合 25"/>
            <p:cNvGrpSpPr/>
            <p:nvPr/>
          </p:nvGrpSpPr>
          <p:grpSpPr>
            <a:xfrm>
              <a:off x="5292080" y="5013176"/>
              <a:ext cx="792087" cy="720080"/>
              <a:chOff x="6196490" y="5949280"/>
              <a:chExt cx="792087" cy="720080"/>
            </a:xfrm>
          </p:grpSpPr>
          <p:sp>
            <p:nvSpPr>
              <p:cNvPr id="24" name="TextBox 23"/>
              <p:cNvSpPr txBox="1"/>
              <p:nvPr/>
            </p:nvSpPr>
            <p:spPr>
              <a:xfrm>
                <a:off x="6196490" y="6078487"/>
                <a:ext cx="792087" cy="461665"/>
              </a:xfrm>
              <a:prstGeom prst="rect">
                <a:avLst/>
              </a:prstGeom>
              <a:noFill/>
              <a:ln w="12700">
                <a:noFill/>
              </a:ln>
            </p:spPr>
            <p:txBody>
              <a:bodyPr wrap="square" rtlCol="0">
                <a:spAutoFit/>
              </a:bodyPr>
              <a:lstStyle/>
              <a:p>
                <a:r>
                  <a:rPr lang="en-US" altLang="zh-CN" dirty="0" smtClean="0"/>
                  <a:t>    </a:t>
                </a:r>
                <a:r>
                  <a:rPr lang="en-US" altLang="zh-CN" sz="2400" b="1" i="1" dirty="0" smtClean="0"/>
                  <a:t>T</a:t>
                </a:r>
                <a:r>
                  <a:rPr lang="en-US" altLang="zh-CN" sz="2400" b="1" i="1" baseline="-25000" dirty="0" smtClean="0"/>
                  <a:t>d</a:t>
                </a:r>
                <a:endParaRPr lang="zh-CN" altLang="en-US" baseline="-25000" dirty="0"/>
              </a:p>
            </p:txBody>
          </p:sp>
          <p:sp>
            <p:nvSpPr>
              <p:cNvPr id="25" name="矩形 24"/>
              <p:cNvSpPr/>
              <p:nvPr/>
            </p:nvSpPr>
            <p:spPr>
              <a:xfrm>
                <a:off x="6228184" y="5949280"/>
                <a:ext cx="728701" cy="720080"/>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3"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5</a:t>
            </a:fld>
            <a:endParaRPr lang="zh-CN" altLang="en-US" sz="2400" b="1" dirty="0"/>
          </a:p>
        </p:txBody>
      </p:sp>
    </p:spTree>
    <p:extLst>
      <p:ext uri="{BB962C8B-B14F-4D97-AF65-F5344CB8AC3E}">
        <p14:creationId xmlns:p14="http://schemas.microsoft.com/office/powerpoint/2010/main" val="3404196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1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1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175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125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1500" fill="hold"/>
                                        <p:tgtEl>
                                          <p:spTgt spid="27"/>
                                        </p:tgtEl>
                                        <p:attrNameLst>
                                          <p:attrName>ppt_x</p:attrName>
                                        </p:attrNameLst>
                                      </p:cBhvr>
                                      <p:tavLst>
                                        <p:tav tm="0">
                                          <p:val>
                                            <p:strVal val="#ppt_x"/>
                                          </p:val>
                                        </p:tav>
                                        <p:tav tm="100000">
                                          <p:val>
                                            <p:strVal val="#ppt_x"/>
                                          </p:val>
                                        </p:tav>
                                      </p:tavLst>
                                    </p:anim>
                                    <p:anim calcmode="lin" valueType="num">
                                      <p:cBhvr additive="base">
                                        <p:cTn id="33" dur="1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P spid="1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内容占位符 2"/>
              <p:cNvSpPr txBox="1">
                <a:spLocks/>
              </p:cNvSpPr>
              <p:nvPr/>
            </p:nvSpPr>
            <p:spPr>
              <a:xfrm>
                <a:off x="328117" y="385266"/>
                <a:ext cx="8496944" cy="883494"/>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Font typeface="Arial" pitchFamily="34" charset="0"/>
                  <a:buNone/>
                </a:pPr>
                <a:r>
                  <a:rPr lang="en-US" altLang="zh-CN" sz="2000" b="1" dirty="0" smtClean="0"/>
                  <a:t>3.  </a:t>
                </a:r>
                <a:r>
                  <a:rPr lang="zh-CN" altLang="en-US" sz="2000" b="1" dirty="0" smtClean="0"/>
                  <a:t>用标尺的分度值为</a:t>
                </a:r>
                <a:r>
                  <a:rPr lang="en-US" altLang="zh-CN" sz="2000" b="1" dirty="0" smtClean="0"/>
                  <a:t>0.01</a:t>
                </a:r>
                <a:r>
                  <a:rPr lang="zh-CN" altLang="en-US" sz="2000" b="1" dirty="0" smtClean="0"/>
                  <a:t>的外径千分尺测量一批如图</a:t>
                </a:r>
                <a:r>
                  <a:rPr lang="en-US" altLang="zh-CN" sz="2000" b="1" dirty="0" smtClean="0"/>
                  <a:t>4</a:t>
                </a:r>
                <a:r>
                  <a:rPr lang="zh-CN" altLang="en-US" sz="2000" b="1" dirty="0"/>
                  <a:t>所</a:t>
                </a:r>
                <a:r>
                  <a:rPr lang="zh-CN" altLang="en-US" sz="2000" b="1" dirty="0" smtClean="0"/>
                  <a:t>示的</a:t>
                </a:r>
                <a:r>
                  <a:rPr lang="el-GR" altLang="zh-CN" sz="2000" b="1" i="1" dirty="0" smtClean="0">
                    <a:latin typeface="Batang" pitchFamily="18" charset="-127"/>
                    <a:ea typeface="Batang" pitchFamily="18" charset="-127"/>
                  </a:rPr>
                  <a:t>φ</a:t>
                </a:r>
                <a14:m>
                  <m:oMath xmlns:m="http://schemas.openxmlformats.org/officeDocument/2006/math">
                    <m:sSubSup>
                      <m:sSubSupPr>
                        <m:ctrlPr>
                          <a:rPr lang="en-US" altLang="zh-CN" sz="2000" b="1" i="1" dirty="0" smtClean="0">
                            <a:latin typeface="Cambria Math"/>
                          </a:rPr>
                        </m:ctrlPr>
                      </m:sSubSupPr>
                      <m:e>
                        <m:r>
                          <a:rPr lang="en-US" altLang="zh-CN" sz="2000" b="1" i="1" dirty="0" smtClean="0">
                            <a:latin typeface="Cambria Math"/>
                          </a:rPr>
                          <m:t>𝟓𝟎</m:t>
                        </m:r>
                      </m:e>
                      <m:sub>
                        <m:r>
                          <a:rPr lang="en-US" altLang="zh-CN" sz="2000" b="1" i="1" dirty="0" smtClean="0">
                            <a:latin typeface="Cambria Math"/>
                          </a:rPr>
                          <m:t>−</m:t>
                        </m:r>
                        <m:r>
                          <a:rPr lang="en-US" altLang="zh-CN" sz="2000" b="1" i="1" dirty="0" smtClean="0">
                            <a:latin typeface="Cambria Math"/>
                          </a:rPr>
                          <m:t>𝟎</m:t>
                        </m:r>
                        <m:r>
                          <a:rPr lang="en-US" altLang="zh-CN" sz="2000" b="1" i="1" dirty="0" smtClean="0">
                            <a:latin typeface="Cambria Math"/>
                          </a:rPr>
                          <m:t>.</m:t>
                        </m:r>
                        <m:r>
                          <a:rPr lang="en-US" altLang="zh-CN" sz="2000" b="1" i="1" dirty="0" smtClean="0">
                            <a:latin typeface="Cambria Math"/>
                          </a:rPr>
                          <m:t>𝟎𝟑𝟗</m:t>
                        </m:r>
                      </m:sub>
                      <m:sup>
                        <m:r>
                          <a:rPr lang="en-US" altLang="zh-CN" sz="2000" b="1" i="1" dirty="0" smtClean="0">
                            <a:latin typeface="Cambria Math"/>
                          </a:rPr>
                          <m:t>   </m:t>
                        </m:r>
                        <m:r>
                          <a:rPr lang="en-US" altLang="zh-CN" sz="2000" b="1" i="1" dirty="0" smtClean="0">
                            <a:latin typeface="Cambria Math"/>
                          </a:rPr>
                          <m:t>𝟎</m:t>
                        </m:r>
                      </m:sup>
                    </m:sSubSup>
                  </m:oMath>
                </a14:m>
                <a:r>
                  <a:rPr lang="zh-CN" altLang="en-US" sz="2000" b="1" dirty="0" smtClean="0"/>
                  <a:t>   </a:t>
                </a:r>
                <a:endParaRPr lang="en-US" altLang="zh-CN" sz="2000" b="1" dirty="0" smtClean="0"/>
              </a:p>
              <a:p>
                <a:pPr marL="0" indent="0">
                  <a:lnSpc>
                    <a:spcPct val="130000"/>
                  </a:lnSpc>
                  <a:buFont typeface="Arial" pitchFamily="34" charset="0"/>
                  <a:buNone/>
                </a:pPr>
                <a:r>
                  <a:rPr lang="en-US" altLang="zh-CN" sz="2000" b="1" dirty="0"/>
                  <a:t> </a:t>
                </a:r>
                <a:r>
                  <a:rPr lang="en-US" altLang="zh-CN" sz="2000" b="1" dirty="0" smtClean="0"/>
                  <a:t>    </a:t>
                </a:r>
                <a:r>
                  <a:rPr lang="zh-CN" altLang="en-US" sz="2000" b="1" dirty="0" smtClean="0"/>
                  <a:t>轴的尺寸时，请回答：</a:t>
                </a:r>
                <a:endParaRPr lang="zh-CN" altLang="en-US" sz="2000" b="1" dirty="0"/>
              </a:p>
            </p:txBody>
          </p:sp>
        </mc:Choice>
        <mc:Fallback xmlns="">
          <p:sp>
            <p:nvSpPr>
              <p:cNvPr id="6" name="内容占位符 2"/>
              <p:cNvSpPr txBox="1">
                <a:spLocks noRot="1" noChangeAspect="1" noMove="1" noResize="1" noEditPoints="1" noAdjustHandles="1" noChangeArrowheads="1" noChangeShapeType="1" noTextEdit="1"/>
              </p:cNvSpPr>
              <p:nvPr/>
            </p:nvSpPr>
            <p:spPr>
              <a:xfrm>
                <a:off x="328117" y="385266"/>
                <a:ext cx="8496944" cy="883494"/>
              </a:xfrm>
              <a:prstGeom prst="rect">
                <a:avLst/>
              </a:prstGeom>
              <a:blipFill rotWithShape="1">
                <a:blip r:embed="rId2"/>
                <a:stretch>
                  <a:fillRect l="-717" b="-4828"/>
                </a:stretch>
              </a:blipFill>
            </p:spPr>
            <p:txBody>
              <a:bodyPr/>
              <a:lstStyle/>
              <a:p>
                <a:r>
                  <a:rPr lang="zh-CN" altLang="en-US">
                    <a:noFill/>
                  </a:rPr>
                  <a:t> </a:t>
                </a:r>
              </a:p>
            </p:txBody>
          </p:sp>
        </mc:Fallback>
      </mc:AlternateContent>
      <p:grpSp>
        <p:nvGrpSpPr>
          <p:cNvPr id="7" name="组合 6"/>
          <p:cNvGrpSpPr/>
          <p:nvPr/>
        </p:nvGrpSpPr>
        <p:grpSpPr>
          <a:xfrm>
            <a:off x="5220072" y="764704"/>
            <a:ext cx="3145879" cy="2025514"/>
            <a:chOff x="5220072" y="2708921"/>
            <a:chExt cx="3145879" cy="2025514"/>
          </a:xfrm>
        </p:grpSpPr>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9388" y="2872334"/>
              <a:ext cx="2776563" cy="1492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 name="组合 8"/>
            <p:cNvGrpSpPr/>
            <p:nvPr/>
          </p:nvGrpSpPr>
          <p:grpSpPr>
            <a:xfrm rot="16200000">
              <a:off x="4613090" y="3315903"/>
              <a:ext cx="1587597" cy="373633"/>
              <a:chOff x="2962398" y="3861048"/>
              <a:chExt cx="1587597" cy="373633"/>
            </a:xfrm>
          </p:grpSpPr>
          <mc:AlternateContent xmlns:mc="http://schemas.openxmlformats.org/markup-compatibility/2006" xmlns:a14="http://schemas.microsoft.com/office/drawing/2010/main">
            <mc:Choice Requires="a14">
              <p:sp>
                <p:nvSpPr>
                  <p:cNvPr id="11" name="TextBox 10"/>
                  <p:cNvSpPr txBox="1"/>
                  <p:nvPr/>
                </p:nvSpPr>
                <p:spPr>
                  <a:xfrm>
                    <a:off x="2962398" y="3877917"/>
                    <a:ext cx="1587597" cy="356764"/>
                  </a:xfrm>
                  <a:prstGeom prst="rect">
                    <a:avLst/>
                  </a:prstGeom>
                  <a:noFill/>
                </p:spPr>
                <p:txBody>
                  <a:bodyPr wrap="square" rtlCol="0">
                    <a:spAutoFit/>
                  </a:bodyPr>
                  <a:lstStyle/>
                  <a:p>
                    <a:r>
                      <a:rPr lang="en-US" altLang="zh-CN" sz="1600" b="1" i="1" dirty="0" smtClean="0"/>
                      <a:t>Φ</a:t>
                    </a:r>
                    <a14:m>
                      <m:oMath xmlns:m="http://schemas.openxmlformats.org/officeDocument/2006/math">
                        <m:sSubSup>
                          <m:sSubSupPr>
                            <m:ctrlPr>
                              <a:rPr lang="en-US" altLang="zh-CN" sz="1600" b="1" i="1" smtClean="0">
                                <a:latin typeface="Cambria Math"/>
                              </a:rPr>
                            </m:ctrlPr>
                          </m:sSubSupPr>
                          <m:e>
                            <m:r>
                              <a:rPr lang="en-US" altLang="zh-CN" sz="1600" b="1" i="1" smtClean="0">
                                <a:latin typeface="Cambria Math"/>
                              </a:rPr>
                              <m:t>𝟓𝟎</m:t>
                            </m:r>
                          </m:e>
                          <m:sub>
                            <m:r>
                              <a:rPr lang="en-US" altLang="zh-CN" sz="1600" b="1" i="1" smtClean="0">
                                <a:latin typeface="Cambria Math"/>
                              </a:rPr>
                              <m:t>−</m:t>
                            </m:r>
                            <m:r>
                              <a:rPr lang="en-US" altLang="zh-CN" sz="1600" b="1" i="1" smtClean="0">
                                <a:latin typeface="Cambria Math"/>
                              </a:rPr>
                              <m:t>𝟎</m:t>
                            </m:r>
                            <m:r>
                              <a:rPr lang="en-US" altLang="zh-CN" sz="1600" b="1" i="1" smtClean="0">
                                <a:latin typeface="Cambria Math"/>
                              </a:rPr>
                              <m:t>.</m:t>
                            </m:r>
                            <m:r>
                              <a:rPr lang="en-US" altLang="zh-CN" sz="1600" b="1" i="1" smtClean="0">
                                <a:latin typeface="Cambria Math"/>
                              </a:rPr>
                              <m:t>𝟎𝟑𝟗</m:t>
                            </m:r>
                          </m:sub>
                          <m:sup>
                            <m:r>
                              <a:rPr lang="en-US" altLang="zh-CN" sz="1600" b="1" i="1" smtClean="0">
                                <a:latin typeface="Cambria Math"/>
                              </a:rPr>
                              <m:t>   </m:t>
                            </m:r>
                            <m:r>
                              <a:rPr lang="en-US" altLang="zh-CN" sz="1600" b="1" i="1" smtClean="0">
                                <a:latin typeface="Cambria Math"/>
                              </a:rPr>
                              <m:t>𝟎</m:t>
                            </m:r>
                          </m:sup>
                        </m:sSubSup>
                      </m:oMath>
                    </a14:m>
                    <a:endParaRPr lang="zh-CN" altLang="en-US" sz="1600" b="1" baseline="-25000" dirty="0"/>
                  </a:p>
                </p:txBody>
              </p:sp>
            </mc:Choice>
            <mc:Fallback xmlns="">
              <p:sp>
                <p:nvSpPr>
                  <p:cNvPr id="12" name="TextBox 11"/>
                  <p:cNvSpPr txBox="1">
                    <a:spLocks noRot="1" noChangeAspect="1" noMove="1" noResize="1" noEditPoints="1" noAdjustHandles="1" noChangeArrowheads="1" noChangeShapeType="1" noTextEdit="1"/>
                  </p:cNvSpPr>
                  <p:nvPr/>
                </p:nvSpPr>
                <p:spPr>
                  <a:xfrm>
                    <a:off x="2962398" y="3877917"/>
                    <a:ext cx="1587597" cy="356764"/>
                  </a:xfrm>
                  <a:prstGeom prst="rect">
                    <a:avLst/>
                  </a:prstGeom>
                  <a:blipFill rotWithShape="1">
                    <a:blip r:embed="rId5"/>
                    <a:stretch>
                      <a:fillRect r="-20339" b="-1923"/>
                    </a:stretch>
                  </a:blipFill>
                </p:spPr>
                <p:txBody>
                  <a:bodyPr/>
                  <a:lstStyle/>
                  <a:p>
                    <a:r>
                      <a:rPr lang="zh-CN" altLang="en-US">
                        <a:noFill/>
                      </a:rPr>
                      <a:t> </a:t>
                    </a:r>
                  </a:p>
                </p:txBody>
              </p:sp>
            </mc:Fallback>
          </mc:AlternateContent>
          <p:pic>
            <p:nvPicPr>
              <p:cNvPr id="12" name="Picture 4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95936" y="3861048"/>
                <a:ext cx="365866" cy="365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0" name="TextBox 9"/>
            <p:cNvSpPr txBox="1"/>
            <p:nvPr/>
          </p:nvSpPr>
          <p:spPr>
            <a:xfrm>
              <a:off x="6653632" y="4365103"/>
              <a:ext cx="942703" cy="369332"/>
            </a:xfrm>
            <a:prstGeom prst="rect">
              <a:avLst/>
            </a:prstGeom>
            <a:noFill/>
          </p:spPr>
          <p:txBody>
            <a:bodyPr wrap="square" rtlCol="0">
              <a:spAutoFit/>
            </a:bodyPr>
            <a:lstStyle/>
            <a:p>
              <a:r>
                <a:rPr lang="zh-CN" altLang="en-US" dirty="0" smtClean="0"/>
                <a:t>图    </a:t>
              </a:r>
              <a:r>
                <a:rPr lang="en-US" altLang="zh-CN" dirty="0" smtClean="0"/>
                <a:t>4</a:t>
              </a:r>
              <a:endParaRPr lang="zh-CN" altLang="en-US" dirty="0"/>
            </a:p>
          </p:txBody>
        </p:sp>
      </p:grpSp>
      <p:sp>
        <p:nvSpPr>
          <p:cNvPr id="13" name="内容占位符 2"/>
          <p:cNvSpPr txBox="1">
            <a:spLocks/>
          </p:cNvSpPr>
          <p:nvPr/>
        </p:nvSpPr>
        <p:spPr>
          <a:xfrm>
            <a:off x="323528" y="1177354"/>
            <a:ext cx="5112568" cy="88349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Font typeface="Arial" pitchFamily="34" charset="0"/>
              <a:buNone/>
            </a:pPr>
            <a:r>
              <a:rPr lang="zh-CN" altLang="en-US" sz="1600" b="1" dirty="0" smtClean="0"/>
              <a:t>（</a:t>
            </a:r>
            <a:r>
              <a:rPr lang="en-US" altLang="zh-CN" sz="1600" b="1" dirty="0" smtClean="0"/>
              <a:t>1</a:t>
            </a:r>
            <a:r>
              <a:rPr lang="zh-CN" altLang="en-US" sz="1600" b="1" dirty="0" smtClean="0"/>
              <a:t>） 可能产生哪两种误判？并简述这两种</a:t>
            </a:r>
            <a:endParaRPr lang="en-US" altLang="zh-CN" sz="1600" b="1" dirty="0" smtClean="0"/>
          </a:p>
          <a:p>
            <a:pPr marL="0" indent="0">
              <a:lnSpc>
                <a:spcPct val="130000"/>
              </a:lnSpc>
              <a:buFont typeface="Arial" pitchFamily="34" charset="0"/>
              <a:buNone/>
            </a:pPr>
            <a:r>
              <a:rPr lang="zh-CN" altLang="en-US" sz="1600" b="1" dirty="0" smtClean="0"/>
              <a:t>              误判是如何产生的？</a:t>
            </a:r>
            <a:endParaRPr lang="en-US" altLang="zh-CN" sz="1600" b="1" dirty="0" smtClean="0"/>
          </a:p>
          <a:p>
            <a:pPr marL="0" indent="0">
              <a:lnSpc>
                <a:spcPct val="130000"/>
              </a:lnSpc>
              <a:buFont typeface="Arial" pitchFamily="34" charset="0"/>
              <a:buNone/>
            </a:pPr>
            <a:endParaRPr lang="zh-CN" altLang="en-US" sz="1600" b="1" dirty="0"/>
          </a:p>
        </p:txBody>
      </p:sp>
      <p:sp>
        <p:nvSpPr>
          <p:cNvPr id="14" name="内容占位符 2"/>
          <p:cNvSpPr txBox="1">
            <a:spLocks/>
          </p:cNvSpPr>
          <p:nvPr/>
        </p:nvSpPr>
        <p:spPr>
          <a:xfrm>
            <a:off x="395536" y="1897434"/>
            <a:ext cx="5112568" cy="88349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Font typeface="Arial" pitchFamily="34" charset="0"/>
              <a:buNone/>
            </a:pPr>
            <a:r>
              <a:rPr lang="zh-CN" altLang="en-US" sz="1600" b="1" dirty="0" smtClean="0"/>
              <a:t>（</a:t>
            </a:r>
            <a:r>
              <a:rPr lang="en-US" altLang="zh-CN" sz="1600" b="1" dirty="0"/>
              <a:t>2</a:t>
            </a:r>
            <a:r>
              <a:rPr lang="zh-CN" altLang="en-US" sz="1600" b="1" dirty="0" smtClean="0"/>
              <a:t>） 为了保证这批轴的互换性，应该采取</a:t>
            </a:r>
            <a:endParaRPr lang="en-US" altLang="zh-CN" sz="1600" b="1" dirty="0" smtClean="0"/>
          </a:p>
          <a:p>
            <a:pPr marL="0" indent="0">
              <a:lnSpc>
                <a:spcPct val="130000"/>
              </a:lnSpc>
              <a:buFont typeface="Arial" pitchFamily="34" charset="0"/>
              <a:buNone/>
            </a:pPr>
            <a:r>
              <a:rPr lang="zh-CN" altLang="en-US" sz="1600" b="1" dirty="0" smtClean="0"/>
              <a:t>什么验收原则及验收方式？</a:t>
            </a:r>
            <a:endParaRPr lang="en-US" altLang="zh-CN" sz="1600" b="1" dirty="0" smtClean="0"/>
          </a:p>
          <a:p>
            <a:pPr marL="0" indent="0">
              <a:lnSpc>
                <a:spcPct val="130000"/>
              </a:lnSpc>
              <a:buFont typeface="Arial" pitchFamily="34" charset="0"/>
              <a:buNone/>
            </a:pPr>
            <a:endParaRPr lang="zh-CN" altLang="en-US" sz="1600" b="1" dirty="0"/>
          </a:p>
        </p:txBody>
      </p:sp>
      <p:sp>
        <p:nvSpPr>
          <p:cNvPr id="15" name="内容占位符 2"/>
          <p:cNvSpPr txBox="1">
            <a:spLocks/>
          </p:cNvSpPr>
          <p:nvPr/>
        </p:nvSpPr>
        <p:spPr>
          <a:xfrm>
            <a:off x="345826" y="2780928"/>
            <a:ext cx="8330630" cy="2376264"/>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Font typeface="Arial" pitchFamily="34" charset="0"/>
              <a:buNone/>
            </a:pPr>
            <a:r>
              <a:rPr lang="zh-CN" altLang="en-US" sz="2000" b="1" dirty="0" smtClean="0"/>
              <a:t>（</a:t>
            </a:r>
            <a:r>
              <a:rPr lang="en-US" altLang="zh-CN" sz="2000" b="1" dirty="0" smtClean="0"/>
              <a:t>1</a:t>
            </a:r>
            <a:r>
              <a:rPr lang="zh-CN" altLang="en-US" sz="2000" b="1" dirty="0" smtClean="0"/>
              <a:t>） 答案：误收，误废。由于测量误差的影响，测得的实际尺寸并不</a:t>
            </a:r>
            <a:endParaRPr lang="en-US" altLang="zh-CN" sz="2000" b="1" dirty="0" smtClean="0"/>
          </a:p>
          <a:p>
            <a:pPr marL="0" indent="0">
              <a:lnSpc>
                <a:spcPct val="130000"/>
              </a:lnSpc>
              <a:buFont typeface="Arial" pitchFamily="34" charset="0"/>
              <a:buNone/>
            </a:pPr>
            <a:r>
              <a:rPr lang="en-US" altLang="zh-CN" sz="2000" b="1" dirty="0"/>
              <a:t> </a:t>
            </a:r>
            <a:r>
              <a:rPr lang="en-US" altLang="zh-CN" sz="2000" b="1" dirty="0" smtClean="0"/>
              <a:t>            </a:t>
            </a:r>
            <a:r>
              <a:rPr lang="zh-CN" altLang="en-US" sz="2000" b="1" dirty="0" smtClean="0"/>
              <a:t>等于被测零件尺寸的真值，而测得的实际尺寸</a:t>
            </a:r>
            <a:r>
              <a:rPr lang="en-US" altLang="zh-CN" sz="2000" b="1" dirty="0" smtClean="0"/>
              <a:t>= </a:t>
            </a:r>
            <a:r>
              <a:rPr lang="zh-CN" altLang="en-US" sz="2000" b="1" dirty="0" smtClean="0"/>
              <a:t>真实尺寸</a:t>
            </a:r>
            <a:r>
              <a:rPr lang="en-US" altLang="zh-CN" sz="2000" b="1" dirty="0" smtClean="0"/>
              <a:t>±</a:t>
            </a:r>
            <a:r>
              <a:rPr lang="zh-CN" altLang="en-US" sz="2000" b="1" dirty="0" smtClean="0"/>
              <a:t>测量误</a:t>
            </a:r>
            <a:endParaRPr lang="en-US" altLang="zh-CN" sz="2000" b="1" dirty="0" smtClean="0"/>
          </a:p>
          <a:p>
            <a:pPr marL="0" indent="0">
              <a:lnSpc>
                <a:spcPct val="130000"/>
              </a:lnSpc>
              <a:buFont typeface="Arial" pitchFamily="34" charset="0"/>
              <a:buNone/>
            </a:pPr>
            <a:r>
              <a:rPr lang="en-US" altLang="zh-CN" sz="2000" b="1" dirty="0"/>
              <a:t> </a:t>
            </a:r>
            <a:r>
              <a:rPr lang="en-US" altLang="zh-CN" sz="2000" b="1" dirty="0" smtClean="0"/>
              <a:t>            </a:t>
            </a:r>
            <a:r>
              <a:rPr lang="zh-CN" altLang="en-US" sz="2000" b="1" dirty="0" smtClean="0"/>
              <a:t>差。按极限尺寸验收，可能把尺寸公差外的零件尺寸判为合格品，即</a:t>
            </a:r>
            <a:endParaRPr lang="en-US" altLang="zh-CN" sz="2000" b="1" dirty="0" smtClean="0"/>
          </a:p>
          <a:p>
            <a:pPr marL="0" indent="0">
              <a:lnSpc>
                <a:spcPct val="130000"/>
              </a:lnSpc>
              <a:buNone/>
            </a:pPr>
            <a:r>
              <a:rPr lang="en-US" altLang="zh-CN" sz="2000" b="1" dirty="0"/>
              <a:t> </a:t>
            </a:r>
            <a:r>
              <a:rPr lang="en-US" altLang="zh-CN" sz="2000" b="1" dirty="0" smtClean="0"/>
              <a:t>             </a:t>
            </a:r>
            <a:r>
              <a:rPr lang="zh-CN" altLang="en-US" sz="2000" b="1" dirty="0" smtClean="0"/>
              <a:t>产生误收。也</a:t>
            </a:r>
            <a:r>
              <a:rPr lang="zh-CN" altLang="en-US" sz="2000" b="1" dirty="0"/>
              <a:t>可能把</a:t>
            </a:r>
            <a:r>
              <a:rPr lang="zh-CN" altLang="en-US" sz="2000" b="1" dirty="0" smtClean="0"/>
              <a:t>尺寸公差内的</a:t>
            </a:r>
            <a:r>
              <a:rPr lang="zh-CN" altLang="en-US" sz="2000" b="1" dirty="0"/>
              <a:t>尺寸判</a:t>
            </a:r>
            <a:r>
              <a:rPr lang="zh-CN" altLang="en-US" sz="2000" b="1" dirty="0" smtClean="0"/>
              <a:t>为不合格品</a:t>
            </a:r>
            <a:r>
              <a:rPr lang="zh-CN" altLang="en-US" sz="2000" b="1" dirty="0"/>
              <a:t>，即</a:t>
            </a:r>
            <a:endParaRPr lang="en-US" altLang="zh-CN" sz="2000" b="1" dirty="0"/>
          </a:p>
          <a:p>
            <a:pPr marL="0" indent="0">
              <a:lnSpc>
                <a:spcPct val="130000"/>
              </a:lnSpc>
              <a:buNone/>
            </a:pPr>
            <a:r>
              <a:rPr lang="en-US" altLang="zh-CN" sz="2000" b="1" dirty="0"/>
              <a:t>              </a:t>
            </a:r>
            <a:r>
              <a:rPr lang="zh-CN" altLang="en-US" sz="2000" b="1" dirty="0" smtClean="0"/>
              <a:t>产生误废。</a:t>
            </a:r>
            <a:endParaRPr lang="zh-CN" altLang="en-US" sz="2000" b="1" dirty="0"/>
          </a:p>
        </p:txBody>
      </p:sp>
      <p:sp>
        <p:nvSpPr>
          <p:cNvPr id="16" name="内容占位符 2"/>
          <p:cNvSpPr txBox="1">
            <a:spLocks/>
          </p:cNvSpPr>
          <p:nvPr/>
        </p:nvSpPr>
        <p:spPr>
          <a:xfrm>
            <a:off x="395536" y="4869160"/>
            <a:ext cx="8330630" cy="168356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Font typeface="Arial" pitchFamily="34" charset="0"/>
              <a:buNone/>
            </a:pPr>
            <a:r>
              <a:rPr lang="zh-CN" altLang="en-US" sz="2000" b="1" dirty="0" smtClean="0"/>
              <a:t>（</a:t>
            </a:r>
            <a:r>
              <a:rPr lang="en-US" altLang="zh-CN" sz="2000" b="1" dirty="0"/>
              <a:t>2</a:t>
            </a:r>
            <a:r>
              <a:rPr lang="zh-CN" altLang="en-US" sz="2000" b="1" dirty="0" smtClean="0"/>
              <a:t>） 答案：为了保证这批轴的互换性，使其与孔配合保证配合性质要求。</a:t>
            </a:r>
            <a:r>
              <a:rPr lang="en-US" altLang="zh-CN" sz="2000" b="1" dirty="0" smtClean="0"/>
              <a:t> </a:t>
            </a:r>
            <a:r>
              <a:rPr lang="zh-CN" altLang="en-US" sz="2000" b="1" dirty="0"/>
              <a:t>验收</a:t>
            </a:r>
            <a:r>
              <a:rPr lang="zh-CN" altLang="en-US" sz="2000" b="1" dirty="0" smtClean="0"/>
              <a:t>原则：应只接收位于规定的极限尺寸之内的零件，即只允许有误废，而不允许有误收。验收方法：从规定的上、下极限尺寸分别向公差带内缩一个安全裕度</a:t>
            </a:r>
            <a:r>
              <a:rPr lang="en-US" altLang="zh-CN" sz="2000" b="1" i="1" dirty="0" smtClean="0"/>
              <a:t>A</a:t>
            </a:r>
            <a:r>
              <a:rPr lang="zh-CN" altLang="en-US" sz="2000" b="1" dirty="0" smtClean="0"/>
              <a:t>。</a:t>
            </a:r>
            <a:endParaRPr lang="zh-CN" altLang="en-US" sz="2000" b="1" dirty="0"/>
          </a:p>
        </p:txBody>
      </p:sp>
      <p:sp>
        <p:nvSpPr>
          <p:cNvPr id="17"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50</a:t>
            </a:fld>
            <a:endParaRPr lang="zh-CN" altLang="en-US" sz="2400" b="1" dirty="0"/>
          </a:p>
        </p:txBody>
      </p:sp>
    </p:spTree>
    <p:extLst>
      <p:ext uri="{BB962C8B-B14F-4D97-AF65-F5344CB8AC3E}">
        <p14:creationId xmlns:p14="http://schemas.microsoft.com/office/powerpoint/2010/main" val="9166033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500"/>
                                        <p:tgtEl>
                                          <p:spTgt spid="6">
                                            <p:txEl>
                                              <p:pRg st="0" end="0"/>
                                            </p:txEl>
                                          </p:spTgt>
                                        </p:tgtEl>
                                      </p:cBhvr>
                                    </p:animEffect>
                                  </p:childTnLst>
                                </p:cTn>
                              </p:par>
                            </p:childTnLst>
                          </p:cTn>
                        </p:par>
                        <p:par>
                          <p:cTn id="8" fill="hold">
                            <p:stCondLst>
                              <p:cond delay="1500"/>
                            </p:stCondLst>
                            <p:childTnLst>
                              <p:par>
                                <p:cTn id="9" presetID="22" presetClass="entr" presetSubtype="8"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wipe(left)">
                                      <p:cBhvr>
                                        <p:cTn id="11" dur="1500"/>
                                        <p:tgtEl>
                                          <p:spTgt spid="6">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2"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1500" fill="hold"/>
                                        <p:tgtEl>
                                          <p:spTgt spid="7"/>
                                        </p:tgtEl>
                                        <p:attrNameLst>
                                          <p:attrName>ppt_x</p:attrName>
                                        </p:attrNameLst>
                                      </p:cBhvr>
                                      <p:tavLst>
                                        <p:tav tm="0">
                                          <p:val>
                                            <p:strVal val="1+#ppt_w/2"/>
                                          </p:val>
                                        </p:tav>
                                        <p:tav tm="100000">
                                          <p:val>
                                            <p:strVal val="#ppt_x"/>
                                          </p:val>
                                        </p:tav>
                                      </p:tavLst>
                                    </p:anim>
                                    <p:anim calcmode="lin" valueType="num">
                                      <p:cBhvr additive="base">
                                        <p:cTn id="17" dur="1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
                                            <p:txEl>
                                              <p:pRg st="0" end="0"/>
                                            </p:txEl>
                                          </p:spTgt>
                                        </p:tgtEl>
                                        <p:attrNameLst>
                                          <p:attrName>style.visibility</p:attrName>
                                        </p:attrNameLst>
                                      </p:cBhvr>
                                      <p:to>
                                        <p:strVal val="visible"/>
                                      </p:to>
                                    </p:set>
                                    <p:animEffect transition="in" filter="wipe(left)">
                                      <p:cBhvr>
                                        <p:cTn id="22" dur="500"/>
                                        <p:tgtEl>
                                          <p:spTgt spid="1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
                                            <p:txEl>
                                              <p:pRg st="1" end="1"/>
                                            </p:txEl>
                                          </p:spTgt>
                                        </p:tgtEl>
                                        <p:attrNameLst>
                                          <p:attrName>style.visibility</p:attrName>
                                        </p:attrNameLst>
                                      </p:cBhvr>
                                      <p:to>
                                        <p:strVal val="visible"/>
                                      </p:to>
                                    </p:set>
                                    <p:animEffect transition="in" filter="wipe(left)">
                                      <p:cBhvr>
                                        <p:cTn id="27" dur="500"/>
                                        <p:tgtEl>
                                          <p:spTgt spid="13">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
                                            <p:txEl>
                                              <p:pRg st="0" end="0"/>
                                            </p:txEl>
                                          </p:spTgt>
                                        </p:tgtEl>
                                        <p:attrNameLst>
                                          <p:attrName>style.visibility</p:attrName>
                                        </p:attrNameLst>
                                      </p:cBhvr>
                                      <p:to>
                                        <p:strVal val="visible"/>
                                      </p:to>
                                    </p:set>
                                    <p:animEffect transition="in" filter="wipe(left)">
                                      <p:cBhvr>
                                        <p:cTn id="32" dur="500"/>
                                        <p:tgtEl>
                                          <p:spTgt spid="14">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4">
                                            <p:txEl>
                                              <p:pRg st="1" end="1"/>
                                            </p:txEl>
                                          </p:spTgt>
                                        </p:tgtEl>
                                        <p:attrNameLst>
                                          <p:attrName>style.visibility</p:attrName>
                                        </p:attrNameLst>
                                      </p:cBhvr>
                                      <p:to>
                                        <p:strVal val="visible"/>
                                      </p:to>
                                    </p:set>
                                    <p:animEffect transition="in" filter="wipe(left)">
                                      <p:cBhvr>
                                        <p:cTn id="37" dur="500"/>
                                        <p:tgtEl>
                                          <p:spTgt spid="14">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5">
                                            <p:txEl>
                                              <p:pRg st="0" end="0"/>
                                            </p:txEl>
                                          </p:spTgt>
                                        </p:tgtEl>
                                        <p:attrNameLst>
                                          <p:attrName>style.visibility</p:attrName>
                                        </p:attrNameLst>
                                      </p:cBhvr>
                                      <p:to>
                                        <p:strVal val="visible"/>
                                      </p:to>
                                    </p:set>
                                    <p:animEffect transition="in" filter="wipe(left)">
                                      <p:cBhvr>
                                        <p:cTn id="42" dur="500"/>
                                        <p:tgtEl>
                                          <p:spTgt spid="15">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5">
                                            <p:txEl>
                                              <p:pRg st="1" end="1"/>
                                            </p:txEl>
                                          </p:spTgt>
                                        </p:tgtEl>
                                        <p:attrNameLst>
                                          <p:attrName>style.visibility</p:attrName>
                                        </p:attrNameLst>
                                      </p:cBhvr>
                                      <p:to>
                                        <p:strVal val="visible"/>
                                      </p:to>
                                    </p:set>
                                    <p:animEffect transition="in" filter="wipe(left)">
                                      <p:cBhvr>
                                        <p:cTn id="47" dur="500"/>
                                        <p:tgtEl>
                                          <p:spTgt spid="15">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5">
                                            <p:txEl>
                                              <p:pRg st="2" end="2"/>
                                            </p:txEl>
                                          </p:spTgt>
                                        </p:tgtEl>
                                        <p:attrNameLst>
                                          <p:attrName>style.visibility</p:attrName>
                                        </p:attrNameLst>
                                      </p:cBhvr>
                                      <p:to>
                                        <p:strVal val="visible"/>
                                      </p:to>
                                    </p:set>
                                    <p:animEffect transition="in" filter="wipe(left)">
                                      <p:cBhvr>
                                        <p:cTn id="52" dur="500"/>
                                        <p:tgtEl>
                                          <p:spTgt spid="15">
                                            <p:txEl>
                                              <p:pRg st="2" end="2"/>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5">
                                            <p:txEl>
                                              <p:pRg st="3" end="3"/>
                                            </p:txEl>
                                          </p:spTgt>
                                        </p:tgtEl>
                                        <p:attrNameLst>
                                          <p:attrName>style.visibility</p:attrName>
                                        </p:attrNameLst>
                                      </p:cBhvr>
                                      <p:to>
                                        <p:strVal val="visible"/>
                                      </p:to>
                                    </p:set>
                                    <p:animEffect transition="in" filter="wipe(left)">
                                      <p:cBhvr>
                                        <p:cTn id="57" dur="500"/>
                                        <p:tgtEl>
                                          <p:spTgt spid="15">
                                            <p:txEl>
                                              <p:pRg st="3" end="3"/>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5">
                                            <p:txEl>
                                              <p:pRg st="4" end="4"/>
                                            </p:txEl>
                                          </p:spTgt>
                                        </p:tgtEl>
                                        <p:attrNameLst>
                                          <p:attrName>style.visibility</p:attrName>
                                        </p:attrNameLst>
                                      </p:cBhvr>
                                      <p:to>
                                        <p:strVal val="visible"/>
                                      </p:to>
                                    </p:set>
                                    <p:animEffect transition="in" filter="wipe(left)">
                                      <p:cBhvr>
                                        <p:cTn id="62" dur="500"/>
                                        <p:tgtEl>
                                          <p:spTgt spid="15">
                                            <p:txEl>
                                              <p:pRg st="4" end="4"/>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6">
                                            <p:txEl>
                                              <p:pRg st="0" end="0"/>
                                            </p:txEl>
                                          </p:spTgt>
                                        </p:tgtEl>
                                        <p:attrNameLst>
                                          <p:attrName>style.visibility</p:attrName>
                                        </p:attrNameLst>
                                      </p:cBhvr>
                                      <p:to>
                                        <p:strVal val="visible"/>
                                      </p:to>
                                    </p:set>
                                    <p:animEffect transition="in" filter="wipe(left)">
                                      <p:cBhvr>
                                        <p:cTn id="67"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13" grpId="0" build="p"/>
      <p:bldP spid="14" grpId="0" build="p"/>
      <p:bldP spid="15" grpId="0" build="p"/>
      <p:bldP spid="16"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a:spLocks/>
          </p:cNvSpPr>
          <p:nvPr/>
        </p:nvSpPr>
        <p:spPr>
          <a:xfrm>
            <a:off x="371826" y="470256"/>
            <a:ext cx="5784350" cy="438464"/>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Font typeface="Arial" pitchFamily="34" charset="0"/>
              <a:buNone/>
            </a:pPr>
            <a:r>
              <a:rPr lang="en-US" altLang="zh-CN" sz="2000" b="1" dirty="0" smtClean="0"/>
              <a:t>4.  </a:t>
            </a:r>
            <a:r>
              <a:rPr lang="zh-CN" altLang="en-US" sz="2000" b="1" dirty="0" smtClean="0"/>
              <a:t>试述</a:t>
            </a:r>
            <a:r>
              <a:rPr lang="en-US" altLang="zh-CN" sz="2000" b="1" dirty="0" smtClean="0"/>
              <a:t> </a:t>
            </a:r>
            <a:r>
              <a:rPr lang="zh-CN" altLang="en-US" sz="2000" b="1" dirty="0" smtClean="0"/>
              <a:t>下列三种在图样上标注的代号的含义。</a:t>
            </a:r>
            <a:endParaRPr lang="zh-CN" altLang="en-US" sz="2000" b="1" dirty="0"/>
          </a:p>
        </p:txBody>
      </p:sp>
      <mc:AlternateContent xmlns:mc="http://schemas.openxmlformats.org/markup-compatibility/2006" xmlns:a14="http://schemas.microsoft.com/office/drawing/2010/main">
        <mc:Choice Requires="a14">
          <p:sp>
            <p:nvSpPr>
              <p:cNvPr id="8" name="内容占位符 2"/>
              <p:cNvSpPr txBox="1">
                <a:spLocks/>
              </p:cNvSpPr>
              <p:nvPr/>
            </p:nvSpPr>
            <p:spPr>
              <a:xfrm>
                <a:off x="122437" y="830296"/>
                <a:ext cx="8708380" cy="792088"/>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Font typeface="Arial" pitchFamily="34" charset="0"/>
                  <a:buNone/>
                </a:pPr>
                <a:r>
                  <a:rPr lang="zh-CN" altLang="en-US" sz="1600" b="1" dirty="0" smtClean="0"/>
                  <a:t>（</a:t>
                </a:r>
                <a:r>
                  <a:rPr lang="en-US" altLang="zh-CN" sz="1600" b="1" dirty="0" smtClean="0"/>
                  <a:t>1</a:t>
                </a:r>
                <a:r>
                  <a:rPr lang="zh-CN" altLang="en-US" sz="1600" b="1" dirty="0" smtClean="0"/>
                  <a:t>）</a:t>
                </a:r>
                <a:r>
                  <a:rPr lang="en-US" altLang="zh-CN" sz="1600" b="1" dirty="0" smtClean="0"/>
                  <a:t>  M24×1.5━5H6H━ L </a:t>
                </a:r>
                <a:r>
                  <a:rPr lang="en-US" altLang="zh-CN" sz="1600" b="1" dirty="0"/>
                  <a:t>,</a:t>
                </a:r>
                <a:r>
                  <a:rPr lang="zh-CN" altLang="en-US" sz="1600" b="1" dirty="0" smtClean="0"/>
                  <a:t>（</a:t>
                </a:r>
                <a:r>
                  <a:rPr lang="en-US" altLang="zh-CN" sz="1600" b="1" dirty="0" smtClean="0"/>
                  <a:t>2</a:t>
                </a:r>
                <a:r>
                  <a:rPr lang="zh-CN" altLang="en-US" sz="1600" b="1" dirty="0" smtClean="0"/>
                  <a:t>） </a:t>
                </a:r>
                <a:r>
                  <a:rPr lang="en-US" altLang="zh-CN" sz="1600" b="1" dirty="0" smtClean="0"/>
                  <a:t>7</a:t>
                </a:r>
                <a:r>
                  <a:rPr lang="zh-CN" altLang="en-US" sz="1600" b="1" dirty="0" smtClean="0"/>
                  <a:t>（</a:t>
                </a:r>
                <a14:m>
                  <m:oMath xmlns:m="http://schemas.openxmlformats.org/officeDocument/2006/math">
                    <m:sSub>
                      <m:sSubPr>
                        <m:ctrlPr>
                          <a:rPr lang="en-US" altLang="zh-CN" sz="1600" b="1" i="1" smtClean="0">
                            <a:latin typeface="Cambria Math"/>
                          </a:rPr>
                        </m:ctrlPr>
                      </m:sSubPr>
                      <m:e>
                        <m:r>
                          <a:rPr lang="en-US" altLang="zh-CN" sz="1600" b="1" i="1" smtClean="0">
                            <a:latin typeface="Cambria Math"/>
                          </a:rPr>
                          <m:t>𝑭</m:t>
                        </m:r>
                      </m:e>
                      <m:sub>
                        <m:r>
                          <a:rPr lang="en-US" altLang="zh-CN" sz="1600" b="1" i="0" smtClean="0">
                            <a:latin typeface="Cambria Math"/>
                          </a:rPr>
                          <m:t>𝐏</m:t>
                        </m:r>
                      </m:sub>
                    </m:sSub>
                    <m:r>
                      <a:rPr lang="zh-CN" altLang="en-US" sz="1600" b="1" i="1" smtClean="0">
                        <a:latin typeface="Cambria Math"/>
                      </a:rPr>
                      <m:t>、</m:t>
                    </m:r>
                    <m:sSub>
                      <m:sSubPr>
                        <m:ctrlPr>
                          <a:rPr lang="en-US" altLang="zh-CN" sz="1600" b="1" i="1" smtClean="0">
                            <a:latin typeface="Cambria Math"/>
                          </a:rPr>
                        </m:ctrlPr>
                      </m:sSubPr>
                      <m:e>
                        <m:r>
                          <a:rPr lang="en-US" altLang="zh-CN" sz="1600" b="1" i="1" smtClean="0">
                            <a:latin typeface="Cambria Math"/>
                          </a:rPr>
                          <m:t>𝒇</m:t>
                        </m:r>
                      </m:e>
                      <m:sub>
                        <m:r>
                          <a:rPr lang="en-US" altLang="zh-CN" sz="1600" b="1" i="0" smtClean="0">
                            <a:latin typeface="Cambria Math"/>
                          </a:rPr>
                          <m:t>𝐩𝐭</m:t>
                        </m:r>
                      </m:sub>
                    </m:sSub>
                  </m:oMath>
                </a14:m>
                <a:r>
                  <a:rPr lang="zh-CN" altLang="en-US" sz="1600" b="1" dirty="0" smtClean="0"/>
                  <a:t> 、</a:t>
                </a:r>
                <a14:m>
                  <m:oMath xmlns:m="http://schemas.openxmlformats.org/officeDocument/2006/math">
                    <m:sSub>
                      <m:sSubPr>
                        <m:ctrlPr>
                          <a:rPr lang="en-US" altLang="zh-CN" sz="1600" b="1" i="1" dirty="0" smtClean="0">
                            <a:latin typeface="Cambria Math"/>
                          </a:rPr>
                        </m:ctrlPr>
                      </m:sSubPr>
                      <m:e>
                        <m:r>
                          <a:rPr lang="en-US" altLang="zh-CN" sz="1600" b="1" i="1" dirty="0" smtClean="0">
                            <a:latin typeface="Cambria Math"/>
                          </a:rPr>
                          <m:t>𝑭</m:t>
                        </m:r>
                      </m:e>
                      <m:sub>
                        <m:r>
                          <a:rPr lang="en-US" altLang="zh-CN" sz="1600" b="1" i="1" dirty="0" smtClean="0">
                            <a:latin typeface="Cambria Math"/>
                            <a:ea typeface="Cambria Math"/>
                          </a:rPr>
                          <m:t>𝜶</m:t>
                        </m:r>
                      </m:sub>
                    </m:sSub>
                  </m:oMath>
                </a14:m>
                <a:r>
                  <a:rPr lang="zh-CN" altLang="en-US" sz="1600" b="1" dirty="0" smtClean="0"/>
                  <a:t>）</a:t>
                </a:r>
                <a:r>
                  <a:rPr lang="en-US" altLang="zh-CN" sz="1600" b="1" dirty="0" smtClean="0"/>
                  <a:t>6(</a:t>
                </a:r>
                <a14:m>
                  <m:oMath xmlns:m="http://schemas.openxmlformats.org/officeDocument/2006/math">
                    <m:sSub>
                      <m:sSubPr>
                        <m:ctrlPr>
                          <a:rPr lang="en-US" altLang="zh-CN" sz="1600" b="1" i="1" smtClean="0">
                            <a:latin typeface="Cambria Math"/>
                          </a:rPr>
                        </m:ctrlPr>
                      </m:sSubPr>
                      <m:e>
                        <m:r>
                          <a:rPr lang="en-US" altLang="zh-CN" sz="1600" b="1" i="1" smtClean="0">
                            <a:latin typeface="Cambria Math"/>
                          </a:rPr>
                          <m:t>𝑭</m:t>
                        </m:r>
                      </m:e>
                      <m:sub>
                        <m:r>
                          <a:rPr lang="en-US" altLang="zh-CN" sz="1600" b="1" i="1" smtClean="0">
                            <a:latin typeface="Cambria Math"/>
                            <a:ea typeface="Cambria Math"/>
                          </a:rPr>
                          <m:t>𝜷</m:t>
                        </m:r>
                      </m:sub>
                    </m:sSub>
                  </m:oMath>
                </a14:m>
                <a:r>
                  <a:rPr lang="en-US" altLang="zh-CN" sz="1600" b="1" dirty="0" smtClean="0"/>
                  <a:t>)   GB/T 10095.1</a:t>
                </a:r>
              </a:p>
              <a:p>
                <a:pPr marL="0" indent="0">
                  <a:lnSpc>
                    <a:spcPct val="130000"/>
                  </a:lnSpc>
                  <a:buFont typeface="Arial" pitchFamily="34" charset="0"/>
                  <a:buNone/>
                </a:pPr>
                <a:r>
                  <a:rPr lang="en-US" altLang="zh-CN" sz="1600" b="1" dirty="0" smtClean="0"/>
                  <a:t>   (3)   6×23f7×26a11×6d10    GB/T1144━2001</a:t>
                </a:r>
                <a:endParaRPr lang="zh-CN" altLang="en-US" sz="1600" b="1" dirty="0"/>
              </a:p>
            </p:txBody>
          </p:sp>
        </mc:Choice>
        <mc:Fallback xmlns="">
          <p:sp>
            <p:nvSpPr>
              <p:cNvPr id="8" name="内容占位符 2"/>
              <p:cNvSpPr txBox="1">
                <a:spLocks noRot="1" noChangeAspect="1" noMove="1" noResize="1" noEditPoints="1" noAdjustHandles="1" noChangeArrowheads="1" noChangeShapeType="1" noTextEdit="1"/>
              </p:cNvSpPr>
              <p:nvPr/>
            </p:nvSpPr>
            <p:spPr>
              <a:xfrm>
                <a:off x="122437" y="830296"/>
                <a:ext cx="8708380" cy="792088"/>
              </a:xfrm>
              <a:prstGeom prst="rect">
                <a:avLst/>
              </a:prstGeom>
              <a:blipFill rotWithShape="1">
                <a:blip r:embed="rId2"/>
                <a:stretch>
                  <a:fillRect l="-350" b="-2308"/>
                </a:stretch>
              </a:blipFill>
            </p:spPr>
            <p:txBody>
              <a:bodyPr/>
              <a:lstStyle/>
              <a:p>
                <a:r>
                  <a:rPr lang="zh-CN" altLang="en-US">
                    <a:noFill/>
                  </a:rPr>
                  <a:t> </a:t>
                </a:r>
              </a:p>
            </p:txBody>
          </p:sp>
        </mc:Fallback>
      </mc:AlternateContent>
      <p:sp>
        <p:nvSpPr>
          <p:cNvPr id="9" name="内容占位符 2"/>
          <p:cNvSpPr txBox="1">
            <a:spLocks/>
          </p:cNvSpPr>
          <p:nvPr/>
        </p:nvSpPr>
        <p:spPr>
          <a:xfrm>
            <a:off x="289474" y="4928336"/>
            <a:ext cx="8280920" cy="438464"/>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Font typeface="Arial" pitchFamily="34" charset="0"/>
              <a:buNone/>
            </a:pPr>
            <a:r>
              <a:rPr lang="en-US" altLang="zh-CN" sz="2000" b="1" dirty="0" smtClean="0"/>
              <a:t>5.  </a:t>
            </a:r>
            <a:r>
              <a:rPr lang="zh-CN" altLang="en-US" sz="2000" b="1" dirty="0"/>
              <a:t>滚动轴承</a:t>
            </a:r>
            <a:r>
              <a:rPr lang="zh-CN" altLang="en-US" sz="2000" b="1" dirty="0" smtClean="0"/>
              <a:t>内圈与轴颈，外圈与外壳孔的配合应分别采用什么基准制？</a:t>
            </a:r>
            <a:endParaRPr lang="zh-CN" altLang="en-US" sz="2000" b="1" dirty="0"/>
          </a:p>
        </p:txBody>
      </p:sp>
      <p:sp>
        <p:nvSpPr>
          <p:cNvPr id="10" name="内容占位符 2"/>
          <p:cNvSpPr txBox="1">
            <a:spLocks/>
          </p:cNvSpPr>
          <p:nvPr/>
        </p:nvSpPr>
        <p:spPr>
          <a:xfrm>
            <a:off x="107504" y="1550376"/>
            <a:ext cx="8280920" cy="1296144"/>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Font typeface="Arial" pitchFamily="34" charset="0"/>
              <a:buNone/>
            </a:pPr>
            <a:r>
              <a:rPr lang="zh-CN" altLang="en-US" sz="2000" b="1" dirty="0" smtClean="0"/>
              <a:t>（</a:t>
            </a:r>
            <a:r>
              <a:rPr lang="en-US" altLang="zh-CN" sz="2000" b="1" dirty="0" smtClean="0"/>
              <a:t>1</a:t>
            </a:r>
            <a:r>
              <a:rPr lang="zh-CN" altLang="en-US" sz="2000" b="1" dirty="0" smtClean="0"/>
              <a:t>）答案：</a:t>
            </a:r>
            <a:r>
              <a:rPr lang="en-US" altLang="zh-CN" sz="2000" b="1" dirty="0" smtClean="0"/>
              <a:t>M24 </a:t>
            </a:r>
            <a:r>
              <a:rPr lang="zh-CN" altLang="en-US" sz="2000" b="1" dirty="0" smtClean="0"/>
              <a:t>表示普通内螺纹的公称直径</a:t>
            </a:r>
            <a:r>
              <a:rPr lang="en-US" altLang="zh-CN" sz="2000" b="1" dirty="0" smtClean="0"/>
              <a:t>24 </a:t>
            </a:r>
            <a:r>
              <a:rPr lang="zh-CN" altLang="en-US" sz="2000" b="1" dirty="0" smtClean="0"/>
              <a:t>，细牙螺纹螺距</a:t>
            </a:r>
            <a:r>
              <a:rPr lang="en-US" altLang="zh-CN" sz="2000" b="1" dirty="0" smtClean="0"/>
              <a:t>1.5</a:t>
            </a:r>
            <a:r>
              <a:rPr lang="zh-CN" altLang="en-US" sz="2000" b="1" dirty="0" smtClean="0"/>
              <a:t>。中</a:t>
            </a:r>
            <a:endParaRPr lang="en-US" altLang="zh-CN" sz="2000" b="1" dirty="0" smtClean="0"/>
          </a:p>
          <a:p>
            <a:pPr marL="0" indent="0">
              <a:lnSpc>
                <a:spcPct val="130000"/>
              </a:lnSpc>
              <a:buFont typeface="Arial" pitchFamily="34" charset="0"/>
              <a:buNone/>
            </a:pPr>
            <a:r>
              <a:rPr lang="en-US" altLang="zh-CN" sz="2000" b="1" dirty="0"/>
              <a:t> </a:t>
            </a:r>
            <a:r>
              <a:rPr lang="en-US" altLang="zh-CN" sz="2000" b="1" dirty="0" smtClean="0"/>
              <a:t>                       </a:t>
            </a:r>
            <a:r>
              <a:rPr lang="zh-CN" altLang="en-US" sz="2000" b="1" dirty="0" smtClean="0"/>
              <a:t>径公差带代号为</a:t>
            </a:r>
            <a:r>
              <a:rPr lang="en-US" altLang="zh-CN" sz="2000" b="1" dirty="0" smtClean="0"/>
              <a:t>5H,</a:t>
            </a:r>
            <a:r>
              <a:rPr lang="zh-CN" altLang="en-US" sz="2000" b="1" dirty="0" smtClean="0"/>
              <a:t>顶径（小径）公差带代号为</a:t>
            </a:r>
            <a:r>
              <a:rPr lang="en-US" altLang="zh-CN" sz="2000" b="1" dirty="0" smtClean="0"/>
              <a:t>6H</a:t>
            </a:r>
            <a:r>
              <a:rPr lang="zh-CN" altLang="en-US" sz="2000" b="1" dirty="0" smtClean="0"/>
              <a:t>。旋合长</a:t>
            </a:r>
            <a:endParaRPr lang="en-US" altLang="zh-CN" sz="2000" b="1" dirty="0" smtClean="0"/>
          </a:p>
          <a:p>
            <a:pPr marL="0" indent="0">
              <a:lnSpc>
                <a:spcPct val="130000"/>
              </a:lnSpc>
              <a:buFont typeface="Arial" pitchFamily="34" charset="0"/>
              <a:buNone/>
            </a:pPr>
            <a:r>
              <a:rPr lang="en-US" altLang="zh-CN" sz="2000" b="1" dirty="0"/>
              <a:t> </a:t>
            </a:r>
            <a:r>
              <a:rPr lang="en-US" altLang="zh-CN" sz="2000" b="1" dirty="0" smtClean="0"/>
              <a:t>                        </a:t>
            </a:r>
            <a:r>
              <a:rPr lang="zh-CN" altLang="en-US" sz="2000" b="1" dirty="0" smtClean="0"/>
              <a:t>度为长旋合</a:t>
            </a:r>
            <a:r>
              <a:rPr lang="en-US" altLang="zh-CN" sz="2000" b="1" dirty="0" smtClean="0"/>
              <a:t>L</a:t>
            </a:r>
            <a:r>
              <a:rPr lang="zh-CN" altLang="en-US" sz="2000" b="1" dirty="0" smtClean="0"/>
              <a:t>。</a:t>
            </a:r>
            <a:endParaRPr lang="en-US" altLang="zh-CN" sz="2000" b="1" dirty="0" smtClean="0"/>
          </a:p>
          <a:p>
            <a:pPr marL="0" indent="0">
              <a:lnSpc>
                <a:spcPct val="130000"/>
              </a:lnSpc>
              <a:buFont typeface="Arial" pitchFamily="34" charset="0"/>
              <a:buNone/>
            </a:pPr>
            <a:endParaRPr lang="zh-CN" altLang="en-US" sz="2000" b="1" dirty="0"/>
          </a:p>
        </p:txBody>
      </p:sp>
      <p:sp>
        <p:nvSpPr>
          <p:cNvPr id="11" name="内容占位符 2"/>
          <p:cNvSpPr txBox="1">
            <a:spLocks/>
          </p:cNvSpPr>
          <p:nvPr/>
        </p:nvSpPr>
        <p:spPr>
          <a:xfrm>
            <a:off x="107504" y="2765483"/>
            <a:ext cx="8898111" cy="108012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Font typeface="Arial" pitchFamily="34" charset="0"/>
              <a:buNone/>
            </a:pPr>
            <a:r>
              <a:rPr lang="zh-CN" altLang="en-US" sz="2000" b="1" dirty="0" smtClean="0"/>
              <a:t>（</a:t>
            </a:r>
            <a:r>
              <a:rPr lang="en-US" altLang="zh-CN" sz="2000" b="1" dirty="0"/>
              <a:t>2</a:t>
            </a:r>
            <a:r>
              <a:rPr lang="zh-CN" altLang="en-US" sz="2000" b="1" dirty="0" smtClean="0"/>
              <a:t>）答案：</a:t>
            </a:r>
            <a:r>
              <a:rPr lang="en-US" altLang="zh-CN" sz="2000" b="1" dirty="0" smtClean="0"/>
              <a:t>GB/T  10095.1 </a:t>
            </a:r>
            <a:r>
              <a:rPr lang="zh-CN" altLang="en-US" sz="2000" b="1" dirty="0" smtClean="0"/>
              <a:t>规定渐开线圆柱齿轮的传递运动准确性和传动平</a:t>
            </a:r>
            <a:endParaRPr lang="en-US" altLang="zh-CN" sz="2000" b="1" dirty="0" smtClean="0"/>
          </a:p>
          <a:p>
            <a:pPr marL="0" indent="0">
              <a:lnSpc>
                <a:spcPct val="130000"/>
              </a:lnSpc>
              <a:buFont typeface="Arial" pitchFamily="34" charset="0"/>
              <a:buNone/>
            </a:pPr>
            <a:r>
              <a:rPr lang="en-US" altLang="zh-CN" sz="2000" b="1" dirty="0"/>
              <a:t> </a:t>
            </a:r>
            <a:r>
              <a:rPr lang="en-US" altLang="zh-CN" sz="2000" b="1" dirty="0" smtClean="0"/>
              <a:t>                         </a:t>
            </a:r>
            <a:r>
              <a:rPr lang="zh-CN" altLang="en-US" sz="2000" b="1" dirty="0" smtClean="0"/>
              <a:t>稳性精度等级为</a:t>
            </a:r>
            <a:r>
              <a:rPr lang="en-US" altLang="zh-CN" sz="2000" b="1" dirty="0" smtClean="0"/>
              <a:t>7</a:t>
            </a:r>
            <a:r>
              <a:rPr lang="zh-CN" altLang="en-US" sz="2000" b="1" dirty="0" smtClean="0"/>
              <a:t>级，载荷分布均匀性精度等级为</a:t>
            </a:r>
            <a:r>
              <a:rPr lang="en-US" altLang="zh-CN" sz="2000" b="1" dirty="0" smtClean="0"/>
              <a:t>6</a:t>
            </a:r>
            <a:r>
              <a:rPr lang="zh-CN" altLang="en-US" sz="2000" b="1" dirty="0" smtClean="0"/>
              <a:t>级。</a:t>
            </a:r>
            <a:endParaRPr lang="zh-CN" altLang="en-US" sz="2000" b="1" dirty="0"/>
          </a:p>
        </p:txBody>
      </p:sp>
      <p:sp>
        <p:nvSpPr>
          <p:cNvPr id="12" name="内容占位符 2"/>
          <p:cNvSpPr txBox="1">
            <a:spLocks/>
          </p:cNvSpPr>
          <p:nvPr/>
        </p:nvSpPr>
        <p:spPr>
          <a:xfrm>
            <a:off x="107504" y="3488176"/>
            <a:ext cx="8898111" cy="144016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Font typeface="Arial" pitchFamily="34" charset="0"/>
              <a:buNone/>
            </a:pPr>
            <a:r>
              <a:rPr lang="zh-CN" altLang="en-US" sz="2000" b="1" dirty="0" smtClean="0"/>
              <a:t>（</a:t>
            </a:r>
            <a:r>
              <a:rPr lang="en-US" altLang="zh-CN" sz="2000" b="1" dirty="0" smtClean="0"/>
              <a:t>3</a:t>
            </a:r>
            <a:r>
              <a:rPr lang="zh-CN" altLang="en-US" sz="2000" b="1" dirty="0" smtClean="0"/>
              <a:t>）答案：</a:t>
            </a:r>
            <a:r>
              <a:rPr lang="en-US" altLang="zh-CN" sz="2000" b="1" dirty="0" smtClean="0"/>
              <a:t>GB/T  1144━2001 </a:t>
            </a:r>
            <a:r>
              <a:rPr lang="zh-CN" altLang="en-US" sz="2000" b="1" dirty="0" smtClean="0"/>
              <a:t>规定矩形外花键的键数为</a:t>
            </a:r>
            <a:r>
              <a:rPr lang="en-US" altLang="zh-CN" sz="2000" b="1" dirty="0" smtClean="0"/>
              <a:t>6</a:t>
            </a:r>
            <a:r>
              <a:rPr lang="zh-CN" altLang="en-US" sz="2000" b="1" dirty="0" smtClean="0"/>
              <a:t>，小径尺寸及公差</a:t>
            </a:r>
            <a:endParaRPr lang="en-US" altLang="zh-CN" sz="2000" b="1" dirty="0" smtClean="0"/>
          </a:p>
          <a:p>
            <a:pPr marL="0" indent="0">
              <a:lnSpc>
                <a:spcPct val="130000"/>
              </a:lnSpc>
              <a:buFont typeface="Arial" pitchFamily="34" charset="0"/>
              <a:buNone/>
            </a:pPr>
            <a:r>
              <a:rPr lang="en-US" altLang="zh-CN" sz="2000" b="1" dirty="0"/>
              <a:t> </a:t>
            </a:r>
            <a:r>
              <a:rPr lang="en-US" altLang="zh-CN" sz="2000" b="1" dirty="0" smtClean="0"/>
              <a:t>                        </a:t>
            </a:r>
            <a:r>
              <a:rPr lang="zh-CN" altLang="en-US" sz="2000" b="1" dirty="0" smtClean="0"/>
              <a:t>带代号为</a:t>
            </a:r>
            <a:r>
              <a:rPr lang="en-US" altLang="zh-CN" sz="2000" b="1" dirty="0" smtClean="0"/>
              <a:t>23f7,</a:t>
            </a:r>
            <a:r>
              <a:rPr lang="zh-CN" altLang="en-US" sz="2000" b="1" dirty="0" smtClean="0"/>
              <a:t>大径尺寸及公差带代号为</a:t>
            </a:r>
            <a:r>
              <a:rPr lang="en-US" altLang="zh-CN" sz="2000" b="1" dirty="0" smtClean="0"/>
              <a:t>26a11,</a:t>
            </a:r>
            <a:r>
              <a:rPr lang="zh-CN" altLang="en-US" sz="2000" b="1" dirty="0" smtClean="0"/>
              <a:t>键宽尺寸及公差带</a:t>
            </a:r>
            <a:endParaRPr lang="en-US" altLang="zh-CN" sz="2000" b="1" dirty="0" smtClean="0"/>
          </a:p>
          <a:p>
            <a:pPr marL="0" indent="0">
              <a:lnSpc>
                <a:spcPct val="130000"/>
              </a:lnSpc>
              <a:buFont typeface="Arial" pitchFamily="34" charset="0"/>
              <a:buNone/>
            </a:pPr>
            <a:r>
              <a:rPr lang="en-US" altLang="zh-CN" sz="2000" b="1" dirty="0"/>
              <a:t> </a:t>
            </a:r>
            <a:r>
              <a:rPr lang="en-US" altLang="zh-CN" sz="2000" b="1" dirty="0" smtClean="0"/>
              <a:t>                         </a:t>
            </a:r>
            <a:r>
              <a:rPr lang="zh-CN" altLang="en-US" sz="2000" b="1" dirty="0" smtClean="0"/>
              <a:t>代号为</a:t>
            </a:r>
            <a:r>
              <a:rPr lang="en-US" altLang="zh-CN" sz="2000" b="1" dirty="0" smtClean="0"/>
              <a:t>6d10</a:t>
            </a:r>
            <a:r>
              <a:rPr lang="zh-CN" altLang="en-US" sz="2000" b="1" dirty="0" smtClean="0"/>
              <a:t>。</a:t>
            </a:r>
            <a:endParaRPr lang="zh-CN" altLang="en-US" sz="2000" b="1" dirty="0"/>
          </a:p>
        </p:txBody>
      </p:sp>
      <p:sp>
        <p:nvSpPr>
          <p:cNvPr id="13" name="内容占位符 2"/>
          <p:cNvSpPr txBox="1">
            <a:spLocks/>
          </p:cNvSpPr>
          <p:nvPr/>
        </p:nvSpPr>
        <p:spPr>
          <a:xfrm>
            <a:off x="253481" y="5366800"/>
            <a:ext cx="8494983" cy="438464"/>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Font typeface="Arial" pitchFamily="34" charset="0"/>
              <a:buNone/>
            </a:pPr>
            <a:r>
              <a:rPr lang="zh-CN" altLang="en-US" sz="2000" b="1" dirty="0" smtClean="0"/>
              <a:t>答案：</a:t>
            </a:r>
            <a:r>
              <a:rPr lang="en-US" altLang="zh-CN" sz="2000" b="1" dirty="0" smtClean="0"/>
              <a:t> </a:t>
            </a:r>
            <a:r>
              <a:rPr lang="zh-CN" altLang="en-US" sz="2000" b="1" dirty="0"/>
              <a:t>滚动轴承</a:t>
            </a:r>
            <a:r>
              <a:rPr lang="zh-CN" altLang="en-US" sz="2000" b="1" dirty="0" smtClean="0"/>
              <a:t>内圈与轴颈配合为基孔制。外圈与外壳孔的配合为基准制。</a:t>
            </a:r>
            <a:endParaRPr lang="zh-CN" altLang="en-US" sz="2000" b="1" dirty="0"/>
          </a:p>
        </p:txBody>
      </p:sp>
      <p:sp>
        <p:nvSpPr>
          <p:cNvPr id="14"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51</a:t>
            </a:fld>
            <a:endParaRPr lang="zh-CN" altLang="en-US" sz="2400" b="1" dirty="0"/>
          </a:p>
        </p:txBody>
      </p:sp>
    </p:spTree>
    <p:extLst>
      <p:ext uri="{BB962C8B-B14F-4D97-AF65-F5344CB8AC3E}">
        <p14:creationId xmlns:p14="http://schemas.microsoft.com/office/powerpoint/2010/main" val="15011742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wipe(left)">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wipe(left)">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wipe(left)">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xEl>
                                              <p:pRg st="1" end="1"/>
                                            </p:txEl>
                                          </p:spTgt>
                                        </p:tgtEl>
                                        <p:attrNameLst>
                                          <p:attrName>style.visibility</p:attrName>
                                        </p:attrNameLst>
                                      </p:cBhvr>
                                      <p:to>
                                        <p:strVal val="visible"/>
                                      </p:to>
                                    </p:set>
                                    <p:animEffect transition="in" filter="wipe(left)">
                                      <p:cBhvr>
                                        <p:cTn id="27" dur="500"/>
                                        <p:tgtEl>
                                          <p:spTgt spid="10">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xEl>
                                              <p:pRg st="2" end="2"/>
                                            </p:txEl>
                                          </p:spTgt>
                                        </p:tgtEl>
                                        <p:attrNameLst>
                                          <p:attrName>style.visibility</p:attrName>
                                        </p:attrNameLst>
                                      </p:cBhvr>
                                      <p:to>
                                        <p:strVal val="visible"/>
                                      </p:to>
                                    </p:set>
                                    <p:animEffect transition="in" filter="wipe(left)">
                                      <p:cBhvr>
                                        <p:cTn id="32" dur="500"/>
                                        <p:tgtEl>
                                          <p:spTgt spid="10">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animEffect transition="in" filter="wipe(left)">
                                      <p:cBhvr>
                                        <p:cTn id="37" dur="500"/>
                                        <p:tgtEl>
                                          <p:spTgt spid="11">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1">
                                            <p:txEl>
                                              <p:pRg st="1" end="1"/>
                                            </p:txEl>
                                          </p:spTgt>
                                        </p:tgtEl>
                                        <p:attrNameLst>
                                          <p:attrName>style.visibility</p:attrName>
                                        </p:attrNameLst>
                                      </p:cBhvr>
                                      <p:to>
                                        <p:strVal val="visible"/>
                                      </p:to>
                                    </p:set>
                                    <p:animEffect transition="in" filter="wipe(left)">
                                      <p:cBhvr>
                                        <p:cTn id="42" dur="500"/>
                                        <p:tgtEl>
                                          <p:spTgt spid="11">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2">
                                            <p:txEl>
                                              <p:pRg st="0" end="0"/>
                                            </p:txEl>
                                          </p:spTgt>
                                        </p:tgtEl>
                                        <p:attrNameLst>
                                          <p:attrName>style.visibility</p:attrName>
                                        </p:attrNameLst>
                                      </p:cBhvr>
                                      <p:to>
                                        <p:strVal val="visible"/>
                                      </p:to>
                                    </p:set>
                                    <p:animEffect transition="in" filter="wipe(left)">
                                      <p:cBhvr>
                                        <p:cTn id="47" dur="500"/>
                                        <p:tgtEl>
                                          <p:spTgt spid="12">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2">
                                            <p:txEl>
                                              <p:pRg st="1" end="1"/>
                                            </p:txEl>
                                          </p:spTgt>
                                        </p:tgtEl>
                                        <p:attrNameLst>
                                          <p:attrName>style.visibility</p:attrName>
                                        </p:attrNameLst>
                                      </p:cBhvr>
                                      <p:to>
                                        <p:strVal val="visible"/>
                                      </p:to>
                                    </p:set>
                                    <p:animEffect transition="in" filter="wipe(left)">
                                      <p:cBhvr>
                                        <p:cTn id="52" dur="500"/>
                                        <p:tgtEl>
                                          <p:spTgt spid="12">
                                            <p:txEl>
                                              <p:pRg st="1" end="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2">
                                            <p:txEl>
                                              <p:pRg st="2" end="2"/>
                                            </p:txEl>
                                          </p:spTgt>
                                        </p:tgtEl>
                                        <p:attrNameLst>
                                          <p:attrName>style.visibility</p:attrName>
                                        </p:attrNameLst>
                                      </p:cBhvr>
                                      <p:to>
                                        <p:strVal val="visible"/>
                                      </p:to>
                                    </p:set>
                                    <p:animEffect transition="in" filter="wipe(left)">
                                      <p:cBhvr>
                                        <p:cTn id="57" dur="500"/>
                                        <p:tgtEl>
                                          <p:spTgt spid="12">
                                            <p:txEl>
                                              <p:pRg st="2" end="2"/>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9">
                                            <p:txEl>
                                              <p:pRg st="0" end="0"/>
                                            </p:txEl>
                                          </p:spTgt>
                                        </p:tgtEl>
                                        <p:attrNameLst>
                                          <p:attrName>style.visibility</p:attrName>
                                        </p:attrNameLst>
                                      </p:cBhvr>
                                      <p:to>
                                        <p:strVal val="visible"/>
                                      </p:to>
                                    </p:set>
                                    <p:animEffect transition="in" filter="wipe(left)">
                                      <p:cBhvr>
                                        <p:cTn id="62" dur="500"/>
                                        <p:tgtEl>
                                          <p:spTgt spid="9">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3">
                                            <p:txEl>
                                              <p:pRg st="0" end="0"/>
                                            </p:txEl>
                                          </p:spTgt>
                                        </p:tgtEl>
                                        <p:attrNameLst>
                                          <p:attrName>style.visibility</p:attrName>
                                        </p:attrNameLst>
                                      </p:cBhvr>
                                      <p:to>
                                        <p:strVal val="visible"/>
                                      </p:to>
                                    </p:set>
                                    <p:animEffect transition="in" filter="wipe(left)">
                                      <p:cBhvr>
                                        <p:cTn id="6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build="p"/>
      <p:bldP spid="9" grpId="0" build="p"/>
      <p:bldP spid="10" grpId="0" build="p"/>
      <p:bldP spid="11" grpId="0" build="p"/>
      <p:bldP spid="12" grpId="0" build="p"/>
      <p:bldP spid="1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a:xfrm>
            <a:off x="323528" y="692696"/>
            <a:ext cx="8496944" cy="432048"/>
          </a:xfrm>
        </p:spPr>
        <p:txBody>
          <a:bodyPr>
            <a:normAutofit/>
          </a:bodyPr>
          <a:lstStyle/>
          <a:p>
            <a:pPr marL="0" indent="0">
              <a:buNone/>
            </a:pPr>
            <a:r>
              <a:rPr lang="zh-CN" altLang="en-US" sz="2000" b="1" dirty="0"/>
              <a:t>五</a:t>
            </a:r>
            <a:r>
              <a:rPr lang="zh-CN" altLang="en-US" sz="2000" b="1" dirty="0" smtClean="0"/>
              <a:t>、计算题</a:t>
            </a:r>
            <a:endParaRPr lang="zh-CN" altLang="en-US" sz="2000" b="1" dirty="0"/>
          </a:p>
        </p:txBody>
      </p:sp>
      <p:sp>
        <p:nvSpPr>
          <p:cNvPr id="7" name="内容占位符 2"/>
          <p:cNvSpPr txBox="1">
            <a:spLocks/>
          </p:cNvSpPr>
          <p:nvPr/>
        </p:nvSpPr>
        <p:spPr>
          <a:xfrm>
            <a:off x="323528" y="1124744"/>
            <a:ext cx="8496944" cy="93610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buFont typeface="Arial" pitchFamily="34" charset="0"/>
              <a:buAutoNum type="arabicPeriod"/>
            </a:pPr>
            <a:r>
              <a:rPr lang="zh-CN" altLang="en-US" sz="1600" b="1" dirty="0" smtClean="0"/>
              <a:t>已知基孔制孔、轴配合的公称尺寸为</a:t>
            </a:r>
            <a:r>
              <a:rPr lang="el-GR" altLang="zh-CN" sz="1600" b="1" i="1" dirty="0" smtClean="0">
                <a:latin typeface="Batang" pitchFamily="18" charset="-127"/>
                <a:ea typeface="Batang" pitchFamily="18" charset="-127"/>
              </a:rPr>
              <a:t>φ</a:t>
            </a:r>
            <a:r>
              <a:rPr lang="en-US" altLang="zh-CN" sz="1600" b="1" i="1" dirty="0" smtClean="0">
                <a:latin typeface="Batang" pitchFamily="18" charset="-127"/>
                <a:ea typeface="Batang" pitchFamily="18" charset="-127"/>
              </a:rPr>
              <a:t> </a:t>
            </a:r>
            <a:r>
              <a:rPr lang="en-US" altLang="zh-CN" sz="1600" b="1" dirty="0" smtClean="0"/>
              <a:t>50</a:t>
            </a:r>
            <a:r>
              <a:rPr lang="zh-CN" altLang="en-US" sz="1600" b="1" dirty="0" smtClean="0"/>
              <a:t>，孔的公差为</a:t>
            </a:r>
            <a:r>
              <a:rPr lang="en-US" altLang="zh-CN" sz="1600" b="1" dirty="0" smtClean="0"/>
              <a:t>25μm</a:t>
            </a:r>
            <a:r>
              <a:rPr lang="zh-CN" altLang="en-US" sz="1600" b="1" dirty="0" smtClean="0"/>
              <a:t>，轴的公差为</a:t>
            </a:r>
            <a:r>
              <a:rPr lang="en-US" altLang="zh-CN" sz="1600" b="1" dirty="0" smtClean="0"/>
              <a:t>16μm</a:t>
            </a:r>
            <a:r>
              <a:rPr lang="zh-CN" altLang="en-US" sz="1600" b="1" dirty="0" smtClean="0"/>
              <a:t>，最大间隙为</a:t>
            </a:r>
            <a:r>
              <a:rPr lang="en-US" altLang="zh-CN" sz="1600" b="1" dirty="0" smtClean="0"/>
              <a:t>+23μm </a:t>
            </a:r>
            <a:r>
              <a:rPr lang="zh-CN" altLang="en-US" sz="1600" b="1" dirty="0" smtClean="0"/>
              <a:t>。试确定</a:t>
            </a:r>
            <a:r>
              <a:rPr lang="zh-CN" altLang="en-US" sz="1600" b="1" dirty="0" smtClean="0">
                <a:sym typeface="Wingdings" pitchFamily="2" charset="2"/>
              </a:rPr>
              <a:t>：  （</a:t>
            </a:r>
            <a:r>
              <a:rPr lang="en-US" altLang="zh-CN" sz="1600" b="1" dirty="0" smtClean="0">
                <a:sym typeface="Wingdings" pitchFamily="2" charset="2"/>
              </a:rPr>
              <a:t>1</a:t>
            </a:r>
            <a:r>
              <a:rPr lang="zh-CN" altLang="en-US" sz="1600" b="1" dirty="0" smtClean="0">
                <a:sym typeface="Wingdings" pitchFamily="2" charset="2"/>
              </a:rPr>
              <a:t>）孔、轴极限偏差。（</a:t>
            </a:r>
            <a:r>
              <a:rPr lang="en-US" altLang="zh-CN" sz="1600" b="1" dirty="0" smtClean="0">
                <a:sym typeface="Wingdings" pitchFamily="2" charset="2"/>
              </a:rPr>
              <a:t>2</a:t>
            </a:r>
            <a:r>
              <a:rPr lang="zh-CN" altLang="en-US" sz="1600" b="1" dirty="0" smtClean="0">
                <a:sym typeface="Wingdings" pitchFamily="2" charset="2"/>
              </a:rPr>
              <a:t>）配合公差。  （</a:t>
            </a:r>
            <a:r>
              <a:rPr lang="en-US" altLang="zh-CN" sz="1600" b="1" dirty="0" smtClean="0">
                <a:sym typeface="Wingdings" pitchFamily="2" charset="2"/>
              </a:rPr>
              <a:t>3</a:t>
            </a:r>
            <a:r>
              <a:rPr lang="zh-CN" altLang="en-US" sz="1600" b="1" dirty="0" smtClean="0">
                <a:sym typeface="Wingdings" pitchFamily="2" charset="2"/>
              </a:rPr>
              <a:t>）另一个极限间隙（或过盈）。</a:t>
            </a:r>
            <a:r>
              <a:rPr lang="en-US" altLang="zh-CN" sz="1600" b="1" dirty="0" smtClean="0">
                <a:sym typeface="Wingdings" pitchFamily="2" charset="2"/>
              </a:rPr>
              <a:t>   </a:t>
            </a:r>
            <a:r>
              <a:rPr lang="zh-CN" altLang="en-US" sz="1600" b="1" dirty="0" smtClean="0">
                <a:sym typeface="Wingdings" pitchFamily="2" charset="2"/>
              </a:rPr>
              <a:t>（</a:t>
            </a:r>
            <a:r>
              <a:rPr lang="en-US" altLang="zh-CN" sz="1600" b="1" dirty="0" smtClean="0">
                <a:sym typeface="Wingdings" pitchFamily="2" charset="2"/>
              </a:rPr>
              <a:t>4</a:t>
            </a:r>
            <a:r>
              <a:rPr lang="zh-CN" altLang="en-US" sz="1600" b="1" dirty="0" smtClean="0">
                <a:sym typeface="Wingdings" pitchFamily="2" charset="2"/>
              </a:rPr>
              <a:t>）画出孔、</a:t>
            </a:r>
            <a:r>
              <a:rPr lang="en-US" altLang="zh-CN" sz="1600" b="1" dirty="0" smtClean="0">
                <a:sym typeface="Wingdings" pitchFamily="2" charset="2"/>
              </a:rPr>
              <a:t> </a:t>
            </a:r>
            <a:r>
              <a:rPr lang="zh-CN" altLang="en-US" sz="1600" b="1" dirty="0" smtClean="0">
                <a:sym typeface="Wingdings" pitchFamily="2" charset="2"/>
              </a:rPr>
              <a:t>轴尺寸公差带图。</a:t>
            </a:r>
            <a:endParaRPr lang="en-US" altLang="zh-CN" sz="1600" b="1" dirty="0" smtClean="0">
              <a:sym typeface="Wingdings" pitchFamily="2" charset="2"/>
            </a:endParaRPr>
          </a:p>
          <a:p>
            <a:pPr marL="0" indent="0">
              <a:buNone/>
            </a:pPr>
            <a:endParaRPr lang="zh-CN" altLang="en-US" sz="2000" b="1" dirty="0"/>
          </a:p>
        </p:txBody>
      </p:sp>
      <mc:AlternateContent xmlns:mc="http://schemas.openxmlformats.org/markup-compatibility/2006" xmlns:a14="http://schemas.microsoft.com/office/drawing/2010/main">
        <mc:Choice Requires="a14">
          <p:sp>
            <p:nvSpPr>
              <p:cNvPr id="8" name="内容占位符 2"/>
              <p:cNvSpPr txBox="1">
                <a:spLocks/>
              </p:cNvSpPr>
              <p:nvPr/>
            </p:nvSpPr>
            <p:spPr>
              <a:xfrm>
                <a:off x="323528" y="1988840"/>
                <a:ext cx="8496944" cy="208823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000" b="1" dirty="0" smtClean="0"/>
                  <a:t>答案：</a:t>
                </a:r>
                <a:r>
                  <a:rPr lang="zh-CN" altLang="en-US" sz="2000" b="1" dirty="0" smtClean="0">
                    <a:sym typeface="Wingdings" pitchFamily="2" charset="2"/>
                  </a:rPr>
                  <a:t>（</a:t>
                </a:r>
                <a:r>
                  <a:rPr lang="en-US" altLang="zh-CN" sz="2000" b="1" dirty="0" smtClean="0">
                    <a:sym typeface="Wingdings" pitchFamily="2" charset="2"/>
                  </a:rPr>
                  <a:t>1</a:t>
                </a:r>
                <a:r>
                  <a:rPr lang="zh-CN" altLang="en-US" sz="2000" b="1" dirty="0" smtClean="0">
                    <a:sym typeface="Wingdings" pitchFamily="2" charset="2"/>
                  </a:rPr>
                  <a:t>）孔、轴极限偏差    孔：</a:t>
                </a:r>
                <a:r>
                  <a:rPr lang="en-US" altLang="zh-CN" sz="2000" b="1" dirty="0" smtClean="0">
                    <a:sym typeface="Wingdings" pitchFamily="2" charset="2"/>
                  </a:rPr>
                  <a:t>ES=+25μm</a:t>
                </a:r>
                <a:r>
                  <a:rPr lang="zh-CN" altLang="en-US" sz="2000" b="1" dirty="0" smtClean="0">
                    <a:sym typeface="Wingdings" pitchFamily="2" charset="2"/>
                  </a:rPr>
                  <a:t>， </a:t>
                </a:r>
                <a:r>
                  <a:rPr lang="en-US" altLang="zh-CN" sz="2000" b="1" dirty="0" smtClean="0">
                    <a:sym typeface="Wingdings" pitchFamily="2" charset="2"/>
                  </a:rPr>
                  <a:t>EI = 0</a:t>
                </a:r>
                <a:r>
                  <a:rPr lang="zh-CN" altLang="en-US" sz="2000" b="1" dirty="0" smtClean="0">
                    <a:sym typeface="Wingdings" pitchFamily="2" charset="2"/>
                  </a:rPr>
                  <a:t>。</a:t>
                </a:r>
                <a:endParaRPr lang="en-US" altLang="zh-CN" sz="2000" b="1" dirty="0" smtClean="0">
                  <a:sym typeface="Wingdings" pitchFamily="2" charset="2"/>
                </a:endParaRPr>
              </a:p>
              <a:p>
                <a:pPr marL="0" indent="0">
                  <a:buNone/>
                </a:pPr>
                <a:r>
                  <a:rPr lang="en-US" altLang="zh-CN" sz="2000" b="1" dirty="0">
                    <a:sym typeface="Wingdings" pitchFamily="2" charset="2"/>
                  </a:rPr>
                  <a:t> </a:t>
                </a:r>
                <a:r>
                  <a:rPr lang="en-US" altLang="zh-CN" sz="2000" b="1" dirty="0" smtClean="0">
                    <a:sym typeface="Wingdings" pitchFamily="2" charset="2"/>
                  </a:rPr>
                  <a:t>                                                           </a:t>
                </a:r>
                <a:r>
                  <a:rPr lang="zh-CN" altLang="en-US" sz="2000" b="1" dirty="0" smtClean="0">
                    <a:sym typeface="Wingdings" pitchFamily="2" charset="2"/>
                  </a:rPr>
                  <a:t>轴：</a:t>
                </a:r>
                <a:r>
                  <a:rPr lang="en-US" altLang="zh-CN" sz="2000" b="1" dirty="0" err="1" smtClean="0">
                    <a:sym typeface="Wingdings" pitchFamily="2" charset="2"/>
                  </a:rPr>
                  <a:t>es</a:t>
                </a:r>
                <a:r>
                  <a:rPr lang="en-US" altLang="zh-CN" sz="2000" b="1" dirty="0" smtClean="0">
                    <a:sym typeface="Wingdings" pitchFamily="2" charset="2"/>
                  </a:rPr>
                  <a:t>=+18μm</a:t>
                </a:r>
                <a:r>
                  <a:rPr lang="zh-CN" altLang="en-US" sz="2000" b="1" dirty="0" smtClean="0">
                    <a:sym typeface="Wingdings" pitchFamily="2" charset="2"/>
                  </a:rPr>
                  <a:t>，</a:t>
                </a:r>
                <a:r>
                  <a:rPr lang="en-US" altLang="zh-CN" sz="2000" b="1" dirty="0" err="1" smtClean="0">
                    <a:sym typeface="Wingdings" pitchFamily="2" charset="2"/>
                  </a:rPr>
                  <a:t>ei</a:t>
                </a:r>
                <a:r>
                  <a:rPr lang="en-US" altLang="zh-CN" sz="2000" b="1" dirty="0" smtClean="0">
                    <a:sym typeface="Wingdings" pitchFamily="2" charset="2"/>
                  </a:rPr>
                  <a:t>=+2μm</a:t>
                </a:r>
                <a:r>
                  <a:rPr lang="zh-CN" altLang="en-US" sz="2000" b="1" dirty="0" smtClean="0">
                    <a:sym typeface="Wingdings" pitchFamily="2" charset="2"/>
                  </a:rPr>
                  <a:t>。</a:t>
                </a:r>
                <a:endParaRPr lang="en-US" altLang="zh-CN" sz="2000" b="1" dirty="0" smtClean="0">
                  <a:sym typeface="Wingdings" pitchFamily="2" charset="2"/>
                </a:endParaRPr>
              </a:p>
              <a:p>
                <a:pPr marL="0" indent="0">
                  <a:buNone/>
                </a:pPr>
                <a:r>
                  <a:rPr lang="zh-CN" altLang="en-US" sz="2000" b="1" dirty="0" smtClean="0">
                    <a:sym typeface="Wingdings" pitchFamily="2" charset="2"/>
                  </a:rPr>
                  <a:t>              （</a:t>
                </a:r>
                <a:r>
                  <a:rPr lang="en-US" altLang="zh-CN" sz="2000" b="1" dirty="0" smtClean="0">
                    <a:sym typeface="Wingdings" pitchFamily="2" charset="2"/>
                  </a:rPr>
                  <a:t>2</a:t>
                </a:r>
                <a:r>
                  <a:rPr lang="zh-CN" altLang="en-US" sz="2000" b="1" dirty="0" smtClean="0">
                    <a:sym typeface="Wingdings" pitchFamily="2" charset="2"/>
                  </a:rPr>
                  <a:t>）配合公差： </a:t>
                </a:r>
                <a14:m>
                  <m:oMath xmlns:m="http://schemas.openxmlformats.org/officeDocument/2006/math">
                    <m:sSub>
                      <m:sSubPr>
                        <m:ctrlPr>
                          <a:rPr lang="en-US" altLang="zh-CN" sz="2000" b="1" i="1" smtClean="0">
                            <a:latin typeface="Cambria Math"/>
                            <a:sym typeface="Wingdings" pitchFamily="2" charset="2"/>
                          </a:rPr>
                        </m:ctrlPr>
                      </m:sSubPr>
                      <m:e>
                        <m:r>
                          <a:rPr lang="en-US" altLang="zh-CN" sz="2000" b="1" i="1" smtClean="0">
                            <a:latin typeface="Cambria Math"/>
                            <a:sym typeface="Wingdings" pitchFamily="2" charset="2"/>
                          </a:rPr>
                          <m:t>𝑻</m:t>
                        </m:r>
                      </m:e>
                      <m:sub>
                        <m:r>
                          <a:rPr lang="en-US" altLang="zh-CN" sz="2000" b="1" i="1" smtClean="0">
                            <a:latin typeface="Cambria Math"/>
                            <a:sym typeface="Wingdings" pitchFamily="2" charset="2"/>
                          </a:rPr>
                          <m:t>𝒇</m:t>
                        </m:r>
                      </m:sub>
                    </m:sSub>
                  </m:oMath>
                </a14:m>
                <a:r>
                  <a:rPr lang="en-US" altLang="zh-CN" sz="2000" b="1" dirty="0" smtClean="0">
                    <a:sym typeface="Wingdings" pitchFamily="2" charset="2"/>
                  </a:rPr>
                  <a:t> = 41 </a:t>
                </a:r>
                <a:r>
                  <a:rPr lang="en-US" altLang="zh-CN" sz="2000" b="1" dirty="0" err="1" smtClean="0">
                    <a:sym typeface="Wingdings" pitchFamily="2" charset="2"/>
                  </a:rPr>
                  <a:t>μm</a:t>
                </a:r>
                <a:r>
                  <a:rPr lang="zh-CN" altLang="en-US" sz="2000" b="1" dirty="0" smtClean="0">
                    <a:sym typeface="Wingdings" pitchFamily="2" charset="2"/>
                  </a:rPr>
                  <a:t>。</a:t>
                </a:r>
                <a:endParaRPr lang="en-US" altLang="zh-CN" sz="2000" b="1" dirty="0" smtClean="0">
                  <a:sym typeface="Wingdings" pitchFamily="2" charset="2"/>
                </a:endParaRPr>
              </a:p>
              <a:p>
                <a:pPr marL="0" indent="0">
                  <a:buNone/>
                </a:pPr>
                <a:r>
                  <a:rPr lang="zh-CN" altLang="en-US" sz="2000" b="1" dirty="0" smtClean="0">
                    <a:sym typeface="Wingdings" pitchFamily="2" charset="2"/>
                  </a:rPr>
                  <a:t>              （</a:t>
                </a:r>
                <a:r>
                  <a:rPr lang="en-US" altLang="zh-CN" sz="2000" b="1" dirty="0" smtClean="0">
                    <a:sym typeface="Wingdings" pitchFamily="2" charset="2"/>
                  </a:rPr>
                  <a:t>3</a:t>
                </a:r>
                <a:r>
                  <a:rPr lang="zh-CN" altLang="en-US" sz="2000" b="1" dirty="0" smtClean="0">
                    <a:sym typeface="Wingdings" pitchFamily="2" charset="2"/>
                  </a:rPr>
                  <a:t>）另一个极限间隙（或过盈）：</a:t>
                </a:r>
                <a14:m>
                  <m:oMath xmlns:m="http://schemas.openxmlformats.org/officeDocument/2006/math">
                    <m:sSub>
                      <m:sSubPr>
                        <m:ctrlPr>
                          <a:rPr lang="en-US" altLang="zh-CN" sz="2000" b="1" i="1" smtClean="0">
                            <a:latin typeface="Cambria Math"/>
                            <a:sym typeface="Wingdings" pitchFamily="2" charset="2"/>
                          </a:rPr>
                        </m:ctrlPr>
                      </m:sSubPr>
                      <m:e>
                        <m:r>
                          <a:rPr lang="en-US" altLang="zh-CN" sz="2000" b="1" i="1" smtClean="0">
                            <a:latin typeface="Cambria Math"/>
                            <a:sym typeface="Wingdings" pitchFamily="2" charset="2"/>
                          </a:rPr>
                          <m:t>𝒀</m:t>
                        </m:r>
                      </m:e>
                      <m:sub>
                        <m:r>
                          <a:rPr lang="en-US" altLang="zh-CN" sz="2000" b="1" i="0" smtClean="0">
                            <a:latin typeface="Cambria Math"/>
                            <a:sym typeface="Wingdings" pitchFamily="2" charset="2"/>
                          </a:rPr>
                          <m:t>𝐦𝐚𝐱</m:t>
                        </m:r>
                      </m:sub>
                    </m:sSub>
                  </m:oMath>
                </a14:m>
                <a:r>
                  <a:rPr lang="en-US" altLang="zh-CN" sz="2000" b="1" dirty="0" smtClean="0">
                    <a:sym typeface="Wingdings" pitchFamily="2" charset="2"/>
                  </a:rPr>
                  <a:t>   =-18μm</a:t>
                </a:r>
                <a:r>
                  <a:rPr lang="zh-CN" altLang="en-US" sz="2000" b="1" dirty="0" smtClean="0">
                    <a:sym typeface="Wingdings" pitchFamily="2" charset="2"/>
                  </a:rPr>
                  <a:t>。</a:t>
                </a:r>
                <a:endParaRPr lang="en-US" altLang="zh-CN" sz="2000" b="1" dirty="0" smtClean="0">
                  <a:sym typeface="Wingdings" pitchFamily="2" charset="2"/>
                </a:endParaRPr>
              </a:p>
              <a:p>
                <a:pPr marL="0" indent="0">
                  <a:buNone/>
                </a:pPr>
                <a:r>
                  <a:rPr lang="zh-CN" altLang="en-US" sz="2000" b="1" dirty="0" smtClean="0">
                    <a:sym typeface="Wingdings" pitchFamily="2" charset="2"/>
                  </a:rPr>
                  <a:t>              （</a:t>
                </a:r>
                <a:r>
                  <a:rPr lang="en-US" altLang="zh-CN" sz="2000" b="1" dirty="0" smtClean="0">
                    <a:sym typeface="Wingdings" pitchFamily="2" charset="2"/>
                  </a:rPr>
                  <a:t>4</a:t>
                </a:r>
                <a:r>
                  <a:rPr lang="zh-CN" altLang="en-US" sz="2000" b="1" dirty="0" smtClean="0">
                    <a:sym typeface="Wingdings" pitchFamily="2" charset="2"/>
                  </a:rPr>
                  <a:t>）画出孔、</a:t>
                </a:r>
                <a:r>
                  <a:rPr lang="en-US" altLang="zh-CN" sz="2000" b="1" dirty="0" smtClean="0">
                    <a:sym typeface="Wingdings" pitchFamily="2" charset="2"/>
                  </a:rPr>
                  <a:t> </a:t>
                </a:r>
                <a:r>
                  <a:rPr lang="zh-CN" altLang="en-US" sz="2000" b="1" dirty="0" smtClean="0">
                    <a:sym typeface="Wingdings" pitchFamily="2" charset="2"/>
                  </a:rPr>
                  <a:t>轴尺寸公差带图：</a:t>
                </a:r>
                <a:endParaRPr lang="en-US" altLang="zh-CN" sz="2000" b="1" dirty="0" smtClean="0">
                  <a:sym typeface="Wingdings" pitchFamily="2" charset="2"/>
                </a:endParaRPr>
              </a:p>
              <a:p>
                <a:pPr marL="0" indent="0">
                  <a:buNone/>
                </a:pPr>
                <a:endParaRPr lang="zh-CN" altLang="en-US" sz="2000" b="1" dirty="0"/>
              </a:p>
            </p:txBody>
          </p:sp>
        </mc:Choice>
        <mc:Fallback xmlns="">
          <p:sp>
            <p:nvSpPr>
              <p:cNvPr id="8" name="内容占位符 2"/>
              <p:cNvSpPr txBox="1">
                <a:spLocks noRot="1" noChangeAspect="1" noMove="1" noResize="1" noEditPoints="1" noAdjustHandles="1" noChangeArrowheads="1" noChangeShapeType="1" noTextEdit="1"/>
              </p:cNvSpPr>
              <p:nvPr/>
            </p:nvSpPr>
            <p:spPr>
              <a:xfrm>
                <a:off x="323528" y="1988840"/>
                <a:ext cx="8496944" cy="2088232"/>
              </a:xfrm>
              <a:prstGeom prst="rect">
                <a:avLst/>
              </a:prstGeom>
              <a:blipFill rotWithShape="1">
                <a:blip r:embed="rId2"/>
                <a:stretch>
                  <a:fillRect l="-717" t="-2332"/>
                </a:stretch>
              </a:blipFill>
            </p:spPr>
            <p:txBody>
              <a:bodyPr/>
              <a:lstStyle/>
              <a:p>
                <a:r>
                  <a:rPr lang="zh-CN" altLang="en-US">
                    <a:noFill/>
                  </a:rPr>
                  <a:t> </a:t>
                </a:r>
              </a:p>
            </p:txBody>
          </p:sp>
        </mc:Fallback>
      </mc:AlternateContent>
      <p:grpSp>
        <p:nvGrpSpPr>
          <p:cNvPr id="22" name="组合 21"/>
          <p:cNvGrpSpPr/>
          <p:nvPr/>
        </p:nvGrpSpPr>
        <p:grpSpPr>
          <a:xfrm>
            <a:off x="3203848" y="4077072"/>
            <a:ext cx="3183276" cy="2376264"/>
            <a:chOff x="3478521" y="4365104"/>
            <a:chExt cx="3183276" cy="2376264"/>
          </a:xfrm>
        </p:grpSpPr>
        <p:cxnSp>
          <p:nvCxnSpPr>
            <p:cNvPr id="10" name="直接连接符 9"/>
            <p:cNvCxnSpPr/>
            <p:nvPr/>
          </p:nvCxnSpPr>
          <p:spPr>
            <a:xfrm>
              <a:off x="3647441" y="5506186"/>
              <a:ext cx="2703055" cy="1104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3972465" y="5494695"/>
              <a:ext cx="5770" cy="1246673"/>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rot="16200000">
              <a:off x="2969444" y="5777592"/>
              <a:ext cx="1558220" cy="369332"/>
            </a:xfrm>
            <a:prstGeom prst="rect">
              <a:avLst/>
            </a:prstGeom>
            <a:noFill/>
          </p:spPr>
          <p:txBody>
            <a:bodyPr wrap="square" rtlCol="0">
              <a:spAutoFit/>
            </a:bodyPr>
            <a:lstStyle/>
            <a:p>
              <a:r>
                <a:rPr lang="en-US" altLang="zh-CN" i="1" dirty="0" smtClean="0"/>
                <a:t>Φ</a:t>
              </a:r>
              <a:r>
                <a:rPr lang="en-US" altLang="zh-CN" dirty="0" smtClean="0"/>
                <a:t>50mm</a:t>
              </a:r>
              <a:endParaRPr lang="zh-CN" altLang="en-US" baseline="-25000" dirty="0"/>
            </a:p>
          </p:txBody>
        </p:sp>
        <p:sp>
          <p:nvSpPr>
            <p:cNvPr id="13" name="TextBox 12"/>
            <p:cNvSpPr txBox="1"/>
            <p:nvPr/>
          </p:nvSpPr>
          <p:spPr>
            <a:xfrm>
              <a:off x="5642509" y="4427820"/>
              <a:ext cx="869955" cy="369332"/>
            </a:xfrm>
            <a:prstGeom prst="rect">
              <a:avLst/>
            </a:prstGeom>
            <a:noFill/>
            <a:ln w="12700">
              <a:noFill/>
            </a:ln>
          </p:spPr>
          <p:txBody>
            <a:bodyPr wrap="square" rtlCol="0">
              <a:spAutoFit/>
            </a:bodyPr>
            <a:lstStyle/>
            <a:p>
              <a:r>
                <a:rPr lang="en-US" altLang="zh-CN" i="1" dirty="0" smtClean="0"/>
                <a:t>  </a:t>
              </a:r>
              <a:r>
                <a:rPr lang="en-US" altLang="zh-CN" b="1" dirty="0"/>
                <a:t>+</a:t>
              </a:r>
              <a:r>
                <a:rPr lang="en-US" altLang="zh-CN" b="1" dirty="0" smtClean="0"/>
                <a:t>18</a:t>
              </a:r>
              <a:endParaRPr lang="zh-CN" altLang="en-US" b="1" dirty="0"/>
            </a:p>
          </p:txBody>
        </p:sp>
        <p:sp>
          <p:nvSpPr>
            <p:cNvPr id="14" name="TextBox 13"/>
            <p:cNvSpPr txBox="1"/>
            <p:nvPr/>
          </p:nvSpPr>
          <p:spPr>
            <a:xfrm>
              <a:off x="6084168" y="5147900"/>
              <a:ext cx="577629" cy="369332"/>
            </a:xfrm>
            <a:prstGeom prst="rect">
              <a:avLst/>
            </a:prstGeom>
            <a:noFill/>
            <a:ln w="12700">
              <a:noFill/>
            </a:ln>
          </p:spPr>
          <p:txBody>
            <a:bodyPr wrap="square" rtlCol="0">
              <a:spAutoFit/>
            </a:bodyPr>
            <a:lstStyle/>
            <a:p>
              <a:r>
                <a:rPr lang="en-US" altLang="zh-CN" b="1" dirty="0" smtClean="0"/>
                <a:t>+2</a:t>
              </a:r>
              <a:endParaRPr lang="zh-CN" altLang="en-US" b="1" dirty="0"/>
            </a:p>
          </p:txBody>
        </p:sp>
        <p:sp>
          <p:nvSpPr>
            <p:cNvPr id="15" name="TextBox 14"/>
            <p:cNvSpPr txBox="1"/>
            <p:nvPr/>
          </p:nvSpPr>
          <p:spPr>
            <a:xfrm>
              <a:off x="3478521" y="4960407"/>
              <a:ext cx="430853" cy="1141828"/>
            </a:xfrm>
            <a:prstGeom prst="rect">
              <a:avLst/>
            </a:prstGeom>
            <a:noFill/>
            <a:ln w="12700">
              <a:noFill/>
            </a:ln>
          </p:spPr>
          <p:txBody>
            <a:bodyPr wrap="square" rtlCol="0">
              <a:spAutoFit/>
            </a:bodyPr>
            <a:lstStyle/>
            <a:p>
              <a:r>
                <a:rPr lang="en-US" altLang="zh-CN" b="1" dirty="0" smtClean="0"/>
                <a:t>+</a:t>
              </a:r>
            </a:p>
            <a:p>
              <a:r>
                <a:rPr lang="en-US" altLang="zh-CN" b="1" dirty="0" smtClean="0"/>
                <a:t>0</a:t>
              </a:r>
            </a:p>
            <a:p>
              <a:r>
                <a:rPr lang="en-US" altLang="zh-CN" b="1" dirty="0"/>
                <a:t>-</a:t>
              </a:r>
              <a:endParaRPr lang="zh-CN" altLang="en-US" b="1" dirty="0"/>
            </a:p>
          </p:txBody>
        </p:sp>
        <p:sp>
          <p:nvSpPr>
            <p:cNvPr id="16" name="矩形 15"/>
            <p:cNvSpPr/>
            <p:nvPr/>
          </p:nvSpPr>
          <p:spPr>
            <a:xfrm>
              <a:off x="5436096" y="4797152"/>
              <a:ext cx="641390" cy="59252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H</a:t>
              </a:r>
              <a:endParaRPr lang="zh-CN" altLang="en-US" dirty="0"/>
            </a:p>
          </p:txBody>
        </p:sp>
        <p:sp>
          <p:nvSpPr>
            <p:cNvPr id="17" name="矩形 16"/>
            <p:cNvSpPr/>
            <p:nvPr/>
          </p:nvSpPr>
          <p:spPr>
            <a:xfrm>
              <a:off x="4225142" y="4509120"/>
              <a:ext cx="914400" cy="100811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H</a:t>
              </a:r>
              <a:endParaRPr lang="zh-CN" altLang="en-US" dirty="0"/>
            </a:p>
          </p:txBody>
        </p:sp>
        <p:sp>
          <p:nvSpPr>
            <p:cNvPr id="18" name="TextBox 17"/>
            <p:cNvSpPr txBox="1"/>
            <p:nvPr/>
          </p:nvSpPr>
          <p:spPr>
            <a:xfrm>
              <a:off x="3635896" y="4365104"/>
              <a:ext cx="743295" cy="369332"/>
            </a:xfrm>
            <a:prstGeom prst="rect">
              <a:avLst/>
            </a:prstGeom>
            <a:noFill/>
            <a:ln w="12700">
              <a:noFill/>
            </a:ln>
          </p:spPr>
          <p:txBody>
            <a:bodyPr wrap="square" rtlCol="0">
              <a:spAutoFit/>
            </a:bodyPr>
            <a:lstStyle/>
            <a:p>
              <a:r>
                <a:rPr lang="en-US" altLang="zh-CN" b="1" dirty="0"/>
                <a:t>+</a:t>
              </a:r>
              <a:r>
                <a:rPr lang="en-US" altLang="zh-CN" b="1" dirty="0" smtClean="0"/>
                <a:t>25</a:t>
              </a:r>
              <a:endParaRPr lang="zh-CN" altLang="en-US" b="1" dirty="0"/>
            </a:p>
          </p:txBody>
        </p:sp>
        <mc:AlternateContent xmlns:mc="http://schemas.openxmlformats.org/markup-compatibility/2006" xmlns:a14="http://schemas.microsoft.com/office/drawing/2010/main">
          <mc:Choice Requires="a14">
            <p:sp>
              <p:nvSpPr>
                <p:cNvPr id="19" name="TextBox 18"/>
                <p:cNvSpPr txBox="1"/>
                <p:nvPr/>
              </p:nvSpPr>
              <p:spPr>
                <a:xfrm>
                  <a:off x="5436096" y="4908748"/>
                  <a:ext cx="47288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a:rPr>
                            </m:ctrlPr>
                          </m:sSubPr>
                          <m:e>
                            <m:r>
                              <a:rPr lang="en-US" altLang="zh-CN" b="0" i="1" smtClean="0">
                                <a:latin typeface="Cambria Math"/>
                              </a:rPr>
                              <m:t>𝑇</m:t>
                            </m:r>
                          </m:e>
                          <m:sub>
                            <m:r>
                              <a:rPr lang="en-US" altLang="zh-CN" b="0" i="1" smtClean="0">
                                <a:latin typeface="Cambria Math"/>
                              </a:rPr>
                              <m:t>𝑑</m:t>
                            </m:r>
                          </m:sub>
                        </m:sSub>
                      </m:oMath>
                    </m:oMathPara>
                  </a14:m>
                  <a:endParaRPr lang="zh-CN" altLang="en-US" dirty="0"/>
                </a:p>
              </p:txBody>
            </p:sp>
          </mc:Choice>
          <mc:Fallback xmlns="">
            <p:sp>
              <p:nvSpPr>
                <p:cNvPr id="19" name="TextBox 18"/>
                <p:cNvSpPr txBox="1">
                  <a:spLocks noRot="1" noChangeAspect="1" noMove="1" noResize="1" noEditPoints="1" noAdjustHandles="1" noChangeArrowheads="1" noChangeShapeType="1" noTextEdit="1"/>
                </p:cNvSpPr>
                <p:nvPr/>
              </p:nvSpPr>
              <p:spPr>
                <a:xfrm>
                  <a:off x="5436096" y="4908748"/>
                  <a:ext cx="472885" cy="369332"/>
                </a:xfrm>
                <a:prstGeom prst="rect">
                  <a:avLst/>
                </a:prstGeom>
                <a:blipFill rotWithShape="1">
                  <a:blip r:embed="rId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0" name="TextBox 19"/>
                <p:cNvSpPr txBox="1"/>
                <p:nvPr/>
              </p:nvSpPr>
              <p:spPr>
                <a:xfrm>
                  <a:off x="4464556" y="4797152"/>
                  <a:ext cx="484492"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a:rPr>
                            </m:ctrlPr>
                          </m:sSubPr>
                          <m:e>
                            <m:r>
                              <a:rPr lang="en-US" altLang="zh-CN" b="0" i="1" smtClean="0">
                                <a:latin typeface="Cambria Math"/>
                              </a:rPr>
                              <m:t>𝑇</m:t>
                            </m:r>
                          </m:e>
                          <m:sub>
                            <m:r>
                              <a:rPr lang="en-US" altLang="zh-CN" b="0" i="1" smtClean="0">
                                <a:latin typeface="Cambria Math"/>
                              </a:rPr>
                              <m:t>𝐷</m:t>
                            </m:r>
                          </m:sub>
                        </m:sSub>
                      </m:oMath>
                    </m:oMathPara>
                  </a14:m>
                  <a:endParaRPr lang="zh-CN" altLang="en-US" dirty="0"/>
                </a:p>
              </p:txBody>
            </p:sp>
          </mc:Choice>
          <mc:Fallback xmlns="">
            <p:sp>
              <p:nvSpPr>
                <p:cNvPr id="20" name="TextBox 19"/>
                <p:cNvSpPr txBox="1">
                  <a:spLocks noRot="1" noChangeAspect="1" noMove="1" noResize="1" noEditPoints="1" noAdjustHandles="1" noChangeArrowheads="1" noChangeShapeType="1" noTextEdit="1"/>
                </p:cNvSpPr>
                <p:nvPr/>
              </p:nvSpPr>
              <p:spPr>
                <a:xfrm>
                  <a:off x="4464556" y="4797152"/>
                  <a:ext cx="484492" cy="369332"/>
                </a:xfrm>
                <a:prstGeom prst="rect">
                  <a:avLst/>
                </a:prstGeom>
                <a:blipFill rotWithShape="1">
                  <a:blip r:embed="rId4"/>
                  <a:stretch>
                    <a:fillRect/>
                  </a:stretch>
                </a:blipFill>
              </p:spPr>
              <p:txBody>
                <a:bodyPr/>
                <a:lstStyle/>
                <a:p>
                  <a:r>
                    <a:rPr lang="zh-CN" altLang="en-US">
                      <a:noFill/>
                    </a:rPr>
                    <a:t> </a:t>
                  </a:r>
                </a:p>
              </p:txBody>
            </p:sp>
          </mc:Fallback>
        </mc:AlternateContent>
      </p:grpSp>
      <p:sp>
        <p:nvSpPr>
          <p:cNvPr id="21"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52</a:t>
            </a:fld>
            <a:endParaRPr lang="zh-CN" altLang="en-US" sz="2400" b="1" dirty="0"/>
          </a:p>
        </p:txBody>
      </p:sp>
    </p:spTree>
    <p:extLst>
      <p:ext uri="{BB962C8B-B14F-4D97-AF65-F5344CB8AC3E}">
        <p14:creationId xmlns:p14="http://schemas.microsoft.com/office/powerpoint/2010/main" val="205104248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left)">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wipe(left)">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xEl>
                                              <p:pRg st="1" end="1"/>
                                            </p:txEl>
                                          </p:spTgt>
                                        </p:tgtEl>
                                        <p:attrNameLst>
                                          <p:attrName>style.visibility</p:attrName>
                                        </p:attrNameLst>
                                      </p:cBhvr>
                                      <p:to>
                                        <p:strVal val="visible"/>
                                      </p:to>
                                    </p:set>
                                    <p:animEffect transition="in" filter="wipe(left)">
                                      <p:cBhvr>
                                        <p:cTn id="22" dur="500"/>
                                        <p:tgtEl>
                                          <p:spTgt spid="8">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wipe(left)">
                                      <p:cBhvr>
                                        <p:cTn id="27" dur="500"/>
                                        <p:tgtEl>
                                          <p:spTgt spid="8">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xEl>
                                              <p:pRg st="3" end="3"/>
                                            </p:txEl>
                                          </p:spTgt>
                                        </p:tgtEl>
                                        <p:attrNameLst>
                                          <p:attrName>style.visibility</p:attrName>
                                        </p:attrNameLst>
                                      </p:cBhvr>
                                      <p:to>
                                        <p:strVal val="visible"/>
                                      </p:to>
                                    </p:set>
                                    <p:animEffect transition="in" filter="wipe(left)">
                                      <p:cBhvr>
                                        <p:cTn id="32" dur="500"/>
                                        <p:tgtEl>
                                          <p:spTgt spid="8">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
                                            <p:txEl>
                                              <p:pRg st="4" end="4"/>
                                            </p:txEl>
                                          </p:spTgt>
                                        </p:tgtEl>
                                        <p:attrNameLst>
                                          <p:attrName>style.visibility</p:attrName>
                                        </p:attrNameLst>
                                      </p:cBhvr>
                                      <p:to>
                                        <p:strVal val="visible"/>
                                      </p:to>
                                    </p:set>
                                    <p:animEffect transition="in" filter="wipe(left)">
                                      <p:cBhvr>
                                        <p:cTn id="37" dur="500"/>
                                        <p:tgtEl>
                                          <p:spTgt spid="8">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1500" fill="hold"/>
                                        <p:tgtEl>
                                          <p:spTgt spid="22"/>
                                        </p:tgtEl>
                                        <p:attrNameLst>
                                          <p:attrName>ppt_x</p:attrName>
                                        </p:attrNameLst>
                                      </p:cBhvr>
                                      <p:tavLst>
                                        <p:tav tm="0">
                                          <p:val>
                                            <p:strVal val="#ppt_x"/>
                                          </p:val>
                                        </p:tav>
                                        <p:tav tm="100000">
                                          <p:val>
                                            <p:strVal val="#ppt_x"/>
                                          </p:val>
                                        </p:tav>
                                      </p:tavLst>
                                    </p:anim>
                                    <p:anim calcmode="lin" valueType="num">
                                      <p:cBhvr additive="base">
                                        <p:cTn id="43" dur="1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P spid="8"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04106" y="721822"/>
            <a:ext cx="8496944" cy="1444806"/>
            <a:chOff x="326976" y="2416242"/>
            <a:chExt cx="8496944" cy="1444806"/>
          </a:xfrm>
        </p:grpSpPr>
        <mc:AlternateContent xmlns:mc="http://schemas.openxmlformats.org/markup-compatibility/2006" xmlns:a14="http://schemas.microsoft.com/office/drawing/2010/main">
          <mc:Choice Requires="a14">
            <p:sp>
              <p:nvSpPr>
                <p:cNvPr id="10" name="内容占位符 2"/>
                <p:cNvSpPr txBox="1">
                  <a:spLocks/>
                </p:cNvSpPr>
                <p:nvPr/>
              </p:nvSpPr>
              <p:spPr>
                <a:xfrm>
                  <a:off x="326976" y="2416242"/>
                  <a:ext cx="8496944" cy="1444806"/>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nSpc>
                      <a:spcPct val="130000"/>
                    </a:lnSpc>
                    <a:buAutoNum type="arabicPeriod" startAt="2"/>
                  </a:pPr>
                  <a:r>
                    <a:rPr lang="zh-CN" altLang="en-US" sz="2000" b="1" dirty="0" smtClean="0"/>
                    <a:t>设计检验</a:t>
                  </a:r>
                  <a:r>
                    <a:rPr lang="el-GR" altLang="zh-CN" sz="2000" b="1" i="1" dirty="0" smtClean="0">
                      <a:latin typeface="Batang" pitchFamily="18" charset="-127"/>
                      <a:ea typeface="Batang" pitchFamily="18" charset="-127"/>
                    </a:rPr>
                    <a:t>φ</a:t>
                  </a:r>
                  <a14:m>
                    <m:oMath xmlns:m="http://schemas.openxmlformats.org/officeDocument/2006/math">
                      <m:sSubSup>
                        <m:sSubSupPr>
                          <m:ctrlPr>
                            <a:rPr lang="en-US" altLang="zh-CN" sz="2000" b="1" i="1" smtClean="0">
                              <a:latin typeface="Cambria Math"/>
                            </a:rPr>
                          </m:ctrlPr>
                        </m:sSubSupPr>
                        <m:e>
                          <m:r>
                            <a:rPr lang="en-US" altLang="zh-CN" sz="2000" b="1" i="1" smtClean="0">
                              <a:latin typeface="Cambria Math"/>
                            </a:rPr>
                            <m:t>𝟑𝟎</m:t>
                          </m:r>
                        </m:e>
                        <m:sub>
                          <m:r>
                            <a:rPr lang="en-US" altLang="zh-CN" sz="2000" b="1" i="1" smtClean="0">
                              <a:latin typeface="Cambria Math"/>
                            </a:rPr>
                            <m:t>    </m:t>
                          </m:r>
                          <m:r>
                            <a:rPr lang="en-US" altLang="zh-CN" sz="2000" b="1" i="1" smtClean="0">
                              <a:latin typeface="Cambria Math"/>
                            </a:rPr>
                            <m:t>𝟎</m:t>
                          </m:r>
                        </m:sub>
                        <m:sup>
                          <m:r>
                            <a:rPr lang="en-US" altLang="zh-CN" sz="2000" b="1" i="1" smtClean="0">
                              <a:latin typeface="Cambria Math"/>
                            </a:rPr>
                            <m:t>+</m:t>
                          </m:r>
                          <m:r>
                            <a:rPr lang="en-US" altLang="zh-CN" sz="2000" b="1" i="1" smtClean="0">
                              <a:latin typeface="Cambria Math"/>
                            </a:rPr>
                            <m:t>𝟎</m:t>
                          </m:r>
                          <m:r>
                            <a:rPr lang="en-US" altLang="zh-CN" sz="2000" b="1" i="1" smtClean="0">
                              <a:latin typeface="Cambria Math"/>
                            </a:rPr>
                            <m:t>.</m:t>
                          </m:r>
                          <m:r>
                            <a:rPr lang="en-US" altLang="zh-CN" sz="2000" b="1" i="1" smtClean="0">
                              <a:latin typeface="Cambria Math"/>
                            </a:rPr>
                            <m:t>𝟎𝟐𝟏</m:t>
                          </m:r>
                        </m:sup>
                      </m:sSubSup>
                    </m:oMath>
                  </a14:m>
                  <a:r>
                    <a:rPr lang="zh-CN" altLang="en-US" sz="2000" b="1" dirty="0" smtClean="0"/>
                    <a:t>          孔用的工作量规。已知量规定形尺寸公差为</a:t>
                  </a:r>
                  <a:endParaRPr lang="en-US" altLang="zh-CN" sz="2000" b="1" dirty="0" smtClean="0"/>
                </a:p>
                <a:p>
                  <a:pPr marL="0" indent="0">
                    <a:lnSpc>
                      <a:spcPct val="130000"/>
                    </a:lnSpc>
                    <a:buNone/>
                  </a:pPr>
                  <a:r>
                    <a:rPr lang="en-US" altLang="zh-CN" sz="2000" b="1" dirty="0"/>
                    <a:t> </a:t>
                  </a:r>
                  <a:r>
                    <a:rPr lang="en-US" altLang="zh-CN" sz="2000" b="1" dirty="0" smtClean="0"/>
                    <a:t>       2.4μm</a:t>
                  </a:r>
                  <a:r>
                    <a:rPr lang="zh-CN" altLang="en-US" sz="2000" b="1" dirty="0" smtClean="0"/>
                    <a:t>，通规公称尺寸（定形尺寸）公差带中心至被检验孔最大实体</a:t>
                  </a:r>
                  <a:endParaRPr lang="en-US" altLang="zh-CN" sz="2000" b="1" dirty="0" smtClean="0"/>
                </a:p>
                <a:p>
                  <a:pPr marL="0" indent="0">
                    <a:lnSpc>
                      <a:spcPct val="130000"/>
                    </a:lnSpc>
                    <a:buNone/>
                  </a:pPr>
                  <a:r>
                    <a:rPr lang="en-US" altLang="zh-CN" sz="2000" b="1" dirty="0"/>
                    <a:t> </a:t>
                  </a:r>
                  <a:r>
                    <a:rPr lang="en-US" altLang="zh-CN" sz="2000" b="1" dirty="0" smtClean="0"/>
                    <a:t>      </a:t>
                  </a:r>
                  <a:r>
                    <a:rPr lang="zh-CN" altLang="en-US" sz="2000" b="1" dirty="0" smtClean="0"/>
                    <a:t>尺寸之间的距离为</a:t>
                  </a:r>
                  <a:r>
                    <a:rPr lang="en-US" altLang="zh-CN" sz="2000" b="1" dirty="0" smtClean="0"/>
                    <a:t>3.4μm</a:t>
                  </a:r>
                  <a:r>
                    <a:rPr lang="zh-CN" altLang="en-US" sz="2000" b="1" dirty="0" smtClean="0"/>
                    <a:t>。试确定其通规、止规工作部分的极限尺寸。        </a:t>
                  </a:r>
                  <a:endParaRPr lang="zh-CN" altLang="en-US" sz="2000" b="1" dirty="0"/>
                </a:p>
              </p:txBody>
            </p:sp>
          </mc:Choice>
          <mc:Fallback xmlns="">
            <p:sp>
              <p:nvSpPr>
                <p:cNvPr id="10" name="内容占位符 2"/>
                <p:cNvSpPr txBox="1">
                  <a:spLocks noRot="1" noChangeAspect="1" noMove="1" noResize="1" noEditPoints="1" noAdjustHandles="1" noChangeArrowheads="1" noChangeShapeType="1" noTextEdit="1"/>
                </p:cNvSpPr>
                <p:nvPr/>
              </p:nvSpPr>
              <p:spPr>
                <a:xfrm>
                  <a:off x="326976" y="2416242"/>
                  <a:ext cx="8496944" cy="1444806"/>
                </a:xfrm>
                <a:prstGeom prst="rect">
                  <a:avLst/>
                </a:prstGeom>
                <a:blipFill rotWithShape="1">
                  <a:blip r:embed="rId2"/>
                  <a:stretch>
                    <a:fillRect l="-717"/>
                  </a:stretch>
                </a:blipFill>
              </p:spPr>
              <p:txBody>
                <a:bodyPr/>
                <a:lstStyle/>
                <a:p>
                  <a:r>
                    <a:rPr lang="zh-CN" altLang="en-US">
                      <a:noFill/>
                    </a:rPr>
                    <a:t> </a:t>
                  </a:r>
                </a:p>
              </p:txBody>
            </p:sp>
          </mc:Fallback>
        </mc:AlternateContent>
        <p:pic>
          <p:nvPicPr>
            <p:cNvPr id="11" name="Picture 4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38289" y="2488250"/>
              <a:ext cx="409575" cy="40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mc:AlternateContent xmlns:mc="http://schemas.openxmlformats.org/markup-compatibility/2006" xmlns:a14="http://schemas.microsoft.com/office/drawing/2010/main">
        <mc:Choice Requires="a14">
          <p:sp>
            <p:nvSpPr>
              <p:cNvPr id="34" name="TextBox 33"/>
              <p:cNvSpPr txBox="1"/>
              <p:nvPr/>
            </p:nvSpPr>
            <p:spPr>
              <a:xfrm>
                <a:off x="179512" y="2017966"/>
                <a:ext cx="8280920" cy="928331"/>
              </a:xfrm>
              <a:prstGeom prst="rect">
                <a:avLst/>
              </a:prstGeom>
              <a:noFill/>
            </p:spPr>
            <p:txBody>
              <a:bodyPr wrap="square" rtlCol="0">
                <a:spAutoFit/>
              </a:bodyPr>
              <a:lstStyle/>
              <a:p>
                <a:pPr>
                  <a:lnSpc>
                    <a:spcPct val="130000"/>
                  </a:lnSpc>
                </a:pPr>
                <a:r>
                  <a:rPr lang="zh-CN" altLang="en-US" sz="2000" b="1" dirty="0" smtClean="0">
                    <a:solidFill>
                      <a:srgbClr val="FF0000"/>
                    </a:solidFill>
                  </a:rPr>
                  <a:t>答案</a:t>
                </a:r>
                <a:r>
                  <a:rPr lang="zh-CN" altLang="en-US" sz="2000" b="1" dirty="0" smtClean="0"/>
                  <a:t>：通规   上偏差</a:t>
                </a:r>
                <a:r>
                  <a:rPr lang="en-US" altLang="zh-CN" sz="2000" b="1" dirty="0" smtClean="0"/>
                  <a:t>=0+1.7+1.2=+2.9μm  </a:t>
                </a:r>
                <a:r>
                  <a:rPr lang="zh-CN" altLang="en-US" sz="2000" b="1" dirty="0" smtClean="0"/>
                  <a:t>。下偏差</a:t>
                </a:r>
                <a:r>
                  <a:rPr lang="en-US" altLang="zh-CN" sz="2000" b="1" dirty="0" smtClean="0"/>
                  <a:t>=0+1.7-1.2= +0.5μm</a:t>
                </a:r>
                <a:r>
                  <a:rPr lang="zh-CN" altLang="en-US" sz="2000" b="1" dirty="0" smtClean="0"/>
                  <a:t>。</a:t>
                </a:r>
                <a:endParaRPr lang="en-US" altLang="zh-CN" sz="2000" b="1" dirty="0" smtClean="0"/>
              </a:p>
              <a:p>
                <a:pPr>
                  <a:lnSpc>
                    <a:spcPct val="130000"/>
                  </a:lnSpc>
                </a:pPr>
                <a:r>
                  <a:rPr lang="en-US" altLang="zh-CN" sz="2000" b="1" dirty="0"/>
                  <a:t> </a:t>
                </a:r>
                <a:r>
                  <a:rPr lang="en-US" altLang="zh-CN" sz="2000" b="1" dirty="0" smtClean="0"/>
                  <a:t>                         </a:t>
                </a:r>
                <a:r>
                  <a:rPr lang="zh-CN" altLang="en-US" sz="2000" b="1" dirty="0" smtClean="0"/>
                  <a:t>工作尺寸</a:t>
                </a:r>
                <a:r>
                  <a:rPr lang="en-US" altLang="zh-CN" sz="2000" b="1" dirty="0" smtClean="0"/>
                  <a:t>=</a:t>
                </a:r>
                <a:r>
                  <a:rPr lang="el-GR" altLang="zh-CN" sz="2000" b="1" i="1" dirty="0" smtClean="0">
                    <a:latin typeface="Batang" pitchFamily="18" charset="-127"/>
                    <a:ea typeface="Batang" pitchFamily="18" charset="-127"/>
                  </a:rPr>
                  <a:t>φ</a:t>
                </a:r>
                <a14:m>
                  <m:oMath xmlns:m="http://schemas.openxmlformats.org/officeDocument/2006/math">
                    <m:sSubSup>
                      <m:sSubSupPr>
                        <m:ctrlPr>
                          <a:rPr lang="en-US" altLang="zh-CN" sz="2000" b="1" i="1" smtClean="0">
                            <a:latin typeface="Cambria Math"/>
                          </a:rPr>
                        </m:ctrlPr>
                      </m:sSubSupPr>
                      <m:e>
                        <m:r>
                          <a:rPr lang="en-US" altLang="zh-CN" sz="2000" b="1" i="1" smtClean="0">
                            <a:latin typeface="Cambria Math"/>
                          </a:rPr>
                          <m:t>𝟑𝟎</m:t>
                        </m:r>
                      </m:e>
                      <m:sub>
                        <m:r>
                          <a:rPr lang="en-US" altLang="zh-CN" sz="2000" b="1" i="1" smtClean="0">
                            <a:latin typeface="Cambria Math"/>
                          </a:rPr>
                          <m:t>+</m:t>
                        </m:r>
                        <m:r>
                          <a:rPr lang="en-US" altLang="zh-CN" sz="2000" b="1" i="1" smtClean="0">
                            <a:latin typeface="Cambria Math"/>
                          </a:rPr>
                          <m:t>𝟎</m:t>
                        </m:r>
                        <m:r>
                          <a:rPr lang="en-US" altLang="zh-CN" sz="2000" b="1" i="1" smtClean="0">
                            <a:latin typeface="Cambria Math"/>
                          </a:rPr>
                          <m:t>.</m:t>
                        </m:r>
                        <m:r>
                          <a:rPr lang="en-US" altLang="zh-CN" sz="2000" b="1" i="1" smtClean="0">
                            <a:latin typeface="Cambria Math"/>
                          </a:rPr>
                          <m:t>𝟎𝟎𝟎𝟓</m:t>
                        </m:r>
                      </m:sub>
                      <m:sup>
                        <m:r>
                          <a:rPr lang="en-US" altLang="zh-CN" sz="2000" b="1" i="1" smtClean="0">
                            <a:latin typeface="Cambria Math"/>
                          </a:rPr>
                          <m:t>+</m:t>
                        </m:r>
                        <m:r>
                          <a:rPr lang="en-US" altLang="zh-CN" sz="2000" b="1" i="1" smtClean="0">
                            <a:latin typeface="Cambria Math"/>
                          </a:rPr>
                          <m:t>𝟎</m:t>
                        </m:r>
                        <m:r>
                          <a:rPr lang="en-US" altLang="zh-CN" sz="2000" b="1" i="1" smtClean="0">
                            <a:latin typeface="Cambria Math"/>
                          </a:rPr>
                          <m:t>.</m:t>
                        </m:r>
                        <m:r>
                          <a:rPr lang="en-US" altLang="zh-CN" sz="2000" b="1" i="1" smtClean="0">
                            <a:latin typeface="Cambria Math"/>
                          </a:rPr>
                          <m:t>𝟎𝟎𝟐𝟗</m:t>
                        </m:r>
                      </m:sup>
                    </m:sSubSup>
                  </m:oMath>
                </a14:m>
                <a:r>
                  <a:rPr lang="zh-CN" altLang="en-US" sz="2000" b="1" dirty="0" smtClean="0"/>
                  <a:t>   </a:t>
                </a:r>
                <a:endParaRPr lang="zh-CN" altLang="en-US" sz="2000" b="1" dirty="0"/>
              </a:p>
            </p:txBody>
          </p:sp>
        </mc:Choice>
        <mc:Fallback xmlns="">
          <p:sp>
            <p:nvSpPr>
              <p:cNvPr id="34" name="TextBox 33"/>
              <p:cNvSpPr txBox="1">
                <a:spLocks noRot="1" noChangeAspect="1" noMove="1" noResize="1" noEditPoints="1" noAdjustHandles="1" noChangeArrowheads="1" noChangeShapeType="1" noTextEdit="1"/>
              </p:cNvSpPr>
              <p:nvPr/>
            </p:nvSpPr>
            <p:spPr>
              <a:xfrm>
                <a:off x="179512" y="2017966"/>
                <a:ext cx="8280920" cy="928331"/>
              </a:xfrm>
              <a:prstGeom prst="rect">
                <a:avLst/>
              </a:prstGeom>
              <a:blipFill rotWithShape="1">
                <a:blip r:embed="rId4"/>
                <a:stretch>
                  <a:fillRect l="-736" b="-657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5" name="TextBox 34"/>
              <p:cNvSpPr txBox="1"/>
              <p:nvPr/>
            </p:nvSpPr>
            <p:spPr>
              <a:xfrm>
                <a:off x="899592" y="2882062"/>
                <a:ext cx="6192688" cy="922368"/>
              </a:xfrm>
              <a:prstGeom prst="rect">
                <a:avLst/>
              </a:prstGeom>
              <a:noFill/>
            </p:spPr>
            <p:txBody>
              <a:bodyPr wrap="square" rtlCol="0">
                <a:spAutoFit/>
              </a:bodyPr>
              <a:lstStyle/>
              <a:p>
                <a:pPr>
                  <a:lnSpc>
                    <a:spcPct val="130000"/>
                  </a:lnSpc>
                </a:pPr>
                <a:r>
                  <a:rPr lang="zh-CN" altLang="en-US" sz="2000" b="1" dirty="0" smtClean="0"/>
                  <a:t>止规   上偏差</a:t>
                </a:r>
                <a:r>
                  <a:rPr lang="en-US" altLang="zh-CN" sz="2000" b="1" dirty="0" smtClean="0"/>
                  <a:t>=+21μm  </a:t>
                </a:r>
                <a:r>
                  <a:rPr lang="zh-CN" altLang="en-US" sz="2000" b="1" dirty="0" smtClean="0"/>
                  <a:t>。下偏差</a:t>
                </a:r>
                <a:r>
                  <a:rPr lang="en-US" altLang="zh-CN" sz="2000" b="1" dirty="0" smtClean="0"/>
                  <a:t>=21-2.4=+18.6μm</a:t>
                </a:r>
                <a:r>
                  <a:rPr lang="zh-CN" altLang="en-US" sz="2000" b="1" dirty="0" smtClean="0"/>
                  <a:t>。</a:t>
                </a:r>
                <a:endParaRPr lang="en-US" altLang="zh-CN" sz="2000" b="1" dirty="0" smtClean="0"/>
              </a:p>
              <a:p>
                <a:pPr>
                  <a:lnSpc>
                    <a:spcPct val="130000"/>
                  </a:lnSpc>
                </a:pPr>
                <a:r>
                  <a:rPr lang="en-US" altLang="zh-CN" sz="2000" b="1" dirty="0"/>
                  <a:t> </a:t>
                </a:r>
                <a:r>
                  <a:rPr lang="en-US" altLang="zh-CN" sz="2000" b="1" dirty="0" smtClean="0"/>
                  <a:t>           </a:t>
                </a:r>
                <a:r>
                  <a:rPr lang="zh-CN" altLang="en-US" sz="2000" b="1" dirty="0" smtClean="0"/>
                  <a:t>工作尺寸</a:t>
                </a:r>
                <a:r>
                  <a:rPr lang="en-US" altLang="zh-CN" sz="2000" b="1" dirty="0" smtClean="0"/>
                  <a:t>=</a:t>
                </a:r>
                <a:r>
                  <a:rPr lang="el-GR" altLang="zh-CN" sz="2000" b="1" i="1" dirty="0" smtClean="0">
                    <a:latin typeface="Batang" pitchFamily="18" charset="-127"/>
                    <a:ea typeface="Batang" pitchFamily="18" charset="-127"/>
                  </a:rPr>
                  <a:t>φ</a:t>
                </a:r>
                <a14:m>
                  <m:oMath xmlns:m="http://schemas.openxmlformats.org/officeDocument/2006/math">
                    <m:sSubSup>
                      <m:sSubSupPr>
                        <m:ctrlPr>
                          <a:rPr lang="en-US" altLang="zh-CN" sz="2000" b="1" i="1" smtClean="0">
                            <a:latin typeface="Cambria Math"/>
                          </a:rPr>
                        </m:ctrlPr>
                      </m:sSubSupPr>
                      <m:e>
                        <m:r>
                          <a:rPr lang="en-US" altLang="zh-CN" sz="2000" b="1" i="1" smtClean="0">
                            <a:latin typeface="Cambria Math"/>
                          </a:rPr>
                          <m:t>𝟑𝟎</m:t>
                        </m:r>
                      </m:e>
                      <m:sub>
                        <m:r>
                          <a:rPr lang="en-US" altLang="zh-CN" sz="2000" b="1" i="1" smtClean="0">
                            <a:latin typeface="Cambria Math"/>
                          </a:rPr>
                          <m:t>+</m:t>
                        </m:r>
                        <m:r>
                          <a:rPr lang="en-US" altLang="zh-CN" sz="2000" b="1" i="1" smtClean="0">
                            <a:latin typeface="Cambria Math"/>
                          </a:rPr>
                          <m:t>𝟎</m:t>
                        </m:r>
                        <m:r>
                          <a:rPr lang="en-US" altLang="zh-CN" sz="2000" b="1" i="1" smtClean="0">
                            <a:latin typeface="Cambria Math"/>
                          </a:rPr>
                          <m:t>.</m:t>
                        </m:r>
                        <m:r>
                          <a:rPr lang="en-US" altLang="zh-CN" sz="2000" b="1" i="1" smtClean="0">
                            <a:latin typeface="Cambria Math"/>
                          </a:rPr>
                          <m:t>𝟎𝟏𝟖𝟔</m:t>
                        </m:r>
                      </m:sub>
                      <m:sup>
                        <m:r>
                          <a:rPr lang="en-US" altLang="zh-CN" sz="2000" b="1" i="1" smtClean="0">
                            <a:latin typeface="Cambria Math"/>
                          </a:rPr>
                          <m:t>+</m:t>
                        </m:r>
                        <m:r>
                          <a:rPr lang="en-US" altLang="zh-CN" sz="2000" b="1" i="1" smtClean="0">
                            <a:latin typeface="Cambria Math"/>
                          </a:rPr>
                          <m:t>𝟎</m:t>
                        </m:r>
                        <m:r>
                          <a:rPr lang="en-US" altLang="zh-CN" sz="2000" b="1" i="1" smtClean="0">
                            <a:latin typeface="Cambria Math"/>
                          </a:rPr>
                          <m:t>.</m:t>
                        </m:r>
                        <m:r>
                          <a:rPr lang="en-US" altLang="zh-CN" sz="2000" b="1" i="1" smtClean="0">
                            <a:latin typeface="Cambria Math"/>
                          </a:rPr>
                          <m:t>𝟎𝟐𝟏𝟎</m:t>
                        </m:r>
                      </m:sup>
                    </m:sSubSup>
                  </m:oMath>
                </a14:m>
                <a:r>
                  <a:rPr lang="zh-CN" altLang="en-US" sz="2000" b="1" dirty="0" smtClean="0"/>
                  <a:t>   </a:t>
                </a:r>
                <a:endParaRPr lang="zh-CN" altLang="en-US" sz="2000" b="1" dirty="0"/>
              </a:p>
            </p:txBody>
          </p:sp>
        </mc:Choice>
        <mc:Fallback xmlns="">
          <p:sp>
            <p:nvSpPr>
              <p:cNvPr id="35" name="TextBox 34"/>
              <p:cNvSpPr txBox="1">
                <a:spLocks noRot="1" noChangeAspect="1" noMove="1" noResize="1" noEditPoints="1" noAdjustHandles="1" noChangeArrowheads="1" noChangeShapeType="1" noTextEdit="1"/>
              </p:cNvSpPr>
              <p:nvPr/>
            </p:nvSpPr>
            <p:spPr>
              <a:xfrm>
                <a:off x="899592" y="2882062"/>
                <a:ext cx="6192688" cy="922368"/>
              </a:xfrm>
              <a:prstGeom prst="rect">
                <a:avLst/>
              </a:prstGeom>
              <a:blipFill rotWithShape="1">
                <a:blip r:embed="rId5"/>
                <a:stretch>
                  <a:fillRect l="-1084" b="-6623"/>
                </a:stretch>
              </a:blipFill>
            </p:spPr>
            <p:txBody>
              <a:bodyPr/>
              <a:lstStyle/>
              <a:p>
                <a:r>
                  <a:rPr lang="zh-CN" altLang="en-US">
                    <a:noFill/>
                  </a:rPr>
                  <a:t> </a:t>
                </a:r>
              </a:p>
            </p:txBody>
          </p:sp>
        </mc:Fallback>
      </mc:AlternateContent>
      <p:grpSp>
        <p:nvGrpSpPr>
          <p:cNvPr id="50" name="组合 49"/>
          <p:cNvGrpSpPr/>
          <p:nvPr/>
        </p:nvGrpSpPr>
        <p:grpSpPr>
          <a:xfrm>
            <a:off x="3131840" y="3818166"/>
            <a:ext cx="2871975" cy="2707178"/>
            <a:chOff x="5602102" y="3573016"/>
            <a:chExt cx="2871975" cy="2707178"/>
          </a:xfrm>
        </p:grpSpPr>
        <p:grpSp>
          <p:nvGrpSpPr>
            <p:cNvPr id="32" name="组合 31"/>
            <p:cNvGrpSpPr/>
            <p:nvPr/>
          </p:nvGrpSpPr>
          <p:grpSpPr>
            <a:xfrm>
              <a:off x="5602102" y="3903930"/>
              <a:ext cx="2871975" cy="2376264"/>
              <a:chOff x="3203848" y="3933056"/>
              <a:chExt cx="2871975" cy="2376264"/>
            </a:xfrm>
          </p:grpSpPr>
          <p:cxnSp>
            <p:nvCxnSpPr>
              <p:cNvPr id="13" name="直接连接符 12"/>
              <p:cNvCxnSpPr/>
              <p:nvPr/>
            </p:nvCxnSpPr>
            <p:spPr>
              <a:xfrm>
                <a:off x="3372768" y="5074138"/>
                <a:ext cx="2703055" cy="1104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flipV="1">
                <a:off x="3697792" y="5062647"/>
                <a:ext cx="5770" cy="1246673"/>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rot="16200000">
                <a:off x="2694771" y="5345544"/>
                <a:ext cx="1558220" cy="369332"/>
              </a:xfrm>
              <a:prstGeom prst="rect">
                <a:avLst/>
              </a:prstGeom>
              <a:noFill/>
            </p:spPr>
            <p:txBody>
              <a:bodyPr wrap="square" rtlCol="0">
                <a:spAutoFit/>
              </a:bodyPr>
              <a:lstStyle/>
              <a:p>
                <a:r>
                  <a:rPr lang="en-US" altLang="zh-CN" i="1" dirty="0" smtClean="0"/>
                  <a:t>Φ</a:t>
                </a:r>
                <a:r>
                  <a:rPr lang="en-US" altLang="zh-CN" dirty="0"/>
                  <a:t>3</a:t>
                </a:r>
                <a:r>
                  <a:rPr lang="en-US" altLang="zh-CN" dirty="0" smtClean="0"/>
                  <a:t>0mm</a:t>
                </a:r>
                <a:endParaRPr lang="zh-CN" altLang="en-US" baseline="-25000" dirty="0"/>
              </a:p>
            </p:txBody>
          </p:sp>
          <p:sp>
            <p:nvSpPr>
              <p:cNvPr id="18" name="TextBox 17"/>
              <p:cNvSpPr txBox="1"/>
              <p:nvPr/>
            </p:nvSpPr>
            <p:spPr>
              <a:xfrm>
                <a:off x="3203848" y="4528359"/>
                <a:ext cx="430853" cy="1141828"/>
              </a:xfrm>
              <a:prstGeom prst="rect">
                <a:avLst/>
              </a:prstGeom>
              <a:noFill/>
              <a:ln w="12700">
                <a:noFill/>
              </a:ln>
            </p:spPr>
            <p:txBody>
              <a:bodyPr wrap="square" rtlCol="0">
                <a:spAutoFit/>
              </a:bodyPr>
              <a:lstStyle/>
              <a:p>
                <a:r>
                  <a:rPr lang="en-US" altLang="zh-CN" b="1" dirty="0" smtClean="0"/>
                  <a:t>+</a:t>
                </a:r>
              </a:p>
              <a:p>
                <a:r>
                  <a:rPr lang="en-US" altLang="zh-CN" b="1" dirty="0" smtClean="0"/>
                  <a:t>0</a:t>
                </a:r>
              </a:p>
              <a:p>
                <a:r>
                  <a:rPr lang="en-US" altLang="zh-CN" b="1" dirty="0"/>
                  <a:t>-</a:t>
                </a:r>
                <a:endParaRPr lang="zh-CN" altLang="en-US" b="1" dirty="0"/>
              </a:p>
            </p:txBody>
          </p:sp>
          <p:sp>
            <p:nvSpPr>
              <p:cNvPr id="19" name="矩形 18"/>
              <p:cNvSpPr/>
              <p:nvPr/>
            </p:nvSpPr>
            <p:spPr>
              <a:xfrm>
                <a:off x="5161423" y="4661366"/>
                <a:ext cx="641390" cy="2962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H</a:t>
                </a:r>
                <a:endParaRPr lang="zh-CN" altLang="en-US" dirty="0"/>
              </a:p>
            </p:txBody>
          </p:sp>
          <p:sp>
            <p:nvSpPr>
              <p:cNvPr id="20" name="矩形 19"/>
              <p:cNvSpPr/>
              <p:nvPr/>
            </p:nvSpPr>
            <p:spPr>
              <a:xfrm>
                <a:off x="3950469" y="4077072"/>
                <a:ext cx="914400" cy="100811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H</a:t>
                </a:r>
                <a:endParaRPr lang="zh-CN" altLang="en-US" dirty="0"/>
              </a:p>
            </p:txBody>
          </p:sp>
          <p:sp>
            <p:nvSpPr>
              <p:cNvPr id="21" name="TextBox 20"/>
              <p:cNvSpPr txBox="1"/>
              <p:nvPr/>
            </p:nvSpPr>
            <p:spPr>
              <a:xfrm>
                <a:off x="3361223" y="3933056"/>
                <a:ext cx="743295" cy="369332"/>
              </a:xfrm>
              <a:prstGeom prst="rect">
                <a:avLst/>
              </a:prstGeom>
              <a:noFill/>
              <a:ln w="12700">
                <a:noFill/>
              </a:ln>
            </p:spPr>
            <p:txBody>
              <a:bodyPr wrap="square" rtlCol="0">
                <a:spAutoFit/>
              </a:bodyPr>
              <a:lstStyle/>
              <a:p>
                <a:r>
                  <a:rPr lang="en-US" altLang="zh-CN" b="1" dirty="0"/>
                  <a:t>+</a:t>
                </a:r>
                <a:r>
                  <a:rPr lang="en-US" altLang="zh-CN" b="1" dirty="0" smtClean="0"/>
                  <a:t>21</a:t>
                </a:r>
                <a:endParaRPr lang="zh-CN" altLang="en-US" b="1" dirty="0"/>
              </a:p>
            </p:txBody>
          </p:sp>
          <mc:AlternateContent xmlns:mc="http://schemas.openxmlformats.org/markup-compatibility/2006" xmlns:a14="http://schemas.microsoft.com/office/drawing/2010/main">
            <mc:Choice Requires="a14">
              <p:sp>
                <p:nvSpPr>
                  <p:cNvPr id="23" name="TextBox 22"/>
                  <p:cNvSpPr txBox="1"/>
                  <p:nvPr/>
                </p:nvSpPr>
                <p:spPr>
                  <a:xfrm>
                    <a:off x="4189883" y="4365104"/>
                    <a:ext cx="484492"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a:rPr>
                              </m:ctrlPr>
                            </m:sSubPr>
                            <m:e>
                              <m:r>
                                <a:rPr lang="en-US" altLang="zh-CN" b="0" i="1" smtClean="0">
                                  <a:latin typeface="Cambria Math"/>
                                </a:rPr>
                                <m:t>𝑇</m:t>
                              </m:r>
                            </m:e>
                            <m:sub>
                              <m:r>
                                <a:rPr lang="en-US" altLang="zh-CN" b="0" i="1" smtClean="0">
                                  <a:latin typeface="Cambria Math"/>
                                </a:rPr>
                                <m:t>𝐷</m:t>
                              </m:r>
                            </m:sub>
                          </m:sSub>
                        </m:oMath>
                      </m:oMathPara>
                    </a14:m>
                    <a:endParaRPr lang="zh-CN" altLang="en-US" dirty="0"/>
                  </a:p>
                </p:txBody>
              </p:sp>
            </mc:Choice>
            <mc:Fallback xmlns="">
              <p:sp>
                <p:nvSpPr>
                  <p:cNvPr id="23" name="TextBox 22"/>
                  <p:cNvSpPr txBox="1">
                    <a:spLocks noRot="1" noChangeAspect="1" noMove="1" noResize="1" noEditPoints="1" noAdjustHandles="1" noChangeArrowheads="1" noChangeShapeType="1" noTextEdit="1"/>
                  </p:cNvSpPr>
                  <p:nvPr/>
                </p:nvSpPr>
                <p:spPr>
                  <a:xfrm>
                    <a:off x="4189883" y="4365104"/>
                    <a:ext cx="484492" cy="369332"/>
                  </a:xfrm>
                  <a:prstGeom prst="rect">
                    <a:avLst/>
                  </a:prstGeom>
                  <a:blipFill rotWithShape="1">
                    <a:blip r:embed="rId6"/>
                    <a:stretch>
                      <a:fillRect/>
                    </a:stretch>
                  </a:blipFill>
                </p:spPr>
                <p:txBody>
                  <a:bodyPr/>
                  <a:lstStyle/>
                  <a:p>
                    <a:r>
                      <a:rPr lang="zh-CN" altLang="en-US">
                        <a:noFill/>
                      </a:rPr>
                      <a:t> </a:t>
                    </a:r>
                  </a:p>
                </p:txBody>
              </p:sp>
            </mc:Fallback>
          </mc:AlternateContent>
          <p:cxnSp>
            <p:nvCxnSpPr>
              <p:cNvPr id="25" name="直接连接符 24"/>
              <p:cNvCxnSpPr/>
              <p:nvPr/>
            </p:nvCxnSpPr>
            <p:spPr>
              <a:xfrm>
                <a:off x="4674375" y="4077072"/>
                <a:ext cx="14014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5161423" y="4092788"/>
                <a:ext cx="641390" cy="2962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H</a:t>
                </a:r>
                <a:endParaRPr lang="zh-CN" altLang="en-US" dirty="0"/>
              </a:p>
            </p:txBody>
          </p:sp>
          <p:cxnSp>
            <p:nvCxnSpPr>
              <p:cNvPr id="28" name="直接连接符 27"/>
              <p:cNvCxnSpPr/>
              <p:nvPr/>
            </p:nvCxnSpPr>
            <p:spPr>
              <a:xfrm>
                <a:off x="5076056" y="4809497"/>
                <a:ext cx="999767"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076056" y="4240919"/>
                <a:ext cx="726758"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grpSp>
        <p:cxnSp>
          <p:nvCxnSpPr>
            <p:cNvPr id="37" name="直接箭头连接符 36"/>
            <p:cNvCxnSpPr/>
            <p:nvPr/>
          </p:nvCxnSpPr>
          <p:spPr>
            <a:xfrm>
              <a:off x="8388424" y="4780371"/>
              <a:ext cx="0" cy="289776"/>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8388424" y="4552002"/>
              <a:ext cx="0" cy="22836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26" idx="2"/>
            </p:cNvCxnSpPr>
            <p:nvPr/>
          </p:nvCxnSpPr>
          <p:spPr>
            <a:xfrm>
              <a:off x="7880372" y="4359925"/>
              <a:ext cx="59370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a:off x="8388424" y="4063662"/>
              <a:ext cx="0" cy="296263"/>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8404373" y="3789745"/>
              <a:ext cx="0" cy="228369"/>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rot="16200000">
              <a:off x="8029210" y="4385764"/>
              <a:ext cx="523890" cy="338554"/>
            </a:xfrm>
            <a:prstGeom prst="rect">
              <a:avLst/>
            </a:prstGeom>
            <a:noFill/>
            <a:ln w="12700">
              <a:noFill/>
            </a:ln>
          </p:spPr>
          <p:txBody>
            <a:bodyPr wrap="square" rtlCol="0">
              <a:spAutoFit/>
            </a:bodyPr>
            <a:lstStyle/>
            <a:p>
              <a:r>
                <a:rPr lang="en-US" altLang="zh-CN" sz="1600" b="1" dirty="0"/>
                <a:t>3</a:t>
              </a:r>
              <a:r>
                <a:rPr lang="en-US" altLang="zh-CN" sz="1600" b="1" dirty="0" smtClean="0"/>
                <a:t>.4</a:t>
              </a:r>
              <a:endParaRPr lang="zh-CN" altLang="en-US" sz="1600" b="1" dirty="0"/>
            </a:p>
          </p:txBody>
        </p:sp>
        <p:sp>
          <p:nvSpPr>
            <p:cNvPr id="49" name="TextBox 48"/>
            <p:cNvSpPr txBox="1"/>
            <p:nvPr/>
          </p:nvSpPr>
          <p:spPr>
            <a:xfrm rot="16200000">
              <a:off x="8029210" y="3665684"/>
              <a:ext cx="523890" cy="338554"/>
            </a:xfrm>
            <a:prstGeom prst="rect">
              <a:avLst/>
            </a:prstGeom>
            <a:noFill/>
            <a:ln w="12700">
              <a:noFill/>
            </a:ln>
          </p:spPr>
          <p:txBody>
            <a:bodyPr wrap="square" rtlCol="0">
              <a:spAutoFit/>
            </a:bodyPr>
            <a:lstStyle/>
            <a:p>
              <a:r>
                <a:rPr lang="en-US" altLang="zh-CN" sz="1600" b="1" dirty="0" smtClean="0"/>
                <a:t>2.4</a:t>
              </a:r>
              <a:endParaRPr lang="zh-CN" altLang="en-US" sz="1600" b="1" dirty="0"/>
            </a:p>
          </p:txBody>
        </p:sp>
      </p:grpSp>
      <p:sp>
        <p:nvSpPr>
          <p:cNvPr id="30"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53</a:t>
            </a:fld>
            <a:endParaRPr lang="zh-CN" altLang="en-US" sz="2400" b="1" dirty="0"/>
          </a:p>
        </p:txBody>
      </p:sp>
    </p:spTree>
    <p:extLst>
      <p:ext uri="{BB962C8B-B14F-4D97-AF65-F5344CB8AC3E}">
        <p14:creationId xmlns:p14="http://schemas.microsoft.com/office/powerpoint/2010/main" val="11327424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2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additive="base">
                                        <p:cTn id="12" dur="2000" fill="hold"/>
                                        <p:tgtEl>
                                          <p:spTgt spid="50"/>
                                        </p:tgtEl>
                                        <p:attrNameLst>
                                          <p:attrName>ppt_x</p:attrName>
                                        </p:attrNameLst>
                                      </p:cBhvr>
                                      <p:tavLst>
                                        <p:tav tm="0">
                                          <p:val>
                                            <p:strVal val="#ppt_x"/>
                                          </p:val>
                                        </p:tav>
                                        <p:tav tm="100000">
                                          <p:val>
                                            <p:strVal val="#ppt_x"/>
                                          </p:val>
                                        </p:tav>
                                      </p:tavLst>
                                    </p:anim>
                                    <p:anim calcmode="lin" valueType="num">
                                      <p:cBhvr additive="base">
                                        <p:cTn id="13" dur="20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left)">
                                      <p:cBhvr>
                                        <p:cTn id="18" dur="1500"/>
                                        <p:tgtEl>
                                          <p:spTgt spid="3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left)">
                                      <p:cBhvr>
                                        <p:cTn id="23" dur="1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a:spLocks/>
          </p:cNvSpPr>
          <p:nvPr/>
        </p:nvSpPr>
        <p:spPr>
          <a:xfrm>
            <a:off x="251520" y="260648"/>
            <a:ext cx="8496944" cy="1152128"/>
          </a:xfrm>
          <a:prstGeom prst="rect">
            <a:avLst/>
          </a:prstGeom>
        </p:spPr>
        <p:txBody>
          <a:bodyPr vert="horz" lIns="91440" tIns="45720" rIns="91440" bIns="45720" rtlCol="0">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nSpc>
                <a:spcPct val="130000"/>
              </a:lnSpc>
              <a:buAutoNum type="arabicPeriod" startAt="3"/>
            </a:pPr>
            <a:r>
              <a:rPr lang="zh-CN" altLang="en-US" sz="2000" b="1" dirty="0" smtClean="0"/>
              <a:t>在平板上用指示表测量某零件的平面度误差，在被测表面上均匀布置</a:t>
            </a:r>
            <a:endParaRPr lang="en-US" altLang="zh-CN" sz="2000" b="1" dirty="0" smtClean="0"/>
          </a:p>
          <a:p>
            <a:pPr marL="0" indent="0">
              <a:lnSpc>
                <a:spcPct val="130000"/>
              </a:lnSpc>
              <a:buNone/>
            </a:pPr>
            <a:r>
              <a:rPr lang="zh-CN" altLang="en-US" sz="2000" b="1" dirty="0" smtClean="0"/>
              <a:t>        测九点，测得各点相对于平板的高度差（单位为</a:t>
            </a:r>
            <a:r>
              <a:rPr lang="en-US" altLang="zh-CN" sz="2000" b="1" dirty="0" err="1" smtClean="0"/>
              <a:t>μm</a:t>
            </a:r>
            <a:r>
              <a:rPr lang="zh-CN" altLang="en-US" sz="2000" b="1" dirty="0" smtClean="0"/>
              <a:t>）为图</a:t>
            </a:r>
            <a:r>
              <a:rPr lang="en-US" altLang="zh-CN" sz="2000" b="1" dirty="0" smtClean="0"/>
              <a:t>5</a:t>
            </a:r>
            <a:r>
              <a:rPr lang="zh-CN" altLang="en-US" sz="2000" b="1" dirty="0" smtClean="0"/>
              <a:t>所示。试</a:t>
            </a:r>
            <a:endParaRPr lang="en-US" altLang="zh-CN" sz="2000" b="1" dirty="0" smtClean="0"/>
          </a:p>
          <a:p>
            <a:pPr marL="0" indent="0">
              <a:lnSpc>
                <a:spcPct val="130000"/>
              </a:lnSpc>
              <a:buNone/>
            </a:pPr>
            <a:r>
              <a:rPr lang="en-US" altLang="zh-CN" sz="2000" b="1" dirty="0"/>
              <a:t> </a:t>
            </a:r>
            <a:r>
              <a:rPr lang="en-US" altLang="zh-CN" sz="2000" b="1" dirty="0" smtClean="0"/>
              <a:t>       </a:t>
            </a:r>
            <a:r>
              <a:rPr lang="zh-CN" altLang="en-US" sz="2000" b="1" dirty="0" smtClean="0"/>
              <a:t>按对角线法和最小区域法分别确定被测平面的平面度误差。</a:t>
            </a:r>
            <a:endParaRPr lang="zh-CN" altLang="en-US" sz="2000" b="1" dirty="0"/>
          </a:p>
        </p:txBody>
      </p:sp>
      <p:grpSp>
        <p:nvGrpSpPr>
          <p:cNvPr id="7" name="组合 6"/>
          <p:cNvGrpSpPr/>
          <p:nvPr/>
        </p:nvGrpSpPr>
        <p:grpSpPr>
          <a:xfrm>
            <a:off x="5442371" y="1345992"/>
            <a:ext cx="2808312" cy="2371040"/>
            <a:chOff x="5442371" y="4514344"/>
            <a:chExt cx="2808312" cy="2371040"/>
          </a:xfrm>
        </p:grpSpPr>
        <p:sp>
          <p:nvSpPr>
            <p:cNvPr id="8" name="TextBox 7"/>
            <p:cNvSpPr txBox="1"/>
            <p:nvPr/>
          </p:nvSpPr>
          <p:spPr>
            <a:xfrm>
              <a:off x="5442371" y="4514344"/>
              <a:ext cx="2808312" cy="1938992"/>
            </a:xfrm>
            <a:prstGeom prst="rect">
              <a:avLst/>
            </a:prstGeom>
            <a:noFill/>
            <a:ln w="28575">
              <a:solidFill>
                <a:schemeClr val="tx1"/>
              </a:solidFill>
            </a:ln>
          </p:spPr>
          <p:txBody>
            <a:bodyPr wrap="square" rtlCol="0">
              <a:spAutoFit/>
            </a:bodyPr>
            <a:lstStyle/>
            <a:p>
              <a:r>
                <a:rPr lang="en-US" altLang="zh-CN" sz="2400" b="1" dirty="0" smtClean="0"/>
                <a:t>  +3         -6            -2</a:t>
              </a:r>
            </a:p>
            <a:p>
              <a:r>
                <a:rPr lang="en-US" altLang="zh-CN" sz="2400" b="1" dirty="0"/>
                <a:t> </a:t>
              </a:r>
              <a:r>
                <a:rPr lang="en-US" altLang="zh-CN" sz="2400" b="1" dirty="0" smtClean="0"/>
                <a:t>  </a:t>
              </a:r>
            </a:p>
            <a:p>
              <a:r>
                <a:rPr lang="en-US" altLang="zh-CN" sz="2400" b="1" dirty="0"/>
                <a:t> </a:t>
              </a:r>
              <a:r>
                <a:rPr lang="en-US" altLang="zh-CN" sz="2400" b="1" dirty="0" smtClean="0"/>
                <a:t>  -1         -10         +6</a:t>
              </a:r>
            </a:p>
            <a:p>
              <a:endParaRPr lang="en-US" altLang="zh-CN" sz="2400" b="1" dirty="0"/>
            </a:p>
            <a:p>
              <a:r>
                <a:rPr lang="en-US" altLang="zh-CN" sz="2400" b="1" dirty="0" smtClean="0"/>
                <a:t>     -8        +4         --6</a:t>
              </a:r>
              <a:endParaRPr lang="zh-CN" altLang="en-US" sz="2400" b="1" dirty="0"/>
            </a:p>
          </p:txBody>
        </p:sp>
        <p:sp>
          <p:nvSpPr>
            <p:cNvPr id="9" name="TextBox 8"/>
            <p:cNvSpPr txBox="1"/>
            <p:nvPr/>
          </p:nvSpPr>
          <p:spPr>
            <a:xfrm>
              <a:off x="6167412" y="6423719"/>
              <a:ext cx="1212900" cy="461665"/>
            </a:xfrm>
            <a:prstGeom prst="rect">
              <a:avLst/>
            </a:prstGeom>
            <a:noFill/>
          </p:spPr>
          <p:txBody>
            <a:bodyPr wrap="square" rtlCol="0">
              <a:spAutoFit/>
            </a:bodyPr>
            <a:lstStyle/>
            <a:p>
              <a:r>
                <a:rPr lang="zh-CN" altLang="en-US" sz="2400" b="1" dirty="0" smtClean="0"/>
                <a:t>图   </a:t>
              </a:r>
              <a:r>
                <a:rPr lang="en-US" altLang="zh-CN" sz="2400" b="1" dirty="0" smtClean="0"/>
                <a:t>5</a:t>
              </a:r>
              <a:endParaRPr lang="zh-CN" altLang="en-US" sz="2400" b="1" dirty="0"/>
            </a:p>
          </p:txBody>
        </p:sp>
      </p:grpSp>
      <p:sp>
        <p:nvSpPr>
          <p:cNvPr id="10" name="内容占位符 2"/>
          <p:cNvSpPr txBox="1">
            <a:spLocks/>
          </p:cNvSpPr>
          <p:nvPr/>
        </p:nvSpPr>
        <p:spPr>
          <a:xfrm>
            <a:off x="323528" y="1484784"/>
            <a:ext cx="4032448" cy="115212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endParaRPr lang="zh-CN" altLang="en-US" sz="2000" b="1" dirty="0"/>
          </a:p>
        </p:txBody>
      </p:sp>
      <mc:AlternateContent xmlns:mc="http://schemas.openxmlformats.org/markup-compatibility/2006" xmlns:a14="http://schemas.microsoft.com/office/drawing/2010/main">
        <mc:Choice Requires="a14">
          <p:sp>
            <p:nvSpPr>
              <p:cNvPr id="11" name="内容占位符 2"/>
              <p:cNvSpPr txBox="1">
                <a:spLocks/>
              </p:cNvSpPr>
              <p:nvPr/>
            </p:nvSpPr>
            <p:spPr>
              <a:xfrm>
                <a:off x="317253" y="1541984"/>
                <a:ext cx="5334867" cy="210304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000" b="1" dirty="0" smtClean="0"/>
                  <a:t>答案：对角线法的旋转量</a:t>
                </a:r>
                <a:r>
                  <a:rPr lang="en-US" altLang="zh-CN" sz="2000" b="1" i="1" dirty="0">
                    <a:latin typeface="Cambria Math" pitchFamily="18" charset="0"/>
                    <a:ea typeface="Cambria Math" pitchFamily="18" charset="0"/>
                  </a:rPr>
                  <a:t>p</a:t>
                </a:r>
                <a:r>
                  <a:rPr lang="en-US" altLang="zh-CN" sz="2000" b="1" i="1" dirty="0" smtClean="0">
                    <a:latin typeface="Batang" pitchFamily="18" charset="-127"/>
                    <a:ea typeface="Batang" pitchFamily="18" charset="-127"/>
                  </a:rPr>
                  <a:t> </a:t>
                </a:r>
                <a:r>
                  <a:rPr lang="en-US" altLang="zh-CN" sz="2000" b="1" dirty="0" smtClean="0"/>
                  <a:t>= </a:t>
                </a:r>
                <a14:m>
                  <m:oMath xmlns:m="http://schemas.openxmlformats.org/officeDocument/2006/math">
                    <m:f>
                      <m:fPr>
                        <m:ctrlPr>
                          <a:rPr lang="en-US" altLang="zh-CN" sz="2000" b="1" i="1" smtClean="0">
                            <a:latin typeface="Cambria Math"/>
                          </a:rPr>
                        </m:ctrlPr>
                      </m:fPr>
                      <m:num>
                        <m:r>
                          <a:rPr lang="en-US" altLang="zh-CN" sz="2000" b="1" i="1" smtClean="0">
                            <a:latin typeface="Cambria Math"/>
                          </a:rPr>
                          <m:t>𝟑</m:t>
                        </m:r>
                      </m:num>
                      <m:den>
                        <m:r>
                          <a:rPr lang="en-US" altLang="zh-CN" sz="2000" b="1" i="1" smtClean="0">
                            <a:latin typeface="Cambria Math"/>
                          </a:rPr>
                          <m:t>𝟒</m:t>
                        </m:r>
                      </m:den>
                    </m:f>
                  </m:oMath>
                </a14:m>
                <a:r>
                  <a:rPr lang="en-US" altLang="zh-CN" sz="2000" b="1" dirty="0" smtClean="0"/>
                  <a:t> ,</a:t>
                </a:r>
                <a:r>
                  <a:rPr lang="en-US" altLang="zh-CN" sz="2000" b="1" i="1" dirty="0" smtClean="0"/>
                  <a:t>      Q= </a:t>
                </a:r>
                <a14:m>
                  <m:oMath xmlns:m="http://schemas.openxmlformats.org/officeDocument/2006/math">
                    <m:f>
                      <m:fPr>
                        <m:ctrlPr>
                          <a:rPr lang="en-US" altLang="zh-CN" sz="2000" b="1" i="1" smtClean="0">
                            <a:latin typeface="Cambria Math"/>
                          </a:rPr>
                        </m:ctrlPr>
                      </m:fPr>
                      <m:num>
                        <m:r>
                          <a:rPr lang="en-US" altLang="zh-CN" sz="2000" b="1" i="1" smtClean="0">
                            <a:latin typeface="Cambria Math"/>
                          </a:rPr>
                          <m:t>𝟏𝟓</m:t>
                        </m:r>
                      </m:num>
                      <m:den>
                        <m:r>
                          <a:rPr lang="en-US" altLang="zh-CN" sz="2000" b="1" i="1" smtClean="0">
                            <a:latin typeface="Cambria Math"/>
                          </a:rPr>
                          <m:t>𝟒</m:t>
                        </m:r>
                      </m:den>
                    </m:f>
                  </m:oMath>
                </a14:m>
                <a:r>
                  <a:rPr lang="en-US" altLang="zh-CN" sz="2000" b="1" i="1" dirty="0" smtClean="0"/>
                  <a:t> </a:t>
                </a:r>
              </a:p>
              <a:p>
                <a:pPr marL="0" indent="0">
                  <a:buNone/>
                </a:pPr>
                <a:r>
                  <a:rPr lang="en-US" altLang="zh-CN" sz="2000" b="1" i="1" dirty="0"/>
                  <a:t> </a:t>
                </a:r>
                <a:r>
                  <a:rPr lang="en-US" altLang="zh-CN" sz="2000" b="1" i="1" dirty="0" smtClean="0"/>
                  <a:t>             </a:t>
                </a:r>
                <a:r>
                  <a:rPr lang="zh-CN" altLang="en-US" sz="2000" b="1" dirty="0" smtClean="0"/>
                  <a:t>平面度误差   </a:t>
                </a:r>
                <a:r>
                  <a:rPr lang="en-US" altLang="zh-CN" sz="2000" b="1" i="1" dirty="0" smtClean="0"/>
                  <a:t>f</a:t>
                </a:r>
                <a:r>
                  <a:rPr lang="en-US" altLang="zh-CN" sz="2000" b="1" dirty="0" smtClean="0"/>
                  <a:t> ′=  17.75μm </a:t>
                </a:r>
                <a:r>
                  <a:rPr lang="zh-CN" altLang="en-US" sz="2000" b="1" dirty="0" smtClean="0"/>
                  <a:t>。</a:t>
                </a:r>
                <a:endParaRPr lang="en-US" altLang="zh-CN" sz="2000" b="1" dirty="0" smtClean="0"/>
              </a:p>
              <a:p>
                <a:pPr marL="0" indent="0">
                  <a:buNone/>
                </a:pPr>
                <a:r>
                  <a:rPr lang="en-US" altLang="zh-CN" sz="2000" b="1" dirty="0" smtClean="0"/>
                  <a:t>              </a:t>
                </a:r>
                <a:r>
                  <a:rPr lang="zh-CN" altLang="en-US" sz="2000" b="1" dirty="0" smtClean="0"/>
                  <a:t>最小区域法  的旋转量 </a:t>
                </a:r>
                <a:r>
                  <a:rPr lang="en-US" altLang="zh-CN" sz="2000" b="1" dirty="0" smtClean="0"/>
                  <a:t>P =-</a:t>
                </a:r>
                <a14:m>
                  <m:oMath xmlns:m="http://schemas.openxmlformats.org/officeDocument/2006/math">
                    <m:f>
                      <m:fPr>
                        <m:ctrlPr>
                          <a:rPr lang="en-US" altLang="zh-CN" sz="2000" b="1" i="1" smtClean="0">
                            <a:latin typeface="Cambria Math"/>
                          </a:rPr>
                        </m:ctrlPr>
                      </m:fPr>
                      <m:num>
                        <m:r>
                          <a:rPr lang="en-US" altLang="zh-CN" sz="2000" b="1" i="1" smtClean="0">
                            <a:latin typeface="Cambria Math"/>
                          </a:rPr>
                          <m:t>𝟓</m:t>
                        </m:r>
                      </m:num>
                      <m:den>
                        <m:r>
                          <a:rPr lang="en-US" altLang="zh-CN" sz="2000" b="1" i="1" smtClean="0">
                            <a:latin typeface="Cambria Math"/>
                          </a:rPr>
                          <m:t>𝟑</m:t>
                        </m:r>
                      </m:den>
                    </m:f>
                  </m:oMath>
                </a14:m>
                <a:r>
                  <a:rPr lang="zh-CN" altLang="en-US" sz="2000" b="1" dirty="0" smtClean="0"/>
                  <a:t> ，</a:t>
                </a:r>
                <a:r>
                  <a:rPr lang="en-US" altLang="zh-CN" sz="2000" b="1" dirty="0" smtClean="0"/>
                  <a:t>Q =+</a:t>
                </a:r>
                <a14:m>
                  <m:oMath xmlns:m="http://schemas.openxmlformats.org/officeDocument/2006/math">
                    <m:f>
                      <m:fPr>
                        <m:ctrlPr>
                          <a:rPr lang="en-US" altLang="zh-CN" sz="2000" b="1" i="1" smtClean="0">
                            <a:latin typeface="Cambria Math"/>
                          </a:rPr>
                        </m:ctrlPr>
                      </m:fPr>
                      <m:num>
                        <m:r>
                          <a:rPr lang="en-US" altLang="zh-CN" sz="2000" b="1" i="1" smtClean="0">
                            <a:latin typeface="Cambria Math"/>
                          </a:rPr>
                          <m:t>𝟏</m:t>
                        </m:r>
                      </m:num>
                      <m:den>
                        <m:r>
                          <a:rPr lang="en-US" altLang="zh-CN" sz="2000" b="1" i="1" smtClean="0">
                            <a:latin typeface="Cambria Math"/>
                          </a:rPr>
                          <m:t>𝟑</m:t>
                        </m:r>
                      </m:den>
                    </m:f>
                  </m:oMath>
                </a14:m>
                <a:r>
                  <a:rPr lang="zh-CN" altLang="en-US" sz="2000" b="1" dirty="0" smtClean="0"/>
                  <a:t> </a:t>
                </a:r>
                <a:endParaRPr lang="en-US" altLang="zh-CN" sz="2000" b="1" dirty="0" smtClean="0"/>
              </a:p>
              <a:p>
                <a:pPr marL="0" indent="0">
                  <a:buNone/>
                </a:pPr>
                <a:r>
                  <a:rPr lang="en-US" altLang="zh-CN" sz="2000" b="1" dirty="0" smtClean="0"/>
                  <a:t>              </a:t>
                </a:r>
                <a:r>
                  <a:rPr lang="zh-CN" altLang="en-US" sz="2000" b="1" dirty="0" smtClean="0"/>
                  <a:t>平面度误差 </a:t>
                </a:r>
                <a:r>
                  <a:rPr lang="en-US" altLang="zh-CN" sz="2000" b="1" dirty="0" smtClean="0"/>
                  <a:t>f = 14</a:t>
                </a:r>
                <a14:m>
                  <m:oMath xmlns:m="http://schemas.openxmlformats.org/officeDocument/2006/math">
                    <m:f>
                      <m:fPr>
                        <m:ctrlPr>
                          <a:rPr lang="en-US" altLang="zh-CN" sz="2000" b="1" i="1" smtClean="0">
                            <a:latin typeface="Cambria Math"/>
                          </a:rPr>
                        </m:ctrlPr>
                      </m:fPr>
                      <m:num>
                        <m:r>
                          <a:rPr lang="en-US" altLang="zh-CN" sz="2000" b="1" i="1" smtClean="0">
                            <a:latin typeface="Cambria Math"/>
                          </a:rPr>
                          <m:t>𝟏</m:t>
                        </m:r>
                      </m:num>
                      <m:den>
                        <m:r>
                          <a:rPr lang="en-US" altLang="zh-CN" sz="2000" b="1" i="1" smtClean="0">
                            <a:latin typeface="Cambria Math"/>
                          </a:rPr>
                          <m:t>𝟑</m:t>
                        </m:r>
                      </m:den>
                    </m:f>
                  </m:oMath>
                </a14:m>
                <a:r>
                  <a:rPr lang="zh-CN" altLang="en-US" sz="2000" b="1" dirty="0" smtClean="0"/>
                  <a:t> </a:t>
                </a:r>
                <a:r>
                  <a:rPr lang="en-US" altLang="zh-CN" sz="2000" b="1" dirty="0" err="1" smtClean="0"/>
                  <a:t>μm</a:t>
                </a:r>
                <a:r>
                  <a:rPr lang="en-US" altLang="zh-CN" sz="2000" b="1" dirty="0" smtClean="0"/>
                  <a:t> </a:t>
                </a:r>
                <a:r>
                  <a:rPr lang="zh-CN" altLang="en-US" sz="2000" b="1" dirty="0" smtClean="0"/>
                  <a:t>。</a:t>
                </a:r>
                <a:endParaRPr lang="zh-CN" altLang="en-US" sz="2000" b="1" dirty="0"/>
              </a:p>
            </p:txBody>
          </p:sp>
        </mc:Choice>
        <mc:Fallback xmlns="">
          <p:sp>
            <p:nvSpPr>
              <p:cNvPr id="11" name="内容占位符 2"/>
              <p:cNvSpPr txBox="1">
                <a:spLocks noRot="1" noChangeAspect="1" noMove="1" noResize="1" noEditPoints="1" noAdjustHandles="1" noChangeArrowheads="1" noChangeShapeType="1" noTextEdit="1"/>
              </p:cNvSpPr>
              <p:nvPr/>
            </p:nvSpPr>
            <p:spPr>
              <a:xfrm>
                <a:off x="317253" y="1541984"/>
                <a:ext cx="5334867" cy="2103040"/>
              </a:xfrm>
              <a:prstGeom prst="rect">
                <a:avLst/>
              </a:prstGeom>
              <a:blipFill rotWithShape="1">
                <a:blip r:embed="rId2"/>
                <a:stretch>
                  <a:fillRect l="-1143"/>
                </a:stretch>
              </a:blipFill>
            </p:spPr>
            <p:txBody>
              <a:bodyPr/>
              <a:lstStyle/>
              <a:p>
                <a:r>
                  <a:rPr lang="zh-CN" altLang="en-US">
                    <a:noFill/>
                  </a:rPr>
                  <a:t> </a:t>
                </a:r>
              </a:p>
            </p:txBody>
          </p:sp>
        </mc:Fallback>
      </mc:AlternateContent>
      <p:grpSp>
        <p:nvGrpSpPr>
          <p:cNvPr id="20" name="组合 19"/>
          <p:cNvGrpSpPr/>
          <p:nvPr/>
        </p:nvGrpSpPr>
        <p:grpSpPr>
          <a:xfrm>
            <a:off x="798647" y="3781029"/>
            <a:ext cx="3197289" cy="2888331"/>
            <a:chOff x="1201758" y="3781029"/>
            <a:chExt cx="3197289" cy="2888331"/>
          </a:xfrm>
        </p:grpSpPr>
        <p:grpSp>
          <p:nvGrpSpPr>
            <p:cNvPr id="19" name="组合 18"/>
            <p:cNvGrpSpPr/>
            <p:nvPr/>
          </p:nvGrpSpPr>
          <p:grpSpPr>
            <a:xfrm>
              <a:off x="1201758" y="3781029"/>
              <a:ext cx="3197289" cy="2888331"/>
              <a:chOff x="1240669" y="3781029"/>
              <a:chExt cx="3197289" cy="2888331"/>
            </a:xfrm>
          </p:grpSpPr>
          <p:sp>
            <p:nvSpPr>
              <p:cNvPr id="14" name="TextBox 13"/>
              <p:cNvSpPr txBox="1"/>
              <p:nvPr/>
            </p:nvSpPr>
            <p:spPr>
              <a:xfrm>
                <a:off x="1403648" y="6207695"/>
                <a:ext cx="2592288" cy="461665"/>
              </a:xfrm>
              <a:prstGeom prst="rect">
                <a:avLst/>
              </a:prstGeom>
              <a:noFill/>
            </p:spPr>
            <p:txBody>
              <a:bodyPr wrap="square" rtlCol="0">
                <a:spAutoFit/>
              </a:bodyPr>
              <a:lstStyle/>
              <a:p>
                <a:r>
                  <a:rPr lang="zh-CN" altLang="en-US" sz="2400" b="1" dirty="0" smtClean="0"/>
                  <a:t>图   </a:t>
                </a:r>
                <a:r>
                  <a:rPr lang="en-US" altLang="zh-CN" sz="2400" b="1" dirty="0" smtClean="0"/>
                  <a:t>5 </a:t>
                </a:r>
                <a:r>
                  <a:rPr lang="zh-CN" altLang="en-US" sz="2400" b="1" dirty="0" smtClean="0"/>
                  <a:t>对角线法</a:t>
                </a:r>
                <a:endParaRPr lang="zh-CN" altLang="en-US" sz="2400" b="1" dirty="0"/>
              </a:p>
            </p:txBody>
          </p:sp>
          <mc:AlternateContent xmlns:mc="http://schemas.openxmlformats.org/markup-compatibility/2006" xmlns:a14="http://schemas.microsoft.com/office/drawing/2010/main">
            <mc:Choice Requires="a14">
              <p:sp>
                <p:nvSpPr>
                  <p:cNvPr id="16" name="TextBox 15"/>
                  <p:cNvSpPr txBox="1"/>
                  <p:nvPr/>
                </p:nvSpPr>
                <p:spPr>
                  <a:xfrm>
                    <a:off x="1240669" y="3781029"/>
                    <a:ext cx="3197289" cy="2426242"/>
                  </a:xfrm>
                  <a:prstGeom prst="rect">
                    <a:avLst/>
                  </a:prstGeom>
                  <a:noFill/>
                  <a:ln w="28575">
                    <a:solidFill>
                      <a:schemeClr val="tx1"/>
                    </a:solidFill>
                  </a:ln>
                </p:spPr>
                <p:txBody>
                  <a:bodyPr wrap="square" rtlCol="0">
                    <a:spAutoFit/>
                  </a:bodyPr>
                  <a:lstStyle/>
                  <a:p>
                    <a:r>
                      <a:rPr lang="en-US" altLang="zh-CN" sz="2400" b="1" dirty="0" smtClean="0"/>
                      <a:t>  +3        - </a:t>
                    </a:r>
                    <a14:m>
                      <m:oMath xmlns:m="http://schemas.openxmlformats.org/officeDocument/2006/math">
                        <m:f>
                          <m:fPr>
                            <m:ctrlPr>
                              <a:rPr lang="en-US" altLang="zh-CN" sz="2400" b="1" i="1" dirty="0" smtClean="0">
                                <a:latin typeface="Cambria Math"/>
                              </a:rPr>
                            </m:ctrlPr>
                          </m:fPr>
                          <m:num>
                            <m:r>
                              <a:rPr lang="en-US" altLang="zh-CN" sz="2400" b="1" i="1" dirty="0" smtClean="0">
                                <a:latin typeface="Cambria Math"/>
                              </a:rPr>
                              <m:t>𝟐𝟏</m:t>
                            </m:r>
                          </m:num>
                          <m:den>
                            <m:r>
                              <a:rPr lang="en-US" altLang="zh-CN" sz="2400" b="1" i="1" dirty="0" smtClean="0">
                                <a:latin typeface="Cambria Math"/>
                              </a:rPr>
                              <m:t>𝟒</m:t>
                            </m:r>
                          </m:den>
                        </m:f>
                      </m:oMath>
                    </a14:m>
                    <a:r>
                      <a:rPr lang="en-US" altLang="zh-CN" sz="2400" b="1" dirty="0" smtClean="0"/>
                      <a:t>           - </a:t>
                    </a:r>
                    <a14:m>
                      <m:oMath xmlns:m="http://schemas.openxmlformats.org/officeDocument/2006/math">
                        <m:f>
                          <m:fPr>
                            <m:ctrlPr>
                              <a:rPr lang="en-US" altLang="zh-CN" sz="2400" b="1" i="1" dirty="0" smtClean="0">
                                <a:latin typeface="Cambria Math"/>
                              </a:rPr>
                            </m:ctrlPr>
                          </m:fPr>
                          <m:num>
                            <m:r>
                              <a:rPr lang="en-US" altLang="zh-CN" sz="2400" b="1" i="1" dirty="0" smtClean="0">
                                <a:latin typeface="Cambria Math"/>
                              </a:rPr>
                              <m:t>𝟐</m:t>
                            </m:r>
                          </m:num>
                          <m:den>
                            <m:r>
                              <a:rPr lang="en-US" altLang="zh-CN" sz="2400" b="1" i="1" dirty="0" smtClean="0">
                                <a:latin typeface="Cambria Math"/>
                              </a:rPr>
                              <m:t>𝟒</m:t>
                            </m:r>
                          </m:den>
                        </m:f>
                      </m:oMath>
                    </a14:m>
                    <a:endParaRPr lang="en-US" altLang="zh-CN" sz="2400" b="1" dirty="0" smtClean="0"/>
                  </a:p>
                  <a:p>
                    <a:r>
                      <a:rPr lang="en-US" altLang="zh-CN" sz="2400" b="1" dirty="0"/>
                      <a:t> </a:t>
                    </a:r>
                    <a:r>
                      <a:rPr lang="en-US" altLang="zh-CN" sz="2400" b="1" dirty="0" smtClean="0"/>
                      <a:t>  </a:t>
                    </a:r>
                  </a:p>
                  <a:p>
                    <a:r>
                      <a:rPr lang="en-US" altLang="zh-CN" sz="2400" b="1" dirty="0"/>
                      <a:t> </a:t>
                    </a:r>
                    <a:r>
                      <a:rPr lang="en-US" altLang="zh-CN" sz="2400" b="1" dirty="0" smtClean="0"/>
                      <a:t>+  </a:t>
                    </a:r>
                    <a14:m>
                      <m:oMath xmlns:m="http://schemas.openxmlformats.org/officeDocument/2006/math">
                        <m:f>
                          <m:fPr>
                            <m:ctrlPr>
                              <a:rPr lang="en-US" altLang="zh-CN" sz="2400" b="1" i="1">
                                <a:latin typeface="Cambria Math"/>
                              </a:rPr>
                            </m:ctrlPr>
                          </m:fPr>
                          <m:num>
                            <m:r>
                              <a:rPr lang="en-US" altLang="zh-CN" sz="2400" b="1" i="1">
                                <a:latin typeface="Cambria Math"/>
                              </a:rPr>
                              <m:t>𝟏𝟏</m:t>
                            </m:r>
                          </m:num>
                          <m:den>
                            <m:r>
                              <a:rPr lang="en-US" altLang="zh-CN" sz="2400" b="1" i="1">
                                <a:latin typeface="Cambria Math"/>
                              </a:rPr>
                              <m:t>𝟒</m:t>
                            </m:r>
                          </m:den>
                        </m:f>
                        <m:r>
                          <m:rPr>
                            <m:nor/>
                          </m:rPr>
                          <a:rPr lang="en-US" altLang="zh-CN" sz="2400" b="1" dirty="0"/>
                          <m:t>     </m:t>
                        </m:r>
                        <m:r>
                          <m:rPr>
                            <m:nor/>
                          </m:rPr>
                          <a:rPr lang="en-US" altLang="zh-CN" sz="2400" b="1" dirty="0" smtClean="0">
                            <a:solidFill>
                              <a:srgbClr val="4F81BD"/>
                            </a:solidFill>
                          </a:rPr>
                          <m:t>− </m:t>
                        </m:r>
                        <m:f>
                          <m:fPr>
                            <m:ctrlPr>
                              <a:rPr lang="en-US" altLang="zh-CN" sz="2400" b="1" i="1" dirty="0">
                                <a:solidFill>
                                  <a:srgbClr val="4F81BD"/>
                                </a:solidFill>
                                <a:latin typeface="Cambria Math"/>
                              </a:rPr>
                            </m:ctrlPr>
                          </m:fPr>
                          <m:num>
                            <m:r>
                              <a:rPr lang="en-US" altLang="zh-CN" sz="2400" b="1" i="1" dirty="0">
                                <a:solidFill>
                                  <a:srgbClr val="4F81BD"/>
                                </a:solidFill>
                                <a:latin typeface="Cambria Math"/>
                              </a:rPr>
                              <m:t>𝟐𝟐</m:t>
                            </m:r>
                          </m:num>
                          <m:den>
                            <m:r>
                              <a:rPr lang="en-US" altLang="zh-CN" sz="2400" b="1" i="1" dirty="0">
                                <a:solidFill>
                                  <a:srgbClr val="4F81BD"/>
                                </a:solidFill>
                                <a:latin typeface="Cambria Math"/>
                              </a:rPr>
                              <m:t>𝟒</m:t>
                            </m:r>
                          </m:den>
                        </m:f>
                        <m:r>
                          <a:rPr lang="en-US" altLang="zh-CN" sz="2400" b="1" i="1" dirty="0" smtClean="0">
                            <a:solidFill>
                              <a:srgbClr val="4F81BD"/>
                            </a:solidFill>
                            <a:latin typeface="Cambria Math"/>
                          </a:rPr>
                          <m:t>      </m:t>
                        </m:r>
                        <m:r>
                          <a:rPr lang="en-US" altLang="zh-CN" sz="2400" b="1" i="1" dirty="0" smtClean="0">
                            <a:latin typeface="Cambria Math"/>
                          </a:rPr>
                          <m:t>+</m:t>
                        </m:r>
                        <m:f>
                          <m:fPr>
                            <m:ctrlPr>
                              <a:rPr lang="en-US" altLang="zh-CN" sz="2400" b="1" i="1" dirty="0" smtClean="0">
                                <a:latin typeface="Cambria Math"/>
                              </a:rPr>
                            </m:ctrlPr>
                          </m:fPr>
                          <m:num>
                            <m:r>
                              <a:rPr lang="en-US" altLang="zh-CN" sz="2400" b="1" i="1" dirty="0" smtClean="0">
                                <a:latin typeface="Cambria Math"/>
                              </a:rPr>
                              <m:t>𝟒𝟐</m:t>
                            </m:r>
                          </m:num>
                          <m:den>
                            <m:r>
                              <a:rPr lang="en-US" altLang="zh-CN" sz="2400" b="1" i="1" dirty="0" smtClean="0">
                                <a:latin typeface="Cambria Math"/>
                              </a:rPr>
                              <m:t>𝟒</m:t>
                            </m:r>
                          </m:den>
                        </m:f>
                      </m:oMath>
                    </a14:m>
                    <a:endParaRPr lang="en-US" altLang="zh-CN" sz="2400" b="1" dirty="0" smtClean="0"/>
                  </a:p>
                  <a:p>
                    <a:endParaRPr lang="en-US" altLang="zh-CN" sz="2400" b="1" dirty="0" smtClean="0"/>
                  </a:p>
                  <a:p>
                    <a:r>
                      <a:rPr lang="en-US" altLang="zh-CN" sz="2400" b="1" dirty="0" smtClean="0"/>
                      <a:t> - </a:t>
                    </a:r>
                    <a14:m>
                      <m:oMath xmlns:m="http://schemas.openxmlformats.org/officeDocument/2006/math">
                        <m:f>
                          <m:fPr>
                            <m:ctrlPr>
                              <a:rPr lang="en-US" altLang="zh-CN" sz="2400" b="1" i="1" smtClean="0">
                                <a:latin typeface="Cambria Math"/>
                              </a:rPr>
                            </m:ctrlPr>
                          </m:fPr>
                          <m:num>
                            <m:r>
                              <a:rPr lang="en-US" altLang="zh-CN" sz="2400" b="1" i="1" smtClean="0">
                                <a:latin typeface="Cambria Math"/>
                              </a:rPr>
                              <m:t>𝟐</m:t>
                            </m:r>
                          </m:num>
                          <m:den>
                            <m:r>
                              <a:rPr lang="en-US" altLang="zh-CN" sz="2400" b="1" i="1" smtClean="0">
                                <a:latin typeface="Cambria Math"/>
                              </a:rPr>
                              <m:t>𝟒</m:t>
                            </m:r>
                          </m:den>
                        </m:f>
                      </m:oMath>
                    </a14:m>
                    <a:r>
                      <a:rPr lang="en-US" altLang="zh-CN" sz="2400" b="1" dirty="0" smtClean="0"/>
                      <a:t>          </a:t>
                    </a:r>
                    <a:r>
                      <a:rPr lang="en-US" altLang="zh-CN" sz="2400" b="1" dirty="0" smtClean="0">
                        <a:solidFill>
                          <a:srgbClr val="FF0000"/>
                        </a:solidFill>
                      </a:rPr>
                      <a:t>+</a:t>
                    </a:r>
                    <a14:m>
                      <m:oMath xmlns:m="http://schemas.openxmlformats.org/officeDocument/2006/math">
                        <m:f>
                          <m:fPr>
                            <m:ctrlPr>
                              <a:rPr lang="en-US" altLang="zh-CN" sz="2400" b="1" i="1" dirty="0" smtClean="0">
                                <a:solidFill>
                                  <a:srgbClr val="FF0000"/>
                                </a:solidFill>
                                <a:latin typeface="Cambria Math"/>
                              </a:rPr>
                            </m:ctrlPr>
                          </m:fPr>
                          <m:num>
                            <m:r>
                              <a:rPr lang="en-US" altLang="zh-CN" sz="2400" b="1" i="1" dirty="0" smtClean="0">
                                <a:solidFill>
                                  <a:srgbClr val="FF0000"/>
                                </a:solidFill>
                                <a:latin typeface="Cambria Math"/>
                              </a:rPr>
                              <m:t>𝟒𝟗</m:t>
                            </m:r>
                          </m:num>
                          <m:den>
                            <m:r>
                              <a:rPr lang="en-US" altLang="zh-CN" sz="2400" b="1" i="1" dirty="0" smtClean="0">
                                <a:solidFill>
                                  <a:srgbClr val="FF0000"/>
                                </a:solidFill>
                                <a:latin typeface="Cambria Math"/>
                              </a:rPr>
                              <m:t>𝟒</m:t>
                            </m:r>
                          </m:den>
                        </m:f>
                      </m:oMath>
                    </a14:m>
                    <a:r>
                      <a:rPr lang="en-US" altLang="zh-CN" sz="2400" b="1" dirty="0" smtClean="0"/>
                      <a:t>           +3</a:t>
                    </a:r>
                    <a:endParaRPr lang="zh-CN" altLang="en-US" sz="2400" b="1" dirty="0"/>
                  </a:p>
                </p:txBody>
              </p:sp>
            </mc:Choice>
            <mc:Fallback xmlns="">
              <p:sp>
                <p:nvSpPr>
                  <p:cNvPr id="16" name="TextBox 15"/>
                  <p:cNvSpPr txBox="1">
                    <a:spLocks noRot="1" noChangeAspect="1" noMove="1" noResize="1" noEditPoints="1" noAdjustHandles="1" noChangeArrowheads="1" noChangeShapeType="1" noTextEdit="1"/>
                  </p:cNvSpPr>
                  <p:nvPr/>
                </p:nvSpPr>
                <p:spPr>
                  <a:xfrm>
                    <a:off x="1240669" y="3781029"/>
                    <a:ext cx="3197289" cy="2426242"/>
                  </a:xfrm>
                  <a:prstGeom prst="rect">
                    <a:avLst/>
                  </a:prstGeom>
                  <a:blipFill rotWithShape="1">
                    <a:blip r:embed="rId3"/>
                    <a:stretch>
                      <a:fillRect l="-377" b="-993"/>
                    </a:stretch>
                  </a:blipFill>
                  <a:ln w="28575">
                    <a:solidFill>
                      <a:schemeClr val="tx1"/>
                    </a:solidFill>
                  </a:ln>
                </p:spPr>
                <p:txBody>
                  <a:bodyPr/>
                  <a:lstStyle/>
                  <a:p>
                    <a:r>
                      <a:rPr lang="zh-CN" altLang="en-US">
                        <a:noFill/>
                      </a:rPr>
                      <a:t> </a:t>
                    </a:r>
                  </a:p>
                </p:txBody>
              </p:sp>
            </mc:Fallback>
          </mc:AlternateContent>
        </p:grpSp>
        <p:cxnSp>
          <p:nvCxnSpPr>
            <p:cNvPr id="4" name="直接连接符 3"/>
            <p:cNvCxnSpPr/>
            <p:nvPr/>
          </p:nvCxnSpPr>
          <p:spPr>
            <a:xfrm flipV="1">
              <a:off x="1547664" y="4149080"/>
              <a:ext cx="1800200" cy="1512168"/>
            </a:xfrm>
            <a:prstGeom prst="line">
              <a:avLst/>
            </a:prstGeom>
            <a:ln>
              <a:solidFill>
                <a:srgbClr val="C00000"/>
              </a:solidFill>
              <a:prstDash val="lg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547664" y="4005064"/>
              <a:ext cx="1800200" cy="1656184"/>
            </a:xfrm>
            <a:prstGeom prst="line">
              <a:avLst/>
            </a:prstGeom>
            <a:ln>
              <a:solidFill>
                <a:srgbClr val="C00000"/>
              </a:solidFill>
              <a:prstDash val="lgDash"/>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4753100" y="3766221"/>
            <a:ext cx="3347292" cy="2903139"/>
            <a:chOff x="4753100" y="3717032"/>
            <a:chExt cx="3347292" cy="2903139"/>
          </a:xfrm>
        </p:grpSpPr>
        <p:sp>
          <p:nvSpPr>
            <p:cNvPr id="13" name="TextBox 12"/>
            <p:cNvSpPr txBox="1"/>
            <p:nvPr/>
          </p:nvSpPr>
          <p:spPr>
            <a:xfrm>
              <a:off x="5127754" y="6158506"/>
              <a:ext cx="2972638" cy="461665"/>
            </a:xfrm>
            <a:prstGeom prst="rect">
              <a:avLst/>
            </a:prstGeom>
            <a:noFill/>
          </p:spPr>
          <p:txBody>
            <a:bodyPr wrap="square" rtlCol="0">
              <a:spAutoFit/>
            </a:bodyPr>
            <a:lstStyle/>
            <a:p>
              <a:r>
                <a:rPr lang="zh-CN" altLang="en-US" sz="2400" b="1" dirty="0" smtClean="0"/>
                <a:t>图   </a:t>
              </a:r>
              <a:r>
                <a:rPr lang="en-US" altLang="zh-CN" sz="2400" b="1" dirty="0" smtClean="0"/>
                <a:t>5 </a:t>
              </a:r>
              <a:r>
                <a:rPr lang="zh-CN" altLang="en-US" sz="2400" b="1" smtClean="0"/>
                <a:t>最小区域法</a:t>
              </a:r>
              <a:endParaRPr lang="zh-CN" altLang="en-US" sz="2400" b="1" dirty="0"/>
            </a:p>
          </p:txBody>
        </p:sp>
        <mc:AlternateContent xmlns:mc="http://schemas.openxmlformats.org/markup-compatibility/2006" xmlns:a14="http://schemas.microsoft.com/office/drawing/2010/main">
          <mc:Choice Requires="a14">
            <p:sp>
              <p:nvSpPr>
                <p:cNvPr id="15" name="TextBox 14"/>
                <p:cNvSpPr txBox="1"/>
                <p:nvPr/>
              </p:nvSpPr>
              <p:spPr>
                <a:xfrm>
                  <a:off x="4753100" y="3717032"/>
                  <a:ext cx="3347292" cy="2431435"/>
                </a:xfrm>
                <a:prstGeom prst="rect">
                  <a:avLst/>
                </a:prstGeom>
                <a:noFill/>
                <a:ln w="28575">
                  <a:solidFill>
                    <a:schemeClr val="tx1"/>
                  </a:solidFill>
                </a:ln>
              </p:spPr>
              <p:txBody>
                <a:bodyPr wrap="square" rtlCol="0">
                  <a:spAutoFit/>
                </a:bodyPr>
                <a:lstStyle/>
                <a:p>
                  <a:r>
                    <a:rPr lang="en-US" altLang="zh-CN" sz="2400" b="1" dirty="0" smtClean="0"/>
                    <a:t>  </a:t>
                  </a:r>
                  <a:r>
                    <a:rPr lang="en-US" altLang="zh-CN" sz="2400" b="1" dirty="0" smtClean="0">
                      <a:solidFill>
                        <a:srgbClr val="C00000"/>
                      </a:solidFill>
                    </a:rPr>
                    <a:t>+3</a:t>
                  </a:r>
                  <a:r>
                    <a:rPr lang="en-US" altLang="zh-CN" sz="2400" b="1" dirty="0" smtClean="0"/>
                    <a:t>        - </a:t>
                  </a:r>
                  <a14:m>
                    <m:oMath xmlns:m="http://schemas.openxmlformats.org/officeDocument/2006/math">
                      <m:f>
                        <m:fPr>
                          <m:ctrlPr>
                            <a:rPr lang="en-US" altLang="zh-CN" sz="2400" b="1" i="1" dirty="0" smtClean="0">
                              <a:latin typeface="Cambria Math"/>
                            </a:rPr>
                          </m:ctrlPr>
                        </m:fPr>
                        <m:num>
                          <m:r>
                            <a:rPr lang="en-US" altLang="zh-CN" sz="2400" b="1" i="1" dirty="0" smtClean="0">
                              <a:latin typeface="Cambria Math"/>
                            </a:rPr>
                            <m:t>𝟐𝟑</m:t>
                          </m:r>
                        </m:num>
                        <m:den>
                          <m:r>
                            <a:rPr lang="en-US" altLang="zh-CN" sz="2400" b="1" i="1" dirty="0" smtClean="0">
                              <a:latin typeface="Cambria Math"/>
                            </a:rPr>
                            <m:t>𝟑</m:t>
                          </m:r>
                        </m:den>
                      </m:f>
                    </m:oMath>
                  </a14:m>
                  <a:r>
                    <a:rPr lang="en-US" altLang="zh-CN" sz="2400" b="1" dirty="0" smtClean="0"/>
                    <a:t>           - </a:t>
                  </a:r>
                  <a14:m>
                    <m:oMath xmlns:m="http://schemas.openxmlformats.org/officeDocument/2006/math">
                      <m:f>
                        <m:fPr>
                          <m:ctrlPr>
                            <a:rPr lang="en-US" altLang="zh-CN" sz="2400" b="1" i="1" dirty="0" smtClean="0">
                              <a:latin typeface="Cambria Math"/>
                            </a:rPr>
                          </m:ctrlPr>
                        </m:fPr>
                        <m:num>
                          <m:r>
                            <a:rPr lang="en-US" altLang="zh-CN" sz="2400" b="1" i="1" dirty="0" smtClean="0">
                              <a:latin typeface="Cambria Math"/>
                            </a:rPr>
                            <m:t>𝟏𝟔</m:t>
                          </m:r>
                        </m:num>
                        <m:den>
                          <m:r>
                            <a:rPr lang="en-US" altLang="zh-CN" sz="2400" b="1" i="1" dirty="0" smtClean="0">
                              <a:latin typeface="Cambria Math"/>
                            </a:rPr>
                            <m:t>𝟑</m:t>
                          </m:r>
                        </m:den>
                      </m:f>
                    </m:oMath>
                  </a14:m>
                  <a:endParaRPr lang="en-US" altLang="zh-CN" sz="2400" b="1" dirty="0" smtClean="0"/>
                </a:p>
                <a:p>
                  <a:r>
                    <a:rPr lang="en-US" altLang="zh-CN" sz="2400" b="1" dirty="0"/>
                    <a:t> </a:t>
                  </a:r>
                  <a:r>
                    <a:rPr lang="en-US" altLang="zh-CN" sz="2400" b="1" dirty="0" smtClean="0"/>
                    <a:t>  </a:t>
                  </a:r>
                </a:p>
                <a:p>
                  <a:r>
                    <a:rPr lang="en-US" altLang="zh-CN" sz="2400" b="1" dirty="0"/>
                    <a:t> -</a:t>
                  </a:r>
                  <a:r>
                    <a:rPr lang="en-US" altLang="zh-CN" sz="2400" b="1" dirty="0" smtClean="0"/>
                    <a:t>  </a:t>
                  </a:r>
                  <a14:m>
                    <m:oMath xmlns:m="http://schemas.openxmlformats.org/officeDocument/2006/math">
                      <m:f>
                        <m:fPr>
                          <m:ctrlPr>
                            <a:rPr lang="en-US" altLang="zh-CN" sz="2400" b="1" i="1">
                              <a:latin typeface="Cambria Math"/>
                            </a:rPr>
                          </m:ctrlPr>
                        </m:fPr>
                        <m:num>
                          <m:r>
                            <a:rPr lang="en-US" altLang="zh-CN" sz="2400" b="1" i="1" smtClean="0">
                              <a:latin typeface="Cambria Math"/>
                            </a:rPr>
                            <m:t>𝟐</m:t>
                          </m:r>
                        </m:num>
                        <m:den>
                          <m:r>
                            <a:rPr lang="en-US" altLang="zh-CN" sz="2400" b="1" i="1" smtClean="0">
                              <a:latin typeface="Cambria Math"/>
                            </a:rPr>
                            <m:t>𝟑</m:t>
                          </m:r>
                        </m:den>
                      </m:f>
                      <m:r>
                        <m:rPr>
                          <m:nor/>
                        </m:rPr>
                        <a:rPr lang="en-US" altLang="zh-CN" sz="2400" b="1" dirty="0"/>
                        <m:t>    </m:t>
                      </m:r>
                      <m:r>
                        <m:rPr>
                          <m:nor/>
                        </m:rPr>
                        <a:rPr lang="en-US" altLang="zh-CN" sz="2400" b="1" i="0" dirty="0" smtClean="0"/>
                        <m:t>   </m:t>
                      </m:r>
                      <m:r>
                        <m:rPr>
                          <m:nor/>
                        </m:rPr>
                        <a:rPr lang="en-US" altLang="zh-CN" sz="2400" b="1" dirty="0"/>
                        <m:t> </m:t>
                      </m:r>
                      <m:r>
                        <m:rPr>
                          <m:nor/>
                        </m:rPr>
                        <a:rPr lang="en-US" altLang="zh-CN" sz="2400" b="1" dirty="0" smtClean="0">
                          <a:solidFill>
                            <a:srgbClr val="4F81BD"/>
                          </a:solidFill>
                        </a:rPr>
                        <m:t>− </m:t>
                      </m:r>
                      <m:f>
                        <m:fPr>
                          <m:ctrlPr>
                            <a:rPr lang="en-US" altLang="zh-CN" sz="2400" b="1" i="1" dirty="0">
                              <a:solidFill>
                                <a:srgbClr val="4F81BD"/>
                              </a:solidFill>
                              <a:latin typeface="Cambria Math"/>
                            </a:rPr>
                          </m:ctrlPr>
                        </m:fPr>
                        <m:num>
                          <m:r>
                            <a:rPr lang="en-US" altLang="zh-CN" sz="2400" b="1" i="1" dirty="0" smtClean="0">
                              <a:solidFill>
                                <a:srgbClr val="4F81BD"/>
                              </a:solidFill>
                              <a:latin typeface="Cambria Math"/>
                            </a:rPr>
                            <m:t>𝟑𝟒</m:t>
                          </m:r>
                        </m:num>
                        <m:den>
                          <m:r>
                            <a:rPr lang="en-US" altLang="zh-CN" sz="2400" b="1" i="1" dirty="0" smtClean="0">
                              <a:solidFill>
                                <a:srgbClr val="4F81BD"/>
                              </a:solidFill>
                              <a:latin typeface="Cambria Math"/>
                            </a:rPr>
                            <m:t>𝟑</m:t>
                          </m:r>
                        </m:den>
                      </m:f>
                    </m:oMath>
                  </a14:m>
                  <a:r>
                    <a:rPr lang="en-US" altLang="zh-CN" sz="2400" b="1" dirty="0" smtClean="0"/>
                    <a:t>            </a:t>
                  </a:r>
                  <a:r>
                    <a:rPr lang="en-US" altLang="zh-CN" sz="2400" b="1" dirty="0" smtClean="0">
                      <a:solidFill>
                        <a:srgbClr val="C00000"/>
                      </a:solidFill>
                    </a:rPr>
                    <a:t>+3</a:t>
                  </a:r>
                </a:p>
                <a:p>
                  <a:endParaRPr lang="en-US" altLang="zh-CN" sz="2400" b="1" dirty="0" smtClean="0"/>
                </a:p>
                <a:p>
                  <a:r>
                    <a:rPr lang="en-US" altLang="zh-CN" sz="2400" b="1" dirty="0" smtClean="0"/>
                    <a:t> - </a:t>
                  </a:r>
                  <a14:m>
                    <m:oMath xmlns:m="http://schemas.openxmlformats.org/officeDocument/2006/math">
                      <m:f>
                        <m:fPr>
                          <m:ctrlPr>
                            <a:rPr lang="en-US" altLang="zh-CN" sz="2400" b="1" i="1" smtClean="0">
                              <a:latin typeface="Cambria Math"/>
                            </a:rPr>
                          </m:ctrlPr>
                        </m:fPr>
                        <m:num>
                          <m:r>
                            <a:rPr lang="en-US" altLang="zh-CN" sz="2400" b="1" i="1" smtClean="0">
                              <a:latin typeface="Cambria Math"/>
                            </a:rPr>
                            <m:t>𝟐𝟐</m:t>
                          </m:r>
                        </m:num>
                        <m:den>
                          <m:r>
                            <a:rPr lang="en-US" altLang="zh-CN" sz="2400" b="1" i="1" smtClean="0">
                              <a:latin typeface="Cambria Math"/>
                            </a:rPr>
                            <m:t>𝟑</m:t>
                          </m:r>
                        </m:den>
                      </m:f>
                    </m:oMath>
                  </a14:m>
                  <a:r>
                    <a:rPr lang="en-US" altLang="zh-CN" sz="2400" b="1" dirty="0" smtClean="0"/>
                    <a:t>          </a:t>
                  </a:r>
                  <a:r>
                    <a:rPr lang="en-US" altLang="zh-CN" sz="2400" b="1" dirty="0" smtClean="0">
                      <a:solidFill>
                        <a:srgbClr val="FF0000"/>
                      </a:solidFill>
                    </a:rPr>
                    <a:t>+3</a:t>
                  </a:r>
                  <a:r>
                    <a:rPr lang="en-US" altLang="zh-CN" sz="2400" b="1" dirty="0"/>
                    <a:t> </a:t>
                  </a:r>
                  <a:r>
                    <a:rPr lang="en-US" altLang="zh-CN" sz="2400" b="1" dirty="0" smtClean="0"/>
                    <a:t>           - </a:t>
                  </a:r>
                  <a14:m>
                    <m:oMath xmlns:m="http://schemas.openxmlformats.org/officeDocument/2006/math">
                      <m:f>
                        <m:fPr>
                          <m:ctrlPr>
                            <a:rPr lang="en-US" altLang="zh-CN" sz="2400" b="1" i="1" dirty="0">
                              <a:latin typeface="Cambria Math"/>
                            </a:rPr>
                          </m:ctrlPr>
                        </m:fPr>
                        <m:num>
                          <m:r>
                            <a:rPr lang="en-US" altLang="zh-CN" sz="2400" b="1" i="1" dirty="0" smtClean="0">
                              <a:latin typeface="Cambria Math"/>
                            </a:rPr>
                            <m:t>𝟐</m:t>
                          </m:r>
                          <m:r>
                            <a:rPr lang="en-US" altLang="zh-CN" sz="2400" b="1" i="1" dirty="0">
                              <a:latin typeface="Cambria Math"/>
                            </a:rPr>
                            <m:t>𝟔</m:t>
                          </m:r>
                        </m:num>
                        <m:den>
                          <m:r>
                            <a:rPr lang="en-US" altLang="zh-CN" sz="2400" b="1" i="1" dirty="0">
                              <a:latin typeface="Cambria Math"/>
                            </a:rPr>
                            <m:t>𝟑</m:t>
                          </m:r>
                        </m:den>
                      </m:f>
                    </m:oMath>
                  </a14:m>
                  <a:r>
                    <a:rPr lang="en-US" altLang="zh-CN" sz="2400" b="1" dirty="0" smtClean="0"/>
                    <a:t>   </a:t>
                  </a:r>
                  <a:endParaRPr lang="zh-CN" altLang="en-US" sz="2400" b="1" dirty="0"/>
                </a:p>
              </p:txBody>
            </p:sp>
          </mc:Choice>
          <mc:Fallback xmlns="">
            <p:sp>
              <p:nvSpPr>
                <p:cNvPr id="15" name="TextBox 14"/>
                <p:cNvSpPr txBox="1">
                  <a:spLocks noRot="1" noChangeAspect="1" noMove="1" noResize="1" noEditPoints="1" noAdjustHandles="1" noChangeArrowheads="1" noChangeShapeType="1" noTextEdit="1"/>
                </p:cNvSpPr>
                <p:nvPr/>
              </p:nvSpPr>
              <p:spPr>
                <a:xfrm>
                  <a:off x="4753100" y="3717032"/>
                  <a:ext cx="3347292" cy="2431435"/>
                </a:xfrm>
                <a:prstGeom prst="rect">
                  <a:avLst/>
                </a:prstGeom>
                <a:blipFill rotWithShape="1">
                  <a:blip r:embed="rId4"/>
                  <a:stretch>
                    <a:fillRect l="-542" b="-990"/>
                  </a:stretch>
                </a:blipFill>
                <a:ln w="28575">
                  <a:solidFill>
                    <a:schemeClr val="tx1"/>
                  </a:solidFill>
                </a:ln>
              </p:spPr>
              <p:txBody>
                <a:bodyPr/>
                <a:lstStyle/>
                <a:p>
                  <a:r>
                    <a:rPr lang="zh-CN" altLang="en-US">
                      <a:noFill/>
                    </a:rPr>
                    <a:t> </a:t>
                  </a:r>
                </a:p>
              </p:txBody>
            </p:sp>
          </mc:Fallback>
        </mc:AlternateContent>
        <p:cxnSp>
          <p:nvCxnSpPr>
            <p:cNvPr id="22" name="直接连接符 21"/>
            <p:cNvCxnSpPr/>
            <p:nvPr/>
          </p:nvCxnSpPr>
          <p:spPr>
            <a:xfrm>
              <a:off x="5292080" y="4149080"/>
              <a:ext cx="1944216" cy="855677"/>
            </a:xfrm>
            <a:prstGeom prst="line">
              <a:avLst/>
            </a:prstGeom>
            <a:ln>
              <a:solidFill>
                <a:srgbClr val="C00000"/>
              </a:solidFill>
              <a:prstDash val="lg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6264188" y="5004758"/>
              <a:ext cx="972108" cy="800506"/>
            </a:xfrm>
            <a:prstGeom prst="line">
              <a:avLst/>
            </a:prstGeom>
            <a:ln>
              <a:solidFill>
                <a:srgbClr val="C00000"/>
              </a:solidFill>
              <a:prstDash val="lg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127754" y="4149080"/>
              <a:ext cx="884406" cy="1656184"/>
            </a:xfrm>
            <a:prstGeom prst="line">
              <a:avLst/>
            </a:prstGeom>
            <a:ln>
              <a:solidFill>
                <a:srgbClr val="C00000"/>
              </a:solidFill>
              <a:prstDash val="lgDash"/>
            </a:ln>
          </p:spPr>
          <p:style>
            <a:lnRef idx="1">
              <a:schemeClr val="accent1"/>
            </a:lnRef>
            <a:fillRef idx="0">
              <a:schemeClr val="accent1"/>
            </a:fillRef>
            <a:effectRef idx="0">
              <a:schemeClr val="accent1"/>
            </a:effectRef>
            <a:fontRef idx="minor">
              <a:schemeClr val="tx1"/>
            </a:fontRef>
          </p:style>
        </p:cxnSp>
      </p:grpSp>
      <p:sp>
        <p:nvSpPr>
          <p:cNvPr id="21"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54</a:t>
            </a:fld>
            <a:endParaRPr lang="zh-CN" altLang="en-US" sz="2400" b="1" dirty="0"/>
          </a:p>
        </p:txBody>
      </p:sp>
    </p:spTree>
    <p:extLst>
      <p:ext uri="{BB962C8B-B14F-4D97-AF65-F5344CB8AC3E}">
        <p14:creationId xmlns:p14="http://schemas.microsoft.com/office/powerpoint/2010/main" val="27120700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500"/>
                                        <p:tgtEl>
                                          <p:spTgt spid="6">
                                            <p:txEl>
                                              <p:pRg st="0" end="0"/>
                                            </p:txEl>
                                          </p:spTgt>
                                        </p:tgtEl>
                                      </p:cBhvr>
                                    </p:animEffect>
                                  </p:childTnLst>
                                </p:cTn>
                              </p:par>
                            </p:childTnLst>
                          </p:cTn>
                        </p:par>
                        <p:par>
                          <p:cTn id="8" fill="hold">
                            <p:stCondLst>
                              <p:cond delay="1500"/>
                            </p:stCondLst>
                            <p:childTnLst>
                              <p:par>
                                <p:cTn id="9" presetID="22" presetClass="entr" presetSubtype="8"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wipe(left)">
                                      <p:cBhvr>
                                        <p:cTn id="11" dur="1500"/>
                                        <p:tgtEl>
                                          <p:spTgt spid="6">
                                            <p:txEl>
                                              <p:pRg st="1" end="1"/>
                                            </p:txEl>
                                          </p:spTgt>
                                        </p:tgtEl>
                                      </p:cBhvr>
                                    </p:animEffect>
                                  </p:childTnLst>
                                </p:cTn>
                              </p:par>
                            </p:childTnLst>
                          </p:cTn>
                        </p:par>
                        <p:par>
                          <p:cTn id="12" fill="hold">
                            <p:stCondLst>
                              <p:cond delay="3000"/>
                            </p:stCondLst>
                            <p:childTnLst>
                              <p:par>
                                <p:cTn id="13" presetID="22" presetClass="entr" presetSubtype="8"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left)">
                                      <p:cBhvr>
                                        <p:cTn id="15" dur="1500"/>
                                        <p:tgtEl>
                                          <p:spTgt spid="6">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1250" fill="hold"/>
                                        <p:tgtEl>
                                          <p:spTgt spid="7"/>
                                        </p:tgtEl>
                                        <p:attrNameLst>
                                          <p:attrName>ppt_x</p:attrName>
                                        </p:attrNameLst>
                                      </p:cBhvr>
                                      <p:tavLst>
                                        <p:tav tm="0">
                                          <p:val>
                                            <p:strVal val="1+#ppt_w/2"/>
                                          </p:val>
                                        </p:tav>
                                        <p:tav tm="100000">
                                          <p:val>
                                            <p:strVal val="#ppt_x"/>
                                          </p:val>
                                        </p:tav>
                                      </p:tavLst>
                                    </p:anim>
                                    <p:anim calcmode="lin" valueType="num">
                                      <p:cBhvr additive="base">
                                        <p:cTn id="21" dur="125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nodePh="1">
                                  <p:stCondLst>
                                    <p:cond delay="0"/>
                                  </p:stCondLst>
                                  <p:endCondLst>
                                    <p:cond evt="begin" delay="0">
                                      <p:tn val="24"/>
                                    </p:cond>
                                  </p:endCondLst>
                                  <p:childTnLst>
                                    <p:set>
                                      <p:cBhvr>
                                        <p:cTn id="25" dur="1" fill="hold">
                                          <p:stCondLst>
                                            <p:cond delay="0"/>
                                          </p:stCondLst>
                                        </p:cTn>
                                        <p:tgtEl>
                                          <p:spTgt spid="10">
                                            <p:txEl>
                                              <p:pRg st="0" end="0"/>
                                            </p:txEl>
                                          </p:spTgt>
                                        </p:tgtEl>
                                        <p:attrNameLst>
                                          <p:attrName>style.visibility</p:attrName>
                                        </p:attrNameLst>
                                      </p:cBhvr>
                                      <p:to>
                                        <p:strVal val="visible"/>
                                      </p:to>
                                    </p:set>
                                    <p:animEffect transition="in" filter="wipe(left)">
                                      <p:cBhvr>
                                        <p:cTn id="26" dur="500"/>
                                        <p:tgtEl>
                                          <p:spTgt spid="10">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1250" fill="hold"/>
                                        <p:tgtEl>
                                          <p:spTgt spid="20"/>
                                        </p:tgtEl>
                                        <p:attrNameLst>
                                          <p:attrName>ppt_x</p:attrName>
                                        </p:attrNameLst>
                                      </p:cBhvr>
                                      <p:tavLst>
                                        <p:tav tm="0">
                                          <p:val>
                                            <p:strVal val="#ppt_x"/>
                                          </p:val>
                                        </p:tav>
                                        <p:tav tm="100000">
                                          <p:val>
                                            <p:strVal val="#ppt_x"/>
                                          </p:val>
                                        </p:tav>
                                      </p:tavLst>
                                    </p:anim>
                                    <p:anim calcmode="lin" valueType="num">
                                      <p:cBhvr additive="base">
                                        <p:cTn id="32" dur="125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1250" fill="hold"/>
                                        <p:tgtEl>
                                          <p:spTgt spid="29"/>
                                        </p:tgtEl>
                                        <p:attrNameLst>
                                          <p:attrName>ppt_x</p:attrName>
                                        </p:attrNameLst>
                                      </p:cBhvr>
                                      <p:tavLst>
                                        <p:tav tm="0">
                                          <p:val>
                                            <p:strVal val="#ppt_x"/>
                                          </p:val>
                                        </p:tav>
                                        <p:tav tm="100000">
                                          <p:val>
                                            <p:strVal val="#ppt_x"/>
                                          </p:val>
                                        </p:tav>
                                      </p:tavLst>
                                    </p:anim>
                                    <p:anim calcmode="lin" valueType="num">
                                      <p:cBhvr additive="base">
                                        <p:cTn id="38" dur="125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1">
                                            <p:txEl>
                                              <p:pRg st="0" end="0"/>
                                            </p:txEl>
                                          </p:spTgt>
                                        </p:tgtEl>
                                        <p:attrNameLst>
                                          <p:attrName>style.visibility</p:attrName>
                                        </p:attrNameLst>
                                      </p:cBhvr>
                                      <p:to>
                                        <p:strVal val="visible"/>
                                      </p:to>
                                    </p:set>
                                    <p:animEffect transition="in" filter="wipe(left)">
                                      <p:cBhvr>
                                        <p:cTn id="43" dur="500"/>
                                        <p:tgtEl>
                                          <p:spTgt spid="11">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1">
                                            <p:txEl>
                                              <p:pRg st="1" end="1"/>
                                            </p:txEl>
                                          </p:spTgt>
                                        </p:tgtEl>
                                        <p:attrNameLst>
                                          <p:attrName>style.visibility</p:attrName>
                                        </p:attrNameLst>
                                      </p:cBhvr>
                                      <p:to>
                                        <p:strVal val="visible"/>
                                      </p:to>
                                    </p:set>
                                    <p:animEffect transition="in" filter="wipe(left)">
                                      <p:cBhvr>
                                        <p:cTn id="48" dur="500"/>
                                        <p:tgtEl>
                                          <p:spTgt spid="11">
                                            <p:txEl>
                                              <p:pRg st="1" end="1"/>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1">
                                            <p:txEl>
                                              <p:pRg st="2" end="2"/>
                                            </p:txEl>
                                          </p:spTgt>
                                        </p:tgtEl>
                                        <p:attrNameLst>
                                          <p:attrName>style.visibility</p:attrName>
                                        </p:attrNameLst>
                                      </p:cBhvr>
                                      <p:to>
                                        <p:strVal val="visible"/>
                                      </p:to>
                                    </p:set>
                                    <p:animEffect transition="in" filter="wipe(left)">
                                      <p:cBhvr>
                                        <p:cTn id="53" dur="500"/>
                                        <p:tgtEl>
                                          <p:spTgt spid="11">
                                            <p:txEl>
                                              <p:pRg st="2" end="2"/>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11">
                                            <p:txEl>
                                              <p:pRg st="3" end="3"/>
                                            </p:txEl>
                                          </p:spTgt>
                                        </p:tgtEl>
                                        <p:attrNameLst>
                                          <p:attrName>style.visibility</p:attrName>
                                        </p:attrNameLst>
                                      </p:cBhvr>
                                      <p:to>
                                        <p:strVal val="visible"/>
                                      </p:to>
                                    </p:set>
                                    <p:animEffect transition="in" filter="wipe(left)">
                                      <p:cBhvr>
                                        <p:cTn id="58"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10" grpId="0" build="p"/>
      <p:bldP spid="11"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a:spLocks/>
          </p:cNvSpPr>
          <p:nvPr/>
        </p:nvSpPr>
        <p:spPr>
          <a:xfrm>
            <a:off x="179512" y="620688"/>
            <a:ext cx="8496944" cy="108012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nSpc>
                <a:spcPct val="130000"/>
              </a:lnSpc>
              <a:buAutoNum type="arabicPeriod" startAt="4"/>
            </a:pPr>
            <a:r>
              <a:rPr lang="zh-CN" altLang="en-US" sz="1600" b="1" dirty="0" smtClean="0"/>
              <a:t>参看图</a:t>
            </a:r>
            <a:r>
              <a:rPr lang="en-US" altLang="zh-CN" sz="1600" b="1" dirty="0" smtClean="0"/>
              <a:t>6</a:t>
            </a:r>
            <a:r>
              <a:rPr lang="zh-CN" altLang="en-US" sz="1600" b="1" dirty="0" smtClean="0"/>
              <a:t>，用打表法测量轴外圆柱面素线直线度误差，在被测位置的素线方向均布测</a:t>
            </a:r>
            <a:r>
              <a:rPr lang="en-US" altLang="zh-CN" sz="1600" b="1" dirty="0" smtClean="0"/>
              <a:t>8</a:t>
            </a:r>
            <a:r>
              <a:rPr lang="zh-CN" altLang="en-US" sz="1600" b="1" dirty="0" smtClean="0"/>
              <a:t>点，测得各点相对于平板的高度差（单位为</a:t>
            </a:r>
            <a:r>
              <a:rPr lang="en-US" altLang="zh-CN" sz="1600" b="1" dirty="0" err="1" smtClean="0"/>
              <a:t>μm</a:t>
            </a:r>
            <a:r>
              <a:rPr lang="zh-CN" altLang="en-US" sz="1600" b="1" dirty="0" smtClean="0"/>
              <a:t>）</a:t>
            </a:r>
            <a:r>
              <a:rPr lang="en-US" altLang="zh-CN" sz="1600" b="1" dirty="0" smtClean="0"/>
              <a:t> </a:t>
            </a:r>
            <a:r>
              <a:rPr lang="zh-CN" altLang="en-US" sz="1600" b="1" dirty="0" smtClean="0"/>
              <a:t>分别为：</a:t>
            </a:r>
            <a:r>
              <a:rPr lang="en-US" altLang="zh-CN" sz="1600" b="1" dirty="0" smtClean="0"/>
              <a:t>+1</a:t>
            </a:r>
            <a:r>
              <a:rPr lang="zh-CN" altLang="en-US" sz="1600" b="1" dirty="0" smtClean="0"/>
              <a:t>，</a:t>
            </a:r>
            <a:r>
              <a:rPr lang="en-US" altLang="zh-CN" sz="1600" b="1" dirty="0" smtClean="0"/>
              <a:t>+1.5, 0</a:t>
            </a:r>
            <a:r>
              <a:rPr lang="zh-CN" altLang="en-US" sz="1600" b="1" dirty="0" smtClean="0"/>
              <a:t>，</a:t>
            </a:r>
            <a:r>
              <a:rPr lang="en-US" altLang="zh-CN" sz="1600" b="1" dirty="0" smtClean="0"/>
              <a:t>-0.5</a:t>
            </a:r>
            <a:r>
              <a:rPr lang="zh-CN" altLang="en-US" sz="1600" b="1" dirty="0" smtClean="0"/>
              <a:t>，</a:t>
            </a:r>
            <a:r>
              <a:rPr lang="en-US" altLang="zh-CN" sz="1600" b="1" dirty="0" smtClean="0"/>
              <a:t>-3</a:t>
            </a:r>
            <a:r>
              <a:rPr lang="zh-CN" altLang="en-US" sz="1600" b="1" dirty="0" smtClean="0"/>
              <a:t>，</a:t>
            </a:r>
            <a:r>
              <a:rPr lang="en-US" altLang="zh-CN" sz="1600" b="1" dirty="0" smtClean="0"/>
              <a:t>-1</a:t>
            </a:r>
            <a:r>
              <a:rPr lang="zh-CN" altLang="en-US" sz="1600" b="1" dirty="0" smtClean="0"/>
              <a:t>，</a:t>
            </a:r>
            <a:r>
              <a:rPr lang="en-US" altLang="zh-CN" sz="1600" b="1" dirty="0" smtClean="0"/>
              <a:t>+5</a:t>
            </a:r>
            <a:r>
              <a:rPr lang="zh-CN" altLang="en-US" sz="1600" b="1" dirty="0" smtClean="0"/>
              <a:t>，</a:t>
            </a:r>
            <a:r>
              <a:rPr lang="en-US" altLang="zh-CN" sz="1600" b="1" dirty="0" smtClean="0"/>
              <a:t>+2</a:t>
            </a:r>
            <a:r>
              <a:rPr lang="zh-CN" altLang="en-US" sz="1600" b="1" dirty="0" smtClean="0"/>
              <a:t>。试用最小区域法和两端点连线法分别确定被测素线的直线度误差。</a:t>
            </a:r>
            <a:endParaRPr lang="en-US" altLang="zh-CN" sz="1600" b="1" dirty="0" smtClean="0"/>
          </a:p>
          <a:p>
            <a:pPr marL="0" indent="0">
              <a:lnSpc>
                <a:spcPct val="130000"/>
              </a:lnSpc>
              <a:buNone/>
            </a:pPr>
            <a:endParaRPr lang="zh-CN" altLang="en-US" sz="1600" b="1" dirty="0"/>
          </a:p>
        </p:txBody>
      </p:sp>
      <p:grpSp>
        <p:nvGrpSpPr>
          <p:cNvPr id="7" name="组合 6"/>
          <p:cNvGrpSpPr/>
          <p:nvPr/>
        </p:nvGrpSpPr>
        <p:grpSpPr>
          <a:xfrm>
            <a:off x="5040052" y="2755776"/>
            <a:ext cx="1404156" cy="2185392"/>
            <a:chOff x="2555776" y="2539752"/>
            <a:chExt cx="1404156" cy="2185392"/>
          </a:xfrm>
        </p:grpSpPr>
        <p:sp>
          <p:nvSpPr>
            <p:cNvPr id="8" name="矩形 7"/>
            <p:cNvSpPr/>
            <p:nvPr/>
          </p:nvSpPr>
          <p:spPr>
            <a:xfrm>
              <a:off x="2555776" y="4365104"/>
              <a:ext cx="457200" cy="36004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2818656" y="2996952"/>
              <a:ext cx="0" cy="136815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699792" y="3212976"/>
              <a:ext cx="100811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3707904" y="2996952"/>
              <a:ext cx="0" cy="83894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3455876" y="2539752"/>
              <a:ext cx="504056" cy="457200"/>
              <a:chOff x="5796136" y="4833156"/>
              <a:chExt cx="504056" cy="457200"/>
            </a:xfrm>
          </p:grpSpPr>
          <p:sp>
            <p:nvSpPr>
              <p:cNvPr id="13" name="椭圆 12"/>
              <p:cNvSpPr/>
              <p:nvPr/>
            </p:nvSpPr>
            <p:spPr>
              <a:xfrm>
                <a:off x="5796136" y="4833156"/>
                <a:ext cx="504056" cy="4572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37101" y="4941168"/>
                <a:ext cx="219075"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15" name="组合 14"/>
          <p:cNvGrpSpPr/>
          <p:nvPr/>
        </p:nvGrpSpPr>
        <p:grpSpPr>
          <a:xfrm>
            <a:off x="4644008" y="4078908"/>
            <a:ext cx="4320480" cy="1510332"/>
            <a:chOff x="4572000" y="2918669"/>
            <a:chExt cx="4320480" cy="1510332"/>
          </a:xfrm>
        </p:grpSpPr>
        <p:grpSp>
          <p:nvGrpSpPr>
            <p:cNvPr id="16" name="组合 15"/>
            <p:cNvGrpSpPr/>
            <p:nvPr/>
          </p:nvGrpSpPr>
          <p:grpSpPr>
            <a:xfrm>
              <a:off x="4572000" y="2918669"/>
              <a:ext cx="4320480" cy="1183555"/>
              <a:chOff x="3203848" y="3829621"/>
              <a:chExt cx="4320480" cy="1183555"/>
            </a:xfrm>
          </p:grpSpPr>
          <p:grpSp>
            <p:nvGrpSpPr>
              <p:cNvPr id="18" name="组合 17"/>
              <p:cNvGrpSpPr/>
              <p:nvPr/>
            </p:nvGrpSpPr>
            <p:grpSpPr>
              <a:xfrm>
                <a:off x="3203848" y="3829621"/>
                <a:ext cx="4320480" cy="1183555"/>
                <a:chOff x="3203848" y="2636912"/>
                <a:chExt cx="4320480" cy="1183555"/>
              </a:xfrm>
            </p:grpSpPr>
            <p:grpSp>
              <p:nvGrpSpPr>
                <p:cNvPr id="36" name="组合 35"/>
                <p:cNvGrpSpPr/>
                <p:nvPr/>
              </p:nvGrpSpPr>
              <p:grpSpPr>
                <a:xfrm>
                  <a:off x="4211960" y="2636912"/>
                  <a:ext cx="3312368" cy="914400"/>
                  <a:chOff x="4211960" y="2636912"/>
                  <a:chExt cx="3312368" cy="914400"/>
                </a:xfrm>
              </p:grpSpPr>
              <p:sp>
                <p:nvSpPr>
                  <p:cNvPr id="58" name="圆角矩形 57"/>
                  <p:cNvSpPr/>
                  <p:nvPr/>
                </p:nvSpPr>
                <p:spPr>
                  <a:xfrm>
                    <a:off x="4463405" y="2636912"/>
                    <a:ext cx="2808312" cy="914400"/>
                  </a:xfrm>
                  <a:prstGeom prst="round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p:nvCxnSpPr>
                <p:spPr>
                  <a:xfrm>
                    <a:off x="4463405" y="2636912"/>
                    <a:ext cx="0" cy="914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4572000" y="2636912"/>
                    <a:ext cx="0" cy="9144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7164288" y="2636912"/>
                    <a:ext cx="0" cy="9144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4211960" y="3094112"/>
                    <a:ext cx="3312368" cy="0"/>
                  </a:xfrm>
                  <a:prstGeom prst="line">
                    <a:avLst/>
                  </a:prstGeom>
                  <a:ln w="19050">
                    <a:solidFill>
                      <a:schemeClr val="tx1"/>
                    </a:solidFill>
                    <a:prstDash val="lgDashDot"/>
                  </a:ln>
                </p:spPr>
                <p:style>
                  <a:lnRef idx="1">
                    <a:schemeClr val="accent1"/>
                  </a:lnRef>
                  <a:fillRef idx="0">
                    <a:schemeClr val="accent1"/>
                  </a:fillRef>
                  <a:effectRef idx="0">
                    <a:schemeClr val="accent1"/>
                  </a:effectRef>
                  <a:fontRef idx="minor">
                    <a:schemeClr val="tx1"/>
                  </a:fontRef>
                </p:style>
              </p:cxnSp>
            </p:grpSp>
            <p:cxnSp>
              <p:nvCxnSpPr>
                <p:cNvPr id="37" name="直接连接符 36"/>
                <p:cNvCxnSpPr/>
                <p:nvPr/>
              </p:nvCxnSpPr>
              <p:spPr>
                <a:xfrm>
                  <a:off x="3275856" y="3551312"/>
                  <a:ext cx="4248472"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3419872" y="3551312"/>
                  <a:ext cx="144016" cy="2377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3569618" y="3582739"/>
                  <a:ext cx="144016" cy="2377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3779912" y="3573016"/>
                  <a:ext cx="144016" cy="2377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3995936" y="3573016"/>
                  <a:ext cx="144016" cy="2377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4211960" y="3573016"/>
                  <a:ext cx="144016" cy="2377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4425702" y="3573016"/>
                  <a:ext cx="144016" cy="2377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4644008" y="3573016"/>
                  <a:ext cx="144016" cy="2377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4860032" y="3573016"/>
                  <a:ext cx="144016" cy="2377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5076056" y="3573016"/>
                  <a:ext cx="144016" cy="2377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5292080" y="3573016"/>
                  <a:ext cx="144016" cy="2377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5508104" y="3573016"/>
                  <a:ext cx="144016" cy="2377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5724128" y="3573016"/>
                  <a:ext cx="144016" cy="2377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5940152" y="3573016"/>
                  <a:ext cx="144016" cy="2377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6156176" y="3573016"/>
                  <a:ext cx="144016" cy="2377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6372200" y="3573016"/>
                  <a:ext cx="144016" cy="2377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6588224" y="3573016"/>
                  <a:ext cx="144016" cy="2377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6804248" y="3573016"/>
                  <a:ext cx="144016" cy="2377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7020272" y="3573016"/>
                  <a:ext cx="144016" cy="2377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3203848" y="3573016"/>
                  <a:ext cx="144016" cy="2377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7236296" y="3573016"/>
                  <a:ext cx="144016" cy="2377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9" name="直接连接符 18"/>
              <p:cNvCxnSpPr/>
              <p:nvPr/>
            </p:nvCxnSpPr>
            <p:spPr>
              <a:xfrm>
                <a:off x="4752020" y="3835896"/>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752020" y="3835896"/>
                <a:ext cx="0" cy="971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076056" y="3829621"/>
                <a:ext cx="0" cy="103435"/>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364088" y="3829621"/>
                <a:ext cx="0" cy="103435"/>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652120" y="3835896"/>
                <a:ext cx="0" cy="971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939569" y="3829621"/>
                <a:ext cx="583" cy="103435"/>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228184" y="3829621"/>
                <a:ext cx="0" cy="103435"/>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588224" y="3835896"/>
                <a:ext cx="0" cy="971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948264" y="3835896"/>
                <a:ext cx="0" cy="97160"/>
              </a:xfrm>
              <a:prstGeom prst="line">
                <a:avLst/>
              </a:prstGeom>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6804248" y="3923764"/>
                <a:ext cx="432048" cy="369332"/>
              </a:xfrm>
              <a:prstGeom prst="rect">
                <a:avLst/>
              </a:prstGeom>
              <a:noFill/>
            </p:spPr>
            <p:txBody>
              <a:bodyPr wrap="square" rtlCol="0">
                <a:spAutoFit/>
              </a:bodyPr>
              <a:lstStyle/>
              <a:p>
                <a:r>
                  <a:rPr lang="en-US" altLang="zh-CN" dirty="0" smtClean="0"/>
                  <a:t>8</a:t>
                </a:r>
                <a:endParaRPr lang="zh-CN" altLang="en-US" dirty="0"/>
              </a:p>
            </p:txBody>
          </p:sp>
          <p:sp>
            <p:nvSpPr>
              <p:cNvPr id="29" name="TextBox 28"/>
              <p:cNvSpPr txBox="1"/>
              <p:nvPr/>
            </p:nvSpPr>
            <p:spPr>
              <a:xfrm>
                <a:off x="4644008" y="3898681"/>
                <a:ext cx="432048" cy="369332"/>
              </a:xfrm>
              <a:prstGeom prst="rect">
                <a:avLst/>
              </a:prstGeom>
              <a:noFill/>
            </p:spPr>
            <p:txBody>
              <a:bodyPr wrap="square" rtlCol="0">
                <a:spAutoFit/>
              </a:bodyPr>
              <a:lstStyle/>
              <a:p>
                <a:r>
                  <a:rPr lang="en-US" altLang="zh-CN" dirty="0" smtClean="0"/>
                  <a:t>1</a:t>
                </a:r>
                <a:endParaRPr lang="zh-CN" altLang="en-US" dirty="0"/>
              </a:p>
            </p:txBody>
          </p:sp>
          <p:sp>
            <p:nvSpPr>
              <p:cNvPr id="30" name="TextBox 29"/>
              <p:cNvSpPr txBox="1"/>
              <p:nvPr/>
            </p:nvSpPr>
            <p:spPr>
              <a:xfrm>
                <a:off x="4932040" y="3905963"/>
                <a:ext cx="432048" cy="369332"/>
              </a:xfrm>
              <a:prstGeom prst="rect">
                <a:avLst/>
              </a:prstGeom>
              <a:noFill/>
            </p:spPr>
            <p:txBody>
              <a:bodyPr wrap="square" rtlCol="0">
                <a:spAutoFit/>
              </a:bodyPr>
              <a:lstStyle/>
              <a:p>
                <a:r>
                  <a:rPr lang="en-US" altLang="zh-CN" dirty="0"/>
                  <a:t>2</a:t>
                </a:r>
                <a:endParaRPr lang="zh-CN" altLang="en-US" dirty="0"/>
              </a:p>
            </p:txBody>
          </p:sp>
          <p:sp>
            <p:nvSpPr>
              <p:cNvPr id="31" name="TextBox 30"/>
              <p:cNvSpPr txBox="1"/>
              <p:nvPr/>
            </p:nvSpPr>
            <p:spPr>
              <a:xfrm>
                <a:off x="5220072" y="3923764"/>
                <a:ext cx="432048" cy="369332"/>
              </a:xfrm>
              <a:prstGeom prst="rect">
                <a:avLst/>
              </a:prstGeom>
              <a:noFill/>
            </p:spPr>
            <p:txBody>
              <a:bodyPr wrap="square" rtlCol="0">
                <a:spAutoFit/>
              </a:bodyPr>
              <a:lstStyle/>
              <a:p>
                <a:r>
                  <a:rPr lang="en-US" altLang="zh-CN" dirty="0" smtClean="0"/>
                  <a:t>3</a:t>
                </a:r>
                <a:endParaRPr lang="zh-CN" altLang="en-US" dirty="0"/>
              </a:p>
            </p:txBody>
          </p:sp>
          <p:sp>
            <p:nvSpPr>
              <p:cNvPr id="32" name="TextBox 31"/>
              <p:cNvSpPr txBox="1"/>
              <p:nvPr/>
            </p:nvSpPr>
            <p:spPr>
              <a:xfrm>
                <a:off x="5508104" y="3917489"/>
                <a:ext cx="432048" cy="369332"/>
              </a:xfrm>
              <a:prstGeom prst="rect">
                <a:avLst/>
              </a:prstGeom>
              <a:noFill/>
            </p:spPr>
            <p:txBody>
              <a:bodyPr wrap="square" rtlCol="0">
                <a:spAutoFit/>
              </a:bodyPr>
              <a:lstStyle/>
              <a:p>
                <a:r>
                  <a:rPr lang="en-US" altLang="zh-CN" dirty="0"/>
                  <a:t>4</a:t>
                </a:r>
                <a:endParaRPr lang="zh-CN" altLang="en-US" dirty="0"/>
              </a:p>
            </p:txBody>
          </p:sp>
          <p:sp>
            <p:nvSpPr>
              <p:cNvPr id="33" name="TextBox 32"/>
              <p:cNvSpPr txBox="1"/>
              <p:nvPr/>
            </p:nvSpPr>
            <p:spPr>
              <a:xfrm>
                <a:off x="5796136" y="3923764"/>
                <a:ext cx="432048" cy="369332"/>
              </a:xfrm>
              <a:prstGeom prst="rect">
                <a:avLst/>
              </a:prstGeom>
              <a:noFill/>
            </p:spPr>
            <p:txBody>
              <a:bodyPr wrap="square" rtlCol="0">
                <a:spAutoFit/>
              </a:bodyPr>
              <a:lstStyle/>
              <a:p>
                <a:r>
                  <a:rPr lang="en-US" altLang="zh-CN" dirty="0" smtClean="0"/>
                  <a:t>5</a:t>
                </a:r>
                <a:endParaRPr lang="zh-CN" altLang="en-US" dirty="0"/>
              </a:p>
            </p:txBody>
          </p:sp>
          <p:sp>
            <p:nvSpPr>
              <p:cNvPr id="34" name="TextBox 33"/>
              <p:cNvSpPr txBox="1"/>
              <p:nvPr/>
            </p:nvSpPr>
            <p:spPr>
              <a:xfrm>
                <a:off x="6084168" y="3923764"/>
                <a:ext cx="432048" cy="369332"/>
              </a:xfrm>
              <a:prstGeom prst="rect">
                <a:avLst/>
              </a:prstGeom>
              <a:noFill/>
            </p:spPr>
            <p:txBody>
              <a:bodyPr wrap="square" rtlCol="0">
                <a:spAutoFit/>
              </a:bodyPr>
              <a:lstStyle/>
              <a:p>
                <a:r>
                  <a:rPr lang="en-US" altLang="zh-CN" dirty="0"/>
                  <a:t>6</a:t>
                </a:r>
                <a:endParaRPr lang="zh-CN" altLang="en-US" dirty="0"/>
              </a:p>
            </p:txBody>
          </p:sp>
          <p:sp>
            <p:nvSpPr>
              <p:cNvPr id="35" name="TextBox 34"/>
              <p:cNvSpPr txBox="1"/>
              <p:nvPr/>
            </p:nvSpPr>
            <p:spPr>
              <a:xfrm>
                <a:off x="6444208" y="3923764"/>
                <a:ext cx="432048" cy="369332"/>
              </a:xfrm>
              <a:prstGeom prst="rect">
                <a:avLst/>
              </a:prstGeom>
              <a:noFill/>
            </p:spPr>
            <p:txBody>
              <a:bodyPr wrap="square" rtlCol="0">
                <a:spAutoFit/>
              </a:bodyPr>
              <a:lstStyle/>
              <a:p>
                <a:r>
                  <a:rPr lang="en-US" altLang="zh-CN" dirty="0" smtClean="0"/>
                  <a:t>7</a:t>
                </a:r>
                <a:endParaRPr lang="zh-CN" altLang="en-US" dirty="0"/>
              </a:p>
            </p:txBody>
          </p:sp>
        </p:grpSp>
        <p:sp>
          <p:nvSpPr>
            <p:cNvPr id="17" name="TextBox 16"/>
            <p:cNvSpPr txBox="1"/>
            <p:nvPr/>
          </p:nvSpPr>
          <p:spPr>
            <a:xfrm>
              <a:off x="6527452" y="3967336"/>
              <a:ext cx="1212900" cy="461665"/>
            </a:xfrm>
            <a:prstGeom prst="rect">
              <a:avLst/>
            </a:prstGeom>
            <a:noFill/>
          </p:spPr>
          <p:txBody>
            <a:bodyPr wrap="square" rtlCol="0">
              <a:spAutoFit/>
            </a:bodyPr>
            <a:lstStyle/>
            <a:p>
              <a:r>
                <a:rPr lang="zh-CN" altLang="en-US" sz="2400" b="1" dirty="0" smtClean="0"/>
                <a:t>图   </a:t>
              </a:r>
              <a:r>
                <a:rPr lang="en-US" altLang="zh-CN" sz="2400" b="1" dirty="0" smtClean="0"/>
                <a:t>6</a:t>
              </a:r>
              <a:endParaRPr lang="zh-CN" altLang="en-US" sz="2400" b="1" dirty="0"/>
            </a:p>
          </p:txBody>
        </p:sp>
      </p:grpSp>
      <mc:AlternateContent xmlns:mc="http://schemas.openxmlformats.org/markup-compatibility/2006" xmlns:a14="http://schemas.microsoft.com/office/drawing/2010/main">
        <mc:Choice Requires="a14">
          <p:sp>
            <p:nvSpPr>
              <p:cNvPr id="15417" name="TextBox 15416"/>
              <p:cNvSpPr txBox="1"/>
              <p:nvPr/>
            </p:nvSpPr>
            <p:spPr>
              <a:xfrm>
                <a:off x="467544" y="1692231"/>
                <a:ext cx="7774013" cy="1016689"/>
              </a:xfrm>
              <a:prstGeom prst="rect">
                <a:avLst/>
              </a:prstGeom>
              <a:noFill/>
            </p:spPr>
            <p:txBody>
              <a:bodyPr wrap="square" rtlCol="0">
                <a:spAutoFit/>
              </a:bodyPr>
              <a:lstStyle/>
              <a:p>
                <a:r>
                  <a:rPr lang="zh-CN" altLang="en-US" sz="2400" b="1" dirty="0" smtClean="0"/>
                  <a:t>答案</a:t>
                </a:r>
                <a:r>
                  <a:rPr lang="en-US" altLang="zh-CN" sz="2400" b="1" dirty="0" smtClean="0">
                    <a:sym typeface="Wingdings" pitchFamily="2" charset="2"/>
                  </a:rPr>
                  <a:t>: </a:t>
                </a:r>
                <a:r>
                  <a:rPr lang="zh-CN" altLang="en-US" sz="2400" b="1" dirty="0" smtClean="0">
                    <a:sym typeface="Wingdings" pitchFamily="2" charset="2"/>
                  </a:rPr>
                  <a:t>见图</a:t>
                </a:r>
                <a:r>
                  <a:rPr lang="en-US" altLang="zh-CN" sz="2400" b="1" dirty="0" smtClean="0">
                    <a:sym typeface="Wingdings" pitchFamily="2" charset="2"/>
                  </a:rPr>
                  <a:t>6-1</a:t>
                </a:r>
                <a:r>
                  <a:rPr lang="zh-CN" altLang="en-US" sz="2400" b="1" dirty="0" smtClean="0">
                    <a:sym typeface="Wingdings" pitchFamily="2" charset="2"/>
                  </a:rPr>
                  <a:t>所示。</a:t>
                </a:r>
                <a:r>
                  <a:rPr lang="en-US" altLang="zh-CN" sz="2400" b="1" dirty="0" smtClean="0">
                    <a:sym typeface="Wingdings" pitchFamily="2" charset="2"/>
                  </a:rPr>
                  <a:t> (1) </a:t>
                </a:r>
                <a:r>
                  <a:rPr lang="zh-CN" altLang="en-US" sz="2400" b="1" dirty="0" smtClean="0">
                    <a:sym typeface="Wingdings" pitchFamily="2" charset="2"/>
                  </a:rPr>
                  <a:t>两端点连线法：</a:t>
                </a:r>
                <a:r>
                  <a:rPr lang="en-US" altLang="zh-CN" sz="2400" b="1" i="1" dirty="0" smtClean="0">
                    <a:sym typeface="Wingdings" pitchFamily="2" charset="2"/>
                  </a:rPr>
                  <a:t>f </a:t>
                </a:r>
                <a:r>
                  <a:rPr lang="en-US" altLang="zh-CN" sz="2400" b="1" dirty="0" smtClean="0">
                    <a:sym typeface="Wingdings" pitchFamily="2" charset="2"/>
                  </a:rPr>
                  <a:t>′ =7.5μm</a:t>
                </a:r>
                <a:r>
                  <a:rPr lang="zh-CN" altLang="en-US" sz="2400" b="1" dirty="0" smtClean="0">
                    <a:sym typeface="Wingdings" pitchFamily="2" charset="2"/>
                  </a:rPr>
                  <a:t>。</a:t>
                </a:r>
                <a:endParaRPr lang="en-US" altLang="zh-CN" sz="2400" b="1" dirty="0" smtClean="0">
                  <a:sym typeface="Wingdings" pitchFamily="2" charset="2"/>
                </a:endParaRPr>
              </a:p>
              <a:p>
                <a:r>
                  <a:rPr lang="en-US" altLang="zh-CN" sz="2400" b="1" dirty="0">
                    <a:sym typeface="Wingdings" pitchFamily="2" charset="2"/>
                  </a:rPr>
                  <a:t> </a:t>
                </a:r>
                <a:r>
                  <a:rPr lang="en-US" altLang="zh-CN" sz="2400" b="1" dirty="0" smtClean="0">
                    <a:sym typeface="Wingdings" pitchFamily="2" charset="2"/>
                  </a:rPr>
                  <a:t>                                     </a:t>
                </a:r>
                <a:r>
                  <a:rPr lang="zh-CN" altLang="en-US" sz="2400" b="1" dirty="0" smtClean="0">
                    <a:sym typeface="Wingdings" pitchFamily="2" charset="2"/>
                  </a:rPr>
                  <a:t>（</a:t>
                </a:r>
                <a:r>
                  <a:rPr lang="en-US" altLang="zh-CN" sz="2400" b="1" dirty="0" smtClean="0">
                    <a:sym typeface="Wingdings" pitchFamily="2" charset="2"/>
                  </a:rPr>
                  <a:t>2</a:t>
                </a:r>
                <a:r>
                  <a:rPr lang="zh-CN" altLang="en-US" sz="2400" b="1" dirty="0" smtClean="0">
                    <a:sym typeface="Wingdings" pitchFamily="2" charset="2"/>
                  </a:rPr>
                  <a:t>）最小区域法： </a:t>
                </a:r>
                <a:r>
                  <a:rPr lang="en-US" altLang="zh-CN" sz="2400" b="1" i="1" dirty="0" smtClean="0">
                    <a:sym typeface="Wingdings" pitchFamily="2" charset="2"/>
                  </a:rPr>
                  <a:t>f</a:t>
                </a:r>
                <a:r>
                  <a:rPr lang="en-US" altLang="zh-CN" sz="2400" b="1" dirty="0" smtClean="0">
                    <a:sym typeface="Wingdings" pitchFamily="2" charset="2"/>
                  </a:rPr>
                  <a:t> =6</a:t>
                </a:r>
                <a14:m>
                  <m:oMath xmlns:m="http://schemas.openxmlformats.org/officeDocument/2006/math">
                    <m:f>
                      <m:fPr>
                        <m:ctrlPr>
                          <a:rPr lang="en-US" altLang="zh-CN" sz="2400" b="1" i="1" smtClean="0">
                            <a:latin typeface="Cambria Math"/>
                            <a:sym typeface="Wingdings" pitchFamily="2" charset="2"/>
                          </a:rPr>
                        </m:ctrlPr>
                      </m:fPr>
                      <m:num>
                        <m:r>
                          <a:rPr lang="en-US" altLang="zh-CN" sz="2400" b="1" i="1" smtClean="0">
                            <a:latin typeface="Cambria Math"/>
                            <a:sym typeface="Wingdings" pitchFamily="2" charset="2"/>
                          </a:rPr>
                          <m:t>𝟐</m:t>
                        </m:r>
                      </m:num>
                      <m:den>
                        <m:r>
                          <a:rPr lang="en-US" altLang="zh-CN" sz="2400" b="1" i="1" smtClean="0">
                            <a:latin typeface="Cambria Math"/>
                            <a:sym typeface="Wingdings" pitchFamily="2" charset="2"/>
                          </a:rPr>
                          <m:t>𝟑</m:t>
                        </m:r>
                      </m:den>
                    </m:f>
                  </m:oMath>
                </a14:m>
                <a:r>
                  <a:rPr lang="zh-CN" altLang="en-US" sz="2400" b="1" dirty="0" smtClean="0"/>
                  <a:t> </a:t>
                </a:r>
                <a:r>
                  <a:rPr lang="en-US" altLang="zh-CN" sz="2400" b="1" dirty="0" smtClean="0"/>
                  <a:t>μm</a:t>
                </a:r>
                <a:r>
                  <a:rPr lang="zh-CN" altLang="en-US" sz="2400" b="1" dirty="0" smtClean="0"/>
                  <a:t>。</a:t>
                </a:r>
                <a:endParaRPr lang="zh-CN" altLang="en-US" sz="2400" b="1" dirty="0"/>
              </a:p>
            </p:txBody>
          </p:sp>
        </mc:Choice>
        <mc:Fallback xmlns="">
          <p:sp>
            <p:nvSpPr>
              <p:cNvPr id="15417" name="TextBox 15416"/>
              <p:cNvSpPr txBox="1">
                <a:spLocks noRot="1" noChangeAspect="1" noMove="1" noResize="1" noEditPoints="1" noAdjustHandles="1" noChangeArrowheads="1" noChangeShapeType="1" noTextEdit="1"/>
              </p:cNvSpPr>
              <p:nvPr/>
            </p:nvSpPr>
            <p:spPr>
              <a:xfrm>
                <a:off x="467544" y="1692231"/>
                <a:ext cx="7774013" cy="1016689"/>
              </a:xfrm>
              <a:prstGeom prst="rect">
                <a:avLst/>
              </a:prstGeom>
              <a:blipFill rotWithShape="1">
                <a:blip r:embed="rId3"/>
                <a:stretch>
                  <a:fillRect l="-1255" t="-7229" b="-3614"/>
                </a:stretch>
              </a:blipFill>
            </p:spPr>
            <p:txBody>
              <a:bodyPr/>
              <a:lstStyle/>
              <a:p>
                <a:r>
                  <a:rPr lang="zh-CN" altLang="en-US">
                    <a:noFill/>
                  </a:rPr>
                  <a:t> </a:t>
                </a:r>
              </a:p>
            </p:txBody>
          </p:sp>
        </mc:Fallback>
      </mc:AlternateContent>
      <p:grpSp>
        <p:nvGrpSpPr>
          <p:cNvPr id="15418" name="组合 15417"/>
          <p:cNvGrpSpPr/>
          <p:nvPr/>
        </p:nvGrpSpPr>
        <p:grpSpPr>
          <a:xfrm>
            <a:off x="773814" y="2636912"/>
            <a:ext cx="4086218" cy="3384376"/>
            <a:chOff x="374774" y="3212976"/>
            <a:chExt cx="4086218" cy="3384376"/>
          </a:xfrm>
        </p:grpSpPr>
        <p:grpSp>
          <p:nvGrpSpPr>
            <p:cNvPr id="15416" name="组合 15415"/>
            <p:cNvGrpSpPr/>
            <p:nvPr/>
          </p:nvGrpSpPr>
          <p:grpSpPr>
            <a:xfrm>
              <a:off x="374774" y="3212976"/>
              <a:ext cx="4086218" cy="3384376"/>
              <a:chOff x="374774" y="2852936"/>
              <a:chExt cx="4086218" cy="3384376"/>
            </a:xfrm>
          </p:grpSpPr>
          <p:grpSp>
            <p:nvGrpSpPr>
              <p:cNvPr id="15391" name="组合 15390"/>
              <p:cNvGrpSpPr/>
              <p:nvPr/>
            </p:nvGrpSpPr>
            <p:grpSpPr>
              <a:xfrm>
                <a:off x="467544" y="2852936"/>
                <a:ext cx="3951312" cy="2824957"/>
                <a:chOff x="467544" y="3700387"/>
                <a:chExt cx="3951312" cy="2824957"/>
              </a:xfrm>
            </p:grpSpPr>
            <p:grpSp>
              <p:nvGrpSpPr>
                <p:cNvPr id="100" name="组合 99"/>
                <p:cNvGrpSpPr/>
                <p:nvPr/>
              </p:nvGrpSpPr>
              <p:grpSpPr>
                <a:xfrm>
                  <a:off x="467544" y="3700387"/>
                  <a:ext cx="3951312" cy="2824957"/>
                  <a:chOff x="467544" y="3700387"/>
                  <a:chExt cx="3951312" cy="2824957"/>
                </a:xfrm>
              </p:grpSpPr>
              <p:grpSp>
                <p:nvGrpSpPr>
                  <p:cNvPr id="97" name="组合 96"/>
                  <p:cNvGrpSpPr/>
                  <p:nvPr/>
                </p:nvGrpSpPr>
                <p:grpSpPr>
                  <a:xfrm>
                    <a:off x="467544" y="3861048"/>
                    <a:ext cx="3672408" cy="2664296"/>
                    <a:chOff x="467544" y="1196752"/>
                    <a:chExt cx="3672408" cy="2664296"/>
                  </a:xfrm>
                </p:grpSpPr>
                <p:cxnSp>
                  <p:nvCxnSpPr>
                    <p:cNvPr id="64" name="直接连接符 63"/>
                    <p:cNvCxnSpPr/>
                    <p:nvPr/>
                  </p:nvCxnSpPr>
                  <p:spPr>
                    <a:xfrm>
                      <a:off x="611560" y="1196752"/>
                      <a:ext cx="12055" cy="2664296"/>
                    </a:xfrm>
                    <a:prstGeom prst="line">
                      <a:avLst/>
                    </a:prstGeom>
                    <a:ln w="28575">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467544" y="2898917"/>
                      <a:ext cx="3672408" cy="0"/>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971600" y="2859280"/>
                      <a:ext cx="0" cy="90816"/>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1331640" y="2877893"/>
                      <a:ext cx="0" cy="90816"/>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763688" y="2859280"/>
                      <a:ext cx="0" cy="90816"/>
                    </a:xfrm>
                    <a:prstGeom prst="line">
                      <a:avLst/>
                    </a:prstGeom>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2195736" y="2852936"/>
                      <a:ext cx="0" cy="90816"/>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2555776" y="2866562"/>
                      <a:ext cx="0" cy="90816"/>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2987824" y="2866562"/>
                      <a:ext cx="0" cy="90816"/>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3419872" y="2852936"/>
                      <a:ext cx="0" cy="90816"/>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3851920" y="2852936"/>
                      <a:ext cx="0" cy="90816"/>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611560" y="3130116"/>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539552" y="3130116"/>
                      <a:ext cx="1440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539552" y="3356992"/>
                      <a:ext cx="1440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539552" y="3645024"/>
                      <a:ext cx="1440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539552" y="2636912"/>
                      <a:ext cx="144016" cy="17801"/>
                    </a:xfrm>
                    <a:prstGeom prst="line">
                      <a:avLst/>
                    </a:prstGeom>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539552" y="2427163"/>
                      <a:ext cx="16796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587611" y="2132856"/>
                      <a:ext cx="7200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587611" y="1819398"/>
                      <a:ext cx="9595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587611" y="1484784"/>
                      <a:ext cx="95957" cy="6275"/>
                    </a:xfrm>
                    <a:prstGeom prst="line">
                      <a:avLst/>
                    </a:prstGeom>
                  </p:spPr>
                  <p:style>
                    <a:lnRef idx="1">
                      <a:schemeClr val="accent1"/>
                    </a:lnRef>
                    <a:fillRef idx="0">
                      <a:schemeClr val="accent1"/>
                    </a:fillRef>
                    <a:effectRef idx="0">
                      <a:schemeClr val="accent1"/>
                    </a:effectRef>
                    <a:fontRef idx="minor">
                      <a:schemeClr val="tx1"/>
                    </a:fontRef>
                  </p:style>
                </p:cxnSp>
              </p:grpSp>
              <p:sp>
                <p:nvSpPr>
                  <p:cNvPr id="98" name="TextBox 97"/>
                  <p:cNvSpPr txBox="1"/>
                  <p:nvPr/>
                </p:nvSpPr>
                <p:spPr>
                  <a:xfrm>
                    <a:off x="3986808" y="5055567"/>
                    <a:ext cx="432048" cy="461665"/>
                  </a:xfrm>
                  <a:prstGeom prst="rect">
                    <a:avLst/>
                  </a:prstGeom>
                  <a:noFill/>
                </p:spPr>
                <p:txBody>
                  <a:bodyPr wrap="square" rtlCol="0">
                    <a:spAutoFit/>
                  </a:bodyPr>
                  <a:lstStyle/>
                  <a:p>
                    <a:r>
                      <a:rPr lang="en-US" altLang="zh-CN" sz="2400" i="1" dirty="0" smtClean="0">
                        <a:latin typeface="Dotum" pitchFamily="34" charset="-127"/>
                        <a:ea typeface="Dotum" pitchFamily="34" charset="-127"/>
                        <a:cs typeface="Arial Unicode MS" pitchFamily="34" charset="-122"/>
                      </a:rPr>
                      <a:t>L</a:t>
                    </a:r>
                    <a:endParaRPr lang="zh-CN" altLang="en-US" sz="2400" i="1" dirty="0">
                      <a:latin typeface="Dotum" pitchFamily="34" charset="-127"/>
                      <a:ea typeface="Dotum" pitchFamily="34" charset="-127"/>
                      <a:cs typeface="Arial Unicode MS" pitchFamily="34" charset="-122"/>
                    </a:endParaRPr>
                  </a:p>
                </p:txBody>
              </p:sp>
              <p:sp>
                <p:nvSpPr>
                  <p:cNvPr id="99" name="TextBox 98"/>
                  <p:cNvSpPr txBox="1"/>
                  <p:nvPr/>
                </p:nvSpPr>
                <p:spPr>
                  <a:xfrm>
                    <a:off x="726473" y="3700387"/>
                    <a:ext cx="432048" cy="461665"/>
                  </a:xfrm>
                  <a:prstGeom prst="rect">
                    <a:avLst/>
                  </a:prstGeom>
                  <a:noFill/>
                </p:spPr>
                <p:txBody>
                  <a:bodyPr wrap="square" rtlCol="0">
                    <a:spAutoFit/>
                  </a:bodyPr>
                  <a:lstStyle/>
                  <a:p>
                    <a:r>
                      <a:rPr lang="en-US" altLang="zh-CN" sz="2400" i="1" dirty="0"/>
                      <a:t>f</a:t>
                    </a:r>
                    <a:endParaRPr lang="zh-CN" altLang="en-US" sz="2400" i="1" dirty="0"/>
                  </a:p>
                </p:txBody>
              </p:sp>
            </p:grpSp>
            <p:pic>
              <p:nvPicPr>
                <p:cNvPr id="10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5216624"/>
                  <a:ext cx="27622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624" y="5085184"/>
                  <a:ext cx="27622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664" y="5432648"/>
                  <a:ext cx="27622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6138" y="5606380"/>
                  <a:ext cx="27622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7663" y="6152728"/>
                  <a:ext cx="27622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9711" y="5720680"/>
                  <a:ext cx="27622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7663" y="4064496"/>
                  <a:ext cx="27622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0553" y="5013176"/>
                  <a:ext cx="27622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11" name="直接连接符 110"/>
                <p:cNvCxnSpPr/>
                <p:nvPr/>
              </p:nvCxnSpPr>
              <p:spPr>
                <a:xfrm flipV="1">
                  <a:off x="611560" y="5373216"/>
                  <a:ext cx="354137" cy="14401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flipV="1">
                  <a:off x="965697" y="5229200"/>
                  <a:ext cx="360040" cy="13144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1403648" y="5229200"/>
                  <a:ext cx="360040" cy="34746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70" name="直接连接符 15369"/>
                <p:cNvCxnSpPr/>
                <p:nvPr/>
              </p:nvCxnSpPr>
              <p:spPr>
                <a:xfrm>
                  <a:off x="1685777" y="5517232"/>
                  <a:ext cx="568474" cy="17373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72" name="直接连接符 15371"/>
                <p:cNvCxnSpPr/>
                <p:nvPr/>
              </p:nvCxnSpPr>
              <p:spPr>
                <a:xfrm>
                  <a:off x="2254251" y="5733256"/>
                  <a:ext cx="301525" cy="54634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74" name="直接连接符 15373"/>
                <p:cNvCxnSpPr/>
                <p:nvPr/>
              </p:nvCxnSpPr>
              <p:spPr>
                <a:xfrm flipV="1">
                  <a:off x="2555776" y="5877272"/>
                  <a:ext cx="432048" cy="43204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76" name="直接连接符 15375"/>
                <p:cNvCxnSpPr>
                  <a:endCxn id="109" idx="0"/>
                </p:cNvCxnSpPr>
                <p:nvPr/>
              </p:nvCxnSpPr>
              <p:spPr>
                <a:xfrm flipV="1">
                  <a:off x="3053928" y="4064496"/>
                  <a:ext cx="371848" cy="177048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83" name="直接连接符 15382"/>
                <p:cNvCxnSpPr/>
                <p:nvPr/>
              </p:nvCxnSpPr>
              <p:spPr>
                <a:xfrm>
                  <a:off x="3491880" y="4178796"/>
                  <a:ext cx="224978" cy="94868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5404" name="直接箭头连接符 15403"/>
              <p:cNvCxnSpPr>
                <a:stCxn id="109" idx="0"/>
              </p:cNvCxnSpPr>
              <p:nvPr/>
            </p:nvCxnSpPr>
            <p:spPr>
              <a:xfrm>
                <a:off x="3425776" y="3217045"/>
                <a:ext cx="0" cy="2088232"/>
              </a:xfrm>
              <a:prstGeom prst="straightConnector1">
                <a:avLst/>
              </a:prstGeom>
              <a:ln w="28575">
                <a:solidFill>
                  <a:srgbClr val="7030A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5412" name="直接箭头连接符 15411"/>
              <p:cNvCxnSpPr/>
              <p:nvPr/>
            </p:nvCxnSpPr>
            <p:spPr>
              <a:xfrm flipH="1" flipV="1">
                <a:off x="2987823" y="3949701"/>
                <a:ext cx="437953" cy="605780"/>
              </a:xfrm>
              <a:prstGeom prst="straightConnector1">
                <a:avLst/>
              </a:prstGeom>
              <a:ln w="28575">
                <a:solidFill>
                  <a:srgbClr val="7030A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414" name="直接箭头连接符 15413"/>
              <p:cNvCxnSpPr/>
              <p:nvPr/>
            </p:nvCxnSpPr>
            <p:spPr>
              <a:xfrm flipH="1" flipV="1">
                <a:off x="1823889" y="3805685"/>
                <a:ext cx="731886" cy="540060"/>
              </a:xfrm>
              <a:prstGeom prst="straightConnector1">
                <a:avLst/>
              </a:prstGeom>
              <a:ln w="28575">
                <a:solidFill>
                  <a:srgbClr val="C0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5415" name="组合 15414"/>
              <p:cNvGrpSpPr/>
              <p:nvPr/>
            </p:nvGrpSpPr>
            <p:grpSpPr>
              <a:xfrm>
                <a:off x="374774" y="3068958"/>
                <a:ext cx="4086218" cy="3168354"/>
                <a:chOff x="374774" y="3085604"/>
                <a:chExt cx="4086218" cy="3168354"/>
              </a:xfrm>
            </p:grpSpPr>
            <p:grpSp>
              <p:nvGrpSpPr>
                <p:cNvPr id="15405" name="组合 15404"/>
                <p:cNvGrpSpPr/>
                <p:nvPr/>
              </p:nvGrpSpPr>
              <p:grpSpPr>
                <a:xfrm>
                  <a:off x="374774" y="3217045"/>
                  <a:ext cx="3626979" cy="2492232"/>
                  <a:chOff x="374774" y="3217045"/>
                  <a:chExt cx="3626979" cy="2492232"/>
                </a:xfrm>
              </p:grpSpPr>
              <p:cxnSp>
                <p:nvCxnSpPr>
                  <p:cNvPr id="15393" name="直接连接符 15392"/>
                  <p:cNvCxnSpPr/>
                  <p:nvPr/>
                </p:nvCxnSpPr>
                <p:spPr>
                  <a:xfrm flipV="1">
                    <a:off x="611560" y="4264333"/>
                    <a:ext cx="3117106" cy="450856"/>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flipV="1">
                    <a:off x="374774" y="3217045"/>
                    <a:ext cx="3612034" cy="463432"/>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flipV="1">
                    <a:off x="389719" y="5245845"/>
                    <a:ext cx="3612034" cy="463432"/>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grpSp>
            <p:grpSp>
              <p:nvGrpSpPr>
                <p:cNvPr id="15410" name="组合 15409"/>
                <p:cNvGrpSpPr/>
                <p:nvPr/>
              </p:nvGrpSpPr>
              <p:grpSpPr>
                <a:xfrm>
                  <a:off x="395536" y="3085604"/>
                  <a:ext cx="4065456" cy="3168354"/>
                  <a:chOff x="395536" y="3085604"/>
                  <a:chExt cx="4065456" cy="3168354"/>
                </a:xfrm>
              </p:grpSpPr>
              <p:cxnSp>
                <p:nvCxnSpPr>
                  <p:cNvPr id="15401" name="直接连接符 15400"/>
                  <p:cNvCxnSpPr/>
                  <p:nvPr/>
                </p:nvCxnSpPr>
                <p:spPr>
                  <a:xfrm flipV="1">
                    <a:off x="395536" y="3085604"/>
                    <a:ext cx="3534209" cy="1728193"/>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flipV="1">
                    <a:off x="926783" y="4525765"/>
                    <a:ext cx="3534209" cy="1728193"/>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407" name="直接箭头连接符 15406"/>
                  <p:cNvCxnSpPr/>
                  <p:nvPr/>
                </p:nvCxnSpPr>
                <p:spPr>
                  <a:xfrm>
                    <a:off x="2555776" y="3700387"/>
                    <a:ext cx="12601" cy="1719190"/>
                  </a:xfrm>
                  <a:prstGeom prst="straightConnector1">
                    <a:avLst/>
                  </a:prstGeom>
                  <a:ln w="28575">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grpSp>
            <p:sp>
              <p:nvSpPr>
                <p:cNvPr id="187" name="TextBox 186"/>
                <p:cNvSpPr txBox="1"/>
                <p:nvPr/>
              </p:nvSpPr>
              <p:spPr>
                <a:xfrm>
                  <a:off x="1521819" y="3604443"/>
                  <a:ext cx="673917" cy="369332"/>
                </a:xfrm>
                <a:prstGeom prst="rect">
                  <a:avLst/>
                </a:prstGeom>
                <a:noFill/>
              </p:spPr>
              <p:txBody>
                <a:bodyPr wrap="square" rtlCol="0">
                  <a:spAutoFit/>
                </a:bodyPr>
                <a:lstStyle/>
                <a:p>
                  <a:r>
                    <a:rPr lang="en-US" altLang="zh-CN" b="1" i="1" dirty="0" smtClean="0">
                      <a:solidFill>
                        <a:srgbClr val="C00000"/>
                      </a:solidFill>
                    </a:rPr>
                    <a:t>f</a:t>
                  </a:r>
                  <a:endParaRPr lang="zh-CN" altLang="en-US" b="1" baseline="-25000" dirty="0">
                    <a:solidFill>
                      <a:srgbClr val="C00000"/>
                    </a:solidFill>
                  </a:endParaRPr>
                </a:p>
              </p:txBody>
            </p:sp>
            <p:sp>
              <p:nvSpPr>
                <p:cNvPr id="188" name="TextBox 187"/>
                <p:cNvSpPr txBox="1"/>
                <p:nvPr/>
              </p:nvSpPr>
              <p:spPr>
                <a:xfrm>
                  <a:off x="2771800" y="3706383"/>
                  <a:ext cx="673917" cy="369332"/>
                </a:xfrm>
                <a:prstGeom prst="rect">
                  <a:avLst/>
                </a:prstGeom>
                <a:noFill/>
              </p:spPr>
              <p:txBody>
                <a:bodyPr wrap="square" rtlCol="0">
                  <a:spAutoFit/>
                </a:bodyPr>
                <a:lstStyle/>
                <a:p>
                  <a:r>
                    <a:rPr lang="en-US" altLang="zh-CN" b="1" i="1" dirty="0" smtClean="0">
                      <a:solidFill>
                        <a:srgbClr val="7030A0"/>
                      </a:solidFill>
                    </a:rPr>
                    <a:t>f′</a:t>
                  </a:r>
                  <a:endParaRPr lang="zh-CN" altLang="en-US" b="1" baseline="-25000" dirty="0">
                    <a:solidFill>
                      <a:srgbClr val="7030A0"/>
                    </a:solidFill>
                  </a:endParaRPr>
                </a:p>
              </p:txBody>
            </p:sp>
          </p:grpSp>
        </p:grpSp>
        <p:sp>
          <p:nvSpPr>
            <p:cNvPr id="194" name="TextBox 193"/>
            <p:cNvSpPr txBox="1"/>
            <p:nvPr/>
          </p:nvSpPr>
          <p:spPr>
            <a:xfrm>
              <a:off x="2185354" y="6052671"/>
              <a:ext cx="1378534" cy="369332"/>
            </a:xfrm>
            <a:prstGeom prst="rect">
              <a:avLst/>
            </a:prstGeom>
            <a:noFill/>
          </p:spPr>
          <p:txBody>
            <a:bodyPr wrap="square" rtlCol="0">
              <a:spAutoFit/>
            </a:bodyPr>
            <a:lstStyle/>
            <a:p>
              <a:r>
                <a:rPr lang="zh-CN" altLang="en-US" dirty="0" smtClean="0"/>
                <a:t>图 </a:t>
              </a:r>
              <a:r>
                <a:rPr lang="en-US" altLang="zh-CN" dirty="0" smtClean="0"/>
                <a:t>6-1</a:t>
              </a:r>
              <a:endParaRPr lang="zh-CN" altLang="en-US" dirty="0"/>
            </a:p>
          </p:txBody>
        </p:sp>
      </p:grpSp>
      <p:sp>
        <p:nvSpPr>
          <p:cNvPr id="119"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55</a:t>
            </a:fld>
            <a:endParaRPr lang="zh-CN" altLang="en-US" sz="2400" b="1" dirty="0"/>
          </a:p>
        </p:txBody>
      </p:sp>
    </p:spTree>
    <p:extLst>
      <p:ext uri="{BB962C8B-B14F-4D97-AF65-F5344CB8AC3E}">
        <p14:creationId xmlns:p14="http://schemas.microsoft.com/office/powerpoint/2010/main" val="6709414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75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1500" fill="hold"/>
                                        <p:tgtEl>
                                          <p:spTgt spid="15"/>
                                        </p:tgtEl>
                                        <p:attrNameLst>
                                          <p:attrName>ppt_x</p:attrName>
                                        </p:attrNameLst>
                                      </p:cBhvr>
                                      <p:tavLst>
                                        <p:tav tm="0">
                                          <p:val>
                                            <p:strVal val="#ppt_x"/>
                                          </p:val>
                                        </p:tav>
                                        <p:tav tm="100000">
                                          <p:val>
                                            <p:strVal val="#ppt_x"/>
                                          </p:val>
                                        </p:tav>
                                      </p:tavLst>
                                    </p:anim>
                                    <p:anim calcmode="lin" valueType="num">
                                      <p:cBhvr additive="base">
                                        <p:cTn id="13" dur="1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500" fill="hold"/>
                                        <p:tgtEl>
                                          <p:spTgt spid="7"/>
                                        </p:tgtEl>
                                        <p:attrNameLst>
                                          <p:attrName>ppt_x</p:attrName>
                                        </p:attrNameLst>
                                      </p:cBhvr>
                                      <p:tavLst>
                                        <p:tav tm="0">
                                          <p:val>
                                            <p:strVal val="#ppt_x"/>
                                          </p:val>
                                        </p:tav>
                                        <p:tav tm="100000">
                                          <p:val>
                                            <p:strVal val="#ppt_x"/>
                                          </p:val>
                                        </p:tav>
                                      </p:tavLst>
                                    </p:anim>
                                    <p:anim calcmode="lin" valueType="num">
                                      <p:cBhvr additive="base">
                                        <p:cTn id="19" dur="1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5417"/>
                                        </p:tgtEl>
                                        <p:attrNameLst>
                                          <p:attrName>style.visibility</p:attrName>
                                        </p:attrNameLst>
                                      </p:cBhvr>
                                      <p:to>
                                        <p:strVal val="visible"/>
                                      </p:to>
                                    </p:set>
                                    <p:animEffect transition="in" filter="wipe(left)">
                                      <p:cBhvr>
                                        <p:cTn id="24" dur="2000"/>
                                        <p:tgtEl>
                                          <p:spTgt spid="15417"/>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15418"/>
                                        </p:tgtEl>
                                        <p:attrNameLst>
                                          <p:attrName>style.visibility</p:attrName>
                                        </p:attrNameLst>
                                      </p:cBhvr>
                                      <p:to>
                                        <p:strVal val="visible"/>
                                      </p:to>
                                    </p:set>
                                    <p:anim calcmode="lin" valueType="num">
                                      <p:cBhvr additive="base">
                                        <p:cTn id="29" dur="2000" fill="hold"/>
                                        <p:tgtEl>
                                          <p:spTgt spid="15418"/>
                                        </p:tgtEl>
                                        <p:attrNameLst>
                                          <p:attrName>ppt_x</p:attrName>
                                        </p:attrNameLst>
                                      </p:cBhvr>
                                      <p:tavLst>
                                        <p:tav tm="0">
                                          <p:val>
                                            <p:strVal val="0-#ppt_w/2"/>
                                          </p:val>
                                        </p:tav>
                                        <p:tav tm="100000">
                                          <p:val>
                                            <p:strVal val="#ppt_x"/>
                                          </p:val>
                                        </p:tav>
                                      </p:tavLst>
                                    </p:anim>
                                    <p:anim calcmode="lin" valueType="num">
                                      <p:cBhvr additive="base">
                                        <p:cTn id="30" dur="2000" fill="hold"/>
                                        <p:tgtEl>
                                          <p:spTgt spid="154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1541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内容占位符 2"/>
              <p:cNvSpPr txBox="1">
                <a:spLocks/>
              </p:cNvSpPr>
              <p:nvPr/>
            </p:nvSpPr>
            <p:spPr>
              <a:xfrm>
                <a:off x="332821" y="476672"/>
                <a:ext cx="8208912" cy="165618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buAutoNum type="arabicPeriod" startAt="5"/>
                </a:pPr>
                <a:r>
                  <a:rPr lang="zh-CN" altLang="en-US" sz="1600" b="1" dirty="0" smtClean="0"/>
                  <a:t>图</a:t>
                </a:r>
                <a:r>
                  <a:rPr lang="en-US" altLang="zh-CN" sz="1600" b="1" dirty="0" smtClean="0"/>
                  <a:t>7(a) </a:t>
                </a:r>
                <a:r>
                  <a:rPr lang="zh-CN" altLang="en-US" sz="1600" b="1" dirty="0" smtClean="0"/>
                  <a:t>为齿轮图样上标注的基准孔尺寸与键槽深度尺寸。参考图</a:t>
                </a:r>
                <a:r>
                  <a:rPr lang="en-US" altLang="zh-CN" sz="1600" b="1" dirty="0" smtClean="0"/>
                  <a:t>7</a:t>
                </a:r>
                <a:r>
                  <a:rPr lang="zh-CN" altLang="en-US" sz="1600" b="1" dirty="0" smtClean="0"/>
                  <a:t>（</a:t>
                </a:r>
                <a:r>
                  <a:rPr lang="en-US" altLang="zh-CN" sz="1600" b="1" dirty="0" smtClean="0"/>
                  <a:t>b)</a:t>
                </a:r>
                <a:r>
                  <a:rPr lang="zh-CN" altLang="en-US" sz="1600" b="1" dirty="0" smtClean="0"/>
                  <a:t>，</a:t>
                </a:r>
                <a:endParaRPr lang="en-US" altLang="zh-CN" sz="1600" b="1" dirty="0" smtClean="0"/>
              </a:p>
              <a:p>
                <a:pPr marL="0" indent="0">
                  <a:buNone/>
                </a:pPr>
                <a:r>
                  <a:rPr lang="en-US" altLang="zh-CN" sz="1600" b="1" dirty="0"/>
                  <a:t> </a:t>
                </a:r>
                <a:r>
                  <a:rPr lang="en-US" altLang="zh-CN" sz="1600" b="1" dirty="0" smtClean="0"/>
                  <a:t>      </a:t>
                </a:r>
                <a:r>
                  <a:rPr lang="zh-CN" altLang="en-US" sz="1600" b="1" dirty="0" smtClean="0"/>
                  <a:t>该基准孔和键槽的加工过程为</a:t>
                </a:r>
                <a:r>
                  <a:rPr lang="zh-CN" altLang="en-US" sz="1600" b="1" dirty="0" smtClean="0">
                    <a:sym typeface="Wingdings" pitchFamily="2" charset="2"/>
                  </a:rPr>
                  <a:t>： （</a:t>
                </a:r>
                <a:r>
                  <a:rPr lang="en-US" altLang="zh-CN" sz="1600" b="1" dirty="0" smtClean="0">
                    <a:sym typeface="Wingdings" pitchFamily="2" charset="2"/>
                  </a:rPr>
                  <a:t>1</a:t>
                </a:r>
                <a:r>
                  <a:rPr lang="zh-CN" altLang="en-US" sz="1600" b="1" dirty="0" smtClean="0">
                    <a:sym typeface="Wingdings" pitchFamily="2" charset="2"/>
                  </a:rPr>
                  <a:t>）镗孔至尺寸</a:t>
                </a:r>
                <a14:m>
                  <m:oMath xmlns:m="http://schemas.openxmlformats.org/officeDocument/2006/math">
                    <m:sSub>
                      <m:sSubPr>
                        <m:ctrlPr>
                          <a:rPr lang="en-US" altLang="zh-CN" sz="1600" b="1" i="1" smtClean="0">
                            <a:latin typeface="Cambria Math"/>
                            <a:sym typeface="Wingdings" pitchFamily="2" charset="2"/>
                          </a:rPr>
                        </m:ctrlPr>
                      </m:sSubPr>
                      <m:e>
                        <m:r>
                          <a:rPr lang="en-US" altLang="zh-CN" sz="1600" b="1" i="1" smtClean="0">
                            <a:latin typeface="Cambria Math"/>
                            <a:sym typeface="Wingdings" pitchFamily="2" charset="2"/>
                          </a:rPr>
                          <m:t>𝑨</m:t>
                        </m:r>
                      </m:e>
                      <m:sub>
                        <m:r>
                          <a:rPr lang="en-US" altLang="zh-CN" sz="1600" b="1" i="1" smtClean="0">
                            <a:latin typeface="Cambria Math"/>
                            <a:sym typeface="Wingdings" pitchFamily="2" charset="2"/>
                          </a:rPr>
                          <m:t>𝟏</m:t>
                        </m:r>
                      </m:sub>
                    </m:sSub>
                  </m:oMath>
                </a14:m>
                <a:r>
                  <a:rPr lang="en-US" altLang="zh-CN" sz="1600" b="1" dirty="0" smtClean="0"/>
                  <a:t>=</a:t>
                </a:r>
                <a:r>
                  <a:rPr lang="el-GR" altLang="zh-CN" sz="1600" b="1" i="1" dirty="0" smtClean="0">
                    <a:latin typeface="Batang" pitchFamily="18" charset="-127"/>
                    <a:ea typeface="Batang" pitchFamily="18" charset="-127"/>
                  </a:rPr>
                  <a:t>φ</a:t>
                </a:r>
                <a:r>
                  <a:rPr lang="en-US" altLang="zh-CN" sz="1600" b="1" i="1" dirty="0" smtClean="0">
                    <a:latin typeface="Batang" pitchFamily="18" charset="-127"/>
                    <a:ea typeface="Batang" pitchFamily="18" charset="-127"/>
                  </a:rPr>
                  <a:t> </a:t>
                </a:r>
                <a:r>
                  <a:rPr lang="en-US" altLang="zh-CN" sz="1600" b="1" dirty="0" smtClean="0">
                    <a:latin typeface="Batang" pitchFamily="18" charset="-127"/>
                    <a:ea typeface="Batang" pitchFamily="18" charset="-127"/>
                  </a:rPr>
                  <a:t>8</a:t>
                </a:r>
                <a:r>
                  <a:rPr lang="en-US" altLang="zh-CN" sz="1600" b="1" dirty="0" smtClean="0"/>
                  <a:t>4.</a:t>
                </a:r>
                <a14:m>
                  <m:oMath xmlns:m="http://schemas.openxmlformats.org/officeDocument/2006/math">
                    <m:sSubSup>
                      <m:sSubSupPr>
                        <m:ctrlPr>
                          <a:rPr lang="en-US" altLang="zh-CN" sz="1600" b="1" i="1" smtClean="0">
                            <a:latin typeface="Cambria Math"/>
                          </a:rPr>
                        </m:ctrlPr>
                      </m:sSubSupPr>
                      <m:e>
                        <m:r>
                          <a:rPr lang="en-US" altLang="zh-CN" sz="1600" b="1" i="1" smtClean="0">
                            <a:latin typeface="Cambria Math"/>
                          </a:rPr>
                          <m:t>𝟖</m:t>
                        </m:r>
                      </m:e>
                      <m:sub>
                        <m:r>
                          <a:rPr lang="en-US" altLang="zh-CN" sz="1600" b="1" i="1" smtClean="0">
                            <a:latin typeface="Cambria Math"/>
                          </a:rPr>
                          <m:t>    </m:t>
                        </m:r>
                        <m:r>
                          <a:rPr lang="en-US" altLang="zh-CN" sz="1600" b="1" i="1" smtClean="0">
                            <a:latin typeface="Cambria Math"/>
                          </a:rPr>
                          <m:t>𝟎</m:t>
                        </m:r>
                      </m:sub>
                      <m:sup>
                        <m:r>
                          <a:rPr lang="en-US" altLang="zh-CN" sz="1600" b="1" i="1" smtClean="0">
                            <a:latin typeface="Cambria Math"/>
                          </a:rPr>
                          <m:t>+</m:t>
                        </m:r>
                        <m:r>
                          <a:rPr lang="en-US" altLang="zh-CN" sz="1600" b="1" i="1" smtClean="0">
                            <a:latin typeface="Cambria Math"/>
                          </a:rPr>
                          <m:t>𝟎</m:t>
                        </m:r>
                        <m:r>
                          <a:rPr lang="en-US" altLang="zh-CN" sz="1600" b="1" i="1" smtClean="0">
                            <a:latin typeface="Cambria Math"/>
                          </a:rPr>
                          <m:t>.</m:t>
                        </m:r>
                        <m:r>
                          <a:rPr lang="en-US" altLang="zh-CN" sz="1600" b="1" i="1" smtClean="0">
                            <a:latin typeface="Cambria Math"/>
                          </a:rPr>
                          <m:t>𝟎𝟕</m:t>
                        </m:r>
                      </m:sup>
                    </m:sSubSup>
                  </m:oMath>
                </a14:m>
                <a:r>
                  <a:rPr lang="en-US" altLang="zh-CN" sz="1600" b="1" dirty="0" smtClean="0"/>
                  <a:t> </a:t>
                </a:r>
                <a:r>
                  <a:rPr lang="zh-CN" altLang="en-US" sz="1600" b="1" dirty="0" smtClean="0"/>
                  <a:t>。</a:t>
                </a:r>
                <a:endParaRPr lang="en-US" altLang="zh-CN" sz="1600" b="1" dirty="0" smtClean="0"/>
              </a:p>
              <a:p>
                <a:pPr marL="0" indent="0">
                  <a:buNone/>
                </a:pPr>
                <a:r>
                  <a:rPr lang="en-US" altLang="zh-CN" sz="1600" b="1" dirty="0" smtClean="0"/>
                  <a:t>        (2) </a:t>
                </a:r>
                <a:r>
                  <a:rPr lang="zh-CN" altLang="en-US" sz="1600" b="1" dirty="0" smtClean="0"/>
                  <a:t>插键槽至尺寸</a:t>
                </a:r>
                <a14:m>
                  <m:oMath xmlns:m="http://schemas.openxmlformats.org/officeDocument/2006/math">
                    <m:sSub>
                      <m:sSubPr>
                        <m:ctrlPr>
                          <a:rPr lang="en-US" altLang="zh-CN" sz="1600" b="1" i="1" smtClean="0">
                            <a:latin typeface="Cambria Math"/>
                          </a:rPr>
                        </m:ctrlPr>
                      </m:sSubPr>
                      <m:e>
                        <m:r>
                          <a:rPr lang="en-US" altLang="zh-CN" sz="1600" b="1" i="1" smtClean="0">
                            <a:latin typeface="Cambria Math"/>
                          </a:rPr>
                          <m:t>𝑨</m:t>
                        </m:r>
                      </m:e>
                      <m:sub>
                        <m:r>
                          <a:rPr lang="en-US" altLang="zh-CN" sz="1600" b="1" i="1" smtClean="0">
                            <a:latin typeface="Cambria Math"/>
                          </a:rPr>
                          <m:t>𝟐</m:t>
                        </m:r>
                      </m:sub>
                    </m:sSub>
                  </m:oMath>
                </a14:m>
                <a:r>
                  <a:rPr lang="en-US" altLang="zh-CN" sz="1600" b="1" dirty="0" smtClean="0"/>
                  <a:t>  </a:t>
                </a:r>
                <a:r>
                  <a:rPr lang="zh-CN" altLang="en-US" sz="1600" b="1" dirty="0" smtClean="0"/>
                  <a:t>。（</a:t>
                </a:r>
                <a:r>
                  <a:rPr lang="en-US" altLang="zh-CN" sz="1600" b="1" dirty="0" smtClean="0"/>
                  <a:t>3</a:t>
                </a:r>
                <a:r>
                  <a:rPr lang="zh-CN" altLang="en-US" sz="1600" b="1" dirty="0" smtClean="0"/>
                  <a:t>）热处理后磨孔至图样上的尺寸为</a:t>
                </a:r>
                <a:endParaRPr lang="en-US" altLang="zh-CN" sz="1600" b="1" dirty="0" smtClean="0"/>
              </a:p>
              <a:p>
                <a:pPr marL="0" indent="0">
                  <a:buNone/>
                </a:pPr>
                <a:r>
                  <a:rPr lang="en-US" altLang="zh-CN" sz="1600" b="1" dirty="0" smtClean="0"/>
                  <a:t>         </a:t>
                </a:r>
                <a14:m>
                  <m:oMath xmlns:m="http://schemas.openxmlformats.org/officeDocument/2006/math">
                    <m:sSub>
                      <m:sSubPr>
                        <m:ctrlPr>
                          <a:rPr lang="en-US" altLang="zh-CN" sz="1600" b="1" i="1" smtClean="0">
                            <a:latin typeface="Cambria Math"/>
                          </a:rPr>
                        </m:ctrlPr>
                      </m:sSubPr>
                      <m:e>
                        <m:r>
                          <a:rPr lang="en-US" altLang="zh-CN" sz="1600" b="1" i="1" smtClean="0">
                            <a:latin typeface="Cambria Math"/>
                          </a:rPr>
                          <m:t>𝑨</m:t>
                        </m:r>
                      </m:e>
                      <m:sub>
                        <m:r>
                          <a:rPr lang="en-US" altLang="zh-CN" sz="1600" b="1" i="1" smtClean="0">
                            <a:latin typeface="Cambria Math"/>
                          </a:rPr>
                          <m:t>𝟑</m:t>
                        </m:r>
                      </m:sub>
                    </m:sSub>
                  </m:oMath>
                </a14:m>
                <a:r>
                  <a:rPr lang="en-US" altLang="zh-CN" sz="1600" b="1" dirty="0" smtClean="0"/>
                  <a:t>=</a:t>
                </a:r>
                <a:r>
                  <a:rPr lang="el-GR" altLang="zh-CN" sz="1600" b="1" i="1" dirty="0">
                    <a:latin typeface="Batang" pitchFamily="18" charset="-127"/>
                    <a:ea typeface="Batang" pitchFamily="18" charset="-127"/>
                  </a:rPr>
                  <a:t> φ</a:t>
                </a:r>
                <a:r>
                  <a:rPr lang="en-US" altLang="zh-CN" sz="1600" b="1" i="1" dirty="0">
                    <a:latin typeface="Batang" pitchFamily="18" charset="-127"/>
                    <a:ea typeface="Batang" pitchFamily="18" charset="-127"/>
                  </a:rPr>
                  <a:t> </a:t>
                </a:r>
                <a:r>
                  <a:rPr lang="en-US" altLang="zh-CN" sz="1600" b="1" dirty="0">
                    <a:latin typeface="Batang" pitchFamily="18" charset="-127"/>
                    <a:ea typeface="Batang" pitchFamily="18" charset="-127"/>
                  </a:rPr>
                  <a:t>8</a:t>
                </a:r>
                <a14:m>
                  <m:oMath xmlns:m="http://schemas.openxmlformats.org/officeDocument/2006/math">
                    <m:sSubSup>
                      <m:sSubSupPr>
                        <m:ctrlPr>
                          <a:rPr lang="en-US" altLang="zh-CN" sz="1600" b="1" i="1">
                            <a:latin typeface="Cambria Math"/>
                          </a:rPr>
                        </m:ctrlPr>
                      </m:sSubSupPr>
                      <m:e>
                        <m:r>
                          <a:rPr lang="en-US" altLang="zh-CN" sz="1600" b="1" i="1" smtClean="0">
                            <a:latin typeface="Cambria Math"/>
                          </a:rPr>
                          <m:t>𝟓</m:t>
                        </m:r>
                      </m:e>
                      <m:sub>
                        <m:r>
                          <a:rPr lang="en-US" altLang="zh-CN" sz="1600" b="1" i="1">
                            <a:latin typeface="Cambria Math"/>
                          </a:rPr>
                          <m:t>    </m:t>
                        </m:r>
                        <m:r>
                          <a:rPr lang="en-US" altLang="zh-CN" sz="1600" b="1" i="1">
                            <a:latin typeface="Cambria Math"/>
                          </a:rPr>
                          <m:t>𝟎</m:t>
                        </m:r>
                      </m:sub>
                      <m:sup>
                        <m:r>
                          <a:rPr lang="en-US" altLang="zh-CN" sz="1600" b="1" i="1">
                            <a:latin typeface="Cambria Math"/>
                          </a:rPr>
                          <m:t>+</m:t>
                        </m:r>
                        <m:r>
                          <a:rPr lang="en-US" altLang="zh-CN" sz="1600" b="1" i="1">
                            <a:latin typeface="Cambria Math"/>
                          </a:rPr>
                          <m:t>𝟎</m:t>
                        </m:r>
                        <m:r>
                          <a:rPr lang="en-US" altLang="zh-CN" sz="1600" b="1" i="1">
                            <a:latin typeface="Cambria Math"/>
                          </a:rPr>
                          <m:t>.</m:t>
                        </m:r>
                        <m:r>
                          <a:rPr lang="en-US" altLang="zh-CN" sz="1600" b="1" i="1">
                            <a:latin typeface="Cambria Math"/>
                          </a:rPr>
                          <m:t>𝟎𝟑𝟓</m:t>
                        </m:r>
                      </m:sup>
                    </m:sSubSup>
                  </m:oMath>
                </a14:m>
                <a:r>
                  <a:rPr lang="en-US" altLang="zh-CN" sz="1600" b="1" dirty="0" smtClean="0"/>
                  <a:t> </a:t>
                </a:r>
                <a:r>
                  <a:rPr lang="zh-CN" altLang="en-US" sz="1600" b="1" dirty="0" smtClean="0"/>
                  <a:t>。</a:t>
                </a:r>
                <a:r>
                  <a:rPr lang="en-US" altLang="zh-CN" sz="1600" b="1" dirty="0" smtClean="0"/>
                  <a:t> </a:t>
                </a:r>
                <a:r>
                  <a:rPr lang="zh-CN" altLang="en-US" sz="1600" b="1" dirty="0" smtClean="0"/>
                  <a:t>即自然形成图样上要求的键槽深度尺寸</a:t>
                </a:r>
                <a14:m>
                  <m:oMath xmlns:m="http://schemas.openxmlformats.org/officeDocument/2006/math">
                    <m:sSub>
                      <m:sSubPr>
                        <m:ctrlPr>
                          <a:rPr lang="en-US" altLang="zh-CN" sz="1600" b="1" i="1" smtClean="0">
                            <a:latin typeface="Cambria Math"/>
                          </a:rPr>
                        </m:ctrlPr>
                      </m:sSubPr>
                      <m:e>
                        <m:r>
                          <a:rPr lang="en-US" altLang="zh-CN" sz="1600" b="1" i="1" smtClean="0">
                            <a:latin typeface="Cambria Math"/>
                          </a:rPr>
                          <m:t>𝑨</m:t>
                        </m:r>
                      </m:e>
                      <m:sub>
                        <m:r>
                          <a:rPr lang="en-US" altLang="zh-CN" sz="1600" b="1" i="1" smtClean="0">
                            <a:latin typeface="Cambria Math"/>
                          </a:rPr>
                          <m:t>𝟎</m:t>
                        </m:r>
                      </m:sub>
                    </m:sSub>
                  </m:oMath>
                </a14:m>
                <a:r>
                  <a:rPr lang="en-US" altLang="zh-CN" sz="1600" b="1" i="1" dirty="0" smtClean="0">
                    <a:latin typeface="Batang" pitchFamily="18" charset="-127"/>
                    <a:ea typeface="Batang" pitchFamily="18" charset="-127"/>
                  </a:rPr>
                  <a:t>=</a:t>
                </a:r>
                <a:r>
                  <a:rPr lang="en-US" altLang="zh-CN" sz="1600" b="1" dirty="0" smtClean="0">
                    <a:latin typeface="Batang" pitchFamily="18" charset="-127"/>
                    <a:ea typeface="Batang" pitchFamily="18" charset="-127"/>
                  </a:rPr>
                  <a:t>87</a:t>
                </a:r>
                <a:r>
                  <a:rPr lang="en-US" altLang="zh-CN" sz="1600" b="1" dirty="0"/>
                  <a:t>.</a:t>
                </a:r>
                <a14:m>
                  <m:oMath xmlns:m="http://schemas.openxmlformats.org/officeDocument/2006/math">
                    <m:sSubSup>
                      <m:sSubSupPr>
                        <m:ctrlPr>
                          <a:rPr lang="en-US" altLang="zh-CN" sz="1600" b="1" i="1">
                            <a:latin typeface="Cambria Math"/>
                          </a:rPr>
                        </m:ctrlPr>
                      </m:sSubSupPr>
                      <m:e>
                        <m:r>
                          <a:rPr lang="en-US" altLang="zh-CN" sz="1600" b="1" i="1" smtClean="0">
                            <a:latin typeface="Cambria Math"/>
                          </a:rPr>
                          <m:t>𝟗</m:t>
                        </m:r>
                      </m:e>
                      <m:sub>
                        <m:r>
                          <a:rPr lang="en-US" altLang="zh-CN" sz="1600" b="1" i="1">
                            <a:latin typeface="Cambria Math"/>
                          </a:rPr>
                          <m:t>    </m:t>
                        </m:r>
                        <m:r>
                          <a:rPr lang="en-US" altLang="zh-CN" sz="1600" b="1" i="1">
                            <a:latin typeface="Cambria Math"/>
                          </a:rPr>
                          <m:t>𝟎</m:t>
                        </m:r>
                      </m:sub>
                      <m:sup>
                        <m:r>
                          <a:rPr lang="en-US" altLang="zh-CN" sz="1600" b="1" i="1">
                            <a:latin typeface="Cambria Math"/>
                          </a:rPr>
                          <m:t>+</m:t>
                        </m:r>
                        <m:r>
                          <a:rPr lang="en-US" altLang="zh-CN" sz="1600" b="1" i="1">
                            <a:latin typeface="Cambria Math"/>
                          </a:rPr>
                          <m:t>𝟎</m:t>
                        </m:r>
                        <m:r>
                          <a:rPr lang="en-US" altLang="zh-CN" sz="1600" b="1" i="1">
                            <a:latin typeface="Cambria Math"/>
                          </a:rPr>
                          <m:t>.</m:t>
                        </m:r>
                        <m:r>
                          <a:rPr lang="en-US" altLang="zh-CN" sz="1600" b="1" i="1" smtClean="0">
                            <a:latin typeface="Cambria Math"/>
                          </a:rPr>
                          <m:t>𝟐𝟑</m:t>
                        </m:r>
                      </m:sup>
                    </m:sSubSup>
                    <m:r>
                      <a:rPr lang="zh-CN" altLang="en-US" sz="1600" b="1" i="1" smtClean="0">
                        <a:latin typeface="Cambria Math"/>
                      </a:rPr>
                      <m:t>。</m:t>
                    </m:r>
                    <m:r>
                      <a:rPr lang="en-US" altLang="zh-CN" sz="1600" b="1" i="1" smtClean="0">
                        <a:latin typeface="Cambria Math"/>
                      </a:rPr>
                      <m:t> </m:t>
                    </m:r>
                    <m:r>
                      <a:rPr lang="zh-CN" altLang="en-US" sz="1600" b="1" i="1" smtClean="0">
                        <a:latin typeface="Cambria Math"/>
                      </a:rPr>
                      <m:t>试按</m:t>
                    </m:r>
                  </m:oMath>
                </a14:m>
                <a:r>
                  <a:rPr lang="en-US" altLang="zh-CN" sz="1600" b="1" dirty="0" smtClean="0"/>
                  <a:t> </a:t>
                </a:r>
                <a:r>
                  <a:rPr lang="zh-CN" altLang="en-US" sz="1600" b="1" dirty="0" smtClean="0"/>
                  <a:t>完全</a:t>
                </a:r>
                <a:endParaRPr lang="en-US" altLang="zh-CN" sz="1600" b="1" dirty="0" smtClean="0"/>
              </a:p>
              <a:p>
                <a:pPr marL="0" indent="0">
                  <a:buNone/>
                </a:pPr>
                <a:r>
                  <a:rPr lang="en-US" altLang="zh-CN" sz="1600" b="1" dirty="0"/>
                  <a:t> </a:t>
                </a:r>
                <a:r>
                  <a:rPr lang="en-US" altLang="zh-CN" sz="1600" b="1" dirty="0" smtClean="0"/>
                  <a:t>        </a:t>
                </a:r>
                <a:r>
                  <a:rPr lang="zh-CN" altLang="en-US" sz="1600" b="1" dirty="0" smtClean="0"/>
                  <a:t>互换法确定：</a:t>
                </a:r>
                <a:r>
                  <a:rPr lang="en-US" altLang="zh-CN" sz="1600" b="1" dirty="0" smtClean="0"/>
                  <a:t> </a:t>
                </a:r>
                <a:r>
                  <a:rPr lang="zh-CN" altLang="en-US" sz="1600" b="1" dirty="0" smtClean="0"/>
                  <a:t>插键槽工序中的尺寸</a:t>
                </a:r>
                <a14:m>
                  <m:oMath xmlns:m="http://schemas.openxmlformats.org/officeDocument/2006/math">
                    <m:sSub>
                      <m:sSubPr>
                        <m:ctrlPr>
                          <a:rPr lang="en-US" altLang="zh-CN" sz="1600" b="1" i="1" smtClean="0">
                            <a:latin typeface="Cambria Math"/>
                          </a:rPr>
                        </m:ctrlPr>
                      </m:sSubPr>
                      <m:e>
                        <m:r>
                          <a:rPr lang="en-US" altLang="zh-CN" sz="1600" b="1" i="1" smtClean="0">
                            <a:latin typeface="Cambria Math"/>
                          </a:rPr>
                          <m:t>𝑨</m:t>
                        </m:r>
                      </m:e>
                      <m:sub>
                        <m:r>
                          <a:rPr lang="en-US" altLang="zh-CN" sz="1600" b="1" i="1" smtClean="0">
                            <a:latin typeface="Cambria Math"/>
                          </a:rPr>
                          <m:t>𝟐</m:t>
                        </m:r>
                      </m:sub>
                    </m:sSub>
                  </m:oMath>
                </a14:m>
                <a:r>
                  <a:rPr lang="en-US" altLang="zh-CN" sz="1600" b="1" dirty="0" smtClean="0"/>
                  <a:t> </a:t>
                </a:r>
                <a:r>
                  <a:rPr lang="zh-CN" altLang="en-US" sz="1600" b="1" dirty="0" smtClean="0"/>
                  <a:t>的极限尺寸。</a:t>
                </a:r>
                <a:r>
                  <a:rPr lang="en-US" altLang="zh-CN" sz="1600" b="1" dirty="0" smtClean="0"/>
                  <a:t>      </a:t>
                </a:r>
                <a:endParaRPr lang="zh-CN" altLang="en-US" sz="1600" b="1" dirty="0"/>
              </a:p>
            </p:txBody>
          </p:sp>
        </mc:Choice>
        <mc:Fallback xmlns="">
          <p:sp>
            <p:nvSpPr>
              <p:cNvPr id="6" name="内容占位符 2"/>
              <p:cNvSpPr txBox="1">
                <a:spLocks noRot="1" noChangeAspect="1" noMove="1" noResize="1" noEditPoints="1" noAdjustHandles="1" noChangeArrowheads="1" noChangeShapeType="1" noTextEdit="1"/>
              </p:cNvSpPr>
              <p:nvPr/>
            </p:nvSpPr>
            <p:spPr>
              <a:xfrm>
                <a:off x="332821" y="476672"/>
                <a:ext cx="8208912" cy="1656184"/>
              </a:xfrm>
              <a:prstGeom prst="rect">
                <a:avLst/>
              </a:prstGeom>
              <a:blipFill rotWithShape="1">
                <a:blip r:embed="rId2"/>
                <a:stretch>
                  <a:fillRect l="-446" t="-1838"/>
                </a:stretch>
              </a:blipFill>
            </p:spPr>
            <p:txBody>
              <a:bodyPr/>
              <a:lstStyle/>
              <a:p>
                <a:r>
                  <a:rPr lang="zh-CN" altLang="en-US">
                    <a:noFill/>
                  </a:rPr>
                  <a:t> </a:t>
                </a:r>
              </a:p>
            </p:txBody>
          </p:sp>
        </mc:Fallback>
      </mc:AlternateContent>
      <p:grpSp>
        <p:nvGrpSpPr>
          <p:cNvPr id="7" name="组合 6"/>
          <p:cNvGrpSpPr/>
          <p:nvPr/>
        </p:nvGrpSpPr>
        <p:grpSpPr>
          <a:xfrm>
            <a:off x="5280223" y="2050439"/>
            <a:ext cx="3324225" cy="3339134"/>
            <a:chOff x="4560143" y="3284984"/>
            <a:chExt cx="3324225" cy="3339134"/>
          </a:xfrm>
        </p:grpSpPr>
        <p:grpSp>
          <p:nvGrpSpPr>
            <p:cNvPr id="8" name="组合 7"/>
            <p:cNvGrpSpPr/>
            <p:nvPr/>
          </p:nvGrpSpPr>
          <p:grpSpPr>
            <a:xfrm>
              <a:off x="4560143" y="3284984"/>
              <a:ext cx="3324225" cy="3038475"/>
              <a:chOff x="4560143" y="3284984"/>
              <a:chExt cx="3324225" cy="3038475"/>
            </a:xfrm>
          </p:grpSpPr>
          <p:pic>
            <p:nvPicPr>
              <p:cNvPr id="1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0143" y="3284984"/>
                <a:ext cx="3324225" cy="303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rot="16200000">
                <a:off x="7258262" y="4271131"/>
                <a:ext cx="613433" cy="369332"/>
              </a:xfrm>
              <a:prstGeom prst="rect">
                <a:avLst/>
              </a:prstGeom>
              <a:noFill/>
            </p:spPr>
            <p:txBody>
              <a:bodyPr wrap="square" rtlCol="0">
                <a:spAutoFit/>
              </a:bodyPr>
              <a:lstStyle/>
              <a:p>
                <a:r>
                  <a:rPr lang="en-US" altLang="zh-CN" i="1" dirty="0" smtClean="0"/>
                  <a:t>A</a:t>
                </a:r>
                <a:r>
                  <a:rPr lang="en-US" altLang="zh-CN" baseline="-25000" dirty="0" smtClean="0"/>
                  <a:t>0</a:t>
                </a:r>
                <a:endParaRPr lang="zh-CN" altLang="en-US" baseline="-25000" dirty="0"/>
              </a:p>
            </p:txBody>
          </p:sp>
          <p:sp>
            <p:nvSpPr>
              <p:cNvPr id="12" name="TextBox 11"/>
              <p:cNvSpPr txBox="1"/>
              <p:nvPr/>
            </p:nvSpPr>
            <p:spPr>
              <a:xfrm>
                <a:off x="5542743" y="5517232"/>
                <a:ext cx="613433" cy="369332"/>
              </a:xfrm>
              <a:prstGeom prst="rect">
                <a:avLst/>
              </a:prstGeom>
              <a:noFill/>
            </p:spPr>
            <p:txBody>
              <a:bodyPr wrap="square" rtlCol="0">
                <a:spAutoFit/>
              </a:bodyPr>
              <a:lstStyle/>
              <a:p>
                <a:r>
                  <a:rPr lang="en-US" altLang="zh-CN" i="1" dirty="0" smtClean="0"/>
                  <a:t>A</a:t>
                </a:r>
                <a:r>
                  <a:rPr lang="en-US" altLang="zh-CN" baseline="-25000" dirty="0" smtClean="0"/>
                  <a:t>1</a:t>
                </a:r>
                <a:endParaRPr lang="zh-CN" altLang="en-US" baseline="-25000" dirty="0"/>
              </a:p>
            </p:txBody>
          </p:sp>
          <p:sp>
            <p:nvSpPr>
              <p:cNvPr id="13" name="TextBox 12"/>
              <p:cNvSpPr txBox="1"/>
              <p:nvPr/>
            </p:nvSpPr>
            <p:spPr>
              <a:xfrm>
                <a:off x="5533776" y="5886564"/>
                <a:ext cx="613433" cy="369332"/>
              </a:xfrm>
              <a:prstGeom prst="rect">
                <a:avLst/>
              </a:prstGeom>
              <a:noFill/>
            </p:spPr>
            <p:txBody>
              <a:bodyPr wrap="square" rtlCol="0">
                <a:spAutoFit/>
              </a:bodyPr>
              <a:lstStyle/>
              <a:p>
                <a:r>
                  <a:rPr lang="en-US" altLang="zh-CN" i="1" dirty="0" smtClean="0"/>
                  <a:t>A</a:t>
                </a:r>
                <a:r>
                  <a:rPr lang="en-US" altLang="zh-CN" baseline="-25000" dirty="0" smtClean="0"/>
                  <a:t>3</a:t>
                </a:r>
                <a:endParaRPr lang="zh-CN" altLang="en-US" baseline="-25000" dirty="0"/>
              </a:p>
            </p:txBody>
          </p:sp>
          <p:sp>
            <p:nvSpPr>
              <p:cNvPr id="14" name="TextBox 13"/>
              <p:cNvSpPr txBox="1"/>
              <p:nvPr/>
            </p:nvSpPr>
            <p:spPr>
              <a:xfrm rot="16200000">
                <a:off x="6754206" y="4226915"/>
                <a:ext cx="613433" cy="369332"/>
              </a:xfrm>
              <a:prstGeom prst="rect">
                <a:avLst/>
              </a:prstGeom>
              <a:noFill/>
            </p:spPr>
            <p:txBody>
              <a:bodyPr wrap="square" rtlCol="0">
                <a:spAutoFit/>
              </a:bodyPr>
              <a:lstStyle/>
              <a:p>
                <a:r>
                  <a:rPr lang="en-US" altLang="zh-CN" i="1" dirty="0" smtClean="0"/>
                  <a:t>A</a:t>
                </a:r>
                <a:r>
                  <a:rPr lang="en-US" altLang="zh-CN" baseline="-25000" dirty="0" smtClean="0"/>
                  <a:t>2</a:t>
                </a:r>
                <a:endParaRPr lang="zh-CN" altLang="en-US" baseline="-25000" dirty="0"/>
              </a:p>
            </p:txBody>
          </p:sp>
        </p:grpSp>
        <p:sp>
          <p:nvSpPr>
            <p:cNvPr id="9" name="TextBox 8"/>
            <p:cNvSpPr txBox="1"/>
            <p:nvPr/>
          </p:nvSpPr>
          <p:spPr>
            <a:xfrm>
              <a:off x="5381407" y="6254786"/>
              <a:ext cx="936104" cy="369332"/>
            </a:xfrm>
            <a:prstGeom prst="rect">
              <a:avLst/>
            </a:prstGeom>
            <a:noFill/>
          </p:spPr>
          <p:txBody>
            <a:bodyPr wrap="square" rtlCol="0">
              <a:spAutoFit/>
            </a:bodyPr>
            <a:lstStyle/>
            <a:p>
              <a:r>
                <a:rPr lang="zh-CN" altLang="en-US" b="1" dirty="0" smtClean="0"/>
                <a:t>图</a:t>
              </a:r>
              <a:r>
                <a:rPr lang="en-US" altLang="zh-CN" b="1" dirty="0" smtClean="0"/>
                <a:t>7</a:t>
              </a:r>
              <a:r>
                <a:rPr lang="zh-CN" altLang="en-US" b="1" dirty="0" smtClean="0"/>
                <a:t>（</a:t>
              </a:r>
              <a:r>
                <a:rPr lang="en-US" altLang="zh-CN" b="1" dirty="0" smtClean="0"/>
                <a:t>b</a:t>
              </a:r>
              <a:r>
                <a:rPr lang="en-US" altLang="zh-CN" dirty="0" smtClean="0"/>
                <a:t>)</a:t>
              </a:r>
              <a:endParaRPr lang="zh-CN" altLang="en-US" dirty="0"/>
            </a:p>
          </p:txBody>
        </p:sp>
      </p:grpSp>
      <p:sp>
        <p:nvSpPr>
          <p:cNvPr id="2" name="TextBox 1"/>
          <p:cNvSpPr txBox="1"/>
          <p:nvPr/>
        </p:nvSpPr>
        <p:spPr>
          <a:xfrm>
            <a:off x="759023" y="2115006"/>
            <a:ext cx="4521199" cy="400110"/>
          </a:xfrm>
          <a:prstGeom prst="rect">
            <a:avLst/>
          </a:prstGeom>
          <a:noFill/>
        </p:spPr>
        <p:txBody>
          <a:bodyPr wrap="square" rtlCol="0">
            <a:spAutoFit/>
          </a:bodyPr>
          <a:lstStyle/>
          <a:p>
            <a:r>
              <a:rPr lang="zh-CN" altLang="en-US" sz="2000" b="1" dirty="0" smtClean="0"/>
              <a:t>答案： （</a:t>
            </a:r>
            <a:r>
              <a:rPr lang="en-US" altLang="zh-CN" sz="2000" b="1" dirty="0" smtClean="0"/>
              <a:t>1</a:t>
            </a:r>
            <a:r>
              <a:rPr lang="zh-CN" altLang="en-US" sz="2000" b="1" dirty="0" smtClean="0"/>
              <a:t>）尺寸链图  见图</a:t>
            </a:r>
            <a:r>
              <a:rPr lang="en-US" altLang="zh-CN" sz="2000" b="1" dirty="0" smtClean="0"/>
              <a:t>7-1</a:t>
            </a:r>
            <a:r>
              <a:rPr lang="zh-CN" altLang="en-US" sz="2000" b="1" dirty="0" smtClean="0"/>
              <a:t> </a:t>
            </a:r>
            <a:endParaRPr lang="zh-CN" altLang="en-US" sz="2000" b="1" dirty="0"/>
          </a:p>
        </p:txBody>
      </p:sp>
      <p:grpSp>
        <p:nvGrpSpPr>
          <p:cNvPr id="38" name="组合 37"/>
          <p:cNvGrpSpPr/>
          <p:nvPr/>
        </p:nvGrpSpPr>
        <p:grpSpPr>
          <a:xfrm>
            <a:off x="2411760" y="2636912"/>
            <a:ext cx="2448272" cy="1872208"/>
            <a:chOff x="1331640" y="2708920"/>
            <a:chExt cx="2448272" cy="1872208"/>
          </a:xfrm>
        </p:grpSpPr>
        <p:grpSp>
          <p:nvGrpSpPr>
            <p:cNvPr id="31" name="组合 30"/>
            <p:cNvGrpSpPr/>
            <p:nvPr/>
          </p:nvGrpSpPr>
          <p:grpSpPr>
            <a:xfrm>
              <a:off x="1835696" y="2708920"/>
              <a:ext cx="1728192" cy="1440160"/>
              <a:chOff x="1835696" y="2708920"/>
              <a:chExt cx="1728192" cy="1440160"/>
            </a:xfrm>
          </p:grpSpPr>
          <p:cxnSp>
            <p:nvCxnSpPr>
              <p:cNvPr id="15" name="直接连接符 14"/>
              <p:cNvCxnSpPr/>
              <p:nvPr/>
            </p:nvCxnSpPr>
            <p:spPr>
              <a:xfrm>
                <a:off x="1835696" y="3068960"/>
                <a:ext cx="86409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a:off x="2555776" y="3068960"/>
                <a:ext cx="0" cy="7920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411760" y="3843908"/>
                <a:ext cx="86409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flipV="1">
                <a:off x="2987824" y="2708920"/>
                <a:ext cx="0" cy="11349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699792" y="2708920"/>
                <a:ext cx="86409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flipV="1">
                <a:off x="3419872" y="2708920"/>
                <a:ext cx="0" cy="1399695"/>
              </a:xfrm>
              <a:prstGeom prst="straightConnector1">
                <a:avLst/>
              </a:prstGeom>
              <a:ln w="28575">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835696" y="4149080"/>
                <a:ext cx="168245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flipV="1">
                <a:off x="1907704" y="3048942"/>
                <a:ext cx="0" cy="110013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32" name="TextBox 31"/>
            <p:cNvSpPr txBox="1"/>
            <p:nvPr/>
          </p:nvSpPr>
          <p:spPr>
            <a:xfrm>
              <a:off x="1485782" y="2924944"/>
              <a:ext cx="743295" cy="369332"/>
            </a:xfrm>
            <a:prstGeom prst="rect">
              <a:avLst/>
            </a:prstGeom>
            <a:noFill/>
            <a:ln w="12700">
              <a:noFill/>
            </a:ln>
          </p:spPr>
          <p:txBody>
            <a:bodyPr wrap="square" rtlCol="0">
              <a:spAutoFit/>
            </a:bodyPr>
            <a:lstStyle/>
            <a:p>
              <a:r>
                <a:rPr lang="en-US" altLang="zh-CN" b="1" i="1" dirty="0" smtClean="0"/>
                <a:t>O</a:t>
              </a:r>
              <a:endParaRPr lang="zh-CN" altLang="en-US" b="1" i="1" dirty="0"/>
            </a:p>
          </p:txBody>
        </p:sp>
        <mc:AlternateContent xmlns:mc="http://schemas.openxmlformats.org/markup-compatibility/2006" xmlns:a14="http://schemas.microsoft.com/office/drawing/2010/main">
          <mc:Choice Requires="a14">
            <p:sp>
              <p:nvSpPr>
                <p:cNvPr id="33" name="TextBox 32"/>
                <p:cNvSpPr txBox="1"/>
                <p:nvPr/>
              </p:nvSpPr>
              <p:spPr>
                <a:xfrm rot="16200000">
                  <a:off x="1264948" y="3294055"/>
                  <a:ext cx="743295" cy="609911"/>
                </a:xfrm>
                <a:prstGeom prst="rect">
                  <a:avLst/>
                </a:prstGeom>
                <a:noFill/>
                <a:ln w="12700">
                  <a:noFill/>
                </a:ln>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altLang="zh-CN" b="1" i="1" smtClean="0">
                                <a:latin typeface="Cambria Math"/>
                              </a:rPr>
                            </m:ctrlPr>
                          </m:fPr>
                          <m:num>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𝟑</m:t>
                                </m:r>
                              </m:sub>
                            </m:sSub>
                          </m:num>
                          <m:den>
                            <m:r>
                              <a:rPr lang="en-US" altLang="zh-CN" b="1" i="1" smtClean="0">
                                <a:latin typeface="Cambria Math"/>
                              </a:rPr>
                              <m:t>𝟐</m:t>
                            </m:r>
                          </m:den>
                        </m:f>
                      </m:oMath>
                    </m:oMathPara>
                  </a14:m>
                  <a:endParaRPr lang="zh-CN" altLang="en-US" b="1" dirty="0"/>
                </a:p>
              </p:txBody>
            </p:sp>
          </mc:Choice>
          <mc:Fallback xmlns="">
            <p:sp>
              <p:nvSpPr>
                <p:cNvPr id="33" name="TextBox 32"/>
                <p:cNvSpPr txBox="1">
                  <a:spLocks noRot="1" noChangeAspect="1" noMove="1" noResize="1" noEditPoints="1" noAdjustHandles="1" noChangeArrowheads="1" noChangeShapeType="1" noTextEdit="1"/>
                </p:cNvSpPr>
                <p:nvPr/>
              </p:nvSpPr>
              <p:spPr>
                <a:xfrm rot="16200000">
                  <a:off x="1264948" y="3294055"/>
                  <a:ext cx="743295" cy="609911"/>
                </a:xfrm>
                <a:prstGeom prst="rect">
                  <a:avLst/>
                </a:prstGeom>
                <a:blipFill rotWithShape="1">
                  <a:blip r:embed="rId4"/>
                  <a:stretch>
                    <a:fillRect/>
                  </a:stretch>
                </a:blipFill>
                <a:ln w="12700">
                  <a:no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4" name="TextBox 33"/>
                <p:cNvSpPr txBox="1"/>
                <p:nvPr/>
              </p:nvSpPr>
              <p:spPr>
                <a:xfrm rot="16200000">
                  <a:off x="2800843" y="3132655"/>
                  <a:ext cx="743295" cy="369332"/>
                </a:xfrm>
                <a:prstGeom prst="rect">
                  <a:avLst/>
                </a:prstGeom>
                <a:noFill/>
                <a:ln w="12700">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𝟎</m:t>
                            </m:r>
                          </m:sub>
                        </m:sSub>
                      </m:oMath>
                    </m:oMathPara>
                  </a14:m>
                  <a:endParaRPr lang="zh-CN" altLang="en-US" b="1" dirty="0"/>
                </a:p>
              </p:txBody>
            </p:sp>
          </mc:Choice>
          <mc:Fallback xmlns="">
            <p:sp>
              <p:nvSpPr>
                <p:cNvPr id="34" name="TextBox 33"/>
                <p:cNvSpPr txBox="1">
                  <a:spLocks noRot="1" noChangeAspect="1" noMove="1" noResize="1" noEditPoints="1" noAdjustHandles="1" noChangeArrowheads="1" noChangeShapeType="1" noTextEdit="1"/>
                </p:cNvSpPr>
                <p:nvPr/>
              </p:nvSpPr>
              <p:spPr>
                <a:xfrm rot="16200000">
                  <a:off x="2800843" y="3132655"/>
                  <a:ext cx="743295" cy="369332"/>
                </a:xfrm>
                <a:prstGeom prst="rect">
                  <a:avLst/>
                </a:prstGeom>
                <a:blipFill rotWithShape="1">
                  <a:blip r:embed="rId5"/>
                  <a:stretch>
                    <a:fillRect/>
                  </a:stretch>
                </a:blipFill>
                <a:ln w="12700">
                  <a:no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5" name="TextBox 34"/>
                <p:cNvSpPr txBox="1"/>
                <p:nvPr/>
              </p:nvSpPr>
              <p:spPr>
                <a:xfrm rot="16200000">
                  <a:off x="2368795" y="3183934"/>
                  <a:ext cx="743295" cy="369332"/>
                </a:xfrm>
                <a:prstGeom prst="rect">
                  <a:avLst/>
                </a:prstGeom>
                <a:noFill/>
                <a:ln w="12700">
                  <a:noFill/>
                </a:ln>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𝟐</m:t>
                            </m:r>
                          </m:sub>
                        </m:sSub>
                      </m:oMath>
                    </m:oMathPara>
                  </a14:m>
                  <a:endParaRPr lang="zh-CN" altLang="en-US" b="1" dirty="0"/>
                </a:p>
              </p:txBody>
            </p:sp>
          </mc:Choice>
          <mc:Fallback xmlns="">
            <p:sp>
              <p:nvSpPr>
                <p:cNvPr id="35" name="TextBox 34"/>
                <p:cNvSpPr txBox="1">
                  <a:spLocks noRot="1" noChangeAspect="1" noMove="1" noResize="1" noEditPoints="1" noAdjustHandles="1" noChangeArrowheads="1" noChangeShapeType="1" noTextEdit="1"/>
                </p:cNvSpPr>
                <p:nvPr/>
              </p:nvSpPr>
              <p:spPr>
                <a:xfrm rot="16200000">
                  <a:off x="2368795" y="3183934"/>
                  <a:ext cx="743295" cy="369332"/>
                </a:xfrm>
                <a:prstGeom prst="rect">
                  <a:avLst/>
                </a:prstGeom>
                <a:blipFill rotWithShape="1">
                  <a:blip r:embed="rId6"/>
                  <a:stretch>
                    <a:fillRect/>
                  </a:stretch>
                </a:blipFill>
                <a:ln w="12700">
                  <a:no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6" name="TextBox 35"/>
                <p:cNvSpPr txBox="1"/>
                <p:nvPr/>
              </p:nvSpPr>
              <p:spPr>
                <a:xfrm rot="16200000">
                  <a:off x="1841012" y="3223013"/>
                  <a:ext cx="743295" cy="609911"/>
                </a:xfrm>
                <a:prstGeom prst="rect">
                  <a:avLst/>
                </a:prstGeom>
                <a:noFill/>
                <a:ln w="12700">
                  <a:noFill/>
                </a:ln>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altLang="zh-CN" b="1" i="1" smtClean="0">
                                <a:latin typeface="Cambria Math"/>
                              </a:rPr>
                            </m:ctrlPr>
                          </m:fPr>
                          <m:num>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𝟏</m:t>
                                </m:r>
                              </m:sub>
                            </m:sSub>
                          </m:num>
                          <m:den>
                            <m:r>
                              <a:rPr lang="en-US" altLang="zh-CN" b="1" i="1" smtClean="0">
                                <a:latin typeface="Cambria Math"/>
                              </a:rPr>
                              <m:t>𝟐</m:t>
                            </m:r>
                          </m:den>
                        </m:f>
                      </m:oMath>
                    </m:oMathPara>
                  </a14:m>
                  <a:endParaRPr lang="zh-CN" altLang="en-US" b="1" dirty="0"/>
                </a:p>
              </p:txBody>
            </p:sp>
          </mc:Choice>
          <mc:Fallback xmlns="">
            <p:sp>
              <p:nvSpPr>
                <p:cNvPr id="36" name="TextBox 35"/>
                <p:cNvSpPr txBox="1">
                  <a:spLocks noRot="1" noChangeAspect="1" noMove="1" noResize="1" noEditPoints="1" noAdjustHandles="1" noChangeArrowheads="1" noChangeShapeType="1" noTextEdit="1"/>
                </p:cNvSpPr>
                <p:nvPr/>
              </p:nvSpPr>
              <p:spPr>
                <a:xfrm rot="16200000">
                  <a:off x="1841012" y="3223013"/>
                  <a:ext cx="743295" cy="609911"/>
                </a:xfrm>
                <a:prstGeom prst="rect">
                  <a:avLst/>
                </a:prstGeom>
                <a:blipFill rotWithShape="1">
                  <a:blip r:embed="rId7"/>
                  <a:stretch>
                    <a:fillRect/>
                  </a:stretch>
                </a:blipFill>
                <a:ln w="12700">
                  <a:noFill/>
                </a:ln>
              </p:spPr>
              <p:txBody>
                <a:bodyPr/>
                <a:lstStyle/>
                <a:p>
                  <a:r>
                    <a:rPr lang="zh-CN" altLang="en-US">
                      <a:noFill/>
                    </a:rPr>
                    <a:t> </a:t>
                  </a:r>
                </a:p>
              </p:txBody>
            </p:sp>
          </mc:Fallback>
        </mc:AlternateContent>
        <p:sp>
          <p:nvSpPr>
            <p:cNvPr id="37" name="TextBox 36"/>
            <p:cNvSpPr txBox="1"/>
            <p:nvPr/>
          </p:nvSpPr>
          <p:spPr>
            <a:xfrm>
              <a:off x="1680854" y="4211796"/>
              <a:ext cx="2099058" cy="369332"/>
            </a:xfrm>
            <a:prstGeom prst="rect">
              <a:avLst/>
            </a:prstGeom>
            <a:noFill/>
            <a:ln w="12700">
              <a:noFill/>
            </a:ln>
          </p:spPr>
          <p:txBody>
            <a:bodyPr wrap="square" rtlCol="0">
              <a:spAutoFit/>
            </a:bodyPr>
            <a:lstStyle/>
            <a:p>
              <a:r>
                <a:rPr lang="zh-CN" altLang="en-US" b="1" dirty="0" smtClean="0"/>
                <a:t>图</a:t>
              </a:r>
              <a:r>
                <a:rPr lang="en-US" altLang="zh-CN" b="1" dirty="0" smtClean="0"/>
                <a:t>7-1  </a:t>
              </a:r>
              <a:r>
                <a:rPr lang="zh-CN" altLang="en-US" b="1" dirty="0" smtClean="0"/>
                <a:t>尺寸</a:t>
              </a:r>
              <a:r>
                <a:rPr lang="zh-CN" altLang="en-US" b="1" dirty="0"/>
                <a:t>链图</a:t>
              </a:r>
            </a:p>
          </p:txBody>
        </p:sp>
      </p:grpSp>
      <mc:AlternateContent xmlns:mc="http://schemas.openxmlformats.org/markup-compatibility/2006" xmlns:a14="http://schemas.microsoft.com/office/drawing/2010/main">
        <mc:Choice Requires="a14">
          <p:sp>
            <p:nvSpPr>
              <p:cNvPr id="39" name="TextBox 38"/>
              <p:cNvSpPr txBox="1"/>
              <p:nvPr/>
            </p:nvSpPr>
            <p:spPr>
              <a:xfrm>
                <a:off x="500374" y="4653014"/>
                <a:ext cx="4521199" cy="432170"/>
              </a:xfrm>
              <a:prstGeom prst="rect">
                <a:avLst/>
              </a:prstGeom>
              <a:noFill/>
            </p:spPr>
            <p:txBody>
              <a:bodyPr wrap="square" rtlCol="0">
                <a:spAutoFit/>
              </a:bodyPr>
              <a:lstStyle/>
              <a:p>
                <a:r>
                  <a:rPr lang="zh-CN" altLang="en-US" sz="2000" b="1" dirty="0" smtClean="0"/>
                  <a:t> （</a:t>
                </a:r>
                <a:r>
                  <a:rPr lang="en-US" altLang="zh-CN" sz="2000" b="1" dirty="0"/>
                  <a:t>2</a:t>
                </a:r>
                <a:r>
                  <a:rPr lang="zh-CN" altLang="en-US" sz="2000" b="1" dirty="0" smtClean="0"/>
                  <a:t>）尺寸 </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  </m:t>
                        </m:r>
                        <m:r>
                          <a:rPr lang="en-US" altLang="zh-CN" sz="2000" b="1" i="1" smtClean="0">
                            <a:latin typeface="Cambria Math"/>
                          </a:rPr>
                          <m:t>𝑨</m:t>
                        </m:r>
                      </m:e>
                      <m:sub>
                        <m:r>
                          <a:rPr lang="en-US" altLang="zh-CN" sz="2000" b="1" i="1" smtClean="0">
                            <a:latin typeface="Cambria Math"/>
                          </a:rPr>
                          <m:t>𝟐</m:t>
                        </m:r>
                        <m:r>
                          <a:rPr lang="en-US" altLang="zh-CN" sz="2000" b="1" i="1" smtClean="0">
                            <a:latin typeface="Cambria Math"/>
                          </a:rPr>
                          <m:t> </m:t>
                        </m:r>
                      </m:sub>
                    </m:sSub>
                  </m:oMath>
                </a14:m>
                <a:r>
                  <a:rPr lang="en-US" altLang="zh-CN" sz="2000" b="1" dirty="0" smtClean="0"/>
                  <a:t>=  87.</a:t>
                </a:r>
                <a14:m>
                  <m:oMath xmlns:m="http://schemas.openxmlformats.org/officeDocument/2006/math">
                    <m:sSubSup>
                      <m:sSubSupPr>
                        <m:ctrlPr>
                          <a:rPr lang="en-US" altLang="zh-CN" sz="2000" b="1" i="1" smtClean="0">
                            <a:latin typeface="Cambria Math"/>
                          </a:rPr>
                        </m:ctrlPr>
                      </m:sSubSupPr>
                      <m:e>
                        <m:r>
                          <a:rPr lang="en-US" altLang="zh-CN" sz="2000" b="1" i="1" smtClean="0">
                            <a:latin typeface="Cambria Math"/>
                          </a:rPr>
                          <m:t>𝟖</m:t>
                        </m:r>
                      </m:e>
                      <m:sub>
                        <m:r>
                          <a:rPr lang="en-US" altLang="zh-CN" sz="2000" b="1" i="1" smtClean="0">
                            <a:latin typeface="Cambria Math"/>
                          </a:rPr>
                          <m:t>+</m:t>
                        </m:r>
                        <m:r>
                          <a:rPr lang="en-US" altLang="zh-CN" sz="2000" b="1" i="1" smtClean="0">
                            <a:latin typeface="Cambria Math"/>
                          </a:rPr>
                          <m:t>𝟎</m:t>
                        </m:r>
                        <m:r>
                          <a:rPr lang="en-US" altLang="zh-CN" sz="2000" b="1" i="1" smtClean="0">
                            <a:latin typeface="Cambria Math"/>
                          </a:rPr>
                          <m:t>.</m:t>
                        </m:r>
                        <m:r>
                          <a:rPr lang="en-US" altLang="zh-CN" sz="2000" b="1" i="1" smtClean="0">
                            <a:latin typeface="Cambria Math"/>
                          </a:rPr>
                          <m:t>𝟎𝟑𝟓𝟎</m:t>
                        </m:r>
                      </m:sub>
                      <m:sup>
                        <m:r>
                          <a:rPr lang="en-US" altLang="zh-CN" sz="2000" b="1" i="1" smtClean="0">
                            <a:latin typeface="Cambria Math"/>
                          </a:rPr>
                          <m:t>+</m:t>
                        </m:r>
                        <m:r>
                          <a:rPr lang="en-US" altLang="zh-CN" sz="2000" b="1" i="1" smtClean="0">
                            <a:latin typeface="Cambria Math"/>
                          </a:rPr>
                          <m:t>𝟎</m:t>
                        </m:r>
                        <m:r>
                          <a:rPr lang="en-US" altLang="zh-CN" sz="2000" b="1" i="1" smtClean="0">
                            <a:latin typeface="Cambria Math"/>
                          </a:rPr>
                          <m:t>.</m:t>
                        </m:r>
                        <m:r>
                          <a:rPr lang="en-US" altLang="zh-CN" sz="2000" b="1" i="1" smtClean="0">
                            <a:latin typeface="Cambria Math"/>
                          </a:rPr>
                          <m:t>𝟐𝟏𝟐𝟓</m:t>
                        </m:r>
                      </m:sup>
                    </m:sSubSup>
                  </m:oMath>
                </a14:m>
                <a:endParaRPr lang="zh-CN" altLang="en-US" sz="2000" b="1" dirty="0"/>
              </a:p>
            </p:txBody>
          </p:sp>
        </mc:Choice>
        <mc:Fallback xmlns="">
          <p:sp>
            <p:nvSpPr>
              <p:cNvPr id="39" name="TextBox 38"/>
              <p:cNvSpPr txBox="1">
                <a:spLocks noRot="1" noChangeAspect="1" noMove="1" noResize="1" noEditPoints="1" noAdjustHandles="1" noChangeArrowheads="1" noChangeShapeType="1" noTextEdit="1"/>
              </p:cNvSpPr>
              <p:nvPr/>
            </p:nvSpPr>
            <p:spPr>
              <a:xfrm>
                <a:off x="500374" y="4653014"/>
                <a:ext cx="4521199" cy="432170"/>
              </a:xfrm>
              <a:prstGeom prst="rect">
                <a:avLst/>
              </a:prstGeom>
              <a:blipFill rotWithShape="1">
                <a:blip r:embed="rId8"/>
                <a:stretch>
                  <a:fillRect l="-135" t="-5634" b="-2394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0" name="TextBox 39"/>
              <p:cNvSpPr txBox="1"/>
              <p:nvPr/>
            </p:nvSpPr>
            <p:spPr>
              <a:xfrm>
                <a:off x="507225" y="5445224"/>
                <a:ext cx="8025215" cy="865493"/>
              </a:xfrm>
              <a:prstGeom prst="rect">
                <a:avLst/>
              </a:prstGeom>
              <a:noFill/>
            </p:spPr>
            <p:txBody>
              <a:bodyPr wrap="square" rtlCol="0">
                <a:spAutoFit/>
              </a:bodyPr>
              <a:lstStyle/>
              <a:p>
                <a:r>
                  <a:rPr lang="zh-CN" altLang="en-US" sz="2000" b="1" dirty="0" smtClean="0"/>
                  <a:t> （</a:t>
                </a:r>
                <a:r>
                  <a:rPr lang="en-US" altLang="zh-CN" sz="2000" b="1" dirty="0" smtClean="0"/>
                  <a:t>3</a:t>
                </a:r>
                <a:r>
                  <a:rPr lang="zh-CN" altLang="en-US" sz="2000" b="1" dirty="0" smtClean="0"/>
                  <a:t>）验算：</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𝑻</m:t>
                        </m:r>
                      </m:e>
                      <m:sub>
                        <m:r>
                          <a:rPr lang="en-US" altLang="zh-CN" sz="2000" b="1" i="1" smtClean="0">
                            <a:latin typeface="Cambria Math"/>
                          </a:rPr>
                          <m:t>𝟎</m:t>
                        </m:r>
                      </m:sub>
                    </m:sSub>
                  </m:oMath>
                </a14:m>
                <a:r>
                  <a:rPr lang="zh-CN" altLang="en-US" sz="2000" b="1" dirty="0" smtClean="0"/>
                  <a:t> </a:t>
                </a:r>
                <a:r>
                  <a:rPr lang="en-US" altLang="zh-CN" sz="2000" b="1" dirty="0" smtClean="0"/>
                  <a:t>= 0.23 = </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𝑻</m:t>
                        </m:r>
                      </m:e>
                      <m:sub>
                        <m:f>
                          <m:fPr>
                            <m:ctrlPr>
                              <a:rPr lang="en-US" altLang="zh-CN" sz="2000" b="1" i="1" smtClean="0">
                                <a:latin typeface="Cambria Math"/>
                              </a:rPr>
                            </m:ctrlPr>
                          </m:fPr>
                          <m:num>
                            <m:sSub>
                              <m:sSubPr>
                                <m:ctrlPr>
                                  <a:rPr lang="en-US" altLang="zh-CN" sz="2000" b="1" i="1" smtClean="0">
                                    <a:latin typeface="Cambria Math"/>
                                  </a:rPr>
                                </m:ctrlPr>
                              </m:sSubPr>
                              <m:e>
                                <m:r>
                                  <a:rPr lang="en-US" altLang="zh-CN" sz="2000" b="1" i="1" smtClean="0">
                                    <a:latin typeface="Cambria Math"/>
                                  </a:rPr>
                                  <m:t>𝑨</m:t>
                                </m:r>
                              </m:e>
                              <m:sub>
                                <m:r>
                                  <a:rPr lang="en-US" altLang="zh-CN" sz="2000" b="1" i="1" smtClean="0">
                                    <a:latin typeface="Cambria Math"/>
                                  </a:rPr>
                                  <m:t>𝟏</m:t>
                                </m:r>
                              </m:sub>
                            </m:sSub>
                          </m:num>
                          <m:den>
                            <m:r>
                              <a:rPr lang="en-US" altLang="zh-CN" sz="2000" b="1" i="1" smtClean="0">
                                <a:latin typeface="Cambria Math"/>
                              </a:rPr>
                              <m:t>𝟐</m:t>
                            </m:r>
                          </m:den>
                        </m:f>
                      </m:sub>
                    </m:sSub>
                    <m:r>
                      <a:rPr lang="en-US" altLang="zh-CN" sz="2000" b="1" i="1" smtClean="0">
                        <a:latin typeface="Cambria Math"/>
                      </a:rPr>
                      <m:t>+</m:t>
                    </m:r>
                    <m:sSub>
                      <m:sSubPr>
                        <m:ctrlPr>
                          <a:rPr lang="en-US" altLang="zh-CN" sz="2000" b="1" i="1" smtClean="0">
                            <a:latin typeface="Cambria Math"/>
                          </a:rPr>
                        </m:ctrlPr>
                      </m:sSubPr>
                      <m:e>
                        <m:r>
                          <a:rPr lang="en-US" altLang="zh-CN" sz="2000" b="1" i="1" smtClean="0">
                            <a:latin typeface="Cambria Math"/>
                          </a:rPr>
                          <m:t>𝑻</m:t>
                        </m:r>
                      </m:e>
                      <m:sub>
                        <m:sSub>
                          <m:sSubPr>
                            <m:ctrlPr>
                              <a:rPr lang="en-US" altLang="zh-CN" sz="2000" b="1" i="1" smtClean="0">
                                <a:latin typeface="Cambria Math"/>
                              </a:rPr>
                            </m:ctrlPr>
                          </m:sSubPr>
                          <m:e>
                            <m:r>
                              <a:rPr lang="en-US" altLang="zh-CN" sz="2000" b="1" i="1" smtClean="0">
                                <a:latin typeface="Cambria Math"/>
                              </a:rPr>
                              <m:t>𝑨</m:t>
                            </m:r>
                          </m:e>
                          <m:sub>
                            <m:r>
                              <a:rPr lang="en-US" altLang="zh-CN" sz="2000" b="1" i="1" smtClean="0">
                                <a:latin typeface="Cambria Math"/>
                              </a:rPr>
                              <m:t>𝟐</m:t>
                            </m:r>
                          </m:sub>
                        </m:sSub>
                      </m:sub>
                    </m:sSub>
                  </m:oMath>
                </a14:m>
                <a:r>
                  <a:rPr lang="zh-CN" altLang="en-US" sz="2000" b="1" dirty="0" smtClean="0"/>
                  <a:t> </a:t>
                </a:r>
                <a:r>
                  <a:rPr lang="en-US" altLang="zh-CN" sz="2000" b="1" dirty="0" smtClean="0"/>
                  <a:t>+  </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𝑻</m:t>
                        </m:r>
                      </m:e>
                      <m:sub>
                        <m:f>
                          <m:fPr>
                            <m:ctrlPr>
                              <a:rPr lang="en-US" altLang="zh-CN" sz="2000" b="1" i="1" smtClean="0">
                                <a:latin typeface="Cambria Math"/>
                              </a:rPr>
                            </m:ctrlPr>
                          </m:fPr>
                          <m:num>
                            <m:sSub>
                              <m:sSubPr>
                                <m:ctrlPr>
                                  <a:rPr lang="en-US" altLang="zh-CN" sz="2000" b="1" i="1" smtClean="0">
                                    <a:latin typeface="Cambria Math"/>
                                  </a:rPr>
                                </m:ctrlPr>
                              </m:sSubPr>
                              <m:e>
                                <m:r>
                                  <a:rPr lang="en-US" altLang="zh-CN" sz="2000" b="1" i="1" smtClean="0">
                                    <a:latin typeface="Cambria Math"/>
                                  </a:rPr>
                                  <m:t>𝑨</m:t>
                                </m:r>
                              </m:e>
                              <m:sub>
                                <m:r>
                                  <a:rPr lang="en-US" altLang="zh-CN" sz="2000" b="1" i="1" smtClean="0">
                                    <a:latin typeface="Cambria Math"/>
                                  </a:rPr>
                                  <m:t>𝟑</m:t>
                                </m:r>
                              </m:sub>
                            </m:sSub>
                          </m:num>
                          <m:den>
                            <m:r>
                              <a:rPr lang="en-US" altLang="zh-CN" sz="2000" b="1" i="1" smtClean="0">
                                <a:latin typeface="Cambria Math"/>
                              </a:rPr>
                              <m:t>𝟐</m:t>
                            </m:r>
                          </m:den>
                        </m:f>
                      </m:sub>
                    </m:sSub>
                    <m:r>
                      <a:rPr lang="en-US" altLang="zh-CN" sz="2000" b="1" i="1" smtClean="0">
                        <a:latin typeface="Cambria Math"/>
                      </a:rPr>
                      <m:t>=</m:t>
                    </m:r>
                    <m:r>
                      <a:rPr lang="en-US" altLang="zh-CN" sz="2000" b="1" i="1" smtClean="0">
                        <a:latin typeface="Cambria Math"/>
                      </a:rPr>
                      <m:t>𝟎</m:t>
                    </m:r>
                    <m:r>
                      <a:rPr lang="en-US" altLang="zh-CN" sz="2000" b="1" i="1" smtClean="0">
                        <a:latin typeface="Cambria Math"/>
                      </a:rPr>
                      <m:t>.</m:t>
                    </m:r>
                    <m:r>
                      <a:rPr lang="en-US" altLang="zh-CN" sz="2000" b="1" i="1" smtClean="0">
                        <a:latin typeface="Cambria Math"/>
                      </a:rPr>
                      <m:t>𝟎𝟑𝟓</m:t>
                    </m:r>
                    <m:r>
                      <a:rPr lang="en-US" altLang="zh-CN" sz="2000" b="1" i="1" smtClean="0">
                        <a:latin typeface="Cambria Math"/>
                      </a:rPr>
                      <m:t>+</m:t>
                    </m:r>
                    <m:r>
                      <a:rPr lang="en-US" altLang="zh-CN" sz="2000" b="1" i="1" smtClean="0">
                        <a:latin typeface="Cambria Math"/>
                      </a:rPr>
                      <m:t>𝟎</m:t>
                    </m:r>
                    <m:r>
                      <a:rPr lang="en-US" altLang="zh-CN" sz="2000" b="1" i="1" smtClean="0">
                        <a:latin typeface="Cambria Math"/>
                      </a:rPr>
                      <m:t>.</m:t>
                    </m:r>
                    <m:r>
                      <a:rPr lang="en-US" altLang="zh-CN" sz="2000" b="1" i="1" smtClean="0">
                        <a:latin typeface="Cambria Math"/>
                      </a:rPr>
                      <m:t>𝟏𝟕𝟕𝟓</m:t>
                    </m:r>
                    <m:r>
                      <a:rPr lang="en-US" altLang="zh-CN" sz="2000" b="1" i="1" smtClean="0">
                        <a:latin typeface="Cambria Math"/>
                      </a:rPr>
                      <m:t>+</m:t>
                    </m:r>
                    <m:r>
                      <a:rPr lang="en-US" altLang="zh-CN" sz="2000" b="1" i="1" smtClean="0">
                        <a:latin typeface="Cambria Math"/>
                      </a:rPr>
                      <m:t>𝟎</m:t>
                    </m:r>
                    <m:r>
                      <a:rPr lang="en-US" altLang="zh-CN" sz="2000" b="1" i="1" smtClean="0">
                        <a:latin typeface="Cambria Math"/>
                      </a:rPr>
                      <m:t>.</m:t>
                    </m:r>
                    <m:r>
                      <a:rPr lang="en-US" altLang="zh-CN" sz="2000" b="1" i="1" smtClean="0">
                        <a:latin typeface="Cambria Math"/>
                      </a:rPr>
                      <m:t>𝟎𝟏𝟕𝟓</m:t>
                    </m:r>
                  </m:oMath>
                </a14:m>
                <a:endParaRPr lang="en-US" altLang="zh-CN" sz="2000" b="1" i="1" dirty="0" smtClean="0">
                  <a:latin typeface="Cambria Math"/>
                </a:endParaRPr>
              </a:p>
              <a:p>
                <a:r>
                  <a:rPr lang="en-US" altLang="zh-CN" sz="2000" b="1" dirty="0" smtClean="0"/>
                  <a:t>                                                                                =0.23</a:t>
                </a:r>
                <a:r>
                  <a:rPr lang="zh-CN" altLang="en-US" sz="2000" b="1" dirty="0" smtClean="0"/>
                  <a:t>。</a:t>
                </a:r>
                <a14:m>
                  <m:oMath xmlns:m="http://schemas.openxmlformats.org/officeDocument/2006/math">
                    <m:r>
                      <a:rPr lang="en-US" altLang="zh-CN" sz="2000" b="1" i="1" smtClean="0">
                        <a:latin typeface="Cambria Math"/>
                      </a:rPr>
                      <m:t> </m:t>
                    </m:r>
                  </m:oMath>
                </a14:m>
                <a:endParaRPr lang="zh-CN" altLang="en-US" sz="2000" b="1" dirty="0"/>
              </a:p>
            </p:txBody>
          </p:sp>
        </mc:Choice>
        <mc:Fallback xmlns="">
          <p:sp>
            <p:nvSpPr>
              <p:cNvPr id="40" name="TextBox 39"/>
              <p:cNvSpPr txBox="1">
                <a:spLocks noRot="1" noChangeAspect="1" noMove="1" noResize="1" noEditPoints="1" noAdjustHandles="1" noChangeArrowheads="1" noChangeShapeType="1" noTextEdit="1"/>
              </p:cNvSpPr>
              <p:nvPr/>
            </p:nvSpPr>
            <p:spPr>
              <a:xfrm>
                <a:off x="507225" y="5445224"/>
                <a:ext cx="8025215" cy="865493"/>
              </a:xfrm>
              <a:prstGeom prst="rect">
                <a:avLst/>
              </a:prstGeom>
              <a:blipFill rotWithShape="1">
                <a:blip r:embed="rId9"/>
                <a:stretch>
                  <a:fillRect l="-76" t="-4930" b="-11972"/>
                </a:stretch>
              </a:blipFill>
            </p:spPr>
            <p:txBody>
              <a:bodyPr/>
              <a:lstStyle/>
              <a:p>
                <a:r>
                  <a:rPr lang="zh-CN" altLang="en-US">
                    <a:noFill/>
                  </a:rPr>
                  <a:t> </a:t>
                </a:r>
              </a:p>
            </p:txBody>
          </p:sp>
        </mc:Fallback>
      </mc:AlternateContent>
      <p:sp>
        <p:nvSpPr>
          <p:cNvPr id="41"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56</a:t>
            </a:fld>
            <a:endParaRPr lang="zh-CN" altLang="en-US" sz="2400" b="1" dirty="0"/>
          </a:p>
        </p:txBody>
      </p:sp>
    </p:spTree>
    <p:extLst>
      <p:ext uri="{BB962C8B-B14F-4D97-AF65-F5344CB8AC3E}">
        <p14:creationId xmlns:p14="http://schemas.microsoft.com/office/powerpoint/2010/main" val="10200928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750"/>
                                        <p:tgtEl>
                                          <p:spTgt spid="6">
                                            <p:txEl>
                                              <p:pRg st="0" end="0"/>
                                            </p:txEl>
                                          </p:spTgt>
                                        </p:tgtEl>
                                      </p:cBhvr>
                                    </p:animEffect>
                                  </p:childTnLst>
                                </p:cTn>
                              </p:par>
                            </p:childTnLst>
                          </p:cTn>
                        </p:par>
                        <p:par>
                          <p:cTn id="8" fill="hold">
                            <p:stCondLst>
                              <p:cond delay="1750"/>
                            </p:stCondLst>
                            <p:childTnLst>
                              <p:par>
                                <p:cTn id="9" presetID="22" presetClass="entr" presetSubtype="8"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wipe(left)">
                                      <p:cBhvr>
                                        <p:cTn id="11" dur="1750"/>
                                        <p:tgtEl>
                                          <p:spTgt spid="6">
                                            <p:txEl>
                                              <p:pRg st="1" end="1"/>
                                            </p:txEl>
                                          </p:spTgt>
                                        </p:tgtEl>
                                      </p:cBhvr>
                                    </p:animEffect>
                                  </p:childTnLst>
                                </p:cTn>
                              </p:par>
                            </p:childTnLst>
                          </p:cTn>
                        </p:par>
                        <p:par>
                          <p:cTn id="12" fill="hold">
                            <p:stCondLst>
                              <p:cond delay="3500"/>
                            </p:stCondLst>
                            <p:childTnLst>
                              <p:par>
                                <p:cTn id="13" presetID="22" presetClass="entr" presetSubtype="8"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left)">
                                      <p:cBhvr>
                                        <p:cTn id="15" dur="1750"/>
                                        <p:tgtEl>
                                          <p:spTgt spid="6">
                                            <p:txEl>
                                              <p:pRg st="2" end="2"/>
                                            </p:txEl>
                                          </p:spTgt>
                                        </p:tgtEl>
                                      </p:cBhvr>
                                    </p:animEffect>
                                  </p:childTnLst>
                                </p:cTn>
                              </p:par>
                            </p:childTnLst>
                          </p:cTn>
                        </p:par>
                        <p:par>
                          <p:cTn id="16" fill="hold">
                            <p:stCondLst>
                              <p:cond delay="5250"/>
                            </p:stCondLst>
                            <p:childTnLst>
                              <p:par>
                                <p:cTn id="17" presetID="22" presetClass="entr" presetSubtype="8" fill="hold" grpId="0"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wipe(left)">
                                      <p:cBhvr>
                                        <p:cTn id="19" dur="1750"/>
                                        <p:tgtEl>
                                          <p:spTgt spid="6">
                                            <p:txEl>
                                              <p:pRg st="3" end="3"/>
                                            </p:txEl>
                                          </p:spTgt>
                                        </p:tgtEl>
                                      </p:cBhvr>
                                    </p:animEffect>
                                  </p:childTnLst>
                                </p:cTn>
                              </p:par>
                            </p:childTnLst>
                          </p:cTn>
                        </p:par>
                        <p:par>
                          <p:cTn id="20" fill="hold">
                            <p:stCondLst>
                              <p:cond delay="7000"/>
                            </p:stCondLst>
                            <p:childTnLst>
                              <p:par>
                                <p:cTn id="21" presetID="22" presetClass="entr" presetSubtype="8" fill="hold" grpId="0"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wipe(left)">
                                      <p:cBhvr>
                                        <p:cTn id="23" dur="1750"/>
                                        <p:tgtEl>
                                          <p:spTgt spid="6">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2000" fill="hold"/>
                                        <p:tgtEl>
                                          <p:spTgt spid="7"/>
                                        </p:tgtEl>
                                        <p:attrNameLst>
                                          <p:attrName>ppt_x</p:attrName>
                                        </p:attrNameLst>
                                      </p:cBhvr>
                                      <p:tavLst>
                                        <p:tav tm="0">
                                          <p:val>
                                            <p:strVal val="1+#ppt_w/2"/>
                                          </p:val>
                                        </p:tav>
                                        <p:tav tm="100000">
                                          <p:val>
                                            <p:strVal val="#ppt_x"/>
                                          </p:val>
                                        </p:tav>
                                      </p:tavLst>
                                    </p:anim>
                                    <p:anim calcmode="lin" valueType="num">
                                      <p:cBhvr additive="base">
                                        <p:cTn id="29" dur="2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1500"/>
                                        <p:tgtEl>
                                          <p:spTgt spid="2"/>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1500" fill="hold"/>
                                        <p:tgtEl>
                                          <p:spTgt spid="38"/>
                                        </p:tgtEl>
                                        <p:attrNameLst>
                                          <p:attrName>ppt_x</p:attrName>
                                        </p:attrNameLst>
                                      </p:cBhvr>
                                      <p:tavLst>
                                        <p:tav tm="0">
                                          <p:val>
                                            <p:strVal val="0-#ppt_w/2"/>
                                          </p:val>
                                        </p:tav>
                                        <p:tav tm="100000">
                                          <p:val>
                                            <p:strVal val="#ppt_x"/>
                                          </p:val>
                                        </p:tav>
                                      </p:tavLst>
                                    </p:anim>
                                    <p:anim calcmode="lin" valueType="num">
                                      <p:cBhvr additive="base">
                                        <p:cTn id="40" dur="1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wipe(left)">
                                      <p:cBhvr>
                                        <p:cTn id="45" dur="1500"/>
                                        <p:tgtEl>
                                          <p:spTgt spid="3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wipe(left)">
                                      <p:cBhvr>
                                        <p:cTn id="50" dur="1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2" grpId="0"/>
      <p:bldP spid="39" grpId="0"/>
      <p:bldP spid="4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内容占位符 2"/>
              <p:cNvSpPr txBox="1">
                <a:spLocks/>
              </p:cNvSpPr>
              <p:nvPr/>
            </p:nvSpPr>
            <p:spPr>
              <a:xfrm>
                <a:off x="251520" y="476672"/>
                <a:ext cx="8208912" cy="122413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buAutoNum type="arabicPeriod" startAt="6"/>
                </a:pPr>
                <a:r>
                  <a:rPr lang="zh-CN" altLang="en-US" sz="1800" b="1" dirty="0" smtClean="0"/>
                  <a:t>参考图</a:t>
                </a:r>
                <a:r>
                  <a:rPr lang="en-US" altLang="zh-CN" sz="1800" b="1" dirty="0" smtClean="0"/>
                  <a:t>8</a:t>
                </a:r>
                <a:r>
                  <a:rPr lang="zh-CN" altLang="en-US" sz="1800" b="1" dirty="0" smtClean="0"/>
                  <a:t>，测量圆弧样板的弓高</a:t>
                </a:r>
                <a:r>
                  <a:rPr lang="en-US" altLang="zh-CN" sz="1800" b="1" i="1" dirty="0" smtClean="0"/>
                  <a:t>h</a:t>
                </a:r>
                <a:r>
                  <a:rPr lang="zh-CN" altLang="en-US" sz="1800" b="1" dirty="0" smtClean="0"/>
                  <a:t>和弦长</a:t>
                </a:r>
                <a:r>
                  <a:rPr lang="en-US" altLang="zh-CN" sz="1800" b="1" i="1" dirty="0"/>
                  <a:t>s</a:t>
                </a:r>
                <a:r>
                  <a:rPr lang="en-US" altLang="zh-CN" sz="1800" b="1" i="1" dirty="0" smtClean="0"/>
                  <a:t>, </a:t>
                </a:r>
                <a:r>
                  <a:rPr lang="zh-CN" altLang="en-US" sz="1800" b="1" dirty="0" smtClean="0"/>
                  <a:t>以确定圆弧半径 </a:t>
                </a:r>
                <a:r>
                  <a:rPr lang="en-US" altLang="zh-CN" sz="1800" b="1" i="1" dirty="0" smtClean="0"/>
                  <a:t>R</a:t>
                </a:r>
                <a:r>
                  <a:rPr lang="en-US" altLang="zh-CN" sz="1800" b="1" dirty="0" smtClean="0"/>
                  <a:t>,</a:t>
                </a:r>
                <a:r>
                  <a:rPr lang="zh-CN" altLang="en-US" sz="1800" b="1" dirty="0" smtClean="0"/>
                  <a:t>其函数</a:t>
                </a:r>
                <a:endParaRPr lang="en-US" altLang="zh-CN" sz="1800" b="1" dirty="0" smtClean="0"/>
              </a:p>
              <a:p>
                <a:pPr marL="0" indent="0">
                  <a:buNone/>
                </a:pPr>
                <a:r>
                  <a:rPr lang="en-US" altLang="zh-CN" sz="1800" b="1" dirty="0"/>
                  <a:t> </a:t>
                </a:r>
                <a:r>
                  <a:rPr lang="en-US" altLang="zh-CN" sz="1800" b="1" dirty="0" smtClean="0"/>
                  <a:t>        </a:t>
                </a:r>
                <a:r>
                  <a:rPr lang="zh-CN" altLang="en-US" sz="1800" b="1" dirty="0" smtClean="0"/>
                  <a:t>关系为</a:t>
                </a:r>
                <a:r>
                  <a:rPr lang="en-US" altLang="zh-CN" sz="1800" b="1" dirty="0" smtClean="0"/>
                  <a:t> </a:t>
                </a:r>
                <a:r>
                  <a:rPr lang="zh-CN" altLang="en-US" sz="1800" b="1" dirty="0" smtClean="0"/>
                  <a:t>：</a:t>
                </a:r>
                <a:r>
                  <a:rPr lang="en-US" altLang="zh-CN" sz="1800" b="1" dirty="0" smtClean="0"/>
                  <a:t> </a:t>
                </a:r>
                <a:r>
                  <a:rPr lang="en-US" altLang="zh-CN" sz="1800" b="1" i="1" dirty="0" smtClean="0"/>
                  <a:t>R</a:t>
                </a:r>
                <a14:m>
                  <m:oMath xmlns:m="http://schemas.openxmlformats.org/officeDocument/2006/math">
                    <m:r>
                      <a:rPr lang="en-US" altLang="zh-CN" sz="1800" b="1" i="0" smtClean="0">
                        <a:latin typeface="Cambria Math"/>
                      </a:rPr>
                      <m:t>=</m:t>
                    </m:r>
                    <m:f>
                      <m:fPr>
                        <m:ctrlPr>
                          <a:rPr lang="en-US" altLang="zh-CN" sz="1800" b="1" i="1" smtClean="0">
                            <a:latin typeface="Cambria Math"/>
                          </a:rPr>
                        </m:ctrlPr>
                      </m:fPr>
                      <m:num>
                        <m:sSup>
                          <m:sSupPr>
                            <m:ctrlPr>
                              <a:rPr lang="en-US" altLang="zh-CN" sz="1800" b="1" i="1" smtClean="0">
                                <a:latin typeface="Cambria Math"/>
                              </a:rPr>
                            </m:ctrlPr>
                          </m:sSupPr>
                          <m:e>
                            <m:r>
                              <a:rPr lang="en-US" altLang="zh-CN" sz="1800" b="1" i="1" smtClean="0">
                                <a:latin typeface="Cambria Math"/>
                              </a:rPr>
                              <m:t>𝒔</m:t>
                            </m:r>
                          </m:e>
                          <m:sup>
                            <m:r>
                              <a:rPr lang="en-US" altLang="zh-CN" sz="1800" b="1" i="1" smtClean="0">
                                <a:latin typeface="Cambria Math"/>
                              </a:rPr>
                              <m:t>𝟐</m:t>
                            </m:r>
                          </m:sup>
                        </m:sSup>
                      </m:num>
                      <m:den>
                        <m:r>
                          <a:rPr lang="en-US" altLang="zh-CN" sz="1800" b="1" i="1" smtClean="0">
                            <a:latin typeface="Cambria Math"/>
                          </a:rPr>
                          <m:t>𝟖</m:t>
                        </m:r>
                        <m:r>
                          <a:rPr lang="en-US" altLang="zh-CN" sz="1800" b="1" i="1" smtClean="0">
                            <a:latin typeface="Cambria Math"/>
                          </a:rPr>
                          <m:t>𝒉</m:t>
                        </m:r>
                      </m:den>
                    </m:f>
                  </m:oMath>
                </a14:m>
                <a:r>
                  <a:rPr lang="zh-CN" altLang="en-US" sz="1800" b="1" dirty="0" smtClean="0"/>
                  <a:t> </a:t>
                </a:r>
                <a:r>
                  <a:rPr lang="en-US" altLang="zh-CN" sz="1800" b="1" dirty="0" smtClean="0"/>
                  <a:t>+</a:t>
                </a:r>
                <a14:m>
                  <m:oMath xmlns:m="http://schemas.openxmlformats.org/officeDocument/2006/math">
                    <m:f>
                      <m:fPr>
                        <m:ctrlPr>
                          <a:rPr lang="en-US" altLang="zh-CN" sz="1800" b="1" i="1" dirty="0" smtClean="0">
                            <a:latin typeface="Cambria Math"/>
                          </a:rPr>
                        </m:ctrlPr>
                      </m:fPr>
                      <m:num>
                        <m:r>
                          <a:rPr lang="en-US" altLang="zh-CN" sz="1800" b="1" i="1" dirty="0" smtClean="0">
                            <a:latin typeface="Cambria Math"/>
                          </a:rPr>
                          <m:t>𝒉</m:t>
                        </m:r>
                      </m:num>
                      <m:den>
                        <m:r>
                          <a:rPr lang="en-US" altLang="zh-CN" sz="1800" b="1" i="1" dirty="0" smtClean="0">
                            <a:latin typeface="Cambria Math"/>
                          </a:rPr>
                          <m:t>𝟐</m:t>
                        </m:r>
                      </m:den>
                    </m:f>
                  </m:oMath>
                </a14:m>
                <a:r>
                  <a:rPr lang="zh-CN" altLang="en-US" sz="1800" b="1" dirty="0" smtClean="0"/>
                  <a:t>   </a:t>
                </a:r>
                <a:endParaRPr lang="zh-CN" altLang="en-US" sz="1800" b="1" dirty="0"/>
              </a:p>
            </p:txBody>
          </p:sp>
        </mc:Choice>
        <mc:Fallback xmlns="">
          <p:sp>
            <p:nvSpPr>
              <p:cNvPr id="6" name="内容占位符 2"/>
              <p:cNvSpPr txBox="1">
                <a:spLocks noRot="1" noChangeAspect="1" noMove="1" noResize="1" noEditPoints="1" noAdjustHandles="1" noChangeArrowheads="1" noChangeShapeType="1" noTextEdit="1"/>
              </p:cNvSpPr>
              <p:nvPr/>
            </p:nvSpPr>
            <p:spPr>
              <a:xfrm>
                <a:off x="251520" y="476672"/>
                <a:ext cx="8208912" cy="1224136"/>
              </a:xfrm>
              <a:prstGeom prst="rect">
                <a:avLst/>
              </a:prstGeom>
              <a:blipFill rotWithShape="1">
                <a:blip r:embed="rId2"/>
                <a:stretch>
                  <a:fillRect l="-594" t="-3980"/>
                </a:stretch>
              </a:blipFill>
            </p:spPr>
            <p:txBody>
              <a:bodyPr/>
              <a:lstStyle/>
              <a:p>
                <a:r>
                  <a:rPr lang="zh-CN" altLang="en-US">
                    <a:noFill/>
                  </a:rPr>
                  <a:t> </a:t>
                </a:r>
              </a:p>
            </p:txBody>
          </p:sp>
        </mc:Fallback>
      </mc:AlternateContent>
      <p:grpSp>
        <p:nvGrpSpPr>
          <p:cNvPr id="7" name="组合 6"/>
          <p:cNvGrpSpPr/>
          <p:nvPr/>
        </p:nvGrpSpPr>
        <p:grpSpPr>
          <a:xfrm>
            <a:off x="5419010" y="2195572"/>
            <a:ext cx="3185438" cy="2529572"/>
            <a:chOff x="5508104" y="836713"/>
            <a:chExt cx="3185438" cy="2529572"/>
          </a:xfrm>
        </p:grpSpPr>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836713"/>
              <a:ext cx="3185438" cy="216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6372200" y="2996953"/>
              <a:ext cx="864096" cy="369332"/>
            </a:xfrm>
            <a:prstGeom prst="rect">
              <a:avLst/>
            </a:prstGeom>
            <a:noFill/>
          </p:spPr>
          <p:txBody>
            <a:bodyPr wrap="square" rtlCol="0">
              <a:spAutoFit/>
            </a:bodyPr>
            <a:lstStyle/>
            <a:p>
              <a:r>
                <a:rPr lang="zh-CN" altLang="en-US" b="1" dirty="0" smtClean="0"/>
                <a:t>图     </a:t>
              </a:r>
              <a:r>
                <a:rPr lang="en-US" altLang="zh-CN" b="1" dirty="0" smtClean="0"/>
                <a:t>8</a:t>
              </a:r>
              <a:endParaRPr lang="zh-CN" altLang="en-US" b="1" dirty="0"/>
            </a:p>
          </p:txBody>
        </p:sp>
      </p:grpSp>
      <mc:AlternateContent xmlns:mc="http://schemas.openxmlformats.org/markup-compatibility/2006" xmlns:a14="http://schemas.microsoft.com/office/drawing/2010/main">
        <mc:Choice Requires="a14">
          <p:sp>
            <p:nvSpPr>
              <p:cNvPr id="10" name="内容占位符 2"/>
              <p:cNvSpPr txBox="1">
                <a:spLocks/>
              </p:cNvSpPr>
              <p:nvPr/>
            </p:nvSpPr>
            <p:spPr>
              <a:xfrm>
                <a:off x="469201" y="1340768"/>
                <a:ext cx="8208912" cy="86409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zh-CN" altLang="en-US" sz="1600" b="1" dirty="0" smtClean="0"/>
                  <a:t>设已测得</a:t>
                </a:r>
                <a:r>
                  <a:rPr lang="en-US" altLang="zh-CN" sz="1600" b="1" i="1" dirty="0" smtClean="0"/>
                  <a:t>s </a:t>
                </a:r>
                <a:r>
                  <a:rPr lang="en-US" altLang="zh-CN" sz="1600" b="1" dirty="0" smtClean="0"/>
                  <a:t>=60,</a:t>
                </a:r>
                <a:r>
                  <a:rPr lang="en-US" altLang="zh-CN" sz="1600" b="1" i="1" dirty="0" smtClean="0"/>
                  <a:t>h</a:t>
                </a:r>
                <a:r>
                  <a:rPr lang="en-US" altLang="zh-CN" sz="1600" b="1" dirty="0" smtClean="0"/>
                  <a:t>=5 ,</a:t>
                </a:r>
                <a:r>
                  <a:rPr lang="zh-CN" altLang="en-US" sz="1600" b="1" dirty="0" smtClean="0"/>
                  <a:t>它们的系统误差分别为 </a:t>
                </a:r>
                <a14:m>
                  <m:oMath xmlns:m="http://schemas.openxmlformats.org/officeDocument/2006/math">
                    <m:sSub>
                      <m:sSubPr>
                        <m:ctrlPr>
                          <a:rPr lang="en-US" altLang="zh-CN" sz="1600" b="1" i="1" smtClean="0">
                            <a:latin typeface="Cambria Math"/>
                          </a:rPr>
                        </m:ctrlPr>
                      </m:sSubPr>
                      <m:e>
                        <m:r>
                          <m:rPr>
                            <m:sty m:val="p"/>
                          </m:rPr>
                          <a:rPr lang="en-US" altLang="zh-CN" sz="1600" b="1" i="1">
                            <a:latin typeface="Cambria Math"/>
                            <a:ea typeface="Cambria Math"/>
                          </a:rPr>
                          <m:t>Δ</m:t>
                        </m:r>
                      </m:e>
                      <m:sub>
                        <m:r>
                          <a:rPr lang="en-US" altLang="zh-CN" sz="1600" b="1" i="1" smtClean="0">
                            <a:latin typeface="Cambria Math"/>
                          </a:rPr>
                          <m:t>𝒔</m:t>
                        </m:r>
                      </m:sub>
                    </m:sSub>
                  </m:oMath>
                </a14:m>
                <a:r>
                  <a:rPr lang="zh-CN" altLang="en-US" sz="1600" b="1" dirty="0" smtClean="0"/>
                  <a:t> </a:t>
                </a:r>
                <a:r>
                  <a:rPr lang="en-US" altLang="zh-CN" sz="1600" b="1" dirty="0" smtClean="0"/>
                  <a:t>=+0.1 , </a:t>
                </a:r>
                <a14:m>
                  <m:oMath xmlns:m="http://schemas.openxmlformats.org/officeDocument/2006/math">
                    <m:sSub>
                      <m:sSubPr>
                        <m:ctrlPr>
                          <a:rPr lang="en-US" altLang="zh-CN" sz="1600" b="1" i="1">
                            <a:latin typeface="Cambria Math"/>
                          </a:rPr>
                        </m:ctrlPr>
                      </m:sSubPr>
                      <m:e>
                        <m:r>
                          <m:rPr>
                            <m:sty m:val="p"/>
                          </m:rPr>
                          <a:rPr lang="en-US" altLang="zh-CN" sz="1600" b="1" i="1">
                            <a:latin typeface="Cambria Math"/>
                            <a:ea typeface="Cambria Math"/>
                          </a:rPr>
                          <m:t>Δ</m:t>
                        </m:r>
                      </m:e>
                      <m:sub>
                        <m:r>
                          <a:rPr lang="en-US" altLang="zh-CN" sz="1600" b="1" i="1" smtClean="0">
                            <a:latin typeface="Cambria Math"/>
                          </a:rPr>
                          <m:t>𝒉</m:t>
                        </m:r>
                      </m:sub>
                    </m:sSub>
                  </m:oMath>
                </a14:m>
                <a:r>
                  <a:rPr lang="zh-CN" altLang="en-US" sz="1600" b="1" dirty="0"/>
                  <a:t> </a:t>
                </a:r>
                <a:r>
                  <a:rPr lang="en-US" altLang="zh-CN" sz="1600" b="1" dirty="0" smtClean="0"/>
                  <a:t>=-0.005</a:t>
                </a:r>
                <a:r>
                  <a:rPr lang="zh-CN" altLang="en-US" sz="1600" b="1" dirty="0" smtClean="0"/>
                  <a:t>。它们的极限误差分别为 </a:t>
                </a:r>
                <a14:m>
                  <m:oMath xmlns:m="http://schemas.openxmlformats.org/officeDocument/2006/math">
                    <m:sSub>
                      <m:sSubPr>
                        <m:ctrlPr>
                          <a:rPr lang="en-US" altLang="zh-CN" sz="1600" b="1" i="1">
                            <a:latin typeface="Cambria Math"/>
                          </a:rPr>
                        </m:ctrlPr>
                      </m:sSubPr>
                      <m:e>
                        <m:r>
                          <m:rPr>
                            <m:sty m:val="p"/>
                          </m:rPr>
                          <a:rPr lang="en-US" altLang="zh-CN" sz="1600" b="1" i="1">
                            <a:latin typeface="Cambria Math"/>
                            <a:ea typeface="Cambria Math"/>
                          </a:rPr>
                          <m:t>Δ</m:t>
                        </m:r>
                      </m:e>
                      <m:sub>
                        <m:r>
                          <a:rPr lang="en-US" altLang="zh-CN" sz="1600" b="1" i="0" smtClean="0">
                            <a:latin typeface="Cambria Math"/>
                            <a:ea typeface="Cambria Math"/>
                          </a:rPr>
                          <m:t>𝐥𝐢𝐦</m:t>
                        </m:r>
                        <m:r>
                          <a:rPr lang="en-US" altLang="zh-CN" sz="1600" b="1" i="1" smtClean="0">
                            <a:latin typeface="Cambria Math"/>
                            <a:ea typeface="Cambria Math"/>
                          </a:rPr>
                          <m:t>(</m:t>
                        </m:r>
                        <m:r>
                          <a:rPr lang="en-US" altLang="zh-CN" sz="1600" b="1" i="1" smtClean="0">
                            <a:latin typeface="Cambria Math"/>
                            <a:ea typeface="Cambria Math"/>
                          </a:rPr>
                          <m:t>𝒔</m:t>
                        </m:r>
                        <m:r>
                          <a:rPr lang="en-US" altLang="zh-CN" sz="1600" b="1" i="1" smtClean="0">
                            <a:latin typeface="Cambria Math"/>
                            <a:ea typeface="Cambria Math"/>
                          </a:rPr>
                          <m:t>)</m:t>
                        </m:r>
                      </m:sub>
                    </m:sSub>
                  </m:oMath>
                </a14:m>
                <a:r>
                  <a:rPr lang="zh-CN" altLang="en-US" sz="1600" b="1" dirty="0"/>
                  <a:t> </a:t>
                </a:r>
                <a:r>
                  <a:rPr lang="en-US" altLang="zh-CN" sz="1600" b="1" dirty="0" smtClean="0"/>
                  <a:t>=±0.002, </a:t>
                </a:r>
                <a14:m>
                  <m:oMath xmlns:m="http://schemas.openxmlformats.org/officeDocument/2006/math">
                    <m:sSub>
                      <m:sSubPr>
                        <m:ctrlPr>
                          <a:rPr lang="en-US" altLang="zh-CN" sz="1600" b="1" i="1">
                            <a:latin typeface="Cambria Math"/>
                          </a:rPr>
                        </m:ctrlPr>
                      </m:sSubPr>
                      <m:e>
                        <m:r>
                          <m:rPr>
                            <m:sty m:val="p"/>
                          </m:rPr>
                          <a:rPr lang="en-US" altLang="zh-CN" sz="1600" b="1" i="1">
                            <a:latin typeface="Cambria Math"/>
                            <a:ea typeface="Cambria Math"/>
                          </a:rPr>
                          <m:t>Δ</m:t>
                        </m:r>
                      </m:e>
                      <m:sub>
                        <m:r>
                          <a:rPr lang="en-US" altLang="zh-CN" sz="1600" b="1">
                            <a:latin typeface="Cambria Math"/>
                            <a:ea typeface="Cambria Math"/>
                          </a:rPr>
                          <m:t>𝐥𝐢𝐦</m:t>
                        </m:r>
                        <m:r>
                          <a:rPr lang="en-US" altLang="zh-CN" sz="1600" b="1" i="1">
                            <a:latin typeface="Cambria Math"/>
                            <a:ea typeface="Cambria Math"/>
                          </a:rPr>
                          <m:t>(</m:t>
                        </m:r>
                        <m:r>
                          <a:rPr lang="en-US" altLang="zh-CN" sz="1600" b="1" i="1" smtClean="0">
                            <a:latin typeface="Cambria Math"/>
                            <a:ea typeface="Cambria Math"/>
                          </a:rPr>
                          <m:t>𝒉</m:t>
                        </m:r>
                        <m:r>
                          <a:rPr lang="en-US" altLang="zh-CN" sz="1600" b="1" i="1">
                            <a:latin typeface="Cambria Math"/>
                            <a:ea typeface="Cambria Math"/>
                          </a:rPr>
                          <m:t>)</m:t>
                        </m:r>
                      </m:sub>
                    </m:sSub>
                  </m:oMath>
                </a14:m>
                <a:r>
                  <a:rPr lang="zh-CN" altLang="en-US" sz="1600" b="1" dirty="0"/>
                  <a:t> </a:t>
                </a:r>
                <a:r>
                  <a:rPr lang="en-US" altLang="zh-CN" sz="1600" b="1" dirty="0"/>
                  <a:t>=±</a:t>
                </a:r>
                <a:r>
                  <a:rPr lang="en-US" altLang="zh-CN" sz="1600" b="1" dirty="0" smtClean="0"/>
                  <a:t>0.001</a:t>
                </a:r>
                <a:r>
                  <a:rPr lang="zh-CN" altLang="en-US" sz="1600" b="1" dirty="0" smtClean="0"/>
                  <a:t>。试计算</a:t>
                </a:r>
                <a:r>
                  <a:rPr lang="en-US" altLang="zh-CN" sz="1600" b="1" i="1" dirty="0" smtClean="0"/>
                  <a:t>R</a:t>
                </a:r>
                <a:r>
                  <a:rPr lang="zh-CN" altLang="en-US" sz="1600" b="1" dirty="0" smtClean="0"/>
                  <a:t>的尺寸及其极限误差。</a:t>
                </a:r>
                <a:endParaRPr lang="zh-CN" altLang="en-US" sz="1600" b="1" dirty="0"/>
              </a:p>
            </p:txBody>
          </p:sp>
        </mc:Choice>
        <mc:Fallback xmlns="">
          <p:sp>
            <p:nvSpPr>
              <p:cNvPr id="10" name="内容占位符 2"/>
              <p:cNvSpPr txBox="1">
                <a:spLocks noRot="1" noChangeAspect="1" noMove="1" noResize="1" noEditPoints="1" noAdjustHandles="1" noChangeArrowheads="1" noChangeShapeType="1" noTextEdit="1"/>
              </p:cNvSpPr>
              <p:nvPr/>
            </p:nvSpPr>
            <p:spPr>
              <a:xfrm>
                <a:off x="469201" y="1340768"/>
                <a:ext cx="8208912" cy="864096"/>
              </a:xfrm>
              <a:prstGeom prst="rect">
                <a:avLst/>
              </a:prstGeom>
              <a:blipFill rotWithShape="1">
                <a:blip r:embed="rId4"/>
                <a:stretch>
                  <a:fillRect l="-44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内容占位符 2"/>
              <p:cNvSpPr txBox="1">
                <a:spLocks/>
              </p:cNvSpPr>
              <p:nvPr/>
            </p:nvSpPr>
            <p:spPr>
              <a:xfrm>
                <a:off x="215528" y="2188118"/>
                <a:ext cx="4644504" cy="122413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800" b="1" dirty="0" smtClean="0"/>
                  <a:t>答案</a:t>
                </a:r>
                <a:r>
                  <a:rPr lang="zh-CN" altLang="en-US" sz="1800" b="1" dirty="0" smtClean="0">
                    <a:sym typeface="Wingdings" pitchFamily="2" charset="2"/>
                  </a:rPr>
                  <a:t>：  （</a:t>
                </a:r>
                <a:r>
                  <a:rPr lang="en-US" altLang="zh-CN" sz="1800" b="1" dirty="0" smtClean="0">
                    <a:sym typeface="Wingdings" pitchFamily="2" charset="2"/>
                  </a:rPr>
                  <a:t>1</a:t>
                </a:r>
                <a:r>
                  <a:rPr lang="zh-CN" altLang="en-US" sz="1800" b="1" dirty="0" smtClean="0">
                    <a:sym typeface="Wingdings" pitchFamily="2" charset="2"/>
                  </a:rPr>
                  <a:t>）</a:t>
                </a:r>
                <a:r>
                  <a:rPr lang="en-US" altLang="zh-CN" sz="1800" b="1" i="1" dirty="0" smtClean="0">
                    <a:sym typeface="Wingdings" pitchFamily="2" charset="2"/>
                  </a:rPr>
                  <a:t>R</a:t>
                </a:r>
                <a:r>
                  <a:rPr lang="zh-CN" altLang="en-US" sz="1800" b="1" dirty="0" smtClean="0">
                    <a:sym typeface="Wingdings" pitchFamily="2" charset="2"/>
                  </a:rPr>
                  <a:t>尺寸 为 </a:t>
                </a:r>
                <a:endParaRPr lang="en-US" altLang="zh-CN" sz="1800" b="1" dirty="0" smtClean="0">
                  <a:sym typeface="Wingdings" pitchFamily="2" charset="2"/>
                </a:endParaRPr>
              </a:p>
              <a:p>
                <a:pPr marL="0" indent="0">
                  <a:buNone/>
                </a:pPr>
                <a:r>
                  <a:rPr lang="en-US" altLang="zh-CN" sz="1800" b="1" dirty="0">
                    <a:sym typeface="Wingdings" pitchFamily="2" charset="2"/>
                  </a:rPr>
                  <a:t> </a:t>
                </a:r>
                <a:r>
                  <a:rPr lang="en-US" altLang="zh-CN" sz="1800" b="1" dirty="0" smtClean="0">
                    <a:sym typeface="Wingdings" pitchFamily="2" charset="2"/>
                  </a:rPr>
                  <a:t>              </a:t>
                </a:r>
                <a:r>
                  <a:rPr lang="en-US" altLang="zh-CN" sz="1800" b="1" i="1" dirty="0" smtClean="0">
                    <a:sym typeface="Wingdings" pitchFamily="2" charset="2"/>
                  </a:rPr>
                  <a:t>R</a:t>
                </a:r>
                <a:r>
                  <a:rPr lang="en-US" altLang="zh-CN" sz="1800" b="1" dirty="0" smtClean="0">
                    <a:sym typeface="Wingdings" pitchFamily="2" charset="2"/>
                  </a:rPr>
                  <a:t> = </a:t>
                </a:r>
                <a14:m>
                  <m:oMath xmlns:m="http://schemas.openxmlformats.org/officeDocument/2006/math">
                    <m:f>
                      <m:fPr>
                        <m:ctrlPr>
                          <a:rPr lang="en-US" altLang="zh-CN" sz="1800" b="1" i="1" smtClean="0">
                            <a:latin typeface="Cambria Math"/>
                            <a:sym typeface="Wingdings" pitchFamily="2" charset="2"/>
                          </a:rPr>
                        </m:ctrlPr>
                      </m:fPr>
                      <m:num>
                        <m:sSup>
                          <m:sSupPr>
                            <m:ctrlPr>
                              <a:rPr lang="en-US" altLang="zh-CN" sz="1800" b="1" i="1" smtClean="0">
                                <a:latin typeface="Cambria Math"/>
                                <a:sym typeface="Wingdings" pitchFamily="2" charset="2"/>
                              </a:rPr>
                            </m:ctrlPr>
                          </m:sSupPr>
                          <m:e>
                            <m:r>
                              <a:rPr lang="en-US" altLang="zh-CN" sz="1800" b="1" i="1" smtClean="0">
                                <a:latin typeface="Cambria Math"/>
                                <a:sym typeface="Wingdings" pitchFamily="2" charset="2"/>
                              </a:rPr>
                              <m:t>𝒔</m:t>
                            </m:r>
                          </m:e>
                          <m:sup>
                            <m:r>
                              <a:rPr lang="en-US" altLang="zh-CN" sz="1800" b="1" i="1" smtClean="0">
                                <a:latin typeface="Cambria Math"/>
                                <a:sym typeface="Wingdings" pitchFamily="2" charset="2"/>
                              </a:rPr>
                              <m:t>𝟐</m:t>
                            </m:r>
                          </m:sup>
                        </m:sSup>
                      </m:num>
                      <m:den>
                        <m:r>
                          <a:rPr lang="en-US" altLang="zh-CN" sz="1800" b="1" i="1" smtClean="0">
                            <a:latin typeface="Cambria Math"/>
                            <a:sym typeface="Wingdings" pitchFamily="2" charset="2"/>
                          </a:rPr>
                          <m:t>𝟖</m:t>
                        </m:r>
                        <m:r>
                          <a:rPr lang="en-US" altLang="zh-CN" sz="1800" b="1" i="1" smtClean="0">
                            <a:latin typeface="Cambria Math"/>
                            <a:sym typeface="Wingdings" pitchFamily="2" charset="2"/>
                          </a:rPr>
                          <m:t>𝒉</m:t>
                        </m:r>
                      </m:den>
                    </m:f>
                  </m:oMath>
                </a14:m>
                <a:r>
                  <a:rPr lang="zh-CN" altLang="en-US" sz="1800" b="1" dirty="0" smtClean="0"/>
                  <a:t> </a:t>
                </a:r>
                <a:r>
                  <a:rPr lang="en-US" altLang="zh-CN" sz="1800" b="1" dirty="0" smtClean="0"/>
                  <a:t>+</a:t>
                </a:r>
                <a14:m>
                  <m:oMath xmlns:m="http://schemas.openxmlformats.org/officeDocument/2006/math">
                    <m:f>
                      <m:fPr>
                        <m:ctrlPr>
                          <a:rPr lang="en-US" altLang="zh-CN" sz="1800" b="1" i="1" dirty="0" smtClean="0">
                            <a:latin typeface="Cambria Math"/>
                          </a:rPr>
                        </m:ctrlPr>
                      </m:fPr>
                      <m:num>
                        <m:r>
                          <a:rPr lang="en-US" altLang="zh-CN" sz="1800" b="1" i="1" dirty="0" smtClean="0">
                            <a:latin typeface="Cambria Math"/>
                          </a:rPr>
                          <m:t>𝒉</m:t>
                        </m:r>
                      </m:num>
                      <m:den>
                        <m:r>
                          <a:rPr lang="en-US" altLang="zh-CN" sz="1800" b="1" i="1" dirty="0" smtClean="0">
                            <a:latin typeface="Cambria Math"/>
                          </a:rPr>
                          <m:t>𝟐</m:t>
                        </m:r>
                      </m:den>
                    </m:f>
                  </m:oMath>
                </a14:m>
                <a:r>
                  <a:rPr lang="zh-CN" altLang="en-US" sz="1800" b="1" dirty="0" smtClean="0"/>
                  <a:t>  </a:t>
                </a:r>
                <a:r>
                  <a:rPr lang="en-US" altLang="zh-CN" sz="1800" b="1" dirty="0" smtClean="0"/>
                  <a:t>=</a:t>
                </a:r>
                <a14:m>
                  <m:oMath xmlns:m="http://schemas.openxmlformats.org/officeDocument/2006/math">
                    <m:f>
                      <m:fPr>
                        <m:ctrlPr>
                          <a:rPr lang="en-US" altLang="zh-CN" sz="1800" b="1" i="1" dirty="0" smtClean="0">
                            <a:latin typeface="Cambria Math"/>
                          </a:rPr>
                        </m:ctrlPr>
                      </m:fPr>
                      <m:num>
                        <m:sSup>
                          <m:sSupPr>
                            <m:ctrlPr>
                              <a:rPr lang="en-US" altLang="zh-CN" sz="1800" b="1" i="1" dirty="0" smtClean="0">
                                <a:latin typeface="Cambria Math"/>
                              </a:rPr>
                            </m:ctrlPr>
                          </m:sSupPr>
                          <m:e>
                            <m:r>
                              <a:rPr lang="en-US" altLang="zh-CN" sz="1800" b="1" i="1" dirty="0" smtClean="0">
                                <a:latin typeface="Cambria Math"/>
                              </a:rPr>
                              <m:t>𝟓𝟗</m:t>
                            </m:r>
                            <m:r>
                              <a:rPr lang="en-US" altLang="zh-CN" sz="1800" b="1" i="1" dirty="0" smtClean="0">
                                <a:latin typeface="Cambria Math"/>
                              </a:rPr>
                              <m:t>.</m:t>
                            </m:r>
                            <m:r>
                              <a:rPr lang="en-US" altLang="zh-CN" sz="1800" b="1" i="1" dirty="0" smtClean="0">
                                <a:latin typeface="Cambria Math"/>
                              </a:rPr>
                              <m:t>𝟗</m:t>
                            </m:r>
                          </m:e>
                          <m:sup>
                            <m:r>
                              <a:rPr lang="en-US" altLang="zh-CN" sz="1800" b="1" i="1" dirty="0" smtClean="0">
                                <a:latin typeface="Cambria Math"/>
                              </a:rPr>
                              <m:t>𝟐</m:t>
                            </m:r>
                          </m:sup>
                        </m:sSup>
                      </m:num>
                      <m:den>
                        <m:r>
                          <a:rPr lang="en-US" altLang="zh-CN" sz="1800" b="1" i="1" dirty="0" smtClean="0">
                            <a:latin typeface="Cambria Math"/>
                          </a:rPr>
                          <m:t>𝟖</m:t>
                        </m:r>
                        <m:r>
                          <a:rPr lang="en-US" altLang="zh-CN" sz="1800" b="1" i="1" dirty="0" smtClean="0">
                            <a:latin typeface="Cambria Math"/>
                          </a:rPr>
                          <m:t>×</m:t>
                        </m:r>
                        <m:r>
                          <a:rPr lang="en-US" altLang="zh-CN" sz="1800" b="1" i="1" dirty="0" smtClean="0">
                            <a:latin typeface="Cambria Math"/>
                          </a:rPr>
                          <m:t>𝟓</m:t>
                        </m:r>
                        <m:r>
                          <a:rPr lang="en-US" altLang="zh-CN" sz="1800" b="1" i="1" dirty="0" smtClean="0">
                            <a:latin typeface="Cambria Math"/>
                          </a:rPr>
                          <m:t>.</m:t>
                        </m:r>
                        <m:r>
                          <a:rPr lang="en-US" altLang="zh-CN" sz="1800" b="1" i="1" dirty="0" smtClean="0">
                            <a:latin typeface="Cambria Math"/>
                          </a:rPr>
                          <m:t>𝟎𝟎𝟓</m:t>
                        </m:r>
                      </m:den>
                    </m:f>
                  </m:oMath>
                </a14:m>
                <a:r>
                  <a:rPr lang="zh-CN" altLang="en-US" sz="1800" b="1" dirty="0" smtClean="0"/>
                  <a:t>  </a:t>
                </a:r>
                <a:r>
                  <a:rPr lang="en-US" altLang="zh-CN" sz="1800" b="1" dirty="0" smtClean="0"/>
                  <a:t>+</a:t>
                </a:r>
                <a14:m>
                  <m:oMath xmlns:m="http://schemas.openxmlformats.org/officeDocument/2006/math">
                    <m:f>
                      <m:fPr>
                        <m:ctrlPr>
                          <a:rPr lang="en-US" altLang="zh-CN" sz="1800" b="1" i="1" dirty="0" smtClean="0">
                            <a:latin typeface="Cambria Math"/>
                          </a:rPr>
                        </m:ctrlPr>
                      </m:fPr>
                      <m:num>
                        <m:r>
                          <a:rPr lang="en-US" altLang="zh-CN" sz="1800" b="1" i="1" dirty="0" smtClean="0">
                            <a:latin typeface="Cambria Math"/>
                          </a:rPr>
                          <m:t>𝟓</m:t>
                        </m:r>
                        <m:r>
                          <a:rPr lang="en-US" altLang="zh-CN" sz="1800" b="1" i="1" dirty="0" smtClean="0">
                            <a:latin typeface="Cambria Math"/>
                          </a:rPr>
                          <m:t>.</m:t>
                        </m:r>
                        <m:r>
                          <a:rPr lang="en-US" altLang="zh-CN" sz="1800" b="1" i="1" dirty="0" smtClean="0">
                            <a:latin typeface="Cambria Math"/>
                          </a:rPr>
                          <m:t>𝟎𝟎𝟓</m:t>
                        </m:r>
                      </m:num>
                      <m:den>
                        <m:r>
                          <a:rPr lang="en-US" altLang="zh-CN" sz="1800" b="1" i="1" dirty="0" smtClean="0">
                            <a:latin typeface="Cambria Math"/>
                          </a:rPr>
                          <m:t>𝟐</m:t>
                        </m:r>
                      </m:den>
                    </m:f>
                  </m:oMath>
                </a14:m>
                <a:r>
                  <a:rPr lang="zh-CN" altLang="en-US" sz="1800" b="1" dirty="0" smtClean="0"/>
                  <a:t>  </a:t>
                </a:r>
                <a:r>
                  <a:rPr lang="en-US" altLang="zh-CN" sz="1800" b="1" dirty="0" smtClean="0"/>
                  <a:t>=92.11</a:t>
                </a:r>
                <a:endParaRPr lang="zh-CN" altLang="en-US" sz="1800" b="1" dirty="0"/>
              </a:p>
            </p:txBody>
          </p:sp>
        </mc:Choice>
        <mc:Fallback xmlns="">
          <p:sp>
            <p:nvSpPr>
              <p:cNvPr id="11" name="内容占位符 2"/>
              <p:cNvSpPr txBox="1">
                <a:spLocks noRot="1" noChangeAspect="1" noMove="1" noResize="1" noEditPoints="1" noAdjustHandles="1" noChangeArrowheads="1" noChangeShapeType="1" noTextEdit="1"/>
              </p:cNvSpPr>
              <p:nvPr/>
            </p:nvSpPr>
            <p:spPr>
              <a:xfrm>
                <a:off x="215528" y="2188118"/>
                <a:ext cx="4644504" cy="1224136"/>
              </a:xfrm>
              <a:prstGeom prst="rect">
                <a:avLst/>
              </a:prstGeom>
              <a:blipFill rotWithShape="1">
                <a:blip r:embed="rId5"/>
                <a:stretch>
                  <a:fillRect l="-1050" t="-398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内容占位符 2"/>
              <p:cNvSpPr txBox="1">
                <a:spLocks/>
              </p:cNvSpPr>
              <p:nvPr/>
            </p:nvSpPr>
            <p:spPr>
              <a:xfrm>
                <a:off x="251520" y="3268238"/>
                <a:ext cx="5688632" cy="1312890"/>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800" b="1" dirty="0" smtClean="0">
                    <a:sym typeface="Wingdings" pitchFamily="2" charset="2"/>
                  </a:rPr>
                  <a:t>  （</a:t>
                </a:r>
                <a:r>
                  <a:rPr lang="en-US" altLang="zh-CN" sz="1800" b="1" dirty="0">
                    <a:sym typeface="Wingdings" pitchFamily="2" charset="2"/>
                  </a:rPr>
                  <a:t>2</a:t>
                </a:r>
                <a:r>
                  <a:rPr lang="zh-CN" altLang="en-US" sz="1800" b="1" dirty="0" smtClean="0">
                    <a:sym typeface="Wingdings" pitchFamily="2" charset="2"/>
                  </a:rPr>
                  <a:t>）</a:t>
                </a:r>
                <a:r>
                  <a:rPr lang="en-US" altLang="zh-CN" sz="1800" b="1" i="1" dirty="0" smtClean="0">
                    <a:sym typeface="Wingdings" pitchFamily="2" charset="2"/>
                  </a:rPr>
                  <a:t>R</a:t>
                </a:r>
                <a:r>
                  <a:rPr lang="zh-CN" altLang="en-US" sz="1800" b="1" dirty="0" smtClean="0">
                    <a:sym typeface="Wingdings" pitchFamily="2" charset="2"/>
                  </a:rPr>
                  <a:t>的极限误差</a:t>
                </a:r>
                <a14:m>
                  <m:oMath xmlns:m="http://schemas.openxmlformats.org/officeDocument/2006/math">
                    <m:r>
                      <a:rPr lang="zh-CN" altLang="en-US" sz="1800" b="1" i="1" smtClean="0">
                        <a:latin typeface="Cambria Math"/>
                        <a:sym typeface="Wingdings" pitchFamily="2" charset="2"/>
                      </a:rPr>
                      <m:t>∆</m:t>
                    </m:r>
                    <m:sSub>
                      <m:sSubPr>
                        <m:ctrlPr>
                          <a:rPr lang="en-US" altLang="zh-CN" sz="1800" b="1" i="1" smtClean="0">
                            <a:latin typeface="Cambria Math"/>
                            <a:sym typeface="Wingdings" pitchFamily="2" charset="2"/>
                          </a:rPr>
                        </m:ctrlPr>
                      </m:sSubPr>
                      <m:e>
                        <m:r>
                          <a:rPr lang="en-US" altLang="zh-CN" sz="1800" b="1" i="1" smtClean="0">
                            <a:latin typeface="Cambria Math"/>
                            <a:sym typeface="Wingdings" pitchFamily="2" charset="2"/>
                          </a:rPr>
                          <m:t>𝑹</m:t>
                        </m:r>
                      </m:e>
                      <m:sub>
                        <m:r>
                          <a:rPr lang="en-US" altLang="zh-CN" sz="1800" b="1" i="0" smtClean="0">
                            <a:latin typeface="Cambria Math"/>
                            <a:sym typeface="Wingdings" pitchFamily="2" charset="2"/>
                          </a:rPr>
                          <m:t>𝐥𝐢𝐦</m:t>
                        </m:r>
                      </m:sub>
                    </m:sSub>
                  </m:oMath>
                </a14:m>
                <a:r>
                  <a:rPr lang="zh-CN" altLang="en-US" sz="1800" b="1" dirty="0" smtClean="0">
                    <a:sym typeface="Wingdings" pitchFamily="2" charset="2"/>
                  </a:rPr>
                  <a:t>  </a:t>
                </a:r>
                <a:r>
                  <a:rPr lang="zh-CN" altLang="en-US" sz="1800" b="1" dirty="0">
                    <a:sym typeface="Wingdings" pitchFamily="2" charset="2"/>
                  </a:rPr>
                  <a:t>为</a:t>
                </a:r>
                <a:endParaRPr lang="en-US" altLang="zh-CN" sz="1800" b="1" dirty="0" smtClean="0">
                  <a:sym typeface="Wingdings" pitchFamily="2" charset="2"/>
                </a:endParaRPr>
              </a:p>
              <a:p>
                <a:pPr marL="0" indent="0">
                  <a:buNone/>
                </a:pPr>
                <a:r>
                  <a:rPr lang="en-US" altLang="zh-CN" sz="1800" b="1" dirty="0">
                    <a:sym typeface="Wingdings" pitchFamily="2" charset="2"/>
                  </a:rPr>
                  <a:t> </a:t>
                </a:r>
                <a:r>
                  <a:rPr lang="en-US" altLang="zh-CN" sz="1800" b="1" dirty="0" smtClean="0">
                    <a:sym typeface="Wingdings" pitchFamily="2" charset="2"/>
                  </a:rPr>
                  <a:t>              </a:t>
                </a:r>
                <a14:m>
                  <m:oMath xmlns:m="http://schemas.openxmlformats.org/officeDocument/2006/math">
                    <m:r>
                      <a:rPr lang="en-US" altLang="zh-CN" sz="1800" b="1" i="1" smtClean="0">
                        <a:latin typeface="Cambria Math"/>
                        <a:ea typeface="Cambria Math"/>
                        <a:sym typeface="Wingdings" pitchFamily="2" charset="2"/>
                      </a:rPr>
                      <m:t>∆</m:t>
                    </m:r>
                    <m:sSub>
                      <m:sSubPr>
                        <m:ctrlPr>
                          <a:rPr lang="en-US" altLang="zh-CN" sz="1800" b="1" i="1" smtClean="0">
                            <a:latin typeface="Cambria Math"/>
                            <a:ea typeface="Cambria Math"/>
                            <a:sym typeface="Wingdings" pitchFamily="2" charset="2"/>
                          </a:rPr>
                        </m:ctrlPr>
                      </m:sSubPr>
                      <m:e>
                        <m:r>
                          <a:rPr lang="en-US" altLang="zh-CN" sz="1800" b="1" i="1" smtClean="0">
                            <a:latin typeface="Cambria Math"/>
                            <a:ea typeface="Cambria Math"/>
                            <a:sym typeface="Wingdings" pitchFamily="2" charset="2"/>
                          </a:rPr>
                          <m:t>𝑹</m:t>
                        </m:r>
                      </m:e>
                      <m:sub>
                        <m:r>
                          <a:rPr lang="en-US" altLang="zh-CN" sz="1800" b="1" i="0" smtClean="0">
                            <a:latin typeface="Cambria Math"/>
                            <a:ea typeface="Cambria Math"/>
                            <a:sym typeface="Wingdings" pitchFamily="2" charset="2"/>
                          </a:rPr>
                          <m:t>𝐥𝐢𝐦</m:t>
                        </m:r>
                      </m:sub>
                    </m:sSub>
                    <m:r>
                      <a:rPr lang="en-US" altLang="zh-CN" sz="1800" b="1" i="0" smtClean="0">
                        <a:latin typeface="Cambria Math"/>
                        <a:ea typeface="Cambria Math"/>
                        <a:sym typeface="Wingdings" pitchFamily="2" charset="2"/>
                      </a:rPr>
                      <m:t>= </m:t>
                    </m:r>
                    <m:r>
                      <a:rPr lang="en-US" altLang="zh-CN" sz="1800" b="1" i="1" smtClean="0">
                        <a:latin typeface="Cambria Math"/>
                        <a:ea typeface="Cambria Math"/>
                        <a:sym typeface="Wingdings" pitchFamily="2" charset="2"/>
                      </a:rPr>
                      <m:t>±</m:t>
                    </m:r>
                    <m:rad>
                      <m:radPr>
                        <m:degHide m:val="on"/>
                        <m:ctrlPr>
                          <a:rPr lang="en-US" altLang="zh-CN" sz="1800" b="1" i="1" smtClean="0">
                            <a:latin typeface="Cambria Math"/>
                            <a:ea typeface="Cambria Math"/>
                            <a:sym typeface="Wingdings" pitchFamily="2" charset="2"/>
                          </a:rPr>
                        </m:ctrlPr>
                      </m:radPr>
                      <m:deg/>
                      <m:e>
                        <m:r>
                          <a:rPr lang="en-US" altLang="zh-CN" sz="1800" b="1" i="1" smtClean="0">
                            <a:latin typeface="Cambria Math"/>
                            <a:ea typeface="Cambria Math"/>
                            <a:sym typeface="Wingdings" pitchFamily="2" charset="2"/>
                          </a:rPr>
                          <m:t>(</m:t>
                        </m:r>
                        <m:f>
                          <m:fPr>
                            <m:ctrlPr>
                              <a:rPr lang="en-US" altLang="zh-CN" sz="1800" b="1" i="1" smtClean="0">
                                <a:latin typeface="Cambria Math"/>
                                <a:ea typeface="Cambria Math"/>
                                <a:sym typeface="Wingdings" pitchFamily="2" charset="2"/>
                              </a:rPr>
                            </m:ctrlPr>
                          </m:fPr>
                          <m:num>
                            <m:r>
                              <a:rPr lang="en-US" altLang="zh-CN" sz="1800" b="1" i="1" smtClean="0">
                                <a:latin typeface="Cambria Math"/>
                                <a:ea typeface="Cambria Math"/>
                                <a:sym typeface="Wingdings" pitchFamily="2" charset="2"/>
                              </a:rPr>
                              <m:t>𝒔</m:t>
                            </m:r>
                          </m:num>
                          <m:den>
                            <m:r>
                              <a:rPr lang="en-US" altLang="zh-CN" sz="1800" b="1" i="1" smtClean="0">
                                <a:latin typeface="Cambria Math"/>
                                <a:ea typeface="Cambria Math"/>
                                <a:sym typeface="Wingdings" pitchFamily="2" charset="2"/>
                              </a:rPr>
                              <m:t>𝟒</m:t>
                            </m:r>
                            <m:r>
                              <a:rPr lang="en-US" altLang="zh-CN" sz="1800" b="1" i="1" smtClean="0">
                                <a:latin typeface="Cambria Math"/>
                                <a:ea typeface="Cambria Math"/>
                                <a:sym typeface="Wingdings" pitchFamily="2" charset="2"/>
                              </a:rPr>
                              <m:t>𝒉</m:t>
                            </m:r>
                          </m:den>
                        </m:f>
                        <m:sSup>
                          <m:sSupPr>
                            <m:ctrlPr>
                              <a:rPr lang="en-US" altLang="zh-CN" sz="1800" b="1" i="1" smtClean="0">
                                <a:latin typeface="Cambria Math"/>
                                <a:ea typeface="Cambria Math"/>
                                <a:sym typeface="Wingdings" pitchFamily="2" charset="2"/>
                              </a:rPr>
                            </m:ctrlPr>
                          </m:sSupPr>
                          <m:e>
                            <m:r>
                              <a:rPr lang="en-US" altLang="zh-CN" sz="1800" b="1" i="1" smtClean="0">
                                <a:latin typeface="Cambria Math"/>
                                <a:ea typeface="Cambria Math"/>
                                <a:sym typeface="Wingdings" pitchFamily="2" charset="2"/>
                              </a:rPr>
                              <m:t>)</m:t>
                            </m:r>
                          </m:e>
                          <m:sup>
                            <m:r>
                              <a:rPr lang="en-US" altLang="zh-CN" sz="1800" b="1" i="1" smtClean="0">
                                <a:latin typeface="Cambria Math"/>
                                <a:ea typeface="Cambria Math"/>
                                <a:sym typeface="Wingdings" pitchFamily="2" charset="2"/>
                              </a:rPr>
                              <m:t>𝟐</m:t>
                            </m:r>
                          </m:sup>
                        </m:sSup>
                        <m:r>
                          <a:rPr lang="en-US" altLang="zh-CN" sz="1800" b="1" i="1" smtClean="0">
                            <a:latin typeface="Cambria Math"/>
                            <a:ea typeface="Cambria Math"/>
                            <a:sym typeface="Wingdings" pitchFamily="2" charset="2"/>
                          </a:rPr>
                          <m:t>×∆</m:t>
                        </m:r>
                        <m:sSubSup>
                          <m:sSubSupPr>
                            <m:ctrlPr>
                              <a:rPr lang="en-US" altLang="zh-CN" sz="1800" b="1" i="1" smtClean="0">
                                <a:latin typeface="Cambria Math"/>
                                <a:ea typeface="Cambria Math"/>
                                <a:sym typeface="Wingdings" pitchFamily="2" charset="2"/>
                              </a:rPr>
                            </m:ctrlPr>
                          </m:sSubSupPr>
                          <m:e>
                            <m:r>
                              <a:rPr lang="en-US" altLang="zh-CN" sz="1800" b="1" i="1" smtClean="0">
                                <a:latin typeface="Cambria Math"/>
                                <a:ea typeface="Cambria Math"/>
                                <a:sym typeface="Wingdings" pitchFamily="2" charset="2"/>
                              </a:rPr>
                              <m:t>𝒔</m:t>
                            </m:r>
                          </m:e>
                          <m:sub>
                            <m:r>
                              <a:rPr lang="en-US" altLang="zh-CN" sz="1800" b="1" i="0" smtClean="0">
                                <a:latin typeface="Cambria Math"/>
                                <a:ea typeface="Cambria Math"/>
                                <a:sym typeface="Wingdings" pitchFamily="2" charset="2"/>
                              </a:rPr>
                              <m:t>𝐥𝐢𝐦</m:t>
                            </m:r>
                          </m:sub>
                          <m:sup>
                            <m:r>
                              <a:rPr lang="en-US" altLang="zh-CN" sz="1800" b="1" i="1" smtClean="0">
                                <a:latin typeface="Cambria Math"/>
                                <a:ea typeface="Cambria Math"/>
                                <a:sym typeface="Wingdings" pitchFamily="2" charset="2"/>
                              </a:rPr>
                              <m:t>𝟐</m:t>
                            </m:r>
                          </m:sup>
                        </m:sSubSup>
                        <m:r>
                          <a:rPr lang="en-US" altLang="zh-CN" sz="1800" b="1" i="1" smtClean="0">
                            <a:latin typeface="Cambria Math"/>
                            <a:ea typeface="Cambria Math"/>
                            <a:sym typeface="Wingdings" pitchFamily="2" charset="2"/>
                          </a:rPr>
                          <m:t>+(</m:t>
                        </m:r>
                        <m:f>
                          <m:fPr>
                            <m:ctrlPr>
                              <a:rPr lang="en-US" altLang="zh-CN" sz="1800" b="1" i="1" smtClean="0">
                                <a:latin typeface="Cambria Math"/>
                                <a:ea typeface="Cambria Math"/>
                                <a:sym typeface="Wingdings" pitchFamily="2" charset="2"/>
                              </a:rPr>
                            </m:ctrlPr>
                          </m:fPr>
                          <m:num>
                            <m:r>
                              <a:rPr lang="en-US" altLang="zh-CN" sz="1800" b="1" i="1" smtClean="0">
                                <a:latin typeface="Cambria Math"/>
                                <a:ea typeface="Cambria Math"/>
                                <a:sym typeface="Wingdings" pitchFamily="2" charset="2"/>
                              </a:rPr>
                              <m:t>𝟏</m:t>
                            </m:r>
                          </m:num>
                          <m:den>
                            <m:r>
                              <a:rPr lang="en-US" altLang="zh-CN" sz="1800" b="1" i="1" smtClean="0">
                                <a:latin typeface="Cambria Math"/>
                                <a:ea typeface="Cambria Math"/>
                                <a:sym typeface="Wingdings" pitchFamily="2" charset="2"/>
                              </a:rPr>
                              <m:t>𝟐</m:t>
                            </m:r>
                          </m:den>
                        </m:f>
                        <m:r>
                          <a:rPr lang="en-US" altLang="zh-CN" sz="1800" b="1" i="1" smtClean="0">
                            <a:latin typeface="Cambria Math"/>
                            <a:ea typeface="Cambria Math"/>
                            <a:sym typeface="Wingdings" pitchFamily="2" charset="2"/>
                          </a:rPr>
                          <m:t>−</m:t>
                        </m:r>
                        <m:f>
                          <m:fPr>
                            <m:ctrlPr>
                              <a:rPr lang="en-US" altLang="zh-CN" sz="1800" b="1" i="1" smtClean="0">
                                <a:latin typeface="Cambria Math"/>
                                <a:ea typeface="Cambria Math"/>
                                <a:sym typeface="Wingdings" pitchFamily="2" charset="2"/>
                              </a:rPr>
                            </m:ctrlPr>
                          </m:fPr>
                          <m:num>
                            <m:sSup>
                              <m:sSupPr>
                                <m:ctrlPr>
                                  <a:rPr lang="en-US" altLang="zh-CN" sz="1800" b="1" i="1" smtClean="0">
                                    <a:latin typeface="Cambria Math"/>
                                    <a:ea typeface="Cambria Math"/>
                                    <a:sym typeface="Wingdings" pitchFamily="2" charset="2"/>
                                  </a:rPr>
                                </m:ctrlPr>
                              </m:sSupPr>
                              <m:e>
                                <m:r>
                                  <a:rPr lang="en-US" altLang="zh-CN" sz="1800" b="1" i="1" smtClean="0">
                                    <a:latin typeface="Cambria Math"/>
                                    <a:ea typeface="Cambria Math"/>
                                    <a:sym typeface="Wingdings" pitchFamily="2" charset="2"/>
                                  </a:rPr>
                                  <m:t>𝒔</m:t>
                                </m:r>
                              </m:e>
                              <m:sup>
                                <m:r>
                                  <a:rPr lang="en-US" altLang="zh-CN" sz="1800" b="1" i="1" smtClean="0">
                                    <a:latin typeface="Cambria Math"/>
                                    <a:ea typeface="Cambria Math"/>
                                    <a:sym typeface="Wingdings" pitchFamily="2" charset="2"/>
                                  </a:rPr>
                                  <m:t>𝟐</m:t>
                                </m:r>
                              </m:sup>
                            </m:sSup>
                          </m:num>
                          <m:den>
                            <m:r>
                              <a:rPr lang="en-US" altLang="zh-CN" sz="1800" b="1" i="1" smtClean="0">
                                <a:latin typeface="Cambria Math"/>
                                <a:ea typeface="Cambria Math"/>
                                <a:sym typeface="Wingdings" pitchFamily="2" charset="2"/>
                              </a:rPr>
                              <m:t>𝟖</m:t>
                            </m:r>
                            <m:sSup>
                              <m:sSupPr>
                                <m:ctrlPr>
                                  <a:rPr lang="en-US" altLang="zh-CN" sz="1800" b="1" i="1" smtClean="0">
                                    <a:latin typeface="Cambria Math"/>
                                    <a:ea typeface="Cambria Math"/>
                                    <a:sym typeface="Wingdings" pitchFamily="2" charset="2"/>
                                  </a:rPr>
                                </m:ctrlPr>
                              </m:sSupPr>
                              <m:e>
                                <m:r>
                                  <a:rPr lang="en-US" altLang="zh-CN" sz="1800" b="1" i="1" smtClean="0">
                                    <a:latin typeface="Cambria Math"/>
                                    <a:ea typeface="Cambria Math"/>
                                    <a:sym typeface="Wingdings" pitchFamily="2" charset="2"/>
                                  </a:rPr>
                                  <m:t>𝒉</m:t>
                                </m:r>
                              </m:e>
                              <m:sup>
                                <m:r>
                                  <a:rPr lang="en-US" altLang="zh-CN" sz="1800" b="1" i="1" smtClean="0">
                                    <a:latin typeface="Cambria Math"/>
                                    <a:ea typeface="Cambria Math"/>
                                    <a:sym typeface="Wingdings" pitchFamily="2" charset="2"/>
                                  </a:rPr>
                                  <m:t>𝟐</m:t>
                                </m:r>
                              </m:sup>
                            </m:sSup>
                          </m:den>
                        </m:f>
                        <m:sSup>
                          <m:sSupPr>
                            <m:ctrlPr>
                              <a:rPr lang="en-US" altLang="zh-CN" sz="1800" b="1" i="1" smtClean="0">
                                <a:latin typeface="Cambria Math"/>
                                <a:ea typeface="Cambria Math"/>
                                <a:sym typeface="Wingdings" pitchFamily="2" charset="2"/>
                              </a:rPr>
                            </m:ctrlPr>
                          </m:sSupPr>
                          <m:e>
                            <m:r>
                              <a:rPr lang="en-US" altLang="zh-CN" sz="1800" b="1" i="1" smtClean="0">
                                <a:latin typeface="Cambria Math"/>
                                <a:ea typeface="Cambria Math"/>
                                <a:sym typeface="Wingdings" pitchFamily="2" charset="2"/>
                              </a:rPr>
                              <m:t>)</m:t>
                            </m:r>
                          </m:e>
                          <m:sup>
                            <m:r>
                              <a:rPr lang="en-US" altLang="zh-CN" sz="1800" b="1" i="1" smtClean="0">
                                <a:latin typeface="Cambria Math"/>
                                <a:ea typeface="Cambria Math"/>
                                <a:sym typeface="Wingdings" pitchFamily="2" charset="2"/>
                              </a:rPr>
                              <m:t>𝟐</m:t>
                            </m:r>
                          </m:sup>
                        </m:sSup>
                        <m:r>
                          <a:rPr lang="en-US" altLang="zh-CN" sz="1800" b="1" i="1" smtClean="0">
                            <a:latin typeface="Cambria Math"/>
                            <a:ea typeface="Cambria Math"/>
                            <a:sym typeface="Wingdings" pitchFamily="2" charset="2"/>
                          </a:rPr>
                          <m:t>∆</m:t>
                        </m:r>
                        <m:sSubSup>
                          <m:sSubSupPr>
                            <m:ctrlPr>
                              <a:rPr lang="en-US" altLang="zh-CN" sz="1800" b="1" i="1" smtClean="0">
                                <a:latin typeface="Cambria Math"/>
                                <a:ea typeface="Cambria Math"/>
                                <a:sym typeface="Wingdings" pitchFamily="2" charset="2"/>
                              </a:rPr>
                            </m:ctrlPr>
                          </m:sSubSupPr>
                          <m:e>
                            <m:r>
                              <a:rPr lang="en-US" altLang="zh-CN" sz="1800" b="1" i="1" smtClean="0">
                                <a:latin typeface="Cambria Math"/>
                                <a:ea typeface="Cambria Math"/>
                                <a:sym typeface="Wingdings" pitchFamily="2" charset="2"/>
                              </a:rPr>
                              <m:t>𝒉</m:t>
                            </m:r>
                          </m:e>
                          <m:sub>
                            <m:r>
                              <a:rPr lang="en-US" altLang="zh-CN" sz="1800" b="1" i="0" smtClean="0">
                                <a:latin typeface="Cambria Math"/>
                                <a:ea typeface="Cambria Math"/>
                                <a:sym typeface="Wingdings" pitchFamily="2" charset="2"/>
                              </a:rPr>
                              <m:t>𝐥𝐢𝐦</m:t>
                            </m:r>
                          </m:sub>
                          <m:sup>
                            <m:r>
                              <a:rPr lang="en-US" altLang="zh-CN" sz="1800" b="1" i="1" smtClean="0">
                                <a:latin typeface="Cambria Math"/>
                                <a:ea typeface="Cambria Math"/>
                                <a:sym typeface="Wingdings" pitchFamily="2" charset="2"/>
                              </a:rPr>
                              <m:t>𝟐</m:t>
                            </m:r>
                          </m:sup>
                        </m:sSubSup>
                      </m:e>
                    </m:rad>
                  </m:oMath>
                </a14:m>
                <a:r>
                  <a:rPr lang="zh-CN" altLang="en-US" sz="1800" b="1" dirty="0" smtClean="0"/>
                  <a:t>  </a:t>
                </a:r>
                <a:endParaRPr lang="en-US" altLang="zh-CN" sz="1800" b="1" dirty="0" smtClean="0"/>
              </a:p>
              <a:p>
                <a:pPr marL="0" indent="0">
                  <a:buNone/>
                </a:pPr>
                <a:r>
                  <a:rPr lang="en-US" altLang="zh-CN" sz="1800" b="1" dirty="0"/>
                  <a:t> </a:t>
                </a:r>
                <a:r>
                  <a:rPr lang="en-US" altLang="zh-CN" sz="1800" b="1" dirty="0" smtClean="0"/>
                  <a:t>                           =</a:t>
                </a:r>
                <a14:m>
                  <m:oMath xmlns:m="http://schemas.openxmlformats.org/officeDocument/2006/math">
                    <m:r>
                      <a:rPr lang="en-US" altLang="zh-CN" sz="1800" b="1" i="1" smtClean="0">
                        <a:latin typeface="Cambria Math"/>
                        <a:ea typeface="Cambria Math"/>
                      </a:rPr>
                      <m:t>±</m:t>
                    </m:r>
                    <m:r>
                      <a:rPr lang="en-US" altLang="zh-CN" sz="1800" b="1" i="1" smtClean="0">
                        <a:latin typeface="Cambria Math"/>
                        <a:ea typeface="Cambria Math"/>
                      </a:rPr>
                      <m:t>𝟎</m:t>
                    </m:r>
                    <m:r>
                      <a:rPr lang="en-US" altLang="zh-CN" sz="1800" b="1" i="1" smtClean="0">
                        <a:latin typeface="Cambria Math"/>
                        <a:ea typeface="Cambria Math"/>
                      </a:rPr>
                      <m:t>.</m:t>
                    </m:r>
                    <m:r>
                      <a:rPr lang="en-US" altLang="zh-CN" sz="1800" b="1" i="1" smtClean="0">
                        <a:latin typeface="Cambria Math"/>
                        <a:ea typeface="Cambria Math"/>
                      </a:rPr>
                      <m:t>𝟎𝟎𝟔</m:t>
                    </m:r>
                  </m:oMath>
                </a14:m>
                <a:endParaRPr lang="zh-CN" altLang="en-US" sz="1800" b="1" dirty="0"/>
              </a:p>
            </p:txBody>
          </p:sp>
        </mc:Choice>
        <mc:Fallback xmlns="">
          <p:sp>
            <p:nvSpPr>
              <p:cNvPr id="12" name="内容占位符 2"/>
              <p:cNvSpPr txBox="1">
                <a:spLocks noRot="1" noChangeAspect="1" noMove="1" noResize="1" noEditPoints="1" noAdjustHandles="1" noChangeArrowheads="1" noChangeShapeType="1" noTextEdit="1"/>
              </p:cNvSpPr>
              <p:nvPr/>
            </p:nvSpPr>
            <p:spPr>
              <a:xfrm>
                <a:off x="251520" y="3268238"/>
                <a:ext cx="5688632" cy="1312890"/>
              </a:xfrm>
              <a:prstGeom prst="rect">
                <a:avLst/>
              </a:prstGeom>
              <a:blipFill rotWithShape="1">
                <a:blip r:embed="rId6"/>
                <a:stretch>
                  <a:fillRect t="-6047" b="-325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内容占位符 2"/>
              <p:cNvSpPr txBox="1">
                <a:spLocks/>
              </p:cNvSpPr>
              <p:nvPr/>
            </p:nvSpPr>
            <p:spPr>
              <a:xfrm>
                <a:off x="755576" y="4591967"/>
                <a:ext cx="5688632" cy="131289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zh-CN" altLang="en-US" sz="1800" b="1" dirty="0" smtClean="0">
                    <a:sym typeface="Wingdings" pitchFamily="2" charset="2"/>
                  </a:rPr>
                  <a:t>  （</a:t>
                </a:r>
                <a:r>
                  <a:rPr lang="en-US" altLang="zh-CN" sz="1800" b="1" dirty="0" smtClean="0">
                    <a:sym typeface="Wingdings" pitchFamily="2" charset="2"/>
                  </a:rPr>
                  <a:t>3</a:t>
                </a:r>
                <a:r>
                  <a:rPr lang="zh-CN" altLang="en-US" sz="1800" b="1" dirty="0" smtClean="0">
                    <a:sym typeface="Wingdings" pitchFamily="2" charset="2"/>
                  </a:rPr>
                  <a:t>）</a:t>
                </a:r>
                <a:r>
                  <a:rPr lang="en-US" altLang="zh-CN" sz="1800" b="1" i="1" dirty="0" smtClean="0">
                    <a:sym typeface="Wingdings" pitchFamily="2" charset="2"/>
                  </a:rPr>
                  <a:t>R</a:t>
                </a:r>
                <a:r>
                  <a:rPr lang="zh-CN" altLang="en-US" sz="1800" b="1" dirty="0" smtClean="0">
                    <a:sym typeface="Wingdings" pitchFamily="2" charset="2"/>
                  </a:rPr>
                  <a:t>的尺寸及其极限误差  为</a:t>
                </a:r>
                <a:endParaRPr lang="en-US" altLang="zh-CN" sz="1800" b="1" dirty="0" smtClean="0">
                  <a:sym typeface="Wingdings" pitchFamily="2" charset="2"/>
                </a:endParaRPr>
              </a:p>
              <a:p>
                <a:pPr marL="0" indent="0">
                  <a:lnSpc>
                    <a:spcPct val="130000"/>
                  </a:lnSpc>
                  <a:buNone/>
                </a:pPr>
                <a:r>
                  <a:rPr lang="en-US" altLang="zh-CN" sz="2800" b="1" dirty="0" smtClean="0">
                    <a:solidFill>
                      <a:srgbClr val="FF0000"/>
                    </a:solidFill>
                    <a:sym typeface="Wingdings" pitchFamily="2" charset="2"/>
                  </a:rPr>
                  <a:t>                 </a:t>
                </a:r>
                <a:r>
                  <a:rPr lang="en-US" altLang="zh-CN" sz="2800" b="1" i="1" dirty="0" smtClean="0">
                    <a:solidFill>
                      <a:srgbClr val="FF0000"/>
                    </a:solidFill>
                    <a:sym typeface="Wingdings" pitchFamily="2" charset="2"/>
                  </a:rPr>
                  <a:t>R </a:t>
                </a:r>
                <a:r>
                  <a:rPr lang="en-US" altLang="zh-CN" sz="2800" b="1" dirty="0" smtClean="0">
                    <a:solidFill>
                      <a:srgbClr val="FF0000"/>
                    </a:solidFill>
                    <a:sym typeface="Wingdings" pitchFamily="2" charset="2"/>
                  </a:rPr>
                  <a:t> =92.11</a:t>
                </a:r>
                <a14:m>
                  <m:oMath xmlns:m="http://schemas.openxmlformats.org/officeDocument/2006/math">
                    <m:r>
                      <a:rPr lang="en-US" altLang="zh-CN" sz="2800" b="1" i="1" smtClean="0">
                        <a:solidFill>
                          <a:srgbClr val="FF0000"/>
                        </a:solidFill>
                        <a:latin typeface="Cambria Math"/>
                        <a:ea typeface="Cambria Math"/>
                        <a:sym typeface="Wingdings" pitchFamily="2" charset="2"/>
                      </a:rPr>
                      <m:t>±</m:t>
                    </m:r>
                    <m:r>
                      <a:rPr lang="en-US" altLang="zh-CN" sz="2800" b="1" i="1" smtClean="0">
                        <a:solidFill>
                          <a:srgbClr val="FF0000"/>
                        </a:solidFill>
                        <a:latin typeface="Cambria Math"/>
                        <a:ea typeface="Cambria Math"/>
                        <a:sym typeface="Wingdings" pitchFamily="2" charset="2"/>
                      </a:rPr>
                      <m:t>𝟎</m:t>
                    </m:r>
                    <m:r>
                      <a:rPr lang="en-US" altLang="zh-CN" sz="2800" b="1" i="1" smtClean="0">
                        <a:solidFill>
                          <a:srgbClr val="FF0000"/>
                        </a:solidFill>
                        <a:latin typeface="Cambria Math"/>
                        <a:ea typeface="Cambria Math"/>
                        <a:sym typeface="Wingdings" pitchFamily="2" charset="2"/>
                      </a:rPr>
                      <m:t>.</m:t>
                    </m:r>
                    <m:r>
                      <a:rPr lang="en-US" altLang="zh-CN" sz="2800" b="1" i="1" smtClean="0">
                        <a:solidFill>
                          <a:srgbClr val="FF0000"/>
                        </a:solidFill>
                        <a:latin typeface="Cambria Math"/>
                        <a:ea typeface="Cambria Math"/>
                        <a:sym typeface="Wingdings" pitchFamily="2" charset="2"/>
                      </a:rPr>
                      <m:t>𝟎𝟎𝟔</m:t>
                    </m:r>
                  </m:oMath>
                </a14:m>
                <a:endParaRPr lang="en-US" altLang="zh-CN" sz="2800" b="1" dirty="0" smtClean="0">
                  <a:solidFill>
                    <a:srgbClr val="FF0000"/>
                  </a:solidFill>
                  <a:sym typeface="Wingdings" pitchFamily="2" charset="2"/>
                </a:endParaRPr>
              </a:p>
            </p:txBody>
          </p:sp>
        </mc:Choice>
        <mc:Fallback xmlns="">
          <p:sp>
            <p:nvSpPr>
              <p:cNvPr id="13" name="内容占位符 2"/>
              <p:cNvSpPr txBox="1">
                <a:spLocks noRot="1" noChangeAspect="1" noMove="1" noResize="1" noEditPoints="1" noAdjustHandles="1" noChangeArrowheads="1" noChangeShapeType="1" noTextEdit="1"/>
              </p:cNvSpPr>
              <p:nvPr/>
            </p:nvSpPr>
            <p:spPr>
              <a:xfrm>
                <a:off x="755576" y="4591967"/>
                <a:ext cx="5688632" cy="1312890"/>
              </a:xfrm>
              <a:prstGeom prst="rect">
                <a:avLst/>
              </a:prstGeom>
              <a:blipFill rotWithShape="1">
                <a:blip r:embed="rId7"/>
                <a:stretch>
                  <a:fillRect/>
                </a:stretch>
              </a:blipFill>
            </p:spPr>
            <p:txBody>
              <a:bodyPr/>
              <a:lstStyle/>
              <a:p>
                <a:r>
                  <a:rPr lang="zh-CN" altLang="en-US">
                    <a:noFill/>
                  </a:rPr>
                  <a:t> </a:t>
                </a:r>
              </a:p>
            </p:txBody>
          </p:sp>
        </mc:Fallback>
      </mc:AlternateContent>
      <p:sp>
        <p:nvSpPr>
          <p:cNvPr id="15" name="TextBox 14">
            <a:hlinkClick r:id="rId8" action="ppaction://hlinksldjump"/>
          </p:cNvPr>
          <p:cNvSpPr txBox="1"/>
          <p:nvPr/>
        </p:nvSpPr>
        <p:spPr>
          <a:xfrm>
            <a:off x="2614324" y="6347788"/>
            <a:ext cx="1674186" cy="400110"/>
          </a:xfrm>
          <a:prstGeom prst="rect">
            <a:avLst/>
          </a:prstGeom>
          <a:noFill/>
          <a:ln w="38100">
            <a:solidFill>
              <a:srgbClr val="00B050"/>
            </a:solidFill>
          </a:ln>
        </p:spPr>
        <p:txBody>
          <a:bodyPr wrap="square" rtlCol="0">
            <a:spAutoFit/>
          </a:bodyPr>
          <a:lstStyle/>
          <a:p>
            <a:pPr algn="ctr"/>
            <a:r>
              <a:rPr lang="zh-CN" altLang="en-US" sz="2000" b="1" dirty="0" smtClean="0">
                <a:solidFill>
                  <a:srgbClr val="FF0000"/>
                </a:solidFill>
              </a:rPr>
              <a:t>返 回 </a:t>
            </a:r>
            <a:r>
              <a:rPr lang="zh-CN" altLang="en-US" sz="2000" b="1" dirty="0">
                <a:solidFill>
                  <a:srgbClr val="FF0000"/>
                </a:solidFill>
                <a:hlinkClick r:id="rId8" action="ppaction://hlinksldjump"/>
              </a:rPr>
              <a:t>目录</a:t>
            </a:r>
            <a:endParaRPr lang="zh-CN" altLang="en-US" sz="2000" b="1" dirty="0">
              <a:solidFill>
                <a:srgbClr val="FF0000"/>
              </a:solidFill>
            </a:endParaRPr>
          </a:p>
        </p:txBody>
      </p:sp>
      <p:sp>
        <p:nvSpPr>
          <p:cNvPr id="14"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57</a:t>
            </a:fld>
            <a:endParaRPr lang="zh-CN" altLang="en-US" sz="2400" b="1" dirty="0"/>
          </a:p>
        </p:txBody>
      </p:sp>
    </p:spTree>
    <p:extLst>
      <p:ext uri="{BB962C8B-B14F-4D97-AF65-F5344CB8AC3E}">
        <p14:creationId xmlns:p14="http://schemas.microsoft.com/office/powerpoint/2010/main" val="34977260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2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1750" fill="hold"/>
                                        <p:tgtEl>
                                          <p:spTgt spid="7"/>
                                        </p:tgtEl>
                                        <p:attrNameLst>
                                          <p:attrName>ppt_x</p:attrName>
                                        </p:attrNameLst>
                                      </p:cBhvr>
                                      <p:tavLst>
                                        <p:tav tm="0">
                                          <p:val>
                                            <p:strVal val="1+#ppt_w/2"/>
                                          </p:val>
                                        </p:tav>
                                        <p:tav tm="100000">
                                          <p:val>
                                            <p:strVal val="#ppt_x"/>
                                          </p:val>
                                        </p:tav>
                                      </p:tavLst>
                                    </p:anim>
                                    <p:anim calcmode="lin" valueType="num">
                                      <p:cBhvr additive="base">
                                        <p:cTn id="13" dur="175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wipe(left)">
                                      <p:cBhvr>
                                        <p:cTn id="18" dur="500"/>
                                        <p:tgtEl>
                                          <p:spTgt spid="1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animEffect transition="in" filter="wipe(left)">
                                      <p:cBhvr>
                                        <p:cTn id="23" dur="500"/>
                                        <p:tgtEl>
                                          <p:spTgt spid="11">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1">
                                            <p:txEl>
                                              <p:pRg st="1" end="1"/>
                                            </p:txEl>
                                          </p:spTgt>
                                        </p:tgtEl>
                                        <p:attrNameLst>
                                          <p:attrName>style.visibility</p:attrName>
                                        </p:attrNameLst>
                                      </p:cBhvr>
                                      <p:to>
                                        <p:strVal val="visible"/>
                                      </p:to>
                                    </p:set>
                                    <p:animEffect transition="in" filter="wipe(left)">
                                      <p:cBhvr>
                                        <p:cTn id="28" dur="500"/>
                                        <p:tgtEl>
                                          <p:spTgt spid="11">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2">
                                            <p:txEl>
                                              <p:pRg st="0" end="0"/>
                                            </p:txEl>
                                          </p:spTgt>
                                        </p:tgtEl>
                                        <p:attrNameLst>
                                          <p:attrName>style.visibility</p:attrName>
                                        </p:attrNameLst>
                                      </p:cBhvr>
                                      <p:to>
                                        <p:strVal val="visible"/>
                                      </p:to>
                                    </p:set>
                                    <p:animEffect transition="in" filter="wipe(left)">
                                      <p:cBhvr>
                                        <p:cTn id="33" dur="500"/>
                                        <p:tgtEl>
                                          <p:spTgt spid="12">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2">
                                            <p:txEl>
                                              <p:pRg st="1" end="1"/>
                                            </p:txEl>
                                          </p:spTgt>
                                        </p:tgtEl>
                                        <p:attrNameLst>
                                          <p:attrName>style.visibility</p:attrName>
                                        </p:attrNameLst>
                                      </p:cBhvr>
                                      <p:to>
                                        <p:strVal val="visible"/>
                                      </p:to>
                                    </p:set>
                                    <p:animEffect transition="in" filter="wipe(left)">
                                      <p:cBhvr>
                                        <p:cTn id="38" dur="500"/>
                                        <p:tgtEl>
                                          <p:spTgt spid="12">
                                            <p:txEl>
                                              <p:pRg st="1" end="1"/>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2">
                                            <p:txEl>
                                              <p:pRg st="2" end="2"/>
                                            </p:txEl>
                                          </p:spTgt>
                                        </p:tgtEl>
                                        <p:attrNameLst>
                                          <p:attrName>style.visibility</p:attrName>
                                        </p:attrNameLst>
                                      </p:cBhvr>
                                      <p:to>
                                        <p:strVal val="visible"/>
                                      </p:to>
                                    </p:set>
                                    <p:animEffect transition="in" filter="wipe(left)">
                                      <p:cBhvr>
                                        <p:cTn id="43" dur="500"/>
                                        <p:tgtEl>
                                          <p:spTgt spid="12">
                                            <p:txEl>
                                              <p:pRg st="2" end="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3">
                                            <p:txEl>
                                              <p:pRg st="0" end="0"/>
                                            </p:txEl>
                                          </p:spTgt>
                                        </p:tgtEl>
                                        <p:attrNameLst>
                                          <p:attrName>style.visibility</p:attrName>
                                        </p:attrNameLst>
                                      </p:cBhvr>
                                      <p:to>
                                        <p:strVal val="visible"/>
                                      </p:to>
                                    </p:set>
                                    <p:animEffect transition="in" filter="wipe(left)">
                                      <p:cBhvr>
                                        <p:cTn id="48" dur="500"/>
                                        <p:tgtEl>
                                          <p:spTgt spid="13">
                                            <p:txEl>
                                              <p:pRg st="0" end="0"/>
                                            </p:txEl>
                                          </p:spTgt>
                                        </p:tgtEl>
                                      </p:cBhvr>
                                    </p:animEffect>
                                  </p:childTnLst>
                                </p:cTn>
                              </p:par>
                            </p:childTnLst>
                          </p:cTn>
                        </p:par>
                        <p:par>
                          <p:cTn id="49" fill="hold">
                            <p:stCondLst>
                              <p:cond delay="500"/>
                            </p:stCondLst>
                            <p:childTnLst>
                              <p:par>
                                <p:cTn id="50" presetID="22" presetClass="entr" presetSubtype="8" fill="hold" grpId="1" nodeType="afterEffect">
                                  <p:stCondLst>
                                    <p:cond delay="0"/>
                                  </p:stCondLst>
                                  <p:childTnLst>
                                    <p:set>
                                      <p:cBhvr>
                                        <p:cTn id="51" dur="1" fill="hold">
                                          <p:stCondLst>
                                            <p:cond delay="0"/>
                                          </p:stCondLst>
                                        </p:cTn>
                                        <p:tgtEl>
                                          <p:spTgt spid="6">
                                            <p:txEl>
                                              <p:pRg st="0" end="0"/>
                                            </p:txEl>
                                          </p:spTgt>
                                        </p:tgtEl>
                                        <p:attrNameLst>
                                          <p:attrName>style.visibility</p:attrName>
                                        </p:attrNameLst>
                                      </p:cBhvr>
                                      <p:to>
                                        <p:strVal val="visible"/>
                                      </p:to>
                                    </p:set>
                                    <p:animEffect transition="in" filter="wipe(left)">
                                      <p:cBhvr>
                                        <p:cTn id="52" dur="2000"/>
                                        <p:tgtEl>
                                          <p:spTgt spid="6">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1" nodeType="clickEffect">
                                  <p:stCondLst>
                                    <p:cond delay="0"/>
                                  </p:stCondLst>
                                  <p:childTnLst>
                                    <p:set>
                                      <p:cBhvr>
                                        <p:cTn id="56" dur="1" fill="hold">
                                          <p:stCondLst>
                                            <p:cond delay="0"/>
                                          </p:stCondLst>
                                        </p:cTn>
                                        <p:tgtEl>
                                          <p:spTgt spid="13">
                                            <p:txEl>
                                              <p:pRg st="0" end="0"/>
                                            </p:txEl>
                                          </p:spTgt>
                                        </p:tgtEl>
                                        <p:attrNameLst>
                                          <p:attrName>style.visibility</p:attrName>
                                        </p:attrNameLst>
                                      </p:cBhvr>
                                      <p:to>
                                        <p:strVal val="visible"/>
                                      </p:to>
                                    </p:set>
                                    <p:animEffect transition="in" filter="wipe(left)">
                                      <p:cBhvr>
                                        <p:cTn id="57" dur="1750"/>
                                        <p:tgtEl>
                                          <p:spTgt spid="13">
                                            <p:txEl>
                                              <p:pRg st="0" end="0"/>
                                            </p:txEl>
                                          </p:spTgt>
                                        </p:tgtEl>
                                      </p:cBhvr>
                                    </p:animEffect>
                                  </p:childTnLst>
                                </p:cTn>
                              </p:par>
                              <p:par>
                                <p:cTn id="58" presetID="22" presetClass="entr" presetSubtype="8" fill="hold" grpId="1" nodeType="withEffect">
                                  <p:stCondLst>
                                    <p:cond delay="0"/>
                                  </p:stCondLst>
                                  <p:childTnLst>
                                    <p:set>
                                      <p:cBhvr>
                                        <p:cTn id="59" dur="1" fill="hold">
                                          <p:stCondLst>
                                            <p:cond delay="0"/>
                                          </p:stCondLst>
                                        </p:cTn>
                                        <p:tgtEl>
                                          <p:spTgt spid="13">
                                            <p:txEl>
                                              <p:pRg st="1" end="1"/>
                                            </p:txEl>
                                          </p:spTgt>
                                        </p:tgtEl>
                                        <p:attrNameLst>
                                          <p:attrName>style.visibility</p:attrName>
                                        </p:attrNameLst>
                                      </p:cBhvr>
                                      <p:to>
                                        <p:strVal val="visible"/>
                                      </p:to>
                                    </p:set>
                                    <p:animEffect transition="in" filter="wipe(left)">
                                      <p:cBhvr>
                                        <p:cTn id="60" dur="175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6" grpId="1" uiExpand="1" build="allAtOnce"/>
      <p:bldP spid="10" grpId="0" build="p"/>
      <p:bldP spid="11" grpId="0" build="p"/>
      <p:bldP spid="12" grpId="0" build="p"/>
      <p:bldP spid="13" grpId="0" build="p"/>
      <p:bldP spid="13" grpId="1" build="allAtOnce"/>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a:spLocks/>
          </p:cNvSpPr>
          <p:nvPr/>
        </p:nvSpPr>
        <p:spPr>
          <a:xfrm>
            <a:off x="1403648" y="522127"/>
            <a:ext cx="4949824" cy="4586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2400" b="1" dirty="0" smtClean="0">
                <a:latin typeface="方正舒体" pitchFamily="2" charset="-122"/>
                <a:ea typeface="方正舒体" pitchFamily="2" charset="-122"/>
              </a:rPr>
              <a:t>模拟试题</a:t>
            </a:r>
            <a:r>
              <a:rPr lang="en-US" altLang="zh-CN" sz="2400" b="1" dirty="0" smtClean="0">
                <a:latin typeface="方正舒体" pitchFamily="2" charset="-122"/>
                <a:ea typeface="方正舒体" pitchFamily="2" charset="-122"/>
              </a:rPr>
              <a:t>8</a:t>
            </a:r>
            <a:r>
              <a:rPr lang="zh-CN" altLang="en-US" sz="2400" b="1" dirty="0" smtClean="0">
                <a:latin typeface="方正舒体" pitchFamily="2" charset="-122"/>
                <a:ea typeface="方正舒体" pitchFamily="2" charset="-122"/>
              </a:rPr>
              <a:t>答案</a:t>
            </a:r>
            <a:endParaRPr lang="zh-CN" altLang="en-US" sz="2400" b="1" dirty="0">
              <a:latin typeface="方正舒体" pitchFamily="2" charset="-122"/>
              <a:ea typeface="方正舒体" pitchFamily="2" charset="-122"/>
            </a:endParaRPr>
          </a:p>
        </p:txBody>
      </p:sp>
      <p:sp>
        <p:nvSpPr>
          <p:cNvPr id="7" name="内容占位符 2"/>
          <p:cNvSpPr txBox="1">
            <a:spLocks/>
          </p:cNvSpPr>
          <p:nvPr/>
        </p:nvSpPr>
        <p:spPr>
          <a:xfrm>
            <a:off x="539552" y="1498059"/>
            <a:ext cx="7115360" cy="994837"/>
          </a:xfrm>
          <a:prstGeom prst="rect">
            <a:avLst/>
          </a:prstGeom>
        </p:spPr>
        <p:txBody>
          <a:bodyPr vert="horz" lIns="91440" tIns="45720" rIns="91440" bIns="45720" rtlCol="0">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2000" b="1" dirty="0" smtClean="0"/>
              <a:t>1.</a:t>
            </a:r>
            <a:r>
              <a:rPr lang="zh-CN" altLang="en-US" sz="2000" b="1" dirty="0" smtClean="0"/>
              <a:t>（ </a:t>
            </a:r>
            <a:r>
              <a:rPr lang="zh-CN" altLang="en-US" sz="2000" b="1" dirty="0"/>
              <a:t>√ </a:t>
            </a:r>
            <a:r>
              <a:rPr lang="zh-CN" altLang="en-US" sz="2000" b="1" dirty="0" smtClean="0"/>
              <a:t>）、</a:t>
            </a:r>
            <a:r>
              <a:rPr lang="en-US" altLang="zh-CN" sz="2000" b="1" dirty="0" smtClean="0"/>
              <a:t>2.  </a:t>
            </a:r>
            <a:r>
              <a:rPr lang="zh-CN" altLang="en-US" sz="2000" b="1" dirty="0"/>
              <a:t>（ </a:t>
            </a:r>
            <a:r>
              <a:rPr lang="en-US" altLang="zh-CN" sz="2000" b="1" dirty="0" smtClean="0"/>
              <a:t>×</a:t>
            </a:r>
            <a:r>
              <a:rPr lang="zh-CN" altLang="en-US" sz="2000" b="1" dirty="0" smtClean="0"/>
              <a:t>   ）、</a:t>
            </a:r>
            <a:r>
              <a:rPr lang="en-US" altLang="zh-CN" sz="2000" b="1" dirty="0" smtClean="0"/>
              <a:t>3.  </a:t>
            </a:r>
            <a:r>
              <a:rPr lang="zh-CN" altLang="en-US" sz="2000" b="1" dirty="0"/>
              <a:t>（ </a:t>
            </a:r>
            <a:r>
              <a:rPr lang="az-Cyrl-AZ" altLang="zh-CN" sz="2000" b="1" dirty="0"/>
              <a:t>Х</a:t>
            </a:r>
            <a:r>
              <a:rPr lang="zh-CN" altLang="en-US" sz="2000" b="1" dirty="0" smtClean="0"/>
              <a:t> ）、</a:t>
            </a:r>
            <a:r>
              <a:rPr lang="en-US" altLang="zh-CN" sz="2000" b="1" dirty="0" smtClean="0"/>
              <a:t>4. </a:t>
            </a:r>
            <a:r>
              <a:rPr lang="zh-CN" altLang="en-US" sz="2000" b="1" dirty="0"/>
              <a:t>（ </a:t>
            </a:r>
            <a:r>
              <a:rPr lang="az-Cyrl-AZ" altLang="zh-CN" sz="2000" b="1" dirty="0" smtClean="0"/>
              <a:t>√</a:t>
            </a:r>
            <a:r>
              <a:rPr lang="zh-CN" altLang="en-US" sz="2000" b="1" dirty="0" smtClean="0"/>
              <a:t> </a:t>
            </a:r>
            <a:r>
              <a:rPr lang="zh-CN" altLang="en-US" sz="2000" b="1" dirty="0"/>
              <a:t>）</a:t>
            </a:r>
            <a:r>
              <a:rPr lang="zh-CN" altLang="en-US" sz="2000" b="1" dirty="0" smtClean="0"/>
              <a:t>、</a:t>
            </a:r>
            <a:r>
              <a:rPr lang="en-US" altLang="zh-CN" sz="2000" b="1" dirty="0"/>
              <a:t>5</a:t>
            </a:r>
            <a:r>
              <a:rPr lang="en-US" altLang="zh-CN" sz="2000" b="1" dirty="0" smtClean="0"/>
              <a:t>. </a:t>
            </a:r>
            <a:r>
              <a:rPr lang="zh-CN" altLang="en-US" sz="2000" b="1" dirty="0"/>
              <a:t>（ </a:t>
            </a:r>
            <a:r>
              <a:rPr lang="en-US" altLang="zh-CN" sz="2000" b="1" dirty="0" smtClean="0"/>
              <a:t>×</a:t>
            </a:r>
            <a:r>
              <a:rPr lang="zh-CN" altLang="en-US" sz="2000" b="1" dirty="0" smtClean="0"/>
              <a:t>   ）</a:t>
            </a:r>
            <a:r>
              <a:rPr lang="en-US" altLang="zh-CN" sz="2000" b="1" dirty="0" smtClean="0"/>
              <a:t> </a:t>
            </a:r>
            <a:r>
              <a:rPr lang="zh-CN" altLang="en-US" sz="2000" b="1" dirty="0" smtClean="0"/>
              <a:t>、</a:t>
            </a:r>
            <a:r>
              <a:rPr lang="en-US" altLang="zh-CN" sz="2000" b="1" dirty="0" smtClean="0"/>
              <a:t>6. </a:t>
            </a:r>
            <a:r>
              <a:rPr lang="zh-CN" altLang="en-US" sz="2000" b="1" dirty="0"/>
              <a:t>（ </a:t>
            </a:r>
            <a:r>
              <a:rPr lang="az-Cyrl-AZ" altLang="zh-CN" sz="2000" b="1" dirty="0"/>
              <a:t>Х</a:t>
            </a:r>
            <a:r>
              <a:rPr lang="zh-CN" altLang="en-US" sz="2000" b="1" dirty="0" smtClean="0"/>
              <a:t> ）</a:t>
            </a:r>
            <a:r>
              <a:rPr lang="en-US" altLang="zh-CN" sz="2000" b="1" dirty="0" smtClean="0"/>
              <a:t> </a:t>
            </a:r>
            <a:r>
              <a:rPr lang="zh-CN" altLang="en-US" sz="2000" b="1" dirty="0" smtClean="0"/>
              <a:t>、</a:t>
            </a:r>
            <a:endParaRPr lang="en-US" altLang="zh-CN" sz="2000" b="1" dirty="0" smtClean="0"/>
          </a:p>
          <a:p>
            <a:pPr marL="0" indent="0">
              <a:lnSpc>
                <a:spcPct val="120000"/>
              </a:lnSpc>
              <a:buNone/>
            </a:pPr>
            <a:r>
              <a:rPr lang="en-US" altLang="zh-CN" sz="2000" b="1" dirty="0" smtClean="0"/>
              <a:t> 7. </a:t>
            </a:r>
            <a:r>
              <a:rPr lang="zh-CN" altLang="en-US" sz="2000" b="1" dirty="0" smtClean="0"/>
              <a:t>（ </a:t>
            </a:r>
            <a:r>
              <a:rPr lang="az-Cyrl-AZ" altLang="zh-CN" sz="2000" b="1" dirty="0" smtClean="0"/>
              <a:t>√</a:t>
            </a:r>
            <a:r>
              <a:rPr lang="zh-CN" altLang="en-US" sz="2000" b="1" dirty="0" smtClean="0"/>
              <a:t>  ）、</a:t>
            </a:r>
            <a:r>
              <a:rPr lang="en-US" altLang="zh-CN" sz="2000" b="1" dirty="0" smtClean="0"/>
              <a:t> 8.</a:t>
            </a:r>
            <a:r>
              <a:rPr lang="zh-CN" altLang="en-US" sz="2000" b="1" dirty="0" smtClean="0"/>
              <a:t>（ √  ）、</a:t>
            </a:r>
            <a:r>
              <a:rPr lang="en-US" altLang="zh-CN" sz="2000" b="1" dirty="0" smtClean="0"/>
              <a:t>9. </a:t>
            </a:r>
            <a:r>
              <a:rPr lang="zh-CN" altLang="en-US" sz="2000" b="1" dirty="0" smtClean="0"/>
              <a:t>（ </a:t>
            </a:r>
            <a:r>
              <a:rPr lang="az-Cyrl-AZ" altLang="zh-CN" sz="2000" b="1" dirty="0" smtClean="0"/>
              <a:t>√</a:t>
            </a:r>
            <a:r>
              <a:rPr lang="zh-CN" altLang="en-US" sz="2000" b="1" dirty="0" smtClean="0"/>
              <a:t> ）、</a:t>
            </a:r>
            <a:r>
              <a:rPr lang="en-US" altLang="zh-CN" sz="2000" b="1" dirty="0" smtClean="0"/>
              <a:t>10. </a:t>
            </a:r>
            <a:r>
              <a:rPr lang="zh-CN" altLang="en-US" sz="2000" b="1" dirty="0" smtClean="0"/>
              <a:t>（</a:t>
            </a:r>
            <a:r>
              <a:rPr lang="az-Cyrl-AZ" altLang="zh-CN" sz="2000" b="1" dirty="0" smtClean="0"/>
              <a:t> √</a:t>
            </a:r>
            <a:r>
              <a:rPr lang="zh-CN" altLang="en-US" sz="2000" b="1" dirty="0" smtClean="0"/>
              <a:t>  ）</a:t>
            </a:r>
            <a:endParaRPr lang="zh-CN" altLang="en-US" sz="2000" b="1" dirty="0"/>
          </a:p>
        </p:txBody>
      </p:sp>
      <p:sp>
        <p:nvSpPr>
          <p:cNvPr id="8" name="内容占位符 2"/>
          <p:cNvSpPr>
            <a:spLocks noGrp="1"/>
          </p:cNvSpPr>
          <p:nvPr>
            <p:ph idx="1"/>
          </p:nvPr>
        </p:nvSpPr>
        <p:spPr>
          <a:xfrm>
            <a:off x="251520" y="1078969"/>
            <a:ext cx="8496944" cy="432048"/>
          </a:xfrm>
        </p:spPr>
        <p:txBody>
          <a:bodyPr>
            <a:normAutofit/>
          </a:bodyPr>
          <a:lstStyle/>
          <a:p>
            <a:pPr marL="0" indent="0">
              <a:buNone/>
            </a:pPr>
            <a:r>
              <a:rPr lang="zh-CN" altLang="zh-CN" sz="2000" b="1" dirty="0" smtClean="0"/>
              <a:t>一</a:t>
            </a:r>
            <a:r>
              <a:rPr lang="zh-CN" altLang="zh-CN" sz="2000" b="1" dirty="0"/>
              <a:t>、是非题 （每题</a:t>
            </a:r>
            <a:r>
              <a:rPr lang="en-US" altLang="zh-CN" sz="2000" b="1" dirty="0"/>
              <a:t>1</a:t>
            </a:r>
            <a:r>
              <a:rPr lang="zh-CN" altLang="zh-CN" sz="2000" b="1" dirty="0"/>
              <a:t>分，共</a:t>
            </a:r>
            <a:r>
              <a:rPr lang="en-US" altLang="zh-CN" sz="2000" b="1" dirty="0"/>
              <a:t>10</a:t>
            </a:r>
            <a:r>
              <a:rPr lang="zh-CN" altLang="zh-CN" sz="2000" b="1" dirty="0" smtClean="0"/>
              <a:t>分</a:t>
            </a:r>
            <a:r>
              <a:rPr lang="zh-CN" altLang="en-US" sz="2000" b="1" dirty="0"/>
              <a:t>。</a:t>
            </a:r>
            <a:r>
              <a:rPr lang="zh-CN" altLang="en-US" sz="2000" b="1" dirty="0" smtClean="0"/>
              <a:t>在括号内，正确的画 √，错误的画</a:t>
            </a:r>
            <a:r>
              <a:rPr lang="az-Cyrl-AZ" altLang="zh-CN" sz="2000" b="1" dirty="0" smtClean="0"/>
              <a:t>Х</a:t>
            </a:r>
            <a:r>
              <a:rPr lang="zh-CN" altLang="zh-CN" sz="2000" b="1" dirty="0" smtClean="0"/>
              <a:t>）</a:t>
            </a:r>
            <a:endParaRPr lang="zh-CN" altLang="zh-CN" sz="2000" b="1" dirty="0"/>
          </a:p>
        </p:txBody>
      </p:sp>
      <p:sp>
        <p:nvSpPr>
          <p:cNvPr id="11" name="Rectangle 3"/>
          <p:cNvSpPr>
            <a:spLocks noChangeArrowheads="1"/>
          </p:cNvSpPr>
          <p:nvPr/>
        </p:nvSpPr>
        <p:spPr bwMode="auto">
          <a:xfrm>
            <a:off x="215516" y="2189182"/>
            <a:ext cx="8712968"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indent="26988" fontAlgn="base">
              <a:spcBef>
                <a:spcPct val="0"/>
              </a:spcBef>
              <a:spcAft>
                <a:spcPct val="0"/>
              </a:spcAft>
            </a:pPr>
            <a:r>
              <a:rPr lang="zh-CN" altLang="en-US" sz="2000" b="1" dirty="0">
                <a:solidFill>
                  <a:srgbClr val="000000"/>
                </a:solidFill>
                <a:latin typeface="Times New Roman" pitchFamily="18" charset="0"/>
                <a:ea typeface="黑体" pitchFamily="2" charset="-122"/>
                <a:cs typeface="Times New Roman" pitchFamily="18" charset="0"/>
              </a:rPr>
              <a:t>二</a:t>
            </a:r>
            <a:r>
              <a:rPr kumimoji="0" lang="zh-CN" sz="2000" b="1" i="0" u="none" strike="noStrike" cap="none" normalizeH="0" baseline="0" dirty="0" smtClean="0">
                <a:ln>
                  <a:noFill/>
                </a:ln>
                <a:solidFill>
                  <a:srgbClr val="000000"/>
                </a:solidFill>
                <a:effectLst/>
                <a:latin typeface="Times New Roman" pitchFamily="18" charset="0"/>
                <a:ea typeface="黑体" pitchFamily="2" charset="-122"/>
                <a:cs typeface="Times New Roman" pitchFamily="18" charset="0"/>
              </a:rPr>
              <a:t>、单项选择题（</a:t>
            </a:r>
            <a:r>
              <a:rPr kumimoji="0" lang="zh-CN" altLang="en-US" sz="2000" b="1" i="0" u="none" strike="noStrike" cap="none" normalizeH="0" baseline="0" dirty="0" smtClean="0">
                <a:ln>
                  <a:noFill/>
                </a:ln>
                <a:solidFill>
                  <a:srgbClr val="000000"/>
                </a:solidFill>
                <a:effectLst/>
                <a:latin typeface="Times New Roman" pitchFamily="18" charset="0"/>
                <a:ea typeface="黑体" pitchFamily="2" charset="-122"/>
                <a:cs typeface="Times New Roman" pitchFamily="18" charset="0"/>
              </a:rPr>
              <a:t>每题</a:t>
            </a:r>
            <a:r>
              <a:rPr kumimoji="0" lang="en-US" altLang="zh-CN" sz="2000" b="1" i="0" u="none" strike="noStrike" cap="none" normalizeH="0" baseline="0" dirty="0" smtClean="0">
                <a:ln>
                  <a:noFill/>
                </a:ln>
                <a:solidFill>
                  <a:srgbClr val="000000"/>
                </a:solidFill>
                <a:effectLst/>
                <a:latin typeface="Times New Roman" pitchFamily="18" charset="0"/>
                <a:ea typeface="黑体" pitchFamily="2" charset="-122"/>
                <a:cs typeface="Times New Roman" pitchFamily="18" charset="0"/>
              </a:rPr>
              <a:t>1</a:t>
            </a:r>
            <a:r>
              <a:rPr kumimoji="0" lang="zh-CN" altLang="en-US" sz="2000" b="1" i="0" u="none" strike="noStrike" cap="none" normalizeH="0" baseline="0" dirty="0" smtClean="0">
                <a:ln>
                  <a:noFill/>
                </a:ln>
                <a:solidFill>
                  <a:srgbClr val="000000"/>
                </a:solidFill>
                <a:effectLst/>
                <a:latin typeface="Times New Roman" pitchFamily="18" charset="0"/>
                <a:ea typeface="黑体" pitchFamily="2" charset="-122"/>
                <a:cs typeface="Times New Roman" pitchFamily="18" charset="0"/>
              </a:rPr>
              <a:t>分，</a:t>
            </a:r>
            <a:r>
              <a:rPr lang="zh-CN" altLang="zh-CN" sz="2000" b="1" dirty="0" smtClean="0">
                <a:solidFill>
                  <a:srgbClr val="000000"/>
                </a:solidFill>
                <a:latin typeface="Times New Roman" pitchFamily="18" charset="0"/>
                <a:ea typeface="黑体" pitchFamily="2" charset="-122"/>
                <a:cs typeface="Times New Roman" pitchFamily="18" charset="0"/>
              </a:rPr>
              <a:t>共</a:t>
            </a:r>
            <a:r>
              <a:rPr lang="en-US" altLang="zh-CN" sz="2000" b="1" dirty="0" smtClean="0">
                <a:solidFill>
                  <a:srgbClr val="000000"/>
                </a:solidFill>
                <a:latin typeface="Times New Roman" pitchFamily="18" charset="0"/>
                <a:ea typeface="黑体" pitchFamily="2" charset="-122"/>
                <a:cs typeface="Times New Roman" pitchFamily="18" charset="0"/>
              </a:rPr>
              <a:t>10</a:t>
            </a:r>
            <a:r>
              <a:rPr lang="zh-CN" altLang="en-US" sz="2000" b="1" dirty="0" smtClean="0">
                <a:solidFill>
                  <a:srgbClr val="000000"/>
                </a:solidFill>
                <a:latin typeface="Times New Roman" pitchFamily="18" charset="0"/>
                <a:ea typeface="黑体" pitchFamily="2" charset="-122"/>
                <a:cs typeface="Times New Roman" pitchFamily="18" charset="0"/>
              </a:rPr>
              <a:t>分。</a:t>
            </a:r>
            <a:r>
              <a:rPr lang="zh-CN" altLang="en-US" sz="2000" b="1" dirty="0" smtClean="0"/>
              <a:t>把</a:t>
            </a:r>
            <a:r>
              <a:rPr lang="zh-CN" altLang="en-US" sz="2000" b="1" dirty="0"/>
              <a:t>选项中正确答案</a:t>
            </a:r>
            <a:r>
              <a:rPr lang="zh-CN" altLang="en-US" sz="2000" b="1" dirty="0" smtClean="0"/>
              <a:t>的代号填</a:t>
            </a:r>
            <a:r>
              <a:rPr lang="zh-CN" altLang="en-US" sz="2000" b="1" dirty="0"/>
              <a:t>在括号里</a:t>
            </a:r>
            <a:r>
              <a:rPr lang="en-US" altLang="zh-CN" sz="2000" b="1" dirty="0"/>
              <a:t>)</a:t>
            </a:r>
            <a:endParaRPr lang="zh-CN" altLang="en-US" sz="2000" b="1" dirty="0"/>
          </a:p>
          <a:p>
            <a:pPr marL="0" marR="0" lvl="0" indent="26988"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smtClean="0">
                <a:ln>
                  <a:noFill/>
                </a:ln>
                <a:solidFill>
                  <a:srgbClr val="000000"/>
                </a:solidFill>
                <a:effectLst/>
                <a:latin typeface="Times New Roman" pitchFamily="18" charset="0"/>
                <a:ea typeface="黑体" pitchFamily="2"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 </a:t>
            </a:r>
            <a:r>
              <a:rPr kumimoji="0" lang="en-US" altLang="zh-CN" sz="2000" b="1" i="0" u="none" strike="noStrike" cap="none" normalizeH="0" dirty="0" smtClean="0">
                <a:ln>
                  <a:noFill/>
                </a:ln>
                <a:solidFill>
                  <a:srgbClr val="000000"/>
                </a:solidFill>
                <a:effectLst/>
                <a:latin typeface="Times New Roman" pitchFamily="18" charset="0"/>
                <a:ea typeface="宋体" pitchFamily="2"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  b    )</a:t>
            </a:r>
            <a:r>
              <a:rPr kumimoji="0" lang="zh-CN" altLang="en-US"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  </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a:p>
            <a:pPr marL="0" marR="0" lvl="0" indent="26988" algn="l" defTabSz="914400" rtl="0" eaLnBrk="0" fontAlgn="base" latinLnBrk="0" hangingPunct="0">
              <a:lnSpc>
                <a:spcPct val="120000"/>
              </a:lnSpc>
              <a:spcBef>
                <a:spcPct val="0"/>
              </a:spcBef>
              <a:spcAft>
                <a:spcPct val="0"/>
              </a:spcAft>
              <a:buClrTx/>
              <a:buSzTx/>
              <a:buFontTx/>
              <a:buNone/>
              <a:tabLst/>
            </a:pPr>
            <a:r>
              <a:rPr kumimoji="0" lang="en-US" altLang="zh-CN" sz="2000" b="1" i="0" u="none" strike="noStrike" cap="none" normalizeH="0" dirty="0" smtClean="0">
                <a:ln>
                  <a:noFill/>
                </a:ln>
                <a:solidFill>
                  <a:srgbClr val="000000"/>
                </a:solidFill>
                <a:effectLst/>
                <a:latin typeface="Times New Roman" pitchFamily="18" charset="0"/>
                <a:ea typeface="宋体" pitchFamily="2"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2.</a:t>
            </a:r>
            <a:r>
              <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 </a:t>
            </a:r>
            <a:r>
              <a:rPr kumimoji="0" lang="en-US" altLang="zh-CN" sz="2000" b="1" i="0" u="none" strike="noStrike" cap="none" normalizeH="0" dirty="0" smtClean="0">
                <a:ln>
                  <a:noFill/>
                </a:ln>
                <a:solidFill>
                  <a:srgbClr val="000000"/>
                </a:solidFill>
                <a:effectLst/>
                <a:latin typeface="Times New Roman" pitchFamily="18" charset="0"/>
                <a:ea typeface="宋体" pitchFamily="2" charset="-122"/>
                <a:cs typeface="宋体" pitchFamily="2" charset="-122"/>
              </a:rPr>
              <a:t>   </a:t>
            </a:r>
            <a:r>
              <a:rPr lang="en-US" altLang="zh-CN" sz="2000" b="1" dirty="0" smtClean="0"/>
              <a:t>(   a    )</a:t>
            </a:r>
            <a:r>
              <a:rPr lang="zh-CN" altLang="en-US" sz="2000" b="1" dirty="0" smtClean="0"/>
              <a:t>（由标准公差表得两轴都是</a:t>
            </a:r>
            <a:r>
              <a:rPr lang="en-US" altLang="zh-CN" sz="2000" b="1" dirty="0" smtClean="0"/>
              <a:t>IT7)</a:t>
            </a:r>
            <a:r>
              <a:rPr lang="zh-CN" altLang="en-US" sz="2000" b="1" dirty="0" smtClean="0"/>
              <a:t>。</a:t>
            </a:r>
            <a:endParaRPr lang="en-US" altLang="zh-CN" sz="2000" b="1" dirty="0" smtClean="0"/>
          </a:p>
          <a:p>
            <a:pPr marL="0" marR="0" lvl="0" indent="26988" algn="l" defTabSz="914400" rtl="0" eaLnBrk="0" fontAlgn="base" latinLnBrk="0" hangingPunct="0">
              <a:lnSpc>
                <a:spcPct val="120000"/>
              </a:lnSpc>
              <a:spcBef>
                <a:spcPct val="0"/>
              </a:spcBef>
              <a:spcAft>
                <a:spcPct val="0"/>
              </a:spcAft>
              <a:buClrTx/>
              <a:buSzTx/>
              <a:buFontTx/>
              <a:buNone/>
              <a:tabLst/>
            </a:pPr>
            <a:r>
              <a:rPr lang="en-US" altLang="zh-CN" sz="2000" b="1" dirty="0"/>
              <a:t> </a:t>
            </a:r>
            <a:r>
              <a:rPr lang="en-US" altLang="zh-CN" sz="2000" b="1" dirty="0" smtClean="0"/>
              <a:t>  3.      (  c  )  </a:t>
            </a:r>
            <a:r>
              <a:rPr lang="zh-CN" altLang="en-US" sz="2000" b="1" dirty="0" smtClean="0"/>
              <a:t>。       </a:t>
            </a:r>
            <a:r>
              <a:rPr lang="en-US" altLang="zh-CN" sz="2000" b="1" dirty="0" smtClean="0"/>
              <a:t>4. </a:t>
            </a:r>
            <a:r>
              <a:rPr lang="zh-CN" altLang="en-US" sz="2000" b="1" dirty="0" smtClean="0"/>
              <a:t>（</a:t>
            </a:r>
            <a:r>
              <a:rPr lang="en-US" altLang="zh-CN" sz="2000" b="1" dirty="0" smtClean="0"/>
              <a:t>a</a:t>
            </a:r>
            <a:r>
              <a:rPr lang="zh-CN" altLang="en-US" sz="2000" b="1" dirty="0" smtClean="0"/>
              <a:t>）。    </a:t>
            </a:r>
            <a:r>
              <a:rPr lang="en-US" altLang="zh-CN" sz="2000" b="1" dirty="0" smtClean="0"/>
              <a:t>5.  ( a)    </a:t>
            </a:r>
            <a:r>
              <a:rPr lang="zh-CN" altLang="en-US" sz="2000" b="1" dirty="0" smtClean="0"/>
              <a:t>。  </a:t>
            </a:r>
            <a:r>
              <a:rPr lang="en-US" altLang="zh-CN" sz="2000" b="1" dirty="0" smtClean="0"/>
              <a:t>6.  (c)   </a:t>
            </a:r>
            <a:r>
              <a:rPr lang="zh-CN" altLang="en-US" sz="2000" b="1" dirty="0" smtClean="0"/>
              <a:t>。 </a:t>
            </a:r>
            <a:endParaRPr lang="en-US" altLang="zh-CN" sz="2000" b="1" dirty="0" smtClean="0"/>
          </a:p>
          <a:p>
            <a:pPr marL="0" marR="0" lvl="0" indent="26988" algn="l" defTabSz="914400" rtl="0" eaLnBrk="0" fontAlgn="base" latinLnBrk="0" hangingPunct="0">
              <a:lnSpc>
                <a:spcPct val="120000"/>
              </a:lnSpc>
              <a:spcBef>
                <a:spcPct val="0"/>
              </a:spcBef>
              <a:spcAft>
                <a:spcPct val="0"/>
              </a:spcAft>
              <a:buClrTx/>
              <a:buSzTx/>
              <a:buFontTx/>
              <a:buNone/>
              <a:tabLst/>
            </a:pPr>
            <a:r>
              <a:rPr lang="zh-CN" altLang="en-US" sz="2000" b="1" dirty="0" smtClean="0"/>
              <a:t>   </a:t>
            </a:r>
            <a:r>
              <a:rPr lang="en-US" altLang="zh-CN" sz="2000" b="1" dirty="0" smtClean="0"/>
              <a:t>7.     </a:t>
            </a:r>
            <a:r>
              <a:rPr lang="zh-CN" altLang="en-US" sz="2000" b="1" dirty="0" smtClean="0"/>
              <a:t>（</a:t>
            </a:r>
            <a:r>
              <a:rPr lang="en-US" altLang="zh-CN" sz="2000" b="1" dirty="0" smtClean="0"/>
              <a:t>a</a:t>
            </a:r>
            <a:r>
              <a:rPr lang="zh-CN" altLang="en-US" sz="2000" b="1" dirty="0" smtClean="0"/>
              <a:t>）。        </a:t>
            </a:r>
            <a:r>
              <a:rPr lang="en-US" altLang="zh-CN" sz="2000" b="1" dirty="0" smtClean="0"/>
              <a:t>8.   (c)   </a:t>
            </a:r>
            <a:r>
              <a:rPr lang="zh-CN" altLang="en-US" sz="2000" b="1" dirty="0" smtClean="0"/>
              <a:t>。     </a:t>
            </a:r>
            <a:r>
              <a:rPr lang="en-US" altLang="zh-CN" sz="2000" b="1" dirty="0" smtClean="0"/>
              <a:t>9.   (a</a:t>
            </a:r>
            <a:r>
              <a:rPr lang="zh-CN" altLang="en-US" sz="2000" b="1" dirty="0" smtClean="0"/>
              <a:t>）。  </a:t>
            </a:r>
            <a:r>
              <a:rPr lang="en-US" altLang="zh-CN" sz="2000" b="1" dirty="0" smtClean="0"/>
              <a:t>10.  (b)</a:t>
            </a:r>
            <a:r>
              <a:rPr lang="zh-CN" altLang="en-US" sz="2000" b="1" dirty="0" smtClean="0"/>
              <a:t>。</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p:txBody>
      </p:sp>
      <p:sp>
        <p:nvSpPr>
          <p:cNvPr id="9" name="矩形 8"/>
          <p:cNvSpPr/>
          <p:nvPr/>
        </p:nvSpPr>
        <p:spPr>
          <a:xfrm>
            <a:off x="251520" y="4109010"/>
            <a:ext cx="5273699" cy="400110"/>
          </a:xfrm>
          <a:prstGeom prst="rect">
            <a:avLst/>
          </a:prstGeom>
        </p:spPr>
        <p:txBody>
          <a:bodyPr wrap="square">
            <a:spAutoFit/>
          </a:bodyPr>
          <a:lstStyle/>
          <a:p>
            <a:r>
              <a:rPr lang="zh-CN" altLang="zh-CN" sz="2000" b="1" dirty="0" smtClean="0"/>
              <a:t>三</a:t>
            </a:r>
            <a:r>
              <a:rPr lang="zh-CN" altLang="en-US" sz="2000" b="1" dirty="0" smtClean="0"/>
              <a:t>、</a:t>
            </a:r>
            <a:r>
              <a:rPr lang="zh-CN" altLang="zh-CN" sz="2000" b="1" dirty="0" smtClean="0"/>
              <a:t>填空</a:t>
            </a:r>
            <a:r>
              <a:rPr lang="zh-CN" altLang="zh-CN" sz="2000" b="1" dirty="0"/>
              <a:t>题（共</a:t>
            </a:r>
            <a:r>
              <a:rPr lang="en-US" altLang="zh-CN" sz="2000" b="1" dirty="0" smtClean="0"/>
              <a:t>13</a:t>
            </a:r>
            <a:r>
              <a:rPr lang="zh-CN" altLang="zh-CN" sz="2000" b="1" dirty="0" smtClean="0"/>
              <a:t>分</a:t>
            </a:r>
            <a:r>
              <a:rPr lang="zh-CN" altLang="zh-CN" sz="2000" b="1" dirty="0"/>
              <a:t>，每</a:t>
            </a:r>
            <a:r>
              <a:rPr lang="zh-CN" altLang="zh-CN" sz="2000" b="1" dirty="0" smtClean="0"/>
              <a:t>空</a:t>
            </a:r>
            <a:r>
              <a:rPr lang="en-US" altLang="zh-CN" sz="2000" b="1" dirty="0" smtClean="0"/>
              <a:t>0.5</a:t>
            </a:r>
            <a:r>
              <a:rPr lang="zh-CN" altLang="zh-CN" sz="2000" b="1" dirty="0" smtClean="0"/>
              <a:t>分</a:t>
            </a:r>
            <a:r>
              <a:rPr lang="zh-CN" altLang="zh-CN" sz="2000" b="1" dirty="0"/>
              <a:t>）</a:t>
            </a:r>
            <a:endParaRPr lang="zh-CN" altLang="zh-CN" sz="2000" dirty="0"/>
          </a:p>
        </p:txBody>
      </p:sp>
      <p:sp>
        <p:nvSpPr>
          <p:cNvPr id="10" name="矩形 9"/>
          <p:cNvSpPr/>
          <p:nvPr/>
        </p:nvSpPr>
        <p:spPr>
          <a:xfrm>
            <a:off x="344660" y="4472533"/>
            <a:ext cx="8331795" cy="1692771"/>
          </a:xfrm>
          <a:prstGeom prst="rect">
            <a:avLst/>
          </a:prstGeom>
        </p:spPr>
        <p:txBody>
          <a:bodyPr wrap="square">
            <a:spAutoFit/>
          </a:bodyPr>
          <a:lstStyle/>
          <a:p>
            <a:pPr>
              <a:lnSpc>
                <a:spcPct val="130000"/>
              </a:lnSpc>
            </a:pPr>
            <a:r>
              <a:rPr lang="en-US" altLang="zh-CN" sz="2000" b="1" dirty="0" smtClean="0"/>
              <a:t>1. </a:t>
            </a:r>
            <a:r>
              <a:rPr lang="zh-CN" altLang="en-US" sz="2000" b="1" dirty="0" smtClean="0"/>
              <a:t>完全互换法</a:t>
            </a:r>
            <a:r>
              <a:rPr lang="zh-CN" altLang="zh-CN" sz="2000" b="1" dirty="0" smtClean="0"/>
              <a:t>和</a:t>
            </a:r>
            <a:r>
              <a:rPr lang="zh-CN" altLang="en-US" sz="2000" b="1" dirty="0" smtClean="0"/>
              <a:t>不完全互换法</a:t>
            </a:r>
            <a:r>
              <a:rPr lang="zh-CN" altLang="zh-CN" sz="2000" b="1" dirty="0" smtClean="0"/>
              <a:t>两种</a:t>
            </a:r>
            <a:r>
              <a:rPr lang="zh-CN" altLang="zh-CN" sz="2000" b="1" dirty="0"/>
              <a:t>。</a:t>
            </a:r>
          </a:p>
          <a:p>
            <a:pPr>
              <a:lnSpc>
                <a:spcPct val="130000"/>
              </a:lnSpc>
            </a:pPr>
            <a:r>
              <a:rPr lang="en-US" altLang="zh-CN" sz="2000" b="1" dirty="0"/>
              <a:t>2</a:t>
            </a:r>
            <a:r>
              <a:rPr lang="en-US" altLang="zh-CN" sz="2000" b="1" dirty="0" smtClean="0"/>
              <a:t>. </a:t>
            </a:r>
            <a:r>
              <a:rPr lang="zh-CN" altLang="en-US" sz="2000" b="1" dirty="0" smtClean="0"/>
              <a:t>基轴制 ，过渡配合。</a:t>
            </a:r>
            <a:endParaRPr lang="en-US" altLang="zh-CN" sz="2000" b="1" dirty="0" smtClean="0"/>
          </a:p>
          <a:p>
            <a:pPr marL="457200" indent="-457200">
              <a:lnSpc>
                <a:spcPct val="130000"/>
              </a:lnSpc>
              <a:buAutoNum type="arabicPeriod" startAt="3"/>
            </a:pPr>
            <a:r>
              <a:rPr lang="en-US" altLang="zh-CN" sz="2000" b="1" dirty="0" smtClean="0"/>
              <a:t>M20━6g  </a:t>
            </a:r>
            <a:r>
              <a:rPr lang="zh-CN" altLang="en-US" sz="2000" b="1" dirty="0" smtClean="0"/>
              <a:t>。</a:t>
            </a:r>
            <a:endParaRPr lang="en-US" altLang="zh-CN" sz="2000" b="1" dirty="0" smtClean="0"/>
          </a:p>
          <a:p>
            <a:pPr marL="457200" indent="-457200">
              <a:lnSpc>
                <a:spcPct val="130000"/>
              </a:lnSpc>
              <a:buAutoNum type="arabicPeriod" startAt="3"/>
            </a:pPr>
            <a:r>
              <a:rPr lang="zh-CN" altLang="en-US" sz="2000" b="1" dirty="0"/>
              <a:t>传递运动</a:t>
            </a:r>
            <a:r>
              <a:rPr lang="zh-CN" altLang="en-US" sz="2000" b="1" dirty="0" smtClean="0"/>
              <a:t>准确性，传动平稳性、载荷分布均匀性和齿侧间隙合理性。</a:t>
            </a:r>
            <a:endParaRPr lang="zh-CN" altLang="zh-CN" sz="2000" b="1" dirty="0"/>
          </a:p>
        </p:txBody>
      </p:sp>
      <p:sp>
        <p:nvSpPr>
          <p:cNvPr id="12"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58</a:t>
            </a:fld>
            <a:endParaRPr lang="zh-CN" altLang="en-US" sz="2400" b="1" dirty="0"/>
          </a:p>
        </p:txBody>
      </p:sp>
    </p:spTree>
    <p:extLst>
      <p:ext uri="{BB962C8B-B14F-4D97-AF65-F5344CB8AC3E}">
        <p14:creationId xmlns:p14="http://schemas.microsoft.com/office/powerpoint/2010/main" val="42245942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25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wipe(left)">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wipe(left)">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Effect transition="in" filter="wipe(left)">
                                      <p:cBhvr>
                                        <p:cTn id="22" dur="500"/>
                                        <p:tgtEl>
                                          <p:spTgt spid="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225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125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P spid="8" grpId="0" build="p"/>
      <p:bldP spid="11" grpId="0"/>
      <p:bldP spid="9" grpId="0"/>
      <p:bldP spid="1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3478" y="1024280"/>
            <a:ext cx="8619829" cy="492443"/>
          </a:xfrm>
          <a:prstGeom prst="rect">
            <a:avLst/>
          </a:prstGeom>
        </p:spPr>
        <p:txBody>
          <a:bodyPr wrap="square">
            <a:spAutoFit/>
          </a:bodyPr>
          <a:lstStyle/>
          <a:p>
            <a:pPr>
              <a:lnSpc>
                <a:spcPct val="130000"/>
              </a:lnSpc>
            </a:pPr>
            <a:r>
              <a:rPr lang="en-US" altLang="zh-CN" sz="2000" b="1" dirty="0" smtClean="0"/>
              <a:t>5.</a:t>
            </a:r>
            <a:r>
              <a:rPr lang="en-US" altLang="zh-CN" sz="2000" b="1" i="1" dirty="0" smtClean="0"/>
              <a:t>  </a:t>
            </a:r>
            <a:r>
              <a:rPr lang="zh-CN" altLang="en-US" sz="2000" b="1" dirty="0" smtClean="0"/>
              <a:t>传递运动准确性</a:t>
            </a:r>
            <a:r>
              <a:rPr lang="zh-CN" altLang="zh-CN" sz="2000" b="1" dirty="0" smtClean="0"/>
              <a:t>，</a:t>
            </a:r>
            <a:r>
              <a:rPr lang="zh-CN" altLang="en-US" sz="2000" b="1" dirty="0" smtClean="0"/>
              <a:t>传动平稳性，载荷分布均匀性</a:t>
            </a:r>
            <a:r>
              <a:rPr lang="zh-CN" altLang="zh-CN" sz="2000" b="1" dirty="0" smtClean="0"/>
              <a:t> </a:t>
            </a:r>
            <a:r>
              <a:rPr lang="zh-CN" altLang="en-US" sz="2000" b="1" dirty="0" smtClean="0"/>
              <a:t>和齿侧间隙合理性。</a:t>
            </a:r>
            <a:endParaRPr lang="zh-CN" altLang="zh-CN" sz="2000" b="1" dirty="0"/>
          </a:p>
        </p:txBody>
      </p:sp>
      <p:graphicFrame>
        <p:nvGraphicFramePr>
          <p:cNvPr id="8" name="表格 7"/>
          <p:cNvGraphicFramePr>
            <a:graphicFrameLocks noGrp="1"/>
          </p:cNvGraphicFramePr>
          <p:nvPr>
            <p:extLst>
              <p:ext uri="{D42A27DB-BD31-4B8C-83A1-F6EECF244321}">
                <p14:modId xmlns:p14="http://schemas.microsoft.com/office/powerpoint/2010/main" val="2793683878"/>
              </p:ext>
            </p:extLst>
          </p:nvPr>
        </p:nvGraphicFramePr>
        <p:xfrm>
          <a:off x="383478" y="1600344"/>
          <a:ext cx="6984778" cy="1536576"/>
        </p:xfrm>
        <a:graphic>
          <a:graphicData uri="http://schemas.openxmlformats.org/drawingml/2006/table">
            <a:tbl>
              <a:tblPr firstRow="1" bandRow="1">
                <a:tableStyleId>{5940675A-B579-460E-94D1-54222C63F5DA}</a:tableStyleId>
              </a:tblPr>
              <a:tblGrid>
                <a:gridCol w="1011293"/>
                <a:gridCol w="1316966"/>
                <a:gridCol w="1264169"/>
                <a:gridCol w="1327441"/>
                <a:gridCol w="1244447"/>
                <a:gridCol w="820462"/>
              </a:tblGrid>
              <a:tr h="370840">
                <a:tc gridSpan="6">
                  <a:txBody>
                    <a:bodyPr/>
                    <a:lstStyle/>
                    <a:p>
                      <a:pPr algn="l"/>
                      <a:r>
                        <a:rPr lang="en-US" altLang="zh-CN" sz="1600" b="1" dirty="0" smtClean="0"/>
                        <a:t>    6.</a:t>
                      </a:r>
                      <a:endParaRPr lang="zh-CN" altLang="en-US" sz="1600" b="1" dirty="0"/>
                    </a:p>
                  </a:txBody>
                  <a:tcPr/>
                </a:tc>
                <a:tc hMerge="1">
                  <a:txBody>
                    <a:bodyPr/>
                    <a:lstStyle/>
                    <a:p>
                      <a:pPr algn="ctr"/>
                      <a:endParaRPr lang="zh-CN" altLang="en-US" sz="1600" b="1" dirty="0"/>
                    </a:p>
                  </a:txBody>
                  <a:tcPr/>
                </a:tc>
                <a:tc hMerge="1">
                  <a:txBody>
                    <a:bodyPr/>
                    <a:lstStyle/>
                    <a:p>
                      <a:pPr algn="ctr"/>
                      <a:endParaRPr lang="zh-CN" altLang="en-US" sz="1600" b="1" dirty="0"/>
                    </a:p>
                  </a:txBody>
                  <a:tcPr/>
                </a:tc>
                <a:tc hMerge="1">
                  <a:txBody>
                    <a:bodyPr/>
                    <a:lstStyle/>
                    <a:p>
                      <a:pPr algn="ctr"/>
                      <a:endParaRPr lang="zh-CN" altLang="en-US" sz="1600" b="1" dirty="0"/>
                    </a:p>
                  </a:txBody>
                  <a:tcPr/>
                </a:tc>
                <a:tc hMerge="1">
                  <a:txBody>
                    <a:bodyPr/>
                    <a:lstStyle/>
                    <a:p>
                      <a:pPr algn="ctr"/>
                      <a:endParaRPr lang="zh-CN" altLang="en-US" sz="1600" b="1" dirty="0"/>
                    </a:p>
                  </a:txBody>
                  <a:tcPr/>
                </a:tc>
                <a:tc hMerge="1">
                  <a:txBody>
                    <a:bodyPr/>
                    <a:lstStyle/>
                    <a:p>
                      <a:pPr algn="ctr"/>
                      <a:endParaRPr lang="zh-CN" altLang="en-US" sz="1600" b="1" dirty="0"/>
                    </a:p>
                  </a:txBody>
                  <a:tcPr/>
                </a:tc>
              </a:tr>
              <a:tr h="370840">
                <a:tc>
                  <a:txBody>
                    <a:bodyPr/>
                    <a:lstStyle/>
                    <a:p>
                      <a:pPr algn="ctr"/>
                      <a:r>
                        <a:rPr lang="zh-CN" altLang="en-US" sz="1600" b="1" dirty="0" smtClean="0"/>
                        <a:t>公称尺寸</a:t>
                      </a:r>
                      <a:endParaRPr lang="zh-CN" altLang="en-US" sz="1600" b="1" dirty="0"/>
                    </a:p>
                  </a:txBody>
                  <a:tcPr/>
                </a:tc>
                <a:tc>
                  <a:txBody>
                    <a:bodyPr/>
                    <a:lstStyle/>
                    <a:p>
                      <a:pPr algn="ctr"/>
                      <a:r>
                        <a:rPr lang="zh-CN" altLang="en-US" sz="1600" b="1" dirty="0" smtClean="0"/>
                        <a:t>上极限尺寸</a:t>
                      </a:r>
                      <a:endParaRPr lang="zh-CN" altLang="en-US" sz="1600" b="1" dirty="0"/>
                    </a:p>
                  </a:txBody>
                  <a:tcPr/>
                </a:tc>
                <a:tc>
                  <a:txBody>
                    <a:bodyPr/>
                    <a:lstStyle/>
                    <a:p>
                      <a:pPr algn="ctr"/>
                      <a:r>
                        <a:rPr lang="zh-CN" altLang="en-US" sz="1600" b="1" dirty="0" smtClean="0"/>
                        <a:t>下极限尺寸</a:t>
                      </a:r>
                      <a:endParaRPr lang="zh-CN" altLang="en-US" sz="1600" b="1" dirty="0"/>
                    </a:p>
                  </a:txBody>
                  <a:tcPr/>
                </a:tc>
                <a:tc>
                  <a:txBody>
                    <a:bodyPr/>
                    <a:lstStyle/>
                    <a:p>
                      <a:pPr algn="ctr"/>
                      <a:r>
                        <a:rPr lang="zh-CN" altLang="en-US" sz="1600" b="1" dirty="0" smtClean="0"/>
                        <a:t>上极限偏差</a:t>
                      </a:r>
                      <a:endParaRPr lang="zh-CN" altLang="en-US" sz="1600" b="1" dirty="0"/>
                    </a:p>
                  </a:txBody>
                  <a:tcPr/>
                </a:tc>
                <a:tc>
                  <a:txBody>
                    <a:bodyPr/>
                    <a:lstStyle/>
                    <a:p>
                      <a:pPr algn="ctr"/>
                      <a:r>
                        <a:rPr lang="zh-CN" altLang="en-US" sz="1600" b="1" dirty="0" smtClean="0"/>
                        <a:t>下极限偏差</a:t>
                      </a:r>
                      <a:endParaRPr lang="zh-CN" altLang="en-US" sz="1600" b="1" dirty="0"/>
                    </a:p>
                  </a:txBody>
                  <a:tcPr/>
                </a:tc>
                <a:tc>
                  <a:txBody>
                    <a:bodyPr/>
                    <a:lstStyle/>
                    <a:p>
                      <a:pPr algn="ctr"/>
                      <a:r>
                        <a:rPr lang="zh-CN" altLang="en-US" sz="1600" b="1" dirty="0" smtClean="0"/>
                        <a:t>公差</a:t>
                      </a:r>
                      <a:endParaRPr lang="zh-CN" altLang="en-US" sz="1600" b="1" dirty="0"/>
                    </a:p>
                  </a:txBody>
                  <a:tcPr/>
                </a:tc>
              </a:tr>
              <a:tr h="370840">
                <a:tc>
                  <a:txBody>
                    <a:bodyPr/>
                    <a:lstStyle/>
                    <a:p>
                      <a:pPr algn="ctr"/>
                      <a:r>
                        <a:rPr lang="zh-CN" altLang="en-US" b="1" dirty="0" smtClean="0"/>
                        <a:t>孔</a:t>
                      </a:r>
                      <a:r>
                        <a:rPr lang="el-GR" altLang="zh-CN" b="1" i="1" dirty="0" smtClean="0">
                          <a:latin typeface="Cambria Math"/>
                          <a:ea typeface="Cambria Math"/>
                        </a:rPr>
                        <a:t>ϕ</a:t>
                      </a:r>
                      <a:r>
                        <a:rPr lang="en-US" altLang="zh-CN" b="1" dirty="0" smtClean="0">
                          <a:latin typeface="Cambria Math"/>
                          <a:ea typeface="Cambria Math"/>
                        </a:rPr>
                        <a:t>25</a:t>
                      </a:r>
                      <a:endParaRPr lang="zh-CN" altLang="en-US" b="1" dirty="0"/>
                    </a:p>
                  </a:txBody>
                  <a:tcPr/>
                </a:tc>
                <a:tc>
                  <a:txBody>
                    <a:bodyPr/>
                    <a:lstStyle/>
                    <a:p>
                      <a:pPr algn="ctr"/>
                      <a:r>
                        <a:rPr lang="el-GR" altLang="zh-CN" b="1" i="1" dirty="0" smtClean="0">
                          <a:latin typeface="Cambria Math"/>
                          <a:ea typeface="Cambria Math"/>
                        </a:rPr>
                        <a:t>Φ</a:t>
                      </a:r>
                      <a:r>
                        <a:rPr lang="en-US" altLang="zh-CN" b="1" dirty="0" smtClean="0">
                          <a:latin typeface="Cambria Math"/>
                          <a:ea typeface="Cambria Math"/>
                        </a:rPr>
                        <a:t>25.033</a:t>
                      </a:r>
                      <a:endParaRPr lang="zh-CN" altLang="en-US" b="1" dirty="0"/>
                    </a:p>
                  </a:txBody>
                  <a:tcPr/>
                </a:tc>
                <a:tc>
                  <a:txBody>
                    <a:bodyPr/>
                    <a:lstStyle/>
                    <a:p>
                      <a:pPr algn="ctr"/>
                      <a:r>
                        <a:rPr lang="el-GR" altLang="zh-CN" b="1" i="1" dirty="0" smtClean="0">
                          <a:latin typeface="Cambria Math"/>
                          <a:ea typeface="Cambria Math"/>
                        </a:rPr>
                        <a:t>ϕ</a:t>
                      </a:r>
                      <a:r>
                        <a:rPr lang="en-US" altLang="zh-CN" b="1" dirty="0" smtClean="0">
                          <a:latin typeface="Cambria Math"/>
                          <a:ea typeface="Cambria Math"/>
                        </a:rPr>
                        <a:t>25</a:t>
                      </a:r>
                      <a:endParaRPr lang="zh-CN" altLang="en-US" b="1" dirty="0"/>
                    </a:p>
                  </a:txBody>
                  <a:tcPr/>
                </a:tc>
                <a:tc>
                  <a:txBody>
                    <a:bodyPr/>
                    <a:lstStyle/>
                    <a:p>
                      <a:pPr algn="ctr"/>
                      <a:r>
                        <a:rPr lang="en-US" altLang="zh-CN" b="1" dirty="0" smtClean="0">
                          <a:solidFill>
                            <a:srgbClr val="FF0000"/>
                          </a:solidFill>
                        </a:rPr>
                        <a:t>+0.033</a:t>
                      </a:r>
                      <a:endParaRPr lang="zh-CN" altLang="en-US" b="1" dirty="0">
                        <a:solidFill>
                          <a:srgbClr val="FF0000"/>
                        </a:solidFill>
                      </a:endParaRPr>
                    </a:p>
                  </a:txBody>
                  <a:tcPr/>
                </a:tc>
                <a:tc>
                  <a:txBody>
                    <a:bodyPr/>
                    <a:lstStyle/>
                    <a:p>
                      <a:pPr algn="ctr"/>
                      <a:r>
                        <a:rPr lang="en-US" altLang="zh-CN" b="1" dirty="0" smtClean="0">
                          <a:solidFill>
                            <a:srgbClr val="FF0000"/>
                          </a:solidFill>
                        </a:rPr>
                        <a:t>0</a:t>
                      </a:r>
                      <a:endParaRPr lang="zh-CN" altLang="en-US" b="1" dirty="0">
                        <a:solidFill>
                          <a:srgbClr val="FF0000"/>
                        </a:solidFill>
                      </a:endParaRPr>
                    </a:p>
                  </a:txBody>
                  <a:tcPr/>
                </a:tc>
                <a:tc>
                  <a:txBody>
                    <a:bodyPr/>
                    <a:lstStyle/>
                    <a:p>
                      <a:pPr algn="ctr"/>
                      <a:r>
                        <a:rPr lang="en-US" altLang="zh-CN" b="1" dirty="0" smtClean="0">
                          <a:solidFill>
                            <a:srgbClr val="FF0000"/>
                          </a:solidFill>
                        </a:rPr>
                        <a:t>0.033</a:t>
                      </a:r>
                      <a:endParaRPr lang="zh-CN" altLang="en-US" b="1" dirty="0">
                        <a:solidFill>
                          <a:srgbClr val="FF0000"/>
                        </a:solidFill>
                      </a:endParaRPr>
                    </a:p>
                  </a:txBody>
                  <a:tcPr/>
                </a:tc>
              </a:tr>
              <a:tr h="42405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b="1" i="0" dirty="0" smtClean="0">
                          <a:latin typeface="Cambria Math"/>
                          <a:ea typeface="Cambria Math"/>
                        </a:rPr>
                        <a:t>轴</a:t>
                      </a:r>
                      <a:r>
                        <a:rPr lang="el-GR" altLang="zh-CN" b="1" i="1" dirty="0" smtClean="0">
                          <a:latin typeface="Cambria Math"/>
                          <a:ea typeface="Cambria Math"/>
                        </a:rPr>
                        <a:t>ϕ</a:t>
                      </a:r>
                      <a:r>
                        <a:rPr lang="en-US" altLang="zh-CN" b="1" i="0" dirty="0" smtClean="0">
                          <a:latin typeface="Cambria Math"/>
                          <a:ea typeface="Cambria Math"/>
                        </a:rPr>
                        <a:t>30</a:t>
                      </a:r>
                      <a:endParaRPr lang="zh-CN" altLang="en-US" b="1"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l-GR" altLang="zh-CN" b="1" i="1" dirty="0" smtClean="0">
                          <a:solidFill>
                            <a:srgbClr val="FF0000"/>
                          </a:solidFill>
                          <a:latin typeface="Cambria Math"/>
                          <a:ea typeface="Cambria Math"/>
                        </a:rPr>
                        <a:t>Φ</a:t>
                      </a:r>
                      <a:r>
                        <a:rPr lang="en-US" altLang="zh-CN" b="1" i="0" dirty="0" smtClean="0">
                          <a:solidFill>
                            <a:srgbClr val="FF0000"/>
                          </a:solidFill>
                          <a:latin typeface="Cambria Math"/>
                          <a:ea typeface="Cambria Math"/>
                        </a:rPr>
                        <a:t>29.960</a:t>
                      </a:r>
                      <a:endParaRPr lang="zh-CN" altLang="en-US" b="1" i="0" dirty="0">
                        <a:solidFill>
                          <a:srgbClr val="FF0000"/>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l-GR" altLang="zh-CN" b="1" i="1" dirty="0" smtClean="0">
                          <a:solidFill>
                            <a:srgbClr val="FF0000"/>
                          </a:solidFill>
                          <a:latin typeface="Cambria Math"/>
                          <a:ea typeface="Cambria Math"/>
                        </a:rPr>
                        <a:t>Φ</a:t>
                      </a:r>
                      <a:r>
                        <a:rPr lang="en-US" altLang="zh-CN" b="1" i="0" dirty="0" smtClean="0">
                          <a:solidFill>
                            <a:srgbClr val="FF0000"/>
                          </a:solidFill>
                          <a:latin typeface="Cambria Math"/>
                          <a:ea typeface="Cambria Math"/>
                        </a:rPr>
                        <a:t>29.939</a:t>
                      </a:r>
                      <a:endParaRPr lang="zh-CN" altLang="en-US" b="1" dirty="0">
                        <a:solidFill>
                          <a:srgbClr val="FF0000"/>
                        </a:solidFill>
                      </a:endParaRPr>
                    </a:p>
                  </a:txBody>
                  <a:tcPr/>
                </a:tc>
                <a:tc>
                  <a:txBody>
                    <a:bodyPr/>
                    <a:lstStyle/>
                    <a:p>
                      <a:pPr algn="ctr"/>
                      <a:r>
                        <a:rPr lang="en-US" altLang="zh-CN" b="1" dirty="0" smtClean="0"/>
                        <a:t>-0.040</a:t>
                      </a:r>
                      <a:endParaRPr lang="zh-CN" altLang="en-US" b="1" dirty="0"/>
                    </a:p>
                  </a:txBody>
                  <a:tcPr/>
                </a:tc>
                <a:tc>
                  <a:txBody>
                    <a:bodyPr/>
                    <a:lstStyle/>
                    <a:p>
                      <a:pPr algn="ctr"/>
                      <a:r>
                        <a:rPr lang="en-US" altLang="zh-CN" b="1" dirty="0" smtClean="0">
                          <a:solidFill>
                            <a:srgbClr val="FF0000"/>
                          </a:solidFill>
                        </a:rPr>
                        <a:t>-0.061</a:t>
                      </a:r>
                      <a:endParaRPr lang="zh-CN" altLang="en-US" b="1" dirty="0">
                        <a:solidFill>
                          <a:srgbClr val="FF0000"/>
                        </a:solidFill>
                      </a:endParaRPr>
                    </a:p>
                  </a:txBody>
                  <a:tcPr/>
                </a:tc>
                <a:tc>
                  <a:txBody>
                    <a:bodyPr/>
                    <a:lstStyle/>
                    <a:p>
                      <a:pPr algn="ctr"/>
                      <a:r>
                        <a:rPr lang="en-US" altLang="zh-CN" b="1" dirty="0" smtClean="0"/>
                        <a:t>0.021</a:t>
                      </a:r>
                      <a:endParaRPr lang="zh-CN" altLang="en-US" b="1" dirty="0"/>
                    </a:p>
                  </a:txBody>
                  <a:tcPr/>
                </a:tc>
              </a:tr>
            </a:tbl>
          </a:graphicData>
        </a:graphic>
      </p:graphicFrame>
      <p:sp>
        <p:nvSpPr>
          <p:cNvPr id="10" name="矩形 9"/>
          <p:cNvSpPr/>
          <p:nvPr/>
        </p:nvSpPr>
        <p:spPr>
          <a:xfrm>
            <a:off x="383478" y="3256528"/>
            <a:ext cx="8619829" cy="455125"/>
          </a:xfrm>
          <a:prstGeom prst="rect">
            <a:avLst/>
          </a:prstGeom>
        </p:spPr>
        <p:txBody>
          <a:bodyPr wrap="square">
            <a:spAutoFit/>
          </a:bodyPr>
          <a:lstStyle/>
          <a:p>
            <a:pPr>
              <a:lnSpc>
                <a:spcPct val="130000"/>
              </a:lnSpc>
            </a:pPr>
            <a:r>
              <a:rPr lang="en-US" altLang="zh-CN" sz="2000" b="1" dirty="0"/>
              <a:t>7</a:t>
            </a:r>
            <a:r>
              <a:rPr lang="en-US" altLang="zh-CN" sz="2000" b="1" dirty="0" smtClean="0"/>
              <a:t>.</a:t>
            </a:r>
            <a:r>
              <a:rPr lang="en-US" altLang="zh-CN" sz="2000" b="1" i="1" dirty="0" smtClean="0"/>
              <a:t>  </a:t>
            </a:r>
            <a:r>
              <a:rPr lang="zh-CN" altLang="en-US" sz="2000" b="1" dirty="0" smtClean="0"/>
              <a:t>间隙配合。</a:t>
            </a:r>
            <a:endParaRPr lang="zh-CN" altLang="zh-CN" sz="2000" b="1" dirty="0"/>
          </a:p>
        </p:txBody>
      </p:sp>
      <p:sp>
        <p:nvSpPr>
          <p:cNvPr id="11" name="矩形 10"/>
          <p:cNvSpPr/>
          <p:nvPr/>
        </p:nvSpPr>
        <p:spPr>
          <a:xfrm>
            <a:off x="416667" y="3832592"/>
            <a:ext cx="8619829" cy="892552"/>
          </a:xfrm>
          <a:prstGeom prst="rect">
            <a:avLst/>
          </a:prstGeom>
        </p:spPr>
        <p:txBody>
          <a:bodyPr wrap="square">
            <a:spAutoFit/>
          </a:bodyPr>
          <a:lstStyle/>
          <a:p>
            <a:pPr marL="457200" indent="-457200">
              <a:lnSpc>
                <a:spcPct val="130000"/>
              </a:lnSpc>
              <a:buAutoNum type="arabicPeriod" startAt="8"/>
            </a:pPr>
            <a:r>
              <a:rPr lang="zh-CN" altLang="en-US" sz="2000" b="1" dirty="0" smtClean="0"/>
              <a:t>齿坯精度对齿轮加工、检验和安装精度都有影响，因此，控制齿坯精度</a:t>
            </a:r>
            <a:endParaRPr lang="en-US" altLang="zh-CN" sz="2000" b="1" dirty="0" smtClean="0"/>
          </a:p>
          <a:p>
            <a:pPr>
              <a:lnSpc>
                <a:spcPct val="130000"/>
              </a:lnSpc>
            </a:pPr>
            <a:r>
              <a:rPr lang="en-US" altLang="zh-CN" sz="2000" b="1" dirty="0"/>
              <a:t> </a:t>
            </a:r>
            <a:r>
              <a:rPr lang="en-US" altLang="zh-CN" sz="2000" b="1" dirty="0" smtClean="0"/>
              <a:t>        </a:t>
            </a:r>
            <a:r>
              <a:rPr lang="zh-CN" altLang="en-US" sz="2000" b="1" dirty="0" smtClean="0"/>
              <a:t>来保证齿轮加工精度是一项有效措施。</a:t>
            </a:r>
            <a:endParaRPr lang="zh-CN" altLang="zh-CN" sz="2000" b="1" dirty="0"/>
          </a:p>
        </p:txBody>
      </p:sp>
      <p:sp>
        <p:nvSpPr>
          <p:cNvPr id="7"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59</a:t>
            </a:fld>
            <a:endParaRPr lang="zh-CN" altLang="en-US" sz="2400" b="1" dirty="0"/>
          </a:p>
        </p:txBody>
      </p:sp>
    </p:spTree>
    <p:extLst>
      <p:ext uri="{BB962C8B-B14F-4D97-AF65-F5344CB8AC3E}">
        <p14:creationId xmlns:p14="http://schemas.microsoft.com/office/powerpoint/2010/main" val="20016328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1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内容占位符 2"/>
              <p:cNvSpPr txBox="1">
                <a:spLocks/>
              </p:cNvSpPr>
              <p:nvPr/>
            </p:nvSpPr>
            <p:spPr>
              <a:xfrm>
                <a:off x="1053690" y="1279911"/>
                <a:ext cx="6830678" cy="14401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nSpc>
                    <a:spcPct val="130000"/>
                  </a:lnSpc>
                  <a:buAutoNum type="arabicPeriod" startAt="4"/>
                </a:pPr>
                <a:r>
                  <a:rPr lang="zh-CN" altLang="en-US" sz="2000" b="1" dirty="0" smtClean="0"/>
                  <a:t>答案</a:t>
                </a:r>
                <a:r>
                  <a:rPr lang="zh-CN" altLang="en-US" sz="2000" b="1" dirty="0" smtClean="0">
                    <a:sym typeface="Wingdings" pitchFamily="2" charset="2"/>
                  </a:rPr>
                  <a:t>：  </a:t>
                </a:r>
                <a:endParaRPr lang="en-US" altLang="zh-CN" sz="2000" b="1" dirty="0" smtClean="0">
                  <a:sym typeface="Wingdings" pitchFamily="2" charset="2"/>
                </a:endParaRPr>
              </a:p>
              <a:p>
                <a:pPr marL="0" indent="0">
                  <a:lnSpc>
                    <a:spcPct val="130000"/>
                  </a:lnSpc>
                  <a:buNone/>
                </a:pPr>
                <a:r>
                  <a:rPr lang="zh-CN" altLang="en-US" sz="2000" b="1" dirty="0" smtClean="0">
                    <a:sym typeface="Wingdings" pitchFamily="2" charset="2"/>
                  </a:rPr>
                  <a:t>（</a:t>
                </a:r>
                <a:r>
                  <a:rPr lang="en-US" altLang="zh-CN" sz="2000" b="1" dirty="0" smtClean="0">
                    <a:sym typeface="Wingdings" pitchFamily="2" charset="2"/>
                  </a:rPr>
                  <a:t>1</a:t>
                </a:r>
                <a:r>
                  <a:rPr lang="zh-CN" altLang="en-US" sz="2000" b="1" dirty="0" smtClean="0">
                    <a:sym typeface="Wingdings" pitchFamily="2" charset="2"/>
                  </a:rPr>
                  <a:t>）</a:t>
                </a:r>
                <a:r>
                  <a:rPr lang="zh-CN" altLang="en-US" sz="2000" b="1" dirty="0">
                    <a:sym typeface="Wingdings" pitchFamily="2" charset="2"/>
                  </a:rPr>
                  <a:t>作用</a:t>
                </a:r>
                <a:r>
                  <a:rPr lang="zh-CN" altLang="en-US" sz="2000" b="1" dirty="0" smtClean="0">
                    <a:sym typeface="Wingdings" pitchFamily="2" charset="2"/>
                  </a:rPr>
                  <a:t>尺寸  ： </a:t>
                </a:r>
                <a14:m>
                  <m:oMath xmlns:m="http://schemas.openxmlformats.org/officeDocument/2006/math">
                    <m:sSub>
                      <m:sSubPr>
                        <m:ctrlPr>
                          <a:rPr lang="en-US" altLang="zh-CN" sz="2000" b="1" i="1" smtClean="0">
                            <a:latin typeface="Cambria Math"/>
                            <a:sym typeface="Wingdings" pitchFamily="2" charset="2"/>
                          </a:rPr>
                        </m:ctrlPr>
                      </m:sSubPr>
                      <m:e>
                        <m:r>
                          <a:rPr lang="en-US" altLang="zh-CN" sz="2000" b="1" i="1" smtClean="0">
                            <a:latin typeface="Cambria Math"/>
                            <a:sym typeface="Wingdings" pitchFamily="2" charset="2"/>
                          </a:rPr>
                          <m:t>𝒅</m:t>
                        </m:r>
                      </m:e>
                      <m:sub>
                        <m:r>
                          <a:rPr lang="en-US" altLang="zh-CN" sz="2000" b="1" i="0" smtClean="0">
                            <a:latin typeface="Cambria Math"/>
                            <a:sym typeface="Wingdings" pitchFamily="2" charset="2"/>
                          </a:rPr>
                          <m:t>𝐟𝐞</m:t>
                        </m:r>
                      </m:sub>
                    </m:sSub>
                  </m:oMath>
                </a14:m>
                <a:r>
                  <a:rPr lang="en-US" altLang="zh-CN" sz="2000" b="1" dirty="0" smtClean="0"/>
                  <a:t> = </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𝒅</m:t>
                        </m:r>
                      </m:e>
                      <m:sub>
                        <m:r>
                          <a:rPr lang="en-US" altLang="zh-CN" sz="2000" b="1" i="1" smtClean="0">
                            <a:latin typeface="Cambria Math"/>
                          </a:rPr>
                          <m:t>𝒂</m:t>
                        </m:r>
                      </m:sub>
                    </m:sSub>
                  </m:oMath>
                </a14:m>
                <a:r>
                  <a:rPr lang="en-US" altLang="zh-CN" sz="2000" b="1" dirty="0" smtClean="0"/>
                  <a:t> + </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𝒇</m:t>
                        </m:r>
                      </m:e>
                      <m:sub>
                        <m:r>
                          <a:rPr lang="en-US" altLang="zh-CN" sz="2000" b="1" i="1" smtClean="0">
                            <a:latin typeface="Cambria Math"/>
                          </a:rPr>
                          <m:t>−</m:t>
                        </m:r>
                      </m:sub>
                    </m:sSub>
                  </m:oMath>
                </a14:m>
                <a:r>
                  <a:rPr lang="en-US" altLang="zh-CN" sz="2000" b="1" dirty="0" smtClean="0"/>
                  <a:t> = </a:t>
                </a:r>
                <a:r>
                  <a:rPr lang="el-GR" altLang="zh-CN" sz="2000" b="1" i="1" dirty="0" smtClean="0">
                    <a:latin typeface="Batang" pitchFamily="18" charset="-127"/>
                    <a:ea typeface="Batang" pitchFamily="18" charset="-127"/>
                  </a:rPr>
                  <a:t>φ</a:t>
                </a:r>
                <a:r>
                  <a:rPr lang="en-US" altLang="zh-CN" sz="2000" b="1" dirty="0" smtClean="0"/>
                  <a:t> 50.01+0.02= </a:t>
                </a:r>
                <a:r>
                  <a:rPr lang="el-GR" altLang="zh-CN" sz="2000" b="1" i="1" dirty="0" smtClean="0">
                    <a:latin typeface="Batang" pitchFamily="18" charset="-127"/>
                    <a:ea typeface="Batang" pitchFamily="18" charset="-127"/>
                  </a:rPr>
                  <a:t>φ</a:t>
                </a:r>
                <a:r>
                  <a:rPr lang="en-US" altLang="zh-CN" sz="2000" b="1" dirty="0" smtClean="0"/>
                  <a:t> 50.03  </a:t>
                </a:r>
              </a:p>
              <a:p>
                <a:pPr marL="0" indent="0">
                  <a:lnSpc>
                    <a:spcPct val="130000"/>
                  </a:lnSpc>
                  <a:buNone/>
                </a:pPr>
                <a:r>
                  <a:rPr lang="en-US" altLang="zh-CN" sz="2000" b="1" dirty="0"/>
                  <a:t> </a:t>
                </a:r>
                <a:r>
                  <a:rPr lang="en-US" altLang="zh-CN" sz="2000" b="1" dirty="0" smtClean="0"/>
                  <a:t>  ( 2 )  </a:t>
                </a:r>
                <a:r>
                  <a:rPr lang="zh-CN" altLang="en-US" sz="2000" b="1" dirty="0" smtClean="0"/>
                  <a:t>合格条件：</a:t>
                </a:r>
                <a:endParaRPr lang="en-US" altLang="zh-CN" sz="2000" b="1" dirty="0" smtClean="0"/>
              </a:p>
              <a:p>
                <a:pPr marL="0" indent="0">
                  <a:lnSpc>
                    <a:spcPct val="130000"/>
                  </a:lnSpc>
                  <a:buNone/>
                </a:pPr>
                <a:endParaRPr lang="zh-CN" altLang="zh-CN" sz="2000" b="1" dirty="0"/>
              </a:p>
            </p:txBody>
          </p:sp>
        </mc:Choice>
        <mc:Fallback xmlns="">
          <p:sp>
            <p:nvSpPr>
              <p:cNvPr id="6" name="内容占位符 2"/>
              <p:cNvSpPr txBox="1">
                <a:spLocks noRot="1" noChangeAspect="1" noMove="1" noResize="1" noEditPoints="1" noAdjustHandles="1" noChangeArrowheads="1" noChangeShapeType="1" noTextEdit="1"/>
              </p:cNvSpPr>
              <p:nvPr/>
            </p:nvSpPr>
            <p:spPr>
              <a:xfrm>
                <a:off x="1053690" y="1279911"/>
                <a:ext cx="6830678" cy="1440160"/>
              </a:xfrm>
              <a:prstGeom prst="rect">
                <a:avLst/>
              </a:prstGeom>
              <a:blipFill rotWithShape="1">
                <a:blip r:embed="rId2"/>
                <a:stretch>
                  <a:fillRect l="-982" b="-296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2026778" y="3055900"/>
                <a:ext cx="2641147" cy="79502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d>
                        <m:dPr>
                          <m:begChr m:val="{"/>
                          <m:endChr m:val=""/>
                          <m:ctrlPr>
                            <a:rPr lang="en-US" altLang="zh-CN" sz="2400" i="1" smtClean="0">
                              <a:latin typeface="Cambria Math"/>
                            </a:rPr>
                          </m:ctrlPr>
                        </m:dPr>
                        <m:e>
                          <m:eqArr>
                            <m:eqArrPr>
                              <m:ctrlPr>
                                <a:rPr lang="en-US" altLang="zh-CN" sz="2400" b="1" i="1" smtClean="0">
                                  <a:latin typeface="Cambria Math"/>
                                </a:rPr>
                              </m:ctrlPr>
                            </m:eqArrPr>
                            <m:e>
                              <m:sSub>
                                <m:sSubPr>
                                  <m:ctrlPr>
                                    <a:rPr lang="en-US" altLang="zh-CN" sz="2400" b="1" i="1" smtClean="0">
                                      <a:latin typeface="Cambria Math"/>
                                    </a:rPr>
                                  </m:ctrlPr>
                                </m:sSubPr>
                                <m:e>
                                  <m:r>
                                    <a:rPr lang="en-US" altLang="zh-CN" sz="2400" b="1" i="1" smtClean="0">
                                      <a:latin typeface="Cambria Math"/>
                                    </a:rPr>
                                    <m:t>𝒅</m:t>
                                  </m:r>
                                </m:e>
                                <m:sub>
                                  <m:r>
                                    <a:rPr lang="en-US" altLang="zh-CN" sz="2400" b="1" i="0" smtClean="0">
                                      <a:latin typeface="Cambria Math"/>
                                    </a:rPr>
                                    <m:t>𝐟𝐞</m:t>
                                  </m:r>
                                </m:sub>
                              </m:sSub>
                              <m:r>
                                <a:rPr lang="en-US" altLang="zh-CN" sz="2400" b="1" i="1" smtClean="0">
                                  <a:latin typeface="Cambria Math"/>
                                  <a:ea typeface="Cambria Math"/>
                                </a:rPr>
                                <m:t>≤</m:t>
                              </m:r>
                              <m:sSub>
                                <m:sSubPr>
                                  <m:ctrlPr>
                                    <a:rPr lang="en-US" altLang="zh-CN" sz="2400" b="1" i="1" smtClean="0">
                                      <a:latin typeface="Cambria Math"/>
                                      <a:ea typeface="Cambria Math"/>
                                    </a:rPr>
                                  </m:ctrlPr>
                                </m:sSubPr>
                                <m:e>
                                  <m:r>
                                    <a:rPr lang="en-US" altLang="zh-CN" sz="2400" b="1" i="1" smtClean="0">
                                      <a:latin typeface="Cambria Math"/>
                                      <a:ea typeface="Cambria Math"/>
                                    </a:rPr>
                                    <m:t>𝒅</m:t>
                                  </m:r>
                                </m:e>
                                <m:sub>
                                  <m:r>
                                    <a:rPr lang="en-US" altLang="zh-CN" sz="2400" b="1" i="0" smtClean="0">
                                      <a:latin typeface="Cambria Math"/>
                                      <a:ea typeface="Cambria Math"/>
                                    </a:rPr>
                                    <m:t>𝐦𝐱𝐚</m:t>
                                  </m:r>
                                </m:sub>
                              </m:sSub>
                            </m:e>
                            <m:e>
                              <m:sSub>
                                <m:sSubPr>
                                  <m:ctrlPr>
                                    <a:rPr lang="en-US" altLang="zh-CN" sz="2400" b="1" i="1" smtClean="0">
                                      <a:latin typeface="Cambria Math"/>
                                    </a:rPr>
                                  </m:ctrlPr>
                                </m:sSubPr>
                                <m:e>
                                  <m:r>
                                    <a:rPr lang="en-US" altLang="zh-CN" sz="2400" b="1" i="1" smtClean="0">
                                      <a:latin typeface="Cambria Math"/>
                                    </a:rPr>
                                    <m:t>𝒅</m:t>
                                  </m:r>
                                </m:e>
                                <m:sub>
                                  <m:r>
                                    <a:rPr lang="en-US" altLang="zh-CN" sz="2400" b="1" i="1" smtClean="0">
                                      <a:latin typeface="Cambria Math"/>
                                    </a:rPr>
                                    <m:t>𝒂</m:t>
                                  </m:r>
                                </m:sub>
                              </m:sSub>
                              <m:r>
                                <a:rPr lang="en-US" altLang="zh-CN" sz="2400" b="1" i="1" smtClean="0">
                                  <a:latin typeface="Cambria Math"/>
                                  <a:ea typeface="Cambria Math"/>
                                </a:rPr>
                                <m:t>≥</m:t>
                              </m:r>
                              <m:sSub>
                                <m:sSubPr>
                                  <m:ctrlPr>
                                    <a:rPr lang="en-US" altLang="zh-CN" sz="2400" b="1" i="1" smtClean="0">
                                      <a:latin typeface="Cambria Math"/>
                                      <a:ea typeface="Cambria Math"/>
                                    </a:rPr>
                                  </m:ctrlPr>
                                </m:sSubPr>
                                <m:e>
                                  <m:r>
                                    <a:rPr lang="en-US" altLang="zh-CN" sz="2400" b="1" i="1" smtClean="0">
                                      <a:latin typeface="Cambria Math"/>
                                      <a:ea typeface="Cambria Math"/>
                                    </a:rPr>
                                    <m:t>𝒅</m:t>
                                  </m:r>
                                </m:e>
                                <m:sub>
                                  <m:r>
                                    <a:rPr lang="en-US" altLang="zh-CN" sz="2400" b="1" i="0" smtClean="0">
                                      <a:latin typeface="Cambria Math"/>
                                      <a:ea typeface="Cambria Math"/>
                                    </a:rPr>
                                    <m:t>𝐦𝐢𝐧</m:t>
                                  </m:r>
                                </m:sub>
                              </m:sSub>
                            </m:e>
                          </m:eqArr>
                        </m:e>
                      </m:d>
                    </m:oMath>
                  </m:oMathPara>
                </a14:m>
                <a:endParaRPr lang="zh-CN" altLang="en-US" sz="2400" dirty="0"/>
              </a:p>
            </p:txBody>
          </p:sp>
        </mc:Choice>
        <mc:Fallback xmlns="">
          <p:sp>
            <p:nvSpPr>
              <p:cNvPr id="8" name="TextBox 7"/>
              <p:cNvSpPr txBox="1">
                <a:spLocks noRot="1" noChangeAspect="1" noMove="1" noResize="1" noEditPoints="1" noAdjustHandles="1" noChangeArrowheads="1" noChangeShapeType="1" noTextEdit="1"/>
              </p:cNvSpPr>
              <p:nvPr/>
            </p:nvSpPr>
            <p:spPr>
              <a:xfrm>
                <a:off x="2026778" y="3055900"/>
                <a:ext cx="2641147" cy="795026"/>
              </a:xfrm>
              <a:prstGeom prst="rect">
                <a:avLst/>
              </a:prstGeom>
              <a:blipFill rotWithShape="1">
                <a:blip r:embed="rId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827584" y="4046176"/>
                <a:ext cx="7128792" cy="678968"/>
              </a:xfrm>
              <a:prstGeom prst="rect">
                <a:avLst/>
              </a:prstGeom>
              <a:noFill/>
            </p:spPr>
            <p:txBody>
              <a:bodyPr wrap="square" rtlCol="0">
                <a:spAutoFit/>
              </a:bodyPr>
              <a:lstStyle/>
              <a:p>
                <a:r>
                  <a:rPr lang="en-US" altLang="zh-CN" sz="2000" dirty="0" smtClean="0"/>
                  <a:t>∵</a:t>
                </a:r>
                <a14:m>
                  <m:oMath xmlns:m="http://schemas.openxmlformats.org/officeDocument/2006/math">
                    <m:d>
                      <m:dPr>
                        <m:begChr m:val="{"/>
                        <m:endChr m:val=""/>
                        <m:ctrlPr>
                          <a:rPr lang="en-US" altLang="zh-CN" sz="2000" b="1" i="1" smtClean="0">
                            <a:latin typeface="Cambria Math"/>
                          </a:rPr>
                        </m:ctrlPr>
                      </m:dPr>
                      <m:e>
                        <m:eqArr>
                          <m:eqArrPr>
                            <m:ctrlPr>
                              <a:rPr lang="en-US" altLang="zh-CN" sz="2000" b="1" i="1" smtClean="0">
                                <a:latin typeface="Cambria Math"/>
                              </a:rPr>
                            </m:ctrlPr>
                          </m:eqArrPr>
                          <m:e>
                            <m:sSub>
                              <m:sSubPr>
                                <m:ctrlPr>
                                  <a:rPr lang="en-US" altLang="zh-CN" sz="2000" b="1" i="1" smtClean="0">
                                    <a:latin typeface="Cambria Math"/>
                                  </a:rPr>
                                </m:ctrlPr>
                              </m:sSubPr>
                              <m:e>
                                <m:r>
                                  <a:rPr lang="en-US" altLang="zh-CN" sz="2000" b="1" i="1" smtClean="0">
                                    <a:latin typeface="Cambria Math"/>
                                  </a:rPr>
                                  <m:t>𝒅</m:t>
                                </m:r>
                              </m:e>
                              <m:sub>
                                <m:r>
                                  <a:rPr lang="en-US" altLang="zh-CN" sz="2000" b="1" i="0" smtClean="0">
                                    <a:latin typeface="Cambria Math"/>
                                  </a:rPr>
                                  <m:t>𝐟𝐞</m:t>
                                </m:r>
                              </m:sub>
                            </m:sSub>
                            <m:r>
                              <a:rPr lang="en-US" altLang="zh-CN" sz="2000" b="1" i="0" smtClean="0">
                                <a:latin typeface="Cambria Math"/>
                              </a:rPr>
                              <m:t>=</m:t>
                            </m:r>
                            <m:r>
                              <m:rPr>
                                <m:nor/>
                              </m:rPr>
                              <a:rPr lang="el-GR" altLang="zh-CN" sz="2000" b="1" i="1" dirty="0">
                                <a:latin typeface="Batang" pitchFamily="18" charset="-127"/>
                                <a:ea typeface="Batang" pitchFamily="18" charset="-127"/>
                              </a:rPr>
                              <m:t>φ</m:t>
                            </m:r>
                            <m:r>
                              <m:rPr>
                                <m:nor/>
                              </m:rPr>
                              <a:rPr lang="en-US" altLang="zh-CN" sz="2000" b="1" dirty="0"/>
                              <m:t> 50.03</m:t>
                            </m:r>
                            <m:r>
                              <a:rPr lang="en-US" altLang="zh-CN" sz="2000" b="1" i="1" dirty="0" smtClean="0">
                                <a:latin typeface="Cambria Math"/>
                                <a:ea typeface="Cambria Math"/>
                              </a:rPr>
                              <m:t>&lt;</m:t>
                            </m:r>
                            <m:sSub>
                              <m:sSubPr>
                                <m:ctrlPr>
                                  <a:rPr lang="en-US" altLang="zh-CN" sz="2000" b="1" i="1" smtClean="0">
                                    <a:latin typeface="Cambria Math"/>
                                    <a:ea typeface="Cambria Math"/>
                                  </a:rPr>
                                </m:ctrlPr>
                              </m:sSubPr>
                              <m:e>
                                <m:r>
                                  <a:rPr lang="en-US" altLang="zh-CN" sz="2000" b="1" i="1" smtClean="0">
                                    <a:latin typeface="Cambria Math"/>
                                    <a:ea typeface="Cambria Math"/>
                                  </a:rPr>
                                  <m:t>𝒅</m:t>
                                </m:r>
                              </m:e>
                              <m:sub>
                                <m:r>
                                  <a:rPr lang="en-US" altLang="zh-CN" sz="2000" b="1" i="0" smtClean="0">
                                    <a:latin typeface="Cambria Math"/>
                                    <a:ea typeface="Cambria Math"/>
                                  </a:rPr>
                                  <m:t>𝐦𝐱𝐚</m:t>
                                </m:r>
                              </m:sub>
                            </m:sSub>
                            <m:r>
                              <a:rPr lang="en-US" altLang="zh-CN" sz="2000" b="1" i="1" smtClean="0">
                                <a:latin typeface="Cambria Math"/>
                                <a:ea typeface="Cambria Math"/>
                              </a:rPr>
                              <m:t>=</m:t>
                            </m:r>
                            <m:r>
                              <m:rPr>
                                <m:nor/>
                              </m:rPr>
                              <a:rPr lang="el-GR" altLang="zh-CN" sz="2000" b="1" i="1" dirty="0">
                                <a:latin typeface="Batang" pitchFamily="18" charset="-127"/>
                                <a:ea typeface="Batang" pitchFamily="18" charset="-127"/>
                              </a:rPr>
                              <m:t>φ</m:t>
                            </m:r>
                            <m:r>
                              <m:rPr>
                                <m:nor/>
                              </m:rPr>
                              <a:rPr lang="en-US" altLang="zh-CN" sz="2000" b="1" dirty="0"/>
                              <m:t> 50.03</m:t>
                            </m:r>
                            <m:r>
                              <m:rPr>
                                <m:nor/>
                              </m:rPr>
                              <a:rPr lang="en-US" altLang="zh-CN" sz="2000" b="1" i="0" dirty="0" smtClean="0"/>
                              <m:t>9</m:t>
                            </m:r>
                          </m:e>
                          <m:e>
                            <m:sSub>
                              <m:sSubPr>
                                <m:ctrlPr>
                                  <a:rPr lang="en-US" altLang="zh-CN" sz="2000" b="1" i="1" smtClean="0">
                                    <a:latin typeface="Cambria Math"/>
                                  </a:rPr>
                                </m:ctrlPr>
                              </m:sSubPr>
                              <m:e>
                                <m:r>
                                  <a:rPr lang="en-US" altLang="zh-CN" sz="2000" b="1" i="1" smtClean="0">
                                    <a:latin typeface="Cambria Math"/>
                                  </a:rPr>
                                  <m:t>𝒅</m:t>
                                </m:r>
                              </m:e>
                              <m:sub>
                                <m:r>
                                  <a:rPr lang="en-US" altLang="zh-CN" sz="2000" b="1" i="1" smtClean="0">
                                    <a:latin typeface="Cambria Math"/>
                                  </a:rPr>
                                  <m:t>𝒂</m:t>
                                </m:r>
                              </m:sub>
                            </m:sSub>
                            <m:r>
                              <a:rPr lang="en-US" altLang="zh-CN" sz="2000" b="1" i="1" smtClean="0">
                                <a:latin typeface="Cambria Math"/>
                              </a:rPr>
                              <m:t>=</m:t>
                            </m:r>
                            <m:r>
                              <m:rPr>
                                <m:nor/>
                              </m:rPr>
                              <a:rPr lang="el-GR" altLang="zh-CN" sz="2000" b="1" i="1" dirty="0">
                                <a:latin typeface="Batang" pitchFamily="18" charset="-127"/>
                                <a:ea typeface="Batang" pitchFamily="18" charset="-127"/>
                              </a:rPr>
                              <m:t>φ</m:t>
                            </m:r>
                            <m:r>
                              <m:rPr>
                                <m:nor/>
                              </m:rPr>
                              <a:rPr lang="en-US" altLang="zh-CN" sz="2000" b="1" dirty="0"/>
                              <m:t> 50.0</m:t>
                            </m:r>
                            <m:r>
                              <a:rPr lang="en-US" altLang="zh-CN" sz="2000" b="1" i="1" dirty="0" smtClean="0">
                                <a:latin typeface="Cambria Math"/>
                              </a:rPr>
                              <m:t>𝟏</m:t>
                            </m:r>
                            <m:r>
                              <a:rPr lang="en-US" altLang="zh-CN" sz="2000" b="1" i="1" dirty="0" smtClean="0">
                                <a:latin typeface="Cambria Math"/>
                                <a:ea typeface="Cambria Math"/>
                              </a:rPr>
                              <m:t>&gt;</m:t>
                            </m:r>
                            <m:sSub>
                              <m:sSubPr>
                                <m:ctrlPr>
                                  <a:rPr lang="en-US" altLang="zh-CN" sz="2000" b="1" i="1" smtClean="0">
                                    <a:latin typeface="Cambria Math"/>
                                    <a:ea typeface="Cambria Math"/>
                                  </a:rPr>
                                </m:ctrlPr>
                              </m:sSubPr>
                              <m:e>
                                <m:r>
                                  <a:rPr lang="en-US" altLang="zh-CN" sz="2000" b="1" i="1" smtClean="0">
                                    <a:latin typeface="Cambria Math"/>
                                    <a:ea typeface="Cambria Math"/>
                                  </a:rPr>
                                  <m:t>𝒅</m:t>
                                </m:r>
                              </m:e>
                              <m:sub>
                                <m:r>
                                  <a:rPr lang="en-US" altLang="zh-CN" sz="2000" b="1" i="0" smtClean="0">
                                    <a:latin typeface="Cambria Math"/>
                                    <a:ea typeface="Cambria Math"/>
                                  </a:rPr>
                                  <m:t>𝐦𝐢𝐧</m:t>
                                </m:r>
                              </m:sub>
                            </m:sSub>
                            <m:r>
                              <a:rPr lang="en-US" altLang="zh-CN" sz="2000" b="1" i="1" smtClean="0">
                                <a:latin typeface="Cambria Math"/>
                                <a:ea typeface="Cambria Math"/>
                              </a:rPr>
                              <m:t>=</m:t>
                            </m:r>
                            <m:r>
                              <m:rPr>
                                <m:nor/>
                              </m:rPr>
                              <a:rPr lang="el-GR" altLang="zh-CN" sz="2000" b="1" i="1" dirty="0">
                                <a:latin typeface="Batang" pitchFamily="18" charset="-127"/>
                                <a:ea typeface="Batang" pitchFamily="18" charset="-127"/>
                              </a:rPr>
                              <m:t>φ</m:t>
                            </m:r>
                            <m:r>
                              <m:rPr>
                                <m:nor/>
                              </m:rPr>
                              <a:rPr lang="en-US" altLang="zh-CN" sz="2000" b="1" dirty="0"/>
                              <m:t> 50</m:t>
                            </m:r>
                          </m:e>
                        </m:eqArr>
                        <m:r>
                          <m:rPr>
                            <m:nor/>
                          </m:rPr>
                          <a:rPr lang="en-US" altLang="zh-CN" sz="2000" b="1" i="0" smtClean="0">
                            <a:latin typeface="Cambria Math"/>
                          </a:rPr>
                          <m:t>     </m:t>
                        </m:r>
                        <m:r>
                          <m:rPr>
                            <m:nor/>
                          </m:rPr>
                          <a:rPr lang="en-US" altLang="zh-CN" sz="2000" b="1" dirty="0"/>
                          <m:t>∴</m:t>
                        </m:r>
                        <m:r>
                          <m:rPr>
                            <m:nor/>
                          </m:rPr>
                          <a:rPr lang="en-US" altLang="zh-CN" sz="2000" b="1" i="0" dirty="0" smtClean="0"/>
                          <m:t>   </m:t>
                        </m:r>
                        <m:r>
                          <a:rPr lang="zh-CN" altLang="en-US" sz="2000" b="0" i="1" dirty="0" smtClean="0">
                            <a:latin typeface="Cambria Math"/>
                          </a:rPr>
                          <m:t>该轴</m:t>
                        </m:r>
                        <m:r>
                          <a:rPr lang="zh-CN" altLang="en-US" sz="2000" b="0" i="1" dirty="0">
                            <a:latin typeface="Cambria Math"/>
                          </a:rPr>
                          <m:t>合格</m:t>
                        </m:r>
                        <m:r>
                          <a:rPr lang="zh-CN" altLang="en-US" sz="2000" b="0" i="1" dirty="0" smtClean="0">
                            <a:latin typeface="Cambria Math"/>
                          </a:rPr>
                          <m:t>。</m:t>
                        </m:r>
                      </m:e>
                    </m:d>
                  </m:oMath>
                </a14:m>
                <a:endParaRPr lang="zh-CN" altLang="en-US" sz="2000" b="1" dirty="0"/>
              </a:p>
            </p:txBody>
          </p:sp>
        </mc:Choice>
        <mc:Fallback xmlns="">
          <p:sp>
            <p:nvSpPr>
              <p:cNvPr id="9" name="TextBox 8"/>
              <p:cNvSpPr txBox="1">
                <a:spLocks noRot="1" noChangeAspect="1" noMove="1" noResize="1" noEditPoints="1" noAdjustHandles="1" noChangeArrowheads="1" noChangeShapeType="1" noTextEdit="1"/>
              </p:cNvSpPr>
              <p:nvPr/>
            </p:nvSpPr>
            <p:spPr>
              <a:xfrm>
                <a:off x="827584" y="4046176"/>
                <a:ext cx="7128792" cy="678968"/>
              </a:xfrm>
              <a:prstGeom prst="rect">
                <a:avLst/>
              </a:prstGeom>
              <a:blipFill rotWithShape="1">
                <a:blip r:embed="rId4"/>
                <a:stretch>
                  <a:fillRect l="-941"/>
                </a:stretch>
              </a:blipFill>
            </p:spPr>
            <p:txBody>
              <a:bodyPr/>
              <a:lstStyle/>
              <a:p>
                <a:r>
                  <a:rPr lang="zh-CN" altLang="en-US">
                    <a:noFill/>
                  </a:rPr>
                  <a:t> </a:t>
                </a:r>
              </a:p>
            </p:txBody>
          </p:sp>
        </mc:Fallback>
      </mc:AlternateContent>
      <p:sp>
        <p:nvSpPr>
          <p:cNvPr id="10" name="TextBox 9"/>
          <p:cNvSpPr txBox="1"/>
          <p:nvPr/>
        </p:nvSpPr>
        <p:spPr>
          <a:xfrm>
            <a:off x="1269663" y="7763874"/>
            <a:ext cx="942401" cy="369332"/>
          </a:xfrm>
          <a:prstGeom prst="rect">
            <a:avLst/>
          </a:prstGeom>
          <a:noFill/>
        </p:spPr>
        <p:txBody>
          <a:bodyPr wrap="square" rtlCol="0">
            <a:spAutoFit/>
          </a:bodyPr>
          <a:lstStyle/>
          <a:p>
            <a:r>
              <a:rPr lang="en-US" altLang="zh-CN" i="1" dirty="0"/>
              <a:t>Φ</a:t>
            </a:r>
            <a:r>
              <a:rPr lang="en-US" altLang="zh-CN" i="1" dirty="0" smtClean="0"/>
              <a:t>d</a:t>
            </a:r>
            <a:r>
              <a:rPr lang="en-US" altLang="zh-CN" baseline="-25000" dirty="0" smtClean="0"/>
              <a:t>1</a:t>
            </a:r>
            <a:endParaRPr lang="zh-CN" altLang="en-US" baseline="-25000" dirty="0"/>
          </a:p>
        </p:txBody>
      </p:sp>
      <p:sp>
        <p:nvSpPr>
          <p:cNvPr id="7"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6</a:t>
            </a:fld>
            <a:endParaRPr lang="zh-CN" altLang="en-US" sz="2400" b="1" dirty="0"/>
          </a:p>
        </p:txBody>
      </p:sp>
    </p:spTree>
    <p:extLst>
      <p:ext uri="{BB962C8B-B14F-4D97-AF65-F5344CB8AC3E}">
        <p14:creationId xmlns:p14="http://schemas.microsoft.com/office/powerpoint/2010/main" val="10664969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arn(outHorizontal)">
                                      <p:cBhvr>
                                        <p:cTn id="12" dur="1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323528" y="1108482"/>
            <a:ext cx="8162627" cy="160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zh-CN" altLang="en-US" sz="2000" b="1" dirty="0">
                <a:solidFill>
                  <a:srgbClr val="000000"/>
                </a:solidFill>
                <a:latin typeface="Times New Roman" pitchFamily="18" charset="0"/>
                <a:ea typeface="黑体" pitchFamily="2" charset="-122"/>
                <a:cs typeface="Times New Roman" pitchFamily="18" charset="0"/>
              </a:rPr>
              <a:t>四</a:t>
            </a:r>
            <a:r>
              <a:rPr kumimoji="0" lang="zh-CN" sz="2000" b="1" i="0" u="none" strike="noStrike" cap="none" normalizeH="0" baseline="0" dirty="0" smtClean="0">
                <a:ln>
                  <a:noFill/>
                </a:ln>
                <a:solidFill>
                  <a:srgbClr val="000000"/>
                </a:solidFill>
                <a:effectLst/>
                <a:latin typeface="Times New Roman" pitchFamily="18" charset="0"/>
                <a:ea typeface="黑体" pitchFamily="2" charset="-122"/>
                <a:cs typeface="Times New Roman" pitchFamily="18" charset="0"/>
              </a:rPr>
              <a:t>、</a:t>
            </a:r>
            <a:r>
              <a:rPr kumimoji="0" lang="zh-CN" altLang="en-US" sz="2000" b="1" i="0" u="none" strike="noStrike" cap="none" normalizeH="0" baseline="0" dirty="0" smtClean="0">
                <a:ln>
                  <a:noFill/>
                </a:ln>
                <a:solidFill>
                  <a:srgbClr val="000000"/>
                </a:solidFill>
                <a:effectLst/>
                <a:latin typeface="Times New Roman" pitchFamily="18" charset="0"/>
                <a:ea typeface="黑体" pitchFamily="2" charset="-122"/>
                <a:cs typeface="Times New Roman" pitchFamily="18" charset="0"/>
              </a:rPr>
              <a:t>查表、计算、标注题答案：</a:t>
            </a:r>
            <a:r>
              <a:rPr kumimoji="0" lang="zh-CN" sz="2000" b="1" i="0" u="none" strike="noStrike" cap="none" normalizeH="0" baseline="0" dirty="0" smtClean="0">
                <a:ln>
                  <a:noFill/>
                </a:ln>
                <a:solidFill>
                  <a:srgbClr val="000000"/>
                </a:solidFill>
                <a:effectLst/>
                <a:latin typeface="Times New Roman" pitchFamily="18" charset="0"/>
                <a:ea typeface="黑体" pitchFamily="2" charset="-122"/>
                <a:cs typeface="Times New Roman" pitchFamily="18" charset="0"/>
              </a:rPr>
              <a:t>（</a:t>
            </a:r>
            <a:r>
              <a:rPr kumimoji="0" lang="zh-CN" altLang="en-US" sz="2000" b="1" i="0" u="none" strike="noStrike" cap="none" normalizeH="0" baseline="0" dirty="0" smtClean="0">
                <a:ln>
                  <a:noFill/>
                </a:ln>
                <a:solidFill>
                  <a:srgbClr val="000000"/>
                </a:solidFill>
                <a:effectLst/>
                <a:latin typeface="Times New Roman" pitchFamily="18" charset="0"/>
                <a:ea typeface="黑体" pitchFamily="2" charset="-122"/>
                <a:cs typeface="Times New Roman" pitchFamily="18" charset="0"/>
              </a:rPr>
              <a:t>共</a:t>
            </a:r>
            <a:r>
              <a:rPr kumimoji="0" lang="en-US" altLang="zh-CN" sz="2000" b="1" i="0" u="none" strike="noStrike" cap="none" normalizeH="0" baseline="0" dirty="0" smtClean="0">
                <a:ln>
                  <a:noFill/>
                </a:ln>
                <a:solidFill>
                  <a:srgbClr val="000000"/>
                </a:solidFill>
                <a:effectLst/>
                <a:latin typeface="Times New Roman" pitchFamily="18" charset="0"/>
                <a:ea typeface="黑体" pitchFamily="2" charset="-122"/>
                <a:cs typeface="Times New Roman" pitchFamily="18" charset="0"/>
              </a:rPr>
              <a:t>67</a:t>
            </a:r>
            <a:r>
              <a:rPr kumimoji="0" lang="zh-CN" altLang="en-US" sz="2000" b="1" i="0" u="none" strike="noStrike" cap="none" normalizeH="0" baseline="0" dirty="0" smtClean="0">
                <a:ln>
                  <a:noFill/>
                </a:ln>
                <a:solidFill>
                  <a:srgbClr val="000000"/>
                </a:solidFill>
                <a:effectLst/>
                <a:latin typeface="Times New Roman" pitchFamily="18" charset="0"/>
                <a:ea typeface="黑体" pitchFamily="2" charset="-122"/>
                <a:cs typeface="Times New Roman" pitchFamily="18" charset="0"/>
              </a:rPr>
              <a:t>分）</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a:p>
            <a:pPr marL="457200" marR="0" lvl="0" indent="-457200" algn="l" defTabSz="914400" rtl="0" eaLnBrk="0" fontAlgn="base" latinLnBrk="0" hangingPunct="0">
              <a:lnSpc>
                <a:spcPct val="130000"/>
              </a:lnSpc>
              <a:spcBef>
                <a:spcPct val="0"/>
              </a:spcBef>
              <a:spcAft>
                <a:spcPct val="0"/>
              </a:spcAft>
              <a:buClrTx/>
              <a:buSzTx/>
              <a:buFontTx/>
              <a:buAutoNum type="arabicPeriod"/>
              <a:tabLst/>
            </a:pPr>
            <a:r>
              <a:rPr kumimoji="0" lang="zh-CN" altLang="en-US"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有一</a:t>
            </a:r>
            <a:r>
              <a:rPr kumimoji="0" lang="en-US" altLang="zh-CN" sz="2000" b="1" i="1"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Φ</a:t>
            </a:r>
            <a:r>
              <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80 mm</a:t>
            </a:r>
            <a:r>
              <a:rPr kumimoji="0" lang="zh-CN" altLang="en-US"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的轴，设计圆柱面的圆柱度公差等级为</a:t>
            </a:r>
            <a:r>
              <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7</a:t>
            </a:r>
            <a:r>
              <a:rPr kumimoji="0" lang="zh-CN" altLang="en-US"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级，若加工完</a:t>
            </a:r>
            <a:endPar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endParaRPr>
          </a:p>
          <a:p>
            <a:pPr marR="0" lvl="0" algn="l" defTabSz="914400" rtl="0" eaLnBrk="0" fontAlgn="base" latinLnBrk="0" hangingPunct="0">
              <a:lnSpc>
                <a:spcPct val="130000"/>
              </a:lnSpc>
              <a:spcBef>
                <a:spcPct val="0"/>
              </a:spcBef>
              <a:spcAft>
                <a:spcPct val="0"/>
              </a:spcAft>
              <a:buClrTx/>
              <a:buSzTx/>
              <a:tabLst/>
            </a:pPr>
            <a:r>
              <a:rPr lang="en-US" altLang="zh-CN" sz="2000" b="1" dirty="0">
                <a:solidFill>
                  <a:srgbClr val="000000"/>
                </a:solidFill>
                <a:latin typeface="Times New Roman" pitchFamily="18" charset="0"/>
                <a:ea typeface="宋体" pitchFamily="2" charset="-122"/>
                <a:cs typeface="Times New Roman" pitchFamily="18" charset="0"/>
              </a:rPr>
              <a:t> </a:t>
            </a:r>
            <a:r>
              <a:rPr lang="en-US" altLang="zh-CN" sz="2000" b="1" dirty="0" smtClean="0">
                <a:solidFill>
                  <a:srgbClr val="000000"/>
                </a:solidFill>
                <a:latin typeface="Times New Roman" pitchFamily="18" charset="0"/>
                <a:ea typeface="宋体" pitchFamily="2"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此轴后，测得此轴的圆柱度误差值为</a:t>
            </a:r>
            <a:r>
              <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0.006mm</a:t>
            </a:r>
            <a:r>
              <a:rPr kumimoji="0" lang="zh-CN" altLang="en-US"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，判断该轴的圆柱度</a:t>
            </a:r>
            <a:endPar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endParaRPr>
          </a:p>
          <a:p>
            <a:pPr marR="0" lvl="0" algn="l" defTabSz="914400" rtl="0" eaLnBrk="0" fontAlgn="base" latinLnBrk="0" hangingPunct="0">
              <a:lnSpc>
                <a:spcPct val="130000"/>
              </a:lnSpc>
              <a:spcBef>
                <a:spcPct val="0"/>
              </a:spcBef>
              <a:spcAft>
                <a:spcPct val="0"/>
              </a:spcAft>
              <a:buClrTx/>
              <a:buSzTx/>
              <a:tabLst/>
            </a:pPr>
            <a:r>
              <a:rPr lang="en-US" altLang="zh-CN" sz="2000" b="1" dirty="0">
                <a:solidFill>
                  <a:srgbClr val="000000"/>
                </a:solidFill>
                <a:latin typeface="Times New Roman" pitchFamily="18" charset="0"/>
                <a:ea typeface="宋体" pitchFamily="2" charset="-122"/>
                <a:cs typeface="Times New Roman" pitchFamily="18" charset="0"/>
              </a:rPr>
              <a:t> </a:t>
            </a:r>
            <a:r>
              <a:rPr lang="en-US" altLang="zh-CN" sz="2000" b="1" dirty="0" smtClean="0">
                <a:solidFill>
                  <a:srgbClr val="000000"/>
                </a:solidFill>
                <a:latin typeface="Times New Roman" pitchFamily="18" charset="0"/>
                <a:ea typeface="宋体" pitchFamily="2"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是否合格？请说明理由（</a:t>
            </a:r>
            <a:r>
              <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3</a:t>
            </a:r>
            <a:r>
              <a:rPr lang="zh-CN" altLang="en-US" sz="2000" b="1" dirty="0">
                <a:solidFill>
                  <a:srgbClr val="000000"/>
                </a:solidFill>
                <a:latin typeface="Times New Roman" pitchFamily="18" charset="0"/>
                <a:ea typeface="宋体" pitchFamily="2" charset="-122"/>
                <a:cs typeface="Times New Roman" pitchFamily="18" charset="0"/>
              </a:rPr>
              <a:t>分</a:t>
            </a:r>
            <a:r>
              <a:rPr kumimoji="0" lang="zh-CN" altLang="en-US"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p:txBody>
      </p:sp>
      <p:graphicFrame>
        <p:nvGraphicFramePr>
          <p:cNvPr id="10" name="表格 9"/>
          <p:cNvGraphicFramePr>
            <a:graphicFrameLocks noGrp="1"/>
          </p:cNvGraphicFramePr>
          <p:nvPr>
            <p:extLst>
              <p:ext uri="{D42A27DB-BD31-4B8C-83A1-F6EECF244321}">
                <p14:modId xmlns:p14="http://schemas.microsoft.com/office/powerpoint/2010/main" val="388091840"/>
              </p:ext>
            </p:extLst>
          </p:nvPr>
        </p:nvGraphicFramePr>
        <p:xfrm>
          <a:off x="1117674" y="3519016"/>
          <a:ext cx="6648401" cy="1854200"/>
        </p:xfrm>
        <a:graphic>
          <a:graphicData uri="http://schemas.openxmlformats.org/drawingml/2006/table">
            <a:tbl>
              <a:tblPr firstRow="1" bandRow="1">
                <a:tableStyleId>{5940675A-B579-460E-94D1-54222C63F5DA}</a:tableStyleId>
              </a:tblPr>
              <a:tblGrid>
                <a:gridCol w="1348096"/>
                <a:gridCol w="1060061"/>
                <a:gridCol w="1060061"/>
                <a:gridCol w="1060061"/>
                <a:gridCol w="1060061"/>
                <a:gridCol w="1060061"/>
              </a:tblGrid>
              <a:tr h="370840">
                <a:tc gridSpan="6">
                  <a:txBody>
                    <a:bodyPr/>
                    <a:lstStyle/>
                    <a:p>
                      <a:pPr algn="l"/>
                      <a:r>
                        <a:rPr lang="zh-CN" altLang="en-US" b="1" dirty="0" smtClean="0"/>
                        <a:t> 表                      圆度、圆柱度公差值</a:t>
                      </a:r>
                      <a:r>
                        <a:rPr lang="en-US" altLang="zh-CN" b="1" dirty="0" smtClean="0"/>
                        <a:t>/</a:t>
                      </a:r>
                      <a:r>
                        <a:rPr lang="en-US" altLang="zh-CN" b="1" dirty="0" err="1" smtClean="0"/>
                        <a:t>μm</a:t>
                      </a:r>
                      <a:endParaRPr lang="zh-CN" altLang="en-US" b="1" dirty="0"/>
                    </a:p>
                  </a:txBody>
                  <a:tcPr/>
                </a:tc>
                <a:tc hMerge="1">
                  <a:txBody>
                    <a:bodyPr/>
                    <a:lstStyle/>
                    <a:p>
                      <a:pPr algn="ctr"/>
                      <a:endParaRPr lang="zh-CN" altLang="en-US" b="1" dirty="0"/>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70840">
                <a:tc rowSpan="2">
                  <a:txBody>
                    <a:bodyPr/>
                    <a:lstStyle/>
                    <a:p>
                      <a:pPr algn="ctr"/>
                      <a:r>
                        <a:rPr lang="zh-CN" altLang="en-US" b="1" dirty="0" smtClean="0"/>
                        <a:t>主参数</a:t>
                      </a:r>
                      <a:endParaRPr lang="en-US" altLang="zh-CN" b="1" dirty="0" smtClean="0"/>
                    </a:p>
                    <a:p>
                      <a:pPr algn="ctr"/>
                      <a:r>
                        <a:rPr lang="en-US" altLang="zh-CN" b="1" i="1" dirty="0" smtClean="0"/>
                        <a:t>D</a:t>
                      </a:r>
                      <a:r>
                        <a:rPr lang="en-US" altLang="zh-CN" b="1" dirty="0" smtClean="0"/>
                        <a:t>(</a:t>
                      </a:r>
                      <a:r>
                        <a:rPr lang="en-US" altLang="zh-CN" b="1" i="1" dirty="0" smtClean="0"/>
                        <a:t>d</a:t>
                      </a:r>
                      <a:r>
                        <a:rPr lang="en-US" altLang="zh-CN" b="1" dirty="0" smtClean="0"/>
                        <a:t>)/mm</a:t>
                      </a:r>
                      <a:endParaRPr lang="zh-CN" altLang="en-US" b="1" dirty="0"/>
                    </a:p>
                  </a:txBody>
                  <a:tcPr/>
                </a:tc>
                <a:tc gridSpan="5">
                  <a:txBody>
                    <a:bodyPr/>
                    <a:lstStyle/>
                    <a:p>
                      <a:pPr algn="ctr"/>
                      <a:r>
                        <a:rPr lang="zh-CN" altLang="en-US" b="1" dirty="0" smtClean="0"/>
                        <a:t>公差等级</a:t>
                      </a:r>
                      <a:endParaRPr lang="zh-CN" altLang="en-US" b="1"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r>
              <a:tr h="370840">
                <a:tc vMerge="1">
                  <a:txBody>
                    <a:bodyPr/>
                    <a:lstStyle/>
                    <a:p>
                      <a:endParaRPr lang="zh-CN" altLang="en-US" dirty="0"/>
                    </a:p>
                  </a:txBody>
                  <a:tcPr/>
                </a:tc>
                <a:tc>
                  <a:txBody>
                    <a:bodyPr/>
                    <a:lstStyle/>
                    <a:p>
                      <a:pPr algn="ctr"/>
                      <a:r>
                        <a:rPr lang="en-US" altLang="zh-CN" b="1" dirty="0" smtClean="0"/>
                        <a:t>5</a:t>
                      </a:r>
                      <a:endParaRPr lang="zh-CN" altLang="en-US" b="1" dirty="0"/>
                    </a:p>
                  </a:txBody>
                  <a:tcPr/>
                </a:tc>
                <a:tc>
                  <a:txBody>
                    <a:bodyPr/>
                    <a:lstStyle/>
                    <a:p>
                      <a:pPr algn="ctr"/>
                      <a:r>
                        <a:rPr lang="en-US" altLang="zh-CN" b="1" dirty="0" smtClean="0"/>
                        <a:t>6</a:t>
                      </a:r>
                      <a:endParaRPr lang="zh-CN" altLang="en-US" b="1" dirty="0"/>
                    </a:p>
                  </a:txBody>
                  <a:tcPr/>
                </a:tc>
                <a:tc>
                  <a:txBody>
                    <a:bodyPr/>
                    <a:lstStyle/>
                    <a:p>
                      <a:pPr algn="ctr"/>
                      <a:r>
                        <a:rPr lang="en-US" altLang="zh-CN" b="1" dirty="0" smtClean="0"/>
                        <a:t>7</a:t>
                      </a:r>
                      <a:endParaRPr lang="zh-CN" altLang="en-US" b="1" dirty="0"/>
                    </a:p>
                  </a:txBody>
                  <a:tcPr/>
                </a:tc>
                <a:tc>
                  <a:txBody>
                    <a:bodyPr/>
                    <a:lstStyle/>
                    <a:p>
                      <a:pPr algn="ctr"/>
                      <a:r>
                        <a:rPr lang="en-US" altLang="zh-CN" b="1" dirty="0" smtClean="0"/>
                        <a:t>8</a:t>
                      </a:r>
                      <a:endParaRPr lang="zh-CN" altLang="en-US" b="1" dirty="0"/>
                    </a:p>
                  </a:txBody>
                  <a:tcPr/>
                </a:tc>
                <a:tc>
                  <a:txBody>
                    <a:bodyPr/>
                    <a:lstStyle/>
                    <a:p>
                      <a:pPr algn="ctr"/>
                      <a:r>
                        <a:rPr lang="en-US" altLang="zh-CN" b="1" dirty="0" smtClean="0"/>
                        <a:t>9</a:t>
                      </a:r>
                      <a:endParaRPr lang="zh-CN" altLang="en-US" b="1" dirty="0"/>
                    </a:p>
                  </a:txBody>
                  <a:tcPr/>
                </a:tc>
              </a:tr>
              <a:tr h="370840">
                <a:tc>
                  <a:txBody>
                    <a:bodyPr/>
                    <a:lstStyle/>
                    <a:p>
                      <a:pPr algn="ctr"/>
                      <a:r>
                        <a:rPr lang="en-US" altLang="zh-CN" b="1" dirty="0" smtClean="0"/>
                        <a:t>&gt;50</a:t>
                      </a:r>
                      <a:r>
                        <a:rPr lang="en-US" altLang="zh-CN" b="1" dirty="0" smtClean="0">
                          <a:latin typeface="Cambria Math"/>
                          <a:ea typeface="Cambria Math"/>
                        </a:rPr>
                        <a:t>∼80</a:t>
                      </a:r>
                      <a:endParaRPr lang="zh-CN" altLang="en-US" b="1" dirty="0"/>
                    </a:p>
                  </a:txBody>
                  <a:tcPr/>
                </a:tc>
                <a:tc>
                  <a:txBody>
                    <a:bodyPr/>
                    <a:lstStyle/>
                    <a:p>
                      <a:pPr algn="ctr"/>
                      <a:r>
                        <a:rPr lang="en-US" altLang="zh-CN" b="1" dirty="0" smtClean="0"/>
                        <a:t>3</a:t>
                      </a:r>
                      <a:endParaRPr lang="zh-CN" altLang="en-US" b="1" dirty="0"/>
                    </a:p>
                  </a:txBody>
                  <a:tcPr/>
                </a:tc>
                <a:tc>
                  <a:txBody>
                    <a:bodyPr/>
                    <a:lstStyle/>
                    <a:p>
                      <a:pPr algn="ctr"/>
                      <a:r>
                        <a:rPr lang="en-US" altLang="zh-CN" b="1" dirty="0" smtClean="0">
                          <a:solidFill>
                            <a:schemeClr val="tx1"/>
                          </a:solidFill>
                        </a:rPr>
                        <a:t>5</a:t>
                      </a:r>
                      <a:endParaRPr lang="zh-CN" altLang="en-US" b="1" dirty="0">
                        <a:solidFill>
                          <a:schemeClr val="tx1"/>
                        </a:solidFill>
                      </a:endParaRPr>
                    </a:p>
                  </a:txBody>
                  <a:tcPr/>
                </a:tc>
                <a:tc>
                  <a:txBody>
                    <a:bodyPr/>
                    <a:lstStyle/>
                    <a:p>
                      <a:pPr algn="ctr"/>
                      <a:r>
                        <a:rPr lang="en-US" altLang="zh-CN" b="1" dirty="0" smtClean="0">
                          <a:solidFill>
                            <a:srgbClr val="FF0000"/>
                          </a:solidFill>
                        </a:rPr>
                        <a:t>8</a:t>
                      </a:r>
                      <a:endParaRPr lang="zh-CN" altLang="en-US" b="1" dirty="0">
                        <a:solidFill>
                          <a:srgbClr val="FF0000"/>
                        </a:solidFill>
                      </a:endParaRPr>
                    </a:p>
                  </a:txBody>
                  <a:tcPr/>
                </a:tc>
                <a:tc>
                  <a:txBody>
                    <a:bodyPr/>
                    <a:lstStyle/>
                    <a:p>
                      <a:pPr algn="ctr"/>
                      <a:r>
                        <a:rPr lang="en-US" altLang="zh-CN" b="1" dirty="0" smtClean="0"/>
                        <a:t>13</a:t>
                      </a:r>
                      <a:endParaRPr lang="zh-CN" altLang="en-US" b="1" dirty="0"/>
                    </a:p>
                  </a:txBody>
                  <a:tcPr/>
                </a:tc>
                <a:tc>
                  <a:txBody>
                    <a:bodyPr/>
                    <a:lstStyle/>
                    <a:p>
                      <a:pPr algn="ctr"/>
                      <a:r>
                        <a:rPr lang="en-US" altLang="zh-CN" b="1" dirty="0" smtClean="0"/>
                        <a:t>19</a:t>
                      </a:r>
                      <a:endParaRPr lang="zh-CN" altLang="en-US" b="1" dirty="0"/>
                    </a:p>
                  </a:txBody>
                  <a:tcPr/>
                </a:tc>
              </a:tr>
              <a:tr h="370840">
                <a:tc>
                  <a:txBody>
                    <a:bodyPr/>
                    <a:lstStyle/>
                    <a:p>
                      <a:pPr algn="ctr"/>
                      <a:r>
                        <a:rPr lang="en-US" altLang="zh-CN" b="1" dirty="0" smtClean="0"/>
                        <a:t>&gt;80</a:t>
                      </a:r>
                      <a:r>
                        <a:rPr lang="en-US" altLang="zh-CN" b="1" dirty="0" smtClean="0">
                          <a:latin typeface="Cambria Math"/>
                          <a:ea typeface="Cambria Math"/>
                        </a:rPr>
                        <a:t>∼120</a:t>
                      </a:r>
                      <a:endParaRPr lang="zh-CN" altLang="en-US" b="1" dirty="0"/>
                    </a:p>
                  </a:txBody>
                  <a:tcPr/>
                </a:tc>
                <a:tc>
                  <a:txBody>
                    <a:bodyPr/>
                    <a:lstStyle/>
                    <a:p>
                      <a:pPr algn="ctr"/>
                      <a:r>
                        <a:rPr lang="en-US" altLang="zh-CN" b="1" dirty="0" smtClean="0"/>
                        <a:t>4</a:t>
                      </a:r>
                      <a:endParaRPr lang="zh-CN" altLang="en-US" b="1" dirty="0"/>
                    </a:p>
                  </a:txBody>
                  <a:tcPr/>
                </a:tc>
                <a:tc>
                  <a:txBody>
                    <a:bodyPr/>
                    <a:lstStyle/>
                    <a:p>
                      <a:pPr algn="ctr"/>
                      <a:r>
                        <a:rPr lang="en-US" altLang="zh-CN" b="1" dirty="0" smtClean="0"/>
                        <a:t>6</a:t>
                      </a:r>
                      <a:endParaRPr lang="zh-CN" altLang="en-US" b="1" dirty="0"/>
                    </a:p>
                  </a:txBody>
                  <a:tcPr/>
                </a:tc>
                <a:tc>
                  <a:txBody>
                    <a:bodyPr/>
                    <a:lstStyle/>
                    <a:p>
                      <a:pPr algn="ctr"/>
                      <a:r>
                        <a:rPr lang="en-US" altLang="zh-CN" b="1" dirty="0" smtClean="0"/>
                        <a:t>10</a:t>
                      </a:r>
                      <a:endParaRPr lang="zh-CN" altLang="en-US" b="1" dirty="0"/>
                    </a:p>
                  </a:txBody>
                  <a:tcPr/>
                </a:tc>
                <a:tc>
                  <a:txBody>
                    <a:bodyPr/>
                    <a:lstStyle/>
                    <a:p>
                      <a:pPr algn="ctr"/>
                      <a:r>
                        <a:rPr lang="en-US" altLang="zh-CN" b="1" dirty="0" smtClean="0"/>
                        <a:t>15</a:t>
                      </a:r>
                      <a:endParaRPr lang="zh-CN" altLang="en-US" b="1" dirty="0"/>
                    </a:p>
                  </a:txBody>
                  <a:tcPr/>
                </a:tc>
                <a:tc>
                  <a:txBody>
                    <a:bodyPr/>
                    <a:lstStyle/>
                    <a:p>
                      <a:pPr algn="ctr"/>
                      <a:r>
                        <a:rPr lang="en-US" altLang="zh-CN" b="1" dirty="0" smtClean="0"/>
                        <a:t>22</a:t>
                      </a:r>
                      <a:endParaRPr lang="zh-CN" altLang="en-US" b="1" dirty="0"/>
                    </a:p>
                  </a:txBody>
                  <a:tcPr/>
                </a:tc>
              </a:tr>
            </a:tbl>
          </a:graphicData>
        </a:graphic>
      </p:graphicFrame>
      <p:sp>
        <p:nvSpPr>
          <p:cNvPr id="11" name="TextBox 10"/>
          <p:cNvSpPr txBox="1"/>
          <p:nvPr/>
        </p:nvSpPr>
        <p:spPr>
          <a:xfrm>
            <a:off x="333821" y="2780928"/>
            <a:ext cx="8342635" cy="461665"/>
          </a:xfrm>
          <a:prstGeom prst="rect">
            <a:avLst/>
          </a:prstGeom>
          <a:noFill/>
        </p:spPr>
        <p:txBody>
          <a:bodyPr wrap="square" rtlCol="0">
            <a:spAutoFit/>
          </a:bodyPr>
          <a:lstStyle/>
          <a:p>
            <a:r>
              <a:rPr lang="zh-CN" altLang="en-US" sz="2400" b="1" dirty="0" smtClean="0"/>
              <a:t>答： 由下表可见，该轴圆柱度合格。</a:t>
            </a:r>
            <a:r>
              <a:rPr lang="zh-CN" altLang="en-US" sz="2400" b="1" dirty="0" smtClean="0">
                <a:latin typeface="Cambria Math"/>
              </a:rPr>
              <a:t>∵ </a:t>
            </a:r>
            <a:r>
              <a:rPr lang="en-US" altLang="zh-CN" sz="2400" b="1" i="1" dirty="0" smtClean="0"/>
              <a:t>f </a:t>
            </a:r>
            <a:r>
              <a:rPr lang="en-US" altLang="zh-CN" sz="2400" b="1" dirty="0" smtClean="0"/>
              <a:t>= 0.006 &lt; </a:t>
            </a:r>
            <a:r>
              <a:rPr lang="en-US" altLang="zh-CN" sz="2400" b="1" i="1" dirty="0" smtClean="0"/>
              <a:t>t</a:t>
            </a:r>
            <a:r>
              <a:rPr lang="en-US" altLang="zh-CN" sz="2400" b="1" dirty="0" smtClean="0"/>
              <a:t> = 0.008</a:t>
            </a:r>
            <a:r>
              <a:rPr lang="zh-CN" altLang="en-US" sz="2400" b="1" dirty="0" smtClean="0"/>
              <a:t>。</a:t>
            </a:r>
            <a:endParaRPr lang="zh-CN" altLang="en-US" sz="2400" b="1" dirty="0"/>
          </a:p>
        </p:txBody>
      </p:sp>
      <p:sp>
        <p:nvSpPr>
          <p:cNvPr id="7"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60</a:t>
            </a:fld>
            <a:endParaRPr lang="zh-CN" altLang="en-US" sz="2400" b="1" dirty="0"/>
          </a:p>
        </p:txBody>
      </p:sp>
    </p:spTree>
    <p:extLst>
      <p:ext uri="{BB962C8B-B14F-4D97-AF65-F5344CB8AC3E}">
        <p14:creationId xmlns:p14="http://schemas.microsoft.com/office/powerpoint/2010/main" val="40994699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225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175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Rectangle 1"/>
              <p:cNvSpPr>
                <a:spLocks noChangeArrowheads="1"/>
              </p:cNvSpPr>
              <p:nvPr/>
            </p:nvSpPr>
            <p:spPr bwMode="auto">
              <a:xfrm>
                <a:off x="338955" y="331518"/>
                <a:ext cx="8424936" cy="108125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457200" marR="0" lvl="0" indent="-457200" algn="l" defTabSz="914400" rtl="0" eaLnBrk="1" fontAlgn="base" latinLnBrk="0" hangingPunct="1">
                  <a:lnSpc>
                    <a:spcPct val="130000"/>
                  </a:lnSpc>
                  <a:spcBef>
                    <a:spcPct val="0"/>
                  </a:spcBef>
                  <a:spcAft>
                    <a:spcPct val="0"/>
                  </a:spcAft>
                  <a:buClrTx/>
                  <a:buSzTx/>
                  <a:buFontTx/>
                  <a:buAutoNum type="arabicPeriod" startAt="2"/>
                  <a:tabLst/>
                </a:pP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精度为</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7GB/T10095.1</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的渐开线圆柱齿轮，若模数为</a:t>
                </a:r>
                <a:r>
                  <a:rPr kumimoji="0" lang="en-US" altLang="zh-CN" sz="1600" b="1" i="1"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m</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 = 2</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、齿数为</a:t>
                </a:r>
                <a:r>
                  <a:rPr kumimoji="0" lang="en-US" altLang="zh-CN" sz="1600" b="1" i="1"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z </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 50</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，加工完后，测得一齿轮齿距累积总偏差</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Δ</a:t>
                </a:r>
                <a:r>
                  <a:rPr kumimoji="0" lang="en-US" altLang="zh-CN" sz="1600" b="1" i="1"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F</a:t>
                </a:r>
                <a:r>
                  <a:rPr kumimoji="0" lang="en-US" altLang="zh-CN" sz="1600" b="1" i="0" u="none" strike="noStrike" cap="none" normalizeH="0" baseline="-30000" dirty="0" smtClean="0">
                    <a:ln>
                      <a:noFill/>
                    </a:ln>
                    <a:solidFill>
                      <a:srgbClr val="000000"/>
                    </a:solidFill>
                    <a:effectLst/>
                    <a:latin typeface="Times New Roman" pitchFamily="18" charset="0"/>
                    <a:ea typeface="宋体" pitchFamily="2" charset="-122"/>
                    <a:cs typeface="Times New Roman" pitchFamily="18" charset="0"/>
                  </a:rPr>
                  <a:t>P</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 =0.03mm</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，单个齿距偏差</a:t>
                </a:r>
                <a:r>
                  <a:rPr kumimoji="0" lang="zh-CN" altLang="en-US" sz="1600" b="1" i="0" u="none" strike="noStrike" cap="none" normalizeH="0" baseline="0" dirty="0" smtClean="0">
                    <a:ln>
                      <a:noFill/>
                    </a:ln>
                    <a:solidFill>
                      <a:srgbClr val="000000"/>
                    </a:solidFill>
                    <a:effectLst/>
                    <a:latin typeface="Cambria Math"/>
                    <a:ea typeface="宋体" pitchFamily="2" charset="-122"/>
                    <a:cs typeface="Times New Roman" pitchFamily="18" charset="0"/>
                  </a:rPr>
                  <a:t>∆</a:t>
                </a:r>
                <a14:m>
                  <m:oMath xmlns:m="http://schemas.openxmlformats.org/officeDocument/2006/math">
                    <m:sSub>
                      <m:sSubPr>
                        <m:ctrlPr>
                          <a:rPr kumimoji="0" lang="en-US" altLang="zh-CN" sz="1600" b="1" i="1" u="none" strike="noStrike" cap="none" normalizeH="0" baseline="0" smtClean="0">
                            <a:ln>
                              <a:noFill/>
                            </a:ln>
                            <a:solidFill>
                              <a:srgbClr val="000000"/>
                            </a:solidFill>
                            <a:effectLst/>
                            <a:latin typeface="Cambria Math"/>
                            <a:ea typeface="宋体" pitchFamily="2" charset="-122"/>
                            <a:cs typeface="Times New Roman" pitchFamily="18" charset="0"/>
                          </a:rPr>
                        </m:ctrlPr>
                      </m:sSubPr>
                      <m:e>
                        <m:r>
                          <a:rPr kumimoji="0" lang="en-US" altLang="zh-CN" sz="1600" b="1" i="1" u="none" strike="noStrike" cap="none" normalizeH="0" baseline="0" smtClean="0">
                            <a:ln>
                              <a:noFill/>
                            </a:ln>
                            <a:solidFill>
                              <a:srgbClr val="000000"/>
                            </a:solidFill>
                            <a:effectLst/>
                            <a:latin typeface="Cambria Math"/>
                            <a:ea typeface="宋体" pitchFamily="2" charset="-122"/>
                            <a:cs typeface="Times New Roman" pitchFamily="18" charset="0"/>
                          </a:rPr>
                          <m:t>𝒇</m:t>
                        </m:r>
                      </m:e>
                      <m:sub>
                        <m:r>
                          <a:rPr kumimoji="0" lang="en-US" altLang="zh-CN" sz="1600" b="1" i="0" u="none" strike="noStrike" cap="none" normalizeH="0" baseline="0" smtClean="0">
                            <a:ln>
                              <a:noFill/>
                            </a:ln>
                            <a:solidFill>
                              <a:srgbClr val="000000"/>
                            </a:solidFill>
                            <a:effectLst/>
                            <a:latin typeface="Cambria Math"/>
                            <a:ea typeface="宋体" pitchFamily="2" charset="-122"/>
                            <a:cs typeface="Times New Roman" pitchFamily="18" charset="0"/>
                          </a:rPr>
                          <m:t>𝐩𝐭</m:t>
                        </m:r>
                      </m:sub>
                    </m:sSub>
                  </m:oMath>
                </a14:m>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 </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 - 0.008mm</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。问该齿轮的齿距累积总偏差</a:t>
                </a:r>
                <a:r>
                  <a:rPr lang="zh-CN" altLang="en-US" sz="1600" b="1" dirty="0" smtClean="0">
                    <a:solidFill>
                      <a:srgbClr val="000000"/>
                    </a:solidFill>
                    <a:latin typeface="Times New Roman" pitchFamily="18" charset="0"/>
                    <a:ea typeface="宋体" pitchFamily="2" charset="-122"/>
                    <a:cs typeface="Times New Roman" pitchFamily="18" charset="0"/>
                  </a:rPr>
                  <a:t>和单个齿距偏差</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是否合格？请说明理由</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(6</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分</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kumimoji="0" lang="zh-CN" altLang="en-US" sz="1600" b="1" i="0" u="none" strike="noStrike" cap="none" normalizeH="0" baseline="0" dirty="0" smtClean="0">
                    <a:ln>
                      <a:noFill/>
                    </a:ln>
                    <a:solidFill>
                      <a:schemeClr val="tx1"/>
                    </a:solidFill>
                    <a:effectLst/>
                    <a:latin typeface="Arial" pitchFamily="34" charset="0"/>
                    <a:ea typeface="宋体" pitchFamily="2" charset="-122"/>
                  </a:rPr>
                  <a:t> </a:t>
                </a:r>
              </a:p>
            </p:txBody>
          </p:sp>
        </mc:Choice>
        <mc:Fallback xmlns="">
          <p:sp>
            <p:nvSpPr>
              <p:cNvPr id="6" name="Rectangle 1"/>
              <p:cNvSpPr>
                <a:spLocks noRot="1" noChangeAspect="1" noMove="1" noResize="1" noEditPoints="1" noAdjustHandles="1" noChangeArrowheads="1" noChangeShapeType="1" noTextEdit="1"/>
              </p:cNvSpPr>
              <p:nvPr/>
            </p:nvSpPr>
            <p:spPr bwMode="auto">
              <a:xfrm>
                <a:off x="338955" y="331518"/>
                <a:ext cx="8424936" cy="1081258"/>
              </a:xfrm>
              <a:prstGeom prst="rect">
                <a:avLst/>
              </a:prstGeom>
              <a:blipFill rotWithShape="1">
                <a:blip r:embed="rId2"/>
                <a:stretch>
                  <a:fillRect l="-289" r="-217" b="-393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380106" y="1289112"/>
                <a:ext cx="8342635" cy="1635832"/>
              </a:xfrm>
              <a:prstGeom prst="rect">
                <a:avLst/>
              </a:prstGeom>
              <a:noFill/>
            </p:spPr>
            <p:txBody>
              <a:bodyPr wrap="square" rtlCol="0">
                <a:spAutoFit/>
              </a:bodyPr>
              <a:lstStyle/>
              <a:p>
                <a:r>
                  <a:rPr lang="zh-CN" altLang="en-US" sz="2400" b="1" dirty="0" smtClean="0"/>
                  <a:t>答：由</a:t>
                </a:r>
                <a:r>
                  <a:rPr lang="en-US" altLang="zh-CN" sz="2400" b="1" i="1" dirty="0" smtClean="0"/>
                  <a:t>d</a:t>
                </a:r>
                <a:r>
                  <a:rPr lang="en-US" altLang="zh-CN" sz="2400" b="1" dirty="0" smtClean="0"/>
                  <a:t>=</a:t>
                </a:r>
                <a:r>
                  <a:rPr lang="en-US" altLang="zh-CN" sz="2400" b="1" i="1" dirty="0" err="1" smtClean="0"/>
                  <a:t>m</a:t>
                </a:r>
                <a:r>
                  <a:rPr lang="en-US" altLang="zh-CN" sz="2400" b="1" dirty="0" err="1" smtClean="0"/>
                  <a:t>×</a:t>
                </a:r>
                <a:r>
                  <a:rPr lang="en-US" altLang="zh-CN" sz="2400" b="1" i="1" dirty="0" err="1" smtClean="0"/>
                  <a:t>z</a:t>
                </a:r>
                <a:r>
                  <a:rPr lang="en-US" altLang="zh-CN" sz="2400" b="1" dirty="0" smtClean="0"/>
                  <a:t> = 100 ,</a:t>
                </a:r>
                <a:r>
                  <a:rPr lang="zh-CN" altLang="en-US" sz="2400" b="1" dirty="0" smtClean="0"/>
                  <a:t>齿轮精度为</a:t>
                </a:r>
                <a:r>
                  <a:rPr lang="en-US" altLang="zh-CN" sz="2400" b="1" dirty="0" smtClean="0"/>
                  <a:t>7</a:t>
                </a:r>
                <a:r>
                  <a:rPr lang="zh-CN" altLang="en-US" sz="2400" b="1" dirty="0" smtClean="0"/>
                  <a:t>级，查下表得：</a:t>
                </a:r>
                <a:endParaRPr lang="en-US" altLang="zh-CN" sz="2400" b="1" dirty="0" smtClean="0"/>
              </a:p>
              <a:p>
                <a:r>
                  <a:rPr lang="en-US" altLang="zh-CN" sz="2400" b="1" dirty="0"/>
                  <a:t> </a:t>
                </a:r>
                <a:r>
                  <a:rPr lang="en-US" altLang="zh-CN" sz="2400" b="1" dirty="0" smtClean="0"/>
                  <a:t>       </a:t>
                </a:r>
                <a14:m>
                  <m:oMath xmlns:m="http://schemas.openxmlformats.org/officeDocument/2006/math">
                    <m:sSub>
                      <m:sSubPr>
                        <m:ctrlPr>
                          <a:rPr lang="en-US" altLang="zh-CN" sz="2400" b="1" i="1" smtClean="0">
                            <a:latin typeface="Cambria Math"/>
                          </a:rPr>
                        </m:ctrlPr>
                      </m:sSubPr>
                      <m:e>
                        <m:r>
                          <a:rPr lang="en-US" altLang="zh-CN" sz="2400" b="1" i="1" smtClean="0">
                            <a:latin typeface="Cambria Math"/>
                          </a:rPr>
                          <m:t>𝒇</m:t>
                        </m:r>
                      </m:e>
                      <m:sub>
                        <m:r>
                          <a:rPr lang="en-US" altLang="zh-CN" sz="2400" b="1" i="0" smtClean="0">
                            <a:latin typeface="Cambria Math"/>
                          </a:rPr>
                          <m:t>𝐩𝐭</m:t>
                        </m:r>
                      </m:sub>
                    </m:sSub>
                  </m:oMath>
                </a14:m>
                <a:r>
                  <a:rPr lang="zh-CN" altLang="en-US" sz="2400" b="1" dirty="0" smtClean="0"/>
                  <a:t> </a:t>
                </a:r>
                <a:r>
                  <a:rPr lang="en-US" altLang="zh-CN" sz="2400" b="1" dirty="0" smtClean="0"/>
                  <a:t>= ±0.011, </a:t>
                </a:r>
                <a14:m>
                  <m:oMath xmlns:m="http://schemas.openxmlformats.org/officeDocument/2006/math">
                    <m:sSub>
                      <m:sSubPr>
                        <m:ctrlPr>
                          <a:rPr lang="en-US" altLang="zh-CN" sz="2400" b="1" i="1" smtClean="0">
                            <a:latin typeface="Cambria Math"/>
                          </a:rPr>
                        </m:ctrlPr>
                      </m:sSubPr>
                      <m:e>
                        <m:r>
                          <a:rPr lang="en-US" altLang="zh-CN" sz="2400" b="1" i="1" smtClean="0">
                            <a:latin typeface="Cambria Math"/>
                          </a:rPr>
                          <m:t>𝑭</m:t>
                        </m:r>
                      </m:e>
                      <m:sub>
                        <m:r>
                          <a:rPr lang="en-US" altLang="zh-CN" sz="2400" b="1" i="0" smtClean="0">
                            <a:latin typeface="Cambria Math"/>
                          </a:rPr>
                          <m:t>𝐏</m:t>
                        </m:r>
                      </m:sub>
                    </m:sSub>
                  </m:oMath>
                </a14:m>
                <a:r>
                  <a:rPr lang="zh-CN" altLang="en-US" sz="2400" b="1" dirty="0" smtClean="0"/>
                  <a:t> </a:t>
                </a:r>
                <a:r>
                  <a:rPr lang="en-US" altLang="zh-CN" sz="2400" b="1" dirty="0" smtClean="0"/>
                  <a:t>=0.037 </a:t>
                </a:r>
                <a:r>
                  <a:rPr lang="zh-CN" altLang="en-US" sz="2400" b="1" dirty="0" smtClean="0"/>
                  <a:t>。</a:t>
                </a:r>
                <a:r>
                  <a:rPr lang="en-US" altLang="zh-CN" sz="2400" b="1" dirty="0" smtClean="0"/>
                  <a:t> </a:t>
                </a:r>
                <a:r>
                  <a:rPr lang="zh-CN" altLang="en-US" sz="2400" b="1" dirty="0" smtClean="0"/>
                  <a:t>因为</a:t>
                </a:r>
                <a:endParaRPr lang="en-US" altLang="zh-CN" sz="2400" b="1" dirty="0" smtClean="0"/>
              </a:p>
              <a:p>
                <a:r>
                  <a:rPr lang="en-US" altLang="zh-CN" sz="2400" b="1" dirty="0"/>
                  <a:t> </a:t>
                </a:r>
                <a:r>
                  <a:rPr lang="en-US" altLang="zh-CN" sz="2400" b="1" dirty="0" smtClean="0"/>
                  <a:t>      </a:t>
                </a:r>
                <a:r>
                  <a:rPr lang="en-US" altLang="zh-CN" sz="2400" b="1" dirty="0" smtClean="0">
                    <a:solidFill>
                      <a:srgbClr val="C00000"/>
                    </a:solidFill>
                  </a:rPr>
                  <a:t>- 0.011  &lt;</a:t>
                </a:r>
                <a:r>
                  <a:rPr lang="en-US" altLang="zh-CN" sz="2400" b="1" dirty="0" smtClean="0">
                    <a:solidFill>
                      <a:srgbClr val="C00000"/>
                    </a:solidFill>
                    <a:latin typeface="Cambria Math"/>
                    <a:ea typeface="Cambria Math"/>
                  </a:rPr>
                  <a:t>∆</a:t>
                </a:r>
                <a14:m>
                  <m:oMath xmlns:m="http://schemas.openxmlformats.org/officeDocument/2006/math">
                    <m:sSub>
                      <m:sSubPr>
                        <m:ctrlPr>
                          <a:rPr lang="en-US" altLang="zh-CN" sz="2400" b="1" i="1" smtClean="0">
                            <a:solidFill>
                              <a:srgbClr val="C00000"/>
                            </a:solidFill>
                            <a:latin typeface="Cambria Math"/>
                            <a:ea typeface="Cambria Math"/>
                          </a:rPr>
                        </m:ctrlPr>
                      </m:sSubPr>
                      <m:e>
                        <m:r>
                          <a:rPr lang="en-US" altLang="zh-CN" sz="2400" b="1" i="1" smtClean="0">
                            <a:solidFill>
                              <a:srgbClr val="C00000"/>
                            </a:solidFill>
                            <a:latin typeface="Cambria Math"/>
                            <a:ea typeface="Cambria Math"/>
                          </a:rPr>
                          <m:t>𝒇</m:t>
                        </m:r>
                      </m:e>
                      <m:sub>
                        <m:r>
                          <a:rPr lang="en-US" altLang="zh-CN" sz="2400" b="1" i="0" smtClean="0">
                            <a:solidFill>
                              <a:srgbClr val="C00000"/>
                            </a:solidFill>
                            <a:latin typeface="Cambria Math"/>
                            <a:ea typeface="Cambria Math"/>
                          </a:rPr>
                          <m:t>𝐩𝐭</m:t>
                        </m:r>
                      </m:sub>
                    </m:sSub>
                  </m:oMath>
                </a14:m>
                <a:r>
                  <a:rPr lang="en-US" altLang="zh-CN" sz="2400" b="1" dirty="0" smtClean="0">
                    <a:solidFill>
                      <a:srgbClr val="C00000"/>
                    </a:solidFill>
                  </a:rPr>
                  <a:t>= - 0.008&lt;+ 0.011, </a:t>
                </a:r>
                <a:r>
                  <a:rPr lang="en-US" altLang="zh-CN" sz="2400" b="1" dirty="0" smtClean="0">
                    <a:solidFill>
                      <a:srgbClr val="C00000"/>
                    </a:solidFill>
                    <a:latin typeface="Cambria Math"/>
                    <a:ea typeface="Cambria Math"/>
                  </a:rPr>
                  <a:t>∆</a:t>
                </a:r>
                <a14:m>
                  <m:oMath xmlns:m="http://schemas.openxmlformats.org/officeDocument/2006/math">
                    <m:sSub>
                      <m:sSubPr>
                        <m:ctrlPr>
                          <a:rPr lang="en-US" altLang="zh-CN" sz="2400" b="1" i="1" smtClean="0">
                            <a:solidFill>
                              <a:srgbClr val="C00000"/>
                            </a:solidFill>
                            <a:latin typeface="Cambria Math"/>
                            <a:ea typeface="Cambria Math"/>
                          </a:rPr>
                        </m:ctrlPr>
                      </m:sSubPr>
                      <m:e>
                        <m:r>
                          <a:rPr lang="en-US" altLang="zh-CN" sz="2400" b="1" i="1" smtClean="0">
                            <a:solidFill>
                              <a:srgbClr val="C00000"/>
                            </a:solidFill>
                            <a:latin typeface="Cambria Math"/>
                            <a:ea typeface="Cambria Math"/>
                          </a:rPr>
                          <m:t>𝑭</m:t>
                        </m:r>
                      </m:e>
                      <m:sub>
                        <m:r>
                          <a:rPr lang="en-US" altLang="zh-CN" sz="2400" b="1" i="0" smtClean="0">
                            <a:solidFill>
                              <a:srgbClr val="C00000"/>
                            </a:solidFill>
                            <a:latin typeface="Cambria Math"/>
                            <a:ea typeface="Cambria Math"/>
                          </a:rPr>
                          <m:t>𝐏</m:t>
                        </m:r>
                      </m:sub>
                    </m:sSub>
                  </m:oMath>
                </a14:m>
                <a:r>
                  <a:rPr lang="zh-CN" altLang="en-US" sz="2400" b="1" dirty="0" smtClean="0">
                    <a:solidFill>
                      <a:srgbClr val="C00000"/>
                    </a:solidFill>
                  </a:rPr>
                  <a:t> </a:t>
                </a:r>
                <a:r>
                  <a:rPr lang="en-US" altLang="zh-CN" sz="2400" b="1" dirty="0" smtClean="0">
                    <a:solidFill>
                      <a:srgbClr val="C00000"/>
                    </a:solidFill>
                  </a:rPr>
                  <a:t>=0.03&lt;0.037 </a:t>
                </a:r>
                <a:r>
                  <a:rPr lang="zh-CN" altLang="en-US" sz="2400" b="1" dirty="0" smtClean="0"/>
                  <a:t>。</a:t>
                </a:r>
                <a:endParaRPr lang="en-US" altLang="zh-CN" sz="2400" b="1" dirty="0" smtClean="0"/>
              </a:p>
              <a:p>
                <a:r>
                  <a:rPr lang="en-US" altLang="zh-CN" sz="2400" b="1" dirty="0"/>
                  <a:t> </a:t>
                </a:r>
                <a:r>
                  <a:rPr lang="en-US" altLang="zh-CN" sz="2400" b="1" dirty="0" smtClean="0"/>
                  <a:t>     </a:t>
                </a:r>
                <a:r>
                  <a:rPr lang="zh-CN" altLang="en-US" sz="2400" b="1" dirty="0" smtClean="0"/>
                  <a:t>所以</a:t>
                </a:r>
                <a:r>
                  <a:rPr lang="zh-CN" altLang="en-US" sz="2400" b="1" dirty="0"/>
                  <a:t>合格</a:t>
                </a:r>
                <a:r>
                  <a:rPr lang="zh-CN" altLang="en-US" sz="2400" b="1" dirty="0" smtClean="0"/>
                  <a:t>。</a:t>
                </a:r>
                <a:r>
                  <a:rPr lang="en-US" altLang="zh-CN" sz="2400" b="1" dirty="0" smtClean="0"/>
                  <a:t>     </a:t>
                </a:r>
                <a:endParaRPr lang="zh-CN" altLang="en-US" sz="2400" b="1" dirty="0"/>
              </a:p>
            </p:txBody>
          </p:sp>
        </mc:Choice>
        <mc:Fallback xmlns="">
          <p:sp>
            <p:nvSpPr>
              <p:cNvPr id="7" name="TextBox 6"/>
              <p:cNvSpPr txBox="1">
                <a:spLocks noRot="1" noChangeAspect="1" noMove="1" noResize="1" noEditPoints="1" noAdjustHandles="1" noChangeArrowheads="1" noChangeShapeType="1" noTextEdit="1"/>
              </p:cNvSpPr>
              <p:nvPr/>
            </p:nvSpPr>
            <p:spPr>
              <a:xfrm>
                <a:off x="380106" y="1289112"/>
                <a:ext cx="8342635" cy="1635832"/>
              </a:xfrm>
              <a:prstGeom prst="rect">
                <a:avLst/>
              </a:prstGeom>
              <a:blipFill rotWithShape="1">
                <a:blip r:embed="rId3"/>
                <a:stretch>
                  <a:fillRect l="-1096" t="-4461" b="-594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10" name="表格 9"/>
              <p:cNvGraphicFramePr>
                <a:graphicFrameLocks noGrp="1"/>
              </p:cNvGraphicFramePr>
              <p:nvPr>
                <p:extLst>
                  <p:ext uri="{D42A27DB-BD31-4B8C-83A1-F6EECF244321}">
                    <p14:modId xmlns:p14="http://schemas.microsoft.com/office/powerpoint/2010/main" val="3102585991"/>
                  </p:ext>
                </p:extLst>
              </p:nvPr>
            </p:nvGraphicFramePr>
            <p:xfrm>
              <a:off x="539551" y="2924944"/>
              <a:ext cx="8064897" cy="2765299"/>
            </p:xfrm>
            <a:graphic>
              <a:graphicData uri="http://schemas.openxmlformats.org/drawingml/2006/table">
                <a:tbl>
                  <a:tblPr firstRow="1" bandRow="1">
                    <a:tableStyleId>{5940675A-B579-460E-94D1-54222C63F5DA}</a:tableStyleId>
                  </a:tblPr>
                  <a:tblGrid>
                    <a:gridCol w="813889"/>
                    <a:gridCol w="1202336"/>
                    <a:gridCol w="1008112"/>
                    <a:gridCol w="1008112"/>
                    <a:gridCol w="1008112"/>
                    <a:gridCol w="1008112"/>
                    <a:gridCol w="1008112"/>
                    <a:gridCol w="1008112"/>
                  </a:tblGrid>
                  <a:tr h="288032">
                    <a:tc gridSpan="8">
                      <a:txBody>
                        <a:bodyPr/>
                        <a:lstStyle/>
                        <a:p>
                          <a:r>
                            <a:rPr lang="zh-CN" altLang="en-US" b="1" dirty="0" smtClean="0"/>
                            <a:t>单个齿距偏差</a:t>
                          </a:r>
                          <a:r>
                            <a:rPr lang="en-US" altLang="zh-CN" b="1" dirty="0" smtClean="0"/>
                            <a:t>±</a:t>
                          </a:r>
                          <a14:m>
                            <m:oMath xmlns:m="http://schemas.openxmlformats.org/officeDocument/2006/math">
                              <m:sSub>
                                <m:sSubPr>
                                  <m:ctrlPr>
                                    <a:rPr lang="en-US" altLang="zh-CN" b="1" i="1" smtClean="0">
                                      <a:latin typeface="Cambria Math"/>
                                    </a:rPr>
                                  </m:ctrlPr>
                                </m:sSubPr>
                                <m:e>
                                  <m:r>
                                    <a:rPr lang="en-US" altLang="zh-CN" b="1" i="1" smtClean="0">
                                      <a:latin typeface="Cambria Math"/>
                                    </a:rPr>
                                    <m:t>𝒇</m:t>
                                  </m:r>
                                </m:e>
                                <m:sub>
                                  <m:r>
                                    <a:rPr lang="en-US" altLang="zh-CN" b="1" i="0" smtClean="0">
                                      <a:latin typeface="Cambria Math"/>
                                    </a:rPr>
                                    <m:t>𝐩𝐭</m:t>
                                  </m:r>
                                </m:sub>
                              </m:sSub>
                              <m:r>
                                <a:rPr lang="zh-CN" altLang="en-US" b="1" i="1" smtClean="0">
                                  <a:latin typeface="Cambria Math"/>
                                </a:rPr>
                                <m:t>、齿距累积总偏差</m:t>
                              </m:r>
                              <m:sSub>
                                <m:sSubPr>
                                  <m:ctrlPr>
                                    <a:rPr lang="en-US" altLang="zh-CN" b="1" i="1" smtClean="0">
                                      <a:latin typeface="Cambria Math"/>
                                    </a:rPr>
                                  </m:ctrlPr>
                                </m:sSubPr>
                                <m:e>
                                  <m:r>
                                    <a:rPr lang="en-US" altLang="zh-CN" b="1" i="1" smtClean="0">
                                      <a:latin typeface="Cambria Math"/>
                                    </a:rPr>
                                    <m:t>𝑭</m:t>
                                  </m:r>
                                </m:e>
                                <m:sub>
                                  <m:r>
                                    <a:rPr lang="en-US" altLang="zh-CN" b="1" i="0" smtClean="0">
                                      <a:latin typeface="Cambria Math"/>
                                    </a:rPr>
                                    <m:t>𝐏</m:t>
                                  </m:r>
                                </m:sub>
                              </m:sSub>
                            </m:oMath>
                          </a14:m>
                          <a:r>
                            <a:rPr lang="zh-CN" altLang="en-US" b="1" dirty="0" smtClean="0"/>
                            <a:t>   允许值</a:t>
                          </a:r>
                          <a:r>
                            <a:rPr lang="en-US" altLang="zh-CN" b="1" dirty="0" smtClean="0"/>
                            <a:t>/</a:t>
                          </a:r>
                          <a:r>
                            <a:rPr lang="en-US" altLang="zh-CN" b="1" dirty="0" err="1" smtClean="0"/>
                            <a:t>μm</a:t>
                          </a:r>
                          <a:endParaRPr lang="zh-CN" altLang="en-US" b="1"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r>
                  <a:tr h="370840">
                    <a:tc rowSpan="3">
                      <a:txBody>
                        <a:bodyPr/>
                        <a:lstStyle/>
                        <a:p>
                          <a:pPr algn="ctr"/>
                          <a:r>
                            <a:rPr lang="zh-CN" altLang="en-US" b="1" dirty="0" smtClean="0"/>
                            <a:t>分度圆</a:t>
                          </a:r>
                          <a:endParaRPr lang="en-US" altLang="zh-CN" b="1" dirty="0" smtClean="0"/>
                        </a:p>
                        <a:p>
                          <a:pPr algn="ctr"/>
                          <a:r>
                            <a:rPr lang="zh-CN" altLang="en-US" b="1" dirty="0" smtClean="0"/>
                            <a:t>   直径</a:t>
                          </a:r>
                          <a:endParaRPr lang="en-US" altLang="zh-CN" b="1" dirty="0" smtClean="0"/>
                        </a:p>
                        <a:p>
                          <a:pPr algn="ctr"/>
                          <a:r>
                            <a:rPr lang="en-US" altLang="zh-CN" b="1" i="1" dirty="0" smtClean="0"/>
                            <a:t> d</a:t>
                          </a:r>
                          <a:r>
                            <a:rPr lang="en-US" altLang="zh-CN" b="1" dirty="0" smtClean="0"/>
                            <a:t>/mm</a:t>
                          </a:r>
                          <a:endParaRPr lang="zh-CN" altLang="en-US" b="1" dirty="0"/>
                        </a:p>
                      </a:txBody>
                      <a:tcPr/>
                    </a:tc>
                    <a:tc rowSpan="3">
                      <a:txBody>
                        <a:bodyPr/>
                        <a:lstStyle/>
                        <a:p>
                          <a:pPr algn="ctr"/>
                          <a:r>
                            <a:rPr lang="zh-CN" altLang="en-US" b="1" dirty="0" smtClean="0"/>
                            <a:t>模数</a:t>
                          </a:r>
                          <a:endParaRPr lang="en-US" altLang="zh-CN" b="1" dirty="0" smtClean="0"/>
                        </a:p>
                        <a:p>
                          <a:pPr algn="ctr"/>
                          <a:r>
                            <a:rPr lang="en-US" altLang="zh-CN" b="1" i="1" dirty="0" smtClean="0"/>
                            <a:t>m</a:t>
                          </a:r>
                          <a:r>
                            <a:rPr lang="en-US" altLang="zh-CN" b="1" i="1" baseline="0" dirty="0" smtClean="0"/>
                            <a:t> /</a:t>
                          </a:r>
                          <a:r>
                            <a:rPr lang="en-US" altLang="zh-CN" b="1" i="0" baseline="0" dirty="0" smtClean="0"/>
                            <a:t>mm</a:t>
                          </a:r>
                          <a:endParaRPr lang="zh-CN" altLang="en-US" b="1" i="0" dirty="0"/>
                        </a:p>
                      </a:txBody>
                      <a:tcPr/>
                    </a:tc>
                    <a:tc gridSpan="3">
                      <a:txBody>
                        <a:bodyPr/>
                        <a:lstStyle/>
                        <a:p>
                          <a:pPr algn="ctr"/>
                          <a:r>
                            <a:rPr lang="en-US" altLang="zh-CN" b="1" dirty="0" smtClean="0"/>
                            <a:t>±</a:t>
                          </a:r>
                          <a14:m>
                            <m:oMath xmlns:m="http://schemas.openxmlformats.org/officeDocument/2006/math">
                              <m:sSub>
                                <m:sSubPr>
                                  <m:ctrlPr>
                                    <a:rPr lang="en-US" altLang="zh-CN" b="1" i="1" smtClean="0">
                                      <a:latin typeface="Cambria Math"/>
                                    </a:rPr>
                                  </m:ctrlPr>
                                </m:sSubPr>
                                <m:e>
                                  <m:r>
                                    <a:rPr lang="en-US" altLang="zh-CN" b="1" i="1" smtClean="0">
                                      <a:latin typeface="Cambria Math"/>
                                    </a:rPr>
                                    <m:t>𝒇</m:t>
                                  </m:r>
                                </m:e>
                                <m:sub>
                                  <m:r>
                                    <a:rPr lang="en-US" altLang="zh-CN" b="1" i="0" smtClean="0">
                                      <a:latin typeface="Cambria Math"/>
                                    </a:rPr>
                                    <m:t>𝐩𝐭</m:t>
                                  </m:r>
                                </m:sub>
                              </m:sSub>
                            </m:oMath>
                          </a14:m>
                          <a:endParaRPr lang="zh-CN" altLang="en-US" b="1" dirty="0"/>
                        </a:p>
                      </a:txBody>
                      <a:tcPr/>
                    </a:tc>
                    <a:tc hMerge="1">
                      <a:txBody>
                        <a:bodyPr/>
                        <a:lstStyle/>
                        <a:p>
                          <a:endParaRPr lang="zh-CN" altLang="en-US" dirty="0"/>
                        </a:p>
                      </a:txBody>
                      <a:tcPr/>
                    </a:tc>
                    <a:tc hMerge="1">
                      <a:txBody>
                        <a:bodyPr/>
                        <a:lstStyle/>
                        <a:p>
                          <a:endParaRPr lang="zh-CN" altLang="en-US" dirty="0"/>
                        </a:p>
                      </a:txBody>
                      <a:tcPr/>
                    </a:tc>
                    <a:tc gridSpan="3">
                      <a:txBody>
                        <a:bodyPr/>
                        <a:lstStyle/>
                        <a:p>
                          <a:pPr algn="ctr"/>
                          <a14:m>
                            <m:oMath xmlns:m="http://schemas.openxmlformats.org/officeDocument/2006/math">
                              <m:sSub>
                                <m:sSubPr>
                                  <m:ctrlPr>
                                    <a:rPr lang="en-US" altLang="zh-CN" b="1" i="1" smtClean="0">
                                      <a:latin typeface="Cambria Math"/>
                                    </a:rPr>
                                  </m:ctrlPr>
                                </m:sSubPr>
                                <m:e>
                                  <m:r>
                                    <a:rPr lang="en-US" altLang="zh-CN" b="1" i="1" smtClean="0">
                                      <a:latin typeface="Cambria Math"/>
                                    </a:rPr>
                                    <m:t>𝑭</m:t>
                                  </m:r>
                                </m:e>
                                <m:sub>
                                  <m:r>
                                    <a:rPr lang="en-US" altLang="zh-CN" b="1" i="0" smtClean="0">
                                      <a:latin typeface="Cambria Math"/>
                                    </a:rPr>
                                    <m:t>𝐏</m:t>
                                  </m:r>
                                </m:sub>
                              </m:sSub>
                            </m:oMath>
                          </a14:m>
                          <a:r>
                            <a:rPr lang="zh-CN" altLang="en-US" b="1" dirty="0" smtClean="0"/>
                            <a:t> </a:t>
                          </a:r>
                          <a:endParaRPr lang="zh-CN" altLang="en-US" b="1" dirty="0"/>
                        </a:p>
                      </a:txBody>
                      <a:tcPr/>
                    </a:tc>
                    <a:tc hMerge="1">
                      <a:txBody>
                        <a:bodyPr/>
                        <a:lstStyle/>
                        <a:p>
                          <a:endParaRPr lang="zh-CN" altLang="en-US" dirty="0"/>
                        </a:p>
                      </a:txBody>
                      <a:tcPr/>
                    </a:tc>
                    <a:tc hMerge="1">
                      <a:txBody>
                        <a:bodyPr/>
                        <a:lstStyle/>
                        <a:p>
                          <a:endParaRPr lang="zh-CN" altLang="en-US" dirty="0"/>
                        </a:p>
                      </a:txBody>
                      <a:tcPr/>
                    </a:tc>
                  </a:tr>
                  <a:tr h="370840">
                    <a:tc vMerge="1">
                      <a:txBody>
                        <a:bodyPr/>
                        <a:lstStyle/>
                        <a:p>
                          <a:endParaRPr lang="zh-CN" altLang="en-US" dirty="0"/>
                        </a:p>
                      </a:txBody>
                      <a:tcPr/>
                    </a:tc>
                    <a:tc vMerge="1">
                      <a:txBody>
                        <a:bodyPr/>
                        <a:lstStyle/>
                        <a:p>
                          <a:endParaRPr lang="zh-CN" altLang="en-US" dirty="0"/>
                        </a:p>
                      </a:txBody>
                      <a:tcPr/>
                    </a:tc>
                    <a:tc gridSpan="6">
                      <a:txBody>
                        <a:bodyPr/>
                        <a:lstStyle/>
                        <a:p>
                          <a:pPr algn="ctr"/>
                          <a:r>
                            <a:rPr lang="zh-CN" altLang="en-US" b="1" dirty="0" smtClean="0"/>
                            <a:t>精度等级</a:t>
                          </a:r>
                          <a:endParaRPr lang="zh-CN" altLang="en-US" b="1"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r>
                  <a:tr h="213658">
                    <a:tc vMerge="1">
                      <a:txBody>
                        <a:bodyPr/>
                        <a:lstStyle/>
                        <a:p>
                          <a:endParaRPr lang="zh-CN" altLang="en-US" dirty="0"/>
                        </a:p>
                      </a:txBody>
                      <a:tcPr/>
                    </a:tc>
                    <a:tc vMerge="1">
                      <a:txBody>
                        <a:bodyPr/>
                        <a:lstStyle/>
                        <a:p>
                          <a:endParaRPr lang="zh-CN" altLang="en-US" dirty="0"/>
                        </a:p>
                      </a:txBody>
                      <a:tcPr/>
                    </a:tc>
                    <a:tc>
                      <a:txBody>
                        <a:bodyPr/>
                        <a:lstStyle/>
                        <a:p>
                          <a:pPr algn="ctr"/>
                          <a:r>
                            <a:rPr lang="en-US" altLang="zh-CN" b="1" dirty="0" smtClean="0"/>
                            <a:t>6</a:t>
                          </a:r>
                          <a:endParaRPr lang="zh-CN" altLang="en-US" b="1" dirty="0"/>
                        </a:p>
                      </a:txBody>
                      <a:tcPr/>
                    </a:tc>
                    <a:tc>
                      <a:txBody>
                        <a:bodyPr/>
                        <a:lstStyle/>
                        <a:p>
                          <a:pPr algn="ctr"/>
                          <a:r>
                            <a:rPr lang="en-US" altLang="zh-CN" b="1" dirty="0" smtClean="0"/>
                            <a:t>7</a:t>
                          </a:r>
                          <a:endParaRPr lang="zh-CN" altLang="en-US" b="1" dirty="0"/>
                        </a:p>
                      </a:txBody>
                      <a:tcPr/>
                    </a:tc>
                    <a:tc>
                      <a:txBody>
                        <a:bodyPr/>
                        <a:lstStyle/>
                        <a:p>
                          <a:pPr algn="ctr"/>
                          <a:r>
                            <a:rPr lang="en-US" altLang="zh-CN" b="1" dirty="0" smtClean="0"/>
                            <a:t>8</a:t>
                          </a:r>
                          <a:endParaRPr lang="zh-CN" altLang="en-US" b="1" dirty="0"/>
                        </a:p>
                      </a:txBody>
                      <a:tcPr/>
                    </a:tc>
                    <a:tc>
                      <a:txBody>
                        <a:bodyPr/>
                        <a:lstStyle/>
                        <a:p>
                          <a:pPr algn="ctr"/>
                          <a:r>
                            <a:rPr lang="en-US" altLang="zh-CN" b="1" dirty="0" smtClean="0"/>
                            <a:t>6</a:t>
                          </a:r>
                          <a:endParaRPr lang="zh-CN" altLang="en-US" b="1" dirty="0"/>
                        </a:p>
                      </a:txBody>
                      <a:tcPr/>
                    </a:tc>
                    <a:tc>
                      <a:txBody>
                        <a:bodyPr/>
                        <a:lstStyle/>
                        <a:p>
                          <a:pPr algn="ctr"/>
                          <a:r>
                            <a:rPr lang="en-US" altLang="zh-CN" b="1" dirty="0" smtClean="0"/>
                            <a:t>7</a:t>
                          </a:r>
                          <a:endParaRPr lang="zh-CN" altLang="en-US" b="1" dirty="0"/>
                        </a:p>
                      </a:txBody>
                      <a:tcPr/>
                    </a:tc>
                    <a:tc>
                      <a:txBody>
                        <a:bodyPr/>
                        <a:lstStyle/>
                        <a:p>
                          <a:pPr algn="ctr"/>
                          <a:r>
                            <a:rPr lang="en-US" altLang="zh-CN" b="1" dirty="0" smtClean="0"/>
                            <a:t>8</a:t>
                          </a:r>
                          <a:endParaRPr lang="zh-CN" altLang="en-US" b="1" dirty="0"/>
                        </a:p>
                      </a:txBody>
                      <a:tcPr/>
                    </a:tc>
                  </a:tr>
                  <a:tr h="370840">
                    <a:tc rowSpan="2">
                      <a:txBody>
                        <a:bodyPr/>
                        <a:lstStyle/>
                        <a:p>
                          <a:pPr algn="ctr"/>
                          <a:r>
                            <a:rPr lang="en-US" altLang="zh-CN" b="1" dirty="0" smtClean="0"/>
                            <a:t>50&lt;</a:t>
                          </a:r>
                          <a:r>
                            <a:rPr lang="en-US" altLang="zh-CN" b="1" i="1" dirty="0" smtClean="0"/>
                            <a:t>d</a:t>
                          </a:r>
                          <a14:m>
                            <m:oMath xmlns:m="http://schemas.openxmlformats.org/officeDocument/2006/math">
                              <m:r>
                                <a:rPr lang="en-US" altLang="zh-CN" b="1" i="1" smtClean="0">
                                  <a:latin typeface="Cambria Math"/>
                                  <a:ea typeface="Cambria Math"/>
                                </a:rPr>
                                <m:t>≤</m:t>
                              </m:r>
                              <m:r>
                                <a:rPr lang="en-US" altLang="zh-CN" b="1" i="1" smtClean="0">
                                  <a:latin typeface="Cambria Math"/>
                                  <a:ea typeface="Cambria Math"/>
                                </a:rPr>
                                <m:t>𝟏𝟐𝟓</m:t>
                              </m:r>
                            </m:oMath>
                          </a14:m>
                          <a:endParaRPr lang="zh-CN" altLang="en-US" b="1" dirty="0"/>
                        </a:p>
                      </a:txBody>
                      <a:tcPr/>
                    </a:tc>
                    <a:tc>
                      <a:txBody>
                        <a:bodyPr/>
                        <a:lstStyle/>
                        <a:p>
                          <a:pPr algn="ctr"/>
                          <a:r>
                            <a:rPr lang="en-US" altLang="zh-CN" b="1" dirty="0" smtClean="0"/>
                            <a:t>0.5&lt;</a:t>
                          </a:r>
                          <a:r>
                            <a:rPr lang="en-US" altLang="zh-CN" b="1" i="1" dirty="0" smtClean="0"/>
                            <a:t>m</a:t>
                          </a:r>
                          <a14:m>
                            <m:oMath xmlns:m="http://schemas.openxmlformats.org/officeDocument/2006/math">
                              <m:r>
                                <a:rPr lang="en-US" altLang="zh-CN" b="1" i="1" smtClean="0">
                                  <a:latin typeface="Cambria Math"/>
                                  <a:ea typeface="Cambria Math"/>
                                </a:rPr>
                                <m:t>≤</m:t>
                              </m:r>
                              <m:r>
                                <a:rPr lang="en-US" altLang="zh-CN" b="1" i="1" smtClean="0">
                                  <a:latin typeface="Cambria Math"/>
                                  <a:ea typeface="Cambria Math"/>
                                </a:rPr>
                                <m:t>𝟐</m:t>
                              </m:r>
                            </m:oMath>
                          </a14:m>
                          <a:endParaRPr lang="zh-CN" altLang="en-US" b="1" dirty="0"/>
                        </a:p>
                      </a:txBody>
                      <a:tcPr/>
                    </a:tc>
                    <a:tc>
                      <a:txBody>
                        <a:bodyPr/>
                        <a:lstStyle/>
                        <a:p>
                          <a:pPr algn="ctr"/>
                          <a:r>
                            <a:rPr lang="en-US" altLang="zh-CN" b="1" dirty="0" smtClean="0"/>
                            <a:t>7.5</a:t>
                          </a:r>
                          <a:endParaRPr lang="zh-CN" altLang="en-US" b="1" dirty="0"/>
                        </a:p>
                      </a:txBody>
                      <a:tcPr/>
                    </a:tc>
                    <a:tc>
                      <a:txBody>
                        <a:bodyPr/>
                        <a:lstStyle/>
                        <a:p>
                          <a:pPr algn="ctr"/>
                          <a:r>
                            <a:rPr lang="en-US" altLang="zh-CN" b="1" dirty="0" smtClean="0">
                              <a:solidFill>
                                <a:srgbClr val="C00000"/>
                              </a:solidFill>
                            </a:rPr>
                            <a:t>11.0</a:t>
                          </a:r>
                          <a:endParaRPr lang="zh-CN" altLang="en-US" b="1" dirty="0">
                            <a:solidFill>
                              <a:srgbClr val="C00000"/>
                            </a:solidFill>
                          </a:endParaRPr>
                        </a:p>
                      </a:txBody>
                      <a:tcPr/>
                    </a:tc>
                    <a:tc>
                      <a:txBody>
                        <a:bodyPr/>
                        <a:lstStyle/>
                        <a:p>
                          <a:pPr algn="ctr"/>
                          <a:r>
                            <a:rPr lang="en-US" altLang="zh-CN" b="1" dirty="0" smtClean="0"/>
                            <a:t>15.0</a:t>
                          </a:r>
                          <a:endParaRPr lang="zh-CN" altLang="en-US" b="1" dirty="0"/>
                        </a:p>
                      </a:txBody>
                      <a:tcPr/>
                    </a:tc>
                    <a:tc>
                      <a:txBody>
                        <a:bodyPr/>
                        <a:lstStyle/>
                        <a:p>
                          <a:pPr algn="ctr"/>
                          <a:r>
                            <a:rPr lang="en-US" altLang="zh-CN" b="1" dirty="0" smtClean="0"/>
                            <a:t>26</a:t>
                          </a:r>
                          <a:endParaRPr lang="zh-CN" altLang="en-US" b="1" dirty="0"/>
                        </a:p>
                      </a:txBody>
                      <a:tcPr/>
                    </a:tc>
                    <a:tc>
                      <a:txBody>
                        <a:bodyPr/>
                        <a:lstStyle/>
                        <a:p>
                          <a:pPr algn="ctr"/>
                          <a:r>
                            <a:rPr lang="en-US" altLang="zh-CN" b="1" dirty="0" smtClean="0">
                              <a:solidFill>
                                <a:srgbClr val="C00000"/>
                              </a:solidFill>
                            </a:rPr>
                            <a:t>37.0</a:t>
                          </a:r>
                          <a:endParaRPr lang="zh-CN" altLang="en-US" b="1" dirty="0">
                            <a:solidFill>
                              <a:srgbClr val="C00000"/>
                            </a:solidFill>
                          </a:endParaRPr>
                        </a:p>
                      </a:txBody>
                      <a:tcPr/>
                    </a:tc>
                    <a:tc>
                      <a:txBody>
                        <a:bodyPr/>
                        <a:lstStyle/>
                        <a:p>
                          <a:pPr algn="ctr"/>
                          <a:r>
                            <a:rPr lang="en-US" altLang="zh-CN" b="1" dirty="0" smtClean="0"/>
                            <a:t>52.0</a:t>
                          </a:r>
                          <a:endParaRPr lang="zh-CN" altLang="en-US" b="1" dirty="0"/>
                        </a:p>
                      </a:txBody>
                      <a:tcPr/>
                    </a:tc>
                  </a:tr>
                  <a:tr h="370840">
                    <a:tc vMerge="1">
                      <a:txBody>
                        <a:bodyPr/>
                        <a:lstStyle/>
                        <a:p>
                          <a:endParaRPr lang="zh-CN" altLang="en-US" dirty="0"/>
                        </a:p>
                      </a:txBody>
                      <a:tcPr/>
                    </a:tc>
                    <a:tc>
                      <a:txBody>
                        <a:bodyPr/>
                        <a:lstStyle/>
                        <a:p>
                          <a:pPr algn="ctr"/>
                          <a:r>
                            <a:rPr lang="en-US" altLang="zh-CN" b="1" dirty="0" smtClean="0"/>
                            <a:t>2&lt;</a:t>
                          </a:r>
                          <a:r>
                            <a:rPr lang="en-US" altLang="zh-CN" b="1" i="1" dirty="0" smtClean="0"/>
                            <a:t>m</a:t>
                          </a:r>
                          <a14:m>
                            <m:oMath xmlns:m="http://schemas.openxmlformats.org/officeDocument/2006/math">
                              <m:r>
                                <a:rPr lang="en-US" altLang="zh-CN" b="1" i="1" smtClean="0">
                                  <a:latin typeface="Cambria Math"/>
                                  <a:ea typeface="Cambria Math"/>
                                </a:rPr>
                                <m:t>≤</m:t>
                              </m:r>
                            </m:oMath>
                          </a14:m>
                          <a:r>
                            <a:rPr lang="en-US" altLang="zh-CN" b="1" dirty="0" smtClean="0"/>
                            <a:t>3.5</a:t>
                          </a:r>
                          <a:endParaRPr lang="zh-CN" altLang="en-US" b="1" dirty="0"/>
                        </a:p>
                      </a:txBody>
                      <a:tcPr/>
                    </a:tc>
                    <a:tc>
                      <a:txBody>
                        <a:bodyPr/>
                        <a:lstStyle/>
                        <a:p>
                          <a:pPr algn="ctr"/>
                          <a:r>
                            <a:rPr lang="en-US" altLang="zh-CN" b="1" dirty="0" smtClean="0"/>
                            <a:t>8.5</a:t>
                          </a:r>
                          <a:endParaRPr lang="zh-CN" altLang="en-US" b="1" dirty="0"/>
                        </a:p>
                      </a:txBody>
                      <a:tcPr/>
                    </a:tc>
                    <a:tc>
                      <a:txBody>
                        <a:bodyPr/>
                        <a:lstStyle/>
                        <a:p>
                          <a:pPr algn="ctr"/>
                          <a:r>
                            <a:rPr lang="en-US" altLang="zh-CN" b="1" dirty="0" smtClean="0"/>
                            <a:t>12.0</a:t>
                          </a:r>
                          <a:endParaRPr lang="zh-CN" altLang="en-US" b="1" dirty="0"/>
                        </a:p>
                      </a:txBody>
                      <a:tcPr/>
                    </a:tc>
                    <a:tc>
                      <a:txBody>
                        <a:bodyPr/>
                        <a:lstStyle/>
                        <a:p>
                          <a:pPr algn="ctr"/>
                          <a:r>
                            <a:rPr lang="en-US" altLang="zh-CN" b="1" dirty="0" smtClean="0"/>
                            <a:t>17.0</a:t>
                          </a:r>
                          <a:endParaRPr lang="zh-CN" altLang="en-US" b="1" dirty="0"/>
                        </a:p>
                      </a:txBody>
                      <a:tcPr/>
                    </a:tc>
                    <a:tc>
                      <a:txBody>
                        <a:bodyPr/>
                        <a:lstStyle/>
                        <a:p>
                          <a:pPr algn="ctr"/>
                          <a:r>
                            <a:rPr lang="en-US" altLang="zh-CN" b="1" dirty="0" smtClean="0"/>
                            <a:t>27.0</a:t>
                          </a:r>
                          <a:endParaRPr lang="zh-CN" altLang="en-US" b="1" dirty="0"/>
                        </a:p>
                      </a:txBody>
                      <a:tcPr/>
                    </a:tc>
                    <a:tc>
                      <a:txBody>
                        <a:bodyPr/>
                        <a:lstStyle/>
                        <a:p>
                          <a:pPr algn="ctr"/>
                          <a:r>
                            <a:rPr lang="en-US" altLang="zh-CN" b="1" dirty="0" smtClean="0"/>
                            <a:t>38.0</a:t>
                          </a:r>
                          <a:endParaRPr lang="zh-CN" altLang="en-US" b="1" dirty="0"/>
                        </a:p>
                      </a:txBody>
                      <a:tcPr/>
                    </a:tc>
                    <a:tc>
                      <a:txBody>
                        <a:bodyPr/>
                        <a:lstStyle/>
                        <a:p>
                          <a:pPr algn="ctr"/>
                          <a:r>
                            <a:rPr lang="en-US" altLang="zh-CN" b="1" dirty="0" smtClean="0"/>
                            <a:t>53.0</a:t>
                          </a:r>
                          <a:endParaRPr lang="zh-CN" altLang="en-US" b="1" dirty="0"/>
                        </a:p>
                      </a:txBody>
                      <a:tcPr/>
                    </a:tc>
                  </a:tr>
                </a:tbl>
              </a:graphicData>
            </a:graphic>
          </p:graphicFrame>
        </mc:Choice>
        <mc:Fallback xmlns="">
          <p:graphicFrame>
            <p:nvGraphicFramePr>
              <p:cNvPr id="10" name="表格 9"/>
              <p:cNvGraphicFramePr>
                <a:graphicFrameLocks noGrp="1"/>
              </p:cNvGraphicFramePr>
              <p:nvPr>
                <p:extLst>
                  <p:ext uri="{D42A27DB-BD31-4B8C-83A1-F6EECF244321}">
                    <p14:modId xmlns:p14="http://schemas.microsoft.com/office/powerpoint/2010/main" val="3102585991"/>
                  </p:ext>
                </p:extLst>
              </p:nvPr>
            </p:nvGraphicFramePr>
            <p:xfrm>
              <a:off x="539551" y="2924944"/>
              <a:ext cx="8064897" cy="2764410"/>
            </p:xfrm>
            <a:graphic>
              <a:graphicData uri="http://schemas.openxmlformats.org/drawingml/2006/table">
                <a:tbl>
                  <a:tblPr firstRow="1" bandRow="1">
                    <a:tableStyleId>{5940675A-B579-460E-94D1-54222C63F5DA}</a:tableStyleId>
                  </a:tblPr>
                  <a:tblGrid>
                    <a:gridCol w="813889"/>
                    <a:gridCol w="1202336"/>
                    <a:gridCol w="1008112"/>
                    <a:gridCol w="1008112"/>
                    <a:gridCol w="1008112"/>
                    <a:gridCol w="1008112"/>
                    <a:gridCol w="1008112"/>
                    <a:gridCol w="1008112"/>
                  </a:tblGrid>
                  <a:tr h="393256">
                    <a:tc gridSpan="8">
                      <a:txBody>
                        <a:bodyPr/>
                        <a:lstStyle/>
                        <a:p>
                          <a:endParaRPr lang="zh-CN"/>
                        </a:p>
                      </a:txBody>
                      <a:tcPr>
                        <a:blipFill rotWithShape="1">
                          <a:blip r:embed="rId4"/>
                          <a:stretch>
                            <a:fillRect l="-76" t="-10938" r="-76" b="-609375"/>
                          </a:stretch>
                        </a:blipFill>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r>
                  <a:tr h="390398">
                    <a:tc rowSpan="3">
                      <a:txBody>
                        <a:bodyPr/>
                        <a:lstStyle/>
                        <a:p>
                          <a:pPr algn="ctr"/>
                          <a:r>
                            <a:rPr lang="zh-CN" altLang="en-US" b="1" dirty="0" smtClean="0"/>
                            <a:t>分度圆</a:t>
                          </a:r>
                          <a:endParaRPr lang="en-US" altLang="zh-CN" b="1" dirty="0" smtClean="0"/>
                        </a:p>
                        <a:p>
                          <a:pPr algn="ctr"/>
                          <a:r>
                            <a:rPr lang="zh-CN" altLang="en-US" b="1" dirty="0" smtClean="0"/>
                            <a:t>   直径</a:t>
                          </a:r>
                          <a:endParaRPr lang="en-US" altLang="zh-CN" b="1" dirty="0" smtClean="0"/>
                        </a:p>
                        <a:p>
                          <a:pPr algn="ctr"/>
                          <a:r>
                            <a:rPr lang="en-US" altLang="zh-CN" b="1" i="1" dirty="0" smtClean="0"/>
                            <a:t> d</a:t>
                          </a:r>
                          <a:r>
                            <a:rPr lang="en-US" altLang="zh-CN" b="1" dirty="0" smtClean="0"/>
                            <a:t>/mm</a:t>
                          </a:r>
                          <a:endParaRPr lang="zh-CN" altLang="en-US" b="1" dirty="0"/>
                        </a:p>
                      </a:txBody>
                      <a:tcPr/>
                    </a:tc>
                    <a:tc rowSpan="3">
                      <a:txBody>
                        <a:bodyPr/>
                        <a:lstStyle/>
                        <a:p>
                          <a:pPr algn="ctr"/>
                          <a:r>
                            <a:rPr lang="zh-CN" altLang="en-US" b="1" dirty="0" smtClean="0"/>
                            <a:t>模数</a:t>
                          </a:r>
                          <a:endParaRPr lang="en-US" altLang="zh-CN" b="1" dirty="0" smtClean="0"/>
                        </a:p>
                        <a:p>
                          <a:pPr algn="ctr"/>
                          <a:r>
                            <a:rPr lang="en-US" altLang="zh-CN" b="1" i="1" dirty="0" smtClean="0"/>
                            <a:t>m</a:t>
                          </a:r>
                          <a:r>
                            <a:rPr lang="en-US" altLang="zh-CN" b="1" i="1" baseline="0" dirty="0" smtClean="0"/>
                            <a:t> /</a:t>
                          </a:r>
                          <a:r>
                            <a:rPr lang="en-US" altLang="zh-CN" b="1" i="0" baseline="0" dirty="0" smtClean="0"/>
                            <a:t>mm</a:t>
                          </a:r>
                          <a:endParaRPr lang="zh-CN" altLang="en-US" b="1" i="0" dirty="0"/>
                        </a:p>
                      </a:txBody>
                      <a:tcPr/>
                    </a:tc>
                    <a:tc gridSpan="3">
                      <a:txBody>
                        <a:bodyPr/>
                        <a:lstStyle/>
                        <a:p>
                          <a:endParaRPr lang="zh-CN"/>
                        </a:p>
                      </a:txBody>
                      <a:tcPr>
                        <a:blipFill rotWithShape="1">
                          <a:blip r:embed="rId4"/>
                          <a:stretch>
                            <a:fillRect l="-67071" t="-110938" r="-100404" b="-509375"/>
                          </a:stretch>
                        </a:blipFill>
                      </a:tcPr>
                    </a:tc>
                    <a:tc hMerge="1">
                      <a:txBody>
                        <a:bodyPr/>
                        <a:lstStyle/>
                        <a:p>
                          <a:endParaRPr lang="zh-CN" altLang="en-US" dirty="0"/>
                        </a:p>
                      </a:txBody>
                      <a:tcPr/>
                    </a:tc>
                    <a:tc hMerge="1">
                      <a:txBody>
                        <a:bodyPr/>
                        <a:lstStyle/>
                        <a:p>
                          <a:endParaRPr lang="zh-CN" altLang="en-US" dirty="0"/>
                        </a:p>
                      </a:txBody>
                      <a:tcPr/>
                    </a:tc>
                    <a:tc gridSpan="3">
                      <a:txBody>
                        <a:bodyPr/>
                        <a:lstStyle/>
                        <a:p>
                          <a:endParaRPr lang="zh-CN"/>
                        </a:p>
                      </a:txBody>
                      <a:tcPr>
                        <a:blipFill rotWithShape="1">
                          <a:blip r:embed="rId4"/>
                          <a:stretch>
                            <a:fillRect l="-166734" t="-110938" r="-202" b="-509375"/>
                          </a:stretch>
                        </a:blipFill>
                      </a:tcPr>
                    </a:tc>
                    <a:tc hMerge="1">
                      <a:txBody>
                        <a:bodyPr/>
                        <a:lstStyle/>
                        <a:p>
                          <a:endParaRPr lang="zh-CN" altLang="en-US" dirty="0"/>
                        </a:p>
                      </a:txBody>
                      <a:tcPr/>
                    </a:tc>
                    <a:tc hMerge="1">
                      <a:txBody>
                        <a:bodyPr/>
                        <a:lstStyle/>
                        <a:p>
                          <a:endParaRPr lang="zh-CN" altLang="en-US" dirty="0"/>
                        </a:p>
                      </a:txBody>
                      <a:tcPr/>
                    </a:tc>
                  </a:tr>
                  <a:tr h="370840">
                    <a:tc vMerge="1">
                      <a:txBody>
                        <a:bodyPr/>
                        <a:lstStyle/>
                        <a:p>
                          <a:endParaRPr lang="zh-CN" altLang="en-US" dirty="0"/>
                        </a:p>
                      </a:txBody>
                      <a:tcPr/>
                    </a:tc>
                    <a:tc vMerge="1">
                      <a:txBody>
                        <a:bodyPr/>
                        <a:lstStyle/>
                        <a:p>
                          <a:endParaRPr lang="zh-CN" altLang="en-US" dirty="0"/>
                        </a:p>
                      </a:txBody>
                      <a:tcPr/>
                    </a:tc>
                    <a:tc gridSpan="6">
                      <a:txBody>
                        <a:bodyPr/>
                        <a:lstStyle/>
                        <a:p>
                          <a:pPr algn="ctr"/>
                          <a:r>
                            <a:rPr lang="zh-CN" altLang="en-US" b="1" dirty="0" smtClean="0"/>
                            <a:t>精度等级</a:t>
                          </a:r>
                          <a:endParaRPr lang="zh-CN" altLang="en-US" b="1"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r>
                  <a:tr h="701802">
                    <a:tc vMerge="1">
                      <a:txBody>
                        <a:bodyPr/>
                        <a:lstStyle/>
                        <a:p>
                          <a:endParaRPr lang="zh-CN" altLang="en-US" dirty="0"/>
                        </a:p>
                      </a:txBody>
                      <a:tcPr/>
                    </a:tc>
                    <a:tc vMerge="1">
                      <a:txBody>
                        <a:bodyPr/>
                        <a:lstStyle/>
                        <a:p>
                          <a:endParaRPr lang="zh-CN" altLang="en-US" dirty="0"/>
                        </a:p>
                      </a:txBody>
                      <a:tcPr/>
                    </a:tc>
                    <a:tc>
                      <a:txBody>
                        <a:bodyPr/>
                        <a:lstStyle/>
                        <a:p>
                          <a:pPr algn="ctr"/>
                          <a:r>
                            <a:rPr lang="en-US" altLang="zh-CN" b="1" dirty="0" smtClean="0"/>
                            <a:t>6</a:t>
                          </a:r>
                          <a:endParaRPr lang="zh-CN" altLang="en-US" b="1" dirty="0"/>
                        </a:p>
                      </a:txBody>
                      <a:tcPr/>
                    </a:tc>
                    <a:tc>
                      <a:txBody>
                        <a:bodyPr/>
                        <a:lstStyle/>
                        <a:p>
                          <a:pPr algn="ctr"/>
                          <a:r>
                            <a:rPr lang="en-US" altLang="zh-CN" b="1" dirty="0" smtClean="0"/>
                            <a:t>7</a:t>
                          </a:r>
                          <a:endParaRPr lang="zh-CN" altLang="en-US" b="1" dirty="0"/>
                        </a:p>
                      </a:txBody>
                      <a:tcPr/>
                    </a:tc>
                    <a:tc>
                      <a:txBody>
                        <a:bodyPr/>
                        <a:lstStyle/>
                        <a:p>
                          <a:pPr algn="ctr"/>
                          <a:r>
                            <a:rPr lang="en-US" altLang="zh-CN" b="1" dirty="0" smtClean="0"/>
                            <a:t>8</a:t>
                          </a:r>
                          <a:endParaRPr lang="zh-CN" altLang="en-US" b="1" dirty="0"/>
                        </a:p>
                      </a:txBody>
                      <a:tcPr/>
                    </a:tc>
                    <a:tc>
                      <a:txBody>
                        <a:bodyPr/>
                        <a:lstStyle/>
                        <a:p>
                          <a:pPr algn="ctr"/>
                          <a:r>
                            <a:rPr lang="en-US" altLang="zh-CN" b="1" dirty="0" smtClean="0"/>
                            <a:t>6</a:t>
                          </a:r>
                          <a:endParaRPr lang="zh-CN" altLang="en-US" b="1" dirty="0"/>
                        </a:p>
                      </a:txBody>
                      <a:tcPr/>
                    </a:tc>
                    <a:tc>
                      <a:txBody>
                        <a:bodyPr/>
                        <a:lstStyle/>
                        <a:p>
                          <a:pPr algn="ctr"/>
                          <a:r>
                            <a:rPr lang="en-US" altLang="zh-CN" b="1" dirty="0" smtClean="0"/>
                            <a:t>7</a:t>
                          </a:r>
                          <a:endParaRPr lang="zh-CN" altLang="en-US" b="1" dirty="0"/>
                        </a:p>
                      </a:txBody>
                      <a:tcPr/>
                    </a:tc>
                    <a:tc>
                      <a:txBody>
                        <a:bodyPr/>
                        <a:lstStyle/>
                        <a:p>
                          <a:pPr algn="ctr"/>
                          <a:r>
                            <a:rPr lang="en-US" altLang="zh-CN" b="1" dirty="0" smtClean="0"/>
                            <a:t>8</a:t>
                          </a:r>
                          <a:endParaRPr lang="zh-CN" altLang="en-US" b="1" dirty="0"/>
                        </a:p>
                      </a:txBody>
                      <a:tcPr/>
                    </a:tc>
                  </a:tr>
                  <a:tr h="370840">
                    <a:tc rowSpan="2">
                      <a:txBody>
                        <a:bodyPr/>
                        <a:lstStyle/>
                        <a:p>
                          <a:endParaRPr lang="zh-CN"/>
                        </a:p>
                      </a:txBody>
                      <a:tcPr>
                        <a:blipFill rotWithShape="1">
                          <a:blip r:embed="rId4"/>
                          <a:stretch>
                            <a:fillRect l="-752" t="-208725" r="-894737" b="-671"/>
                          </a:stretch>
                        </a:blipFill>
                      </a:tcPr>
                    </a:tc>
                    <a:tc>
                      <a:txBody>
                        <a:bodyPr/>
                        <a:lstStyle/>
                        <a:p>
                          <a:endParaRPr lang="zh-CN"/>
                        </a:p>
                      </a:txBody>
                      <a:tcPr>
                        <a:blipFill rotWithShape="1">
                          <a:blip r:embed="rId4"/>
                          <a:stretch>
                            <a:fillRect l="-67677" t="-509836" r="-501010" b="-145902"/>
                          </a:stretch>
                        </a:blipFill>
                      </a:tcPr>
                    </a:tc>
                    <a:tc>
                      <a:txBody>
                        <a:bodyPr/>
                        <a:lstStyle/>
                        <a:p>
                          <a:pPr algn="ctr"/>
                          <a:r>
                            <a:rPr lang="en-US" altLang="zh-CN" b="1" dirty="0" smtClean="0"/>
                            <a:t>7.5</a:t>
                          </a:r>
                          <a:endParaRPr lang="zh-CN" altLang="en-US" b="1" dirty="0"/>
                        </a:p>
                      </a:txBody>
                      <a:tcPr/>
                    </a:tc>
                    <a:tc>
                      <a:txBody>
                        <a:bodyPr/>
                        <a:lstStyle/>
                        <a:p>
                          <a:pPr algn="ctr"/>
                          <a:r>
                            <a:rPr lang="en-US" altLang="zh-CN" b="1" dirty="0" smtClean="0">
                              <a:solidFill>
                                <a:srgbClr val="C00000"/>
                              </a:solidFill>
                            </a:rPr>
                            <a:t>11.0</a:t>
                          </a:r>
                          <a:endParaRPr lang="zh-CN" altLang="en-US" b="1" dirty="0">
                            <a:solidFill>
                              <a:srgbClr val="C00000"/>
                            </a:solidFill>
                          </a:endParaRPr>
                        </a:p>
                      </a:txBody>
                      <a:tcPr/>
                    </a:tc>
                    <a:tc>
                      <a:txBody>
                        <a:bodyPr/>
                        <a:lstStyle/>
                        <a:p>
                          <a:pPr algn="ctr"/>
                          <a:r>
                            <a:rPr lang="en-US" altLang="zh-CN" b="1" dirty="0" smtClean="0"/>
                            <a:t>15.0</a:t>
                          </a:r>
                          <a:endParaRPr lang="zh-CN" altLang="en-US" b="1" dirty="0"/>
                        </a:p>
                      </a:txBody>
                      <a:tcPr/>
                    </a:tc>
                    <a:tc>
                      <a:txBody>
                        <a:bodyPr/>
                        <a:lstStyle/>
                        <a:p>
                          <a:pPr algn="ctr"/>
                          <a:r>
                            <a:rPr lang="en-US" altLang="zh-CN" b="1" dirty="0" smtClean="0"/>
                            <a:t>26</a:t>
                          </a:r>
                          <a:endParaRPr lang="zh-CN" altLang="en-US" b="1" dirty="0"/>
                        </a:p>
                      </a:txBody>
                      <a:tcPr/>
                    </a:tc>
                    <a:tc>
                      <a:txBody>
                        <a:bodyPr/>
                        <a:lstStyle/>
                        <a:p>
                          <a:pPr algn="ctr"/>
                          <a:r>
                            <a:rPr lang="en-US" altLang="zh-CN" b="1" dirty="0" smtClean="0">
                              <a:solidFill>
                                <a:srgbClr val="C00000"/>
                              </a:solidFill>
                            </a:rPr>
                            <a:t>37.0</a:t>
                          </a:r>
                          <a:endParaRPr lang="zh-CN" altLang="en-US" b="1" dirty="0">
                            <a:solidFill>
                              <a:srgbClr val="C00000"/>
                            </a:solidFill>
                          </a:endParaRPr>
                        </a:p>
                      </a:txBody>
                      <a:tcPr/>
                    </a:tc>
                    <a:tc>
                      <a:txBody>
                        <a:bodyPr/>
                        <a:lstStyle/>
                        <a:p>
                          <a:pPr algn="ctr"/>
                          <a:r>
                            <a:rPr lang="en-US" altLang="zh-CN" b="1" dirty="0" smtClean="0"/>
                            <a:t>52.0</a:t>
                          </a:r>
                          <a:endParaRPr lang="zh-CN" altLang="en-US" b="1" dirty="0"/>
                        </a:p>
                      </a:txBody>
                      <a:tcPr/>
                    </a:tc>
                  </a:tr>
                  <a:tr h="537274">
                    <a:tc vMerge="1">
                      <a:txBody>
                        <a:bodyPr/>
                        <a:lstStyle/>
                        <a:p>
                          <a:endParaRPr lang="zh-CN" altLang="en-US" dirty="0"/>
                        </a:p>
                      </a:txBody>
                      <a:tcPr/>
                    </a:tc>
                    <a:tc>
                      <a:txBody>
                        <a:bodyPr/>
                        <a:lstStyle/>
                        <a:p>
                          <a:endParaRPr lang="zh-CN"/>
                        </a:p>
                      </a:txBody>
                      <a:tcPr>
                        <a:blipFill rotWithShape="1">
                          <a:blip r:embed="rId4"/>
                          <a:stretch>
                            <a:fillRect l="-67677" t="-422727" r="-501010" b="-1136"/>
                          </a:stretch>
                        </a:blipFill>
                      </a:tcPr>
                    </a:tc>
                    <a:tc>
                      <a:txBody>
                        <a:bodyPr/>
                        <a:lstStyle/>
                        <a:p>
                          <a:pPr algn="ctr"/>
                          <a:r>
                            <a:rPr lang="en-US" altLang="zh-CN" b="1" dirty="0" smtClean="0"/>
                            <a:t>8.5</a:t>
                          </a:r>
                          <a:endParaRPr lang="zh-CN" altLang="en-US" b="1" dirty="0"/>
                        </a:p>
                      </a:txBody>
                      <a:tcPr/>
                    </a:tc>
                    <a:tc>
                      <a:txBody>
                        <a:bodyPr/>
                        <a:lstStyle/>
                        <a:p>
                          <a:pPr algn="ctr"/>
                          <a:r>
                            <a:rPr lang="en-US" altLang="zh-CN" b="1" dirty="0" smtClean="0"/>
                            <a:t>12.0</a:t>
                          </a:r>
                          <a:endParaRPr lang="zh-CN" altLang="en-US" b="1" dirty="0"/>
                        </a:p>
                      </a:txBody>
                      <a:tcPr/>
                    </a:tc>
                    <a:tc>
                      <a:txBody>
                        <a:bodyPr/>
                        <a:lstStyle/>
                        <a:p>
                          <a:pPr algn="ctr"/>
                          <a:r>
                            <a:rPr lang="en-US" altLang="zh-CN" b="1" dirty="0" smtClean="0"/>
                            <a:t>17.0</a:t>
                          </a:r>
                          <a:endParaRPr lang="zh-CN" altLang="en-US" b="1" dirty="0"/>
                        </a:p>
                      </a:txBody>
                      <a:tcPr/>
                    </a:tc>
                    <a:tc>
                      <a:txBody>
                        <a:bodyPr/>
                        <a:lstStyle/>
                        <a:p>
                          <a:pPr algn="ctr"/>
                          <a:r>
                            <a:rPr lang="en-US" altLang="zh-CN" b="1" dirty="0" smtClean="0"/>
                            <a:t>27.0</a:t>
                          </a:r>
                          <a:endParaRPr lang="zh-CN" altLang="en-US" b="1" dirty="0"/>
                        </a:p>
                      </a:txBody>
                      <a:tcPr/>
                    </a:tc>
                    <a:tc>
                      <a:txBody>
                        <a:bodyPr/>
                        <a:lstStyle/>
                        <a:p>
                          <a:pPr algn="ctr"/>
                          <a:r>
                            <a:rPr lang="en-US" altLang="zh-CN" b="1" dirty="0" smtClean="0"/>
                            <a:t>38.0</a:t>
                          </a:r>
                          <a:endParaRPr lang="zh-CN" altLang="en-US" b="1" dirty="0"/>
                        </a:p>
                      </a:txBody>
                      <a:tcPr/>
                    </a:tc>
                    <a:tc>
                      <a:txBody>
                        <a:bodyPr/>
                        <a:lstStyle/>
                        <a:p>
                          <a:pPr algn="ctr"/>
                          <a:r>
                            <a:rPr lang="en-US" altLang="zh-CN" b="1" dirty="0" smtClean="0"/>
                            <a:t>53.0</a:t>
                          </a:r>
                          <a:endParaRPr lang="zh-CN" altLang="en-US" b="1" dirty="0"/>
                        </a:p>
                      </a:txBody>
                      <a:tcPr/>
                    </a:tc>
                  </a:tr>
                </a:tbl>
              </a:graphicData>
            </a:graphic>
          </p:graphicFrame>
        </mc:Fallback>
      </mc:AlternateContent>
      <p:sp>
        <p:nvSpPr>
          <p:cNvPr id="8"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61</a:t>
            </a:fld>
            <a:endParaRPr lang="zh-CN" altLang="en-US" sz="2400" b="1" dirty="0"/>
          </a:p>
        </p:txBody>
      </p:sp>
    </p:spTree>
    <p:extLst>
      <p:ext uri="{BB962C8B-B14F-4D97-AF65-F5344CB8AC3E}">
        <p14:creationId xmlns:p14="http://schemas.microsoft.com/office/powerpoint/2010/main" val="7059950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3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2250" fill="hold"/>
                                        <p:tgtEl>
                                          <p:spTgt spid="10"/>
                                        </p:tgtEl>
                                        <p:attrNameLst>
                                          <p:attrName>ppt_x</p:attrName>
                                        </p:attrNameLst>
                                      </p:cBhvr>
                                      <p:tavLst>
                                        <p:tav tm="0">
                                          <p:val>
                                            <p:strVal val="#ppt_x"/>
                                          </p:val>
                                        </p:tav>
                                        <p:tav tm="100000">
                                          <p:val>
                                            <p:strVal val="#ppt_x"/>
                                          </p:val>
                                        </p:tav>
                                      </p:tavLst>
                                    </p:anim>
                                    <p:anim calcmode="lin" valueType="num">
                                      <p:cBhvr additive="base">
                                        <p:cTn id="13" dur="225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2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Rectangle 2"/>
              <p:cNvSpPr>
                <a:spLocks noChangeArrowheads="1"/>
              </p:cNvSpPr>
              <p:nvPr/>
            </p:nvSpPr>
            <p:spPr bwMode="auto">
              <a:xfrm>
                <a:off x="216024" y="404664"/>
                <a:ext cx="8748464" cy="55483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76200" algn="l" defTabSz="914400" rtl="0" eaLnBrk="1" fontAlgn="base" latinLnBrk="0" hangingPunct="1">
                  <a:lnSpc>
                    <a:spcPct val="100000"/>
                  </a:lnSpc>
                  <a:spcBef>
                    <a:spcPct val="0"/>
                  </a:spcBef>
                  <a:spcAft>
                    <a:spcPct val="0"/>
                  </a:spcAft>
                  <a:buClrTx/>
                  <a:buSzTx/>
                  <a:buFontTx/>
                  <a:buNone/>
                  <a:tabLst/>
                </a:pPr>
                <a:r>
                  <a:rPr lang="en-US" altLang="zh-CN" sz="2000" b="1" dirty="0" smtClean="0">
                    <a:solidFill>
                      <a:srgbClr val="000000"/>
                    </a:solidFill>
                    <a:latin typeface="Times New Roman" pitchFamily="18" charset="0"/>
                    <a:ea typeface="宋体" pitchFamily="2" charset="-122"/>
                    <a:cs typeface="Times New Roman" pitchFamily="18" charset="0"/>
                  </a:rPr>
                  <a:t>3. </a:t>
                </a:r>
                <a:r>
                  <a:rPr kumimoji="0" lang="zh-CN" altLang="en-US"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有一孔、轴配合，其公称尺寸和</a:t>
                </a:r>
                <a:r>
                  <a:rPr kumimoji="0" lang="zh-CN" altLang="en-US" sz="20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配合代号为 </a:t>
                </a:r>
                <a:r>
                  <a:rPr kumimoji="0" lang="el-GR" altLang="zh-CN" sz="2000" b="1" i="1" u="none" strike="noStrike" cap="none" normalizeH="0" baseline="0" dirty="0" smtClean="0">
                    <a:ln>
                      <a:noFill/>
                    </a:ln>
                    <a:solidFill>
                      <a:srgbClr val="000000"/>
                    </a:solidFill>
                    <a:effectLst/>
                    <a:latin typeface="Cambria Math"/>
                    <a:ea typeface="Cambria Math"/>
                    <a:cs typeface="Times New Roman" pitchFamily="18" charset="0"/>
                  </a:rPr>
                  <a:t>ϕ</a:t>
                </a:r>
                <a:r>
                  <a:rPr kumimoji="0" lang="en-US" altLang="zh-CN" sz="2000" b="1" i="0" u="none" strike="noStrike" cap="none" normalizeH="0" baseline="0" dirty="0" smtClean="0">
                    <a:ln>
                      <a:noFill/>
                    </a:ln>
                    <a:solidFill>
                      <a:srgbClr val="000000"/>
                    </a:solidFill>
                    <a:effectLst/>
                    <a:latin typeface="Cambria Math"/>
                    <a:ea typeface="Cambria Math"/>
                    <a:cs typeface="Times New Roman" pitchFamily="18" charset="0"/>
                  </a:rPr>
                  <a:t>50</a:t>
                </a:r>
                <a14:m>
                  <m:oMath xmlns:m="http://schemas.openxmlformats.org/officeDocument/2006/math">
                    <m:f>
                      <m:fPr>
                        <m:ctrlPr>
                          <a:rPr kumimoji="0" lang="en-US" altLang="zh-CN" sz="2000" b="1" i="1" u="none" strike="noStrike" cap="none" normalizeH="0" baseline="0" smtClean="0">
                            <a:ln>
                              <a:noFill/>
                            </a:ln>
                            <a:solidFill>
                              <a:srgbClr val="000000"/>
                            </a:solidFill>
                            <a:effectLst/>
                            <a:latin typeface="Cambria Math"/>
                            <a:ea typeface="Cambria Math"/>
                            <a:cs typeface="Times New Roman" pitchFamily="18" charset="0"/>
                          </a:rPr>
                        </m:ctrlPr>
                      </m:fPr>
                      <m:num>
                        <m:r>
                          <a:rPr kumimoji="0" lang="en-US" altLang="zh-CN" sz="2000" b="1" i="0" u="none" strike="noStrike" cap="none" normalizeH="0" baseline="0" smtClean="0">
                            <a:ln>
                              <a:noFill/>
                            </a:ln>
                            <a:solidFill>
                              <a:srgbClr val="000000"/>
                            </a:solidFill>
                            <a:effectLst/>
                            <a:latin typeface="Cambria Math"/>
                            <a:ea typeface="Cambria Math"/>
                            <a:cs typeface="Times New Roman" pitchFamily="18" charset="0"/>
                          </a:rPr>
                          <m:t>𝐇𝟕</m:t>
                        </m:r>
                      </m:num>
                      <m:den>
                        <m:r>
                          <a:rPr kumimoji="0" lang="en-US" altLang="zh-CN" sz="2000" b="1" i="0" u="none" strike="noStrike" cap="none" normalizeH="0" baseline="0" smtClean="0">
                            <a:ln>
                              <a:noFill/>
                            </a:ln>
                            <a:solidFill>
                              <a:srgbClr val="000000"/>
                            </a:solidFill>
                            <a:effectLst/>
                            <a:latin typeface="Cambria Math"/>
                            <a:ea typeface="Cambria Math"/>
                            <a:cs typeface="Times New Roman" pitchFamily="18" charset="0"/>
                          </a:rPr>
                          <m:t>𝐬</m:t>
                        </m:r>
                        <m:r>
                          <a:rPr kumimoji="0" lang="en-US" altLang="zh-CN" sz="2000" b="1" i="1" u="none" strike="noStrike" cap="none" normalizeH="0" baseline="0" smtClean="0">
                            <a:ln>
                              <a:noFill/>
                            </a:ln>
                            <a:solidFill>
                              <a:srgbClr val="000000"/>
                            </a:solidFill>
                            <a:effectLst/>
                            <a:latin typeface="Cambria Math"/>
                            <a:ea typeface="Cambria Math"/>
                            <a:cs typeface="Times New Roman" pitchFamily="18" charset="0"/>
                          </a:rPr>
                          <m:t>𝟔</m:t>
                        </m:r>
                      </m:den>
                    </m:f>
                  </m:oMath>
                </a14:m>
                <a:r>
                  <a:rPr kumimoji="0" lang="zh-CN" altLang="en-US" sz="2000" b="1" i="0" u="none" strike="noStrike" cap="none" normalizeH="0" baseline="0" dirty="0" smtClean="0">
                    <a:ln>
                      <a:noFill/>
                    </a:ln>
                    <a:solidFill>
                      <a:schemeClr val="tx1"/>
                    </a:solidFill>
                    <a:effectLst/>
                    <a:latin typeface="Arial" pitchFamily="34" charset="0"/>
                    <a:ea typeface="宋体" pitchFamily="2" charset="-122"/>
                  </a:rPr>
                  <a:t>  </a:t>
                </a:r>
                <a:r>
                  <a:rPr lang="zh-CN" altLang="en-US" sz="2000" b="1" dirty="0" smtClean="0">
                    <a:latin typeface="Arial" pitchFamily="34" charset="0"/>
                    <a:ea typeface="宋体" pitchFamily="2" charset="-122"/>
                  </a:rPr>
                  <a:t>。（</a:t>
                </a:r>
                <a:r>
                  <a:rPr lang="en-US" altLang="zh-CN" sz="2000" b="1" dirty="0" smtClean="0">
                    <a:latin typeface="Arial" pitchFamily="34" charset="0"/>
                    <a:ea typeface="宋体" pitchFamily="2" charset="-122"/>
                  </a:rPr>
                  <a:t>16</a:t>
                </a:r>
                <a:r>
                  <a:rPr lang="zh-CN" altLang="en-US" sz="2000" b="1" dirty="0" smtClean="0">
                    <a:latin typeface="Arial" pitchFamily="34" charset="0"/>
                    <a:ea typeface="宋体" pitchFamily="2" charset="-122"/>
                  </a:rPr>
                  <a:t>分）</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p:txBody>
          </p:sp>
        </mc:Choice>
        <mc:Fallback xmlns="">
          <p:sp>
            <p:nvSpPr>
              <p:cNvPr id="6" name="Rectangle 2"/>
              <p:cNvSpPr>
                <a:spLocks noRot="1" noChangeAspect="1" noMove="1" noResize="1" noEditPoints="1" noAdjustHandles="1" noChangeArrowheads="1" noChangeShapeType="1" noTextEdit="1"/>
              </p:cNvSpPr>
              <p:nvPr/>
            </p:nvSpPr>
            <p:spPr bwMode="auto">
              <a:xfrm>
                <a:off x="216024" y="404664"/>
                <a:ext cx="8748464" cy="554832"/>
              </a:xfrm>
              <a:prstGeom prst="rect">
                <a:avLst/>
              </a:prstGeom>
              <a:blipFill rotWithShape="1">
                <a:blip r:embed="rId3"/>
                <a:stretch>
                  <a:fillRect b="-549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7" name="Rectangle 3"/>
          <p:cNvSpPr>
            <a:spLocks noChangeArrowheads="1"/>
          </p:cNvSpPr>
          <p:nvPr/>
        </p:nvSpPr>
        <p:spPr bwMode="auto">
          <a:xfrm>
            <a:off x="350069" y="887488"/>
            <a:ext cx="8480375"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76200" algn="l" defTabSz="914400" rtl="0" eaLnBrk="1" fontAlgn="base" latinLnBrk="0" hangingPunct="1">
              <a:lnSpc>
                <a:spcPct val="100000"/>
              </a:lnSpc>
              <a:spcBef>
                <a:spcPct val="0"/>
              </a:spcBef>
              <a:spcAft>
                <a:spcPct val="0"/>
              </a:spcAft>
              <a:buClrTx/>
              <a:buSzTx/>
              <a:buFontTx/>
              <a:buNone/>
              <a:tabLst>
                <a:tab pos="1130300" algn="l"/>
              </a:tabLst>
            </a:pPr>
            <a:r>
              <a:rPr kumimoji="0" lang="zh-CN" sz="1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a:t>
            </a:r>
            <a:r>
              <a:rPr kumimoji="0" lang="zh-CN"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试求：</a:t>
            </a:r>
            <a:r>
              <a:rPr kumimoji="0" lang="en-US" altLang="zh-CN"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(1</a:t>
            </a:r>
            <a:r>
              <a:rPr kumimoji="0" lang="zh-CN" altLang="en-US"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）指出该配合的基准制、孔和轴的公差等级、配合类型；</a:t>
            </a:r>
            <a:endParaRPr kumimoji="0" lang="zh-CN" altLang="en-US" sz="1600" b="1" i="0" u="none" strike="noStrike" cap="none" normalizeH="0" baseline="0" dirty="0" smtClean="0">
              <a:ln>
                <a:noFill/>
              </a:ln>
              <a:solidFill>
                <a:schemeClr val="tx1"/>
              </a:solidFill>
              <a:effectLst/>
              <a:latin typeface="Arial" pitchFamily="34" charset="0"/>
              <a:ea typeface="宋体" pitchFamily="2" charset="-122"/>
            </a:endParaRPr>
          </a:p>
          <a:p>
            <a:pPr marL="0" marR="0" lvl="0" indent="381000" algn="l" defTabSz="914400" rtl="0" eaLnBrk="0" fontAlgn="base" latinLnBrk="0" hangingPunct="0">
              <a:lnSpc>
                <a:spcPct val="100000"/>
              </a:lnSpc>
              <a:spcBef>
                <a:spcPct val="0"/>
              </a:spcBef>
              <a:spcAft>
                <a:spcPct val="0"/>
              </a:spcAft>
              <a:buClrTx/>
              <a:buSzTx/>
              <a:buFontTx/>
              <a:buNone/>
              <a:tabLst>
                <a:tab pos="1130300" algn="l"/>
              </a:tabLst>
            </a:pPr>
            <a:r>
              <a:rPr kumimoji="0" lang="zh-CN" altLang="en-US"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en-US" altLang="zh-CN"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2</a:t>
            </a:r>
            <a:r>
              <a:rPr kumimoji="0" lang="zh-CN" altLang="en-US"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）求出极限间隙或极限过盈；（</a:t>
            </a:r>
            <a:r>
              <a:rPr kumimoji="0" lang="en-US" altLang="zh-CN"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3</a:t>
            </a:r>
            <a:r>
              <a:rPr kumimoji="0" lang="zh-CN" altLang="en-US"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）求出配合公差；</a:t>
            </a:r>
            <a:endParaRPr kumimoji="0" lang="zh-CN" altLang="en-US" sz="1600" b="1" i="0" u="none" strike="noStrike" cap="none" normalizeH="0" baseline="0" dirty="0" smtClean="0">
              <a:ln>
                <a:noFill/>
              </a:ln>
              <a:solidFill>
                <a:schemeClr val="tx1"/>
              </a:solidFill>
              <a:effectLst/>
              <a:latin typeface="Arial" pitchFamily="34" charset="0"/>
              <a:ea typeface="宋体" pitchFamily="2" charset="-122"/>
            </a:endParaRPr>
          </a:p>
          <a:p>
            <a:pPr marL="0" marR="0" lvl="0" indent="381000" algn="l" defTabSz="914400" rtl="0" eaLnBrk="0" fontAlgn="base" latinLnBrk="0" hangingPunct="0">
              <a:lnSpc>
                <a:spcPct val="100000"/>
              </a:lnSpc>
              <a:spcBef>
                <a:spcPct val="0"/>
              </a:spcBef>
              <a:spcAft>
                <a:spcPct val="0"/>
              </a:spcAft>
              <a:buClrTx/>
              <a:buSzTx/>
              <a:buFontTx/>
              <a:buNone/>
              <a:tabLst>
                <a:tab pos="1130300" algn="l"/>
              </a:tabLst>
            </a:pPr>
            <a:r>
              <a:rPr kumimoji="0" lang="zh-CN" altLang="en-US"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en-US" altLang="zh-CN"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4</a:t>
            </a:r>
            <a:r>
              <a:rPr kumimoji="0" lang="zh-CN" altLang="en-US"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）画出尺寸公差带图；（</a:t>
            </a:r>
            <a:r>
              <a:rPr kumimoji="0" lang="en-US" altLang="zh-CN"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5</a:t>
            </a:r>
            <a:r>
              <a:rPr kumimoji="0" lang="zh-CN" altLang="en-US"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）在孔、轴零件图上，分别标</a:t>
            </a:r>
            <a:endParaRPr kumimoji="0" lang="en-US" altLang="zh-CN"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endParaRPr>
          </a:p>
          <a:p>
            <a:pPr marL="0" marR="0" lvl="0" indent="381000" algn="l" defTabSz="914400" rtl="0" eaLnBrk="0" fontAlgn="base" latinLnBrk="0" hangingPunct="0">
              <a:lnSpc>
                <a:spcPct val="100000"/>
              </a:lnSpc>
              <a:spcBef>
                <a:spcPct val="0"/>
              </a:spcBef>
              <a:spcAft>
                <a:spcPct val="0"/>
              </a:spcAft>
              <a:buClrTx/>
              <a:buSzTx/>
              <a:buFontTx/>
              <a:buNone/>
              <a:tabLst>
                <a:tab pos="1130300" algn="l"/>
              </a:tabLst>
            </a:pPr>
            <a:r>
              <a:rPr lang="en-US" altLang="zh-CN" sz="1600" b="1" dirty="0">
                <a:solidFill>
                  <a:srgbClr val="000000"/>
                </a:solidFill>
                <a:latin typeface="宋体" pitchFamily="2" charset="-122"/>
                <a:ea typeface="宋体" pitchFamily="2" charset="-122"/>
                <a:cs typeface="Times New Roman" pitchFamily="18" charset="0"/>
              </a:rPr>
              <a:t> </a:t>
            </a:r>
            <a:r>
              <a:rPr lang="en-US" altLang="zh-CN" sz="1600" b="1" dirty="0" smtClean="0">
                <a:solidFill>
                  <a:srgbClr val="000000"/>
                </a:solidFill>
                <a:latin typeface="宋体" pitchFamily="2" charset="-122"/>
                <a:ea typeface="宋体" pitchFamily="2" charset="-122"/>
                <a:cs typeface="Times New Roman" pitchFamily="18" charset="0"/>
              </a:rPr>
              <a:t>        </a:t>
            </a:r>
            <a:r>
              <a:rPr kumimoji="0" lang="zh-CN" altLang="en-US"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出公称尺寸和极限偏差值）。</a:t>
            </a:r>
            <a:endParaRPr kumimoji="0" lang="zh-CN" altLang="en-US" sz="1600" b="1" i="0" u="none" strike="noStrike" cap="none" normalizeH="0" baseline="0" dirty="0" smtClean="0">
              <a:ln>
                <a:noFill/>
              </a:ln>
              <a:solidFill>
                <a:schemeClr val="tx1"/>
              </a:solidFill>
              <a:effectLst/>
              <a:latin typeface="Arial" pitchFamily="34" charset="0"/>
              <a:ea typeface="宋体" pitchFamily="2" charset="-122"/>
            </a:endParaRPr>
          </a:p>
        </p:txBody>
      </p:sp>
      <p:sp>
        <p:nvSpPr>
          <p:cNvPr id="20" name="TextBox 19"/>
          <p:cNvSpPr txBox="1"/>
          <p:nvPr/>
        </p:nvSpPr>
        <p:spPr>
          <a:xfrm>
            <a:off x="395536" y="1892364"/>
            <a:ext cx="7704856" cy="400110"/>
          </a:xfrm>
          <a:prstGeom prst="rect">
            <a:avLst/>
          </a:prstGeom>
          <a:noFill/>
        </p:spPr>
        <p:txBody>
          <a:bodyPr wrap="square" rtlCol="0">
            <a:spAutoFit/>
          </a:bodyPr>
          <a:lstStyle/>
          <a:p>
            <a:r>
              <a:rPr lang="zh-CN" altLang="en-US" sz="2000" b="1" dirty="0" smtClean="0">
                <a:solidFill>
                  <a:srgbClr val="FF0000"/>
                </a:solidFill>
              </a:rPr>
              <a:t>答 ：</a:t>
            </a:r>
            <a:r>
              <a:rPr lang="zh-CN" altLang="en-US" sz="2000" b="1" dirty="0" smtClean="0"/>
              <a:t>（</a:t>
            </a:r>
            <a:r>
              <a:rPr lang="en-US" altLang="zh-CN" sz="2000" b="1" dirty="0" smtClean="0"/>
              <a:t>1</a:t>
            </a:r>
            <a:r>
              <a:rPr lang="zh-CN" altLang="en-US" sz="2000" b="1" dirty="0" smtClean="0"/>
              <a:t>）孔为</a:t>
            </a:r>
            <a:r>
              <a:rPr lang="en-US" altLang="zh-CN" sz="2000" b="1" dirty="0" smtClean="0"/>
              <a:t>IT7  </a:t>
            </a:r>
            <a:r>
              <a:rPr lang="zh-CN" altLang="en-US" sz="2000" b="1" dirty="0" smtClean="0"/>
              <a:t>、轴为</a:t>
            </a:r>
            <a:r>
              <a:rPr lang="en-US" altLang="zh-CN" sz="2000" b="1" dirty="0" smtClean="0"/>
              <a:t>IT6  </a:t>
            </a:r>
            <a:r>
              <a:rPr lang="zh-CN" altLang="en-US" sz="2000" b="1" dirty="0" smtClean="0"/>
              <a:t>，基孔制过盈配合。</a:t>
            </a:r>
            <a:endParaRPr lang="zh-CN" altLang="en-US" sz="2000" b="1" dirty="0"/>
          </a:p>
        </p:txBody>
      </p:sp>
      <mc:AlternateContent xmlns:mc="http://schemas.openxmlformats.org/markup-compatibility/2006" xmlns:a14="http://schemas.microsoft.com/office/drawing/2010/main">
        <mc:Choice Requires="a14">
          <p:sp>
            <p:nvSpPr>
              <p:cNvPr id="21" name="TextBox 20"/>
              <p:cNvSpPr txBox="1"/>
              <p:nvPr/>
            </p:nvSpPr>
            <p:spPr>
              <a:xfrm>
                <a:off x="539552" y="2292474"/>
                <a:ext cx="8496944" cy="1352550"/>
              </a:xfrm>
              <a:prstGeom prst="rect">
                <a:avLst/>
              </a:prstGeom>
              <a:noFill/>
            </p:spPr>
            <p:txBody>
              <a:bodyPr wrap="square" rtlCol="0">
                <a:spAutoFit/>
              </a:bodyPr>
              <a:lstStyle/>
              <a:p>
                <a:r>
                  <a:rPr lang="zh-CN" altLang="en-US" sz="2000" b="1" dirty="0" smtClean="0"/>
                  <a:t>（</a:t>
                </a:r>
                <a:r>
                  <a:rPr lang="en-US" altLang="zh-CN" sz="2000" b="1" dirty="0"/>
                  <a:t>2</a:t>
                </a:r>
                <a:r>
                  <a:rPr lang="zh-CN" altLang="en-US" sz="2000" b="1" dirty="0" smtClean="0"/>
                  <a:t>）</a:t>
                </a:r>
                <a:r>
                  <a:rPr lang="zh-CN" altLang="en-US" sz="2000" b="1" dirty="0" smtClean="0">
                    <a:solidFill>
                      <a:srgbClr val="FF0000"/>
                    </a:solidFill>
                  </a:rPr>
                  <a:t>由下页表得</a:t>
                </a:r>
                <a:r>
                  <a:rPr lang="zh-CN" altLang="en-US" sz="2000" b="1" dirty="0" smtClean="0"/>
                  <a:t>：孔</a:t>
                </a:r>
                <a:r>
                  <a:rPr lang="en-US" altLang="zh-CN" sz="2000" b="1" dirty="0" smtClean="0"/>
                  <a:t>EI=0</a:t>
                </a:r>
                <a:r>
                  <a:rPr lang="zh-CN" altLang="en-US" sz="2000" b="1" dirty="0" smtClean="0"/>
                  <a:t>，</a:t>
                </a:r>
                <a:r>
                  <a:rPr lang="en-US" altLang="zh-CN" sz="2000" b="1" dirty="0" smtClean="0"/>
                  <a:t>ES=+0.025;</a:t>
                </a:r>
                <a:r>
                  <a:rPr lang="zh-CN" altLang="en-US" sz="2000" b="1" dirty="0" smtClean="0"/>
                  <a:t>为</a:t>
                </a:r>
                <a:r>
                  <a:rPr lang="en-US" altLang="zh-CN" sz="2000" b="1" dirty="0" smtClean="0"/>
                  <a:t>IT7  </a:t>
                </a:r>
                <a:r>
                  <a:rPr lang="zh-CN" altLang="en-US" sz="2000" b="1" dirty="0" smtClean="0"/>
                  <a:t>、轴 </a:t>
                </a:r>
                <a:r>
                  <a:rPr lang="en-US" altLang="zh-CN" sz="2000" b="1" dirty="0" err="1" smtClean="0"/>
                  <a:t>ei</a:t>
                </a:r>
                <a:r>
                  <a:rPr lang="en-US" altLang="zh-CN" sz="2000" b="1" dirty="0" smtClean="0"/>
                  <a:t>= +0.043 </a:t>
                </a:r>
                <a:r>
                  <a:rPr lang="en-US" altLang="zh-CN" sz="2000" b="1" dirty="0" err="1" smtClean="0"/>
                  <a:t>es</a:t>
                </a:r>
                <a:r>
                  <a:rPr lang="en-US" altLang="zh-CN" sz="2000" b="1" dirty="0" smtClean="0"/>
                  <a:t>=+0.059</a:t>
                </a:r>
              </a:p>
              <a:p>
                <a:r>
                  <a:rPr lang="en-US" altLang="zh-CN" sz="2000" b="1" dirty="0"/>
                  <a:t> </a:t>
                </a:r>
                <a:r>
                  <a:rPr lang="en-US" altLang="zh-CN" sz="2000" b="1" dirty="0" smtClean="0"/>
                  <a:t>            </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𝒀</m:t>
                        </m:r>
                      </m:e>
                      <m:sub>
                        <m:r>
                          <a:rPr lang="en-US" altLang="zh-CN" sz="2000" b="1" i="0" smtClean="0">
                            <a:latin typeface="Cambria Math"/>
                          </a:rPr>
                          <m:t>𝐦𝐚𝐱</m:t>
                        </m:r>
                      </m:sub>
                    </m:sSub>
                  </m:oMath>
                </a14:m>
                <a:r>
                  <a:rPr lang="zh-CN" altLang="en-US" sz="2000" b="1" dirty="0" smtClean="0"/>
                  <a:t>  </a:t>
                </a:r>
                <a:r>
                  <a:rPr lang="en-US" altLang="zh-CN" sz="2000" b="1" dirty="0" smtClean="0"/>
                  <a:t>=-0.059, </a:t>
                </a:r>
                <a14:m>
                  <m:oMath xmlns:m="http://schemas.openxmlformats.org/officeDocument/2006/math">
                    <m:sSub>
                      <m:sSubPr>
                        <m:ctrlPr>
                          <a:rPr lang="en-US" altLang="zh-CN" sz="2000" b="1" i="1">
                            <a:latin typeface="Cambria Math"/>
                          </a:rPr>
                        </m:ctrlPr>
                      </m:sSubPr>
                      <m:e>
                        <m:r>
                          <a:rPr lang="en-US" altLang="zh-CN" sz="2000" b="1" i="1">
                            <a:latin typeface="Cambria Math"/>
                          </a:rPr>
                          <m:t>𝒀</m:t>
                        </m:r>
                      </m:e>
                      <m:sub>
                        <m:r>
                          <a:rPr lang="en-US" altLang="zh-CN" sz="2000" b="1" i="0" smtClean="0">
                            <a:latin typeface="Cambria Math"/>
                          </a:rPr>
                          <m:t>𝐦𝐢𝐧</m:t>
                        </m:r>
                      </m:sub>
                    </m:sSub>
                  </m:oMath>
                </a14:m>
                <a:r>
                  <a:rPr lang="zh-CN" altLang="en-US" sz="2000" b="1" dirty="0"/>
                  <a:t>  </a:t>
                </a:r>
                <a:r>
                  <a:rPr lang="en-US" altLang="zh-CN" sz="2000" b="1" dirty="0"/>
                  <a:t>=-</a:t>
                </a:r>
                <a:r>
                  <a:rPr lang="en-US" altLang="zh-CN" sz="2000" b="1" dirty="0" smtClean="0"/>
                  <a:t>0.018</a:t>
                </a:r>
                <a:r>
                  <a:rPr lang="zh-CN" altLang="en-US" sz="2000" b="1" dirty="0" smtClean="0"/>
                  <a:t>。</a:t>
                </a:r>
                <a:endParaRPr lang="en-US" altLang="zh-CN" sz="2000" b="1" dirty="0" smtClean="0"/>
              </a:p>
              <a:p>
                <a:r>
                  <a:rPr lang="en-US" altLang="zh-CN" sz="2000" b="1" dirty="0" smtClean="0"/>
                  <a:t> </a:t>
                </a:r>
                <a:r>
                  <a:rPr lang="zh-CN" altLang="en-US" sz="2000" b="1" dirty="0" smtClean="0"/>
                  <a:t>（</a:t>
                </a:r>
                <a:r>
                  <a:rPr lang="en-US" altLang="zh-CN" sz="2000" b="1" dirty="0" smtClean="0"/>
                  <a:t>3</a:t>
                </a:r>
                <a:r>
                  <a:rPr lang="zh-CN" altLang="en-US" sz="2000" b="1" dirty="0" smtClean="0"/>
                  <a:t>） 配合公差 </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𝑻</m:t>
                        </m:r>
                      </m:e>
                      <m:sub>
                        <m:r>
                          <a:rPr lang="en-US" altLang="zh-CN" sz="2000" b="1" i="1" smtClean="0">
                            <a:latin typeface="Cambria Math"/>
                          </a:rPr>
                          <m:t>𝒇</m:t>
                        </m:r>
                      </m:sub>
                    </m:sSub>
                  </m:oMath>
                </a14:m>
                <a:r>
                  <a:rPr lang="zh-CN" altLang="en-US" sz="2000" b="1" dirty="0" smtClean="0"/>
                  <a:t> </a:t>
                </a:r>
                <a:r>
                  <a:rPr lang="en-US" altLang="zh-CN" sz="2000" b="1" dirty="0" smtClean="0"/>
                  <a:t>=0.041 </a:t>
                </a:r>
                <a:r>
                  <a:rPr lang="zh-CN" altLang="en-US" sz="2000" b="1" dirty="0" smtClean="0"/>
                  <a:t>。（</a:t>
                </a:r>
                <a:r>
                  <a:rPr lang="en-US" altLang="zh-CN" sz="2000" b="1" dirty="0" smtClean="0"/>
                  <a:t>4</a:t>
                </a:r>
                <a:r>
                  <a:rPr lang="zh-CN" altLang="en-US" sz="2000" b="1" dirty="0" smtClean="0"/>
                  <a:t>）公差带图 </a:t>
                </a:r>
                <a:endParaRPr lang="en-US" altLang="zh-CN" sz="2000" b="1" dirty="0" smtClean="0"/>
              </a:p>
              <a:p>
                <a:r>
                  <a:rPr lang="en-US" altLang="zh-CN" sz="2000" b="1" dirty="0"/>
                  <a:t> </a:t>
                </a:r>
                <a:r>
                  <a:rPr lang="zh-CN" altLang="en-US" sz="2000" b="1" dirty="0" smtClean="0"/>
                  <a:t>（</a:t>
                </a:r>
                <a:r>
                  <a:rPr lang="en-US" altLang="zh-CN" sz="2000" b="1" dirty="0" smtClean="0"/>
                  <a:t>5</a:t>
                </a:r>
                <a:r>
                  <a:rPr lang="zh-CN" altLang="en-US" sz="2000" b="1" dirty="0" smtClean="0"/>
                  <a:t>）孔、轴的公称尺寸及极限偏差标注在零件图上 标注。</a:t>
                </a:r>
                <a:endParaRPr lang="zh-CN" altLang="en-US" sz="2000" b="1" dirty="0"/>
              </a:p>
            </p:txBody>
          </p:sp>
        </mc:Choice>
        <mc:Fallback xmlns="">
          <p:sp>
            <p:nvSpPr>
              <p:cNvPr id="21" name="TextBox 20"/>
              <p:cNvSpPr txBox="1">
                <a:spLocks noRot="1" noChangeAspect="1" noMove="1" noResize="1" noEditPoints="1" noAdjustHandles="1" noChangeArrowheads="1" noChangeShapeType="1" noTextEdit="1"/>
              </p:cNvSpPr>
              <p:nvPr/>
            </p:nvSpPr>
            <p:spPr>
              <a:xfrm>
                <a:off x="539552" y="2292474"/>
                <a:ext cx="8496944" cy="1352550"/>
              </a:xfrm>
              <a:prstGeom prst="rect">
                <a:avLst/>
              </a:prstGeom>
              <a:blipFill rotWithShape="1">
                <a:blip r:embed="rId4"/>
                <a:stretch>
                  <a:fillRect l="-790" t="-3604" b="-7658"/>
                </a:stretch>
              </a:blipFill>
            </p:spPr>
            <p:txBody>
              <a:bodyPr/>
              <a:lstStyle/>
              <a:p>
                <a:r>
                  <a:rPr lang="zh-CN" altLang="en-US">
                    <a:noFill/>
                  </a:rPr>
                  <a:t> </a:t>
                </a:r>
              </a:p>
            </p:txBody>
          </p:sp>
        </mc:Fallback>
      </mc:AlternateContent>
      <p:grpSp>
        <p:nvGrpSpPr>
          <p:cNvPr id="8" name="组合 7"/>
          <p:cNvGrpSpPr/>
          <p:nvPr/>
        </p:nvGrpSpPr>
        <p:grpSpPr>
          <a:xfrm>
            <a:off x="5799066" y="2780928"/>
            <a:ext cx="3093414" cy="2952328"/>
            <a:chOff x="5799066" y="2708920"/>
            <a:chExt cx="3093414" cy="2952328"/>
          </a:xfrm>
        </p:grpSpPr>
        <p:cxnSp>
          <p:nvCxnSpPr>
            <p:cNvPr id="24" name="直接连接符 23"/>
            <p:cNvCxnSpPr/>
            <p:nvPr/>
          </p:nvCxnSpPr>
          <p:spPr>
            <a:xfrm>
              <a:off x="5967986" y="4693235"/>
              <a:ext cx="218119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flipV="1">
              <a:off x="6448197" y="4681745"/>
              <a:ext cx="0" cy="979503"/>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rot="16200000">
              <a:off x="5439406" y="4697472"/>
              <a:ext cx="1558220" cy="369332"/>
            </a:xfrm>
            <a:prstGeom prst="rect">
              <a:avLst/>
            </a:prstGeom>
            <a:noFill/>
          </p:spPr>
          <p:txBody>
            <a:bodyPr wrap="square" rtlCol="0">
              <a:spAutoFit/>
            </a:bodyPr>
            <a:lstStyle/>
            <a:p>
              <a:r>
                <a:rPr lang="en-US" altLang="zh-CN" i="1" dirty="0" smtClean="0"/>
                <a:t>Φ</a:t>
              </a:r>
              <a:r>
                <a:rPr lang="en-US" altLang="zh-CN" dirty="0" smtClean="0"/>
                <a:t>50mm</a:t>
              </a:r>
              <a:endParaRPr lang="zh-CN" altLang="en-US" baseline="-25000" dirty="0"/>
            </a:p>
          </p:txBody>
        </p:sp>
        <p:sp>
          <p:nvSpPr>
            <p:cNvPr id="27" name="TextBox 26"/>
            <p:cNvSpPr txBox="1"/>
            <p:nvPr/>
          </p:nvSpPr>
          <p:spPr>
            <a:xfrm>
              <a:off x="7869172" y="2708920"/>
              <a:ext cx="869955" cy="369332"/>
            </a:xfrm>
            <a:prstGeom prst="rect">
              <a:avLst/>
            </a:prstGeom>
            <a:noFill/>
            <a:ln w="12700">
              <a:noFill/>
            </a:ln>
          </p:spPr>
          <p:txBody>
            <a:bodyPr wrap="square" rtlCol="0">
              <a:spAutoFit/>
            </a:bodyPr>
            <a:lstStyle/>
            <a:p>
              <a:pPr algn="r"/>
              <a:r>
                <a:rPr lang="en-US" altLang="zh-CN" i="1" dirty="0" smtClean="0"/>
                <a:t>  </a:t>
              </a:r>
              <a:r>
                <a:rPr lang="en-US" altLang="zh-CN" b="1" dirty="0" smtClean="0"/>
                <a:t>+59</a:t>
              </a:r>
              <a:endParaRPr lang="zh-CN" altLang="en-US" b="1" dirty="0"/>
            </a:p>
          </p:txBody>
        </p:sp>
        <p:sp>
          <p:nvSpPr>
            <p:cNvPr id="28" name="TextBox 27"/>
            <p:cNvSpPr txBox="1"/>
            <p:nvPr/>
          </p:nvSpPr>
          <p:spPr>
            <a:xfrm>
              <a:off x="8149185" y="3680569"/>
              <a:ext cx="743295" cy="369332"/>
            </a:xfrm>
            <a:prstGeom prst="rect">
              <a:avLst/>
            </a:prstGeom>
            <a:noFill/>
            <a:ln w="12700">
              <a:noFill/>
            </a:ln>
          </p:spPr>
          <p:txBody>
            <a:bodyPr wrap="square" rtlCol="0">
              <a:spAutoFit/>
            </a:bodyPr>
            <a:lstStyle/>
            <a:p>
              <a:r>
                <a:rPr lang="en-US" altLang="zh-CN" b="1" dirty="0" smtClean="0"/>
                <a:t>+43</a:t>
              </a:r>
              <a:endParaRPr lang="zh-CN" altLang="en-US" b="1" dirty="0"/>
            </a:p>
          </p:txBody>
        </p:sp>
        <p:sp>
          <p:nvSpPr>
            <p:cNvPr id="29" name="TextBox 28"/>
            <p:cNvSpPr txBox="1"/>
            <p:nvPr/>
          </p:nvSpPr>
          <p:spPr>
            <a:xfrm>
              <a:off x="5799066" y="4147456"/>
              <a:ext cx="430853" cy="1141828"/>
            </a:xfrm>
            <a:prstGeom prst="rect">
              <a:avLst/>
            </a:prstGeom>
            <a:noFill/>
            <a:ln w="12700">
              <a:noFill/>
            </a:ln>
          </p:spPr>
          <p:txBody>
            <a:bodyPr wrap="square" rtlCol="0">
              <a:spAutoFit/>
            </a:bodyPr>
            <a:lstStyle/>
            <a:p>
              <a:r>
                <a:rPr lang="en-US" altLang="zh-CN" b="1" dirty="0" smtClean="0"/>
                <a:t>+</a:t>
              </a:r>
            </a:p>
            <a:p>
              <a:r>
                <a:rPr lang="en-US" altLang="zh-CN" b="1" dirty="0" smtClean="0"/>
                <a:t>0</a:t>
              </a:r>
            </a:p>
            <a:p>
              <a:r>
                <a:rPr lang="en-US" altLang="zh-CN" b="1" dirty="0"/>
                <a:t>-</a:t>
              </a:r>
              <a:endParaRPr lang="zh-CN" altLang="en-US" b="1" dirty="0"/>
            </a:p>
          </p:txBody>
        </p:sp>
        <p:sp>
          <p:nvSpPr>
            <p:cNvPr id="30" name="矩形 29"/>
            <p:cNvSpPr/>
            <p:nvPr/>
          </p:nvSpPr>
          <p:spPr>
            <a:xfrm>
              <a:off x="7653148" y="3094160"/>
              <a:ext cx="914400" cy="5925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H</a:t>
              </a:r>
              <a:endParaRPr lang="zh-CN" altLang="en-US" dirty="0"/>
            </a:p>
          </p:txBody>
        </p:sp>
        <p:sp>
          <p:nvSpPr>
            <p:cNvPr id="31" name="矩形 30"/>
            <p:cNvSpPr/>
            <p:nvPr/>
          </p:nvSpPr>
          <p:spPr>
            <a:xfrm>
              <a:off x="6601385" y="3909742"/>
              <a:ext cx="914400" cy="76934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H</a:t>
              </a:r>
              <a:endParaRPr lang="zh-CN" altLang="en-US" dirty="0"/>
            </a:p>
          </p:txBody>
        </p:sp>
        <p:sp>
          <p:nvSpPr>
            <p:cNvPr id="32" name="TextBox 31"/>
            <p:cNvSpPr txBox="1"/>
            <p:nvPr/>
          </p:nvSpPr>
          <p:spPr>
            <a:xfrm>
              <a:off x="6112933" y="3704601"/>
              <a:ext cx="743295" cy="369332"/>
            </a:xfrm>
            <a:prstGeom prst="rect">
              <a:avLst/>
            </a:prstGeom>
            <a:noFill/>
            <a:ln w="12700">
              <a:noFill/>
            </a:ln>
          </p:spPr>
          <p:txBody>
            <a:bodyPr wrap="square" rtlCol="0">
              <a:spAutoFit/>
            </a:bodyPr>
            <a:lstStyle/>
            <a:p>
              <a:r>
                <a:rPr lang="en-US" altLang="zh-CN" b="1" dirty="0"/>
                <a:t>+</a:t>
              </a:r>
              <a:r>
                <a:rPr lang="en-US" altLang="zh-CN" b="1" dirty="0" smtClean="0"/>
                <a:t>25</a:t>
              </a:r>
              <a:endParaRPr lang="zh-CN" altLang="en-US" b="1" dirty="0"/>
            </a:p>
          </p:txBody>
        </p:sp>
        <mc:AlternateContent xmlns:mc="http://schemas.openxmlformats.org/markup-compatibility/2006" xmlns:a14="http://schemas.microsoft.com/office/drawing/2010/main">
          <mc:Choice Requires="a14">
            <p:sp>
              <p:nvSpPr>
                <p:cNvPr id="33" name="TextBox 32"/>
                <p:cNvSpPr txBox="1"/>
                <p:nvPr/>
              </p:nvSpPr>
              <p:spPr>
                <a:xfrm>
                  <a:off x="6573028" y="5183147"/>
                  <a:ext cx="183448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zh-CN" altLang="en-US" b="1" i="1">
                            <a:latin typeface="Cambria Math"/>
                          </a:rPr>
                          <m:t>公差带图</m:t>
                        </m:r>
                      </m:oMath>
                    </m:oMathPara>
                  </a14:m>
                  <a:endParaRPr lang="zh-CN" altLang="en-US" b="1" dirty="0"/>
                </a:p>
              </p:txBody>
            </p:sp>
          </mc:Choice>
          <mc:Fallback xmlns="">
            <p:sp>
              <p:nvSpPr>
                <p:cNvPr id="33" name="TextBox 32"/>
                <p:cNvSpPr txBox="1">
                  <a:spLocks noRot="1" noChangeAspect="1" noMove="1" noResize="1" noEditPoints="1" noAdjustHandles="1" noChangeArrowheads="1" noChangeShapeType="1" noTextEdit="1"/>
                </p:cNvSpPr>
                <p:nvPr/>
              </p:nvSpPr>
              <p:spPr>
                <a:xfrm>
                  <a:off x="6573028" y="5183147"/>
                  <a:ext cx="1834485" cy="369332"/>
                </a:xfrm>
                <a:prstGeom prst="rect">
                  <a:avLst/>
                </a:prstGeom>
                <a:blipFill rotWithShape="1">
                  <a:blip r:embed="rId13"/>
                  <a:stretch>
                    <a:fillRect b="-491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4" name="TextBox 33"/>
                <p:cNvSpPr txBox="1"/>
                <p:nvPr/>
              </p:nvSpPr>
              <p:spPr>
                <a:xfrm>
                  <a:off x="6791524" y="4179414"/>
                  <a:ext cx="534121"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sty m:val="p"/>
                          </m:rPr>
                          <a:rPr lang="en-US" altLang="zh-CN" i="0" smtClean="0">
                            <a:latin typeface="Cambria Math"/>
                          </a:rPr>
                          <m:t>H</m:t>
                        </m:r>
                        <m:r>
                          <a:rPr lang="en-US" altLang="zh-CN" b="0" i="0" smtClean="0">
                            <a:latin typeface="Cambria Math"/>
                          </a:rPr>
                          <m:t>7</m:t>
                        </m:r>
                      </m:oMath>
                    </m:oMathPara>
                  </a14:m>
                  <a:endParaRPr lang="zh-CN" altLang="en-US" dirty="0"/>
                </a:p>
              </p:txBody>
            </p:sp>
          </mc:Choice>
          <mc:Fallback xmlns="">
            <p:sp>
              <p:nvSpPr>
                <p:cNvPr id="34" name="TextBox 33"/>
                <p:cNvSpPr txBox="1">
                  <a:spLocks noRot="1" noChangeAspect="1" noMove="1" noResize="1" noEditPoints="1" noAdjustHandles="1" noChangeArrowheads="1" noChangeShapeType="1" noTextEdit="1"/>
                </p:cNvSpPr>
                <p:nvPr/>
              </p:nvSpPr>
              <p:spPr>
                <a:xfrm>
                  <a:off x="6791524" y="4179414"/>
                  <a:ext cx="534121" cy="369332"/>
                </a:xfrm>
                <a:prstGeom prst="rect">
                  <a:avLst/>
                </a:prstGeom>
                <a:blipFill rotWithShape="1">
                  <a:blip r:embed="rId14"/>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8" name="TextBox 37"/>
                <p:cNvSpPr txBox="1"/>
                <p:nvPr/>
              </p:nvSpPr>
              <p:spPr>
                <a:xfrm>
                  <a:off x="7843287" y="3205756"/>
                  <a:ext cx="401072" cy="369332"/>
                </a:xfrm>
                <a:prstGeom prst="rect">
                  <a:avLst/>
                </a:prstGeom>
                <a:noFill/>
              </p:spPr>
              <p:txBody>
                <a:bodyPr wrap="none" rtlCol="0">
                  <a:spAutoFit/>
                </a:bodyPr>
                <a:lstStyle/>
                <a:p>
                  <a14:m>
                    <m:oMath xmlns:m="http://schemas.openxmlformats.org/officeDocument/2006/math">
                      <m:r>
                        <m:rPr>
                          <m:sty m:val="p"/>
                        </m:rPr>
                        <a:rPr lang="en-US" altLang="zh-CN" b="0" i="0" smtClean="0">
                          <a:latin typeface="Cambria Math"/>
                        </a:rPr>
                        <m:t>s</m:t>
                      </m:r>
                    </m:oMath>
                  </a14:m>
                  <a:r>
                    <a:rPr lang="en-US" altLang="zh-CN" dirty="0" smtClean="0"/>
                    <a:t>6</a:t>
                  </a:r>
                  <a:endParaRPr lang="zh-CN" altLang="en-US" dirty="0"/>
                </a:p>
              </p:txBody>
            </p:sp>
          </mc:Choice>
          <mc:Fallback xmlns="">
            <p:sp>
              <p:nvSpPr>
                <p:cNvPr id="38" name="TextBox 37"/>
                <p:cNvSpPr txBox="1">
                  <a:spLocks noRot="1" noChangeAspect="1" noMove="1" noResize="1" noEditPoints="1" noAdjustHandles="1" noChangeArrowheads="1" noChangeShapeType="1" noTextEdit="1"/>
                </p:cNvSpPr>
                <p:nvPr/>
              </p:nvSpPr>
              <p:spPr>
                <a:xfrm>
                  <a:off x="7843287" y="3205756"/>
                  <a:ext cx="401072" cy="369332"/>
                </a:xfrm>
                <a:prstGeom prst="rect">
                  <a:avLst/>
                </a:prstGeom>
                <a:blipFill rotWithShape="1">
                  <a:blip r:embed="rId15"/>
                  <a:stretch>
                    <a:fillRect t="-8333" r="-12308" b="-26667"/>
                  </a:stretch>
                </a:blipFill>
              </p:spPr>
              <p:txBody>
                <a:bodyPr/>
                <a:lstStyle/>
                <a:p>
                  <a:r>
                    <a:rPr lang="zh-CN" altLang="en-US">
                      <a:noFill/>
                    </a:rPr>
                    <a:t> </a:t>
                  </a:r>
                </a:p>
              </p:txBody>
            </p:sp>
          </mc:Fallback>
        </mc:AlternateContent>
      </p:grpSp>
      <p:grpSp>
        <p:nvGrpSpPr>
          <p:cNvPr id="12" name="组合 11"/>
          <p:cNvGrpSpPr/>
          <p:nvPr/>
        </p:nvGrpSpPr>
        <p:grpSpPr>
          <a:xfrm>
            <a:off x="657183" y="3758693"/>
            <a:ext cx="2686019" cy="2196198"/>
            <a:chOff x="657183" y="3758693"/>
            <a:chExt cx="2686019" cy="2196198"/>
          </a:xfrm>
        </p:grpSpPr>
        <mc:AlternateContent xmlns:mc="http://schemas.openxmlformats.org/markup-compatibility/2006" xmlns:a14="http://schemas.microsoft.com/office/drawing/2010/main">
          <mc:Choice Requires="a14">
            <p:sp>
              <p:nvSpPr>
                <p:cNvPr id="37" name="TextBox 36"/>
                <p:cNvSpPr txBox="1"/>
                <p:nvPr/>
              </p:nvSpPr>
              <p:spPr>
                <a:xfrm rot="16200000">
                  <a:off x="2361195" y="4435371"/>
                  <a:ext cx="1509352" cy="400110"/>
                </a:xfrm>
                <a:prstGeom prst="rect">
                  <a:avLst/>
                </a:prstGeom>
                <a:noFill/>
              </p:spPr>
              <p:txBody>
                <a:bodyPr wrap="square" rtlCol="0">
                  <a:spAutoFit/>
                </a:bodyPr>
                <a:lstStyle/>
                <a:p>
                  <a:r>
                    <a:rPr lang="en-US" altLang="zh-CN" sz="2000" b="1" i="1" dirty="0" smtClean="0"/>
                    <a:t>Φ</a:t>
                  </a:r>
                  <a14:m>
                    <m:oMath xmlns:m="http://schemas.openxmlformats.org/officeDocument/2006/math">
                      <m:sSubSup>
                        <m:sSubSupPr>
                          <m:ctrlPr>
                            <a:rPr lang="en-US" altLang="zh-CN" b="1" i="1" smtClean="0">
                              <a:latin typeface="Cambria Math"/>
                            </a:rPr>
                          </m:ctrlPr>
                        </m:sSubSupPr>
                        <m:e>
                          <m:r>
                            <a:rPr lang="en-US" altLang="zh-CN" b="1" i="1" smtClean="0">
                              <a:latin typeface="Cambria Math"/>
                            </a:rPr>
                            <m:t>𝟓𝟎</m:t>
                          </m:r>
                        </m:e>
                        <m:sub>
                          <m:r>
                            <a:rPr lang="en-US" altLang="zh-CN" b="1" i="1" smtClean="0">
                              <a:latin typeface="Cambria Math"/>
                            </a:rPr>
                            <m:t>+</m:t>
                          </m:r>
                          <m:r>
                            <a:rPr lang="en-US" altLang="zh-CN" b="1" i="1" smtClean="0">
                              <a:latin typeface="Cambria Math"/>
                            </a:rPr>
                            <m:t>𝟎</m:t>
                          </m:r>
                          <m:r>
                            <a:rPr lang="en-US" altLang="zh-CN" b="1" i="1" smtClean="0">
                              <a:latin typeface="Cambria Math"/>
                            </a:rPr>
                            <m:t>.</m:t>
                          </m:r>
                          <m:r>
                            <a:rPr lang="en-US" altLang="zh-CN" b="1" i="1" smtClean="0">
                              <a:latin typeface="Cambria Math"/>
                            </a:rPr>
                            <m:t>𝟎𝟒𝟑</m:t>
                          </m:r>
                        </m:sub>
                        <m:sup>
                          <m:r>
                            <a:rPr lang="en-US" altLang="zh-CN" b="1" i="1" smtClean="0">
                              <a:latin typeface="Cambria Math"/>
                            </a:rPr>
                            <m:t>+</m:t>
                          </m:r>
                          <m:r>
                            <a:rPr lang="en-US" altLang="zh-CN" b="1" i="1" smtClean="0">
                              <a:latin typeface="Cambria Math"/>
                            </a:rPr>
                            <m:t>𝟎</m:t>
                          </m:r>
                          <m:r>
                            <a:rPr lang="en-US" altLang="zh-CN" b="1" i="1" smtClean="0">
                              <a:latin typeface="Cambria Math"/>
                            </a:rPr>
                            <m:t>.</m:t>
                          </m:r>
                          <m:r>
                            <a:rPr lang="en-US" altLang="zh-CN" b="1" i="1" smtClean="0">
                              <a:latin typeface="Cambria Math"/>
                            </a:rPr>
                            <m:t>𝟎𝟓𝟗</m:t>
                          </m:r>
                        </m:sup>
                      </m:sSubSup>
                    </m:oMath>
                  </a14:m>
                  <a:r>
                    <a:rPr lang="en-US" altLang="zh-CN" sz="2000" b="1" i="1" dirty="0" smtClean="0"/>
                    <a:t> </a:t>
                  </a:r>
                  <a:endParaRPr lang="zh-CN" altLang="en-US" sz="2000" b="1" baseline="-25000" dirty="0"/>
                </a:p>
              </p:txBody>
            </p:sp>
          </mc:Choice>
          <mc:Fallback xmlns="">
            <p:sp>
              <p:nvSpPr>
                <p:cNvPr id="37" name="TextBox 36"/>
                <p:cNvSpPr txBox="1">
                  <a:spLocks noRot="1" noChangeAspect="1" noMove="1" noResize="1" noEditPoints="1" noAdjustHandles="1" noChangeArrowheads="1" noChangeShapeType="1" noTextEdit="1"/>
                </p:cNvSpPr>
                <p:nvPr/>
              </p:nvSpPr>
              <p:spPr>
                <a:xfrm rot="16200000">
                  <a:off x="2361195" y="4435371"/>
                  <a:ext cx="1509352" cy="400110"/>
                </a:xfrm>
                <a:prstGeom prst="rect">
                  <a:avLst/>
                </a:prstGeom>
                <a:blipFill rotWithShape="1">
                  <a:blip r:embed="rId16"/>
                  <a:stretch>
                    <a:fillRect l="-7576" r="-25758" b="-4453"/>
                  </a:stretch>
                </a:blipFill>
              </p:spPr>
              <p:txBody>
                <a:bodyPr/>
                <a:lstStyle/>
                <a:p>
                  <a:r>
                    <a:rPr lang="zh-CN" altLang="en-US">
                      <a:noFill/>
                    </a:rPr>
                    <a:t> </a:t>
                  </a:r>
                </a:p>
              </p:txBody>
            </p:sp>
          </mc:Fallback>
        </mc:AlternateContent>
        <p:sp>
          <p:nvSpPr>
            <p:cNvPr id="10" name="TextBox 9"/>
            <p:cNvSpPr txBox="1"/>
            <p:nvPr/>
          </p:nvSpPr>
          <p:spPr>
            <a:xfrm>
              <a:off x="1145377" y="5585559"/>
              <a:ext cx="1728192" cy="369332"/>
            </a:xfrm>
            <a:prstGeom prst="rect">
              <a:avLst/>
            </a:prstGeom>
            <a:noFill/>
          </p:spPr>
          <p:txBody>
            <a:bodyPr wrap="square" rtlCol="0">
              <a:spAutoFit/>
            </a:bodyPr>
            <a:lstStyle/>
            <a:p>
              <a:pPr algn="ctr"/>
              <a:r>
                <a:rPr lang="zh-CN" altLang="en-US" b="1" dirty="0" smtClean="0"/>
                <a:t>孔零件图</a:t>
              </a:r>
              <a:endParaRPr lang="zh-CN" altLang="en-US" b="1" dirty="0"/>
            </a:p>
          </p:txBody>
        </p:sp>
        <p:pic>
          <p:nvPicPr>
            <p:cNvPr id="2" name="Picture 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911005" y="3758693"/>
              <a:ext cx="2432197" cy="1850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9" name="直接箭头连接符 38"/>
            <p:cNvCxnSpPr/>
            <p:nvPr/>
          </p:nvCxnSpPr>
          <p:spPr>
            <a:xfrm>
              <a:off x="1145147" y="4062063"/>
              <a:ext cx="0" cy="1146725"/>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0" name="TextBox 39"/>
                <p:cNvSpPr txBox="1"/>
                <p:nvPr/>
              </p:nvSpPr>
              <p:spPr>
                <a:xfrm rot="16200000">
                  <a:off x="190275" y="4327956"/>
                  <a:ext cx="1333925" cy="400110"/>
                </a:xfrm>
                <a:prstGeom prst="rect">
                  <a:avLst/>
                </a:prstGeom>
                <a:noFill/>
              </p:spPr>
              <p:txBody>
                <a:bodyPr wrap="square" rtlCol="0">
                  <a:spAutoFit/>
                </a:bodyPr>
                <a:lstStyle/>
                <a:p>
                  <a:r>
                    <a:rPr lang="en-US" altLang="zh-CN" sz="1600" b="1" i="1" dirty="0" smtClean="0"/>
                    <a:t>Φ</a:t>
                  </a:r>
                  <a14:m>
                    <m:oMath xmlns:m="http://schemas.openxmlformats.org/officeDocument/2006/math">
                      <m:sSubSup>
                        <m:sSubSupPr>
                          <m:ctrlPr>
                            <a:rPr lang="en-US" altLang="zh-CN" sz="1600" b="1" i="1" smtClean="0">
                              <a:latin typeface="Cambria Math"/>
                            </a:rPr>
                          </m:ctrlPr>
                        </m:sSubSupPr>
                        <m:e>
                          <m:r>
                            <a:rPr lang="en-US" altLang="zh-CN" sz="1600" b="1" i="1" smtClean="0">
                              <a:latin typeface="Cambria Math"/>
                            </a:rPr>
                            <m:t>𝟓𝟎</m:t>
                          </m:r>
                        </m:e>
                        <m:sub>
                          <m:r>
                            <a:rPr lang="en-US" altLang="zh-CN" sz="1600" b="1" i="1" smtClean="0">
                              <a:latin typeface="Cambria Math"/>
                            </a:rPr>
                            <m:t>   </m:t>
                          </m:r>
                          <m:r>
                            <a:rPr lang="en-US" altLang="zh-CN" sz="1600" b="1" i="1" smtClean="0">
                              <a:latin typeface="Cambria Math"/>
                            </a:rPr>
                            <m:t>𝟎</m:t>
                          </m:r>
                        </m:sub>
                        <m:sup>
                          <m:r>
                            <a:rPr lang="en-US" altLang="zh-CN" sz="1600" b="1" i="1" smtClean="0">
                              <a:latin typeface="Cambria Math"/>
                            </a:rPr>
                            <m:t>+</m:t>
                          </m:r>
                          <m:r>
                            <a:rPr lang="en-US" altLang="zh-CN" sz="1600" b="1" i="1" smtClean="0">
                              <a:latin typeface="Cambria Math"/>
                            </a:rPr>
                            <m:t>𝟎</m:t>
                          </m:r>
                          <m:r>
                            <a:rPr lang="en-US" altLang="zh-CN" sz="1600" b="1" i="1" smtClean="0">
                              <a:latin typeface="Cambria Math"/>
                            </a:rPr>
                            <m:t>.</m:t>
                          </m:r>
                          <m:r>
                            <a:rPr lang="en-US" altLang="zh-CN" sz="1600" b="1" i="1" smtClean="0">
                              <a:latin typeface="Cambria Math"/>
                            </a:rPr>
                            <m:t>𝟎𝟐𝟓</m:t>
                          </m:r>
                        </m:sup>
                      </m:sSubSup>
                    </m:oMath>
                  </a14:m>
                  <a:r>
                    <a:rPr lang="en-US" altLang="zh-CN" sz="2000" b="1" i="1" dirty="0" smtClean="0"/>
                    <a:t> </a:t>
                  </a:r>
                  <a:endParaRPr lang="zh-CN" altLang="en-US" sz="2000" b="1" baseline="-25000" dirty="0"/>
                </a:p>
              </p:txBody>
            </p:sp>
          </mc:Choice>
          <mc:Fallback xmlns="">
            <p:sp>
              <p:nvSpPr>
                <p:cNvPr id="40" name="TextBox 39"/>
                <p:cNvSpPr txBox="1">
                  <a:spLocks noRot="1" noChangeAspect="1" noMove="1" noResize="1" noEditPoints="1" noAdjustHandles="1" noChangeArrowheads="1" noChangeShapeType="1" noTextEdit="1"/>
                </p:cNvSpPr>
                <p:nvPr/>
              </p:nvSpPr>
              <p:spPr>
                <a:xfrm rot="16200000">
                  <a:off x="190275" y="4327956"/>
                  <a:ext cx="1333925" cy="400110"/>
                </a:xfrm>
                <a:prstGeom prst="rect">
                  <a:avLst/>
                </a:prstGeom>
                <a:blipFill rotWithShape="1">
                  <a:blip r:embed="rId18"/>
                  <a:stretch>
                    <a:fillRect r="-16923" b="-2740"/>
                  </a:stretch>
                </a:blipFill>
              </p:spPr>
              <p:txBody>
                <a:bodyPr/>
                <a:lstStyle/>
                <a:p>
                  <a:r>
                    <a:rPr lang="zh-CN" altLang="en-US">
                      <a:noFill/>
                    </a:rPr>
                    <a:t> </a:t>
                  </a:r>
                </a:p>
              </p:txBody>
            </p:sp>
          </mc:Fallback>
        </mc:AlternateContent>
      </p:grpSp>
      <p:grpSp>
        <p:nvGrpSpPr>
          <p:cNvPr id="13" name="组合 12"/>
          <p:cNvGrpSpPr/>
          <p:nvPr/>
        </p:nvGrpSpPr>
        <p:grpSpPr>
          <a:xfrm>
            <a:off x="3343204" y="3861048"/>
            <a:ext cx="2455863" cy="1881500"/>
            <a:chOff x="3343204" y="3861048"/>
            <a:chExt cx="2455863" cy="1881500"/>
          </a:xfrm>
        </p:grpSpPr>
        <p:sp>
          <p:nvSpPr>
            <p:cNvPr id="36" name="TextBox 35"/>
            <p:cNvSpPr txBox="1"/>
            <p:nvPr/>
          </p:nvSpPr>
          <p:spPr>
            <a:xfrm>
              <a:off x="3635896" y="5373216"/>
              <a:ext cx="1728192" cy="369332"/>
            </a:xfrm>
            <a:prstGeom prst="rect">
              <a:avLst/>
            </a:prstGeom>
            <a:noFill/>
          </p:spPr>
          <p:txBody>
            <a:bodyPr wrap="square" rtlCol="0">
              <a:spAutoFit/>
            </a:bodyPr>
            <a:lstStyle/>
            <a:p>
              <a:pPr algn="ctr"/>
              <a:r>
                <a:rPr lang="zh-CN" altLang="en-US" b="1" dirty="0"/>
                <a:t>轴</a:t>
              </a:r>
              <a:r>
                <a:rPr lang="zh-CN" altLang="en-US" b="1" dirty="0" smtClean="0"/>
                <a:t>零件图</a:t>
              </a:r>
              <a:endParaRPr lang="zh-CN" altLang="en-US" b="1" dirty="0"/>
            </a:p>
          </p:txBody>
        </p:sp>
        <p:pic>
          <p:nvPicPr>
            <p:cNvPr id="16387" name="Picture 3"/>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491881" y="4005064"/>
              <a:ext cx="2307186" cy="1306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2" name="直接箭头连接符 41"/>
            <p:cNvCxnSpPr/>
            <p:nvPr/>
          </p:nvCxnSpPr>
          <p:spPr>
            <a:xfrm>
              <a:off x="3707904" y="4084831"/>
              <a:ext cx="0" cy="1146725"/>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4" name="TextBox 43"/>
                <p:cNvSpPr txBox="1"/>
                <p:nvPr/>
              </p:nvSpPr>
              <p:spPr>
                <a:xfrm rot="16200000">
                  <a:off x="2876296" y="4327956"/>
                  <a:ext cx="1333925" cy="400110"/>
                </a:xfrm>
                <a:prstGeom prst="rect">
                  <a:avLst/>
                </a:prstGeom>
                <a:noFill/>
              </p:spPr>
              <p:txBody>
                <a:bodyPr wrap="square" rtlCol="0">
                  <a:spAutoFit/>
                </a:bodyPr>
                <a:lstStyle/>
                <a:p>
                  <a:r>
                    <a:rPr lang="en-US" altLang="zh-CN" sz="1600" b="1" i="1" dirty="0" smtClean="0"/>
                    <a:t>Φ</a:t>
                  </a:r>
                  <a14:m>
                    <m:oMath xmlns:m="http://schemas.openxmlformats.org/officeDocument/2006/math">
                      <m:sSubSup>
                        <m:sSubSupPr>
                          <m:ctrlPr>
                            <a:rPr lang="en-US" altLang="zh-CN" sz="1600" b="1" i="1" smtClean="0">
                              <a:latin typeface="Cambria Math"/>
                            </a:rPr>
                          </m:ctrlPr>
                        </m:sSubSupPr>
                        <m:e>
                          <m:r>
                            <a:rPr lang="en-US" altLang="zh-CN" sz="1600" b="1" i="1" smtClean="0">
                              <a:latin typeface="Cambria Math"/>
                            </a:rPr>
                            <m:t>𝟓𝟎</m:t>
                          </m:r>
                        </m:e>
                        <m:sub>
                          <m:r>
                            <a:rPr lang="en-US" altLang="zh-CN" sz="1600" b="1" i="1" smtClean="0">
                              <a:latin typeface="Cambria Math"/>
                            </a:rPr>
                            <m:t>+</m:t>
                          </m:r>
                          <m:r>
                            <a:rPr lang="en-US" altLang="zh-CN" sz="1600" b="1" i="1" smtClean="0">
                              <a:latin typeface="Cambria Math"/>
                            </a:rPr>
                            <m:t>𝟎</m:t>
                          </m:r>
                          <m:r>
                            <a:rPr lang="en-US" altLang="zh-CN" sz="1600" b="1" i="1" smtClean="0">
                              <a:latin typeface="Cambria Math"/>
                            </a:rPr>
                            <m:t>.</m:t>
                          </m:r>
                          <m:r>
                            <a:rPr lang="en-US" altLang="zh-CN" sz="1600" b="1" i="1" smtClean="0">
                              <a:latin typeface="Cambria Math"/>
                            </a:rPr>
                            <m:t>𝟎𝟒𝟑</m:t>
                          </m:r>
                        </m:sub>
                        <m:sup>
                          <m:r>
                            <a:rPr lang="en-US" altLang="zh-CN" sz="1600" b="1" i="1" smtClean="0">
                              <a:latin typeface="Cambria Math"/>
                            </a:rPr>
                            <m:t>+</m:t>
                          </m:r>
                          <m:r>
                            <a:rPr lang="en-US" altLang="zh-CN" sz="1600" b="1" i="1" smtClean="0">
                              <a:latin typeface="Cambria Math"/>
                            </a:rPr>
                            <m:t>𝟎</m:t>
                          </m:r>
                          <m:r>
                            <a:rPr lang="en-US" altLang="zh-CN" sz="1600" b="1" i="1" smtClean="0">
                              <a:latin typeface="Cambria Math"/>
                            </a:rPr>
                            <m:t>.</m:t>
                          </m:r>
                          <m:r>
                            <a:rPr lang="en-US" altLang="zh-CN" sz="1600" b="1" i="1" smtClean="0">
                              <a:latin typeface="Cambria Math"/>
                            </a:rPr>
                            <m:t>𝟎𝟓𝟗</m:t>
                          </m:r>
                        </m:sup>
                      </m:sSubSup>
                    </m:oMath>
                  </a14:m>
                  <a:r>
                    <a:rPr lang="en-US" altLang="zh-CN" sz="2000" b="1" i="1" dirty="0" smtClean="0"/>
                    <a:t> </a:t>
                  </a:r>
                  <a:endParaRPr lang="zh-CN" altLang="en-US" sz="2000" b="1" baseline="-25000" dirty="0"/>
                </a:p>
              </p:txBody>
            </p:sp>
          </mc:Choice>
          <mc:Fallback xmlns="">
            <p:sp>
              <p:nvSpPr>
                <p:cNvPr id="44" name="TextBox 43"/>
                <p:cNvSpPr txBox="1">
                  <a:spLocks noRot="1" noChangeAspect="1" noMove="1" noResize="1" noEditPoints="1" noAdjustHandles="1" noChangeArrowheads="1" noChangeShapeType="1" noTextEdit="1"/>
                </p:cNvSpPr>
                <p:nvPr/>
              </p:nvSpPr>
              <p:spPr>
                <a:xfrm rot="16200000">
                  <a:off x="2876296" y="4327956"/>
                  <a:ext cx="1333925" cy="400110"/>
                </a:xfrm>
                <a:prstGeom prst="rect">
                  <a:avLst/>
                </a:prstGeom>
                <a:blipFill rotWithShape="1">
                  <a:blip r:embed="rId20"/>
                  <a:stretch>
                    <a:fillRect r="-15152" b="-2740"/>
                  </a:stretch>
                </a:blipFill>
              </p:spPr>
              <p:txBody>
                <a:bodyPr/>
                <a:lstStyle/>
                <a:p>
                  <a:r>
                    <a:rPr lang="zh-CN" altLang="en-US">
                      <a:noFill/>
                    </a:rPr>
                    <a:t> </a:t>
                  </a:r>
                </a:p>
              </p:txBody>
            </p:sp>
          </mc:Fallback>
        </mc:AlternateContent>
      </p:grpSp>
      <p:sp>
        <p:nvSpPr>
          <p:cNvPr id="35"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62</a:t>
            </a:fld>
            <a:endParaRPr lang="zh-CN" altLang="en-US" sz="2400" b="1" dirty="0"/>
          </a:p>
        </p:txBody>
      </p:sp>
    </p:spTree>
    <p:extLst>
      <p:ext uri="{BB962C8B-B14F-4D97-AF65-F5344CB8AC3E}">
        <p14:creationId xmlns:p14="http://schemas.microsoft.com/office/powerpoint/2010/main" val="681643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75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1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1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20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500" fill="hold"/>
                                        <p:tgtEl>
                                          <p:spTgt spid="8"/>
                                        </p:tgtEl>
                                        <p:attrNameLst>
                                          <p:attrName>ppt_x</p:attrName>
                                        </p:attrNameLst>
                                      </p:cBhvr>
                                      <p:tavLst>
                                        <p:tav tm="0">
                                          <p:val>
                                            <p:strVal val="1+#ppt_w/2"/>
                                          </p:val>
                                        </p:tav>
                                        <p:tav tm="100000">
                                          <p:val>
                                            <p:strVal val="#ppt_x"/>
                                          </p:val>
                                        </p:tav>
                                      </p:tavLst>
                                    </p:anim>
                                    <p:anim calcmode="lin" valueType="num">
                                      <p:cBhvr additive="base">
                                        <p:cTn id="28" dur="1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1000" fill="hold"/>
                                        <p:tgtEl>
                                          <p:spTgt spid="13"/>
                                        </p:tgtEl>
                                        <p:attrNameLst>
                                          <p:attrName>ppt_x</p:attrName>
                                        </p:attrNameLst>
                                      </p:cBhvr>
                                      <p:tavLst>
                                        <p:tav tm="0">
                                          <p:val>
                                            <p:strVal val="#ppt_x"/>
                                          </p:val>
                                        </p:tav>
                                        <p:tav tm="100000">
                                          <p:val>
                                            <p:strVal val="#ppt_x"/>
                                          </p:val>
                                        </p:tav>
                                      </p:tavLst>
                                    </p:anim>
                                    <p:anim calcmode="lin" valueType="num">
                                      <p:cBhvr additive="base">
                                        <p:cTn id="40"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0" grpId="0"/>
      <p:bldP spid="2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extLst>
              <p:ext uri="{D42A27DB-BD31-4B8C-83A1-F6EECF244321}">
                <p14:modId xmlns:p14="http://schemas.microsoft.com/office/powerpoint/2010/main" val="3769054046"/>
              </p:ext>
            </p:extLst>
          </p:nvPr>
        </p:nvGraphicFramePr>
        <p:xfrm>
          <a:off x="1475656" y="3068960"/>
          <a:ext cx="6095999" cy="2961640"/>
        </p:xfrm>
        <a:graphic>
          <a:graphicData uri="http://schemas.openxmlformats.org/drawingml/2006/table">
            <a:tbl>
              <a:tblPr firstRow="1" bandRow="1">
                <a:tableStyleId>{5940675A-B579-460E-94D1-54222C63F5DA}</a:tableStyleId>
              </a:tblPr>
              <a:tblGrid>
                <a:gridCol w="870857"/>
                <a:gridCol w="870857"/>
                <a:gridCol w="870857"/>
                <a:gridCol w="870857"/>
                <a:gridCol w="870857"/>
                <a:gridCol w="870857"/>
                <a:gridCol w="870857"/>
              </a:tblGrid>
              <a:tr h="370840">
                <a:tc rowSpan="3" gridSpan="2">
                  <a:txBody>
                    <a:bodyPr/>
                    <a:lstStyle/>
                    <a:p>
                      <a:pPr algn="ctr"/>
                      <a:r>
                        <a:rPr lang="zh-CN" altLang="en-US" sz="2400" b="1" dirty="0" smtClean="0"/>
                        <a:t>公称尺寸</a:t>
                      </a:r>
                      <a:endParaRPr lang="en-US" altLang="zh-CN" sz="2400" b="1" dirty="0" smtClean="0"/>
                    </a:p>
                    <a:p>
                      <a:pPr algn="ctr"/>
                      <a:r>
                        <a:rPr lang="en-US" altLang="zh-CN" sz="2400" b="1" dirty="0" smtClean="0"/>
                        <a:t>   /mm</a:t>
                      </a:r>
                      <a:endParaRPr lang="zh-CN" altLang="en-US" sz="2400" b="1" dirty="0"/>
                    </a:p>
                  </a:txBody>
                  <a:tcPr/>
                </a:tc>
                <a:tc rowSpan="3" hMerge="1">
                  <a:txBody>
                    <a:bodyPr/>
                    <a:lstStyle/>
                    <a:p>
                      <a:endParaRPr lang="zh-CN" altLang="en-US" dirty="0"/>
                    </a:p>
                  </a:txBody>
                  <a:tcPr/>
                </a:tc>
                <a:tc gridSpan="5">
                  <a:txBody>
                    <a:bodyPr/>
                    <a:lstStyle/>
                    <a:p>
                      <a:pPr algn="ctr"/>
                      <a:r>
                        <a:rPr lang="zh-CN" altLang="en-US" b="1" dirty="0" smtClean="0"/>
                        <a:t>轴的基本偏差数值</a:t>
                      </a:r>
                      <a:endParaRPr lang="zh-CN" altLang="en-US" b="1"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r>
              <a:tr h="370840">
                <a:tc gridSpan="2" vMerge="1">
                  <a:txBody>
                    <a:bodyPr/>
                    <a:lstStyle/>
                    <a:p>
                      <a:endParaRPr lang="zh-CN" altLang="en-US" dirty="0"/>
                    </a:p>
                  </a:txBody>
                  <a:tcPr/>
                </a:tc>
                <a:tc hMerge="1" vMerge="1">
                  <a:txBody>
                    <a:bodyPr/>
                    <a:lstStyle/>
                    <a:p>
                      <a:endParaRPr lang="zh-CN" altLang="en-US" dirty="0"/>
                    </a:p>
                  </a:txBody>
                  <a:tcPr/>
                </a:tc>
                <a:tc gridSpan="5">
                  <a:txBody>
                    <a:bodyPr/>
                    <a:lstStyle/>
                    <a:p>
                      <a:pPr algn="ctr"/>
                      <a:r>
                        <a:rPr lang="zh-CN" altLang="en-US" b="1" dirty="0" smtClean="0"/>
                        <a:t>下极限偏差</a:t>
                      </a:r>
                      <a:r>
                        <a:rPr lang="en-US" altLang="zh-CN" b="1" dirty="0" err="1" smtClean="0"/>
                        <a:t>ei</a:t>
                      </a:r>
                      <a:endParaRPr lang="zh-CN" altLang="en-US" b="1"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r>
              <a:tr h="370840">
                <a:tc gridSpan="2" vMerge="1">
                  <a:txBody>
                    <a:bodyPr/>
                    <a:lstStyle/>
                    <a:p>
                      <a:endParaRPr lang="zh-CN" altLang="en-US" dirty="0"/>
                    </a:p>
                  </a:txBody>
                  <a:tcPr/>
                </a:tc>
                <a:tc hMerge="1" vMerge="1">
                  <a:txBody>
                    <a:bodyPr/>
                    <a:lstStyle/>
                    <a:p>
                      <a:endParaRPr lang="zh-CN" altLang="en-US" dirty="0"/>
                    </a:p>
                  </a:txBody>
                  <a:tcPr/>
                </a:tc>
                <a:tc gridSpan="5">
                  <a:txBody>
                    <a:bodyPr/>
                    <a:lstStyle/>
                    <a:p>
                      <a:pPr algn="ctr"/>
                      <a:r>
                        <a:rPr lang="zh-CN" altLang="en-US" b="1" dirty="0" smtClean="0"/>
                        <a:t>所有标准公差等级</a:t>
                      </a:r>
                      <a:endParaRPr lang="zh-CN" altLang="en-US" b="1"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r>
              <a:tr h="370840">
                <a:tc>
                  <a:txBody>
                    <a:bodyPr/>
                    <a:lstStyle/>
                    <a:p>
                      <a:pPr algn="ctr"/>
                      <a:r>
                        <a:rPr lang="zh-CN" altLang="en-US" b="1" dirty="0" smtClean="0"/>
                        <a:t>大于</a:t>
                      </a:r>
                      <a:endParaRPr lang="zh-CN" altLang="en-US" b="1" dirty="0"/>
                    </a:p>
                  </a:txBody>
                  <a:tcPr/>
                </a:tc>
                <a:tc>
                  <a:txBody>
                    <a:bodyPr/>
                    <a:lstStyle/>
                    <a:p>
                      <a:pPr algn="ctr"/>
                      <a:r>
                        <a:rPr lang="zh-CN" altLang="en-US" b="1" dirty="0" smtClean="0"/>
                        <a:t>至</a:t>
                      </a:r>
                      <a:endParaRPr lang="zh-CN" altLang="en-US" b="1" dirty="0"/>
                    </a:p>
                  </a:txBody>
                  <a:tcPr/>
                </a:tc>
                <a:tc>
                  <a:txBody>
                    <a:bodyPr/>
                    <a:lstStyle/>
                    <a:p>
                      <a:pPr algn="ctr"/>
                      <a:r>
                        <a:rPr lang="en-US" altLang="zh-CN" b="1" dirty="0" smtClean="0"/>
                        <a:t>s</a:t>
                      </a:r>
                      <a:endParaRPr lang="zh-CN" altLang="en-US" b="1" dirty="0"/>
                    </a:p>
                  </a:txBody>
                  <a:tcPr/>
                </a:tc>
                <a:tc>
                  <a:txBody>
                    <a:bodyPr/>
                    <a:lstStyle/>
                    <a:p>
                      <a:pPr algn="ctr"/>
                      <a:r>
                        <a:rPr lang="en-US" altLang="zh-CN" b="1" dirty="0" smtClean="0"/>
                        <a:t>t</a:t>
                      </a:r>
                      <a:endParaRPr lang="zh-CN" altLang="en-US" b="1" dirty="0"/>
                    </a:p>
                  </a:txBody>
                  <a:tcPr/>
                </a:tc>
                <a:tc>
                  <a:txBody>
                    <a:bodyPr/>
                    <a:lstStyle/>
                    <a:p>
                      <a:pPr algn="ctr"/>
                      <a:r>
                        <a:rPr lang="en-US" altLang="zh-CN" b="1" dirty="0" smtClean="0"/>
                        <a:t>u</a:t>
                      </a:r>
                      <a:endParaRPr lang="zh-CN" altLang="en-US" b="1" dirty="0"/>
                    </a:p>
                  </a:txBody>
                  <a:tcPr/>
                </a:tc>
                <a:tc>
                  <a:txBody>
                    <a:bodyPr/>
                    <a:lstStyle/>
                    <a:p>
                      <a:pPr algn="ctr"/>
                      <a:r>
                        <a:rPr lang="en-US" altLang="zh-CN" b="1" dirty="0" smtClean="0"/>
                        <a:t>v</a:t>
                      </a:r>
                      <a:endParaRPr lang="zh-CN" altLang="en-US" b="1" dirty="0"/>
                    </a:p>
                  </a:txBody>
                  <a:tcPr/>
                </a:tc>
                <a:tc>
                  <a:txBody>
                    <a:bodyPr/>
                    <a:lstStyle/>
                    <a:p>
                      <a:pPr algn="ctr"/>
                      <a:r>
                        <a:rPr lang="en-US" altLang="zh-CN" b="1" dirty="0" smtClean="0"/>
                        <a:t>x</a:t>
                      </a:r>
                      <a:endParaRPr lang="zh-CN" altLang="en-US" b="1" dirty="0"/>
                    </a:p>
                  </a:txBody>
                  <a:tcPr/>
                </a:tc>
              </a:tr>
              <a:tr h="370840">
                <a:tc>
                  <a:txBody>
                    <a:bodyPr/>
                    <a:lstStyle/>
                    <a:p>
                      <a:pPr algn="ctr"/>
                      <a:r>
                        <a:rPr lang="en-US" altLang="zh-CN" b="1" dirty="0" smtClean="0"/>
                        <a:t>18</a:t>
                      </a:r>
                      <a:endParaRPr lang="zh-CN" altLang="en-US" b="1" dirty="0"/>
                    </a:p>
                  </a:txBody>
                  <a:tcPr/>
                </a:tc>
                <a:tc>
                  <a:txBody>
                    <a:bodyPr/>
                    <a:lstStyle/>
                    <a:p>
                      <a:pPr algn="ctr"/>
                      <a:r>
                        <a:rPr lang="en-US" altLang="zh-CN" b="1" dirty="0" smtClean="0"/>
                        <a:t>24</a:t>
                      </a:r>
                      <a:endParaRPr lang="zh-CN" altLang="en-US" b="1" dirty="0"/>
                    </a:p>
                  </a:txBody>
                  <a:tcPr/>
                </a:tc>
                <a:tc rowSpan="2">
                  <a:txBody>
                    <a:bodyPr/>
                    <a:lstStyle/>
                    <a:p>
                      <a:pPr algn="ctr"/>
                      <a:endParaRPr lang="en-US" altLang="zh-CN" b="1" dirty="0" smtClean="0"/>
                    </a:p>
                    <a:p>
                      <a:pPr algn="ctr"/>
                      <a:r>
                        <a:rPr lang="en-US" altLang="zh-CN" b="1" dirty="0" smtClean="0"/>
                        <a:t>+35</a:t>
                      </a:r>
                      <a:endParaRPr lang="zh-CN" altLang="en-US" b="1" dirty="0"/>
                    </a:p>
                  </a:txBody>
                  <a:tcPr/>
                </a:tc>
                <a:tc>
                  <a:txBody>
                    <a:bodyPr/>
                    <a:lstStyle/>
                    <a:p>
                      <a:pPr algn="ctr"/>
                      <a:endParaRPr lang="zh-CN" altLang="en-US" b="1" dirty="0"/>
                    </a:p>
                  </a:txBody>
                  <a:tcPr/>
                </a:tc>
                <a:tc>
                  <a:txBody>
                    <a:bodyPr/>
                    <a:lstStyle/>
                    <a:p>
                      <a:pPr algn="ctr"/>
                      <a:r>
                        <a:rPr lang="en-US" altLang="zh-CN" b="1" dirty="0" smtClean="0"/>
                        <a:t>+41</a:t>
                      </a:r>
                      <a:endParaRPr lang="zh-CN" altLang="en-US" b="1" dirty="0"/>
                    </a:p>
                  </a:txBody>
                  <a:tcPr/>
                </a:tc>
                <a:tc>
                  <a:txBody>
                    <a:bodyPr/>
                    <a:lstStyle/>
                    <a:p>
                      <a:pPr algn="ctr"/>
                      <a:r>
                        <a:rPr lang="en-US" altLang="zh-CN" b="1" dirty="0" smtClean="0"/>
                        <a:t>+47</a:t>
                      </a:r>
                      <a:endParaRPr lang="zh-CN" altLang="en-US" b="1" dirty="0"/>
                    </a:p>
                  </a:txBody>
                  <a:tcPr/>
                </a:tc>
                <a:tc>
                  <a:txBody>
                    <a:bodyPr/>
                    <a:lstStyle/>
                    <a:p>
                      <a:pPr algn="ctr"/>
                      <a:r>
                        <a:rPr lang="en-US" altLang="zh-CN" b="1" dirty="0" smtClean="0"/>
                        <a:t>+54</a:t>
                      </a:r>
                      <a:endParaRPr lang="zh-CN" altLang="en-US" b="1" dirty="0"/>
                    </a:p>
                  </a:txBody>
                  <a:tcPr/>
                </a:tc>
              </a:tr>
              <a:tr h="370840">
                <a:tc>
                  <a:txBody>
                    <a:bodyPr/>
                    <a:lstStyle/>
                    <a:p>
                      <a:pPr algn="ctr"/>
                      <a:r>
                        <a:rPr lang="en-US" altLang="zh-CN" b="1" dirty="0" smtClean="0"/>
                        <a:t>24</a:t>
                      </a:r>
                      <a:endParaRPr lang="zh-CN" altLang="en-US" b="1" dirty="0"/>
                    </a:p>
                  </a:txBody>
                  <a:tcPr/>
                </a:tc>
                <a:tc>
                  <a:txBody>
                    <a:bodyPr/>
                    <a:lstStyle/>
                    <a:p>
                      <a:pPr algn="ctr"/>
                      <a:r>
                        <a:rPr lang="en-US" altLang="zh-CN" b="1" dirty="0" smtClean="0"/>
                        <a:t>30</a:t>
                      </a:r>
                      <a:endParaRPr lang="zh-CN" altLang="en-US" b="1" dirty="0"/>
                    </a:p>
                  </a:txBody>
                  <a:tcPr/>
                </a:tc>
                <a:tc vMerge="1">
                  <a:txBody>
                    <a:bodyPr/>
                    <a:lstStyle/>
                    <a:p>
                      <a:pPr algn="ctr"/>
                      <a:endParaRPr lang="zh-CN" altLang="en-US" b="1" dirty="0"/>
                    </a:p>
                  </a:txBody>
                  <a:tcPr/>
                </a:tc>
                <a:tc>
                  <a:txBody>
                    <a:bodyPr/>
                    <a:lstStyle/>
                    <a:p>
                      <a:pPr algn="ctr"/>
                      <a:r>
                        <a:rPr lang="en-US" altLang="zh-CN" b="1" dirty="0" smtClean="0"/>
                        <a:t>+41</a:t>
                      </a:r>
                      <a:endParaRPr lang="zh-CN" altLang="en-US" b="1" dirty="0"/>
                    </a:p>
                  </a:txBody>
                  <a:tcPr/>
                </a:tc>
                <a:tc>
                  <a:txBody>
                    <a:bodyPr/>
                    <a:lstStyle/>
                    <a:p>
                      <a:pPr algn="ctr"/>
                      <a:r>
                        <a:rPr lang="en-US" altLang="zh-CN" b="1" dirty="0" smtClean="0"/>
                        <a:t>+48</a:t>
                      </a:r>
                      <a:endParaRPr lang="zh-CN" altLang="en-US" b="1" dirty="0"/>
                    </a:p>
                  </a:txBody>
                  <a:tcPr/>
                </a:tc>
                <a:tc>
                  <a:txBody>
                    <a:bodyPr/>
                    <a:lstStyle/>
                    <a:p>
                      <a:pPr algn="ctr"/>
                      <a:r>
                        <a:rPr lang="en-US" altLang="zh-CN" b="1" dirty="0" smtClean="0"/>
                        <a:t>+55</a:t>
                      </a:r>
                      <a:endParaRPr lang="zh-CN" altLang="en-US" b="1" dirty="0"/>
                    </a:p>
                  </a:txBody>
                  <a:tcPr/>
                </a:tc>
                <a:tc>
                  <a:txBody>
                    <a:bodyPr/>
                    <a:lstStyle/>
                    <a:p>
                      <a:pPr algn="ctr"/>
                      <a:r>
                        <a:rPr lang="en-US" altLang="zh-CN" b="1" dirty="0" smtClean="0"/>
                        <a:t>++64</a:t>
                      </a:r>
                      <a:endParaRPr lang="zh-CN" altLang="en-US" b="1" dirty="0"/>
                    </a:p>
                  </a:txBody>
                  <a:tcPr/>
                </a:tc>
              </a:tr>
              <a:tr h="370840">
                <a:tc>
                  <a:txBody>
                    <a:bodyPr/>
                    <a:lstStyle/>
                    <a:p>
                      <a:pPr algn="ctr"/>
                      <a:r>
                        <a:rPr lang="en-US" altLang="zh-CN" b="1" dirty="0" smtClean="0"/>
                        <a:t>30</a:t>
                      </a:r>
                      <a:endParaRPr lang="zh-CN" altLang="en-US" b="1" dirty="0"/>
                    </a:p>
                  </a:txBody>
                  <a:tcPr/>
                </a:tc>
                <a:tc>
                  <a:txBody>
                    <a:bodyPr/>
                    <a:lstStyle/>
                    <a:p>
                      <a:pPr algn="ctr"/>
                      <a:r>
                        <a:rPr lang="en-US" altLang="zh-CN" b="1" dirty="0" smtClean="0"/>
                        <a:t>40</a:t>
                      </a:r>
                      <a:endParaRPr lang="zh-CN" altLang="en-US" b="1" dirty="0"/>
                    </a:p>
                  </a:txBody>
                  <a:tcPr/>
                </a:tc>
                <a:tc rowSpan="2">
                  <a:txBody>
                    <a:bodyPr/>
                    <a:lstStyle/>
                    <a:p>
                      <a:pPr algn="ctr"/>
                      <a:endParaRPr lang="en-US" altLang="zh-CN" b="1" dirty="0" smtClean="0"/>
                    </a:p>
                    <a:p>
                      <a:pPr algn="ctr"/>
                      <a:r>
                        <a:rPr lang="en-US" altLang="zh-CN" b="1" dirty="0" smtClean="0">
                          <a:solidFill>
                            <a:srgbClr val="C00000"/>
                          </a:solidFill>
                        </a:rPr>
                        <a:t>+43</a:t>
                      </a:r>
                      <a:endParaRPr lang="zh-CN" altLang="en-US" b="1" dirty="0">
                        <a:solidFill>
                          <a:srgbClr val="C00000"/>
                        </a:solidFill>
                      </a:endParaRPr>
                    </a:p>
                  </a:txBody>
                  <a:tcPr/>
                </a:tc>
                <a:tc>
                  <a:txBody>
                    <a:bodyPr/>
                    <a:lstStyle/>
                    <a:p>
                      <a:pPr algn="ctr"/>
                      <a:r>
                        <a:rPr lang="en-US" altLang="zh-CN" b="1" dirty="0" smtClean="0"/>
                        <a:t>+48</a:t>
                      </a:r>
                      <a:endParaRPr lang="zh-CN" altLang="en-US" b="1" dirty="0"/>
                    </a:p>
                  </a:txBody>
                  <a:tcPr/>
                </a:tc>
                <a:tc>
                  <a:txBody>
                    <a:bodyPr/>
                    <a:lstStyle/>
                    <a:p>
                      <a:pPr algn="ctr"/>
                      <a:r>
                        <a:rPr lang="en-US" altLang="zh-CN" b="1" dirty="0" smtClean="0"/>
                        <a:t>+60</a:t>
                      </a:r>
                      <a:endParaRPr lang="zh-CN" altLang="en-US" b="1" dirty="0"/>
                    </a:p>
                  </a:txBody>
                  <a:tcPr/>
                </a:tc>
                <a:tc>
                  <a:txBody>
                    <a:bodyPr/>
                    <a:lstStyle/>
                    <a:p>
                      <a:pPr algn="ctr"/>
                      <a:r>
                        <a:rPr lang="en-US" altLang="zh-CN" b="1" dirty="0" smtClean="0"/>
                        <a:t>+68</a:t>
                      </a:r>
                      <a:endParaRPr lang="zh-CN" altLang="en-US" b="1" dirty="0"/>
                    </a:p>
                  </a:txBody>
                  <a:tcPr/>
                </a:tc>
                <a:tc>
                  <a:txBody>
                    <a:bodyPr/>
                    <a:lstStyle/>
                    <a:p>
                      <a:pPr algn="ctr"/>
                      <a:r>
                        <a:rPr lang="en-US" altLang="zh-CN" b="1" dirty="0" smtClean="0"/>
                        <a:t>+80</a:t>
                      </a:r>
                      <a:endParaRPr lang="zh-CN" altLang="en-US" b="1" dirty="0"/>
                    </a:p>
                  </a:txBody>
                  <a:tcPr/>
                </a:tc>
              </a:tr>
              <a:tr h="140424">
                <a:tc>
                  <a:txBody>
                    <a:bodyPr/>
                    <a:lstStyle/>
                    <a:p>
                      <a:pPr algn="ctr"/>
                      <a:r>
                        <a:rPr lang="en-US" altLang="zh-CN" b="1" dirty="0" smtClean="0"/>
                        <a:t>40</a:t>
                      </a:r>
                      <a:endParaRPr lang="zh-CN" altLang="en-US" b="1" dirty="0"/>
                    </a:p>
                  </a:txBody>
                  <a:tcPr/>
                </a:tc>
                <a:tc>
                  <a:txBody>
                    <a:bodyPr/>
                    <a:lstStyle/>
                    <a:p>
                      <a:pPr algn="ctr"/>
                      <a:r>
                        <a:rPr lang="en-US" altLang="zh-CN" b="1" dirty="0" smtClean="0"/>
                        <a:t>50</a:t>
                      </a:r>
                      <a:endParaRPr lang="zh-CN" altLang="en-US" b="1" dirty="0"/>
                    </a:p>
                  </a:txBody>
                  <a:tcPr/>
                </a:tc>
                <a:tc vMerge="1">
                  <a:txBody>
                    <a:bodyPr/>
                    <a:lstStyle/>
                    <a:p>
                      <a:pPr algn="ctr"/>
                      <a:endParaRPr lang="zh-CN" altLang="en-US" b="1" dirty="0"/>
                    </a:p>
                  </a:txBody>
                  <a:tcPr/>
                </a:tc>
                <a:tc>
                  <a:txBody>
                    <a:bodyPr/>
                    <a:lstStyle/>
                    <a:p>
                      <a:pPr algn="ctr"/>
                      <a:r>
                        <a:rPr lang="en-US" altLang="zh-CN" b="1" dirty="0" smtClean="0"/>
                        <a:t>+54</a:t>
                      </a:r>
                      <a:endParaRPr lang="zh-CN" altLang="en-US" b="1" dirty="0"/>
                    </a:p>
                  </a:txBody>
                  <a:tcPr/>
                </a:tc>
                <a:tc>
                  <a:txBody>
                    <a:bodyPr/>
                    <a:lstStyle/>
                    <a:p>
                      <a:pPr algn="ctr"/>
                      <a:r>
                        <a:rPr lang="en-US" altLang="zh-CN" b="1" dirty="0" smtClean="0"/>
                        <a:t>+70</a:t>
                      </a:r>
                      <a:endParaRPr lang="zh-CN" altLang="en-US" b="1" dirty="0"/>
                    </a:p>
                  </a:txBody>
                  <a:tcPr/>
                </a:tc>
                <a:tc>
                  <a:txBody>
                    <a:bodyPr/>
                    <a:lstStyle/>
                    <a:p>
                      <a:pPr algn="ctr"/>
                      <a:r>
                        <a:rPr lang="en-US" altLang="zh-CN" b="1" dirty="0" smtClean="0"/>
                        <a:t>+81</a:t>
                      </a:r>
                      <a:endParaRPr lang="zh-CN" altLang="en-US" b="1" dirty="0"/>
                    </a:p>
                  </a:txBody>
                  <a:tcPr/>
                </a:tc>
                <a:tc>
                  <a:txBody>
                    <a:bodyPr/>
                    <a:lstStyle/>
                    <a:p>
                      <a:pPr algn="ctr"/>
                      <a:r>
                        <a:rPr lang="en-US" altLang="zh-CN" b="1" dirty="0" smtClean="0"/>
                        <a:t>+97</a:t>
                      </a:r>
                      <a:endParaRPr lang="zh-CN" altLang="en-US" b="1" dirty="0"/>
                    </a:p>
                  </a:txBody>
                  <a:tcPr/>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4267116210"/>
              </p:ext>
            </p:extLst>
          </p:nvPr>
        </p:nvGraphicFramePr>
        <p:xfrm>
          <a:off x="683568" y="620688"/>
          <a:ext cx="7704856" cy="1910328"/>
        </p:xfrm>
        <a:graphic>
          <a:graphicData uri="http://schemas.openxmlformats.org/drawingml/2006/table">
            <a:tbl>
              <a:tblPr>
                <a:tableStyleId>{073A0DAA-6AF3-43AB-8588-CEC1D06C72B9}</a:tableStyleId>
              </a:tblPr>
              <a:tblGrid>
                <a:gridCol w="720080"/>
                <a:gridCol w="648072"/>
                <a:gridCol w="987091"/>
                <a:gridCol w="785081"/>
                <a:gridCol w="785081"/>
                <a:gridCol w="785081"/>
                <a:gridCol w="785081"/>
                <a:gridCol w="785081"/>
                <a:gridCol w="785081"/>
                <a:gridCol w="639127"/>
              </a:tblGrid>
              <a:tr h="432048">
                <a:tc rowSpan="2" gridSpan="2">
                  <a:txBody>
                    <a:bodyPr/>
                    <a:lstStyle/>
                    <a:p>
                      <a:pPr algn="ctr"/>
                      <a:r>
                        <a:rPr lang="zh-CN" altLang="en-US" sz="1600" b="1" dirty="0" smtClean="0"/>
                        <a:t>公称尺寸 </a:t>
                      </a:r>
                      <a:endParaRPr lang="en-US" altLang="zh-CN" sz="1600" b="1" dirty="0" smtClean="0"/>
                    </a:p>
                    <a:p>
                      <a:pPr algn="ctr"/>
                      <a:r>
                        <a:rPr lang="en-US" altLang="zh-CN" sz="1600" b="1" dirty="0" smtClean="0"/>
                        <a:t> </a:t>
                      </a:r>
                      <a:r>
                        <a:rPr lang="zh-CN" altLang="en-US" sz="1600" b="1" dirty="0" smtClean="0"/>
                        <a:t>   </a:t>
                      </a:r>
                      <a:r>
                        <a:rPr lang="en-US" altLang="zh-CN" sz="1600" b="1" dirty="0" smtClean="0"/>
                        <a:t>/mm</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8">
                  <a:txBody>
                    <a:bodyPr/>
                    <a:lstStyle/>
                    <a:p>
                      <a:pPr algn="ctr"/>
                      <a:r>
                        <a:rPr lang="zh-CN" altLang="en-US" sz="1600" b="1" dirty="0" smtClean="0"/>
                        <a:t>标   准   公   差   等    级</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8032">
                <a:tc gridSpan="2"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b="1" dirty="0" smtClean="0"/>
                        <a:t>IT3</a:t>
                      </a:r>
                      <a:endParaRPr lang="zh-CN" alt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b="1" dirty="0" smtClean="0"/>
                        <a:t>IT4</a:t>
                      </a:r>
                      <a:endParaRPr lang="zh-CN" alt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b="1" dirty="0" smtClean="0"/>
                        <a:t>IT5</a:t>
                      </a:r>
                      <a:endParaRPr lang="zh-CN" alt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b="1" dirty="0" smtClean="0"/>
                        <a:t>IT6</a:t>
                      </a:r>
                      <a:endParaRPr lang="zh-CN" alt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b="1" dirty="0" smtClean="0"/>
                        <a:t>IT7</a:t>
                      </a:r>
                      <a:endParaRPr lang="zh-CN" alt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b="1" dirty="0" smtClean="0"/>
                        <a:t>IT8</a:t>
                      </a:r>
                      <a:endParaRPr lang="zh-CN" alt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b="1" dirty="0" smtClean="0"/>
                        <a:t>IT9</a:t>
                      </a:r>
                      <a:endParaRPr lang="zh-CN" alt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b="1" dirty="0" smtClean="0"/>
                        <a:t>IT10</a:t>
                      </a:r>
                      <a:endParaRPr lang="zh-CN" alt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zh-CN" altLang="en-US" sz="1600" b="1" dirty="0" smtClean="0"/>
                        <a:t>大于</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dirty="0" smtClean="0"/>
                        <a:t>至</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8">
                  <a:txBody>
                    <a:bodyPr/>
                    <a:lstStyle/>
                    <a:p>
                      <a:pPr algn="ctr"/>
                      <a:r>
                        <a:rPr lang="zh-CN" altLang="en-US" sz="1600" b="1" dirty="0" smtClean="0"/>
                        <a:t>标   准   公   差   </a:t>
                      </a:r>
                      <a:r>
                        <a:rPr lang="en-US" altLang="zh-CN" sz="1600" b="1" dirty="0" smtClean="0"/>
                        <a:t>/</a:t>
                      </a:r>
                      <a:r>
                        <a:rPr lang="en-US" altLang="zh-CN" sz="1600" b="1" dirty="0" err="1" smtClean="0"/>
                        <a:t>μm</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a:r>
                        <a:rPr lang="en-US" altLang="zh-CN" sz="1600" b="1" dirty="0" smtClean="0"/>
                        <a:t>30</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50</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4</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7</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11</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solidFill>
                            <a:srgbClr val="C00000"/>
                          </a:solidFill>
                        </a:rPr>
                        <a:t>16</a:t>
                      </a:r>
                      <a:endParaRPr lang="zh-CN" altLang="en-US" sz="1600" b="1" dirty="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solidFill>
                            <a:srgbClr val="C00000"/>
                          </a:solidFill>
                        </a:rPr>
                        <a:t>25</a:t>
                      </a:r>
                      <a:endParaRPr lang="zh-CN" altLang="en-US" sz="1600" b="1" dirty="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39</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62</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100</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a:r>
                        <a:rPr lang="en-US" altLang="zh-CN" sz="1600" b="1" dirty="0" smtClean="0"/>
                        <a:t>50</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80</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5</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8</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13</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19</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30</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46</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74</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120</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8"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63</a:t>
            </a:fld>
            <a:endParaRPr lang="zh-CN" altLang="en-US" sz="2400" b="1" dirty="0"/>
          </a:p>
        </p:txBody>
      </p:sp>
    </p:spTree>
    <p:extLst>
      <p:ext uri="{BB962C8B-B14F-4D97-AF65-F5344CB8AC3E}">
        <p14:creationId xmlns:p14="http://schemas.microsoft.com/office/powerpoint/2010/main" val="26528122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ppt_x"/>
                                          </p:val>
                                        </p:tav>
                                        <p:tav tm="100000">
                                          <p:val>
                                            <p:strVal val="#ppt_x"/>
                                          </p:val>
                                        </p:tav>
                                      </p:tavLst>
                                    </p:anim>
                                    <p:anim calcmode="lin" valueType="num">
                                      <p:cBhvr additive="base">
                                        <p:cTn id="8" dur="20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750" fill="hold"/>
                                        <p:tgtEl>
                                          <p:spTgt spid="6"/>
                                        </p:tgtEl>
                                        <p:attrNameLst>
                                          <p:attrName>ppt_x</p:attrName>
                                        </p:attrNameLst>
                                      </p:cBhvr>
                                      <p:tavLst>
                                        <p:tav tm="0">
                                          <p:val>
                                            <p:strVal val="#ppt_x"/>
                                          </p:val>
                                        </p:tav>
                                        <p:tav tm="100000">
                                          <p:val>
                                            <p:strVal val="#ppt_x"/>
                                          </p:val>
                                        </p:tav>
                                      </p:tavLst>
                                    </p:anim>
                                    <p:anim calcmode="lin" valueType="num">
                                      <p:cBhvr additive="base">
                                        <p:cTn id="14" dur="17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Rectangle 21"/>
              <p:cNvSpPr>
                <a:spLocks noChangeArrowheads="1"/>
              </p:cNvSpPr>
              <p:nvPr/>
            </p:nvSpPr>
            <p:spPr bwMode="auto">
              <a:xfrm>
                <a:off x="368424" y="489730"/>
                <a:ext cx="8164016" cy="108113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457200" lvl="0" indent="-457200" fontAlgn="base">
                  <a:lnSpc>
                    <a:spcPct val="130000"/>
                  </a:lnSpc>
                  <a:spcBef>
                    <a:spcPct val="0"/>
                  </a:spcBef>
                  <a:spcAft>
                    <a:spcPct val="0"/>
                  </a:spcAft>
                  <a:buAutoNum type="arabicPeriod" startAt="4"/>
                </a:pP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图示零件：先加工尺寸 </a:t>
                </a:r>
                <a14:m>
                  <m:oMath xmlns:m="http://schemas.openxmlformats.org/officeDocument/2006/math">
                    <m:sSub>
                      <m:sSubPr>
                        <m:ctrlPr>
                          <a:rPr kumimoji="0" lang="en-US" altLang="zh-CN" sz="1600" b="1" i="1" u="none" strike="noStrike" cap="none" normalizeH="0" baseline="0" smtClean="0">
                            <a:ln>
                              <a:noFill/>
                            </a:ln>
                            <a:solidFill>
                              <a:srgbClr val="000000"/>
                            </a:solidFill>
                            <a:effectLst/>
                            <a:latin typeface="Cambria Math"/>
                            <a:ea typeface="宋体" pitchFamily="2" charset="-122"/>
                            <a:cs typeface="Times New Roman" pitchFamily="18" charset="0"/>
                          </a:rPr>
                        </m:ctrlPr>
                      </m:sSubPr>
                      <m:e>
                        <m:r>
                          <a:rPr kumimoji="0" lang="en-US" altLang="zh-CN" sz="1600" b="1" i="1" u="none" strike="noStrike" cap="none" normalizeH="0" baseline="0" smtClean="0">
                            <a:ln>
                              <a:noFill/>
                            </a:ln>
                            <a:solidFill>
                              <a:srgbClr val="000000"/>
                            </a:solidFill>
                            <a:effectLst/>
                            <a:latin typeface="Cambria Math"/>
                            <a:ea typeface="宋体" pitchFamily="2" charset="-122"/>
                            <a:cs typeface="Times New Roman" pitchFamily="18" charset="0"/>
                          </a:rPr>
                          <m:t>𝑨</m:t>
                        </m:r>
                      </m:e>
                      <m:sub>
                        <m:r>
                          <a:rPr kumimoji="0" lang="en-US" altLang="zh-CN" sz="1600" b="1" i="1" u="none" strike="noStrike" cap="none" normalizeH="0" baseline="0" smtClean="0">
                            <a:ln>
                              <a:noFill/>
                            </a:ln>
                            <a:solidFill>
                              <a:srgbClr val="000000"/>
                            </a:solidFill>
                            <a:effectLst/>
                            <a:latin typeface="Cambria Math"/>
                            <a:ea typeface="宋体" pitchFamily="2" charset="-122"/>
                            <a:cs typeface="Times New Roman" pitchFamily="18" charset="0"/>
                          </a:rPr>
                          <m:t>𝟏</m:t>
                        </m:r>
                      </m:sub>
                    </m:sSub>
                  </m:oMath>
                </a14:m>
                <a:r>
                  <a:rPr kumimoji="0" lang="zh-CN" altLang="en-US" sz="1600" b="1" i="0" u="none" strike="noStrike" cap="none" normalizeH="0" baseline="0" dirty="0" smtClean="0">
                    <a:ln>
                      <a:noFill/>
                    </a:ln>
                    <a:solidFill>
                      <a:schemeClr val="tx1"/>
                    </a:solidFill>
                    <a:effectLst/>
                    <a:latin typeface="Arial" pitchFamily="34" charset="0"/>
                    <a:ea typeface="宋体" pitchFamily="2" charset="-122"/>
                  </a:rPr>
                  <a:t> </a:t>
                </a:r>
                <a:r>
                  <a:rPr kumimoji="0" lang="en-US" altLang="zh-CN" sz="1600" b="1" i="0" u="none" strike="noStrike" cap="none" normalizeH="0" baseline="0" dirty="0" smtClean="0">
                    <a:ln>
                      <a:noFill/>
                    </a:ln>
                    <a:solidFill>
                      <a:schemeClr val="tx1"/>
                    </a:solidFill>
                    <a:effectLst/>
                    <a:latin typeface="Arial" pitchFamily="34" charset="0"/>
                    <a:ea typeface="宋体" pitchFamily="2" charset="-122"/>
                  </a:rPr>
                  <a:t>=</a:t>
                </a:r>
                <a:r>
                  <a:rPr kumimoji="0" lang="en-US" altLang="zh-CN" sz="1600" b="1" i="0" u="none" strike="noStrike" cap="none" normalizeH="0" dirty="0" smtClean="0">
                    <a:ln>
                      <a:noFill/>
                    </a:ln>
                    <a:solidFill>
                      <a:schemeClr val="tx1"/>
                    </a:solidFill>
                    <a:effectLst/>
                    <a:latin typeface="Arial" pitchFamily="34" charset="0"/>
                    <a:ea typeface="宋体" pitchFamily="2" charset="-122"/>
                  </a:rPr>
                  <a:t> </a:t>
                </a:r>
                <a14:m>
                  <m:oMath xmlns:m="http://schemas.openxmlformats.org/officeDocument/2006/math">
                    <m:sSubSup>
                      <m:sSubSupPr>
                        <m:ctrlPr>
                          <a:rPr kumimoji="0" lang="en-US" altLang="zh-CN" sz="1600" b="1" i="1" u="none" strike="noStrike" cap="none" normalizeH="0" smtClean="0">
                            <a:ln>
                              <a:noFill/>
                            </a:ln>
                            <a:solidFill>
                              <a:schemeClr val="tx1"/>
                            </a:solidFill>
                            <a:effectLst/>
                            <a:latin typeface="Cambria Math"/>
                            <a:ea typeface="宋体" pitchFamily="2" charset="-122"/>
                          </a:rPr>
                        </m:ctrlPr>
                      </m:sSubSupPr>
                      <m:e>
                        <m:r>
                          <a:rPr kumimoji="0" lang="en-US" altLang="zh-CN" sz="1600" b="1" i="1" u="none" strike="noStrike" cap="none" normalizeH="0" smtClean="0">
                            <a:ln>
                              <a:noFill/>
                            </a:ln>
                            <a:solidFill>
                              <a:schemeClr val="tx1"/>
                            </a:solidFill>
                            <a:effectLst/>
                            <a:latin typeface="Cambria Math"/>
                            <a:ea typeface="宋体" pitchFamily="2" charset="-122"/>
                          </a:rPr>
                          <m:t>𝟔𝟓</m:t>
                        </m:r>
                      </m:e>
                      <m:sub>
                        <m:r>
                          <a:rPr kumimoji="0" lang="en-US" altLang="zh-CN" sz="1600" b="1" i="1" u="none" strike="noStrike" cap="none" normalizeH="0" smtClean="0">
                            <a:ln>
                              <a:noFill/>
                            </a:ln>
                            <a:solidFill>
                              <a:schemeClr val="tx1"/>
                            </a:solidFill>
                            <a:effectLst/>
                            <a:latin typeface="Cambria Math"/>
                            <a:ea typeface="宋体" pitchFamily="2" charset="-122"/>
                          </a:rPr>
                          <m:t>−</m:t>
                        </m:r>
                        <m:r>
                          <a:rPr kumimoji="0" lang="en-US" altLang="zh-CN" sz="1600" b="1" i="1" u="none" strike="noStrike" cap="none" normalizeH="0" smtClean="0">
                            <a:ln>
                              <a:noFill/>
                            </a:ln>
                            <a:solidFill>
                              <a:schemeClr val="tx1"/>
                            </a:solidFill>
                            <a:effectLst/>
                            <a:latin typeface="Cambria Math"/>
                            <a:ea typeface="宋体" pitchFamily="2" charset="-122"/>
                          </a:rPr>
                          <m:t>𝟎</m:t>
                        </m:r>
                        <m:r>
                          <a:rPr kumimoji="0" lang="en-US" altLang="zh-CN" sz="1600" b="1" i="1" u="none" strike="noStrike" cap="none" normalizeH="0" smtClean="0">
                            <a:ln>
                              <a:noFill/>
                            </a:ln>
                            <a:solidFill>
                              <a:schemeClr val="tx1"/>
                            </a:solidFill>
                            <a:effectLst/>
                            <a:latin typeface="Cambria Math"/>
                            <a:ea typeface="宋体" pitchFamily="2" charset="-122"/>
                          </a:rPr>
                          <m:t>.</m:t>
                        </m:r>
                        <m:r>
                          <a:rPr kumimoji="0" lang="en-US" altLang="zh-CN" sz="1600" b="1" i="1" u="none" strike="noStrike" cap="none" normalizeH="0" smtClean="0">
                            <a:ln>
                              <a:noFill/>
                            </a:ln>
                            <a:solidFill>
                              <a:schemeClr val="tx1"/>
                            </a:solidFill>
                            <a:effectLst/>
                            <a:latin typeface="Cambria Math"/>
                            <a:ea typeface="宋体" pitchFamily="2" charset="-122"/>
                          </a:rPr>
                          <m:t>𝟎𝟑</m:t>
                        </m:r>
                      </m:sub>
                      <m:sup>
                        <m:r>
                          <a:rPr kumimoji="0" lang="en-US" altLang="zh-CN" sz="1600" b="1" i="1" u="none" strike="noStrike" cap="none" normalizeH="0" smtClean="0">
                            <a:ln>
                              <a:noFill/>
                            </a:ln>
                            <a:solidFill>
                              <a:schemeClr val="tx1"/>
                            </a:solidFill>
                            <a:effectLst/>
                            <a:latin typeface="Cambria Math"/>
                            <a:ea typeface="宋体" pitchFamily="2" charset="-122"/>
                          </a:rPr>
                          <m:t>   </m:t>
                        </m:r>
                        <m:r>
                          <a:rPr kumimoji="0" lang="en-US" altLang="zh-CN" sz="1600" b="1" i="1" u="none" strike="noStrike" cap="none" normalizeH="0" smtClean="0">
                            <a:ln>
                              <a:noFill/>
                            </a:ln>
                            <a:solidFill>
                              <a:schemeClr val="tx1"/>
                            </a:solidFill>
                            <a:effectLst/>
                            <a:latin typeface="Cambria Math"/>
                            <a:ea typeface="宋体" pitchFamily="2" charset="-122"/>
                          </a:rPr>
                          <m:t>𝟎</m:t>
                        </m:r>
                      </m:sup>
                    </m:sSubSup>
                  </m:oMath>
                </a14:m>
                <a:r>
                  <a:rPr kumimoji="0" lang="zh-CN" altLang="en-US" sz="1600" b="1" i="0" u="none" strike="noStrike" cap="none" normalizeH="0" baseline="0" dirty="0" smtClean="0">
                    <a:ln>
                      <a:noFill/>
                    </a:ln>
                    <a:solidFill>
                      <a:schemeClr val="tx1"/>
                    </a:solidFill>
                    <a:effectLst/>
                    <a:latin typeface="Arial" pitchFamily="34" charset="0"/>
                    <a:ea typeface="宋体" pitchFamily="2" charset="-122"/>
                  </a:rPr>
                  <a:t> </a:t>
                </a:r>
                <a:r>
                  <a:rPr kumimoji="0" lang="en-US" altLang="zh-CN" sz="1600" b="1" i="0" u="none" strike="noStrike" cap="none" normalizeH="0" baseline="0" dirty="0" smtClean="0">
                    <a:ln>
                      <a:noFill/>
                    </a:ln>
                    <a:solidFill>
                      <a:schemeClr val="tx1"/>
                    </a:solidFill>
                    <a:effectLst/>
                    <a:latin typeface="Arial" pitchFamily="34" charset="0"/>
                    <a:ea typeface="宋体" pitchFamily="2" charset="-122"/>
                  </a:rPr>
                  <a:t>, </a:t>
                </a:r>
                <a:r>
                  <a:rPr kumimoji="0" lang="zh-CN" altLang="en-US" sz="1600" b="1" i="0" u="none" strike="noStrike" cap="none" normalizeH="0" baseline="0" dirty="0" smtClean="0">
                    <a:ln>
                      <a:noFill/>
                    </a:ln>
                    <a:solidFill>
                      <a:schemeClr val="tx1"/>
                    </a:solidFill>
                    <a:effectLst/>
                    <a:latin typeface="Arial" pitchFamily="34" charset="0"/>
                    <a:ea typeface="宋体" pitchFamily="2" charset="-122"/>
                  </a:rPr>
                  <a:t>再加工 </a:t>
                </a:r>
                <a14:m>
                  <m:oMath xmlns:m="http://schemas.openxmlformats.org/officeDocument/2006/math">
                    <m:sSub>
                      <m:sSubPr>
                        <m:ctrlPr>
                          <a:rPr kumimoji="0" lang="en-US" altLang="zh-CN" sz="1600" b="1" i="1" u="none" strike="noStrike" cap="none" normalizeH="0" baseline="0" smtClean="0">
                            <a:ln>
                              <a:noFill/>
                            </a:ln>
                            <a:solidFill>
                              <a:schemeClr val="tx1"/>
                            </a:solidFill>
                            <a:effectLst/>
                            <a:latin typeface="Cambria Math"/>
                            <a:ea typeface="宋体" pitchFamily="2" charset="-122"/>
                          </a:rPr>
                        </m:ctrlPr>
                      </m:sSubPr>
                      <m:e>
                        <m:r>
                          <a:rPr kumimoji="0" lang="en-US" altLang="zh-CN" sz="1600" b="1" i="1" u="none" strike="noStrike" cap="none" normalizeH="0" baseline="0" smtClean="0">
                            <a:ln>
                              <a:noFill/>
                            </a:ln>
                            <a:solidFill>
                              <a:schemeClr val="tx1"/>
                            </a:solidFill>
                            <a:effectLst/>
                            <a:latin typeface="Cambria Math"/>
                            <a:ea typeface="宋体" pitchFamily="2" charset="-122"/>
                          </a:rPr>
                          <m:t>𝑨</m:t>
                        </m:r>
                      </m:e>
                      <m:sub>
                        <m:r>
                          <a:rPr kumimoji="0" lang="en-US" altLang="zh-CN" sz="1600" b="1" i="1" u="none" strike="noStrike" cap="none" normalizeH="0" baseline="0" smtClean="0">
                            <a:ln>
                              <a:noFill/>
                            </a:ln>
                            <a:solidFill>
                              <a:schemeClr val="tx1"/>
                            </a:solidFill>
                            <a:effectLst/>
                            <a:latin typeface="Cambria Math"/>
                            <a:ea typeface="宋体" pitchFamily="2" charset="-122"/>
                          </a:rPr>
                          <m:t>𝟐</m:t>
                        </m:r>
                      </m:sub>
                    </m:sSub>
                  </m:oMath>
                </a14:m>
                <a:r>
                  <a:rPr kumimoji="0" lang="zh-CN" altLang="en-US" sz="1600" b="1" i="0" u="none" strike="noStrike" cap="none" normalizeH="0" dirty="0" smtClean="0">
                    <a:ln>
                      <a:noFill/>
                    </a:ln>
                    <a:solidFill>
                      <a:schemeClr val="tx1"/>
                    </a:solidFill>
                    <a:effectLst/>
                    <a:latin typeface="Arial" pitchFamily="34" charset="0"/>
                    <a:ea typeface="宋体" pitchFamily="2" charset="-122"/>
                  </a:rPr>
                  <a:t> </a:t>
                </a:r>
                <a:r>
                  <a:rPr kumimoji="0" lang="en-US" altLang="zh-CN" sz="1600" b="1" i="0" u="none" strike="noStrike" cap="none" normalizeH="0" dirty="0" smtClean="0">
                    <a:ln>
                      <a:noFill/>
                    </a:ln>
                    <a:solidFill>
                      <a:schemeClr val="tx1"/>
                    </a:solidFill>
                    <a:effectLst/>
                    <a:latin typeface="Arial" pitchFamily="34" charset="0"/>
                    <a:ea typeface="宋体" pitchFamily="2" charset="-122"/>
                  </a:rPr>
                  <a:t>= </a:t>
                </a:r>
                <a14:m>
                  <m:oMath xmlns:m="http://schemas.openxmlformats.org/officeDocument/2006/math">
                    <m:sSubSup>
                      <m:sSubSupPr>
                        <m:ctrlPr>
                          <a:rPr lang="en-US" altLang="zh-CN" sz="1600" b="1" i="1">
                            <a:latin typeface="Cambria Math"/>
                            <a:ea typeface="宋体" pitchFamily="2" charset="-122"/>
                          </a:rPr>
                        </m:ctrlPr>
                      </m:sSubSupPr>
                      <m:e>
                        <m:r>
                          <a:rPr lang="en-US" altLang="zh-CN" sz="1600" b="1" i="1" smtClean="0">
                            <a:latin typeface="Cambria Math"/>
                            <a:ea typeface="宋体" pitchFamily="2" charset="-122"/>
                          </a:rPr>
                          <m:t>𝟓𝟎</m:t>
                        </m:r>
                      </m:e>
                      <m:sub>
                        <m:r>
                          <a:rPr lang="en-US" altLang="zh-CN" sz="1600" b="1" i="1" smtClean="0">
                            <a:latin typeface="Cambria Math"/>
                            <a:ea typeface="宋体" pitchFamily="2" charset="-122"/>
                          </a:rPr>
                          <m:t>    </m:t>
                        </m:r>
                        <m:r>
                          <a:rPr lang="en-US" altLang="zh-CN" sz="1600" b="1" i="1">
                            <a:latin typeface="Cambria Math"/>
                            <a:ea typeface="宋体" pitchFamily="2" charset="-122"/>
                          </a:rPr>
                          <m:t>𝟎</m:t>
                        </m:r>
                      </m:sub>
                      <m:sup>
                        <m:r>
                          <a:rPr lang="en-US" altLang="zh-CN" sz="1600" b="1" i="1" smtClean="0">
                            <a:latin typeface="Cambria Math"/>
                            <a:ea typeface="宋体" pitchFamily="2" charset="-122"/>
                          </a:rPr>
                          <m:t>+</m:t>
                        </m:r>
                        <m:r>
                          <a:rPr lang="en-US" altLang="zh-CN" sz="1600" b="1" i="1">
                            <a:latin typeface="Cambria Math"/>
                            <a:ea typeface="宋体" pitchFamily="2" charset="-122"/>
                          </a:rPr>
                          <m:t> </m:t>
                        </m:r>
                        <m:r>
                          <a:rPr lang="en-US" altLang="zh-CN" sz="1600" b="1" i="1">
                            <a:latin typeface="Cambria Math"/>
                            <a:ea typeface="宋体" pitchFamily="2" charset="-122"/>
                          </a:rPr>
                          <m:t>𝟎</m:t>
                        </m:r>
                        <m:r>
                          <a:rPr lang="en-US" altLang="zh-CN" sz="1600" b="1" i="1" smtClean="0">
                            <a:latin typeface="Cambria Math"/>
                            <a:ea typeface="宋体" pitchFamily="2" charset="-122"/>
                          </a:rPr>
                          <m:t>.</m:t>
                        </m:r>
                        <m:r>
                          <a:rPr lang="en-US" altLang="zh-CN" sz="1600" b="1" i="1" smtClean="0">
                            <a:latin typeface="Cambria Math"/>
                            <a:ea typeface="宋体" pitchFamily="2" charset="-122"/>
                          </a:rPr>
                          <m:t>𝟎𝟐𝟓</m:t>
                        </m:r>
                      </m:sup>
                    </m:sSubSup>
                  </m:oMath>
                </a14:m>
                <a:r>
                  <a:rPr kumimoji="0" lang="zh-CN" altLang="en-US" sz="1600" b="1" i="0" u="none" strike="noStrike" cap="none" normalizeH="0" baseline="0" dirty="0" smtClean="0">
                    <a:ln>
                      <a:noFill/>
                    </a:ln>
                    <a:solidFill>
                      <a:schemeClr val="tx1"/>
                    </a:solidFill>
                    <a:effectLst/>
                    <a:latin typeface="Arial" pitchFamily="34" charset="0"/>
                    <a:ea typeface="宋体" pitchFamily="2" charset="-122"/>
                  </a:rPr>
                  <a:t>  ，得  </a:t>
                </a:r>
                <a14:m>
                  <m:oMath xmlns:m="http://schemas.openxmlformats.org/officeDocument/2006/math">
                    <m:sSub>
                      <m:sSubPr>
                        <m:ctrlPr>
                          <a:rPr kumimoji="0" lang="en-US" altLang="zh-CN" sz="1600" b="1" i="1" u="none" strike="noStrike" cap="none" normalizeH="0" baseline="0" smtClean="0">
                            <a:ln>
                              <a:noFill/>
                            </a:ln>
                            <a:solidFill>
                              <a:schemeClr val="tx1"/>
                            </a:solidFill>
                            <a:effectLst/>
                            <a:latin typeface="Cambria Math"/>
                            <a:ea typeface="宋体" pitchFamily="2" charset="-122"/>
                          </a:rPr>
                        </m:ctrlPr>
                      </m:sSubPr>
                      <m:e>
                        <m:r>
                          <a:rPr kumimoji="0" lang="en-US" altLang="zh-CN" sz="1600" b="1" i="1" u="none" strike="noStrike" cap="none" normalizeH="0" baseline="0" smtClean="0">
                            <a:ln>
                              <a:noFill/>
                            </a:ln>
                            <a:solidFill>
                              <a:schemeClr val="tx1"/>
                            </a:solidFill>
                            <a:effectLst/>
                            <a:latin typeface="Cambria Math"/>
                            <a:ea typeface="宋体" pitchFamily="2" charset="-122"/>
                          </a:rPr>
                          <m:t>𝑨</m:t>
                        </m:r>
                      </m:e>
                      <m:sub>
                        <m:r>
                          <a:rPr kumimoji="0" lang="en-US" altLang="zh-CN" sz="1600" b="1" i="1" u="none" strike="noStrike" cap="none" normalizeH="0" baseline="0" smtClean="0">
                            <a:ln>
                              <a:noFill/>
                            </a:ln>
                            <a:solidFill>
                              <a:schemeClr val="tx1"/>
                            </a:solidFill>
                            <a:effectLst/>
                            <a:latin typeface="Cambria Math"/>
                            <a:ea typeface="宋体" pitchFamily="2" charset="-122"/>
                          </a:rPr>
                          <m:t>𝟑</m:t>
                        </m:r>
                        <m:r>
                          <a:rPr kumimoji="0" lang="en-US" altLang="zh-CN" sz="1600" b="1" i="1" u="none" strike="noStrike" cap="none" normalizeH="0" baseline="0" smtClean="0">
                            <a:ln>
                              <a:noFill/>
                            </a:ln>
                            <a:solidFill>
                              <a:schemeClr val="tx1"/>
                            </a:solidFill>
                            <a:effectLst/>
                            <a:latin typeface="Cambria Math"/>
                            <a:ea typeface="宋体" pitchFamily="2" charset="-122"/>
                          </a:rPr>
                          <m:t> </m:t>
                        </m:r>
                      </m:sub>
                    </m:sSub>
                    <m:r>
                      <a:rPr kumimoji="0" lang="en-US" altLang="zh-CN" sz="1600" b="1" i="1" u="none" strike="noStrike" cap="none" normalizeH="0" baseline="0" smtClean="0">
                        <a:ln>
                          <a:noFill/>
                        </a:ln>
                        <a:solidFill>
                          <a:schemeClr val="tx1"/>
                        </a:solidFill>
                        <a:effectLst/>
                        <a:latin typeface="Cambria Math"/>
                        <a:ea typeface="宋体" pitchFamily="2" charset="-122"/>
                      </a:rPr>
                      <m:t>.</m:t>
                    </m:r>
                  </m:oMath>
                </a14:m>
                <a:endParaRPr lang="en-US" altLang="zh-CN" sz="1600" b="1" dirty="0" smtClean="0">
                  <a:latin typeface="Arial" pitchFamily="34" charset="0"/>
                  <a:ea typeface="宋体" pitchFamily="2" charset="-122"/>
                </a:endParaRPr>
              </a:p>
              <a:p>
                <a:pPr lvl="0" fontAlgn="base">
                  <a:lnSpc>
                    <a:spcPct val="130000"/>
                  </a:lnSpc>
                  <a:spcBef>
                    <a:spcPct val="0"/>
                  </a:spcBef>
                  <a:spcAft>
                    <a:spcPct val="0"/>
                  </a:spcAft>
                </a:pPr>
                <a:r>
                  <a:rPr kumimoji="0" lang="en-US" altLang="zh-CN" sz="1600" b="1" i="0" u="none" strike="noStrike" cap="none" normalizeH="0" baseline="0" dirty="0">
                    <a:ln>
                      <a:noFill/>
                    </a:ln>
                    <a:solidFill>
                      <a:schemeClr val="tx1"/>
                    </a:solidFill>
                    <a:effectLst/>
                    <a:latin typeface="Arial" pitchFamily="34" charset="0"/>
                    <a:ea typeface="宋体" pitchFamily="2" charset="-122"/>
                  </a:rPr>
                  <a:t> </a:t>
                </a:r>
                <a:r>
                  <a:rPr kumimoji="0" lang="en-US" altLang="zh-CN" sz="1600" b="1" i="0" u="none" strike="noStrike" cap="none" normalizeH="0" baseline="0" dirty="0" smtClean="0">
                    <a:ln>
                      <a:noFill/>
                    </a:ln>
                    <a:solidFill>
                      <a:schemeClr val="tx1"/>
                    </a:solidFill>
                    <a:effectLst/>
                    <a:latin typeface="Arial" pitchFamily="34" charset="0"/>
                    <a:ea typeface="宋体" pitchFamily="2" charset="-122"/>
                  </a:rPr>
                  <a:t>       </a:t>
                </a:r>
                <a:r>
                  <a:rPr kumimoji="0" lang="zh-CN" altLang="en-US" sz="1600" b="1" i="0" u="none" strike="noStrike" cap="none" normalizeH="0" baseline="0" dirty="0" smtClean="0">
                    <a:ln>
                      <a:noFill/>
                    </a:ln>
                    <a:solidFill>
                      <a:schemeClr val="tx1"/>
                    </a:solidFill>
                    <a:effectLst/>
                    <a:latin typeface="Arial" pitchFamily="34" charset="0"/>
                    <a:ea typeface="宋体" pitchFamily="2" charset="-122"/>
                  </a:rPr>
                  <a:t>试求</a:t>
                </a:r>
                <a:r>
                  <a:rPr lang="zh-CN" altLang="en-US" sz="1600" b="1" dirty="0" smtClean="0">
                    <a:latin typeface="Arial" pitchFamily="34" charset="0"/>
                    <a:ea typeface="宋体" pitchFamily="2" charset="-122"/>
                    <a:sym typeface="Wingdings" pitchFamily="2" charset="2"/>
                  </a:rPr>
                  <a:t>：  （</a:t>
                </a:r>
                <a:r>
                  <a:rPr lang="en-US" altLang="zh-CN" sz="1600" b="1" dirty="0" smtClean="0">
                    <a:latin typeface="Arial" pitchFamily="34" charset="0"/>
                    <a:ea typeface="宋体" pitchFamily="2" charset="-122"/>
                    <a:sym typeface="Wingdings" pitchFamily="2" charset="2"/>
                  </a:rPr>
                  <a:t>1</a:t>
                </a:r>
                <a:r>
                  <a:rPr lang="zh-CN" altLang="en-US" sz="1600" b="1" dirty="0" smtClean="0">
                    <a:latin typeface="Arial" pitchFamily="34" charset="0"/>
                    <a:ea typeface="宋体" pitchFamily="2" charset="-122"/>
                    <a:sym typeface="Wingdings" pitchFamily="2" charset="2"/>
                  </a:rPr>
                  <a:t>） 画尺寸链图；   （</a:t>
                </a:r>
                <a:r>
                  <a:rPr lang="en-US" altLang="zh-CN" sz="1600" b="1" dirty="0" smtClean="0">
                    <a:latin typeface="Arial" pitchFamily="34" charset="0"/>
                    <a:ea typeface="宋体" pitchFamily="2" charset="-122"/>
                    <a:sym typeface="Wingdings" pitchFamily="2" charset="2"/>
                  </a:rPr>
                  <a:t>2</a:t>
                </a:r>
                <a:r>
                  <a:rPr lang="zh-CN" altLang="en-US" sz="1600" b="1" dirty="0" smtClean="0">
                    <a:latin typeface="Arial" pitchFamily="34" charset="0"/>
                    <a:ea typeface="宋体" pitchFamily="2" charset="-122"/>
                    <a:sym typeface="Wingdings" pitchFamily="2" charset="2"/>
                  </a:rPr>
                  <a:t>）判断封闭环、增、减环；</a:t>
                </a:r>
                <a:endParaRPr lang="en-US" altLang="zh-CN" sz="1600" b="1" dirty="0" smtClean="0">
                  <a:latin typeface="Arial" pitchFamily="34" charset="0"/>
                  <a:ea typeface="宋体" pitchFamily="2" charset="-122"/>
                  <a:sym typeface="Wingdings" pitchFamily="2" charset="2"/>
                </a:endParaRPr>
              </a:p>
              <a:p>
                <a:pPr lvl="0" fontAlgn="base">
                  <a:lnSpc>
                    <a:spcPct val="130000"/>
                  </a:lnSpc>
                  <a:spcBef>
                    <a:spcPct val="0"/>
                  </a:spcBef>
                  <a:spcAft>
                    <a:spcPct val="0"/>
                  </a:spcAft>
                </a:pPr>
                <a:r>
                  <a:rPr kumimoji="0" lang="en-US" altLang="zh-CN" sz="1600" b="1" i="0" u="none" strike="noStrike" cap="none" normalizeH="0" baseline="0" dirty="0">
                    <a:ln>
                      <a:noFill/>
                    </a:ln>
                    <a:solidFill>
                      <a:schemeClr val="tx1"/>
                    </a:solidFill>
                    <a:effectLst/>
                    <a:latin typeface="Arial" pitchFamily="34" charset="0"/>
                    <a:ea typeface="宋体" pitchFamily="2" charset="-122"/>
                    <a:sym typeface="Wingdings" pitchFamily="2" charset="2"/>
                  </a:rPr>
                  <a:t> </a:t>
                </a:r>
                <a:r>
                  <a:rPr kumimoji="0" lang="en-US" altLang="zh-CN" sz="1600" b="1" i="0" u="none" strike="noStrike" cap="none" normalizeH="0" baseline="0" dirty="0" smtClean="0">
                    <a:ln>
                      <a:noFill/>
                    </a:ln>
                    <a:solidFill>
                      <a:schemeClr val="tx1"/>
                    </a:solidFill>
                    <a:effectLst/>
                    <a:latin typeface="Arial" pitchFamily="34" charset="0"/>
                    <a:ea typeface="宋体" pitchFamily="2" charset="-122"/>
                    <a:sym typeface="Wingdings" pitchFamily="2" charset="2"/>
                  </a:rPr>
                  <a:t>                    </a:t>
                </a:r>
                <a:r>
                  <a:rPr kumimoji="0" lang="zh-CN" altLang="en-US" sz="1600" b="1" i="0" u="none" strike="noStrike" cap="none" normalizeH="0" baseline="0" dirty="0" smtClean="0">
                    <a:ln>
                      <a:noFill/>
                    </a:ln>
                    <a:solidFill>
                      <a:schemeClr val="tx1"/>
                    </a:solidFill>
                    <a:effectLst/>
                    <a:latin typeface="Arial" pitchFamily="34" charset="0"/>
                    <a:ea typeface="宋体" pitchFamily="2" charset="-122"/>
                    <a:sym typeface="Wingdings" pitchFamily="2" charset="2"/>
                  </a:rPr>
                  <a:t>（</a:t>
                </a:r>
                <a:r>
                  <a:rPr kumimoji="0" lang="en-US" altLang="zh-CN" sz="1600" b="1" i="0" u="none" strike="noStrike" cap="none" normalizeH="0" baseline="0" dirty="0" smtClean="0">
                    <a:ln>
                      <a:noFill/>
                    </a:ln>
                    <a:solidFill>
                      <a:schemeClr val="tx1"/>
                    </a:solidFill>
                    <a:effectLst/>
                    <a:latin typeface="Arial" pitchFamily="34" charset="0"/>
                    <a:ea typeface="宋体" pitchFamily="2" charset="-122"/>
                    <a:sym typeface="Wingdings" pitchFamily="2" charset="2"/>
                  </a:rPr>
                  <a:t>3</a:t>
                </a:r>
                <a:r>
                  <a:rPr kumimoji="0" lang="zh-CN" altLang="en-US" sz="1600" b="1" i="0" u="none" strike="noStrike" cap="none" normalizeH="0" baseline="0" dirty="0" smtClean="0">
                    <a:ln>
                      <a:noFill/>
                    </a:ln>
                    <a:solidFill>
                      <a:schemeClr val="tx1"/>
                    </a:solidFill>
                    <a:effectLst/>
                    <a:latin typeface="Arial" pitchFamily="34" charset="0"/>
                    <a:ea typeface="宋体" pitchFamily="2" charset="-122"/>
                    <a:sym typeface="Wingdings" pitchFamily="2" charset="2"/>
                  </a:rPr>
                  <a:t>）计算</a:t>
                </a:r>
                <a14:m>
                  <m:oMath xmlns:m="http://schemas.openxmlformats.org/officeDocument/2006/math">
                    <m:sSub>
                      <m:sSubPr>
                        <m:ctrlPr>
                          <a:rPr lang="en-US" altLang="zh-CN" sz="1600" b="1" i="1">
                            <a:latin typeface="Cambria Math"/>
                            <a:ea typeface="宋体" pitchFamily="2" charset="-122"/>
                          </a:rPr>
                        </m:ctrlPr>
                      </m:sSubPr>
                      <m:e>
                        <m:r>
                          <a:rPr lang="en-US" altLang="zh-CN" sz="1600" b="1" i="1">
                            <a:latin typeface="Cambria Math"/>
                            <a:ea typeface="宋体" pitchFamily="2" charset="-122"/>
                          </a:rPr>
                          <m:t>𝑨</m:t>
                        </m:r>
                      </m:e>
                      <m:sub>
                        <m:r>
                          <a:rPr lang="en-US" altLang="zh-CN" sz="1600" b="1" i="1">
                            <a:latin typeface="Cambria Math"/>
                            <a:ea typeface="宋体" pitchFamily="2" charset="-122"/>
                          </a:rPr>
                          <m:t>𝟑</m:t>
                        </m:r>
                        <m:r>
                          <a:rPr lang="en-US" altLang="zh-CN" sz="1600" b="1" i="1">
                            <a:latin typeface="Cambria Math"/>
                            <a:ea typeface="宋体" pitchFamily="2" charset="-122"/>
                          </a:rPr>
                          <m:t> </m:t>
                        </m:r>
                      </m:sub>
                    </m:sSub>
                  </m:oMath>
                </a14:m>
                <a:r>
                  <a:rPr lang="zh-CN" altLang="en-US" sz="1600" b="1" dirty="0">
                    <a:latin typeface="Arial" pitchFamily="34" charset="0"/>
                    <a:ea typeface="宋体" pitchFamily="2" charset="-122"/>
                  </a:rPr>
                  <a:t> </a:t>
                </a:r>
                <a:r>
                  <a:rPr lang="zh-CN" altLang="en-US" sz="1600" b="1" dirty="0" smtClean="0">
                    <a:latin typeface="Arial" pitchFamily="34" charset="0"/>
                    <a:ea typeface="宋体" pitchFamily="2" charset="-122"/>
                  </a:rPr>
                  <a:t>的公称尺寸及极限偏差 ；（</a:t>
                </a:r>
                <a:r>
                  <a:rPr lang="en-US" altLang="zh-CN" sz="1600" b="1" dirty="0" smtClean="0">
                    <a:latin typeface="Arial" pitchFamily="34" charset="0"/>
                    <a:ea typeface="宋体" pitchFamily="2" charset="-122"/>
                  </a:rPr>
                  <a:t>4</a:t>
                </a:r>
                <a:r>
                  <a:rPr lang="zh-CN" altLang="en-US" sz="1600" b="1" dirty="0" smtClean="0">
                    <a:latin typeface="Arial" pitchFamily="34" charset="0"/>
                    <a:ea typeface="宋体" pitchFamily="2" charset="-122"/>
                  </a:rPr>
                  <a:t>）校验计算结果。（</a:t>
                </a:r>
                <a:r>
                  <a:rPr lang="en-US" altLang="zh-CN" sz="1600" b="1" dirty="0" smtClean="0">
                    <a:latin typeface="Arial" pitchFamily="34" charset="0"/>
                    <a:ea typeface="宋体" pitchFamily="2" charset="-122"/>
                  </a:rPr>
                  <a:t>10</a:t>
                </a:r>
                <a:r>
                  <a:rPr lang="zh-CN" altLang="en-US" sz="1600" b="1" dirty="0" smtClean="0">
                    <a:latin typeface="Arial" pitchFamily="34" charset="0"/>
                    <a:ea typeface="宋体" pitchFamily="2" charset="-122"/>
                  </a:rPr>
                  <a:t>分）</a:t>
                </a:r>
                <a:endParaRPr kumimoji="0" lang="zh-CN" altLang="en-US" sz="1600" b="1" i="0" u="none" strike="noStrike" cap="none" normalizeH="0" baseline="0" dirty="0" smtClean="0">
                  <a:ln>
                    <a:noFill/>
                  </a:ln>
                  <a:solidFill>
                    <a:schemeClr val="tx1"/>
                  </a:solidFill>
                  <a:effectLst/>
                  <a:latin typeface="Arial" pitchFamily="34" charset="0"/>
                  <a:ea typeface="宋体" pitchFamily="2" charset="-122"/>
                </a:endParaRPr>
              </a:p>
            </p:txBody>
          </p:sp>
        </mc:Choice>
        <mc:Fallback xmlns="">
          <p:sp>
            <p:nvSpPr>
              <p:cNvPr id="6" name="Rectangle 21"/>
              <p:cNvSpPr>
                <a:spLocks noRot="1" noChangeAspect="1" noMove="1" noResize="1" noEditPoints="1" noAdjustHandles="1" noChangeArrowheads="1" noChangeShapeType="1" noTextEdit="1"/>
              </p:cNvSpPr>
              <p:nvPr/>
            </p:nvSpPr>
            <p:spPr bwMode="auto">
              <a:xfrm>
                <a:off x="368424" y="489730"/>
                <a:ext cx="8164016" cy="1081130"/>
              </a:xfrm>
              <a:prstGeom prst="rect">
                <a:avLst/>
              </a:prstGeom>
              <a:blipFill rotWithShape="1">
                <a:blip r:embed="rId2"/>
                <a:stretch>
                  <a:fillRect l="-224" b="-393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4" name="TextBox 23"/>
              <p:cNvSpPr txBox="1"/>
              <p:nvPr/>
            </p:nvSpPr>
            <p:spPr>
              <a:xfrm>
                <a:off x="323527" y="1570860"/>
                <a:ext cx="8640961" cy="1714124"/>
              </a:xfrm>
              <a:prstGeom prst="rect">
                <a:avLst/>
              </a:prstGeom>
              <a:noFill/>
            </p:spPr>
            <p:txBody>
              <a:bodyPr wrap="square" rtlCol="0">
                <a:spAutoFit/>
              </a:bodyPr>
              <a:lstStyle/>
              <a:p>
                <a:r>
                  <a:rPr lang="zh-CN" altLang="en-US" sz="2000" b="1" dirty="0" smtClean="0">
                    <a:solidFill>
                      <a:srgbClr val="FF0000"/>
                    </a:solidFill>
                  </a:rPr>
                  <a:t>答： </a:t>
                </a:r>
                <a:r>
                  <a:rPr lang="zh-CN" altLang="en-US" sz="2000" b="1" dirty="0" smtClean="0"/>
                  <a:t>（</a:t>
                </a:r>
                <a:r>
                  <a:rPr lang="en-US" altLang="zh-CN" sz="2000" b="1" dirty="0" smtClean="0"/>
                  <a:t>1</a:t>
                </a:r>
                <a:r>
                  <a:rPr lang="zh-CN" altLang="en-US" sz="2000" b="1" dirty="0" smtClean="0"/>
                  <a:t>） 画尺寸链图 。  （</a:t>
                </a:r>
                <a:r>
                  <a:rPr lang="en-US" altLang="zh-CN" sz="2000" b="1" dirty="0" smtClean="0"/>
                  <a:t>2</a:t>
                </a:r>
                <a:r>
                  <a:rPr lang="zh-CN" altLang="en-US" sz="2000" b="1" dirty="0" smtClean="0"/>
                  <a:t>）</a:t>
                </a:r>
                <a14:m>
                  <m:oMath xmlns:m="http://schemas.openxmlformats.org/officeDocument/2006/math">
                    <m:sSub>
                      <m:sSubPr>
                        <m:ctrlPr>
                          <a:rPr lang="en-US" altLang="zh-CN" sz="2000" b="1" i="1">
                            <a:latin typeface="Cambria Math"/>
                          </a:rPr>
                        </m:ctrlPr>
                      </m:sSubPr>
                      <m:e>
                        <m:r>
                          <a:rPr lang="en-US" altLang="zh-CN" sz="2000" b="1" i="1">
                            <a:latin typeface="Cambria Math"/>
                          </a:rPr>
                          <m:t>𝑨</m:t>
                        </m:r>
                      </m:e>
                      <m:sub>
                        <m:r>
                          <a:rPr lang="en-US" altLang="zh-CN" sz="2000" b="1" i="1">
                            <a:latin typeface="Cambria Math"/>
                          </a:rPr>
                          <m:t>𝟑</m:t>
                        </m:r>
                      </m:sub>
                    </m:sSub>
                  </m:oMath>
                </a14:m>
                <a:r>
                  <a:rPr lang="zh-CN" altLang="en-US" sz="2000" b="1" dirty="0" smtClean="0"/>
                  <a:t> 为封闭环</a:t>
                </a:r>
                <a14:m>
                  <m:oMath xmlns:m="http://schemas.openxmlformats.org/officeDocument/2006/math">
                    <m:sSub>
                      <m:sSubPr>
                        <m:ctrlPr>
                          <a:rPr lang="en-US" altLang="zh-CN" sz="2000" b="1" i="1">
                            <a:latin typeface="Cambria Math"/>
                          </a:rPr>
                        </m:ctrlPr>
                      </m:sSubPr>
                      <m:e>
                        <m:r>
                          <a:rPr lang="en-US" altLang="zh-CN" sz="2000" b="1" i="1">
                            <a:latin typeface="Cambria Math"/>
                          </a:rPr>
                          <m:t>𝑨</m:t>
                        </m:r>
                      </m:e>
                      <m:sub>
                        <m:r>
                          <a:rPr lang="en-US" altLang="zh-CN" sz="2000" b="1" i="1" smtClean="0">
                            <a:latin typeface="Cambria Math"/>
                          </a:rPr>
                          <m:t>𝟎</m:t>
                        </m:r>
                      </m:sub>
                    </m:sSub>
                  </m:oMath>
                </a14:m>
                <a:r>
                  <a:rPr lang="zh-CN" altLang="en-US" sz="2000" b="1" dirty="0" smtClean="0"/>
                  <a:t> 、</a:t>
                </a:r>
                <a14:m>
                  <m:oMath xmlns:m="http://schemas.openxmlformats.org/officeDocument/2006/math">
                    <m:sSub>
                      <m:sSubPr>
                        <m:ctrlPr>
                          <a:rPr lang="en-US" altLang="zh-CN" sz="2000" b="1" i="1" dirty="0" smtClean="0">
                            <a:latin typeface="Cambria Math"/>
                          </a:rPr>
                        </m:ctrlPr>
                      </m:sSubPr>
                      <m:e>
                        <m:r>
                          <a:rPr lang="en-US" altLang="zh-CN" sz="2000" b="1" i="1" dirty="0" smtClean="0">
                            <a:latin typeface="Cambria Math"/>
                          </a:rPr>
                          <m:t>𝑨</m:t>
                        </m:r>
                      </m:e>
                      <m:sub>
                        <m:r>
                          <a:rPr lang="en-US" altLang="zh-CN" sz="2000" b="1" i="1" dirty="0" smtClean="0">
                            <a:latin typeface="Cambria Math"/>
                          </a:rPr>
                          <m:t>𝟏</m:t>
                        </m:r>
                      </m:sub>
                    </m:sSub>
                  </m:oMath>
                </a14:m>
                <a:r>
                  <a:rPr lang="zh-CN" altLang="en-US" sz="2000" b="1" dirty="0" smtClean="0"/>
                  <a:t> 为增环</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𝑨</m:t>
                        </m:r>
                      </m:e>
                      <m:sub>
                        <m:r>
                          <a:rPr lang="en-US" altLang="zh-CN" sz="2000" b="1" i="1" smtClean="0">
                            <a:latin typeface="Cambria Math"/>
                          </a:rPr>
                          <m:t>𝒛</m:t>
                        </m:r>
                      </m:sub>
                    </m:sSub>
                  </m:oMath>
                </a14:m>
                <a:r>
                  <a:rPr lang="zh-CN" altLang="en-US" sz="2000" b="1" dirty="0" smtClean="0"/>
                  <a:t> </a:t>
                </a:r>
                <a:r>
                  <a:rPr lang="zh-CN" altLang="en-US" sz="2000" b="1" dirty="0"/>
                  <a:t>、</a:t>
                </a:r>
              </a:p>
              <a:p>
                <a:r>
                  <a:rPr lang="zh-CN" altLang="en-US" sz="2000" b="1" dirty="0" smtClean="0"/>
                  <a:t>                       </a:t>
                </a:r>
                <a14:m>
                  <m:oMath xmlns:m="http://schemas.openxmlformats.org/officeDocument/2006/math">
                    <m:sSub>
                      <m:sSubPr>
                        <m:ctrlPr>
                          <a:rPr lang="en-US" altLang="zh-CN" sz="2000" b="1" i="1" dirty="0">
                            <a:latin typeface="Cambria Math"/>
                          </a:rPr>
                        </m:ctrlPr>
                      </m:sSubPr>
                      <m:e>
                        <m:r>
                          <a:rPr lang="en-US" altLang="zh-CN" sz="2000" b="1" i="1" dirty="0">
                            <a:latin typeface="Cambria Math"/>
                          </a:rPr>
                          <m:t>𝑨</m:t>
                        </m:r>
                      </m:e>
                      <m:sub>
                        <m:r>
                          <a:rPr lang="en-US" altLang="zh-CN" sz="2000" b="1" i="1" dirty="0" smtClean="0">
                            <a:latin typeface="Cambria Math"/>
                          </a:rPr>
                          <m:t>𝟐</m:t>
                        </m:r>
                      </m:sub>
                    </m:sSub>
                  </m:oMath>
                </a14:m>
                <a:r>
                  <a:rPr lang="zh-CN" altLang="en-US" sz="2000" b="1" dirty="0"/>
                  <a:t> </a:t>
                </a:r>
                <a:r>
                  <a:rPr lang="zh-CN" altLang="en-US" sz="2000" b="1" dirty="0" smtClean="0"/>
                  <a:t>为减环</a:t>
                </a:r>
                <a14:m>
                  <m:oMath xmlns:m="http://schemas.openxmlformats.org/officeDocument/2006/math">
                    <m:sSub>
                      <m:sSubPr>
                        <m:ctrlPr>
                          <a:rPr lang="en-US" altLang="zh-CN" sz="2000" b="1" i="1">
                            <a:latin typeface="Cambria Math"/>
                          </a:rPr>
                        </m:ctrlPr>
                      </m:sSubPr>
                      <m:e>
                        <m:r>
                          <a:rPr lang="en-US" altLang="zh-CN" sz="2000" b="1" i="1">
                            <a:latin typeface="Cambria Math"/>
                          </a:rPr>
                          <m:t>𝑨</m:t>
                        </m:r>
                      </m:e>
                      <m:sub>
                        <m:r>
                          <a:rPr lang="en-US" altLang="zh-CN" sz="2000" b="1" i="1">
                            <a:latin typeface="Cambria Math"/>
                          </a:rPr>
                          <m:t>𝒋</m:t>
                        </m:r>
                      </m:sub>
                    </m:sSub>
                  </m:oMath>
                </a14:m>
                <a:r>
                  <a:rPr lang="zh-CN" altLang="en-US" sz="2000" b="1" dirty="0" smtClean="0"/>
                  <a:t>  </a:t>
                </a:r>
                <a:r>
                  <a:rPr lang="zh-CN" altLang="en-US" sz="2000" b="1" dirty="0"/>
                  <a:t>。</a:t>
                </a:r>
                <a:r>
                  <a:rPr lang="zh-CN" altLang="en-US" sz="2000" b="1" dirty="0" smtClean="0"/>
                  <a:t> </a:t>
                </a:r>
                <a:endParaRPr lang="en-US" altLang="zh-CN" sz="2000" b="1" dirty="0" smtClean="0"/>
              </a:p>
              <a:p>
                <a:r>
                  <a:rPr lang="en-US" altLang="zh-CN" sz="2000" b="1" dirty="0"/>
                  <a:t> </a:t>
                </a:r>
                <a:r>
                  <a:rPr lang="en-US" altLang="zh-CN" sz="2000" b="1" dirty="0" smtClean="0"/>
                  <a:t>          </a:t>
                </a:r>
                <a:r>
                  <a:rPr lang="zh-CN" altLang="en-US" sz="2000" b="1" dirty="0" smtClean="0"/>
                  <a:t>（</a:t>
                </a:r>
                <a:r>
                  <a:rPr lang="en-US" altLang="zh-CN" sz="2000" b="1" dirty="0" smtClean="0"/>
                  <a:t>3</a:t>
                </a:r>
                <a:r>
                  <a:rPr lang="zh-CN" altLang="en-US" sz="2000" b="1" dirty="0" smtClean="0"/>
                  <a:t>） </a:t>
                </a:r>
                <a14:m>
                  <m:oMath xmlns:m="http://schemas.openxmlformats.org/officeDocument/2006/math">
                    <m:sSub>
                      <m:sSubPr>
                        <m:ctrlPr>
                          <a:rPr lang="en-US" altLang="zh-CN" sz="2000" b="1" i="1" dirty="0">
                            <a:latin typeface="Cambria Math"/>
                          </a:rPr>
                        </m:ctrlPr>
                      </m:sSubPr>
                      <m:e>
                        <m:r>
                          <a:rPr lang="en-US" altLang="zh-CN" sz="2000" b="1" i="1" dirty="0">
                            <a:latin typeface="Cambria Math"/>
                          </a:rPr>
                          <m:t>𝑨</m:t>
                        </m:r>
                      </m:e>
                      <m:sub>
                        <m:r>
                          <a:rPr lang="en-US" altLang="zh-CN" sz="2000" b="1" i="1" dirty="0" smtClean="0">
                            <a:latin typeface="Cambria Math"/>
                          </a:rPr>
                          <m:t>𝟑</m:t>
                        </m:r>
                      </m:sub>
                    </m:sSub>
                  </m:oMath>
                </a14:m>
                <a:r>
                  <a:rPr lang="zh-CN" altLang="en-US" sz="2000" b="1" dirty="0"/>
                  <a:t> </a:t>
                </a:r>
                <a:r>
                  <a:rPr lang="zh-CN" altLang="en-US" sz="2000" b="1" dirty="0" smtClean="0"/>
                  <a:t> </a:t>
                </a:r>
                <a:r>
                  <a:rPr lang="en-US" altLang="zh-CN" sz="2000" b="1" dirty="0" smtClean="0"/>
                  <a:t>= </a:t>
                </a:r>
                <a14:m>
                  <m:oMath xmlns:m="http://schemas.openxmlformats.org/officeDocument/2006/math">
                    <m:sSub>
                      <m:sSubPr>
                        <m:ctrlPr>
                          <a:rPr lang="en-US" altLang="zh-CN" sz="2000" b="1" i="1">
                            <a:latin typeface="Cambria Math"/>
                          </a:rPr>
                        </m:ctrlPr>
                      </m:sSubPr>
                      <m:e>
                        <m:r>
                          <a:rPr lang="en-US" altLang="zh-CN" sz="2000" b="1" i="1">
                            <a:latin typeface="Cambria Math"/>
                          </a:rPr>
                          <m:t>𝑨</m:t>
                        </m:r>
                      </m:e>
                      <m:sub>
                        <m:r>
                          <a:rPr lang="en-US" altLang="zh-CN" sz="2000" b="1" i="1" smtClean="0">
                            <a:latin typeface="Cambria Math"/>
                          </a:rPr>
                          <m:t>𝟎</m:t>
                        </m:r>
                      </m:sub>
                    </m:sSub>
                  </m:oMath>
                </a14:m>
                <a:r>
                  <a:rPr lang="zh-CN" altLang="en-US" sz="2000" b="1" dirty="0" smtClean="0"/>
                  <a:t> </a:t>
                </a:r>
                <a:r>
                  <a:rPr lang="en-US" altLang="zh-CN" sz="2000" b="1" dirty="0" smtClean="0"/>
                  <a:t>= 15</a:t>
                </a:r>
                <a:r>
                  <a:rPr lang="zh-CN" altLang="en-US" sz="2000" b="1" dirty="0" smtClean="0"/>
                  <a:t>， </a:t>
                </a:r>
                <a14:m>
                  <m:oMath xmlns:m="http://schemas.openxmlformats.org/officeDocument/2006/math">
                    <m:sSub>
                      <m:sSubPr>
                        <m:ctrlPr>
                          <a:rPr lang="en-US" altLang="zh-CN" sz="2000" b="1" i="1" dirty="0">
                            <a:latin typeface="Cambria Math"/>
                          </a:rPr>
                        </m:ctrlPr>
                      </m:sSubPr>
                      <m:e>
                        <m:r>
                          <a:rPr lang="en-US" altLang="zh-CN" sz="2000" b="1" i="0" dirty="0" smtClean="0">
                            <a:latin typeface="Cambria Math"/>
                          </a:rPr>
                          <m:t>𝐄𝐒</m:t>
                        </m:r>
                      </m:e>
                      <m:sub>
                        <m:r>
                          <a:rPr lang="en-US" altLang="zh-CN" sz="2000" b="1" i="1" dirty="0" smtClean="0">
                            <a:latin typeface="Cambria Math"/>
                          </a:rPr>
                          <m:t>𝟎</m:t>
                        </m:r>
                      </m:sub>
                    </m:sSub>
                  </m:oMath>
                </a14:m>
                <a:r>
                  <a:rPr lang="zh-CN" altLang="en-US" sz="2000" b="1" dirty="0"/>
                  <a:t> </a:t>
                </a:r>
                <a:r>
                  <a:rPr lang="zh-CN" altLang="en-US" sz="2000" b="1" dirty="0" smtClean="0"/>
                  <a:t> </a:t>
                </a:r>
                <a:r>
                  <a:rPr lang="en-US" altLang="zh-CN" sz="2000" b="1" dirty="0" smtClean="0"/>
                  <a:t>= 0  , </a:t>
                </a:r>
                <a14:m>
                  <m:oMath xmlns:m="http://schemas.openxmlformats.org/officeDocument/2006/math">
                    <m:sSub>
                      <m:sSubPr>
                        <m:ctrlPr>
                          <a:rPr lang="en-US" altLang="zh-CN" sz="2000" b="1" i="1" dirty="0">
                            <a:latin typeface="Cambria Math"/>
                          </a:rPr>
                        </m:ctrlPr>
                      </m:sSubPr>
                      <m:e>
                        <m:r>
                          <a:rPr lang="en-US" altLang="zh-CN" sz="2000" b="1" dirty="0">
                            <a:latin typeface="Cambria Math"/>
                          </a:rPr>
                          <m:t>𝐄</m:t>
                        </m:r>
                        <m:r>
                          <a:rPr lang="en-US" altLang="zh-CN" sz="2000" b="1" i="0" dirty="0" smtClean="0">
                            <a:latin typeface="Cambria Math"/>
                          </a:rPr>
                          <m:t>𝐈</m:t>
                        </m:r>
                      </m:e>
                      <m:sub>
                        <m:r>
                          <a:rPr lang="en-US" altLang="zh-CN" sz="2000" b="1" i="1" dirty="0">
                            <a:latin typeface="Cambria Math"/>
                          </a:rPr>
                          <m:t>𝟎</m:t>
                        </m:r>
                      </m:sub>
                    </m:sSub>
                  </m:oMath>
                </a14:m>
                <a:r>
                  <a:rPr lang="zh-CN" altLang="en-US" sz="2000" b="1" dirty="0"/>
                  <a:t>  </a:t>
                </a:r>
                <a:r>
                  <a:rPr lang="en-US" altLang="zh-CN" sz="2000" b="1" dirty="0" smtClean="0"/>
                  <a:t>= -0.055</a:t>
                </a:r>
              </a:p>
              <a:p>
                <a:r>
                  <a:rPr lang="en-US" altLang="zh-CN" sz="2000" b="1" dirty="0"/>
                  <a:t> </a:t>
                </a:r>
                <a:r>
                  <a:rPr lang="en-US" altLang="zh-CN" sz="2000" b="1" dirty="0" smtClean="0"/>
                  <a:t>            (4) </a:t>
                </a:r>
                <a:r>
                  <a:rPr lang="zh-CN" altLang="en-US" sz="2000" b="1" dirty="0" smtClean="0"/>
                  <a:t>校验：</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𝑻</m:t>
                        </m:r>
                      </m:e>
                      <m:sub>
                        <m:r>
                          <a:rPr lang="en-US" altLang="zh-CN" sz="2000" b="1" i="1" smtClean="0">
                            <a:latin typeface="Cambria Math"/>
                          </a:rPr>
                          <m:t>𝟎</m:t>
                        </m:r>
                      </m:sub>
                    </m:sSub>
                  </m:oMath>
                </a14:m>
                <a:r>
                  <a:rPr lang="zh-CN" altLang="en-US" sz="2000" b="1" dirty="0" smtClean="0"/>
                  <a:t> </a:t>
                </a:r>
                <a:r>
                  <a:rPr lang="en-US" altLang="zh-CN" sz="2000" b="1" dirty="0" smtClean="0"/>
                  <a:t>= 0.055 = </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𝑻</m:t>
                        </m:r>
                      </m:e>
                      <m:sub>
                        <m:sSub>
                          <m:sSubPr>
                            <m:ctrlPr>
                              <a:rPr lang="en-US" altLang="zh-CN" sz="2000" b="1" i="1" smtClean="0">
                                <a:latin typeface="Cambria Math"/>
                              </a:rPr>
                            </m:ctrlPr>
                          </m:sSubPr>
                          <m:e>
                            <m:r>
                              <a:rPr lang="en-US" altLang="zh-CN" sz="2000" b="1" i="1" smtClean="0">
                                <a:latin typeface="Cambria Math"/>
                              </a:rPr>
                              <m:t>𝑨</m:t>
                            </m:r>
                          </m:e>
                          <m:sub>
                            <m:r>
                              <a:rPr lang="en-US" altLang="zh-CN" sz="2000" b="1" i="1" smtClean="0">
                                <a:latin typeface="Cambria Math"/>
                              </a:rPr>
                              <m:t>𝟏</m:t>
                            </m:r>
                          </m:sub>
                        </m:sSub>
                      </m:sub>
                    </m:sSub>
                  </m:oMath>
                </a14:m>
                <a:r>
                  <a:rPr lang="zh-CN" altLang="en-US" sz="2000" b="1" dirty="0" smtClean="0"/>
                  <a:t> </a:t>
                </a:r>
                <a:r>
                  <a:rPr lang="en-US" altLang="zh-CN" sz="2000" b="1" dirty="0" smtClean="0"/>
                  <a:t>+</a:t>
                </a:r>
                <a14:m>
                  <m:oMath xmlns:m="http://schemas.openxmlformats.org/officeDocument/2006/math">
                    <m:sSub>
                      <m:sSubPr>
                        <m:ctrlPr>
                          <a:rPr lang="en-US" altLang="zh-CN" sz="2000" b="1" i="1" dirty="0" smtClean="0">
                            <a:latin typeface="Cambria Math"/>
                          </a:rPr>
                        </m:ctrlPr>
                      </m:sSubPr>
                      <m:e>
                        <m:r>
                          <a:rPr lang="en-US" altLang="zh-CN" sz="2000" b="1" i="1" dirty="0" smtClean="0">
                            <a:latin typeface="Cambria Math"/>
                          </a:rPr>
                          <m:t>𝑻</m:t>
                        </m:r>
                      </m:e>
                      <m:sub>
                        <m:sSub>
                          <m:sSubPr>
                            <m:ctrlPr>
                              <a:rPr lang="en-US" altLang="zh-CN" sz="2000" b="1" i="1" dirty="0" smtClean="0">
                                <a:latin typeface="Cambria Math"/>
                              </a:rPr>
                            </m:ctrlPr>
                          </m:sSubPr>
                          <m:e>
                            <m:r>
                              <a:rPr lang="en-US" altLang="zh-CN" sz="2000" b="1" i="1" dirty="0" smtClean="0">
                                <a:latin typeface="Cambria Math"/>
                              </a:rPr>
                              <m:t>𝑨</m:t>
                            </m:r>
                          </m:e>
                          <m:sub>
                            <m:r>
                              <a:rPr lang="en-US" altLang="zh-CN" sz="2000" b="1" i="1" dirty="0" smtClean="0">
                                <a:latin typeface="Cambria Math"/>
                              </a:rPr>
                              <m:t>𝟐</m:t>
                            </m:r>
                          </m:sub>
                        </m:sSub>
                      </m:sub>
                    </m:sSub>
                  </m:oMath>
                </a14:m>
                <a:r>
                  <a:rPr lang="zh-CN" altLang="en-US" sz="2000" b="1" dirty="0" smtClean="0"/>
                  <a:t> </a:t>
                </a:r>
                <a:r>
                  <a:rPr lang="en-US" altLang="zh-CN" sz="2000" b="1" dirty="0" smtClean="0"/>
                  <a:t>= 0.03+0.025=0.055  </a:t>
                </a:r>
                <a:r>
                  <a:rPr lang="zh-CN" altLang="en-US" sz="2000" b="1" dirty="0" smtClean="0"/>
                  <a:t>。计算正确    。</a:t>
                </a:r>
                <a:endParaRPr lang="en-US" altLang="zh-CN" sz="2000" b="1" dirty="0" smtClean="0"/>
              </a:p>
              <a:p>
                <a:r>
                  <a:rPr lang="en-US" altLang="zh-CN" sz="2000" b="1" dirty="0"/>
                  <a:t> </a:t>
                </a:r>
                <a:r>
                  <a:rPr lang="en-US" altLang="zh-CN" sz="2000" b="1" dirty="0" smtClean="0"/>
                  <a:t>                                </a:t>
                </a:r>
                <a14:m>
                  <m:oMath xmlns:m="http://schemas.openxmlformats.org/officeDocument/2006/math">
                    <m:sSub>
                      <m:sSubPr>
                        <m:ctrlPr>
                          <a:rPr lang="en-US" altLang="zh-CN" sz="2000" b="1" i="1" smtClean="0">
                            <a:latin typeface="Cambria Math"/>
                          </a:rPr>
                        </m:ctrlPr>
                      </m:sSubPr>
                      <m:e>
                        <m:r>
                          <a:rPr lang="en-US" altLang="zh-CN" sz="2000" b="1" i="1" smtClean="0">
                            <a:latin typeface="Cambria Math"/>
                          </a:rPr>
                          <m:t>𝑨</m:t>
                        </m:r>
                      </m:e>
                      <m:sub>
                        <m:r>
                          <a:rPr lang="en-US" altLang="zh-CN" sz="2000" b="1" i="1" smtClean="0">
                            <a:latin typeface="Cambria Math"/>
                          </a:rPr>
                          <m:t>𝟑</m:t>
                        </m:r>
                      </m:sub>
                    </m:sSub>
                  </m:oMath>
                </a14:m>
                <a:r>
                  <a:rPr lang="zh-CN" altLang="en-US" sz="2000" b="1" dirty="0" smtClean="0"/>
                  <a:t> </a:t>
                </a:r>
                <a:r>
                  <a:rPr lang="en-US" altLang="zh-CN" sz="2000" b="1" dirty="0" smtClean="0"/>
                  <a:t>= 1</a:t>
                </a:r>
                <a14:m>
                  <m:oMath xmlns:m="http://schemas.openxmlformats.org/officeDocument/2006/math">
                    <m:sSubSup>
                      <m:sSubSupPr>
                        <m:ctrlPr>
                          <a:rPr lang="en-US" altLang="zh-CN" sz="2000" b="1" i="1" smtClean="0">
                            <a:latin typeface="Cambria Math"/>
                          </a:rPr>
                        </m:ctrlPr>
                      </m:sSubSupPr>
                      <m:e>
                        <m:r>
                          <a:rPr lang="en-US" altLang="zh-CN" sz="2000" b="1" i="1" smtClean="0">
                            <a:latin typeface="Cambria Math"/>
                          </a:rPr>
                          <m:t>𝟓</m:t>
                        </m:r>
                      </m:e>
                      <m:sub>
                        <m:r>
                          <a:rPr lang="en-US" altLang="zh-CN" sz="2000" b="1" i="1" smtClean="0">
                            <a:latin typeface="Cambria Math"/>
                          </a:rPr>
                          <m:t>−</m:t>
                        </m:r>
                        <m:r>
                          <a:rPr lang="en-US" altLang="zh-CN" sz="2000" b="1" i="1" smtClean="0">
                            <a:latin typeface="Cambria Math"/>
                          </a:rPr>
                          <m:t>𝟎</m:t>
                        </m:r>
                        <m:r>
                          <a:rPr lang="en-US" altLang="zh-CN" sz="2000" b="1" i="1" smtClean="0">
                            <a:latin typeface="Cambria Math"/>
                          </a:rPr>
                          <m:t>.</m:t>
                        </m:r>
                        <m:r>
                          <a:rPr lang="en-US" altLang="zh-CN" sz="2000" b="1" i="1" smtClean="0">
                            <a:latin typeface="Cambria Math"/>
                          </a:rPr>
                          <m:t>𝟎𝟓𝟓</m:t>
                        </m:r>
                      </m:sub>
                      <m:sup>
                        <m:r>
                          <a:rPr lang="en-US" altLang="zh-CN" sz="2000" b="1" i="1" smtClean="0">
                            <a:latin typeface="Cambria Math"/>
                          </a:rPr>
                          <m:t>   </m:t>
                        </m:r>
                        <m:r>
                          <a:rPr lang="en-US" altLang="zh-CN" sz="2000" b="1" i="1" smtClean="0">
                            <a:latin typeface="Cambria Math"/>
                          </a:rPr>
                          <m:t>𝟎</m:t>
                        </m:r>
                      </m:sup>
                    </m:sSubSup>
                  </m:oMath>
                </a14:m>
                <a:r>
                  <a:rPr lang="en-US" altLang="zh-CN" sz="2000" b="1" dirty="0"/>
                  <a:t> </a:t>
                </a:r>
                <a:r>
                  <a:rPr lang="en-US" altLang="zh-CN" sz="2000" b="1" dirty="0" smtClean="0"/>
                  <a:t>              </a:t>
                </a:r>
                <a:endParaRPr lang="zh-CN" altLang="en-US" sz="2000" b="1" dirty="0"/>
              </a:p>
            </p:txBody>
          </p:sp>
        </mc:Choice>
        <mc:Fallback xmlns="">
          <p:sp>
            <p:nvSpPr>
              <p:cNvPr id="24" name="TextBox 23"/>
              <p:cNvSpPr txBox="1">
                <a:spLocks noRot="1" noChangeAspect="1" noMove="1" noResize="1" noEditPoints="1" noAdjustHandles="1" noChangeArrowheads="1" noChangeShapeType="1" noTextEdit="1"/>
              </p:cNvSpPr>
              <p:nvPr/>
            </p:nvSpPr>
            <p:spPr>
              <a:xfrm>
                <a:off x="323527" y="1570860"/>
                <a:ext cx="8640961" cy="1714124"/>
              </a:xfrm>
              <a:prstGeom prst="rect">
                <a:avLst/>
              </a:prstGeom>
              <a:blipFill rotWithShape="1">
                <a:blip r:embed="rId3"/>
                <a:stretch>
                  <a:fillRect l="-705" t="-2847" b="-5694"/>
                </a:stretch>
              </a:blipFill>
            </p:spPr>
            <p:txBody>
              <a:bodyPr/>
              <a:lstStyle/>
              <a:p>
                <a:r>
                  <a:rPr lang="zh-CN" altLang="en-US">
                    <a:noFill/>
                  </a:rPr>
                  <a:t> </a:t>
                </a:r>
              </a:p>
            </p:txBody>
          </p:sp>
        </mc:Fallback>
      </mc:AlternateContent>
      <p:grpSp>
        <p:nvGrpSpPr>
          <p:cNvPr id="47" name="组合 46"/>
          <p:cNvGrpSpPr/>
          <p:nvPr/>
        </p:nvGrpSpPr>
        <p:grpSpPr>
          <a:xfrm>
            <a:off x="1835696" y="3717032"/>
            <a:ext cx="2682610" cy="1896309"/>
            <a:chOff x="2483768" y="4760480"/>
            <a:chExt cx="2682610" cy="1896309"/>
          </a:xfrm>
        </p:grpSpPr>
        <mc:AlternateContent xmlns:mc="http://schemas.openxmlformats.org/markup-compatibility/2006" xmlns:a14="http://schemas.microsoft.com/office/drawing/2010/main">
          <mc:Choice Requires="a14">
            <p:sp>
              <p:nvSpPr>
                <p:cNvPr id="40" name="TextBox 39"/>
                <p:cNvSpPr txBox="1"/>
                <p:nvPr/>
              </p:nvSpPr>
              <p:spPr>
                <a:xfrm>
                  <a:off x="2555776" y="4760480"/>
                  <a:ext cx="778369"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2000" b="1" i="1" smtClean="0">
                                <a:latin typeface="Cambria Math"/>
                              </a:rPr>
                            </m:ctrlPr>
                          </m:sSubPr>
                          <m:e>
                            <m:r>
                              <a:rPr lang="en-US" altLang="zh-CN" sz="2000" b="1" i="1" smtClean="0">
                                <a:latin typeface="Cambria Math"/>
                              </a:rPr>
                              <m:t>𝑨</m:t>
                            </m:r>
                          </m:e>
                          <m:sub>
                            <m:r>
                              <a:rPr lang="en-US" altLang="zh-CN" sz="2000" b="1" i="1" smtClean="0">
                                <a:latin typeface="Cambria Math"/>
                              </a:rPr>
                              <m:t>𝟑</m:t>
                            </m:r>
                          </m:sub>
                        </m:sSub>
                      </m:oMath>
                    </m:oMathPara>
                  </a14:m>
                  <a:endParaRPr lang="zh-CN" altLang="en-US" sz="2000" b="1" dirty="0"/>
                </a:p>
              </p:txBody>
            </p:sp>
          </mc:Choice>
          <mc:Fallback xmlns="">
            <p:sp>
              <p:nvSpPr>
                <p:cNvPr id="40" name="TextBox 39"/>
                <p:cNvSpPr txBox="1">
                  <a:spLocks noRot="1" noChangeAspect="1" noMove="1" noResize="1" noEditPoints="1" noAdjustHandles="1" noChangeArrowheads="1" noChangeShapeType="1" noTextEdit="1"/>
                </p:cNvSpPr>
                <p:nvPr/>
              </p:nvSpPr>
              <p:spPr>
                <a:xfrm>
                  <a:off x="2555776" y="4760480"/>
                  <a:ext cx="778369" cy="400110"/>
                </a:xfrm>
                <a:prstGeom prst="rect">
                  <a:avLst/>
                </a:prstGeom>
                <a:blipFill rotWithShape="1">
                  <a:blip r:embed="rId6"/>
                  <a:stretch>
                    <a:fillRect/>
                  </a:stretch>
                </a:blipFill>
              </p:spPr>
              <p:txBody>
                <a:bodyPr/>
                <a:lstStyle/>
                <a:p>
                  <a:r>
                    <a:rPr lang="zh-CN" altLang="en-US">
                      <a:noFill/>
                    </a:rPr>
                    <a:t> </a:t>
                  </a:r>
                </a:p>
              </p:txBody>
            </p:sp>
          </mc:Fallback>
        </mc:AlternateContent>
        <p:grpSp>
          <p:nvGrpSpPr>
            <p:cNvPr id="46" name="组合 45"/>
            <p:cNvGrpSpPr/>
            <p:nvPr/>
          </p:nvGrpSpPr>
          <p:grpSpPr>
            <a:xfrm>
              <a:off x="2483768" y="5013176"/>
              <a:ext cx="2682610" cy="1643613"/>
              <a:chOff x="5273766" y="5013176"/>
              <a:chExt cx="2682610" cy="1643613"/>
            </a:xfrm>
          </p:grpSpPr>
          <p:grpSp>
            <p:nvGrpSpPr>
              <p:cNvPr id="41" name="组合 40"/>
              <p:cNvGrpSpPr/>
              <p:nvPr/>
            </p:nvGrpSpPr>
            <p:grpSpPr>
              <a:xfrm>
                <a:off x="5273766" y="5013176"/>
                <a:ext cx="2682610" cy="1443558"/>
                <a:chOff x="5273766" y="5013176"/>
                <a:chExt cx="2682610" cy="1443558"/>
              </a:xfrm>
            </p:grpSpPr>
            <p:cxnSp>
              <p:nvCxnSpPr>
                <p:cNvPr id="26" name="直接箭头连接符 25"/>
                <p:cNvCxnSpPr/>
                <p:nvPr/>
              </p:nvCxnSpPr>
              <p:spPr>
                <a:xfrm>
                  <a:off x="5273766" y="6165304"/>
                  <a:ext cx="268261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292080" y="5013176"/>
                  <a:ext cx="0" cy="129614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a:off x="6084168" y="5445224"/>
                  <a:ext cx="1872208" cy="0"/>
                </a:xfrm>
                <a:prstGeom prst="straightConnector1">
                  <a:avLst/>
                </a:prstGeom>
                <a:ln w="28575">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7956376" y="5160590"/>
                  <a:ext cx="0" cy="129614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084168" y="5013176"/>
                  <a:ext cx="0" cy="64807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5284665" y="5176564"/>
                  <a:ext cx="799503" cy="0"/>
                </a:xfrm>
                <a:prstGeom prst="straightConnector1">
                  <a:avLst/>
                </a:prstGeom>
                <a:ln w="28575">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8" name="TextBox 37"/>
                    <p:cNvSpPr txBox="1"/>
                    <p:nvPr/>
                  </p:nvSpPr>
                  <p:spPr>
                    <a:xfrm>
                      <a:off x="5998441" y="5765194"/>
                      <a:ext cx="1074287"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2000" b="1" i="1" smtClean="0">
                                    <a:latin typeface="Cambria Math"/>
                                  </a:rPr>
                                </m:ctrlPr>
                              </m:sSubPr>
                              <m:e>
                                <m:r>
                                  <a:rPr lang="en-US" altLang="zh-CN" sz="2000" b="1" i="1" smtClean="0">
                                    <a:latin typeface="Cambria Math"/>
                                  </a:rPr>
                                  <m:t>𝑨</m:t>
                                </m:r>
                              </m:e>
                              <m:sub>
                                <m:r>
                                  <a:rPr lang="en-US" altLang="zh-CN" sz="2000" b="1" i="1" smtClean="0">
                                    <a:latin typeface="Cambria Math"/>
                                  </a:rPr>
                                  <m:t>𝟏</m:t>
                                </m:r>
                              </m:sub>
                            </m:sSub>
                          </m:oMath>
                        </m:oMathPara>
                      </a14:m>
                      <a:endParaRPr lang="zh-CN" altLang="en-US" sz="2000" b="1" dirty="0"/>
                    </a:p>
                  </p:txBody>
                </p:sp>
              </mc:Choice>
              <mc:Fallback xmlns="">
                <p:sp>
                  <p:nvSpPr>
                    <p:cNvPr id="38" name="TextBox 37"/>
                    <p:cNvSpPr txBox="1">
                      <a:spLocks noRot="1" noChangeAspect="1" noMove="1" noResize="1" noEditPoints="1" noAdjustHandles="1" noChangeArrowheads="1" noChangeShapeType="1" noTextEdit="1"/>
                    </p:cNvSpPr>
                    <p:nvPr/>
                  </p:nvSpPr>
                  <p:spPr>
                    <a:xfrm>
                      <a:off x="5998441" y="5765194"/>
                      <a:ext cx="1074287" cy="400110"/>
                    </a:xfrm>
                    <a:prstGeom prst="rect">
                      <a:avLst/>
                    </a:prstGeom>
                    <a:blipFill rotWithShape="1">
                      <a:blip r:embed="rId7"/>
                      <a:stretch>
                        <a:fillRect b="-153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9" name="TextBox 38"/>
                    <p:cNvSpPr txBox="1"/>
                    <p:nvPr/>
                  </p:nvSpPr>
                  <p:spPr>
                    <a:xfrm>
                      <a:off x="6535088" y="5013176"/>
                      <a:ext cx="1074287"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sz="2000" b="1" i="1" smtClean="0">
                                    <a:latin typeface="Cambria Math"/>
                                  </a:rPr>
                                </m:ctrlPr>
                              </m:sSubPr>
                              <m:e>
                                <m:r>
                                  <a:rPr lang="en-US" altLang="zh-CN" sz="2000" b="1" i="1" smtClean="0">
                                    <a:latin typeface="Cambria Math"/>
                                  </a:rPr>
                                  <m:t>𝑨</m:t>
                                </m:r>
                              </m:e>
                              <m:sub>
                                <m:r>
                                  <a:rPr lang="en-US" altLang="zh-CN" sz="2000" b="1" i="1" smtClean="0">
                                    <a:latin typeface="Cambria Math"/>
                                  </a:rPr>
                                  <m:t>𝟐</m:t>
                                </m:r>
                              </m:sub>
                            </m:sSub>
                          </m:oMath>
                        </m:oMathPara>
                      </a14:m>
                      <a:endParaRPr lang="zh-CN" altLang="en-US" sz="2000" b="1" dirty="0"/>
                    </a:p>
                  </p:txBody>
                </p:sp>
              </mc:Choice>
              <mc:Fallback xmlns="">
                <p:sp>
                  <p:nvSpPr>
                    <p:cNvPr id="39" name="TextBox 38"/>
                    <p:cNvSpPr txBox="1">
                      <a:spLocks noRot="1" noChangeAspect="1" noMove="1" noResize="1" noEditPoints="1" noAdjustHandles="1" noChangeArrowheads="1" noChangeShapeType="1" noTextEdit="1"/>
                    </p:cNvSpPr>
                    <p:nvPr/>
                  </p:nvSpPr>
                  <p:spPr>
                    <a:xfrm>
                      <a:off x="6535088" y="5013176"/>
                      <a:ext cx="1074287" cy="400110"/>
                    </a:xfrm>
                    <a:prstGeom prst="rect">
                      <a:avLst/>
                    </a:prstGeom>
                    <a:blipFill rotWithShape="1">
                      <a:blip r:embed="rId8"/>
                      <a:stretch>
                        <a:fillRect/>
                      </a:stretch>
                    </a:blipFill>
                  </p:spPr>
                  <p:txBody>
                    <a:bodyPr/>
                    <a:lstStyle/>
                    <a:p>
                      <a:r>
                        <a:rPr lang="zh-CN" altLang="en-US">
                          <a:noFill/>
                        </a:rPr>
                        <a:t> </a:t>
                      </a:r>
                    </a:p>
                  </p:txBody>
                </p:sp>
              </mc:Fallback>
            </mc:AlternateContent>
          </p:grpSp>
          <mc:AlternateContent xmlns:mc="http://schemas.openxmlformats.org/markup-compatibility/2006" xmlns:a14="http://schemas.microsoft.com/office/drawing/2010/main">
            <mc:Choice Requires="a14">
              <p:sp>
                <p:nvSpPr>
                  <p:cNvPr id="43" name="TextBox 42"/>
                  <p:cNvSpPr txBox="1"/>
                  <p:nvPr/>
                </p:nvSpPr>
                <p:spPr>
                  <a:xfrm>
                    <a:off x="5699597" y="6256679"/>
                    <a:ext cx="1409825"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zh-CN" altLang="en-US" sz="2000" b="1" i="1">
                              <a:latin typeface="Cambria Math"/>
                            </a:rPr>
                            <m:t>尺寸链图</m:t>
                          </m:r>
                        </m:oMath>
                      </m:oMathPara>
                    </a14:m>
                    <a:endParaRPr lang="zh-CN" altLang="en-US" sz="2000" b="1" dirty="0"/>
                  </a:p>
                </p:txBody>
              </p:sp>
            </mc:Choice>
            <mc:Fallback xmlns="">
              <p:sp>
                <p:nvSpPr>
                  <p:cNvPr id="43" name="TextBox 42"/>
                  <p:cNvSpPr txBox="1">
                    <a:spLocks noRot="1" noChangeAspect="1" noMove="1" noResize="1" noEditPoints="1" noAdjustHandles="1" noChangeArrowheads="1" noChangeShapeType="1" noTextEdit="1"/>
                  </p:cNvSpPr>
                  <p:nvPr/>
                </p:nvSpPr>
                <p:spPr>
                  <a:xfrm>
                    <a:off x="5699597" y="6256679"/>
                    <a:ext cx="1409825" cy="400110"/>
                  </a:xfrm>
                  <a:prstGeom prst="rect">
                    <a:avLst/>
                  </a:prstGeom>
                  <a:blipFill rotWithShape="1">
                    <a:blip r:embed="rId9"/>
                    <a:stretch>
                      <a:fillRect b="-9091"/>
                    </a:stretch>
                  </a:blipFill>
                </p:spPr>
                <p:txBody>
                  <a:bodyPr/>
                  <a:lstStyle/>
                  <a:p>
                    <a:r>
                      <a:rPr lang="zh-CN" altLang="en-US">
                        <a:noFill/>
                      </a:rPr>
                      <a:t> </a:t>
                    </a:r>
                  </a:p>
                </p:txBody>
              </p:sp>
            </mc:Fallback>
          </mc:AlternateContent>
        </p:grpSp>
      </p:grpSp>
      <p:grpSp>
        <p:nvGrpSpPr>
          <p:cNvPr id="45" name="组合 44"/>
          <p:cNvGrpSpPr/>
          <p:nvPr/>
        </p:nvGrpSpPr>
        <p:grpSpPr>
          <a:xfrm>
            <a:off x="4872455" y="2780928"/>
            <a:ext cx="3923928" cy="3856494"/>
            <a:chOff x="4872455" y="1196752"/>
            <a:chExt cx="3923928" cy="3856494"/>
          </a:xfrm>
        </p:grpSpPr>
        <p:grpSp>
          <p:nvGrpSpPr>
            <p:cNvPr id="7" name="组合 6"/>
            <p:cNvGrpSpPr/>
            <p:nvPr/>
          </p:nvGrpSpPr>
          <p:grpSpPr>
            <a:xfrm>
              <a:off x="4872455" y="1196752"/>
              <a:ext cx="3923928" cy="3702607"/>
              <a:chOff x="4499992" y="1628800"/>
              <a:chExt cx="3923928" cy="3702607"/>
            </a:xfrm>
          </p:grpSpPr>
          <p:grpSp>
            <p:nvGrpSpPr>
              <p:cNvPr id="8" name="Group 1"/>
              <p:cNvGrpSpPr>
                <a:grpSpLocks/>
              </p:cNvGrpSpPr>
              <p:nvPr/>
            </p:nvGrpSpPr>
            <p:grpSpPr bwMode="auto">
              <a:xfrm>
                <a:off x="4499992" y="1901094"/>
                <a:ext cx="3923928" cy="3430313"/>
                <a:chOff x="1700" y="5535"/>
                <a:chExt cx="3960" cy="3910"/>
              </a:xfrm>
            </p:grpSpPr>
            <p:sp>
              <p:nvSpPr>
                <p:cNvPr id="12" name="Rectangle 16" descr="浅色上对角线"/>
                <p:cNvSpPr>
                  <a:spLocks noChangeArrowheads="1"/>
                </p:cNvSpPr>
                <p:nvPr/>
              </p:nvSpPr>
              <p:spPr bwMode="auto">
                <a:xfrm>
                  <a:off x="2120" y="6246"/>
                  <a:ext cx="3060" cy="2184"/>
                </a:xfrm>
                <a:prstGeom prst="rect">
                  <a:avLst/>
                </a:prstGeom>
                <a:pattFill prst="ltUpDiag">
                  <a:fgClr>
                    <a:srgbClr val="000000"/>
                  </a:fgClr>
                  <a:bgClr>
                    <a:srgbClr val="FFFFFF"/>
                  </a:bgClr>
                </a:patt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Text Box 15"/>
                <p:cNvSpPr txBox="1">
                  <a:spLocks noChangeArrowheads="1"/>
                </p:cNvSpPr>
                <p:nvPr/>
              </p:nvSpPr>
              <p:spPr bwMode="auto">
                <a:xfrm>
                  <a:off x="2660" y="6723"/>
                  <a:ext cx="2520" cy="1248"/>
                </a:xfrm>
                <a:prstGeom prst="rect">
                  <a:avLst/>
                </a:prstGeom>
                <a:solidFill>
                  <a:srgbClr val="FFFFFF"/>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14" name="Rectangle 14"/>
                <p:cNvSpPr>
                  <a:spLocks noChangeArrowheads="1"/>
                </p:cNvSpPr>
                <p:nvPr/>
              </p:nvSpPr>
              <p:spPr bwMode="auto">
                <a:xfrm>
                  <a:off x="2120" y="7050"/>
                  <a:ext cx="540" cy="568"/>
                </a:xfrm>
                <a:prstGeom prst="rect">
                  <a:avLst/>
                </a:prstGeom>
                <a:solidFill>
                  <a:srgbClr val="FFFFFF"/>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Line 13"/>
                <p:cNvSpPr>
                  <a:spLocks noChangeShapeType="1"/>
                </p:cNvSpPr>
                <p:nvPr/>
              </p:nvSpPr>
              <p:spPr bwMode="auto">
                <a:xfrm>
                  <a:off x="1700" y="7347"/>
                  <a:ext cx="3960" cy="0"/>
                </a:xfrm>
                <a:prstGeom prst="line">
                  <a:avLst/>
                </a:prstGeom>
                <a:noFill/>
                <a:ln w="12700">
                  <a:solidFill>
                    <a:srgbClr val="000000"/>
                  </a:solidFill>
                  <a:prstDash val="lgDash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Line 12"/>
                <p:cNvSpPr>
                  <a:spLocks noChangeShapeType="1"/>
                </p:cNvSpPr>
                <p:nvPr/>
              </p:nvSpPr>
              <p:spPr bwMode="auto">
                <a:xfrm>
                  <a:off x="2112" y="8353"/>
                  <a:ext cx="8" cy="109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11"/>
                <p:cNvSpPr>
                  <a:spLocks noChangeShapeType="1"/>
                </p:cNvSpPr>
                <p:nvPr/>
              </p:nvSpPr>
              <p:spPr bwMode="auto">
                <a:xfrm flipH="1">
                  <a:off x="5180" y="8222"/>
                  <a:ext cx="5" cy="122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10"/>
                <p:cNvSpPr>
                  <a:spLocks noChangeShapeType="1"/>
                </p:cNvSpPr>
                <p:nvPr/>
              </p:nvSpPr>
              <p:spPr bwMode="auto">
                <a:xfrm>
                  <a:off x="2105" y="9148"/>
                  <a:ext cx="3090" cy="0"/>
                </a:xfrm>
                <a:prstGeom prst="line">
                  <a:avLst/>
                </a:prstGeom>
                <a:noFill/>
                <a:ln w="9525">
                  <a:solidFill>
                    <a:srgbClr val="000000"/>
                  </a:solidFill>
                  <a:round/>
                  <a:headEnd type="triangle" w="med" len="lg"/>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Line 9"/>
                <p:cNvSpPr>
                  <a:spLocks noChangeShapeType="1"/>
                </p:cNvSpPr>
                <p:nvPr/>
              </p:nvSpPr>
              <p:spPr bwMode="auto">
                <a:xfrm>
                  <a:off x="5188" y="5545"/>
                  <a:ext cx="0" cy="93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Line 8"/>
                <p:cNvSpPr>
                  <a:spLocks noChangeShapeType="1"/>
                </p:cNvSpPr>
                <p:nvPr/>
              </p:nvSpPr>
              <p:spPr bwMode="auto">
                <a:xfrm>
                  <a:off x="2656" y="5535"/>
                  <a:ext cx="0" cy="1209"/>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Line 7"/>
                <p:cNvSpPr>
                  <a:spLocks noChangeShapeType="1"/>
                </p:cNvSpPr>
                <p:nvPr/>
              </p:nvSpPr>
              <p:spPr bwMode="auto">
                <a:xfrm flipH="1">
                  <a:off x="2118" y="5545"/>
                  <a:ext cx="2" cy="79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Line 6"/>
                <p:cNvSpPr>
                  <a:spLocks noChangeShapeType="1"/>
                </p:cNvSpPr>
                <p:nvPr/>
              </p:nvSpPr>
              <p:spPr bwMode="auto">
                <a:xfrm>
                  <a:off x="2120" y="5701"/>
                  <a:ext cx="540" cy="0"/>
                </a:xfrm>
                <a:prstGeom prst="line">
                  <a:avLst/>
                </a:prstGeom>
                <a:noFill/>
                <a:ln w="9525">
                  <a:solidFill>
                    <a:srgbClr val="000000"/>
                  </a:solidFill>
                  <a:round/>
                  <a:headEnd type="triangle" w="med" len="lg"/>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Line 5"/>
                <p:cNvSpPr>
                  <a:spLocks noChangeShapeType="1"/>
                </p:cNvSpPr>
                <p:nvPr/>
              </p:nvSpPr>
              <p:spPr bwMode="auto">
                <a:xfrm>
                  <a:off x="2645" y="5700"/>
                  <a:ext cx="2551" cy="1"/>
                </a:xfrm>
                <a:prstGeom prst="line">
                  <a:avLst/>
                </a:prstGeom>
                <a:noFill/>
                <a:ln w="9525">
                  <a:solidFill>
                    <a:srgbClr val="000000"/>
                  </a:solidFill>
                  <a:round/>
                  <a:headEnd type="triangle" w="med" len="lg"/>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mc:AlternateContent xmlns:mc="http://schemas.openxmlformats.org/markup-compatibility/2006" xmlns:a14="http://schemas.microsoft.com/office/drawing/2010/main">
            <mc:Choice Requires="a14">
              <p:sp>
                <p:nvSpPr>
                  <p:cNvPr id="9" name="TextBox 8"/>
                  <p:cNvSpPr txBox="1"/>
                  <p:nvPr/>
                </p:nvSpPr>
                <p:spPr>
                  <a:xfrm>
                    <a:off x="4791547" y="1628800"/>
                    <a:ext cx="784317"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3</m:t>
                              </m:r>
                            </m:sub>
                          </m:sSub>
                        </m:oMath>
                      </m:oMathPara>
                    </a14:m>
                    <a:endParaRPr lang="zh-CN" altLang="en-US" dirty="0"/>
                  </a:p>
                </p:txBody>
              </p:sp>
            </mc:Choice>
            <mc:Fallback xmlns="">
              <p:sp>
                <p:nvSpPr>
                  <p:cNvPr id="32" name="TextBox 31"/>
                  <p:cNvSpPr txBox="1">
                    <a:spLocks noRot="1" noChangeAspect="1" noMove="1" noResize="1" noEditPoints="1" noAdjustHandles="1" noChangeArrowheads="1" noChangeShapeType="1" noTextEdit="1"/>
                  </p:cNvSpPr>
                  <p:nvPr/>
                </p:nvSpPr>
                <p:spPr>
                  <a:xfrm>
                    <a:off x="4791547" y="1628800"/>
                    <a:ext cx="784317" cy="369332"/>
                  </a:xfrm>
                  <a:prstGeom prst="rect">
                    <a:avLst/>
                  </a:prstGeom>
                  <a:blipFill rotWithShape="1">
                    <a:blip r:embed="rId10"/>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6084168" y="4715852"/>
                    <a:ext cx="792088"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1</m:t>
                              </m:r>
                            </m:sub>
                          </m:sSub>
                        </m:oMath>
                      </m:oMathPara>
                    </a14:m>
                    <a:endParaRPr lang="zh-CN" altLang="en-US" dirty="0"/>
                  </a:p>
                </p:txBody>
              </p:sp>
            </mc:Choice>
            <mc:Fallback xmlns="">
              <p:sp>
                <p:nvSpPr>
                  <p:cNvPr id="33" name="TextBox 32"/>
                  <p:cNvSpPr txBox="1">
                    <a:spLocks noRot="1" noChangeAspect="1" noMove="1" noResize="1" noEditPoints="1" noAdjustHandles="1" noChangeArrowheads="1" noChangeShapeType="1" noTextEdit="1"/>
                  </p:cNvSpPr>
                  <p:nvPr/>
                </p:nvSpPr>
                <p:spPr>
                  <a:xfrm>
                    <a:off x="6084168" y="4715852"/>
                    <a:ext cx="792088" cy="369332"/>
                  </a:xfrm>
                  <a:prstGeom prst="rect">
                    <a:avLst/>
                  </a:prstGeom>
                  <a:blipFill rotWithShape="1">
                    <a:blip r:embed="rId11"/>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a:xfrm>
                    <a:off x="6181671" y="1656288"/>
                    <a:ext cx="784317"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2</m:t>
                              </m:r>
                            </m:sub>
                          </m:sSub>
                        </m:oMath>
                      </m:oMathPara>
                    </a14:m>
                    <a:endParaRPr lang="zh-CN" altLang="en-US" dirty="0"/>
                  </a:p>
                </p:txBody>
              </p:sp>
            </mc:Choice>
            <mc:Fallback xmlns="">
              <p:sp>
                <p:nvSpPr>
                  <p:cNvPr id="34" name="TextBox 33"/>
                  <p:cNvSpPr txBox="1">
                    <a:spLocks noRot="1" noChangeAspect="1" noMove="1" noResize="1" noEditPoints="1" noAdjustHandles="1" noChangeArrowheads="1" noChangeShapeType="1" noTextEdit="1"/>
                  </p:cNvSpPr>
                  <p:nvPr/>
                </p:nvSpPr>
                <p:spPr>
                  <a:xfrm>
                    <a:off x="6181671" y="1656288"/>
                    <a:ext cx="784317" cy="369332"/>
                  </a:xfrm>
                  <a:prstGeom prst="rect">
                    <a:avLst/>
                  </a:prstGeom>
                  <a:blipFill rotWithShape="1">
                    <a:blip r:embed="rId12"/>
                    <a:stretch>
                      <a:fillRect/>
                    </a:stretch>
                  </a:blipFill>
                </p:spPr>
                <p:txBody>
                  <a:bodyPr/>
                  <a:lstStyle/>
                  <a:p>
                    <a:r>
                      <a:rPr lang="zh-CN" altLang="en-US">
                        <a:noFill/>
                      </a:rPr>
                      <a:t> </a:t>
                    </a:r>
                  </a:p>
                </p:txBody>
              </p:sp>
            </mc:Fallback>
          </mc:AlternateContent>
        </p:grpSp>
        <mc:AlternateContent xmlns:mc="http://schemas.openxmlformats.org/markup-compatibility/2006" xmlns:a14="http://schemas.microsoft.com/office/drawing/2010/main">
          <mc:Choice Requires="a14">
            <p:sp>
              <p:nvSpPr>
                <p:cNvPr id="44" name="TextBox 43"/>
                <p:cNvSpPr txBox="1"/>
                <p:nvPr/>
              </p:nvSpPr>
              <p:spPr>
                <a:xfrm>
                  <a:off x="6084168" y="4653136"/>
                  <a:ext cx="1409825"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zh-CN" altLang="en-US" sz="2000" i="1" smtClean="0">
                            <a:latin typeface="Cambria Math"/>
                          </a:rPr>
                          <m:t>零件图</m:t>
                        </m:r>
                      </m:oMath>
                    </m:oMathPara>
                  </a14:m>
                  <a:endParaRPr lang="zh-CN" altLang="en-US" sz="2000" dirty="0"/>
                </a:p>
              </p:txBody>
            </p:sp>
          </mc:Choice>
          <mc:Fallback xmlns="">
            <p:sp>
              <p:nvSpPr>
                <p:cNvPr id="44" name="TextBox 43"/>
                <p:cNvSpPr txBox="1">
                  <a:spLocks noRot="1" noChangeAspect="1" noMove="1" noResize="1" noEditPoints="1" noAdjustHandles="1" noChangeArrowheads="1" noChangeShapeType="1" noTextEdit="1"/>
                </p:cNvSpPr>
                <p:nvPr/>
              </p:nvSpPr>
              <p:spPr>
                <a:xfrm>
                  <a:off x="6084168" y="4653136"/>
                  <a:ext cx="1409825" cy="400110"/>
                </a:xfrm>
                <a:prstGeom prst="rect">
                  <a:avLst/>
                </a:prstGeom>
                <a:blipFill rotWithShape="1">
                  <a:blip r:embed="rId13"/>
                  <a:stretch>
                    <a:fillRect b="-9091"/>
                  </a:stretch>
                </a:blipFill>
              </p:spPr>
              <p:txBody>
                <a:bodyPr/>
                <a:lstStyle/>
                <a:p>
                  <a:r>
                    <a:rPr lang="zh-CN" altLang="en-US">
                      <a:noFill/>
                    </a:rPr>
                    <a:t> </a:t>
                  </a:r>
                </a:p>
              </p:txBody>
            </p:sp>
          </mc:Fallback>
        </mc:AlternateContent>
      </p:grpSp>
      <p:sp>
        <p:nvSpPr>
          <p:cNvPr id="37"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64</a:t>
            </a:fld>
            <a:endParaRPr lang="zh-CN" altLang="en-US" sz="2400" b="1" dirty="0"/>
          </a:p>
        </p:txBody>
      </p:sp>
    </p:spTree>
    <p:extLst>
      <p:ext uri="{BB962C8B-B14F-4D97-AF65-F5344CB8AC3E}">
        <p14:creationId xmlns:p14="http://schemas.microsoft.com/office/powerpoint/2010/main" val="40278928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2250" fill="hold"/>
                                        <p:tgtEl>
                                          <p:spTgt spid="45"/>
                                        </p:tgtEl>
                                        <p:attrNameLst>
                                          <p:attrName>ppt_x</p:attrName>
                                        </p:attrNameLst>
                                      </p:cBhvr>
                                      <p:tavLst>
                                        <p:tav tm="0">
                                          <p:val>
                                            <p:strVal val="1+#ppt_w/2"/>
                                          </p:val>
                                        </p:tav>
                                        <p:tav tm="100000">
                                          <p:val>
                                            <p:strVal val="#ppt_x"/>
                                          </p:val>
                                        </p:tav>
                                      </p:tavLst>
                                    </p:anim>
                                    <p:anim calcmode="lin" valueType="num">
                                      <p:cBhvr additive="base">
                                        <p:cTn id="8" dur="225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325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up)">
                                      <p:cBhvr>
                                        <p:cTn id="18" dur="2000"/>
                                        <p:tgtEl>
                                          <p:spTgt spid="2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2000" fill="hold"/>
                                        <p:tgtEl>
                                          <p:spTgt spid="47"/>
                                        </p:tgtEl>
                                        <p:attrNameLst>
                                          <p:attrName>ppt_x</p:attrName>
                                        </p:attrNameLst>
                                      </p:cBhvr>
                                      <p:tavLst>
                                        <p:tav tm="0">
                                          <p:val>
                                            <p:strVal val="#ppt_x"/>
                                          </p:val>
                                        </p:tav>
                                        <p:tav tm="100000">
                                          <p:val>
                                            <p:strVal val="#ppt_x"/>
                                          </p:val>
                                        </p:tav>
                                      </p:tavLst>
                                    </p:anim>
                                    <p:anim calcmode="lin" valueType="num">
                                      <p:cBhvr additive="base">
                                        <p:cTn id="24" dur="20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
          <p:cNvSpPr>
            <a:spLocks noChangeArrowheads="1"/>
          </p:cNvSpPr>
          <p:nvPr/>
        </p:nvSpPr>
        <p:spPr bwMode="auto">
          <a:xfrm>
            <a:off x="202424" y="544031"/>
            <a:ext cx="8568952" cy="2092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00025" algn="l" defTabSz="914400" rtl="0" eaLnBrk="1" fontAlgn="base" latinLnBrk="0" hangingPunct="1">
              <a:lnSpc>
                <a:spcPct val="130000"/>
              </a:lnSpc>
              <a:spcBef>
                <a:spcPct val="0"/>
              </a:spcBef>
              <a:spcAft>
                <a:spcPct val="0"/>
              </a:spcAft>
              <a:buClrTx/>
              <a:buSzTx/>
              <a:buFontTx/>
              <a:buNone/>
              <a:tabLst/>
            </a:pPr>
            <a:r>
              <a:rPr lang="en-US" altLang="zh-CN" sz="1600" b="1" dirty="0">
                <a:solidFill>
                  <a:srgbClr val="000000"/>
                </a:solidFill>
                <a:latin typeface="Times New Roman" pitchFamily="18" charset="0"/>
                <a:ea typeface="宋体" pitchFamily="2" charset="-122"/>
                <a:cs typeface="Times New Roman" pitchFamily="18" charset="0"/>
              </a:rPr>
              <a:t>5</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lang="en-US" altLang="zh-CN" sz="1600" b="1" dirty="0" smtClean="0">
                <a:solidFill>
                  <a:srgbClr val="000000"/>
                </a:solidFill>
                <a:latin typeface="Times New Roman" pitchFamily="18" charset="0"/>
                <a:ea typeface="宋体" pitchFamily="2" charset="-122"/>
                <a:cs typeface="Times New Roman" pitchFamily="18" charset="0"/>
              </a:rPr>
              <a:t>   </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将下列技术要求，按国标准规定标注在图上：  （</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10</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分）</a:t>
            </a:r>
            <a:endParaRPr kumimoji="0" lang="zh-CN" altLang="en-US" sz="1600" b="1" i="0" u="none" strike="noStrike" cap="none" normalizeH="0" baseline="0" dirty="0" smtClean="0">
              <a:ln>
                <a:noFill/>
              </a:ln>
              <a:solidFill>
                <a:schemeClr val="tx1"/>
              </a:solidFill>
              <a:effectLst/>
              <a:latin typeface="Arial" pitchFamily="34" charset="0"/>
              <a:ea typeface="宋体" pitchFamily="2" charset="-122"/>
            </a:endParaRPr>
          </a:p>
          <a:p>
            <a:pPr marL="0" marR="0" lvl="0" indent="200025" algn="l" defTabSz="914400" rtl="0" eaLnBrk="0" fontAlgn="base" latinLnBrk="0" hangingPunct="0">
              <a:lnSpc>
                <a:spcPct val="130000"/>
              </a:lnSpc>
              <a:spcBef>
                <a:spcPct val="0"/>
              </a:spcBef>
              <a:spcAft>
                <a:spcPct val="0"/>
              </a:spcAft>
              <a:buClrTx/>
              <a:buSzTx/>
              <a:buFontTx/>
              <a:buNone/>
              <a:tabLst/>
            </a:pP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）圆锥面素线的直线度公差为</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0.012 mm</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2</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）圆锥面圆度公差为</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0.009 mm</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endParaRPr kumimoji="0" lang="zh-CN" altLang="en-US" sz="1600" b="1" i="0" u="none" strike="noStrike" cap="none" normalizeH="0" baseline="0" dirty="0" smtClean="0">
              <a:ln>
                <a:noFill/>
              </a:ln>
              <a:solidFill>
                <a:schemeClr val="tx1"/>
              </a:solidFill>
              <a:effectLst/>
              <a:latin typeface="Arial" pitchFamily="34" charset="0"/>
              <a:ea typeface="宋体" pitchFamily="2" charset="-122"/>
            </a:endParaRPr>
          </a:p>
          <a:p>
            <a:pPr marL="0" marR="0" lvl="0" indent="200025" algn="l" defTabSz="914400" rtl="0" eaLnBrk="0" fontAlgn="base" latinLnBrk="0" hangingPunct="0">
              <a:lnSpc>
                <a:spcPct val="130000"/>
              </a:lnSpc>
              <a:spcBef>
                <a:spcPct val="0"/>
              </a:spcBef>
              <a:spcAft>
                <a:spcPct val="0"/>
              </a:spcAft>
              <a:buClrTx/>
              <a:buSzTx/>
              <a:buFontTx/>
              <a:buNone/>
              <a:tabLst/>
            </a:pP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3</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lang="en-US" altLang="zh-CN" sz="1600" b="1" i="1" dirty="0" smtClean="0">
                <a:solidFill>
                  <a:srgbClr val="000000"/>
                </a:solidFill>
                <a:latin typeface="BankGothic Lt BT" pitchFamily="34" charset="0"/>
                <a:ea typeface="黑体" pitchFamily="2" charset="-122"/>
                <a:cs typeface="Times New Roman" pitchFamily="18" charset="0"/>
              </a:rPr>
              <a:t>ϕ </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40H7</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孔中心线对</a:t>
            </a:r>
            <a:r>
              <a:rPr kumimoji="0" lang="el-GR" altLang="zh-CN" sz="1600" b="1" i="1" u="none" strike="noStrike" cap="none" normalizeH="0" baseline="0" dirty="0" smtClean="0">
                <a:ln>
                  <a:noFill/>
                </a:ln>
                <a:solidFill>
                  <a:srgbClr val="000000"/>
                </a:solidFill>
                <a:effectLst/>
                <a:latin typeface="Cambria Math"/>
                <a:ea typeface="Cambria Math"/>
                <a:cs typeface="Times New Roman" pitchFamily="18" charset="0"/>
              </a:rPr>
              <a:t>ϕ</a:t>
            </a:r>
            <a:r>
              <a:rPr kumimoji="0" lang="en-US" altLang="zh-CN" sz="1600" b="1" i="1" u="none" strike="noStrike" cap="none" normalizeH="0" baseline="0" dirty="0" smtClean="0">
                <a:ln>
                  <a:noFill/>
                </a:ln>
                <a:solidFill>
                  <a:srgbClr val="000000"/>
                </a:solidFill>
                <a:effectLst/>
                <a:latin typeface="Cambria Math"/>
                <a:ea typeface="Cambria Math"/>
                <a:cs typeface="Times New Roman" pitchFamily="18" charset="0"/>
              </a:rPr>
              <a:t> </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15H7</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孔中心线的同轴度公差为</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0.02mm</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endParaRPr kumimoji="0" lang="zh-CN" altLang="en-US" sz="1600" b="1" i="0" u="none" strike="noStrike" cap="none" normalizeH="0" baseline="0" dirty="0" smtClean="0">
              <a:ln>
                <a:noFill/>
              </a:ln>
              <a:solidFill>
                <a:schemeClr val="tx1"/>
              </a:solidFill>
              <a:effectLst/>
              <a:latin typeface="Arial" pitchFamily="34" charset="0"/>
              <a:ea typeface="宋体" pitchFamily="2" charset="-122"/>
            </a:endParaRPr>
          </a:p>
          <a:p>
            <a:pPr marL="0" marR="0" lvl="0" indent="200025" algn="l" defTabSz="914400" rtl="0" eaLnBrk="0" fontAlgn="base" latinLnBrk="0" hangingPunct="0">
              <a:lnSpc>
                <a:spcPct val="130000"/>
              </a:lnSpc>
              <a:spcBef>
                <a:spcPct val="0"/>
              </a:spcBef>
              <a:spcAft>
                <a:spcPct val="0"/>
              </a:spcAft>
              <a:buClrTx/>
              <a:buSzTx/>
              <a:buFontTx/>
              <a:buNone/>
              <a:tabLst/>
            </a:pP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4</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kumimoji="0" lang="el-GR" altLang="zh-CN" sz="1600" b="1" i="1" u="none" strike="noStrike" cap="none" normalizeH="0" baseline="0" dirty="0" smtClean="0">
                <a:ln>
                  <a:noFill/>
                </a:ln>
                <a:solidFill>
                  <a:srgbClr val="000000"/>
                </a:solidFill>
                <a:effectLst/>
                <a:latin typeface="Cambria Math"/>
                <a:ea typeface="Cambria Math"/>
                <a:cs typeface="Times New Roman" pitchFamily="18" charset="0"/>
              </a:rPr>
              <a:t>ϕ</a:t>
            </a:r>
            <a:r>
              <a:rPr kumimoji="0" lang="en-US" altLang="zh-CN" sz="1600" b="1" i="1" u="none" strike="noStrike" cap="none" normalizeH="0" baseline="0" dirty="0" smtClean="0">
                <a:ln>
                  <a:noFill/>
                </a:ln>
                <a:solidFill>
                  <a:srgbClr val="000000"/>
                </a:solidFill>
                <a:effectLst/>
                <a:latin typeface="Cambria Math"/>
                <a:ea typeface="Cambria Math"/>
                <a:cs typeface="Times New Roman" pitchFamily="18" charset="0"/>
              </a:rPr>
              <a:t> </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15H7</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孔中心线对表面</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Ⅰ</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的垂直度公差为</a:t>
            </a:r>
            <a:r>
              <a:rPr kumimoji="0" lang="el-GR" altLang="zh-CN" sz="1600" b="1" i="1" u="none" strike="noStrike" cap="none" normalizeH="0" baseline="0" dirty="0" smtClean="0">
                <a:ln>
                  <a:noFill/>
                </a:ln>
                <a:solidFill>
                  <a:srgbClr val="000000"/>
                </a:solidFill>
                <a:effectLst/>
                <a:latin typeface="Cambria Math"/>
                <a:ea typeface="Cambria Math"/>
                <a:cs typeface="Times New Roman" pitchFamily="18" charset="0"/>
              </a:rPr>
              <a:t>ϕ</a:t>
            </a:r>
            <a:r>
              <a:rPr kumimoji="0" lang="en-US" altLang="zh-CN" sz="1600" b="1" i="1" u="none" strike="noStrike" cap="none" normalizeH="0" baseline="0" dirty="0" smtClean="0">
                <a:ln>
                  <a:noFill/>
                </a:ln>
                <a:solidFill>
                  <a:srgbClr val="000000"/>
                </a:solidFill>
                <a:effectLst/>
                <a:latin typeface="Cambria Math"/>
                <a:ea typeface="Cambria Math"/>
                <a:cs typeface="Times New Roman" pitchFamily="18" charset="0"/>
              </a:rPr>
              <a:t> </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0.025mm</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endParaRPr kumimoji="0" lang="zh-CN" altLang="en-US" sz="1600" b="1" i="0" u="none" strike="noStrike" cap="none" normalizeH="0" baseline="0" dirty="0" smtClean="0">
              <a:ln>
                <a:noFill/>
              </a:ln>
              <a:solidFill>
                <a:schemeClr val="tx1"/>
              </a:solidFill>
              <a:effectLst/>
              <a:latin typeface="Arial" pitchFamily="34" charset="0"/>
              <a:ea typeface="宋体" pitchFamily="2" charset="-122"/>
            </a:endParaRPr>
          </a:p>
          <a:p>
            <a:pPr marL="0" marR="0" lvl="0" indent="200025" algn="l" defTabSz="914400" rtl="0" eaLnBrk="0" fontAlgn="base" latinLnBrk="0" hangingPunct="0">
              <a:lnSpc>
                <a:spcPct val="130000"/>
              </a:lnSpc>
              <a:spcBef>
                <a:spcPct val="0"/>
              </a:spcBef>
              <a:spcAft>
                <a:spcPct val="0"/>
              </a:spcAft>
              <a:buClrTx/>
              <a:buSzTx/>
              <a:buFontTx/>
              <a:buNone/>
              <a:tabLst/>
            </a:pP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5</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kumimoji="0" lang="el-GR" altLang="zh-CN" sz="1600" b="1" i="1" u="none" strike="noStrike" cap="none" normalizeH="0" baseline="0" dirty="0" smtClean="0">
                <a:ln>
                  <a:noFill/>
                </a:ln>
                <a:solidFill>
                  <a:srgbClr val="000000"/>
                </a:solidFill>
                <a:effectLst/>
                <a:latin typeface="Cambria Math"/>
                <a:ea typeface="Cambria Math"/>
                <a:cs typeface="Times New Roman" pitchFamily="18" charset="0"/>
              </a:rPr>
              <a:t>ϕ</a:t>
            </a:r>
            <a:r>
              <a:rPr kumimoji="0" lang="en-US" altLang="zh-CN" sz="1600" b="1" i="1" u="none" strike="noStrike" cap="none" normalizeH="0" baseline="0" dirty="0" smtClean="0">
                <a:ln>
                  <a:noFill/>
                </a:ln>
                <a:solidFill>
                  <a:srgbClr val="000000"/>
                </a:solidFill>
                <a:effectLst/>
                <a:latin typeface="Cambria Math"/>
                <a:ea typeface="Cambria Math"/>
                <a:cs typeface="Times New Roman" pitchFamily="18" charset="0"/>
              </a:rPr>
              <a:t> </a:t>
            </a:r>
            <a:r>
              <a:rPr kumimoji="0" lang="en-US" altLang="zh-CN" sz="1600" b="1" i="0" u="none" strike="noStrike" cap="none" normalizeH="0" baseline="0" dirty="0" smtClean="0">
                <a:ln>
                  <a:noFill/>
                </a:ln>
                <a:solidFill>
                  <a:srgbClr val="000000"/>
                </a:solidFill>
                <a:effectLst/>
                <a:latin typeface="Times New Roman" pitchFamily="18" charset="0"/>
                <a:ea typeface="黑体" pitchFamily="2" charset="-122"/>
                <a:cs typeface="Times New Roman" pitchFamily="18" charset="0"/>
              </a:rPr>
              <a:t>40</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H7</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内孔表面粗糙度</a:t>
            </a:r>
            <a:r>
              <a:rPr kumimoji="0" lang="en-US" altLang="zh-CN" sz="1600" b="1" i="1"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Ra</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上限允许值为</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1.6μm</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，切削加工；</a:t>
            </a:r>
            <a:endParaRPr kumimoji="0" lang="zh-CN" altLang="en-US" sz="1600" b="1" i="0" u="none" strike="noStrike" cap="none" normalizeH="0" baseline="0" dirty="0" smtClean="0">
              <a:ln>
                <a:noFill/>
              </a:ln>
              <a:solidFill>
                <a:schemeClr val="tx1"/>
              </a:solidFill>
              <a:effectLst/>
              <a:latin typeface="Arial" pitchFamily="34" charset="0"/>
              <a:ea typeface="宋体" pitchFamily="2" charset="-122"/>
            </a:endParaRPr>
          </a:p>
          <a:p>
            <a:pPr marL="0" marR="0" lvl="0" indent="200025" algn="l" defTabSz="914400" rtl="0" eaLnBrk="0" fontAlgn="base" latinLnBrk="0" hangingPunct="0">
              <a:lnSpc>
                <a:spcPct val="130000"/>
              </a:lnSpc>
              <a:spcBef>
                <a:spcPct val="0"/>
              </a:spcBef>
              <a:spcAft>
                <a:spcPct val="0"/>
              </a:spcAft>
              <a:buClrTx/>
              <a:buSzTx/>
              <a:buFontTx/>
              <a:buNone/>
              <a:tabLst/>
            </a:pP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6</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kumimoji="0" lang="el-GR" altLang="zh-CN" sz="1600" b="1" i="1" u="none" strike="noStrike" cap="none" normalizeH="0" baseline="0" dirty="0" smtClean="0">
                <a:ln>
                  <a:noFill/>
                </a:ln>
                <a:solidFill>
                  <a:srgbClr val="000000"/>
                </a:solidFill>
                <a:effectLst/>
                <a:latin typeface="Cambria Math"/>
                <a:ea typeface="Cambria Math"/>
                <a:cs typeface="Times New Roman" pitchFamily="18" charset="0"/>
              </a:rPr>
              <a:t>ϕ</a:t>
            </a:r>
            <a:r>
              <a:rPr kumimoji="0" lang="en-US" altLang="zh-CN" sz="1600" b="1" i="1" u="none" strike="noStrike" cap="none" normalizeH="0" baseline="0" dirty="0" smtClean="0">
                <a:ln>
                  <a:noFill/>
                </a:ln>
                <a:solidFill>
                  <a:srgbClr val="000000"/>
                </a:solidFill>
                <a:effectLst/>
                <a:latin typeface="Cambria Math"/>
                <a:ea typeface="Cambria Math"/>
                <a:cs typeface="Times New Roman" pitchFamily="18" charset="0"/>
              </a:rPr>
              <a:t> </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15H7</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内孔表面粗糙度</a:t>
            </a:r>
            <a:r>
              <a:rPr kumimoji="0" lang="en-US" altLang="zh-CN" sz="1600" b="1" i="1"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Ra</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上限允许值为</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0.8μm</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，切削加工。</a:t>
            </a:r>
            <a:endParaRPr kumimoji="0" lang="zh-CN" altLang="en-US" sz="1600" b="1" i="0" u="none" strike="noStrike" cap="none" normalizeH="0" baseline="0" dirty="0" smtClean="0">
              <a:ln>
                <a:noFill/>
              </a:ln>
              <a:solidFill>
                <a:schemeClr val="tx1"/>
              </a:solidFill>
              <a:effectLst/>
              <a:latin typeface="Arial" pitchFamily="34" charset="0"/>
              <a:ea typeface="宋体" pitchFamily="2" charset="-122"/>
            </a:endParaRPr>
          </a:p>
        </p:txBody>
      </p:sp>
      <p:sp>
        <p:nvSpPr>
          <p:cNvPr id="90" name="TextBox 89"/>
          <p:cNvSpPr txBox="1"/>
          <p:nvPr/>
        </p:nvSpPr>
        <p:spPr>
          <a:xfrm>
            <a:off x="353250" y="2663428"/>
            <a:ext cx="1554454" cy="502702"/>
          </a:xfrm>
          <a:prstGeom prst="rect">
            <a:avLst/>
          </a:prstGeom>
          <a:noFill/>
        </p:spPr>
        <p:txBody>
          <a:bodyPr wrap="square" rtlCol="0">
            <a:spAutoFit/>
          </a:bodyPr>
          <a:lstStyle/>
          <a:p>
            <a:r>
              <a:rPr lang="zh-CN" altLang="en-US" sz="4000" b="1" baseline="-25000" dirty="0" smtClean="0">
                <a:solidFill>
                  <a:srgbClr val="FF0000"/>
                </a:solidFill>
              </a:rPr>
              <a:t>答案：</a:t>
            </a:r>
            <a:endParaRPr lang="zh-CN" altLang="en-US" sz="4000" b="1" baseline="-25000" dirty="0">
              <a:solidFill>
                <a:srgbClr val="FF0000"/>
              </a:solidFill>
            </a:endParaRPr>
          </a:p>
        </p:txBody>
      </p:sp>
      <p:grpSp>
        <p:nvGrpSpPr>
          <p:cNvPr id="7" name="组合 6"/>
          <p:cNvGrpSpPr/>
          <p:nvPr/>
        </p:nvGrpSpPr>
        <p:grpSpPr>
          <a:xfrm>
            <a:off x="1355802" y="2564904"/>
            <a:ext cx="6240534" cy="3861048"/>
            <a:chOff x="179512" y="2780928"/>
            <a:chExt cx="6240534" cy="3861048"/>
          </a:xfrm>
        </p:grpSpPr>
        <p:grpSp>
          <p:nvGrpSpPr>
            <p:cNvPr id="59" name="组合 58"/>
            <p:cNvGrpSpPr/>
            <p:nvPr/>
          </p:nvGrpSpPr>
          <p:grpSpPr>
            <a:xfrm>
              <a:off x="1403648" y="2780928"/>
              <a:ext cx="3707528" cy="3861048"/>
              <a:chOff x="2555776" y="3009732"/>
              <a:chExt cx="3707528" cy="3456384"/>
            </a:xfrm>
          </p:grpSpPr>
          <p:pic>
            <p:nvPicPr>
              <p:cNvPr id="6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3009732"/>
                <a:ext cx="3707528"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 name="TextBox 61"/>
              <p:cNvSpPr txBox="1"/>
              <p:nvPr/>
            </p:nvSpPr>
            <p:spPr>
              <a:xfrm>
                <a:off x="3689460" y="3009732"/>
                <a:ext cx="1440160" cy="461665"/>
              </a:xfrm>
              <a:prstGeom prst="rect">
                <a:avLst/>
              </a:prstGeom>
              <a:noFill/>
            </p:spPr>
            <p:txBody>
              <a:bodyPr wrap="square" rtlCol="0">
                <a:spAutoFit/>
              </a:bodyPr>
              <a:lstStyle/>
              <a:p>
                <a:r>
                  <a:rPr lang="el-GR" altLang="zh-CN" sz="2400" i="1" dirty="0" smtClean="0">
                    <a:latin typeface="Cambria Math"/>
                    <a:ea typeface="Cambria Math"/>
                  </a:rPr>
                  <a:t>ϕ</a:t>
                </a:r>
                <a:r>
                  <a:rPr lang="en-US" altLang="zh-CN" sz="2400" dirty="0" smtClean="0">
                    <a:latin typeface="Cambria Math"/>
                    <a:ea typeface="Cambria Math"/>
                  </a:rPr>
                  <a:t>40H7</a:t>
                </a:r>
                <a:endParaRPr lang="zh-CN" altLang="en-US" sz="2400" dirty="0"/>
              </a:p>
            </p:txBody>
          </p:sp>
          <p:cxnSp>
            <p:nvCxnSpPr>
              <p:cNvPr id="64" name="直接连接符 63"/>
              <p:cNvCxnSpPr/>
              <p:nvPr/>
            </p:nvCxnSpPr>
            <p:spPr>
              <a:xfrm>
                <a:off x="4211960" y="6237312"/>
                <a:ext cx="504056" cy="0"/>
              </a:xfrm>
              <a:prstGeom prst="line">
                <a:avLst/>
              </a:prstGeom>
              <a:ln w="28575">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67" name="组合 66"/>
            <p:cNvGrpSpPr/>
            <p:nvPr/>
          </p:nvGrpSpPr>
          <p:grpSpPr>
            <a:xfrm>
              <a:off x="3923928" y="5157192"/>
              <a:ext cx="1775105" cy="369332"/>
              <a:chOff x="4894425" y="5445224"/>
              <a:chExt cx="1775105" cy="369332"/>
            </a:xfrm>
          </p:grpSpPr>
          <p:cxnSp>
            <p:nvCxnSpPr>
              <p:cNvPr id="68" name="直接箭头连接符 67"/>
              <p:cNvCxnSpPr/>
              <p:nvPr/>
            </p:nvCxnSpPr>
            <p:spPr>
              <a:xfrm flipH="1">
                <a:off x="4894425" y="5661248"/>
                <a:ext cx="609036"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a:off x="5470489" y="5445224"/>
                <a:ext cx="1199041" cy="369332"/>
                <a:chOff x="622496" y="4252446"/>
                <a:chExt cx="1199041" cy="369332"/>
              </a:xfrm>
            </p:grpSpPr>
            <p:sp>
              <p:nvSpPr>
                <p:cNvPr id="70" name="椭圆 69"/>
                <p:cNvSpPr/>
                <p:nvPr/>
              </p:nvSpPr>
              <p:spPr>
                <a:xfrm>
                  <a:off x="725860" y="4327280"/>
                  <a:ext cx="228600" cy="219663"/>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TextBox 72"/>
                <p:cNvSpPr txBox="1"/>
                <p:nvPr/>
              </p:nvSpPr>
              <p:spPr>
                <a:xfrm>
                  <a:off x="622496" y="4252446"/>
                  <a:ext cx="1199041" cy="369332"/>
                </a:xfrm>
                <a:prstGeom prst="rect">
                  <a:avLst/>
                </a:prstGeom>
                <a:noFill/>
                <a:ln w="12700">
                  <a:solidFill>
                    <a:schemeClr val="tx1"/>
                  </a:solidFill>
                </a:ln>
              </p:spPr>
              <p:txBody>
                <a:bodyPr wrap="square" rtlCol="0">
                  <a:spAutoFit/>
                </a:bodyPr>
                <a:lstStyle/>
                <a:p>
                  <a:r>
                    <a:rPr lang="en-US" altLang="zh-CN" i="1" dirty="0" smtClean="0"/>
                    <a:t>        </a:t>
                  </a:r>
                  <a:r>
                    <a:rPr lang="en-US" altLang="zh-CN" dirty="0" smtClean="0"/>
                    <a:t>0.009</a:t>
                  </a:r>
                  <a:endParaRPr lang="zh-CN" altLang="en-US" dirty="0"/>
                </a:p>
              </p:txBody>
            </p:sp>
            <p:cxnSp>
              <p:nvCxnSpPr>
                <p:cNvPr id="74" name="直接连接符 73"/>
                <p:cNvCxnSpPr/>
                <p:nvPr/>
              </p:nvCxnSpPr>
              <p:spPr>
                <a:xfrm>
                  <a:off x="1101421" y="4252446"/>
                  <a:ext cx="0" cy="343656"/>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77" name="组合 76"/>
            <p:cNvGrpSpPr/>
            <p:nvPr/>
          </p:nvGrpSpPr>
          <p:grpSpPr>
            <a:xfrm>
              <a:off x="3851920" y="5501062"/>
              <a:ext cx="1775105" cy="448218"/>
              <a:chOff x="5004048" y="5454516"/>
              <a:chExt cx="1775105" cy="448218"/>
            </a:xfrm>
          </p:grpSpPr>
          <p:cxnSp>
            <p:nvCxnSpPr>
              <p:cNvPr id="78" name="直接箭头连接符 77"/>
              <p:cNvCxnSpPr/>
              <p:nvPr/>
            </p:nvCxnSpPr>
            <p:spPr>
              <a:xfrm>
                <a:off x="5004048" y="5454516"/>
                <a:ext cx="449074" cy="278740"/>
              </a:xfrm>
              <a:prstGeom prst="straightConnector1">
                <a:avLst/>
              </a:prstGeom>
              <a:ln w="127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5453122" y="5733256"/>
                <a:ext cx="162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5580112" y="5517232"/>
                <a:ext cx="1199041" cy="385502"/>
                <a:chOff x="1522999" y="5690431"/>
                <a:chExt cx="1199041" cy="385502"/>
              </a:xfrm>
            </p:grpSpPr>
            <p:pic>
              <p:nvPicPr>
                <p:cNvPr id="81" name="图片 8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7664" y="5733256"/>
                  <a:ext cx="429178" cy="342677"/>
                </a:xfrm>
                <a:prstGeom prst="rect">
                  <a:avLst/>
                </a:prstGeom>
              </p:spPr>
            </p:pic>
            <p:sp>
              <p:nvSpPr>
                <p:cNvPr id="83" name="TextBox 82"/>
                <p:cNvSpPr txBox="1"/>
                <p:nvPr/>
              </p:nvSpPr>
              <p:spPr>
                <a:xfrm>
                  <a:off x="1522999" y="5690431"/>
                  <a:ext cx="1199041" cy="369332"/>
                </a:xfrm>
                <a:prstGeom prst="rect">
                  <a:avLst/>
                </a:prstGeom>
                <a:noFill/>
                <a:ln w="12700">
                  <a:solidFill>
                    <a:schemeClr val="tx1"/>
                  </a:solidFill>
                </a:ln>
              </p:spPr>
              <p:txBody>
                <a:bodyPr wrap="square" rtlCol="0">
                  <a:spAutoFit/>
                </a:bodyPr>
                <a:lstStyle/>
                <a:p>
                  <a:r>
                    <a:rPr lang="en-US" altLang="zh-CN" i="1" dirty="0" smtClean="0"/>
                    <a:t>        </a:t>
                  </a:r>
                  <a:r>
                    <a:rPr lang="en-US" altLang="zh-CN" dirty="0" smtClean="0"/>
                    <a:t>0.012</a:t>
                  </a:r>
                  <a:endParaRPr lang="zh-CN" altLang="en-US" dirty="0"/>
                </a:p>
              </p:txBody>
            </p:sp>
            <p:cxnSp>
              <p:nvCxnSpPr>
                <p:cNvPr id="84" name="直接连接符 83"/>
                <p:cNvCxnSpPr/>
                <p:nvPr/>
              </p:nvCxnSpPr>
              <p:spPr>
                <a:xfrm>
                  <a:off x="1964309" y="5690431"/>
                  <a:ext cx="0" cy="343656"/>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85" name="组合 84"/>
            <p:cNvGrpSpPr/>
            <p:nvPr/>
          </p:nvGrpSpPr>
          <p:grpSpPr>
            <a:xfrm>
              <a:off x="3563888" y="5877272"/>
              <a:ext cx="2856158" cy="761316"/>
              <a:chOff x="4452146" y="5743589"/>
              <a:chExt cx="2856158" cy="761316"/>
            </a:xfrm>
          </p:grpSpPr>
          <p:cxnSp>
            <p:nvCxnSpPr>
              <p:cNvPr id="86" name="直接连接符 85"/>
              <p:cNvCxnSpPr/>
              <p:nvPr/>
            </p:nvCxnSpPr>
            <p:spPr>
              <a:xfrm>
                <a:off x="4452146" y="6252984"/>
                <a:ext cx="1269001" cy="45769"/>
              </a:xfrm>
              <a:prstGeom prst="line">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5724128" y="6114087"/>
                <a:ext cx="1512168" cy="390818"/>
                <a:chOff x="5977768" y="6021288"/>
                <a:chExt cx="1512168" cy="390818"/>
              </a:xfrm>
            </p:grpSpPr>
            <p:pic>
              <p:nvPicPr>
                <p:cNvPr id="117"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05243" y="6114782"/>
                  <a:ext cx="360704" cy="255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5" name="TextBox 134"/>
                <p:cNvSpPr txBox="1"/>
                <p:nvPr/>
              </p:nvSpPr>
              <p:spPr>
                <a:xfrm>
                  <a:off x="5977768" y="6021288"/>
                  <a:ext cx="1512168" cy="369332"/>
                </a:xfrm>
                <a:prstGeom prst="rect">
                  <a:avLst/>
                </a:prstGeom>
                <a:noFill/>
                <a:ln w="12700">
                  <a:solidFill>
                    <a:schemeClr val="tx1"/>
                  </a:solidFill>
                </a:ln>
              </p:spPr>
              <p:txBody>
                <a:bodyPr wrap="square" rtlCol="0">
                  <a:spAutoFit/>
                </a:bodyPr>
                <a:lstStyle/>
                <a:p>
                  <a:r>
                    <a:rPr lang="en-US" altLang="zh-CN" i="1" dirty="0" smtClean="0"/>
                    <a:t>      </a:t>
                  </a:r>
                  <a:r>
                    <a:rPr lang="el-GR" altLang="zh-CN" i="1" dirty="0" smtClean="0">
                      <a:latin typeface="Cambria Math"/>
                      <a:ea typeface="Cambria Math"/>
                    </a:rPr>
                    <a:t>ϕ</a:t>
                  </a:r>
                  <a:r>
                    <a:rPr lang="en-US" altLang="zh-CN" dirty="0" smtClean="0"/>
                    <a:t>0.025   </a:t>
                  </a:r>
                  <a:r>
                    <a:rPr lang="en-US" altLang="zh-CN" i="1" dirty="0" smtClean="0"/>
                    <a:t>B</a:t>
                  </a:r>
                  <a:endParaRPr lang="zh-CN" altLang="en-US" i="1" dirty="0"/>
                </a:p>
              </p:txBody>
            </p:sp>
            <p:cxnSp>
              <p:nvCxnSpPr>
                <p:cNvPr id="136" name="直接连接符 135"/>
                <p:cNvCxnSpPr/>
                <p:nvPr/>
              </p:nvCxnSpPr>
              <p:spPr>
                <a:xfrm>
                  <a:off x="6365947" y="6042774"/>
                  <a:ext cx="0" cy="369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7129896" y="6042774"/>
                  <a:ext cx="0" cy="369332"/>
                </a:xfrm>
                <a:prstGeom prst="line">
                  <a:avLst/>
                </a:prstGeom>
              </p:spPr>
              <p:style>
                <a:lnRef idx="1">
                  <a:schemeClr val="accent1"/>
                </a:lnRef>
                <a:fillRef idx="0">
                  <a:schemeClr val="accent1"/>
                </a:fillRef>
                <a:effectRef idx="0">
                  <a:schemeClr val="accent1"/>
                </a:effectRef>
                <a:fontRef idx="minor">
                  <a:schemeClr val="tx1"/>
                </a:fontRef>
              </p:style>
            </p:cxnSp>
          </p:grpSp>
          <p:sp>
            <p:nvSpPr>
              <p:cNvPr id="88" name="TextBox 87"/>
              <p:cNvSpPr txBox="1"/>
              <p:nvPr/>
            </p:nvSpPr>
            <p:spPr>
              <a:xfrm>
                <a:off x="5868144" y="5743589"/>
                <a:ext cx="1440160" cy="461665"/>
              </a:xfrm>
              <a:prstGeom prst="rect">
                <a:avLst/>
              </a:prstGeom>
              <a:noFill/>
            </p:spPr>
            <p:txBody>
              <a:bodyPr wrap="square" rtlCol="0">
                <a:spAutoFit/>
              </a:bodyPr>
              <a:lstStyle/>
              <a:p>
                <a:r>
                  <a:rPr lang="en-US" altLang="zh-CN" sz="2400" b="1" i="1" dirty="0" smtClean="0"/>
                  <a:t>Φ </a:t>
                </a:r>
                <a:r>
                  <a:rPr lang="en-US" altLang="zh-CN" sz="2400" b="1" dirty="0" smtClean="0"/>
                  <a:t>15H7</a:t>
                </a:r>
                <a:endParaRPr lang="zh-CN" altLang="en-US" sz="2400" b="1" baseline="-25000" dirty="0"/>
              </a:p>
            </p:txBody>
          </p:sp>
          <p:grpSp>
            <p:nvGrpSpPr>
              <p:cNvPr id="106" name="组合 105"/>
              <p:cNvGrpSpPr/>
              <p:nvPr/>
            </p:nvGrpSpPr>
            <p:grpSpPr>
              <a:xfrm>
                <a:off x="4732409" y="5830057"/>
                <a:ext cx="1119715" cy="441277"/>
                <a:chOff x="7548688" y="3995835"/>
                <a:chExt cx="1119715" cy="441277"/>
              </a:xfrm>
            </p:grpSpPr>
            <p:sp>
              <p:nvSpPr>
                <p:cNvPr id="113" name="Text Box 16"/>
                <p:cNvSpPr txBox="1">
                  <a:spLocks noChangeArrowheads="1"/>
                </p:cNvSpPr>
                <p:nvPr/>
              </p:nvSpPr>
              <p:spPr bwMode="auto">
                <a:xfrm>
                  <a:off x="7873487" y="4008492"/>
                  <a:ext cx="79491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charset="-122"/>
                    </a:defRPr>
                  </a:lvl1pPr>
                  <a:lvl2pPr marL="742950" indent="-285750" eaLnBrk="0" hangingPunct="0">
                    <a:defRPr kumimoji="1" sz="2400">
                      <a:solidFill>
                        <a:schemeClr val="tx1"/>
                      </a:solidFill>
                      <a:latin typeface="Times New Roman" pitchFamily="18" charset="0"/>
                      <a:ea typeface="宋体" charset="-122"/>
                    </a:defRPr>
                  </a:lvl2pPr>
                  <a:lvl3pPr marL="1143000" indent="-228600" eaLnBrk="0" hangingPunct="0">
                    <a:defRPr kumimoji="1" sz="2400">
                      <a:solidFill>
                        <a:schemeClr val="tx1"/>
                      </a:solidFill>
                      <a:latin typeface="Times New Roman" pitchFamily="18" charset="0"/>
                      <a:ea typeface="宋体" charset="-122"/>
                    </a:defRPr>
                  </a:lvl3pPr>
                  <a:lvl4pPr marL="1600200" indent="-228600" eaLnBrk="0" hangingPunct="0">
                    <a:defRPr kumimoji="1" sz="2400">
                      <a:solidFill>
                        <a:schemeClr val="tx1"/>
                      </a:solidFill>
                      <a:latin typeface="Times New Roman" pitchFamily="18" charset="0"/>
                      <a:ea typeface="宋体" charset="-122"/>
                    </a:defRPr>
                  </a:lvl4pPr>
                  <a:lvl5pPr marL="2057400" indent="-228600" eaLnBrk="0" hangingPunct="0">
                    <a:defRPr kumimoji="1"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charset="-122"/>
                    </a:defRPr>
                  </a:lvl9pPr>
                </a:lstStyle>
                <a:p>
                  <a:pPr eaLnBrk="1" hangingPunct="1"/>
                  <a:r>
                    <a:rPr lang="en-US" altLang="zh-CN" sz="1400" b="1" i="1" dirty="0" smtClean="0"/>
                    <a:t>Ra</a:t>
                  </a:r>
                  <a:r>
                    <a:rPr lang="en-US" altLang="zh-CN" sz="1400" b="1" dirty="0" smtClean="0"/>
                    <a:t> 0.8</a:t>
                  </a:r>
                  <a:endParaRPr lang="en-US" altLang="zh-CN" sz="1400" b="1" dirty="0"/>
                </a:p>
              </p:txBody>
            </p:sp>
            <p:sp>
              <p:nvSpPr>
                <p:cNvPr id="114" name="流程图: 合并 113"/>
                <p:cNvSpPr/>
                <p:nvPr/>
              </p:nvSpPr>
              <p:spPr>
                <a:xfrm>
                  <a:off x="7548688" y="4236170"/>
                  <a:ext cx="229919" cy="200942"/>
                </a:xfrm>
                <a:prstGeom prst="flowChartMerg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5" name="直接连接符 114"/>
                <p:cNvCxnSpPr/>
                <p:nvPr/>
              </p:nvCxnSpPr>
              <p:spPr>
                <a:xfrm flipV="1">
                  <a:off x="7740352" y="3995835"/>
                  <a:ext cx="163549"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7903901" y="3995839"/>
                  <a:ext cx="545650" cy="1265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38" name="组合 137"/>
            <p:cNvGrpSpPr/>
            <p:nvPr/>
          </p:nvGrpSpPr>
          <p:grpSpPr>
            <a:xfrm>
              <a:off x="2267783" y="6237312"/>
              <a:ext cx="792049" cy="338554"/>
              <a:chOff x="2779165" y="674044"/>
              <a:chExt cx="792049" cy="338554"/>
            </a:xfrm>
          </p:grpSpPr>
          <p:grpSp>
            <p:nvGrpSpPr>
              <p:cNvPr id="139" name="组合 138"/>
              <p:cNvGrpSpPr/>
              <p:nvPr/>
            </p:nvGrpSpPr>
            <p:grpSpPr>
              <a:xfrm rot="5400000">
                <a:off x="3197866" y="618463"/>
                <a:ext cx="296982" cy="449715"/>
                <a:chOff x="3104244" y="3770408"/>
                <a:chExt cx="228343" cy="357968"/>
              </a:xfrm>
            </p:grpSpPr>
            <p:sp>
              <p:nvSpPr>
                <p:cNvPr id="141" name="流程图: 合并 140"/>
                <p:cNvSpPr/>
                <p:nvPr/>
              </p:nvSpPr>
              <p:spPr>
                <a:xfrm>
                  <a:off x="3104244" y="3770408"/>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2" name="直接连接符 141"/>
                <p:cNvCxnSpPr/>
                <p:nvPr/>
              </p:nvCxnSpPr>
              <p:spPr>
                <a:xfrm>
                  <a:off x="3211730" y="3908916"/>
                  <a:ext cx="0" cy="21946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40" name="TextBox 139"/>
              <p:cNvSpPr txBox="1"/>
              <p:nvPr/>
            </p:nvSpPr>
            <p:spPr>
              <a:xfrm>
                <a:off x="2779165" y="674044"/>
                <a:ext cx="349699" cy="338554"/>
              </a:xfrm>
              <a:prstGeom prst="rect">
                <a:avLst/>
              </a:prstGeom>
              <a:noFill/>
              <a:ln>
                <a:solidFill>
                  <a:schemeClr val="tx1"/>
                </a:solidFill>
              </a:ln>
            </p:spPr>
            <p:txBody>
              <a:bodyPr wrap="square" rtlCol="0">
                <a:spAutoFit/>
              </a:bodyPr>
              <a:lstStyle/>
              <a:p>
                <a:r>
                  <a:rPr lang="en-US" altLang="zh-CN" sz="1600" b="1" i="1" dirty="0" smtClean="0">
                    <a:latin typeface="Batang" pitchFamily="18" charset="-127"/>
                    <a:ea typeface="Batang" pitchFamily="18" charset="-127"/>
                  </a:rPr>
                  <a:t>A</a:t>
                </a:r>
                <a:endParaRPr lang="zh-CN" altLang="en-US" sz="1600" b="1" i="1" dirty="0">
                  <a:latin typeface="Batang" pitchFamily="18" charset="-127"/>
                  <a:ea typeface="Batang" pitchFamily="18" charset="-127"/>
                </a:endParaRPr>
              </a:p>
            </p:txBody>
          </p:sp>
        </p:grpSp>
        <p:grpSp>
          <p:nvGrpSpPr>
            <p:cNvPr id="143" name="组合 142"/>
            <p:cNvGrpSpPr/>
            <p:nvPr/>
          </p:nvGrpSpPr>
          <p:grpSpPr>
            <a:xfrm>
              <a:off x="4716016" y="2780928"/>
              <a:ext cx="1130333" cy="786477"/>
              <a:chOff x="5796136" y="2492896"/>
              <a:chExt cx="1130333" cy="786477"/>
            </a:xfrm>
          </p:grpSpPr>
          <p:cxnSp>
            <p:nvCxnSpPr>
              <p:cNvPr id="144" name="直接连接符 143"/>
              <p:cNvCxnSpPr/>
              <p:nvPr/>
            </p:nvCxnSpPr>
            <p:spPr>
              <a:xfrm>
                <a:off x="5796136" y="3279373"/>
                <a:ext cx="11303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5" name="组合 144"/>
              <p:cNvGrpSpPr/>
              <p:nvPr/>
            </p:nvGrpSpPr>
            <p:grpSpPr>
              <a:xfrm>
                <a:off x="6444208" y="2492896"/>
                <a:ext cx="349699" cy="786470"/>
                <a:chOff x="3014654" y="385204"/>
                <a:chExt cx="349699" cy="786470"/>
              </a:xfrm>
            </p:grpSpPr>
            <p:grpSp>
              <p:nvGrpSpPr>
                <p:cNvPr id="146" name="组合 145"/>
                <p:cNvGrpSpPr/>
                <p:nvPr/>
              </p:nvGrpSpPr>
              <p:grpSpPr>
                <a:xfrm rot="10800000">
                  <a:off x="3041013" y="721957"/>
                  <a:ext cx="296982" cy="449717"/>
                  <a:chOff x="3104244" y="3733016"/>
                  <a:chExt cx="228343" cy="357969"/>
                </a:xfrm>
              </p:grpSpPr>
              <p:sp>
                <p:nvSpPr>
                  <p:cNvPr id="148" name="流程图: 合并 147"/>
                  <p:cNvSpPr/>
                  <p:nvPr/>
                </p:nvSpPr>
                <p:spPr>
                  <a:xfrm>
                    <a:off x="3104244" y="3733016"/>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9" name="直接连接符 148"/>
                  <p:cNvCxnSpPr/>
                  <p:nvPr/>
                </p:nvCxnSpPr>
                <p:spPr>
                  <a:xfrm>
                    <a:off x="3211730" y="3871525"/>
                    <a:ext cx="0" cy="21946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47" name="TextBox 146"/>
                <p:cNvSpPr txBox="1"/>
                <p:nvPr/>
              </p:nvSpPr>
              <p:spPr>
                <a:xfrm>
                  <a:off x="3014654" y="385204"/>
                  <a:ext cx="349699" cy="338554"/>
                </a:xfrm>
                <a:prstGeom prst="rect">
                  <a:avLst/>
                </a:prstGeom>
                <a:noFill/>
                <a:ln>
                  <a:solidFill>
                    <a:schemeClr val="tx1"/>
                  </a:solidFill>
                </a:ln>
              </p:spPr>
              <p:txBody>
                <a:bodyPr wrap="square" rtlCol="0">
                  <a:spAutoFit/>
                </a:bodyPr>
                <a:lstStyle/>
                <a:p>
                  <a:r>
                    <a:rPr lang="en-US" altLang="zh-CN" sz="1600" b="1" i="1" dirty="0">
                      <a:latin typeface="Batang" pitchFamily="18" charset="-127"/>
                      <a:ea typeface="Batang" pitchFamily="18" charset="-127"/>
                    </a:rPr>
                    <a:t>B</a:t>
                  </a:r>
                  <a:endParaRPr lang="zh-CN" altLang="en-US" sz="1600" b="1" i="1" dirty="0">
                    <a:latin typeface="Batang" pitchFamily="18" charset="-127"/>
                    <a:ea typeface="Batang" pitchFamily="18" charset="-127"/>
                  </a:endParaRPr>
                </a:p>
              </p:txBody>
            </p:sp>
          </p:grpSp>
        </p:grpSp>
        <p:grpSp>
          <p:nvGrpSpPr>
            <p:cNvPr id="150" name="组合 149"/>
            <p:cNvGrpSpPr/>
            <p:nvPr/>
          </p:nvGrpSpPr>
          <p:grpSpPr>
            <a:xfrm>
              <a:off x="179512" y="3140968"/>
              <a:ext cx="2088232" cy="397846"/>
              <a:chOff x="83104" y="2870904"/>
              <a:chExt cx="2088232" cy="397846"/>
            </a:xfrm>
          </p:grpSpPr>
          <p:grpSp>
            <p:nvGrpSpPr>
              <p:cNvPr id="151" name="组合 150"/>
              <p:cNvGrpSpPr/>
              <p:nvPr/>
            </p:nvGrpSpPr>
            <p:grpSpPr>
              <a:xfrm>
                <a:off x="83104" y="2870904"/>
                <a:ext cx="1514722" cy="397846"/>
                <a:chOff x="5781621" y="3495726"/>
                <a:chExt cx="1628939" cy="397846"/>
              </a:xfrm>
            </p:grpSpPr>
            <p:pic>
              <p:nvPicPr>
                <p:cNvPr id="153" name="图片 15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81621" y="3518383"/>
                  <a:ext cx="518571" cy="375189"/>
                </a:xfrm>
                <a:prstGeom prst="rect">
                  <a:avLst/>
                </a:prstGeom>
              </p:spPr>
            </p:pic>
            <p:sp>
              <p:nvSpPr>
                <p:cNvPr id="155" name="TextBox 154"/>
                <p:cNvSpPr txBox="1"/>
                <p:nvPr/>
              </p:nvSpPr>
              <p:spPr>
                <a:xfrm>
                  <a:off x="5854891" y="3495726"/>
                  <a:ext cx="1555669" cy="369332"/>
                </a:xfrm>
                <a:prstGeom prst="rect">
                  <a:avLst/>
                </a:prstGeom>
                <a:noFill/>
                <a:ln w="12700">
                  <a:solidFill>
                    <a:schemeClr val="tx1"/>
                  </a:solidFill>
                </a:ln>
              </p:spPr>
              <p:txBody>
                <a:bodyPr wrap="square" rtlCol="0">
                  <a:spAutoFit/>
                </a:bodyPr>
                <a:lstStyle/>
                <a:p>
                  <a:r>
                    <a:rPr lang="en-US" altLang="zh-CN" i="1" dirty="0" smtClean="0"/>
                    <a:t>       </a:t>
                  </a:r>
                  <a:r>
                    <a:rPr lang="el-GR" altLang="zh-CN" i="1" dirty="0" smtClean="0"/>
                    <a:t>Φ</a:t>
                  </a:r>
                  <a:r>
                    <a:rPr lang="en-US" altLang="zh-CN" dirty="0" smtClean="0"/>
                    <a:t>0.02   </a:t>
                  </a:r>
                  <a:r>
                    <a:rPr lang="en-US" altLang="zh-CN" i="1" dirty="0" smtClean="0"/>
                    <a:t>A</a:t>
                  </a:r>
                  <a:endParaRPr lang="zh-CN" altLang="en-US" i="1" dirty="0"/>
                </a:p>
              </p:txBody>
            </p:sp>
            <p:cxnSp>
              <p:nvCxnSpPr>
                <p:cNvPr id="156" name="直接连接符 155"/>
                <p:cNvCxnSpPr/>
                <p:nvPr/>
              </p:nvCxnSpPr>
              <p:spPr>
                <a:xfrm>
                  <a:off x="6210905" y="3518383"/>
                  <a:ext cx="0" cy="375189"/>
                </a:xfrm>
                <a:prstGeom prst="line">
                  <a:avLst/>
                </a:prstGeom>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a:off x="7023370" y="3501008"/>
                  <a:ext cx="0" cy="375189"/>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152" name="直接箭头连接符 151"/>
              <p:cNvCxnSpPr/>
              <p:nvPr/>
            </p:nvCxnSpPr>
            <p:spPr>
              <a:xfrm>
                <a:off x="1597826" y="3063780"/>
                <a:ext cx="573510"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158" name="组合 157"/>
            <p:cNvGrpSpPr/>
            <p:nvPr/>
          </p:nvGrpSpPr>
          <p:grpSpPr>
            <a:xfrm>
              <a:off x="3575561" y="2915715"/>
              <a:ext cx="1166983" cy="441277"/>
              <a:chOff x="7548688" y="3995835"/>
              <a:chExt cx="1166983" cy="441277"/>
            </a:xfrm>
          </p:grpSpPr>
          <p:sp>
            <p:nvSpPr>
              <p:cNvPr id="159" name="Text Box 16"/>
              <p:cNvSpPr txBox="1">
                <a:spLocks noChangeArrowheads="1"/>
              </p:cNvSpPr>
              <p:nvPr/>
            </p:nvSpPr>
            <p:spPr bwMode="auto">
              <a:xfrm>
                <a:off x="7920755" y="4008492"/>
                <a:ext cx="79491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charset="-122"/>
                  </a:defRPr>
                </a:lvl1pPr>
                <a:lvl2pPr marL="742950" indent="-285750" eaLnBrk="0" hangingPunct="0">
                  <a:defRPr kumimoji="1" sz="2400">
                    <a:solidFill>
                      <a:schemeClr val="tx1"/>
                    </a:solidFill>
                    <a:latin typeface="Times New Roman" pitchFamily="18" charset="0"/>
                    <a:ea typeface="宋体" charset="-122"/>
                  </a:defRPr>
                </a:lvl2pPr>
                <a:lvl3pPr marL="1143000" indent="-228600" eaLnBrk="0" hangingPunct="0">
                  <a:defRPr kumimoji="1" sz="2400">
                    <a:solidFill>
                      <a:schemeClr val="tx1"/>
                    </a:solidFill>
                    <a:latin typeface="Times New Roman" pitchFamily="18" charset="0"/>
                    <a:ea typeface="宋体" charset="-122"/>
                  </a:defRPr>
                </a:lvl3pPr>
                <a:lvl4pPr marL="1600200" indent="-228600" eaLnBrk="0" hangingPunct="0">
                  <a:defRPr kumimoji="1" sz="2400">
                    <a:solidFill>
                      <a:schemeClr val="tx1"/>
                    </a:solidFill>
                    <a:latin typeface="Times New Roman" pitchFamily="18" charset="0"/>
                    <a:ea typeface="宋体" charset="-122"/>
                  </a:defRPr>
                </a:lvl4pPr>
                <a:lvl5pPr marL="2057400" indent="-228600" eaLnBrk="0" hangingPunct="0">
                  <a:defRPr kumimoji="1"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charset="-122"/>
                  </a:defRPr>
                </a:lvl9pPr>
              </a:lstStyle>
              <a:p>
                <a:pPr eaLnBrk="1" hangingPunct="1"/>
                <a:r>
                  <a:rPr lang="en-US" altLang="zh-CN" sz="1400" b="1" i="1" dirty="0" smtClean="0"/>
                  <a:t>Ra</a:t>
                </a:r>
                <a:r>
                  <a:rPr lang="en-US" altLang="zh-CN" sz="1400" b="1" dirty="0" smtClean="0"/>
                  <a:t> 1.6</a:t>
                </a:r>
                <a:endParaRPr lang="en-US" altLang="zh-CN" sz="1400" b="1" dirty="0"/>
              </a:p>
            </p:txBody>
          </p:sp>
          <p:sp>
            <p:nvSpPr>
              <p:cNvPr id="160" name="流程图: 合并 159"/>
              <p:cNvSpPr/>
              <p:nvPr/>
            </p:nvSpPr>
            <p:spPr>
              <a:xfrm>
                <a:off x="7548688" y="4236170"/>
                <a:ext cx="229919" cy="200942"/>
              </a:xfrm>
              <a:prstGeom prst="flowChartMerg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1" name="直接连接符 160"/>
              <p:cNvCxnSpPr/>
              <p:nvPr/>
            </p:nvCxnSpPr>
            <p:spPr>
              <a:xfrm flipV="1">
                <a:off x="7740352" y="3995835"/>
                <a:ext cx="163549"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flipV="1">
                <a:off x="7903901" y="3995835"/>
                <a:ext cx="669925" cy="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61"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65</a:t>
            </a:fld>
            <a:endParaRPr lang="zh-CN" altLang="en-US" sz="2400" b="1" dirty="0"/>
          </a:p>
        </p:txBody>
      </p:sp>
    </p:spTree>
    <p:extLst>
      <p:ext uri="{BB962C8B-B14F-4D97-AF65-F5344CB8AC3E}">
        <p14:creationId xmlns:p14="http://schemas.microsoft.com/office/powerpoint/2010/main" val="23212039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325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90"/>
                                        </p:tgtEl>
                                        <p:attrNameLst>
                                          <p:attrName>style.visibility</p:attrName>
                                        </p:attrNameLst>
                                      </p:cBhvr>
                                      <p:to>
                                        <p:strVal val="visible"/>
                                      </p:to>
                                    </p:set>
                                    <p:anim calcmode="lin" valueType="num">
                                      <p:cBhvr>
                                        <p:cTn id="12" dur="2500" fill="hold"/>
                                        <p:tgtEl>
                                          <p:spTgt spid="90"/>
                                        </p:tgtEl>
                                        <p:attrNameLst>
                                          <p:attrName>ppt_w</p:attrName>
                                        </p:attrNameLst>
                                      </p:cBhvr>
                                      <p:tavLst>
                                        <p:tav tm="0">
                                          <p:val>
                                            <p:fltVal val="0"/>
                                          </p:val>
                                        </p:tav>
                                        <p:tav tm="100000">
                                          <p:val>
                                            <p:strVal val="#ppt_w"/>
                                          </p:val>
                                        </p:tav>
                                      </p:tavLst>
                                    </p:anim>
                                    <p:anim calcmode="lin" valueType="num">
                                      <p:cBhvr>
                                        <p:cTn id="13" dur="2500" fill="hold"/>
                                        <p:tgtEl>
                                          <p:spTgt spid="90"/>
                                        </p:tgtEl>
                                        <p:attrNameLst>
                                          <p:attrName>ppt_h</p:attrName>
                                        </p:attrNameLst>
                                      </p:cBhvr>
                                      <p:tavLst>
                                        <p:tav tm="0">
                                          <p:val>
                                            <p:fltVal val="0"/>
                                          </p:val>
                                        </p:tav>
                                        <p:tav tm="100000">
                                          <p:val>
                                            <p:strVal val="#ppt_h"/>
                                          </p:val>
                                        </p:tav>
                                      </p:tavLst>
                                    </p:anim>
                                    <p:anim calcmode="lin" valueType="num">
                                      <p:cBhvr>
                                        <p:cTn id="14" dur="2500" fill="hold"/>
                                        <p:tgtEl>
                                          <p:spTgt spid="90"/>
                                        </p:tgtEl>
                                        <p:attrNameLst>
                                          <p:attrName>style.rotation</p:attrName>
                                        </p:attrNameLst>
                                      </p:cBhvr>
                                      <p:tavLst>
                                        <p:tav tm="0">
                                          <p:val>
                                            <p:fltVal val="90"/>
                                          </p:val>
                                        </p:tav>
                                        <p:tav tm="100000">
                                          <p:val>
                                            <p:fltVal val="0"/>
                                          </p:val>
                                        </p:tav>
                                      </p:tavLst>
                                    </p:anim>
                                    <p:animEffect transition="in" filter="fade">
                                      <p:cBhvr>
                                        <p:cTn id="15" dur="2500"/>
                                        <p:tgtEl>
                                          <p:spTgt spid="9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2250" fill="hold"/>
                                        <p:tgtEl>
                                          <p:spTgt spid="7"/>
                                        </p:tgtEl>
                                        <p:attrNameLst>
                                          <p:attrName>ppt_x</p:attrName>
                                        </p:attrNameLst>
                                      </p:cBhvr>
                                      <p:tavLst>
                                        <p:tav tm="0">
                                          <p:val>
                                            <p:strVal val="#ppt_x"/>
                                          </p:val>
                                        </p:tav>
                                        <p:tav tm="100000">
                                          <p:val>
                                            <p:strVal val="#ppt_x"/>
                                          </p:val>
                                        </p:tav>
                                      </p:tavLst>
                                    </p:anim>
                                    <p:anim calcmode="lin" valueType="num">
                                      <p:cBhvr additive="base">
                                        <p:cTn id="21" dur="22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Rectangle 2"/>
              <p:cNvSpPr>
                <a:spLocks noChangeArrowheads="1"/>
              </p:cNvSpPr>
              <p:nvPr/>
            </p:nvSpPr>
            <p:spPr bwMode="auto">
              <a:xfrm>
                <a:off x="179512" y="320111"/>
                <a:ext cx="8640960" cy="1452705"/>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fontAlgn="base">
                  <a:lnSpc>
                    <a:spcPct val="130000"/>
                  </a:lnSpc>
                  <a:spcBef>
                    <a:spcPct val="0"/>
                  </a:spcBef>
                  <a:spcAft>
                    <a:spcPct val="0"/>
                  </a:spcAft>
                </a:pPr>
                <a:r>
                  <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6.  </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图中轴的直径为 </a:t>
                </a:r>
                <a:r>
                  <a:rPr kumimoji="0" lang="el-GR" altLang="zh-CN" sz="1600" b="1" i="1" u="none" strike="noStrike" cap="none" normalizeH="0" baseline="0" dirty="0" smtClean="0">
                    <a:ln>
                      <a:noFill/>
                    </a:ln>
                    <a:solidFill>
                      <a:srgbClr val="000000"/>
                    </a:solidFill>
                    <a:effectLst/>
                    <a:latin typeface="Cambria Math"/>
                    <a:ea typeface="Cambria Math"/>
                    <a:cs typeface="Times New Roman" pitchFamily="18" charset="0"/>
                  </a:rPr>
                  <a:t>ϕ</a:t>
                </a:r>
                <a:r>
                  <a:rPr kumimoji="0" lang="en-US" altLang="zh-CN" sz="1600" b="1" i="1" u="none" strike="noStrike" cap="none" normalizeH="0" baseline="0" dirty="0" smtClean="0">
                    <a:ln>
                      <a:noFill/>
                    </a:ln>
                    <a:solidFill>
                      <a:srgbClr val="000000"/>
                    </a:solidFill>
                    <a:effectLst/>
                    <a:latin typeface="Cambria Math"/>
                    <a:ea typeface="Cambria Math"/>
                    <a:cs typeface="Times New Roman" pitchFamily="18" charset="0"/>
                  </a:rPr>
                  <a:t> </a:t>
                </a:r>
                <a14:m>
                  <m:oMath xmlns:m="http://schemas.openxmlformats.org/officeDocument/2006/math">
                    <m:sSubSup>
                      <m:sSubSupPr>
                        <m:ctrlPr>
                          <a:rPr kumimoji="0" lang="en-US" altLang="zh-CN" sz="1600" b="1" i="1" u="none" strike="noStrike" cap="none" normalizeH="0" baseline="0" smtClean="0">
                            <a:ln>
                              <a:noFill/>
                            </a:ln>
                            <a:solidFill>
                              <a:srgbClr val="000000"/>
                            </a:solidFill>
                            <a:effectLst/>
                            <a:latin typeface="Cambria Math"/>
                            <a:ea typeface="Cambria Math"/>
                            <a:cs typeface="Times New Roman" pitchFamily="18" charset="0"/>
                          </a:rPr>
                        </m:ctrlPr>
                      </m:sSubSupPr>
                      <m:e>
                        <m:r>
                          <a:rPr kumimoji="0" lang="en-US" altLang="zh-CN" sz="1600" b="1" i="1" u="none" strike="noStrike" cap="none" normalizeH="0" baseline="0" smtClean="0">
                            <a:ln>
                              <a:noFill/>
                            </a:ln>
                            <a:solidFill>
                              <a:srgbClr val="000000"/>
                            </a:solidFill>
                            <a:effectLst/>
                            <a:latin typeface="Cambria Math"/>
                            <a:ea typeface="Cambria Math"/>
                            <a:cs typeface="Times New Roman" pitchFamily="18" charset="0"/>
                          </a:rPr>
                          <m:t>𝟔𝟎</m:t>
                        </m:r>
                      </m:e>
                      <m:sub>
                        <m:r>
                          <a:rPr kumimoji="0" lang="en-US" altLang="zh-CN" sz="1600" b="1" i="1" u="none" strike="noStrike" cap="none" normalizeH="0" baseline="0" smtClean="0">
                            <a:ln>
                              <a:noFill/>
                            </a:ln>
                            <a:solidFill>
                              <a:srgbClr val="000000"/>
                            </a:solidFill>
                            <a:effectLst/>
                            <a:latin typeface="Cambria Math"/>
                            <a:ea typeface="Cambria Math"/>
                            <a:cs typeface="Times New Roman" pitchFamily="18" charset="0"/>
                          </a:rPr>
                          <m:t>−</m:t>
                        </m:r>
                        <m:r>
                          <a:rPr kumimoji="0" lang="en-US" altLang="zh-CN" sz="1600" b="1" i="1" u="none" strike="noStrike" cap="none" normalizeH="0" baseline="0" smtClean="0">
                            <a:ln>
                              <a:noFill/>
                            </a:ln>
                            <a:solidFill>
                              <a:srgbClr val="000000"/>
                            </a:solidFill>
                            <a:effectLst/>
                            <a:latin typeface="Cambria Math"/>
                            <a:ea typeface="Cambria Math"/>
                            <a:cs typeface="Times New Roman" pitchFamily="18" charset="0"/>
                          </a:rPr>
                          <m:t>𝟎</m:t>
                        </m:r>
                        <m:r>
                          <a:rPr kumimoji="0" lang="en-US" altLang="zh-CN" sz="1600" b="1" i="1" u="none" strike="noStrike" cap="none" normalizeH="0" baseline="0" smtClean="0">
                            <a:ln>
                              <a:noFill/>
                            </a:ln>
                            <a:solidFill>
                              <a:srgbClr val="000000"/>
                            </a:solidFill>
                            <a:effectLst/>
                            <a:latin typeface="Cambria Math"/>
                            <a:ea typeface="Cambria Math"/>
                            <a:cs typeface="Times New Roman" pitchFamily="18" charset="0"/>
                          </a:rPr>
                          <m:t>.</m:t>
                        </m:r>
                        <m:r>
                          <a:rPr kumimoji="0" lang="en-US" altLang="zh-CN" sz="1600" b="1" i="1" u="none" strike="noStrike" cap="none" normalizeH="0" baseline="0" smtClean="0">
                            <a:ln>
                              <a:noFill/>
                            </a:ln>
                            <a:solidFill>
                              <a:srgbClr val="000000"/>
                            </a:solidFill>
                            <a:effectLst/>
                            <a:latin typeface="Cambria Math"/>
                            <a:ea typeface="Cambria Math"/>
                            <a:cs typeface="Times New Roman" pitchFamily="18" charset="0"/>
                          </a:rPr>
                          <m:t>𝟎𝟑</m:t>
                        </m:r>
                      </m:sub>
                      <m:sup>
                        <m:r>
                          <a:rPr kumimoji="0" lang="en-US" altLang="zh-CN" sz="1600" b="1" i="1" u="none" strike="noStrike" cap="none" normalizeH="0" baseline="0" smtClean="0">
                            <a:ln>
                              <a:noFill/>
                            </a:ln>
                            <a:solidFill>
                              <a:srgbClr val="000000"/>
                            </a:solidFill>
                            <a:effectLst/>
                            <a:latin typeface="Cambria Math"/>
                            <a:ea typeface="Cambria Math"/>
                            <a:cs typeface="Times New Roman" pitchFamily="18" charset="0"/>
                          </a:rPr>
                          <m:t>   </m:t>
                        </m:r>
                        <m:r>
                          <a:rPr kumimoji="0" lang="en-US" altLang="zh-CN" sz="1600" b="1" i="1" u="none" strike="noStrike" cap="none" normalizeH="0" baseline="0" smtClean="0">
                            <a:ln>
                              <a:noFill/>
                            </a:ln>
                            <a:solidFill>
                              <a:srgbClr val="000000"/>
                            </a:solidFill>
                            <a:effectLst/>
                            <a:latin typeface="Cambria Math"/>
                            <a:ea typeface="Cambria Math"/>
                            <a:cs typeface="Times New Roman" pitchFamily="18" charset="0"/>
                          </a:rPr>
                          <m:t>𝟎</m:t>
                        </m:r>
                      </m:sup>
                    </m:sSubSup>
                  </m:oMath>
                </a14:m>
                <a:r>
                  <a:rPr kumimoji="0" lang="zh-CN" altLang="en-US" sz="1600" b="1" i="0" u="none" strike="noStrike" cap="none" normalizeH="0" baseline="0" dirty="0" smtClean="0">
                    <a:ln>
                      <a:noFill/>
                    </a:ln>
                    <a:solidFill>
                      <a:schemeClr val="tx1"/>
                    </a:solidFill>
                    <a:effectLst/>
                    <a:latin typeface="Arial" pitchFamily="34" charset="0"/>
                    <a:ea typeface="宋体" pitchFamily="2" charset="-122"/>
                  </a:rPr>
                  <a:t> 。</a:t>
                </a:r>
                <a:r>
                  <a:rPr lang="zh-CN" altLang="en-US" sz="1600" b="1" dirty="0">
                    <a:solidFill>
                      <a:srgbClr val="000000"/>
                    </a:solidFill>
                    <a:latin typeface="Times New Roman" pitchFamily="18" charset="0"/>
                    <a:ea typeface="宋体" pitchFamily="2" charset="-122"/>
                    <a:cs typeface="Times New Roman" pitchFamily="18" charset="0"/>
                  </a:rPr>
                  <a:t>键槽的对称度公差等级为</a:t>
                </a:r>
                <a:r>
                  <a:rPr lang="en-US" altLang="zh-CN" sz="1600" b="1" dirty="0">
                    <a:solidFill>
                      <a:srgbClr val="000000"/>
                    </a:solidFill>
                    <a:latin typeface="Times New Roman" pitchFamily="18" charset="0"/>
                    <a:ea typeface="宋体" pitchFamily="2" charset="-122"/>
                    <a:cs typeface="Times New Roman" pitchFamily="18" charset="0"/>
                  </a:rPr>
                  <a:t>7</a:t>
                </a:r>
                <a:r>
                  <a:rPr lang="zh-CN" altLang="en-US" sz="1600" b="1" dirty="0">
                    <a:solidFill>
                      <a:srgbClr val="000000"/>
                    </a:solidFill>
                    <a:latin typeface="Times New Roman" pitchFamily="18" charset="0"/>
                    <a:ea typeface="宋体" pitchFamily="2" charset="-122"/>
                    <a:cs typeface="Times New Roman" pitchFamily="18" charset="0"/>
                  </a:rPr>
                  <a:t>级，采用</a:t>
                </a:r>
                <a:r>
                  <a:rPr lang="zh-CN" altLang="en-US" sz="1600" b="1" dirty="0" smtClean="0">
                    <a:solidFill>
                      <a:srgbClr val="000000"/>
                    </a:solidFill>
                    <a:latin typeface="Times New Roman" pitchFamily="18" charset="0"/>
                    <a:ea typeface="宋体" pitchFamily="2" charset="-122"/>
                    <a:cs typeface="Times New Roman" pitchFamily="18" charset="0"/>
                  </a:rPr>
                  <a:t>正常联结</a:t>
                </a:r>
                <a:r>
                  <a:rPr lang="zh-CN" altLang="en-US" sz="1600" b="1" dirty="0">
                    <a:solidFill>
                      <a:srgbClr val="000000"/>
                    </a:solidFill>
                    <a:latin typeface="Times New Roman" pitchFamily="18" charset="0"/>
                    <a:ea typeface="宋体" pitchFamily="2" charset="-122"/>
                    <a:cs typeface="Times New Roman" pitchFamily="18" charset="0"/>
                  </a:rPr>
                  <a:t>，键的其它尺寸及极限偏差请查“普通平键和键槽的尺寸与极限偏差”表。请分别标注如图示的三个尺寸及其极限偏差</a:t>
                </a:r>
                <a:r>
                  <a:rPr lang="zh-CN" altLang="en-US" sz="1600" b="1" dirty="0" smtClean="0">
                    <a:solidFill>
                      <a:srgbClr val="000000"/>
                    </a:solidFill>
                    <a:latin typeface="Times New Roman" pitchFamily="18" charset="0"/>
                    <a:ea typeface="宋体" pitchFamily="2" charset="-122"/>
                    <a:cs typeface="Times New Roman" pitchFamily="18" charset="0"/>
                  </a:rPr>
                  <a:t>、</a:t>
                </a:r>
                <a:r>
                  <a:rPr lang="zh-CN" altLang="en-US" sz="1600" b="1" dirty="0">
                    <a:solidFill>
                      <a:srgbClr val="000000"/>
                    </a:solidFill>
                    <a:latin typeface="Times New Roman" pitchFamily="18" charset="0"/>
                    <a:ea typeface="宋体" pitchFamily="2" charset="-122"/>
                    <a:cs typeface="Times New Roman" pitchFamily="18" charset="0"/>
                  </a:rPr>
                  <a:t>轴采用包容</a:t>
                </a:r>
                <a:r>
                  <a:rPr lang="zh-CN" altLang="en-US" sz="1600" b="1" dirty="0" smtClean="0">
                    <a:solidFill>
                      <a:srgbClr val="000000"/>
                    </a:solidFill>
                    <a:latin typeface="Times New Roman" pitchFamily="18" charset="0"/>
                    <a:ea typeface="宋体" pitchFamily="2" charset="-122"/>
                    <a:cs typeface="Times New Roman" pitchFamily="18" charset="0"/>
                  </a:rPr>
                  <a:t>要求、键槽</a:t>
                </a:r>
                <a:r>
                  <a:rPr lang="zh-CN" altLang="en-US" sz="1600" b="1" dirty="0">
                    <a:solidFill>
                      <a:srgbClr val="000000"/>
                    </a:solidFill>
                    <a:latin typeface="Times New Roman" pitchFamily="18" charset="0"/>
                    <a:ea typeface="宋体" pitchFamily="2" charset="-122"/>
                    <a:cs typeface="Times New Roman" pitchFamily="18" charset="0"/>
                  </a:rPr>
                  <a:t>的对称度公差、键槽表面的表面粗糙度</a:t>
                </a:r>
                <a:r>
                  <a:rPr lang="zh-CN" altLang="en-US" sz="1600" b="1" dirty="0" smtClean="0">
                    <a:solidFill>
                      <a:srgbClr val="000000"/>
                    </a:solidFill>
                    <a:latin typeface="Times New Roman" pitchFamily="18" charset="0"/>
                    <a:ea typeface="宋体" pitchFamily="2" charset="-122"/>
                    <a:cs typeface="Times New Roman" pitchFamily="18" charset="0"/>
                  </a:rPr>
                  <a:t>值（一般配合表面</a:t>
                </a:r>
                <a:r>
                  <a:rPr lang="en-US" altLang="zh-CN" sz="1600" b="1" i="1" dirty="0" smtClean="0">
                    <a:solidFill>
                      <a:srgbClr val="000000"/>
                    </a:solidFill>
                    <a:latin typeface="Times New Roman" pitchFamily="18" charset="0"/>
                    <a:ea typeface="宋体" pitchFamily="2" charset="-122"/>
                    <a:cs typeface="Times New Roman" pitchFamily="18" charset="0"/>
                  </a:rPr>
                  <a:t>Ra</a:t>
                </a:r>
                <a:r>
                  <a:rPr lang="zh-CN" altLang="en-US" sz="1600" b="1" dirty="0" smtClean="0">
                    <a:solidFill>
                      <a:srgbClr val="000000"/>
                    </a:solidFill>
                    <a:latin typeface="Times New Roman" pitchFamily="18" charset="0"/>
                    <a:ea typeface="宋体" pitchFamily="2" charset="-122"/>
                    <a:cs typeface="Times New Roman" pitchFamily="18" charset="0"/>
                  </a:rPr>
                  <a:t>的上限值为</a:t>
                </a:r>
                <a:r>
                  <a:rPr lang="en-US" altLang="zh-CN" sz="1600" b="1" dirty="0" smtClean="0">
                    <a:solidFill>
                      <a:srgbClr val="000000"/>
                    </a:solidFill>
                    <a:latin typeface="Times New Roman" pitchFamily="18" charset="0"/>
                    <a:ea typeface="宋体" pitchFamily="2" charset="-122"/>
                    <a:cs typeface="Times New Roman" pitchFamily="18" charset="0"/>
                  </a:rPr>
                  <a:t>3.2μm</a:t>
                </a:r>
                <a:r>
                  <a:rPr lang="zh-CN" altLang="en-US" sz="1600" b="1" dirty="0" smtClean="0">
                    <a:solidFill>
                      <a:srgbClr val="000000"/>
                    </a:solidFill>
                    <a:latin typeface="Times New Roman" pitchFamily="18" charset="0"/>
                    <a:ea typeface="宋体" pitchFamily="2" charset="-122"/>
                    <a:cs typeface="Times New Roman" pitchFamily="18" charset="0"/>
                  </a:rPr>
                  <a:t>，非配合表面</a:t>
                </a:r>
                <a:r>
                  <a:rPr lang="en-US" altLang="zh-CN" sz="1600" b="1" i="1" dirty="0" smtClean="0">
                    <a:solidFill>
                      <a:srgbClr val="000000"/>
                    </a:solidFill>
                    <a:latin typeface="Times New Roman" pitchFamily="18" charset="0"/>
                    <a:ea typeface="宋体" pitchFamily="2" charset="-122"/>
                    <a:cs typeface="Times New Roman" pitchFamily="18" charset="0"/>
                  </a:rPr>
                  <a:t>Ra</a:t>
                </a:r>
                <a:r>
                  <a:rPr lang="zh-CN" altLang="en-US" sz="1600" b="1" dirty="0" smtClean="0">
                    <a:solidFill>
                      <a:srgbClr val="000000"/>
                    </a:solidFill>
                    <a:latin typeface="Times New Roman" pitchFamily="18" charset="0"/>
                    <a:ea typeface="宋体" pitchFamily="2" charset="-122"/>
                    <a:cs typeface="Times New Roman" pitchFamily="18" charset="0"/>
                  </a:rPr>
                  <a:t>的上限值为</a:t>
                </a:r>
                <a:r>
                  <a:rPr lang="en-US" altLang="zh-CN" sz="1600" b="1" dirty="0" smtClean="0">
                    <a:solidFill>
                      <a:srgbClr val="000000"/>
                    </a:solidFill>
                    <a:latin typeface="Times New Roman" pitchFamily="18" charset="0"/>
                    <a:ea typeface="宋体" pitchFamily="2" charset="-122"/>
                    <a:cs typeface="Times New Roman" pitchFamily="18" charset="0"/>
                  </a:rPr>
                  <a:t>6.3μm</a:t>
                </a:r>
                <a:r>
                  <a:rPr lang="zh-CN" altLang="en-US" sz="1600" b="1" dirty="0" smtClean="0">
                    <a:solidFill>
                      <a:srgbClr val="000000"/>
                    </a:solidFill>
                    <a:latin typeface="Times New Roman" pitchFamily="18" charset="0"/>
                    <a:ea typeface="宋体" pitchFamily="2" charset="-122"/>
                    <a:cs typeface="Times New Roman" pitchFamily="18" charset="0"/>
                  </a:rPr>
                  <a:t>）。（</a:t>
                </a:r>
                <a:r>
                  <a:rPr lang="en-US" altLang="zh-CN" sz="1600" b="1" dirty="0" smtClean="0">
                    <a:solidFill>
                      <a:srgbClr val="000000"/>
                    </a:solidFill>
                    <a:latin typeface="Times New Roman" pitchFamily="18" charset="0"/>
                    <a:ea typeface="宋体" pitchFamily="2" charset="-122"/>
                    <a:cs typeface="Times New Roman" pitchFamily="18" charset="0"/>
                  </a:rPr>
                  <a:t>12</a:t>
                </a:r>
                <a:r>
                  <a:rPr lang="zh-CN" altLang="en-US" sz="1600" b="1" dirty="0" smtClean="0">
                    <a:solidFill>
                      <a:srgbClr val="000000"/>
                    </a:solidFill>
                    <a:latin typeface="Times New Roman" pitchFamily="18" charset="0"/>
                    <a:ea typeface="宋体" pitchFamily="2" charset="-122"/>
                    <a:cs typeface="Times New Roman" pitchFamily="18" charset="0"/>
                  </a:rPr>
                  <a:t>分）</a:t>
                </a:r>
                <a:endParaRPr kumimoji="0" lang="zh-CN" altLang="en-US" sz="1600" b="1" i="0" u="none" strike="noStrike" cap="none" normalizeH="0" baseline="0" dirty="0" smtClean="0">
                  <a:ln>
                    <a:noFill/>
                  </a:ln>
                  <a:solidFill>
                    <a:schemeClr val="tx1"/>
                  </a:solidFill>
                  <a:effectLst/>
                  <a:latin typeface="Arial" pitchFamily="34" charset="0"/>
                  <a:ea typeface="宋体" pitchFamily="2" charset="-122"/>
                </a:endParaRPr>
              </a:p>
            </p:txBody>
          </p:sp>
        </mc:Choice>
        <mc:Fallback xmlns="">
          <p:sp>
            <p:nvSpPr>
              <p:cNvPr id="6" name="Rectangle 2"/>
              <p:cNvSpPr>
                <a:spLocks noRot="1" noChangeAspect="1" noMove="1" noResize="1" noEditPoints="1" noAdjustHandles="1" noChangeArrowheads="1" noChangeShapeType="1" noTextEdit="1"/>
              </p:cNvSpPr>
              <p:nvPr/>
            </p:nvSpPr>
            <p:spPr bwMode="auto">
              <a:xfrm>
                <a:off x="179512" y="320111"/>
                <a:ext cx="8640960" cy="1452705"/>
              </a:xfrm>
              <a:prstGeom prst="rect">
                <a:avLst/>
              </a:prstGeom>
              <a:blipFill rotWithShape="1">
                <a:blip r:embed="rId2"/>
                <a:stretch>
                  <a:fillRect l="-705" r="-282" b="-294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8" name="TextBox 7"/>
          <p:cNvSpPr txBox="1"/>
          <p:nvPr/>
        </p:nvSpPr>
        <p:spPr>
          <a:xfrm>
            <a:off x="395536" y="1700808"/>
            <a:ext cx="6110691" cy="379591"/>
          </a:xfrm>
          <a:prstGeom prst="rect">
            <a:avLst/>
          </a:prstGeom>
          <a:noFill/>
        </p:spPr>
        <p:txBody>
          <a:bodyPr wrap="square" rtlCol="0">
            <a:spAutoFit/>
          </a:bodyPr>
          <a:lstStyle/>
          <a:p>
            <a:r>
              <a:rPr lang="zh-CN" altLang="en-US" sz="2800" b="1" baseline="-25000" dirty="0" smtClean="0">
                <a:solidFill>
                  <a:srgbClr val="FF0000"/>
                </a:solidFill>
              </a:rPr>
              <a:t>答案：</a:t>
            </a:r>
            <a:r>
              <a:rPr lang="zh-CN" altLang="en-US" sz="2800" b="1" baseline="-25000" dirty="0" smtClean="0"/>
              <a:t>查下页表得。</a:t>
            </a:r>
            <a:endParaRPr lang="zh-CN" altLang="en-US" sz="2800" b="1" baseline="-25000" dirty="0"/>
          </a:p>
        </p:txBody>
      </p:sp>
      <p:grpSp>
        <p:nvGrpSpPr>
          <p:cNvPr id="4" name="组合 3"/>
          <p:cNvGrpSpPr/>
          <p:nvPr/>
        </p:nvGrpSpPr>
        <p:grpSpPr>
          <a:xfrm>
            <a:off x="1465667" y="2010727"/>
            <a:ext cx="5986653" cy="4612266"/>
            <a:chOff x="1331640" y="1988840"/>
            <a:chExt cx="5986653" cy="4612266"/>
          </a:xfrm>
        </p:grpSpPr>
        <p:pic>
          <p:nvPicPr>
            <p:cNvPr id="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7824" y="1988840"/>
              <a:ext cx="4050754" cy="4612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48" name="TextBox 47"/>
                <p:cNvSpPr txBox="1"/>
                <p:nvPr/>
              </p:nvSpPr>
              <p:spPr>
                <a:xfrm>
                  <a:off x="3084329" y="2035057"/>
                  <a:ext cx="1847711" cy="422936"/>
                </a:xfrm>
                <a:prstGeom prst="rect">
                  <a:avLst/>
                </a:prstGeom>
                <a:noFill/>
              </p:spPr>
              <p:txBody>
                <a:bodyPr wrap="square" rtlCol="0">
                  <a:spAutoFit/>
                </a:bodyPr>
                <a:lstStyle/>
                <a:p>
                  <a:r>
                    <a:rPr lang="en-US" altLang="zh-CN" sz="2000" b="1" dirty="0" smtClean="0"/>
                    <a:t>18N9</a:t>
                  </a:r>
                  <a14:m>
                    <m:oMath xmlns:m="http://schemas.openxmlformats.org/officeDocument/2006/math">
                      <m:sSubSup>
                        <m:sSubSupPr>
                          <m:ctrlPr>
                            <a:rPr lang="en-US" altLang="zh-CN" sz="2000" b="1" i="1" smtClean="0">
                              <a:latin typeface="Cambria Math"/>
                            </a:rPr>
                          </m:ctrlPr>
                        </m:sSubSupPr>
                        <m:e>
                          <m:r>
                            <a:rPr lang="en-US" altLang="zh-CN" sz="2000" b="1" i="1" smtClean="0">
                              <a:latin typeface="Cambria Math"/>
                            </a:rPr>
                            <m:t>(</m:t>
                          </m:r>
                        </m:e>
                        <m:sub>
                          <m:r>
                            <a:rPr lang="en-US" altLang="zh-CN" sz="2000" b="1" i="1" smtClean="0">
                              <a:latin typeface="Cambria Math"/>
                            </a:rPr>
                            <m:t>−</m:t>
                          </m:r>
                          <m:r>
                            <a:rPr lang="en-US" altLang="zh-CN" sz="2000" b="1" i="1" smtClean="0">
                              <a:latin typeface="Cambria Math"/>
                            </a:rPr>
                            <m:t>𝟎</m:t>
                          </m:r>
                          <m:r>
                            <a:rPr lang="en-US" altLang="zh-CN" sz="2000" b="1" i="1" smtClean="0">
                              <a:latin typeface="Cambria Math"/>
                            </a:rPr>
                            <m:t>.</m:t>
                          </m:r>
                          <m:r>
                            <a:rPr lang="en-US" altLang="zh-CN" sz="2000" b="1" i="1" smtClean="0">
                              <a:latin typeface="Cambria Math"/>
                            </a:rPr>
                            <m:t>𝟎𝟒𝟑</m:t>
                          </m:r>
                        </m:sub>
                        <m:sup>
                          <m:r>
                            <a:rPr lang="en-US" altLang="zh-CN" sz="2000" b="1" i="1" smtClean="0">
                              <a:latin typeface="Cambria Math"/>
                            </a:rPr>
                            <m:t>  </m:t>
                          </m:r>
                          <m:r>
                            <a:rPr lang="en-US" altLang="zh-CN" sz="2000" b="1" i="1" smtClean="0">
                              <a:latin typeface="Cambria Math"/>
                            </a:rPr>
                            <m:t>𝟎</m:t>
                          </m:r>
                        </m:sup>
                      </m:sSubSup>
                    </m:oMath>
                  </a14:m>
                  <a:r>
                    <a:rPr lang="en-US" altLang="zh-CN" dirty="0" smtClean="0"/>
                    <a:t>)</a:t>
                  </a:r>
                  <a:endParaRPr lang="zh-CN" altLang="en-US" baseline="-25000" dirty="0"/>
                </a:p>
              </p:txBody>
            </p:sp>
          </mc:Choice>
          <mc:Fallback xmlns="">
            <p:sp>
              <p:nvSpPr>
                <p:cNvPr id="48" name="TextBox 47"/>
                <p:cNvSpPr txBox="1">
                  <a:spLocks noRot="1" noChangeAspect="1" noMove="1" noResize="1" noEditPoints="1" noAdjustHandles="1" noChangeArrowheads="1" noChangeShapeType="1" noTextEdit="1"/>
                </p:cNvSpPr>
                <p:nvPr/>
              </p:nvSpPr>
              <p:spPr>
                <a:xfrm>
                  <a:off x="3084329" y="2035057"/>
                  <a:ext cx="1847711" cy="422936"/>
                </a:xfrm>
                <a:prstGeom prst="rect">
                  <a:avLst/>
                </a:prstGeom>
                <a:blipFill rotWithShape="1">
                  <a:blip r:embed="rId4"/>
                  <a:stretch>
                    <a:fillRect l="-3630" t="-1429" b="-24286"/>
                  </a:stretch>
                </a:blipFill>
              </p:spPr>
              <p:txBody>
                <a:bodyPr/>
                <a:lstStyle/>
                <a:p>
                  <a:r>
                    <a:rPr lang="zh-CN" altLang="en-US">
                      <a:noFill/>
                    </a:rPr>
                    <a:t> </a:t>
                  </a:r>
                </a:p>
              </p:txBody>
            </p:sp>
          </mc:Fallback>
        </mc:AlternateContent>
        <p:grpSp>
          <p:nvGrpSpPr>
            <p:cNvPr id="49" name="组合 48"/>
            <p:cNvGrpSpPr/>
            <p:nvPr/>
          </p:nvGrpSpPr>
          <p:grpSpPr>
            <a:xfrm>
              <a:off x="1331640" y="2318864"/>
              <a:ext cx="1802285" cy="473250"/>
              <a:chOff x="5994446" y="384611"/>
              <a:chExt cx="1698638" cy="351800"/>
            </a:xfrm>
          </p:grpSpPr>
          <p:sp>
            <p:nvSpPr>
              <p:cNvPr id="50" name="TextBox 49"/>
              <p:cNvSpPr txBox="1"/>
              <p:nvPr/>
            </p:nvSpPr>
            <p:spPr>
              <a:xfrm>
                <a:off x="5994446" y="384611"/>
                <a:ext cx="1698638" cy="343188"/>
              </a:xfrm>
              <a:prstGeom prst="rect">
                <a:avLst/>
              </a:prstGeom>
              <a:noFill/>
              <a:ln w="12700">
                <a:solidFill>
                  <a:schemeClr val="tx1"/>
                </a:solidFill>
              </a:ln>
            </p:spPr>
            <p:txBody>
              <a:bodyPr wrap="square" rtlCol="0">
                <a:spAutoFit/>
              </a:bodyPr>
              <a:lstStyle/>
              <a:p>
                <a:r>
                  <a:rPr lang="en-US" altLang="zh-CN" i="1" dirty="0" smtClean="0"/>
                  <a:t>        </a:t>
                </a:r>
                <a:r>
                  <a:rPr lang="en-US" altLang="zh-CN" sz="2400" dirty="0" smtClean="0"/>
                  <a:t>0.012   </a:t>
                </a:r>
                <a:r>
                  <a:rPr lang="en-US" altLang="zh-CN" sz="2400" i="1" dirty="0" smtClean="0"/>
                  <a:t>A</a:t>
                </a:r>
                <a:endParaRPr lang="zh-CN" altLang="en-US" sz="2400" i="1" dirty="0"/>
              </a:p>
            </p:txBody>
          </p:sp>
          <p:cxnSp>
            <p:nvCxnSpPr>
              <p:cNvPr id="51" name="直接连接符 50"/>
              <p:cNvCxnSpPr/>
              <p:nvPr/>
            </p:nvCxnSpPr>
            <p:spPr>
              <a:xfrm>
                <a:off x="6401647" y="406628"/>
                <a:ext cx="0" cy="329783"/>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216050" y="406628"/>
                <a:ext cx="0" cy="329783"/>
              </a:xfrm>
              <a:prstGeom prst="line">
                <a:avLst/>
              </a:prstGeom>
            </p:spPr>
            <p:style>
              <a:lnRef idx="1">
                <a:schemeClr val="accent1"/>
              </a:lnRef>
              <a:fillRef idx="0">
                <a:schemeClr val="accent1"/>
              </a:fillRef>
              <a:effectRef idx="0">
                <a:schemeClr val="accent1"/>
              </a:effectRef>
              <a:fontRef idx="minor">
                <a:schemeClr val="tx1"/>
              </a:fontRef>
            </p:style>
          </p:cxnSp>
          <p:pic>
            <p:nvPicPr>
              <p:cNvPr id="5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62313" y="460157"/>
                <a:ext cx="285750"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8" name="组合 57"/>
            <p:cNvGrpSpPr/>
            <p:nvPr/>
          </p:nvGrpSpPr>
          <p:grpSpPr>
            <a:xfrm rot="5400000">
              <a:off x="3073154" y="5719934"/>
              <a:ext cx="369332" cy="828025"/>
              <a:chOff x="1116979" y="3024764"/>
              <a:chExt cx="369332" cy="828025"/>
            </a:xfrm>
          </p:grpSpPr>
          <p:grpSp>
            <p:nvGrpSpPr>
              <p:cNvPr id="70" name="组合 69"/>
              <p:cNvGrpSpPr/>
              <p:nvPr/>
            </p:nvGrpSpPr>
            <p:grpSpPr>
              <a:xfrm>
                <a:off x="1161849" y="3024764"/>
                <a:ext cx="296982" cy="449715"/>
                <a:chOff x="3104244" y="3770408"/>
                <a:chExt cx="228343" cy="357968"/>
              </a:xfrm>
            </p:grpSpPr>
            <p:sp>
              <p:nvSpPr>
                <p:cNvPr id="72" name="流程图: 合并 71"/>
                <p:cNvSpPr/>
                <p:nvPr/>
              </p:nvSpPr>
              <p:spPr>
                <a:xfrm>
                  <a:off x="3104244" y="3770408"/>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1" name="直接连接符 80"/>
                <p:cNvCxnSpPr/>
                <p:nvPr/>
              </p:nvCxnSpPr>
              <p:spPr>
                <a:xfrm>
                  <a:off x="3211730" y="3908916"/>
                  <a:ext cx="0" cy="219460"/>
                </a:xfrm>
                <a:prstGeom prst="line">
                  <a:avLst/>
                </a:prstGeom>
              </p:spPr>
              <p:style>
                <a:lnRef idx="1">
                  <a:schemeClr val="accent1"/>
                </a:lnRef>
                <a:fillRef idx="0">
                  <a:schemeClr val="accent1"/>
                </a:fillRef>
                <a:effectRef idx="0">
                  <a:schemeClr val="accent1"/>
                </a:effectRef>
                <a:fontRef idx="minor">
                  <a:schemeClr val="tx1"/>
                </a:fontRef>
              </p:style>
            </p:cxnSp>
          </p:grpSp>
          <p:sp>
            <p:nvSpPr>
              <p:cNvPr id="71" name="TextBox 70"/>
              <p:cNvSpPr txBox="1"/>
              <p:nvPr/>
            </p:nvSpPr>
            <p:spPr>
              <a:xfrm rot="16200000">
                <a:off x="1100315" y="3466793"/>
                <a:ext cx="402660" cy="369332"/>
              </a:xfrm>
              <a:prstGeom prst="rect">
                <a:avLst/>
              </a:prstGeom>
              <a:noFill/>
              <a:ln w="12700">
                <a:solidFill>
                  <a:schemeClr val="tx1"/>
                </a:solidFill>
              </a:ln>
            </p:spPr>
            <p:txBody>
              <a:bodyPr wrap="square" rtlCol="0">
                <a:spAutoFit/>
              </a:bodyPr>
              <a:lstStyle/>
              <a:p>
                <a:r>
                  <a:rPr lang="en-US" altLang="zh-CN" i="1" dirty="0" smtClean="0"/>
                  <a:t> A</a:t>
                </a:r>
                <a:endParaRPr lang="zh-CN" altLang="en-US" dirty="0"/>
              </a:p>
            </p:txBody>
          </p:sp>
        </p:grpSp>
        <p:grpSp>
          <p:nvGrpSpPr>
            <p:cNvPr id="82" name="组合 81"/>
            <p:cNvGrpSpPr/>
            <p:nvPr/>
          </p:nvGrpSpPr>
          <p:grpSpPr>
            <a:xfrm>
              <a:off x="3995558" y="5692868"/>
              <a:ext cx="1708187" cy="488980"/>
              <a:chOff x="885001" y="3804106"/>
              <a:chExt cx="1708187" cy="488980"/>
            </a:xfrm>
          </p:grpSpPr>
          <mc:AlternateContent xmlns:mc="http://schemas.openxmlformats.org/markup-compatibility/2006" xmlns:a14="http://schemas.microsoft.com/office/drawing/2010/main">
            <mc:Choice Requires="a14">
              <p:sp>
                <p:nvSpPr>
                  <p:cNvPr id="83" name="TextBox 82"/>
                  <p:cNvSpPr txBox="1"/>
                  <p:nvPr/>
                </p:nvSpPr>
                <p:spPr>
                  <a:xfrm>
                    <a:off x="885001" y="3804106"/>
                    <a:ext cx="1454751" cy="488980"/>
                  </a:xfrm>
                  <a:prstGeom prst="rect">
                    <a:avLst/>
                  </a:prstGeom>
                  <a:noFill/>
                </p:spPr>
                <p:txBody>
                  <a:bodyPr wrap="square" rtlCol="0">
                    <a:spAutoFit/>
                  </a:bodyPr>
                  <a:lstStyle/>
                  <a:p>
                    <a:r>
                      <a:rPr lang="en-US" altLang="zh-CN" sz="2400" b="1" i="1" dirty="0" smtClean="0"/>
                      <a:t>Φ</a:t>
                    </a:r>
                    <a14:m>
                      <m:oMath xmlns:m="http://schemas.openxmlformats.org/officeDocument/2006/math">
                        <m:sSubSup>
                          <m:sSubSupPr>
                            <m:ctrlPr>
                              <a:rPr lang="en-US" altLang="zh-CN" sz="2400" b="1" i="1" smtClean="0">
                                <a:latin typeface="Cambria Math"/>
                              </a:rPr>
                            </m:ctrlPr>
                          </m:sSubSupPr>
                          <m:e>
                            <m:r>
                              <a:rPr lang="en-US" altLang="zh-CN" sz="2400" b="1" i="1" smtClean="0">
                                <a:latin typeface="Cambria Math"/>
                              </a:rPr>
                              <m:t>𝟔𝟎</m:t>
                            </m:r>
                          </m:e>
                          <m:sub>
                            <m:r>
                              <a:rPr lang="en-US" altLang="zh-CN" sz="2400" b="1" i="1" smtClean="0">
                                <a:latin typeface="Cambria Math"/>
                              </a:rPr>
                              <m:t>−</m:t>
                            </m:r>
                            <m:r>
                              <a:rPr lang="en-US" altLang="zh-CN" sz="2400" b="1" i="1" smtClean="0">
                                <a:latin typeface="Cambria Math"/>
                              </a:rPr>
                              <m:t>𝟎</m:t>
                            </m:r>
                            <m:r>
                              <a:rPr lang="en-US" altLang="zh-CN" sz="2400" b="1" i="1" smtClean="0">
                                <a:latin typeface="Cambria Math"/>
                              </a:rPr>
                              <m:t>.</m:t>
                            </m:r>
                            <m:r>
                              <a:rPr lang="en-US" altLang="zh-CN" sz="2400" b="1" i="1" smtClean="0">
                                <a:latin typeface="Cambria Math"/>
                              </a:rPr>
                              <m:t>𝟎𝟑</m:t>
                            </m:r>
                          </m:sub>
                          <m:sup>
                            <m:r>
                              <a:rPr lang="en-US" altLang="zh-CN" sz="2400" b="1" i="1" smtClean="0">
                                <a:latin typeface="Cambria Math"/>
                              </a:rPr>
                              <m:t>   </m:t>
                            </m:r>
                            <m:r>
                              <a:rPr lang="en-US" altLang="zh-CN" sz="2400" b="1" i="1" smtClean="0">
                                <a:latin typeface="Cambria Math"/>
                              </a:rPr>
                              <m:t>𝟎</m:t>
                            </m:r>
                          </m:sup>
                        </m:sSubSup>
                      </m:oMath>
                    </a14:m>
                    <a:endParaRPr lang="zh-CN" altLang="en-US" sz="2400" b="1" baseline="-25000" dirty="0"/>
                  </a:p>
                </p:txBody>
              </p:sp>
            </mc:Choice>
            <mc:Fallback xmlns="">
              <p:sp>
                <p:nvSpPr>
                  <p:cNvPr id="81" name="TextBox 80"/>
                  <p:cNvSpPr txBox="1">
                    <a:spLocks noRot="1" noChangeAspect="1" noMove="1" noResize="1" noEditPoints="1" noAdjustHandles="1" noChangeArrowheads="1" noChangeShapeType="1" noTextEdit="1"/>
                  </p:cNvSpPr>
                  <p:nvPr/>
                </p:nvSpPr>
                <p:spPr>
                  <a:xfrm>
                    <a:off x="885001" y="3804106"/>
                    <a:ext cx="1454751" cy="488980"/>
                  </a:xfrm>
                  <a:prstGeom prst="rect">
                    <a:avLst/>
                  </a:prstGeom>
                  <a:blipFill rotWithShape="1">
                    <a:blip r:embed="rId10"/>
                    <a:stretch>
                      <a:fillRect l="-6276" t="-5000" b="-27500"/>
                    </a:stretch>
                  </a:blipFill>
                </p:spPr>
                <p:txBody>
                  <a:bodyPr/>
                  <a:lstStyle/>
                  <a:p>
                    <a:r>
                      <a:rPr lang="zh-CN" altLang="en-US">
                        <a:noFill/>
                      </a:rPr>
                      <a:t> </a:t>
                    </a:r>
                  </a:p>
                </p:txBody>
              </p:sp>
            </mc:Fallback>
          </mc:AlternateContent>
          <p:grpSp>
            <p:nvGrpSpPr>
              <p:cNvPr id="84" name="组合 83"/>
              <p:cNvGrpSpPr/>
              <p:nvPr/>
            </p:nvGrpSpPr>
            <p:grpSpPr>
              <a:xfrm>
                <a:off x="2235747" y="3868576"/>
                <a:ext cx="357441" cy="360040"/>
                <a:chOff x="5150663" y="2276872"/>
                <a:chExt cx="357441" cy="360040"/>
              </a:xfrm>
            </p:grpSpPr>
            <p:sp>
              <p:nvSpPr>
                <p:cNvPr id="88" name="椭圆 87"/>
                <p:cNvSpPr/>
                <p:nvPr/>
              </p:nvSpPr>
              <p:spPr>
                <a:xfrm>
                  <a:off x="5150663" y="2276872"/>
                  <a:ext cx="357441" cy="3600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E</a:t>
                  </a:r>
                  <a:endParaRPr lang="zh-CN" altLang="en-US" dirty="0"/>
                </a:p>
              </p:txBody>
            </p:sp>
            <p:pic>
              <p:nvPicPr>
                <p:cNvPr id="89" name="Picture 8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243658" y="2342592"/>
                  <a:ext cx="1714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mc:AlternateContent xmlns:mc="http://schemas.openxmlformats.org/markup-compatibility/2006" xmlns:a14="http://schemas.microsoft.com/office/drawing/2010/main">
          <mc:Choice Requires="a14">
            <p:sp>
              <p:nvSpPr>
                <p:cNvPr id="90" name="TextBox 89"/>
                <p:cNvSpPr txBox="1"/>
                <p:nvPr/>
              </p:nvSpPr>
              <p:spPr>
                <a:xfrm rot="16200000">
                  <a:off x="5929298" y="4303951"/>
                  <a:ext cx="1308741" cy="42293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Sup>
                          <m:sSubSupPr>
                            <m:ctrlPr>
                              <a:rPr lang="en-US" altLang="zh-CN" sz="2000" b="1" i="1" smtClean="0">
                                <a:latin typeface="Cambria Math"/>
                              </a:rPr>
                            </m:ctrlPr>
                          </m:sSubSupPr>
                          <m:e>
                            <m:r>
                              <a:rPr lang="en-US" altLang="zh-CN" sz="2000" b="1" i="1" smtClean="0">
                                <a:latin typeface="Cambria Math"/>
                              </a:rPr>
                              <m:t>𝟓𝟑</m:t>
                            </m:r>
                          </m:e>
                          <m:sub>
                            <m:r>
                              <a:rPr lang="en-US" altLang="zh-CN" sz="2000" b="1" i="1" smtClean="0">
                                <a:latin typeface="Cambria Math"/>
                              </a:rPr>
                              <m:t>−</m:t>
                            </m:r>
                            <m:r>
                              <a:rPr lang="en-US" altLang="zh-CN" sz="2000" b="1" i="1" smtClean="0">
                                <a:latin typeface="Cambria Math"/>
                              </a:rPr>
                              <m:t>𝟎</m:t>
                            </m:r>
                            <m:r>
                              <a:rPr lang="en-US" altLang="zh-CN" sz="2000" b="1" i="1" smtClean="0">
                                <a:latin typeface="Cambria Math"/>
                              </a:rPr>
                              <m:t>.</m:t>
                            </m:r>
                            <m:r>
                              <a:rPr lang="en-US" altLang="zh-CN" sz="2000" b="1" i="1" smtClean="0">
                                <a:latin typeface="Cambria Math"/>
                              </a:rPr>
                              <m:t>𝟐</m:t>
                            </m:r>
                          </m:sub>
                          <m:sup>
                            <m:r>
                              <a:rPr lang="en-US" altLang="zh-CN" sz="2000" b="1" i="1" smtClean="0">
                                <a:latin typeface="Cambria Math"/>
                              </a:rPr>
                              <m:t>  </m:t>
                            </m:r>
                            <m:r>
                              <a:rPr lang="en-US" altLang="zh-CN" sz="2000" b="1" i="1" smtClean="0">
                                <a:latin typeface="Cambria Math"/>
                              </a:rPr>
                              <m:t>𝟎</m:t>
                            </m:r>
                          </m:sup>
                        </m:sSubSup>
                      </m:oMath>
                    </m:oMathPara>
                  </a14:m>
                  <a:endParaRPr lang="zh-CN" altLang="en-US" sz="2000" b="1" baseline="-25000" dirty="0"/>
                </a:p>
              </p:txBody>
            </p:sp>
          </mc:Choice>
          <mc:Fallback xmlns="">
            <p:sp>
              <p:nvSpPr>
                <p:cNvPr id="90" name="TextBox 89"/>
                <p:cNvSpPr txBox="1">
                  <a:spLocks noRot="1" noChangeAspect="1" noMove="1" noResize="1" noEditPoints="1" noAdjustHandles="1" noChangeArrowheads="1" noChangeShapeType="1" noTextEdit="1"/>
                </p:cNvSpPr>
                <p:nvPr/>
              </p:nvSpPr>
              <p:spPr>
                <a:xfrm rot="16200000">
                  <a:off x="5929298" y="4303951"/>
                  <a:ext cx="1308741" cy="422936"/>
                </a:xfrm>
                <a:prstGeom prst="rect">
                  <a:avLst/>
                </a:prstGeom>
                <a:blipFill rotWithShape="1">
                  <a:blip r:embed="rId12"/>
                  <a:stretch>
                    <a:fillRect r="-2857"/>
                  </a:stretch>
                </a:blipFill>
              </p:spPr>
              <p:txBody>
                <a:bodyPr/>
                <a:lstStyle/>
                <a:p>
                  <a:r>
                    <a:rPr lang="zh-CN" altLang="en-US">
                      <a:noFill/>
                    </a:rPr>
                    <a:t> </a:t>
                  </a:r>
                </a:p>
              </p:txBody>
            </p:sp>
          </mc:Fallback>
        </mc:AlternateContent>
        <p:grpSp>
          <p:nvGrpSpPr>
            <p:cNvPr id="91" name="组合 90"/>
            <p:cNvGrpSpPr/>
            <p:nvPr/>
          </p:nvGrpSpPr>
          <p:grpSpPr>
            <a:xfrm>
              <a:off x="5902493" y="3058294"/>
              <a:ext cx="1415800" cy="442714"/>
              <a:chOff x="7548688" y="3994398"/>
              <a:chExt cx="1415800" cy="442714"/>
            </a:xfrm>
          </p:grpSpPr>
          <p:sp>
            <p:nvSpPr>
              <p:cNvPr id="92" name="Text Box 16"/>
              <p:cNvSpPr txBox="1">
                <a:spLocks noChangeArrowheads="1"/>
              </p:cNvSpPr>
              <p:nvPr/>
            </p:nvSpPr>
            <p:spPr bwMode="auto">
              <a:xfrm>
                <a:off x="7872808" y="3994398"/>
                <a:ext cx="109168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charset="-122"/>
                  </a:defRPr>
                </a:lvl1pPr>
                <a:lvl2pPr marL="742950" indent="-285750" eaLnBrk="0" hangingPunct="0">
                  <a:defRPr kumimoji="1" sz="2400">
                    <a:solidFill>
                      <a:schemeClr val="tx1"/>
                    </a:solidFill>
                    <a:latin typeface="Times New Roman" pitchFamily="18" charset="0"/>
                    <a:ea typeface="宋体" charset="-122"/>
                  </a:defRPr>
                </a:lvl2pPr>
                <a:lvl3pPr marL="1143000" indent="-228600" eaLnBrk="0" hangingPunct="0">
                  <a:defRPr kumimoji="1" sz="2400">
                    <a:solidFill>
                      <a:schemeClr val="tx1"/>
                    </a:solidFill>
                    <a:latin typeface="Times New Roman" pitchFamily="18" charset="0"/>
                    <a:ea typeface="宋体" charset="-122"/>
                  </a:defRPr>
                </a:lvl3pPr>
                <a:lvl4pPr marL="1600200" indent="-228600" eaLnBrk="0" hangingPunct="0">
                  <a:defRPr kumimoji="1" sz="2400">
                    <a:solidFill>
                      <a:schemeClr val="tx1"/>
                    </a:solidFill>
                    <a:latin typeface="Times New Roman" pitchFamily="18" charset="0"/>
                    <a:ea typeface="宋体" charset="-122"/>
                  </a:defRPr>
                </a:lvl4pPr>
                <a:lvl5pPr marL="2057400" indent="-228600" eaLnBrk="0" hangingPunct="0">
                  <a:defRPr kumimoji="1"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charset="-122"/>
                  </a:defRPr>
                </a:lvl9pPr>
              </a:lstStyle>
              <a:p>
                <a:pPr eaLnBrk="1" hangingPunct="1"/>
                <a:r>
                  <a:rPr lang="en-US" altLang="zh-CN" sz="1400" b="1" i="1" dirty="0" smtClean="0"/>
                  <a:t>Ra</a:t>
                </a:r>
                <a:r>
                  <a:rPr lang="en-US" altLang="zh-CN" sz="1400" b="1" dirty="0" smtClean="0"/>
                  <a:t> 6.3</a:t>
                </a:r>
                <a:endParaRPr lang="en-US" altLang="zh-CN" sz="1400" b="1" dirty="0"/>
              </a:p>
            </p:txBody>
          </p:sp>
          <p:sp>
            <p:nvSpPr>
              <p:cNvPr id="93" name="流程图: 合并 92"/>
              <p:cNvSpPr/>
              <p:nvPr/>
            </p:nvSpPr>
            <p:spPr>
              <a:xfrm>
                <a:off x="7548688" y="4236170"/>
                <a:ext cx="229919" cy="200942"/>
              </a:xfrm>
              <a:prstGeom prst="flowChartMerg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4" name="直接连接符 93"/>
              <p:cNvCxnSpPr/>
              <p:nvPr/>
            </p:nvCxnSpPr>
            <p:spPr>
              <a:xfrm flipV="1">
                <a:off x="7740352" y="3995835"/>
                <a:ext cx="163549" cy="288032"/>
              </a:xfrm>
              <a:prstGeom prst="line">
                <a:avLst/>
              </a:prstGeom>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7903901" y="3995839"/>
                <a:ext cx="652899" cy="4808"/>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96" name="组合 95"/>
            <p:cNvGrpSpPr/>
            <p:nvPr/>
          </p:nvGrpSpPr>
          <p:grpSpPr>
            <a:xfrm>
              <a:off x="5364088" y="2050182"/>
              <a:ext cx="1415800" cy="442714"/>
              <a:chOff x="7548688" y="3994398"/>
              <a:chExt cx="1415800" cy="442714"/>
            </a:xfrm>
          </p:grpSpPr>
          <p:sp>
            <p:nvSpPr>
              <p:cNvPr id="97" name="Text Box 16"/>
              <p:cNvSpPr txBox="1">
                <a:spLocks noChangeArrowheads="1"/>
              </p:cNvSpPr>
              <p:nvPr/>
            </p:nvSpPr>
            <p:spPr bwMode="auto">
              <a:xfrm>
                <a:off x="7872808" y="3994398"/>
                <a:ext cx="109168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charset="-122"/>
                  </a:defRPr>
                </a:lvl1pPr>
                <a:lvl2pPr marL="742950" indent="-285750" eaLnBrk="0" hangingPunct="0">
                  <a:defRPr kumimoji="1" sz="2400">
                    <a:solidFill>
                      <a:schemeClr val="tx1"/>
                    </a:solidFill>
                    <a:latin typeface="Times New Roman" pitchFamily="18" charset="0"/>
                    <a:ea typeface="宋体" charset="-122"/>
                  </a:defRPr>
                </a:lvl2pPr>
                <a:lvl3pPr marL="1143000" indent="-228600" eaLnBrk="0" hangingPunct="0">
                  <a:defRPr kumimoji="1" sz="2400">
                    <a:solidFill>
                      <a:schemeClr val="tx1"/>
                    </a:solidFill>
                    <a:latin typeface="Times New Roman" pitchFamily="18" charset="0"/>
                    <a:ea typeface="宋体" charset="-122"/>
                  </a:defRPr>
                </a:lvl3pPr>
                <a:lvl4pPr marL="1600200" indent="-228600" eaLnBrk="0" hangingPunct="0">
                  <a:defRPr kumimoji="1" sz="2400">
                    <a:solidFill>
                      <a:schemeClr val="tx1"/>
                    </a:solidFill>
                    <a:latin typeface="Times New Roman" pitchFamily="18" charset="0"/>
                    <a:ea typeface="宋体" charset="-122"/>
                  </a:defRPr>
                </a:lvl4pPr>
                <a:lvl5pPr marL="2057400" indent="-228600" eaLnBrk="0" hangingPunct="0">
                  <a:defRPr kumimoji="1"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charset="-122"/>
                  </a:defRPr>
                </a:lvl9pPr>
              </a:lstStyle>
              <a:p>
                <a:pPr eaLnBrk="1" hangingPunct="1"/>
                <a:r>
                  <a:rPr lang="en-US" altLang="zh-CN" sz="1400" b="1" i="1" dirty="0" smtClean="0"/>
                  <a:t>Ra</a:t>
                </a:r>
                <a:r>
                  <a:rPr lang="en-US" altLang="zh-CN" sz="1400" b="1" dirty="0" smtClean="0"/>
                  <a:t> 3.2</a:t>
                </a:r>
                <a:endParaRPr lang="en-US" altLang="zh-CN" sz="1400" b="1" dirty="0"/>
              </a:p>
            </p:txBody>
          </p:sp>
          <p:sp>
            <p:nvSpPr>
              <p:cNvPr id="98" name="流程图: 合并 97"/>
              <p:cNvSpPr/>
              <p:nvPr/>
            </p:nvSpPr>
            <p:spPr>
              <a:xfrm>
                <a:off x="7548688" y="4236170"/>
                <a:ext cx="229919" cy="200942"/>
              </a:xfrm>
              <a:prstGeom prst="flowChartMerg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9" name="直接连接符 98"/>
              <p:cNvCxnSpPr/>
              <p:nvPr/>
            </p:nvCxnSpPr>
            <p:spPr>
              <a:xfrm flipV="1">
                <a:off x="7740352" y="3995835"/>
                <a:ext cx="163549" cy="2880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7903901" y="3995839"/>
                <a:ext cx="652899" cy="4808"/>
              </a:xfrm>
              <a:prstGeom prst="line">
                <a:avLst/>
              </a:prstGeom>
            </p:spPr>
            <p:style>
              <a:lnRef idx="1">
                <a:schemeClr val="accent1"/>
              </a:lnRef>
              <a:fillRef idx="0">
                <a:schemeClr val="accent1"/>
              </a:fillRef>
              <a:effectRef idx="0">
                <a:schemeClr val="accent1"/>
              </a:effectRef>
              <a:fontRef idx="minor">
                <a:schemeClr val="tx1"/>
              </a:fontRef>
            </p:style>
          </p:cxnSp>
        </p:grpSp>
      </p:grpSp>
      <p:sp>
        <p:nvSpPr>
          <p:cNvPr id="34"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66</a:t>
            </a:fld>
            <a:endParaRPr lang="zh-CN" altLang="en-US" sz="2400" b="1" dirty="0"/>
          </a:p>
        </p:txBody>
      </p:sp>
    </p:spTree>
    <p:extLst>
      <p:ext uri="{BB962C8B-B14F-4D97-AF65-F5344CB8AC3E}">
        <p14:creationId xmlns:p14="http://schemas.microsoft.com/office/powerpoint/2010/main" val="37607167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2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250" fill="hold"/>
                                        <p:tgtEl>
                                          <p:spTgt spid="4"/>
                                        </p:tgtEl>
                                        <p:attrNameLst>
                                          <p:attrName>ppt_x</p:attrName>
                                        </p:attrNameLst>
                                      </p:cBhvr>
                                      <p:tavLst>
                                        <p:tav tm="0">
                                          <p:val>
                                            <p:strVal val="#ppt_x"/>
                                          </p:val>
                                        </p:tav>
                                        <p:tav tm="100000">
                                          <p:val>
                                            <p:strVal val="#ppt_x"/>
                                          </p:val>
                                        </p:tav>
                                      </p:tavLst>
                                    </p:anim>
                                    <p:anim calcmode="lin" valueType="num">
                                      <p:cBhvr additive="base">
                                        <p:cTn id="18" dur="125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p>
            <a:r>
              <a:rPr lang="en-US" altLang="zh-CN" smtClean="0"/>
              <a:t>1</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67</a:t>
            </a:fld>
            <a:endParaRPr lang="zh-CN" altLang="en-US"/>
          </a:p>
        </p:txBody>
      </p:sp>
      <p:grpSp>
        <p:nvGrpSpPr>
          <p:cNvPr id="6" name="组合 5"/>
          <p:cNvGrpSpPr/>
          <p:nvPr/>
        </p:nvGrpSpPr>
        <p:grpSpPr>
          <a:xfrm>
            <a:off x="179512" y="188640"/>
            <a:ext cx="8791575" cy="2770609"/>
            <a:chOff x="160214" y="260648"/>
            <a:chExt cx="8791575" cy="2770609"/>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214" y="260648"/>
              <a:ext cx="8791575" cy="170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347" y="1916832"/>
              <a:ext cx="8620125" cy="111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直接连接符 8"/>
            <p:cNvCxnSpPr/>
            <p:nvPr/>
          </p:nvCxnSpPr>
          <p:spPr>
            <a:xfrm>
              <a:off x="1547664" y="3031257"/>
              <a:ext cx="7056784" cy="0"/>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3128342"/>
            <a:ext cx="8239125" cy="3541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椭圆 10"/>
          <p:cNvSpPr/>
          <p:nvPr/>
        </p:nvSpPr>
        <p:spPr>
          <a:xfrm>
            <a:off x="5364088" y="5589240"/>
            <a:ext cx="397666" cy="4572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467544" y="2932410"/>
            <a:ext cx="635181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2555776" y="2564904"/>
            <a:ext cx="397666" cy="4572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2987824" y="2179712"/>
            <a:ext cx="549235" cy="60121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190558" y="2564904"/>
            <a:ext cx="397666" cy="4572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660232" y="2420888"/>
            <a:ext cx="576064" cy="4572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89110781"/>
      </p:ext>
    </p:extLst>
  </p:cSld>
  <p:clrMapOvr>
    <a:masterClrMapping/>
  </p:clrMapOvr>
  <p:transition spd="slow">
    <p:push dir="u"/>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144016" y="908720"/>
            <a:ext cx="8820472" cy="732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algn="l" defTabSz="914400" rtl="0" eaLnBrk="1" fontAlgn="base" latinLnBrk="0" hangingPunct="1">
              <a:lnSpc>
                <a:spcPct val="130000"/>
              </a:lnSpc>
              <a:spcBef>
                <a:spcPct val="0"/>
              </a:spcBef>
              <a:spcAft>
                <a:spcPct val="0"/>
              </a:spcAft>
              <a:buClrTx/>
              <a:buSzTx/>
              <a:tabLst>
                <a:tab pos="1130300" algn="l"/>
              </a:tabLst>
            </a:pPr>
            <a:r>
              <a:rPr kumimoji="0" lang="en-US" altLang="zh-CN"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7.</a:t>
            </a:r>
            <a:r>
              <a:rPr kumimoji="0" lang="zh-CN" altLang="en-US"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如图示，某一级齿轮减速器的小齿轮轴，由</a:t>
            </a:r>
            <a:r>
              <a:rPr kumimoji="0" lang="en-US" altLang="zh-CN"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6 </a:t>
            </a:r>
            <a:r>
              <a:rPr kumimoji="0" lang="zh-CN" altLang="en-US"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级单列深沟球轴承支承。轴承内圈直径</a:t>
            </a:r>
            <a:r>
              <a:rPr kumimoji="0" lang="en-US" altLang="zh-CN" sz="1600" b="1" i="1"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d</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1" u="none" strike="noStrike" cap="none" normalizeH="0" baseline="0" dirty="0" smtClean="0">
                <a:ln>
                  <a:noFill/>
                </a:ln>
                <a:solidFill>
                  <a:srgbClr val="000000"/>
                </a:solidFill>
                <a:effectLst/>
                <a:latin typeface="Batang" pitchFamily="18" charset="-127"/>
                <a:ea typeface="Batang" pitchFamily="18" charset="-127"/>
                <a:cs typeface="Times New Roman" pitchFamily="18" charset="0"/>
              </a:rPr>
              <a:t>φ</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50</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，承受旋转负荷；轴承外圈直径</a:t>
            </a:r>
            <a:r>
              <a:rPr kumimoji="0" lang="en-US" altLang="zh-CN" sz="1600" b="1" i="1"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D</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1" u="none" strike="noStrike" cap="none" normalizeH="0" baseline="0" dirty="0" smtClean="0">
                <a:ln>
                  <a:noFill/>
                </a:ln>
                <a:solidFill>
                  <a:srgbClr val="000000"/>
                </a:solidFill>
                <a:effectLst/>
                <a:latin typeface="Batang" pitchFamily="18" charset="-127"/>
                <a:ea typeface="Batang" pitchFamily="18" charset="-127"/>
                <a:cs typeface="Times New Roman" pitchFamily="18" charset="0"/>
              </a:rPr>
              <a:t>φ</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110</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，承受定向负荷；载荷大小属于正常负荷。</a:t>
            </a:r>
            <a:endParaRPr kumimoji="0" lang="zh-CN" altLang="en-US" sz="1600" b="1" i="0" u="none" strike="noStrike" cap="none" normalizeH="0" baseline="0" dirty="0" smtClean="0">
              <a:ln>
                <a:noFill/>
              </a:ln>
              <a:solidFill>
                <a:schemeClr val="tx1"/>
              </a:solidFill>
              <a:effectLst/>
              <a:latin typeface="Arial" pitchFamily="34" charset="0"/>
              <a:ea typeface="宋体" pitchFamily="2" charset="-122"/>
            </a:endParaRPr>
          </a:p>
        </p:txBody>
      </p:sp>
      <p:sp>
        <p:nvSpPr>
          <p:cNvPr id="8" name="Rectangle 3"/>
          <p:cNvSpPr>
            <a:spLocks noChangeArrowheads="1"/>
          </p:cNvSpPr>
          <p:nvPr/>
        </p:nvSpPr>
        <p:spPr bwMode="auto">
          <a:xfrm>
            <a:off x="285229" y="1556792"/>
            <a:ext cx="831921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34925" algn="l" defTabSz="914400" rtl="0" eaLnBrk="1" fontAlgn="base" latinLnBrk="0" hangingPunct="1">
              <a:lnSpc>
                <a:spcPct val="100000"/>
              </a:lnSpc>
              <a:spcBef>
                <a:spcPct val="0"/>
              </a:spcBef>
              <a:spcAft>
                <a:spcPct val="0"/>
              </a:spcAft>
              <a:buClrTx/>
              <a:buSzTx/>
              <a:buFontTx/>
              <a:buNone/>
              <a:tabLst>
                <a:tab pos="1130300" algn="l"/>
              </a:tabLst>
            </a:pPr>
            <a:r>
              <a:rPr kumimoji="0" lang="en-US" altLang="zh-CN" sz="20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en-US" altLang="zh-CN"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(1)</a:t>
            </a: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 </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现采用类比法已确定出</a:t>
            </a:r>
            <a:r>
              <a:rPr lang="en-US" altLang="zh-CN" sz="1600" b="1" dirty="0" smtClean="0">
                <a:solidFill>
                  <a:srgbClr val="000000"/>
                </a:solidFill>
                <a:latin typeface="宋体" pitchFamily="2" charset="-122"/>
                <a:ea typeface="宋体" pitchFamily="2" charset="-122"/>
                <a:cs typeface="Times New Roman" pitchFamily="18" charset="0"/>
              </a:rPr>
              <a:t>:  </a:t>
            </a: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 ①</a:t>
            </a:r>
            <a:r>
              <a:rPr kumimoji="0" lang="zh-CN" altLang="en-US"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与内圈配合的轴的公差带代号</a:t>
            </a:r>
            <a:r>
              <a:rPr kumimoji="0" lang="en-US" altLang="zh-CN"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k6</a:t>
            </a:r>
            <a:r>
              <a:rPr kumimoji="0" lang="zh-CN" altLang="en-US"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a:t>
            </a:r>
            <a:r>
              <a:rPr kumimoji="0" lang="en-US" altLang="zh-CN"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(2</a:t>
            </a:r>
            <a:r>
              <a:rPr kumimoji="0" lang="zh-CN" altLang="en-US"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分</a:t>
            </a:r>
            <a:r>
              <a:rPr kumimoji="0" lang="en-US" altLang="zh-CN"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a:t>
            </a:r>
            <a:endParaRPr kumimoji="0" lang="zh-CN" altLang="en-US" sz="1600" b="1" i="0" u="none" strike="noStrike" cap="none" normalizeH="0" baseline="0" dirty="0" smtClean="0">
              <a:ln>
                <a:noFill/>
              </a:ln>
              <a:solidFill>
                <a:schemeClr val="tx1"/>
              </a:solidFill>
              <a:effectLst/>
              <a:latin typeface="Arial" pitchFamily="34" charset="0"/>
              <a:ea typeface="宋体" pitchFamily="2" charset="-122"/>
            </a:endParaRPr>
          </a:p>
          <a:p>
            <a:pPr marL="0" marR="0" lvl="0" indent="34925" algn="l" defTabSz="914400" rtl="0" eaLnBrk="0" fontAlgn="base" latinLnBrk="0" hangingPunct="0">
              <a:lnSpc>
                <a:spcPct val="100000"/>
              </a:lnSpc>
              <a:spcBef>
                <a:spcPct val="0"/>
              </a:spcBef>
              <a:spcAft>
                <a:spcPct val="0"/>
              </a:spcAft>
              <a:buClrTx/>
              <a:buSzTx/>
              <a:buFontTx/>
              <a:buNone/>
              <a:tabLst>
                <a:tab pos="1130300" algn="l"/>
              </a:tabLst>
            </a:pPr>
            <a:r>
              <a:rPr kumimoji="0" lang="zh-CN" altLang="en-US"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    ②</a:t>
            </a:r>
            <a:r>
              <a:rPr kumimoji="0" lang="zh-CN" altLang="en-US"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与外圈配合的孔的公差带代号</a:t>
            </a:r>
            <a:r>
              <a:rPr kumimoji="0" lang="en-US" altLang="zh-CN"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H7</a:t>
            </a:r>
            <a:r>
              <a:rPr kumimoji="0" lang="zh-CN" altLang="en-US"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将尺寸和两个公差带代号标注在装配图上；</a:t>
            </a:r>
            <a:endParaRPr kumimoji="0" lang="zh-CN" altLang="en-US" sz="1600" b="1" i="0" u="none" strike="noStrike" cap="none" normalizeH="0" baseline="0" dirty="0" smtClean="0">
              <a:ln>
                <a:noFill/>
              </a:ln>
              <a:solidFill>
                <a:schemeClr val="tx1"/>
              </a:solidFill>
              <a:effectLst/>
              <a:latin typeface="Arial" pitchFamily="34" charset="0"/>
              <a:ea typeface="宋体" pitchFamily="2" charset="-122"/>
            </a:endParaRPr>
          </a:p>
        </p:txBody>
      </p:sp>
      <p:sp>
        <p:nvSpPr>
          <p:cNvPr id="11" name="TextBox 10"/>
          <p:cNvSpPr txBox="1"/>
          <p:nvPr/>
        </p:nvSpPr>
        <p:spPr>
          <a:xfrm>
            <a:off x="387548" y="2204864"/>
            <a:ext cx="2168228" cy="461665"/>
          </a:xfrm>
          <a:prstGeom prst="rect">
            <a:avLst/>
          </a:prstGeom>
          <a:noFill/>
        </p:spPr>
        <p:txBody>
          <a:bodyPr wrap="square" rtlCol="0">
            <a:spAutoFit/>
          </a:bodyPr>
          <a:lstStyle/>
          <a:p>
            <a:r>
              <a:rPr lang="zh-CN" altLang="en-US" sz="2400" b="1" dirty="0" smtClean="0">
                <a:solidFill>
                  <a:srgbClr val="FF0000"/>
                </a:solidFill>
              </a:rPr>
              <a:t>答案：</a:t>
            </a:r>
            <a:endParaRPr lang="zh-CN" altLang="en-US" sz="2400" b="1" baseline="-25000" dirty="0">
              <a:solidFill>
                <a:srgbClr val="FF0000"/>
              </a:solidFill>
            </a:endParaRPr>
          </a:p>
        </p:txBody>
      </p:sp>
      <p:grpSp>
        <p:nvGrpSpPr>
          <p:cNvPr id="9" name="组合 8"/>
          <p:cNvGrpSpPr/>
          <p:nvPr/>
        </p:nvGrpSpPr>
        <p:grpSpPr>
          <a:xfrm>
            <a:off x="2324943" y="2204864"/>
            <a:ext cx="3671550" cy="4260619"/>
            <a:chOff x="2324943" y="1412776"/>
            <a:chExt cx="3671550" cy="4260619"/>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1412776"/>
              <a:ext cx="3440717" cy="4260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rot="16200000">
              <a:off x="4147663" y="3491151"/>
              <a:ext cx="1162029" cy="461665"/>
            </a:xfrm>
            <a:prstGeom prst="rect">
              <a:avLst/>
            </a:prstGeom>
            <a:noFill/>
          </p:spPr>
          <p:txBody>
            <a:bodyPr wrap="square" rtlCol="0">
              <a:spAutoFit/>
            </a:bodyPr>
            <a:lstStyle/>
            <a:p>
              <a:r>
                <a:rPr lang="en-US" altLang="zh-CN" sz="2400" b="1" i="1" dirty="0" smtClean="0">
                  <a:solidFill>
                    <a:srgbClr val="FF0000"/>
                  </a:solidFill>
                </a:rPr>
                <a:t>Φ</a:t>
              </a:r>
              <a:r>
                <a:rPr lang="en-US" altLang="zh-CN" sz="2400" b="1" dirty="0" smtClean="0">
                  <a:solidFill>
                    <a:srgbClr val="FF0000"/>
                  </a:solidFill>
                </a:rPr>
                <a:t>50K6</a:t>
              </a:r>
              <a:endParaRPr lang="zh-CN" altLang="en-US" sz="2400" b="1" baseline="-25000" dirty="0">
                <a:solidFill>
                  <a:srgbClr val="FF0000"/>
                </a:solidFill>
              </a:endParaRPr>
            </a:p>
          </p:txBody>
        </p:sp>
        <p:sp>
          <p:nvSpPr>
            <p:cNvPr id="15" name="TextBox 14"/>
            <p:cNvSpPr txBox="1"/>
            <p:nvPr/>
          </p:nvSpPr>
          <p:spPr>
            <a:xfrm rot="16200000">
              <a:off x="1791704" y="3458184"/>
              <a:ext cx="1528143" cy="461665"/>
            </a:xfrm>
            <a:prstGeom prst="rect">
              <a:avLst/>
            </a:prstGeom>
            <a:noFill/>
          </p:spPr>
          <p:txBody>
            <a:bodyPr wrap="square" rtlCol="0">
              <a:spAutoFit/>
            </a:bodyPr>
            <a:lstStyle/>
            <a:p>
              <a:r>
                <a:rPr lang="en-US" altLang="zh-CN" sz="2400" b="1" i="1" dirty="0" smtClean="0">
                  <a:solidFill>
                    <a:srgbClr val="FF0000"/>
                  </a:solidFill>
                </a:rPr>
                <a:t>Φ </a:t>
              </a:r>
              <a:r>
                <a:rPr lang="en-US" altLang="zh-CN" sz="2400" b="1" dirty="0" smtClean="0">
                  <a:solidFill>
                    <a:srgbClr val="FF0000"/>
                  </a:solidFill>
                </a:rPr>
                <a:t>110H7</a:t>
              </a:r>
              <a:endParaRPr lang="zh-CN" altLang="en-US" sz="2400" b="1" baseline="-25000" dirty="0">
                <a:solidFill>
                  <a:srgbClr val="FF0000"/>
                </a:solidFill>
              </a:endParaRPr>
            </a:p>
          </p:txBody>
        </p:sp>
      </p:grpSp>
      <p:sp>
        <p:nvSpPr>
          <p:cNvPr id="10"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68</a:t>
            </a:fld>
            <a:endParaRPr lang="zh-CN" altLang="en-US" sz="2400" b="1" dirty="0"/>
          </a:p>
        </p:txBody>
      </p:sp>
    </p:spTree>
    <p:extLst>
      <p:ext uri="{BB962C8B-B14F-4D97-AF65-F5344CB8AC3E}">
        <p14:creationId xmlns:p14="http://schemas.microsoft.com/office/powerpoint/2010/main" val="34843453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1750" fill="hold"/>
                                        <p:tgtEl>
                                          <p:spTgt spid="11"/>
                                        </p:tgtEl>
                                        <p:attrNameLst>
                                          <p:attrName>ppt_w</p:attrName>
                                        </p:attrNameLst>
                                      </p:cBhvr>
                                      <p:tavLst>
                                        <p:tav tm="0">
                                          <p:val>
                                            <p:fltVal val="0"/>
                                          </p:val>
                                        </p:tav>
                                        <p:tav tm="100000">
                                          <p:val>
                                            <p:strVal val="#ppt_w"/>
                                          </p:val>
                                        </p:tav>
                                      </p:tavLst>
                                    </p:anim>
                                    <p:anim calcmode="lin" valueType="num">
                                      <p:cBhvr>
                                        <p:cTn id="18" dur="1750" fill="hold"/>
                                        <p:tgtEl>
                                          <p:spTgt spid="11"/>
                                        </p:tgtEl>
                                        <p:attrNameLst>
                                          <p:attrName>ppt_h</p:attrName>
                                        </p:attrNameLst>
                                      </p:cBhvr>
                                      <p:tavLst>
                                        <p:tav tm="0">
                                          <p:val>
                                            <p:fltVal val="0"/>
                                          </p:val>
                                        </p:tav>
                                        <p:tav tm="100000">
                                          <p:val>
                                            <p:strVal val="#ppt_h"/>
                                          </p:val>
                                        </p:tav>
                                      </p:tavLst>
                                    </p:anim>
                                    <p:anim calcmode="lin" valueType="num">
                                      <p:cBhvr>
                                        <p:cTn id="19" dur="1750" fill="hold"/>
                                        <p:tgtEl>
                                          <p:spTgt spid="11"/>
                                        </p:tgtEl>
                                        <p:attrNameLst>
                                          <p:attrName>style.rotation</p:attrName>
                                        </p:attrNameLst>
                                      </p:cBhvr>
                                      <p:tavLst>
                                        <p:tav tm="0">
                                          <p:val>
                                            <p:fltVal val="90"/>
                                          </p:val>
                                        </p:tav>
                                        <p:tav tm="100000">
                                          <p:val>
                                            <p:fltVal val="0"/>
                                          </p:val>
                                        </p:tav>
                                      </p:tavLst>
                                    </p:anim>
                                    <p:animEffect transition="in" filter="fade">
                                      <p:cBhvr>
                                        <p:cTn id="20" dur="175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1750" fill="hold"/>
                                        <p:tgtEl>
                                          <p:spTgt spid="9"/>
                                        </p:tgtEl>
                                        <p:attrNameLst>
                                          <p:attrName>ppt_x</p:attrName>
                                        </p:attrNameLst>
                                      </p:cBhvr>
                                      <p:tavLst>
                                        <p:tav tm="0">
                                          <p:val>
                                            <p:strVal val="#ppt_x"/>
                                          </p:val>
                                        </p:tav>
                                        <p:tav tm="100000">
                                          <p:val>
                                            <p:strVal val="#ppt_x"/>
                                          </p:val>
                                        </p:tav>
                                      </p:tavLst>
                                    </p:anim>
                                    <p:anim calcmode="lin" valueType="num">
                                      <p:cBhvr additive="base">
                                        <p:cTn id="26" dur="17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1"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95536" y="519063"/>
            <a:ext cx="7128792" cy="1200329"/>
          </a:xfrm>
          <a:prstGeom prst="rect">
            <a:avLst/>
          </a:prstGeom>
        </p:spPr>
        <p:txBody>
          <a:bodyPr wrap="square">
            <a:spAutoFit/>
          </a:bodyPr>
          <a:lstStyle/>
          <a:p>
            <a:pPr lvl="0" indent="34925" eaLnBrk="0" fontAlgn="base" hangingPunct="0">
              <a:spcBef>
                <a:spcPct val="0"/>
              </a:spcBef>
              <a:spcAft>
                <a:spcPct val="0"/>
              </a:spcAft>
              <a:tabLst>
                <a:tab pos="1130300" algn="l"/>
              </a:tabLst>
            </a:pPr>
            <a:r>
              <a:rPr lang="zh-CN" altLang="en-US" b="1" dirty="0">
                <a:solidFill>
                  <a:srgbClr val="000000"/>
                </a:solidFill>
                <a:latin typeface="Times New Roman" pitchFamily="18" charset="0"/>
                <a:ea typeface="宋体" pitchFamily="2" charset="-122"/>
                <a:cs typeface="Times New Roman" pitchFamily="18" charset="0"/>
              </a:rPr>
              <a:t>（</a:t>
            </a:r>
            <a:r>
              <a:rPr lang="en-US" altLang="zh-CN" b="1" dirty="0">
                <a:solidFill>
                  <a:srgbClr val="000000"/>
                </a:solidFill>
                <a:latin typeface="Times New Roman" pitchFamily="18" charset="0"/>
                <a:ea typeface="宋体" pitchFamily="2" charset="-122"/>
                <a:cs typeface="Times New Roman" pitchFamily="18" charset="0"/>
              </a:rPr>
              <a:t>2</a:t>
            </a:r>
            <a:r>
              <a:rPr lang="zh-CN" altLang="en-US" b="1" dirty="0">
                <a:solidFill>
                  <a:srgbClr val="000000"/>
                </a:solidFill>
                <a:latin typeface="Times New Roman" pitchFamily="18" charset="0"/>
                <a:ea typeface="宋体" pitchFamily="2" charset="-122"/>
                <a:cs typeface="Times New Roman" pitchFamily="18" charset="0"/>
              </a:rPr>
              <a:t>）将下列技术要求标注在轴的零件图</a:t>
            </a:r>
            <a:r>
              <a:rPr lang="zh-CN" altLang="en-US" b="1" dirty="0" smtClean="0">
                <a:solidFill>
                  <a:srgbClr val="000000"/>
                </a:solidFill>
                <a:latin typeface="Times New Roman" pitchFamily="18" charset="0"/>
                <a:ea typeface="宋体" pitchFamily="2" charset="-122"/>
                <a:cs typeface="Times New Roman" pitchFamily="18" charset="0"/>
              </a:rPr>
              <a:t>上</a:t>
            </a:r>
            <a:r>
              <a:rPr lang="zh-CN" altLang="en-US" b="1" dirty="0" smtClean="0">
                <a:solidFill>
                  <a:srgbClr val="000000"/>
                </a:solidFill>
                <a:latin typeface="Times New Roman" pitchFamily="18" charset="0"/>
                <a:ea typeface="宋体" pitchFamily="2" charset="-122"/>
                <a:cs typeface="Times New Roman" pitchFamily="18" charset="0"/>
                <a:sym typeface="Wingdings" pitchFamily="2" charset="2"/>
              </a:rPr>
              <a:t>：  （</a:t>
            </a:r>
            <a:r>
              <a:rPr lang="en-US" altLang="zh-CN" b="1" dirty="0">
                <a:solidFill>
                  <a:srgbClr val="000000"/>
                </a:solidFill>
                <a:latin typeface="Times New Roman" pitchFamily="18" charset="0"/>
                <a:ea typeface="宋体" pitchFamily="2" charset="-122"/>
                <a:cs typeface="Times New Roman" pitchFamily="18" charset="0"/>
                <a:sym typeface="Wingdings" pitchFamily="2" charset="2"/>
              </a:rPr>
              <a:t>8</a:t>
            </a:r>
            <a:r>
              <a:rPr lang="zh-CN" altLang="en-US" b="1" dirty="0" smtClean="0">
                <a:solidFill>
                  <a:srgbClr val="000000"/>
                </a:solidFill>
                <a:latin typeface="Times New Roman" pitchFamily="18" charset="0"/>
                <a:ea typeface="宋体" pitchFamily="2" charset="-122"/>
                <a:cs typeface="Times New Roman" pitchFamily="18" charset="0"/>
                <a:sym typeface="Wingdings" pitchFamily="2" charset="2"/>
              </a:rPr>
              <a:t>分）</a:t>
            </a:r>
            <a:endParaRPr lang="zh-CN" altLang="en-US" b="1" dirty="0">
              <a:latin typeface="Arial" pitchFamily="34" charset="0"/>
              <a:ea typeface="宋体" pitchFamily="2" charset="-122"/>
            </a:endParaRPr>
          </a:p>
          <a:p>
            <a:pPr lvl="0" indent="34925" eaLnBrk="0" fontAlgn="base" hangingPunct="0">
              <a:spcBef>
                <a:spcPct val="0"/>
              </a:spcBef>
              <a:spcAft>
                <a:spcPct val="0"/>
              </a:spcAft>
              <a:tabLst>
                <a:tab pos="1130300" algn="l"/>
              </a:tabLst>
            </a:pPr>
            <a:r>
              <a:rPr lang="zh-CN" altLang="en-US" b="1" dirty="0">
                <a:solidFill>
                  <a:srgbClr val="000000"/>
                </a:solidFill>
                <a:latin typeface="Times New Roman" pitchFamily="18" charset="0"/>
                <a:ea typeface="宋体" pitchFamily="2" charset="-122"/>
                <a:cs typeface="Times New Roman" pitchFamily="18" charset="0"/>
              </a:rPr>
              <a:t>    ①轴</a:t>
            </a:r>
            <a:r>
              <a:rPr lang="zh-CN" altLang="en-US" b="1" dirty="0" smtClean="0">
                <a:solidFill>
                  <a:srgbClr val="000000"/>
                </a:solidFill>
                <a:latin typeface="Times New Roman" pitchFamily="18" charset="0"/>
                <a:ea typeface="宋体" pitchFamily="2" charset="-122"/>
                <a:cs typeface="Times New Roman" pitchFamily="18" charset="0"/>
              </a:rPr>
              <a:t>的公称尺寸尺寸</a:t>
            </a:r>
            <a:r>
              <a:rPr lang="zh-CN" altLang="en-US" b="1" dirty="0">
                <a:solidFill>
                  <a:srgbClr val="000000"/>
                </a:solidFill>
                <a:latin typeface="Times New Roman" pitchFamily="18" charset="0"/>
                <a:ea typeface="宋体" pitchFamily="2" charset="-122"/>
                <a:cs typeface="Times New Roman" pitchFamily="18" charset="0"/>
              </a:rPr>
              <a:t>和极限偏差值，轴采用包容要求；</a:t>
            </a:r>
            <a:endParaRPr lang="zh-CN" altLang="en-US" b="1" dirty="0">
              <a:latin typeface="Arial" pitchFamily="34" charset="0"/>
              <a:ea typeface="宋体" pitchFamily="2" charset="-122"/>
            </a:endParaRPr>
          </a:p>
          <a:p>
            <a:pPr lvl="0" indent="34925" eaLnBrk="0" fontAlgn="base" hangingPunct="0">
              <a:spcBef>
                <a:spcPct val="0"/>
              </a:spcBef>
              <a:spcAft>
                <a:spcPct val="0"/>
              </a:spcAft>
              <a:tabLst>
                <a:tab pos="1130300" algn="l"/>
              </a:tabLst>
            </a:pPr>
            <a:r>
              <a:rPr lang="zh-CN" altLang="en-US" b="1" dirty="0">
                <a:solidFill>
                  <a:srgbClr val="000000"/>
                </a:solidFill>
                <a:latin typeface="Times New Roman" pitchFamily="18" charset="0"/>
                <a:ea typeface="宋体" pitchFamily="2" charset="-122"/>
                <a:cs typeface="Times New Roman" pitchFamily="18" charset="0"/>
              </a:rPr>
              <a:t>    ②轴颈的圆柱度公差值</a:t>
            </a:r>
            <a:r>
              <a:rPr lang="zh-CN" altLang="en-US" b="1" dirty="0" smtClean="0">
                <a:solidFill>
                  <a:srgbClr val="000000"/>
                </a:solidFill>
                <a:latin typeface="Times New Roman" pitchFamily="18" charset="0"/>
                <a:ea typeface="宋体" pitchFamily="2" charset="-122"/>
                <a:cs typeface="Times New Roman" pitchFamily="18" charset="0"/>
              </a:rPr>
              <a:t>；   </a:t>
            </a:r>
            <a:r>
              <a:rPr lang="zh-CN" altLang="en-US" b="1" dirty="0">
                <a:solidFill>
                  <a:srgbClr val="000000"/>
                </a:solidFill>
                <a:latin typeface="Times New Roman" pitchFamily="18" charset="0"/>
                <a:ea typeface="宋体" pitchFamily="2" charset="-122"/>
                <a:cs typeface="Times New Roman" pitchFamily="18" charset="0"/>
              </a:rPr>
              <a:t>③轴肩的轴向圆跳动公差值；</a:t>
            </a:r>
            <a:endParaRPr lang="zh-CN" altLang="en-US" b="1" dirty="0">
              <a:latin typeface="Arial" pitchFamily="34" charset="0"/>
              <a:ea typeface="宋体" pitchFamily="2" charset="-122"/>
            </a:endParaRPr>
          </a:p>
          <a:p>
            <a:pPr lvl="0" indent="34925" eaLnBrk="0" fontAlgn="base" hangingPunct="0">
              <a:spcBef>
                <a:spcPct val="0"/>
              </a:spcBef>
              <a:spcAft>
                <a:spcPct val="0"/>
              </a:spcAft>
              <a:tabLst>
                <a:tab pos="1130300" algn="l"/>
              </a:tabLst>
            </a:pPr>
            <a:r>
              <a:rPr lang="zh-CN" altLang="en-US" b="1" dirty="0">
                <a:solidFill>
                  <a:srgbClr val="000000"/>
                </a:solidFill>
                <a:latin typeface="Times New Roman" pitchFamily="18" charset="0"/>
                <a:ea typeface="宋体" pitchFamily="2" charset="-122"/>
                <a:cs typeface="Times New Roman" pitchFamily="18" charset="0"/>
              </a:rPr>
              <a:t>    ④轴颈和轴肩端面的表面粗糙度</a:t>
            </a:r>
            <a:r>
              <a:rPr lang="en-US" altLang="zh-CN" b="1" i="1" dirty="0">
                <a:solidFill>
                  <a:srgbClr val="000000"/>
                </a:solidFill>
                <a:latin typeface="Times New Roman" pitchFamily="18" charset="0"/>
                <a:ea typeface="宋体" pitchFamily="2" charset="-122"/>
                <a:cs typeface="Times New Roman" pitchFamily="18" charset="0"/>
              </a:rPr>
              <a:t>Ra</a:t>
            </a:r>
            <a:r>
              <a:rPr lang="zh-CN" altLang="en-US" b="1" dirty="0">
                <a:solidFill>
                  <a:srgbClr val="000000"/>
                </a:solidFill>
                <a:latin typeface="Times New Roman" pitchFamily="18" charset="0"/>
                <a:ea typeface="宋体" pitchFamily="2" charset="-122"/>
                <a:cs typeface="Times New Roman" pitchFamily="18" charset="0"/>
              </a:rPr>
              <a:t>的上限允许值，轴车削加工。</a:t>
            </a:r>
            <a:endParaRPr lang="zh-CN" altLang="en-US" b="1" dirty="0">
              <a:latin typeface="Arial" pitchFamily="34" charset="0"/>
              <a:ea typeface="宋体" pitchFamily="2" charset="-122"/>
            </a:endParaRPr>
          </a:p>
        </p:txBody>
      </p:sp>
      <p:sp>
        <p:nvSpPr>
          <p:cNvPr id="8" name="TextBox 7"/>
          <p:cNvSpPr txBox="1"/>
          <p:nvPr/>
        </p:nvSpPr>
        <p:spPr>
          <a:xfrm>
            <a:off x="387548" y="1743199"/>
            <a:ext cx="5120556" cy="461665"/>
          </a:xfrm>
          <a:prstGeom prst="rect">
            <a:avLst/>
          </a:prstGeom>
          <a:noFill/>
        </p:spPr>
        <p:txBody>
          <a:bodyPr wrap="square" rtlCol="0">
            <a:spAutoFit/>
          </a:bodyPr>
          <a:lstStyle/>
          <a:p>
            <a:r>
              <a:rPr lang="zh-CN" altLang="en-US" sz="2400" b="1" dirty="0" smtClean="0">
                <a:solidFill>
                  <a:srgbClr val="FF0000"/>
                </a:solidFill>
              </a:rPr>
              <a:t>答案：</a:t>
            </a:r>
            <a:r>
              <a:rPr lang="zh-CN" altLang="en-US" sz="2400" b="1" dirty="0"/>
              <a:t>查</a:t>
            </a:r>
            <a:r>
              <a:rPr lang="zh-CN" altLang="en-US" sz="2400" b="1" dirty="0" smtClean="0"/>
              <a:t>下面公差表得</a:t>
            </a:r>
            <a:endParaRPr lang="zh-CN" altLang="en-US" sz="2400" b="1" baseline="-25000" dirty="0"/>
          </a:p>
        </p:txBody>
      </p:sp>
      <p:grpSp>
        <p:nvGrpSpPr>
          <p:cNvPr id="9" name="组合 8"/>
          <p:cNvGrpSpPr/>
          <p:nvPr/>
        </p:nvGrpSpPr>
        <p:grpSpPr>
          <a:xfrm>
            <a:off x="2415097" y="2073947"/>
            <a:ext cx="4317143" cy="4077983"/>
            <a:chOff x="554894" y="2073947"/>
            <a:chExt cx="4317143" cy="4077983"/>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894" y="2486262"/>
              <a:ext cx="4266777" cy="2835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5" name="组合 44"/>
            <p:cNvGrpSpPr/>
            <p:nvPr/>
          </p:nvGrpSpPr>
          <p:grpSpPr>
            <a:xfrm rot="16200000">
              <a:off x="2994934" y="3643460"/>
              <a:ext cx="1869079" cy="432048"/>
              <a:chOff x="650718" y="5517232"/>
              <a:chExt cx="1869079" cy="432048"/>
            </a:xfrm>
          </p:grpSpPr>
          <mc:AlternateContent xmlns:mc="http://schemas.openxmlformats.org/markup-compatibility/2006" xmlns:a14="http://schemas.microsoft.com/office/drawing/2010/main">
            <mc:Choice Requires="a14">
              <p:sp>
                <p:nvSpPr>
                  <p:cNvPr id="46" name="TextBox 45"/>
                  <p:cNvSpPr txBox="1"/>
                  <p:nvPr/>
                </p:nvSpPr>
                <p:spPr>
                  <a:xfrm>
                    <a:off x="650718" y="5517232"/>
                    <a:ext cx="1869079" cy="423065"/>
                  </a:xfrm>
                  <a:prstGeom prst="rect">
                    <a:avLst/>
                  </a:prstGeom>
                  <a:noFill/>
                </p:spPr>
                <p:txBody>
                  <a:bodyPr wrap="square" rtlCol="0">
                    <a:spAutoFit/>
                  </a:bodyPr>
                  <a:lstStyle/>
                  <a:p>
                    <a:r>
                      <a:rPr lang="en-US" altLang="zh-CN" sz="2000" b="1" i="1" dirty="0" smtClean="0"/>
                      <a:t>Φ</a:t>
                    </a:r>
                    <a:r>
                      <a:rPr lang="en-US" altLang="zh-CN" sz="2000" b="1" dirty="0" smtClean="0"/>
                      <a:t>5</a:t>
                    </a:r>
                    <a14:m>
                      <m:oMath xmlns:m="http://schemas.openxmlformats.org/officeDocument/2006/math">
                        <m:sSubSup>
                          <m:sSubSupPr>
                            <m:ctrlPr>
                              <a:rPr lang="en-US" altLang="zh-CN" sz="2000" b="1" i="1" smtClean="0">
                                <a:latin typeface="Cambria Math"/>
                              </a:rPr>
                            </m:ctrlPr>
                          </m:sSubSupPr>
                          <m:e>
                            <m:r>
                              <a:rPr lang="en-US" altLang="zh-CN" sz="2000" b="1" i="1" smtClean="0">
                                <a:latin typeface="Cambria Math"/>
                              </a:rPr>
                              <m:t>𝟎</m:t>
                            </m:r>
                          </m:e>
                          <m:sub>
                            <m:r>
                              <a:rPr lang="en-US" altLang="zh-CN" sz="2000" b="1" i="1" smtClean="0">
                                <a:latin typeface="Cambria Math"/>
                              </a:rPr>
                              <m:t>+</m:t>
                            </m:r>
                            <m:r>
                              <a:rPr lang="en-US" altLang="zh-CN" sz="2000" b="1" i="1" smtClean="0">
                                <a:latin typeface="Cambria Math"/>
                              </a:rPr>
                              <m:t>𝟎</m:t>
                            </m:r>
                            <m:r>
                              <a:rPr lang="en-US" altLang="zh-CN" sz="2000" b="1" i="1" smtClean="0">
                                <a:latin typeface="Cambria Math"/>
                              </a:rPr>
                              <m:t>.</m:t>
                            </m:r>
                            <m:r>
                              <a:rPr lang="en-US" altLang="zh-CN" sz="2000" b="1" i="1" smtClean="0">
                                <a:latin typeface="Cambria Math"/>
                              </a:rPr>
                              <m:t>𝟎𝟎𝟐</m:t>
                            </m:r>
                          </m:sub>
                          <m:sup>
                            <m:r>
                              <a:rPr lang="en-US" altLang="zh-CN" sz="2000" b="1" i="1" smtClean="0">
                                <a:latin typeface="Cambria Math"/>
                              </a:rPr>
                              <m:t>+</m:t>
                            </m:r>
                            <m:r>
                              <a:rPr lang="en-US" altLang="zh-CN" sz="2000" b="1" i="1" smtClean="0">
                                <a:latin typeface="Cambria Math"/>
                              </a:rPr>
                              <m:t>𝟎</m:t>
                            </m:r>
                            <m:r>
                              <a:rPr lang="en-US" altLang="zh-CN" sz="2000" b="1" i="1" smtClean="0">
                                <a:latin typeface="Cambria Math"/>
                              </a:rPr>
                              <m:t>.</m:t>
                            </m:r>
                            <m:r>
                              <a:rPr lang="en-US" altLang="zh-CN" sz="2000" b="1" i="1" smtClean="0">
                                <a:latin typeface="Cambria Math"/>
                              </a:rPr>
                              <m:t>𝟎𝟏𝟖</m:t>
                            </m:r>
                          </m:sup>
                        </m:sSubSup>
                      </m:oMath>
                    </a14:m>
                    <a:endParaRPr lang="zh-CN" altLang="en-US" sz="2000" b="1" baseline="-25000" dirty="0"/>
                  </a:p>
                </p:txBody>
              </p:sp>
            </mc:Choice>
            <mc:Fallback xmlns="">
              <p:sp>
                <p:nvSpPr>
                  <p:cNvPr id="11" name="TextBox 10"/>
                  <p:cNvSpPr txBox="1">
                    <a:spLocks noRot="1" noChangeAspect="1" noMove="1" noResize="1" noEditPoints="1" noAdjustHandles="1" noChangeArrowheads="1" noChangeShapeType="1" noTextEdit="1"/>
                  </p:cNvSpPr>
                  <p:nvPr/>
                </p:nvSpPr>
                <p:spPr>
                  <a:xfrm>
                    <a:off x="650718" y="5517232"/>
                    <a:ext cx="1869079" cy="423065"/>
                  </a:xfrm>
                  <a:prstGeom prst="rect">
                    <a:avLst/>
                  </a:prstGeom>
                  <a:blipFill rotWithShape="1">
                    <a:blip r:embed="rId3"/>
                    <a:stretch>
                      <a:fillRect l="-1449" r="-26087" b="-3583"/>
                    </a:stretch>
                  </a:blipFill>
                </p:spPr>
                <p:txBody>
                  <a:bodyPr/>
                  <a:lstStyle/>
                  <a:p>
                    <a:r>
                      <a:rPr lang="zh-CN" altLang="en-US">
                        <a:noFill/>
                      </a:rPr>
                      <a:t> </a:t>
                    </a:r>
                  </a:p>
                </p:txBody>
              </p:sp>
            </mc:Fallback>
          </mc:AlternateContent>
          <p:grpSp>
            <p:nvGrpSpPr>
              <p:cNvPr id="47" name="组合 46"/>
              <p:cNvGrpSpPr/>
              <p:nvPr/>
            </p:nvGrpSpPr>
            <p:grpSpPr>
              <a:xfrm>
                <a:off x="1907704" y="5589240"/>
                <a:ext cx="357441" cy="360040"/>
                <a:chOff x="5150663" y="2276872"/>
                <a:chExt cx="357441" cy="360040"/>
              </a:xfrm>
            </p:grpSpPr>
            <p:sp>
              <p:nvSpPr>
                <p:cNvPr id="48" name="椭圆 47"/>
                <p:cNvSpPr/>
                <p:nvPr/>
              </p:nvSpPr>
              <p:spPr>
                <a:xfrm>
                  <a:off x="5150663" y="2276872"/>
                  <a:ext cx="357441" cy="3600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E</a:t>
                  </a:r>
                  <a:endParaRPr lang="zh-CN" altLang="en-US" dirty="0"/>
                </a:p>
              </p:txBody>
            </p:sp>
            <p:pic>
              <p:nvPicPr>
                <p:cNvPr id="49" name="Picture 8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43658" y="2342592"/>
                  <a:ext cx="1714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50" name="组合 49"/>
            <p:cNvGrpSpPr/>
            <p:nvPr/>
          </p:nvGrpSpPr>
          <p:grpSpPr>
            <a:xfrm>
              <a:off x="3785457" y="2338214"/>
              <a:ext cx="1086580" cy="442714"/>
              <a:chOff x="7548688" y="3994398"/>
              <a:chExt cx="1086580" cy="442714"/>
            </a:xfrm>
          </p:grpSpPr>
          <p:sp>
            <p:nvSpPr>
              <p:cNvPr id="51" name="Text Box 16"/>
              <p:cNvSpPr txBox="1">
                <a:spLocks noChangeArrowheads="1"/>
              </p:cNvSpPr>
              <p:nvPr/>
            </p:nvSpPr>
            <p:spPr bwMode="auto">
              <a:xfrm>
                <a:off x="7872808" y="3994398"/>
                <a:ext cx="76246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charset="-122"/>
                  </a:defRPr>
                </a:lvl1pPr>
                <a:lvl2pPr marL="742950" indent="-285750" eaLnBrk="0" hangingPunct="0">
                  <a:defRPr kumimoji="1" sz="2400">
                    <a:solidFill>
                      <a:schemeClr val="tx1"/>
                    </a:solidFill>
                    <a:latin typeface="Times New Roman" pitchFamily="18" charset="0"/>
                    <a:ea typeface="宋体" charset="-122"/>
                  </a:defRPr>
                </a:lvl2pPr>
                <a:lvl3pPr marL="1143000" indent="-228600" eaLnBrk="0" hangingPunct="0">
                  <a:defRPr kumimoji="1" sz="2400">
                    <a:solidFill>
                      <a:schemeClr val="tx1"/>
                    </a:solidFill>
                    <a:latin typeface="Times New Roman" pitchFamily="18" charset="0"/>
                    <a:ea typeface="宋体" charset="-122"/>
                  </a:defRPr>
                </a:lvl3pPr>
                <a:lvl4pPr marL="1600200" indent="-228600" eaLnBrk="0" hangingPunct="0">
                  <a:defRPr kumimoji="1" sz="2400">
                    <a:solidFill>
                      <a:schemeClr val="tx1"/>
                    </a:solidFill>
                    <a:latin typeface="Times New Roman" pitchFamily="18" charset="0"/>
                    <a:ea typeface="宋体" charset="-122"/>
                  </a:defRPr>
                </a:lvl4pPr>
                <a:lvl5pPr marL="2057400" indent="-228600" eaLnBrk="0" hangingPunct="0">
                  <a:defRPr kumimoji="1"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charset="-122"/>
                  </a:defRPr>
                </a:lvl9pPr>
              </a:lstStyle>
              <a:p>
                <a:pPr eaLnBrk="1" hangingPunct="1"/>
                <a:r>
                  <a:rPr lang="en-US" altLang="zh-CN" sz="1400" b="1" i="1" dirty="0" smtClean="0"/>
                  <a:t>Ra</a:t>
                </a:r>
                <a:r>
                  <a:rPr lang="en-US" altLang="zh-CN" sz="1400" b="1" dirty="0" smtClean="0"/>
                  <a:t> 0.8</a:t>
                </a:r>
                <a:endParaRPr lang="en-US" altLang="zh-CN" sz="1400" b="1" dirty="0"/>
              </a:p>
            </p:txBody>
          </p:sp>
          <p:sp>
            <p:nvSpPr>
              <p:cNvPr id="52" name="流程图: 合并 51"/>
              <p:cNvSpPr/>
              <p:nvPr/>
            </p:nvSpPr>
            <p:spPr>
              <a:xfrm>
                <a:off x="7548688" y="4236170"/>
                <a:ext cx="229919" cy="200942"/>
              </a:xfrm>
              <a:prstGeom prst="flowChartMerg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直接连接符 52"/>
              <p:cNvCxnSpPr/>
              <p:nvPr/>
            </p:nvCxnSpPr>
            <p:spPr>
              <a:xfrm flipV="1">
                <a:off x="7740352" y="3995835"/>
                <a:ext cx="163549"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7903901" y="3995840"/>
                <a:ext cx="47065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5" name="直接连接符 54"/>
            <p:cNvCxnSpPr/>
            <p:nvPr/>
          </p:nvCxnSpPr>
          <p:spPr>
            <a:xfrm>
              <a:off x="2072644" y="4885403"/>
              <a:ext cx="0" cy="119451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a:xfrm>
              <a:off x="2486552" y="5773306"/>
              <a:ext cx="1458300" cy="378624"/>
              <a:chOff x="665428" y="2483604"/>
              <a:chExt cx="1458300" cy="378624"/>
            </a:xfrm>
          </p:grpSpPr>
          <p:pic>
            <p:nvPicPr>
              <p:cNvPr id="5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8404" y="2564904"/>
                <a:ext cx="253196" cy="194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 name="TextBox 57"/>
              <p:cNvSpPr txBox="1"/>
              <p:nvPr/>
            </p:nvSpPr>
            <p:spPr>
              <a:xfrm>
                <a:off x="665428" y="2483604"/>
                <a:ext cx="1458300" cy="369332"/>
              </a:xfrm>
              <a:prstGeom prst="rect">
                <a:avLst/>
              </a:prstGeom>
              <a:noFill/>
              <a:ln w="12700">
                <a:solidFill>
                  <a:schemeClr val="tx1"/>
                </a:solidFill>
              </a:ln>
            </p:spPr>
            <p:txBody>
              <a:bodyPr wrap="square" rtlCol="0">
                <a:spAutoFit/>
              </a:bodyPr>
              <a:lstStyle/>
              <a:p>
                <a:r>
                  <a:rPr lang="en-US" altLang="zh-CN" i="1" dirty="0" smtClean="0"/>
                  <a:t>       </a:t>
                </a:r>
                <a:r>
                  <a:rPr lang="en-US" altLang="zh-CN" dirty="0" smtClean="0"/>
                  <a:t>0.008   </a:t>
                </a:r>
                <a:r>
                  <a:rPr lang="en-US" altLang="zh-CN" i="1" dirty="0" smtClean="0"/>
                  <a:t>A</a:t>
                </a:r>
                <a:endParaRPr lang="zh-CN" altLang="en-US" i="1" dirty="0"/>
              </a:p>
            </p:txBody>
          </p:sp>
          <p:cxnSp>
            <p:nvCxnSpPr>
              <p:cNvPr id="59" name="直接连接符 58"/>
              <p:cNvCxnSpPr/>
              <p:nvPr/>
            </p:nvCxnSpPr>
            <p:spPr>
              <a:xfrm>
                <a:off x="1043608" y="2492896"/>
                <a:ext cx="0" cy="369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1691680" y="2492896"/>
                <a:ext cx="0" cy="36933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61" name="组合 60"/>
            <p:cNvGrpSpPr/>
            <p:nvPr/>
          </p:nvGrpSpPr>
          <p:grpSpPr>
            <a:xfrm>
              <a:off x="2720716" y="5349176"/>
              <a:ext cx="1415800" cy="442714"/>
              <a:chOff x="7548688" y="3994398"/>
              <a:chExt cx="1415800" cy="442714"/>
            </a:xfrm>
          </p:grpSpPr>
          <p:sp>
            <p:nvSpPr>
              <p:cNvPr id="62" name="Text Box 16"/>
              <p:cNvSpPr txBox="1">
                <a:spLocks noChangeArrowheads="1"/>
              </p:cNvSpPr>
              <p:nvPr/>
            </p:nvSpPr>
            <p:spPr bwMode="auto">
              <a:xfrm>
                <a:off x="7872808" y="3994398"/>
                <a:ext cx="109168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charset="-122"/>
                  </a:defRPr>
                </a:lvl1pPr>
                <a:lvl2pPr marL="742950" indent="-285750" eaLnBrk="0" hangingPunct="0">
                  <a:defRPr kumimoji="1" sz="2400">
                    <a:solidFill>
                      <a:schemeClr val="tx1"/>
                    </a:solidFill>
                    <a:latin typeface="Times New Roman" pitchFamily="18" charset="0"/>
                    <a:ea typeface="宋体" charset="-122"/>
                  </a:defRPr>
                </a:lvl2pPr>
                <a:lvl3pPr marL="1143000" indent="-228600" eaLnBrk="0" hangingPunct="0">
                  <a:defRPr kumimoji="1" sz="2400">
                    <a:solidFill>
                      <a:schemeClr val="tx1"/>
                    </a:solidFill>
                    <a:latin typeface="Times New Roman" pitchFamily="18" charset="0"/>
                    <a:ea typeface="宋体" charset="-122"/>
                  </a:defRPr>
                </a:lvl3pPr>
                <a:lvl4pPr marL="1600200" indent="-228600" eaLnBrk="0" hangingPunct="0">
                  <a:defRPr kumimoji="1" sz="2400">
                    <a:solidFill>
                      <a:schemeClr val="tx1"/>
                    </a:solidFill>
                    <a:latin typeface="Times New Roman" pitchFamily="18" charset="0"/>
                    <a:ea typeface="宋体" charset="-122"/>
                  </a:defRPr>
                </a:lvl4pPr>
                <a:lvl5pPr marL="2057400" indent="-228600" eaLnBrk="0" hangingPunct="0">
                  <a:defRPr kumimoji="1"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charset="-122"/>
                  </a:defRPr>
                </a:lvl9pPr>
              </a:lstStyle>
              <a:p>
                <a:pPr eaLnBrk="1" hangingPunct="1"/>
                <a:r>
                  <a:rPr lang="en-US" altLang="zh-CN" sz="1400" b="1" i="1" dirty="0" smtClean="0"/>
                  <a:t>Ra</a:t>
                </a:r>
                <a:r>
                  <a:rPr lang="en-US" altLang="zh-CN" sz="1400" b="1" dirty="0" smtClean="0"/>
                  <a:t> 3.2</a:t>
                </a:r>
                <a:endParaRPr lang="en-US" altLang="zh-CN" sz="1400" b="1" dirty="0"/>
              </a:p>
            </p:txBody>
          </p:sp>
          <p:sp>
            <p:nvSpPr>
              <p:cNvPr id="63" name="流程图: 合并 62"/>
              <p:cNvSpPr/>
              <p:nvPr/>
            </p:nvSpPr>
            <p:spPr>
              <a:xfrm>
                <a:off x="7548688" y="4236170"/>
                <a:ext cx="229919" cy="200942"/>
              </a:xfrm>
              <a:prstGeom prst="flowChartMerg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4" name="直接连接符 63"/>
              <p:cNvCxnSpPr/>
              <p:nvPr/>
            </p:nvCxnSpPr>
            <p:spPr>
              <a:xfrm flipV="1">
                <a:off x="7740352" y="3995835"/>
                <a:ext cx="163549"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endCxn id="62" idx="0"/>
              </p:cNvCxnSpPr>
              <p:nvPr/>
            </p:nvCxnSpPr>
            <p:spPr>
              <a:xfrm flipV="1">
                <a:off x="7903901" y="3994398"/>
                <a:ext cx="514747" cy="144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6" name="直接箭头连接符 65"/>
            <p:cNvCxnSpPr/>
            <p:nvPr/>
          </p:nvCxnSpPr>
          <p:spPr>
            <a:xfrm flipV="1">
              <a:off x="2051720" y="5949280"/>
              <a:ext cx="433198" cy="15599"/>
            </a:xfrm>
            <a:prstGeom prst="straightConnector1">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a:off x="4145498" y="5013176"/>
              <a:ext cx="360040" cy="766358"/>
              <a:chOff x="7814502" y="5233444"/>
              <a:chExt cx="360040" cy="766358"/>
            </a:xfrm>
          </p:grpSpPr>
          <p:sp>
            <p:nvSpPr>
              <p:cNvPr id="68" name="流程图: 合并 67"/>
              <p:cNvSpPr/>
              <p:nvPr/>
            </p:nvSpPr>
            <p:spPr>
              <a:xfrm>
                <a:off x="7846031" y="5233444"/>
                <a:ext cx="296982" cy="185244"/>
              </a:xfrm>
              <a:prstGeom prst="flowChartMerg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a:off x="7814502" y="5661248"/>
                <a:ext cx="360040" cy="338554"/>
              </a:xfrm>
              <a:prstGeom prst="rect">
                <a:avLst/>
              </a:prstGeom>
              <a:noFill/>
              <a:ln>
                <a:solidFill>
                  <a:schemeClr val="tx1"/>
                </a:solidFill>
              </a:ln>
            </p:spPr>
            <p:txBody>
              <a:bodyPr wrap="square" rtlCol="0">
                <a:spAutoFit/>
              </a:bodyPr>
              <a:lstStyle/>
              <a:p>
                <a:r>
                  <a:rPr lang="en-US" altLang="zh-CN" sz="1600" b="1" i="1" dirty="0">
                    <a:latin typeface="Batang" pitchFamily="18" charset="-127"/>
                    <a:ea typeface="Batang" pitchFamily="18" charset="-127"/>
                  </a:rPr>
                  <a:t>A</a:t>
                </a:r>
                <a:endParaRPr lang="zh-CN" altLang="en-US" sz="1600" b="1" i="1" dirty="0">
                  <a:latin typeface="Batang" pitchFamily="18" charset="-127"/>
                  <a:ea typeface="Batang" pitchFamily="18" charset="-127"/>
                </a:endParaRPr>
              </a:p>
            </p:txBody>
          </p:sp>
          <p:cxnSp>
            <p:nvCxnSpPr>
              <p:cNvPr id="70" name="直接连接符 69"/>
              <p:cNvCxnSpPr/>
              <p:nvPr/>
            </p:nvCxnSpPr>
            <p:spPr>
              <a:xfrm>
                <a:off x="7994522" y="5418688"/>
                <a:ext cx="0" cy="2425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1" name="组合 70"/>
            <p:cNvGrpSpPr/>
            <p:nvPr/>
          </p:nvGrpSpPr>
          <p:grpSpPr>
            <a:xfrm>
              <a:off x="2412121" y="2073947"/>
              <a:ext cx="1553356" cy="651077"/>
              <a:chOff x="6776925" y="1874441"/>
              <a:chExt cx="1553356" cy="651077"/>
            </a:xfrm>
          </p:grpSpPr>
          <p:sp>
            <p:nvSpPr>
              <p:cNvPr id="72" name="TextBox 71"/>
              <p:cNvSpPr txBox="1"/>
              <p:nvPr/>
            </p:nvSpPr>
            <p:spPr>
              <a:xfrm>
                <a:off x="7106145" y="1874441"/>
                <a:ext cx="1224136" cy="369332"/>
              </a:xfrm>
              <a:prstGeom prst="rect">
                <a:avLst/>
              </a:prstGeom>
              <a:noFill/>
              <a:ln w="12700">
                <a:solidFill>
                  <a:schemeClr val="tx1"/>
                </a:solidFill>
              </a:ln>
            </p:spPr>
            <p:txBody>
              <a:bodyPr wrap="square" rtlCol="0">
                <a:spAutoFit/>
              </a:bodyPr>
              <a:lstStyle/>
              <a:p>
                <a:r>
                  <a:rPr lang="en-US" altLang="zh-CN" b="1" dirty="0" smtClean="0"/>
                  <a:t>       0.0025</a:t>
                </a:r>
                <a:endParaRPr lang="zh-CN" altLang="en-US" b="1" baseline="-25000" dirty="0"/>
              </a:p>
            </p:txBody>
          </p:sp>
          <p:cxnSp>
            <p:nvCxnSpPr>
              <p:cNvPr id="73" name="直接连接符 72"/>
              <p:cNvCxnSpPr/>
              <p:nvPr/>
            </p:nvCxnSpPr>
            <p:spPr>
              <a:xfrm>
                <a:off x="7452320" y="1874441"/>
                <a:ext cx="0" cy="3693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72" idx="1"/>
              </p:cNvCxnSpPr>
              <p:nvPr/>
            </p:nvCxnSpPr>
            <p:spPr>
              <a:xfrm>
                <a:off x="6776925" y="2059106"/>
                <a:ext cx="329220" cy="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p:nvPr/>
            </p:nvCxnSpPr>
            <p:spPr>
              <a:xfrm>
                <a:off x="6776925" y="2059107"/>
                <a:ext cx="0" cy="466411"/>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7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64288" y="1911468"/>
                <a:ext cx="266700"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
        <p:nvSpPr>
          <p:cNvPr id="39"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69</a:t>
            </a:fld>
            <a:endParaRPr lang="zh-CN" altLang="en-US" sz="2400" b="1" dirty="0"/>
          </a:p>
        </p:txBody>
      </p:sp>
    </p:spTree>
    <p:extLst>
      <p:ext uri="{BB962C8B-B14F-4D97-AF65-F5344CB8AC3E}">
        <p14:creationId xmlns:p14="http://schemas.microsoft.com/office/powerpoint/2010/main" val="42514954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500" fill="hold"/>
                                        <p:tgtEl>
                                          <p:spTgt spid="8"/>
                                        </p:tgtEl>
                                        <p:attrNameLst>
                                          <p:attrName>ppt_w</p:attrName>
                                        </p:attrNameLst>
                                      </p:cBhvr>
                                      <p:tavLst>
                                        <p:tav tm="0">
                                          <p:val>
                                            <p:fltVal val="0"/>
                                          </p:val>
                                        </p:tav>
                                        <p:tav tm="100000">
                                          <p:val>
                                            <p:strVal val="#ppt_w"/>
                                          </p:val>
                                        </p:tav>
                                      </p:tavLst>
                                    </p:anim>
                                    <p:anim calcmode="lin" valueType="num">
                                      <p:cBhvr>
                                        <p:cTn id="13" dur="1500" fill="hold"/>
                                        <p:tgtEl>
                                          <p:spTgt spid="8"/>
                                        </p:tgtEl>
                                        <p:attrNameLst>
                                          <p:attrName>ppt_h</p:attrName>
                                        </p:attrNameLst>
                                      </p:cBhvr>
                                      <p:tavLst>
                                        <p:tav tm="0">
                                          <p:val>
                                            <p:fltVal val="0"/>
                                          </p:val>
                                        </p:tav>
                                        <p:tav tm="100000">
                                          <p:val>
                                            <p:strVal val="#ppt_h"/>
                                          </p:val>
                                        </p:tav>
                                      </p:tavLst>
                                    </p:anim>
                                    <p:anim calcmode="lin" valueType="num">
                                      <p:cBhvr>
                                        <p:cTn id="14" dur="1500" fill="hold"/>
                                        <p:tgtEl>
                                          <p:spTgt spid="8"/>
                                        </p:tgtEl>
                                        <p:attrNameLst>
                                          <p:attrName>style.rotation</p:attrName>
                                        </p:attrNameLst>
                                      </p:cBhvr>
                                      <p:tavLst>
                                        <p:tav tm="0">
                                          <p:val>
                                            <p:fltVal val="90"/>
                                          </p:val>
                                        </p:tav>
                                        <p:tav tm="100000">
                                          <p:val>
                                            <p:fltVal val="0"/>
                                          </p:val>
                                        </p:tav>
                                      </p:tavLst>
                                    </p:anim>
                                    <p:animEffect transition="in" filter="fade">
                                      <p:cBhvr>
                                        <p:cTn id="15" dur="1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1500" fill="hold"/>
                                        <p:tgtEl>
                                          <p:spTgt spid="9"/>
                                        </p:tgtEl>
                                        <p:attrNameLst>
                                          <p:attrName>ppt_x</p:attrName>
                                        </p:attrNameLst>
                                      </p:cBhvr>
                                      <p:tavLst>
                                        <p:tav tm="0">
                                          <p:val>
                                            <p:strVal val="#ppt_x"/>
                                          </p:val>
                                        </p:tav>
                                        <p:tav tm="100000">
                                          <p:val>
                                            <p:strVal val="#ppt_x"/>
                                          </p:val>
                                        </p:tav>
                                      </p:tavLst>
                                    </p:anim>
                                    <p:anim calcmode="lin" valueType="num">
                                      <p:cBhvr additive="base">
                                        <p:cTn id="21" dur="1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63851" y="724634"/>
            <a:ext cx="3016061" cy="400110"/>
          </a:xfrm>
          <a:prstGeom prst="rect">
            <a:avLst/>
          </a:prstGeom>
        </p:spPr>
        <p:txBody>
          <a:bodyPr wrap="square">
            <a:spAutoFit/>
          </a:bodyPr>
          <a:lstStyle/>
          <a:p>
            <a:r>
              <a:rPr lang="zh-CN" altLang="en-US" sz="2000" b="1" dirty="0" smtClean="0"/>
              <a:t>四、标注图</a:t>
            </a:r>
            <a:endParaRPr lang="zh-CN" altLang="en-US" sz="2000" b="1" dirty="0"/>
          </a:p>
        </p:txBody>
      </p:sp>
      <p:grpSp>
        <p:nvGrpSpPr>
          <p:cNvPr id="7" name="组合 6"/>
          <p:cNvGrpSpPr/>
          <p:nvPr/>
        </p:nvGrpSpPr>
        <p:grpSpPr>
          <a:xfrm>
            <a:off x="741547" y="908720"/>
            <a:ext cx="6665378" cy="4256381"/>
            <a:chOff x="1475656" y="2113111"/>
            <a:chExt cx="6665378" cy="4256381"/>
          </a:xfrm>
        </p:grpSpPr>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1840" y="2636912"/>
              <a:ext cx="3600400" cy="3495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 name="组合 8"/>
            <p:cNvGrpSpPr/>
            <p:nvPr/>
          </p:nvGrpSpPr>
          <p:grpSpPr>
            <a:xfrm>
              <a:off x="3342482" y="5157192"/>
              <a:ext cx="365422" cy="898522"/>
              <a:chOff x="2741114" y="5571692"/>
              <a:chExt cx="365422" cy="898522"/>
            </a:xfrm>
          </p:grpSpPr>
          <p:grpSp>
            <p:nvGrpSpPr>
              <p:cNvPr id="65" name="组合 64"/>
              <p:cNvGrpSpPr/>
              <p:nvPr/>
            </p:nvGrpSpPr>
            <p:grpSpPr>
              <a:xfrm rot="10800000" flipV="1">
                <a:off x="2741114" y="5571692"/>
                <a:ext cx="347245" cy="549001"/>
                <a:chOff x="3104244" y="3770408"/>
                <a:chExt cx="228343" cy="357968"/>
              </a:xfrm>
            </p:grpSpPr>
            <p:sp>
              <p:nvSpPr>
                <p:cNvPr id="67" name="流程图: 合并 66"/>
                <p:cNvSpPr/>
                <p:nvPr/>
              </p:nvSpPr>
              <p:spPr>
                <a:xfrm>
                  <a:off x="3104244" y="3770408"/>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p:cNvCxnSpPr/>
                <p:nvPr/>
              </p:nvCxnSpPr>
              <p:spPr>
                <a:xfrm>
                  <a:off x="3217706" y="3908916"/>
                  <a:ext cx="0" cy="219460"/>
                </a:xfrm>
                <a:prstGeom prst="line">
                  <a:avLst/>
                </a:prstGeom>
              </p:spPr>
              <p:style>
                <a:lnRef idx="1">
                  <a:schemeClr val="accent1"/>
                </a:lnRef>
                <a:fillRef idx="0">
                  <a:schemeClr val="accent1"/>
                </a:fillRef>
                <a:effectRef idx="0">
                  <a:schemeClr val="accent1"/>
                </a:effectRef>
                <a:fontRef idx="minor">
                  <a:schemeClr val="tx1"/>
                </a:fontRef>
              </p:style>
            </p:cxnSp>
          </p:grpSp>
          <p:sp>
            <p:nvSpPr>
              <p:cNvPr id="66" name="TextBox 65"/>
              <p:cNvSpPr txBox="1"/>
              <p:nvPr/>
            </p:nvSpPr>
            <p:spPr>
              <a:xfrm flipH="1">
                <a:off x="2805780" y="6100882"/>
                <a:ext cx="300756" cy="369332"/>
              </a:xfrm>
              <a:prstGeom prst="rect">
                <a:avLst/>
              </a:prstGeom>
              <a:noFill/>
              <a:ln w="12700">
                <a:solidFill>
                  <a:schemeClr val="tx1"/>
                </a:solidFill>
              </a:ln>
            </p:spPr>
            <p:txBody>
              <a:bodyPr wrap="square" rtlCol="0">
                <a:spAutoFit/>
              </a:bodyPr>
              <a:lstStyle/>
              <a:p>
                <a:r>
                  <a:rPr lang="en-US" altLang="zh-CN" i="1" dirty="0" smtClean="0"/>
                  <a:t>B</a:t>
                </a:r>
                <a:endParaRPr lang="zh-CN" altLang="en-US" i="1" dirty="0"/>
              </a:p>
            </p:txBody>
          </p:sp>
        </p:grpSp>
        <p:grpSp>
          <p:nvGrpSpPr>
            <p:cNvPr id="10" name="组合 9"/>
            <p:cNvGrpSpPr/>
            <p:nvPr/>
          </p:nvGrpSpPr>
          <p:grpSpPr>
            <a:xfrm>
              <a:off x="6766938" y="3068960"/>
              <a:ext cx="1261446" cy="369882"/>
              <a:chOff x="6610549" y="3212426"/>
              <a:chExt cx="1261446" cy="369882"/>
            </a:xfrm>
          </p:grpSpPr>
          <p:pic>
            <p:nvPicPr>
              <p:cNvPr id="62" name="图片 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10549" y="3212426"/>
                <a:ext cx="921032" cy="360590"/>
              </a:xfrm>
              <a:prstGeom prst="rect">
                <a:avLst/>
              </a:prstGeom>
              <a:noFill/>
              <a:ln>
                <a:noFill/>
              </a:ln>
            </p:spPr>
          </p:pic>
          <p:sp>
            <p:nvSpPr>
              <p:cNvPr id="63" name="TextBox 62"/>
              <p:cNvSpPr txBox="1"/>
              <p:nvPr/>
            </p:nvSpPr>
            <p:spPr>
              <a:xfrm>
                <a:off x="6876257" y="3212976"/>
                <a:ext cx="995738" cy="369332"/>
              </a:xfrm>
              <a:prstGeom prst="rect">
                <a:avLst/>
              </a:prstGeom>
              <a:noFill/>
              <a:ln w="12700">
                <a:solidFill>
                  <a:schemeClr val="tx1"/>
                </a:solidFill>
              </a:ln>
            </p:spPr>
            <p:txBody>
              <a:bodyPr wrap="square" rtlCol="0">
                <a:spAutoFit/>
              </a:bodyPr>
              <a:lstStyle/>
              <a:p>
                <a:r>
                  <a:rPr lang="en-US" altLang="zh-CN" i="1" dirty="0" smtClean="0"/>
                  <a:t>       </a:t>
                </a:r>
                <a:r>
                  <a:rPr lang="en-US" altLang="zh-CN" dirty="0" smtClean="0"/>
                  <a:t>0.03</a:t>
                </a:r>
                <a:endParaRPr lang="zh-CN" altLang="en-US" i="1" dirty="0"/>
              </a:p>
            </p:txBody>
          </p:sp>
          <p:cxnSp>
            <p:nvCxnSpPr>
              <p:cNvPr id="64" name="直接连接符 63"/>
              <p:cNvCxnSpPr/>
              <p:nvPr/>
            </p:nvCxnSpPr>
            <p:spPr>
              <a:xfrm flipV="1">
                <a:off x="7236296" y="3212976"/>
                <a:ext cx="0" cy="36004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11" name="直接箭头连接符 10"/>
            <p:cNvCxnSpPr>
              <a:stCxn id="63" idx="1"/>
            </p:cNvCxnSpPr>
            <p:nvPr/>
          </p:nvCxnSpPr>
          <p:spPr>
            <a:xfrm flipH="1" flipV="1">
              <a:off x="6444208" y="3249255"/>
              <a:ext cx="588438" cy="492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6880046" y="3645024"/>
              <a:ext cx="1220346" cy="373854"/>
              <a:chOff x="6651648" y="4927354"/>
              <a:chExt cx="1220346" cy="373854"/>
            </a:xfrm>
          </p:grpSpPr>
          <p:cxnSp>
            <p:nvCxnSpPr>
              <p:cNvPr id="58" name="直接连接符 57"/>
              <p:cNvCxnSpPr/>
              <p:nvPr/>
            </p:nvCxnSpPr>
            <p:spPr>
              <a:xfrm flipV="1">
                <a:off x="7236296" y="4941168"/>
                <a:ext cx="0" cy="360040"/>
              </a:xfrm>
              <a:prstGeom prst="line">
                <a:avLst/>
              </a:prstGeom>
            </p:spPr>
            <p:style>
              <a:lnRef idx="1">
                <a:schemeClr val="accent1"/>
              </a:lnRef>
              <a:fillRef idx="0">
                <a:schemeClr val="accent1"/>
              </a:fillRef>
              <a:effectRef idx="0">
                <a:schemeClr val="accent1"/>
              </a:effectRef>
              <a:fontRef idx="minor">
                <a:schemeClr val="tx1"/>
              </a:fontRef>
            </p:style>
          </p:cxnSp>
          <p:pic>
            <p:nvPicPr>
              <p:cNvPr id="59" name="图片 5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51648" y="4955965"/>
                <a:ext cx="736061" cy="340721"/>
              </a:xfrm>
              <a:prstGeom prst="rect">
                <a:avLst/>
              </a:prstGeom>
            </p:spPr>
          </p:pic>
          <p:sp>
            <p:nvSpPr>
              <p:cNvPr id="60" name="TextBox 59"/>
              <p:cNvSpPr txBox="1"/>
              <p:nvPr/>
            </p:nvSpPr>
            <p:spPr>
              <a:xfrm>
                <a:off x="6766938" y="4927354"/>
                <a:ext cx="1105056" cy="369332"/>
              </a:xfrm>
              <a:prstGeom prst="rect">
                <a:avLst/>
              </a:prstGeom>
              <a:noFill/>
              <a:ln w="12700">
                <a:solidFill>
                  <a:schemeClr val="tx1"/>
                </a:solidFill>
              </a:ln>
            </p:spPr>
            <p:txBody>
              <a:bodyPr wrap="square" rtlCol="0">
                <a:spAutoFit/>
              </a:bodyPr>
              <a:lstStyle/>
              <a:p>
                <a:r>
                  <a:rPr lang="en-US" altLang="zh-CN" i="1" dirty="0" smtClean="0"/>
                  <a:t>         </a:t>
                </a:r>
                <a:r>
                  <a:rPr lang="en-US" altLang="zh-CN" dirty="0" smtClean="0"/>
                  <a:t>0.01</a:t>
                </a:r>
                <a:endParaRPr lang="zh-CN" altLang="en-US" i="1" dirty="0"/>
              </a:p>
            </p:txBody>
          </p:sp>
          <p:cxnSp>
            <p:nvCxnSpPr>
              <p:cNvPr id="61" name="直接连接符 60"/>
              <p:cNvCxnSpPr/>
              <p:nvPr/>
            </p:nvCxnSpPr>
            <p:spPr>
              <a:xfrm>
                <a:off x="7236296" y="4927354"/>
                <a:ext cx="0" cy="369332"/>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13" name="直接箭头连接符 12"/>
            <p:cNvCxnSpPr/>
            <p:nvPr/>
          </p:nvCxnSpPr>
          <p:spPr>
            <a:xfrm flipV="1">
              <a:off x="6109320" y="3254176"/>
              <a:ext cx="0" cy="58981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直接连接符 13"/>
            <p:cNvCxnSpPr>
              <a:endCxn id="60" idx="1"/>
            </p:cNvCxnSpPr>
            <p:nvPr/>
          </p:nvCxnSpPr>
          <p:spPr>
            <a:xfrm flipV="1">
              <a:off x="6109320" y="3829690"/>
              <a:ext cx="886016" cy="14305"/>
            </a:xfrm>
            <a:prstGeom prst="line">
              <a:avLst/>
            </a:prstGeom>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6876256" y="4365104"/>
              <a:ext cx="1264778" cy="432048"/>
              <a:chOff x="7032646" y="4754982"/>
              <a:chExt cx="1264778" cy="432048"/>
            </a:xfrm>
          </p:grpSpPr>
          <p:pic>
            <p:nvPicPr>
              <p:cNvPr id="55" name="图片 5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V="1">
                <a:off x="7032646" y="4754982"/>
                <a:ext cx="766909" cy="432048"/>
              </a:xfrm>
              <a:prstGeom prst="rect">
                <a:avLst/>
              </a:prstGeom>
              <a:noFill/>
            </p:spPr>
          </p:pic>
          <p:sp>
            <p:nvSpPr>
              <p:cNvPr id="56" name="TextBox 55"/>
              <p:cNvSpPr txBox="1"/>
              <p:nvPr/>
            </p:nvSpPr>
            <p:spPr>
              <a:xfrm>
                <a:off x="7201600" y="4792700"/>
                <a:ext cx="1095824" cy="369332"/>
              </a:xfrm>
              <a:prstGeom prst="rect">
                <a:avLst/>
              </a:prstGeom>
              <a:noFill/>
              <a:ln w="12700">
                <a:solidFill>
                  <a:schemeClr val="tx1"/>
                </a:solidFill>
              </a:ln>
            </p:spPr>
            <p:txBody>
              <a:bodyPr wrap="square" rtlCol="0">
                <a:spAutoFit/>
              </a:bodyPr>
              <a:lstStyle/>
              <a:p>
                <a:r>
                  <a:rPr lang="en-US" altLang="zh-CN" i="1" dirty="0" smtClean="0"/>
                  <a:t>         </a:t>
                </a:r>
                <a:r>
                  <a:rPr lang="en-US" altLang="zh-CN" dirty="0" smtClean="0"/>
                  <a:t>0.03</a:t>
                </a:r>
                <a:endParaRPr lang="zh-CN" altLang="en-US" i="1" dirty="0"/>
              </a:p>
            </p:txBody>
          </p:sp>
          <p:cxnSp>
            <p:nvCxnSpPr>
              <p:cNvPr id="57" name="直接连接符 56"/>
              <p:cNvCxnSpPr/>
              <p:nvPr/>
            </p:nvCxnSpPr>
            <p:spPr>
              <a:xfrm flipV="1">
                <a:off x="7616107" y="4792700"/>
                <a:ext cx="0" cy="369332"/>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a:off x="6247842" y="4628138"/>
              <a:ext cx="7848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H="1">
              <a:off x="5940152" y="4628138"/>
              <a:ext cx="307690" cy="74355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6444208" y="5373216"/>
              <a:ext cx="864234" cy="399710"/>
              <a:chOff x="2508852" y="5803954"/>
              <a:chExt cx="864234" cy="399710"/>
            </a:xfrm>
          </p:grpSpPr>
          <p:grpSp>
            <p:nvGrpSpPr>
              <p:cNvPr id="51" name="组合 50"/>
              <p:cNvGrpSpPr/>
              <p:nvPr/>
            </p:nvGrpSpPr>
            <p:grpSpPr>
              <a:xfrm rot="5400000" flipV="1">
                <a:off x="2609730" y="5755541"/>
                <a:ext cx="347245" cy="549001"/>
                <a:chOff x="3104244" y="3770408"/>
                <a:chExt cx="228343" cy="357968"/>
              </a:xfrm>
            </p:grpSpPr>
            <p:sp>
              <p:nvSpPr>
                <p:cNvPr id="53" name="流程图: 合并 52"/>
                <p:cNvSpPr/>
                <p:nvPr/>
              </p:nvSpPr>
              <p:spPr>
                <a:xfrm>
                  <a:off x="3104244" y="3770408"/>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4" name="直接连接符 53"/>
                <p:cNvCxnSpPr/>
                <p:nvPr/>
              </p:nvCxnSpPr>
              <p:spPr>
                <a:xfrm>
                  <a:off x="3211730" y="3908916"/>
                  <a:ext cx="0" cy="219460"/>
                </a:xfrm>
                <a:prstGeom prst="line">
                  <a:avLst/>
                </a:prstGeom>
              </p:spPr>
              <p:style>
                <a:lnRef idx="1">
                  <a:schemeClr val="accent1"/>
                </a:lnRef>
                <a:fillRef idx="0">
                  <a:schemeClr val="accent1"/>
                </a:fillRef>
                <a:effectRef idx="0">
                  <a:schemeClr val="accent1"/>
                </a:effectRef>
                <a:fontRef idx="minor">
                  <a:schemeClr val="tx1"/>
                </a:fontRef>
              </p:style>
            </p:cxnSp>
          </p:grpSp>
          <p:sp>
            <p:nvSpPr>
              <p:cNvPr id="52" name="TextBox 51"/>
              <p:cNvSpPr txBox="1"/>
              <p:nvPr/>
            </p:nvSpPr>
            <p:spPr>
              <a:xfrm flipH="1">
                <a:off x="3072330" y="5803954"/>
                <a:ext cx="300756" cy="369332"/>
              </a:xfrm>
              <a:prstGeom prst="rect">
                <a:avLst/>
              </a:prstGeom>
              <a:noFill/>
              <a:ln w="12700">
                <a:solidFill>
                  <a:schemeClr val="tx1"/>
                </a:solidFill>
              </a:ln>
            </p:spPr>
            <p:txBody>
              <a:bodyPr wrap="square" rtlCol="0">
                <a:spAutoFit/>
              </a:bodyPr>
              <a:lstStyle/>
              <a:p>
                <a:r>
                  <a:rPr lang="en-US" altLang="zh-CN" i="1" dirty="0" smtClean="0"/>
                  <a:t>A</a:t>
                </a:r>
                <a:endParaRPr lang="zh-CN" altLang="en-US" dirty="0"/>
              </a:p>
            </p:txBody>
          </p:sp>
        </p:grpSp>
        <p:grpSp>
          <p:nvGrpSpPr>
            <p:cNvPr id="19" name="组合 18"/>
            <p:cNvGrpSpPr/>
            <p:nvPr/>
          </p:nvGrpSpPr>
          <p:grpSpPr>
            <a:xfrm>
              <a:off x="1691680" y="2996952"/>
              <a:ext cx="1512168" cy="422292"/>
              <a:chOff x="899592" y="3673635"/>
              <a:chExt cx="1512168" cy="422292"/>
            </a:xfrm>
          </p:grpSpPr>
          <p:pic>
            <p:nvPicPr>
              <p:cNvPr id="47" name="图片 4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9592" y="3717032"/>
                <a:ext cx="505192" cy="378895"/>
              </a:xfrm>
              <a:prstGeom prst="rect">
                <a:avLst/>
              </a:prstGeom>
              <a:noFill/>
            </p:spPr>
          </p:pic>
          <p:sp>
            <p:nvSpPr>
              <p:cNvPr id="48" name="TextBox 47"/>
              <p:cNvSpPr txBox="1"/>
              <p:nvPr/>
            </p:nvSpPr>
            <p:spPr>
              <a:xfrm>
                <a:off x="936485" y="3673635"/>
                <a:ext cx="1475275" cy="369332"/>
              </a:xfrm>
              <a:prstGeom prst="rect">
                <a:avLst/>
              </a:prstGeom>
              <a:noFill/>
              <a:ln w="12700">
                <a:solidFill>
                  <a:schemeClr val="tx1"/>
                </a:solidFill>
              </a:ln>
            </p:spPr>
            <p:txBody>
              <a:bodyPr wrap="square" rtlCol="0">
                <a:spAutoFit/>
              </a:bodyPr>
              <a:lstStyle/>
              <a:p>
                <a:r>
                  <a:rPr lang="en-US" altLang="zh-CN" dirty="0" smtClean="0"/>
                  <a:t>       </a:t>
                </a:r>
                <a:r>
                  <a:rPr lang="en-US" altLang="zh-CN" i="1" dirty="0" smtClean="0"/>
                  <a:t>Φ</a:t>
                </a:r>
                <a:r>
                  <a:rPr lang="en-US" altLang="zh-CN" dirty="0" smtClean="0"/>
                  <a:t> 0 .05  </a:t>
                </a:r>
                <a:r>
                  <a:rPr lang="en-US" altLang="zh-CN" i="1" dirty="0" smtClean="0"/>
                  <a:t>A</a:t>
                </a:r>
                <a:endParaRPr lang="zh-CN" altLang="en-US" i="1" dirty="0"/>
              </a:p>
            </p:txBody>
          </p:sp>
          <p:cxnSp>
            <p:nvCxnSpPr>
              <p:cNvPr id="49" name="直接连接符 48"/>
              <p:cNvCxnSpPr/>
              <p:nvPr/>
            </p:nvCxnSpPr>
            <p:spPr>
              <a:xfrm>
                <a:off x="1331640" y="3717032"/>
                <a:ext cx="0" cy="334179"/>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2123728" y="3717032"/>
                <a:ext cx="0" cy="334179"/>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20" name="直接箭头连接符 19"/>
            <p:cNvCxnSpPr/>
            <p:nvPr/>
          </p:nvCxnSpPr>
          <p:spPr>
            <a:xfrm>
              <a:off x="3491880" y="3127186"/>
              <a:ext cx="0" cy="42189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203848" y="3140968"/>
              <a:ext cx="28803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851920" y="5517232"/>
              <a:ext cx="0" cy="8522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箭头连接符 22"/>
            <p:cNvCxnSpPr>
              <a:stCxn id="24" idx="3"/>
            </p:cNvCxnSpPr>
            <p:nvPr/>
          </p:nvCxnSpPr>
          <p:spPr>
            <a:xfrm>
              <a:off x="2915816" y="6169310"/>
              <a:ext cx="93610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621332" y="5984644"/>
              <a:ext cx="1294484" cy="369332"/>
            </a:xfrm>
            <a:prstGeom prst="rect">
              <a:avLst/>
            </a:prstGeom>
            <a:noFill/>
            <a:ln w="12700">
              <a:solidFill>
                <a:schemeClr val="tx1"/>
              </a:solidFill>
            </a:ln>
          </p:spPr>
          <p:txBody>
            <a:bodyPr wrap="square" rtlCol="0">
              <a:spAutoFit/>
            </a:bodyPr>
            <a:lstStyle/>
            <a:p>
              <a:r>
                <a:rPr lang="en-US" altLang="zh-CN" i="1" dirty="0" smtClean="0"/>
                <a:t>       </a:t>
              </a:r>
              <a:r>
                <a:rPr lang="en-US" altLang="zh-CN" dirty="0" smtClean="0"/>
                <a:t>0.05   </a:t>
              </a:r>
              <a:r>
                <a:rPr lang="en-US" altLang="zh-CN" i="1" dirty="0" smtClean="0"/>
                <a:t>A</a:t>
              </a:r>
              <a:endParaRPr lang="zh-CN" altLang="en-US" i="1" dirty="0"/>
            </a:p>
          </p:txBody>
        </p:sp>
        <p:pic>
          <p:nvPicPr>
            <p:cNvPr id="25"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81002" y="6093296"/>
              <a:ext cx="226702" cy="19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6" name="直接连接符 25"/>
            <p:cNvCxnSpPr/>
            <p:nvPr/>
          </p:nvCxnSpPr>
          <p:spPr>
            <a:xfrm>
              <a:off x="2555776" y="5984644"/>
              <a:ext cx="0" cy="384848"/>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1956877" y="5984644"/>
              <a:ext cx="1" cy="369332"/>
            </a:xfrm>
            <a:prstGeom prst="line">
              <a:avLst/>
            </a:prstGeom>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4355976" y="2287670"/>
              <a:ext cx="1294484" cy="383961"/>
              <a:chOff x="7482296" y="5487087"/>
              <a:chExt cx="1294484" cy="383961"/>
            </a:xfrm>
          </p:grpSpPr>
          <p:sp>
            <p:nvSpPr>
              <p:cNvPr id="43" name="TextBox 42"/>
              <p:cNvSpPr txBox="1"/>
              <p:nvPr/>
            </p:nvSpPr>
            <p:spPr>
              <a:xfrm>
                <a:off x="7482296" y="5487087"/>
                <a:ext cx="1294484" cy="369332"/>
              </a:xfrm>
              <a:prstGeom prst="rect">
                <a:avLst/>
              </a:prstGeom>
              <a:noFill/>
              <a:ln w="12700">
                <a:solidFill>
                  <a:schemeClr val="tx1"/>
                </a:solidFill>
              </a:ln>
            </p:spPr>
            <p:txBody>
              <a:bodyPr wrap="square" rtlCol="0">
                <a:spAutoFit/>
              </a:bodyPr>
              <a:lstStyle/>
              <a:p>
                <a:r>
                  <a:rPr lang="en-US" altLang="zh-CN" i="1" dirty="0" smtClean="0"/>
                  <a:t>       </a:t>
                </a:r>
                <a:r>
                  <a:rPr lang="en-US" altLang="zh-CN" dirty="0" smtClean="0"/>
                  <a:t>0.02   </a:t>
                </a:r>
                <a:r>
                  <a:rPr lang="en-US" altLang="zh-CN" i="1" dirty="0" smtClean="0"/>
                  <a:t>B</a:t>
                </a:r>
                <a:endParaRPr lang="zh-CN" altLang="en-US" i="1" dirty="0"/>
              </a:p>
            </p:txBody>
          </p:sp>
          <p:pic>
            <p:nvPicPr>
              <p:cNvPr id="44"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24328" y="5517232"/>
                <a:ext cx="247650"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5" name="直接连接符 44"/>
              <p:cNvCxnSpPr/>
              <p:nvPr/>
            </p:nvCxnSpPr>
            <p:spPr>
              <a:xfrm flipV="1">
                <a:off x="7812360" y="5487087"/>
                <a:ext cx="0" cy="369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8388424" y="5501716"/>
                <a:ext cx="0" cy="369332"/>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29" name="直接箭头连接符 28"/>
            <p:cNvCxnSpPr/>
            <p:nvPr/>
          </p:nvCxnSpPr>
          <p:spPr>
            <a:xfrm>
              <a:off x="4139952" y="2420888"/>
              <a:ext cx="0" cy="35000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139952" y="2420888"/>
              <a:ext cx="216024"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5868144" y="2113111"/>
              <a:ext cx="1872208" cy="667817"/>
              <a:chOff x="5868144" y="2113111"/>
              <a:chExt cx="1872208" cy="667817"/>
            </a:xfrm>
          </p:grpSpPr>
          <p:grpSp>
            <p:nvGrpSpPr>
              <p:cNvPr id="38" name="组合 37"/>
              <p:cNvGrpSpPr/>
              <p:nvPr/>
            </p:nvGrpSpPr>
            <p:grpSpPr>
              <a:xfrm>
                <a:off x="5868144" y="2123086"/>
                <a:ext cx="1698988" cy="657842"/>
                <a:chOff x="2945020" y="3668507"/>
                <a:chExt cx="1698988" cy="657842"/>
              </a:xfrm>
            </p:grpSpPr>
            <p:sp>
              <p:nvSpPr>
                <p:cNvPr id="40" name="流程图: 合并 39"/>
                <p:cNvSpPr/>
                <p:nvPr/>
              </p:nvSpPr>
              <p:spPr>
                <a:xfrm>
                  <a:off x="2945020" y="4029166"/>
                  <a:ext cx="415953" cy="297183"/>
                </a:xfrm>
                <a:prstGeom prst="flowChartMerg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p:nvPr/>
              </p:nvCxnSpPr>
              <p:spPr>
                <a:xfrm flipV="1">
                  <a:off x="3347491" y="3668507"/>
                  <a:ext cx="309571" cy="381545"/>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3650277" y="3668507"/>
                  <a:ext cx="993731" cy="1"/>
                </a:xfrm>
                <a:prstGeom prst="line">
                  <a:avLst/>
                </a:prstGeom>
              </p:spPr>
              <p:style>
                <a:lnRef idx="1">
                  <a:schemeClr val="accent1"/>
                </a:lnRef>
                <a:fillRef idx="0">
                  <a:schemeClr val="accent1"/>
                </a:fillRef>
                <a:effectRef idx="0">
                  <a:schemeClr val="accent1"/>
                </a:effectRef>
                <a:fontRef idx="minor">
                  <a:schemeClr val="tx1"/>
                </a:fontRef>
              </p:style>
            </p:cxnSp>
          </p:grpSp>
          <p:sp>
            <p:nvSpPr>
              <p:cNvPr id="39" name="Text Box 16"/>
              <p:cNvSpPr txBox="1">
                <a:spLocks noChangeArrowheads="1"/>
              </p:cNvSpPr>
              <p:nvPr/>
            </p:nvSpPr>
            <p:spPr bwMode="auto">
              <a:xfrm>
                <a:off x="6539578" y="2113111"/>
                <a:ext cx="120077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charset="-122"/>
                  </a:defRPr>
                </a:lvl1pPr>
                <a:lvl2pPr marL="742950" indent="-285750" eaLnBrk="0" hangingPunct="0">
                  <a:defRPr kumimoji="1" sz="2400">
                    <a:solidFill>
                      <a:schemeClr val="tx1"/>
                    </a:solidFill>
                    <a:latin typeface="Times New Roman" pitchFamily="18" charset="0"/>
                    <a:ea typeface="宋体" charset="-122"/>
                  </a:defRPr>
                </a:lvl2pPr>
                <a:lvl3pPr marL="1143000" indent="-228600" eaLnBrk="0" hangingPunct="0">
                  <a:defRPr kumimoji="1" sz="2400">
                    <a:solidFill>
                      <a:schemeClr val="tx1"/>
                    </a:solidFill>
                    <a:latin typeface="Times New Roman" pitchFamily="18" charset="0"/>
                    <a:ea typeface="宋体" charset="-122"/>
                  </a:defRPr>
                </a:lvl3pPr>
                <a:lvl4pPr marL="1600200" indent="-228600" eaLnBrk="0" hangingPunct="0">
                  <a:defRPr kumimoji="1" sz="2400">
                    <a:solidFill>
                      <a:schemeClr val="tx1"/>
                    </a:solidFill>
                    <a:latin typeface="Times New Roman" pitchFamily="18" charset="0"/>
                    <a:ea typeface="宋体" charset="-122"/>
                  </a:defRPr>
                </a:lvl4pPr>
                <a:lvl5pPr marL="2057400" indent="-228600" eaLnBrk="0" hangingPunct="0">
                  <a:defRPr kumimoji="1"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charset="-122"/>
                  </a:defRPr>
                </a:lvl9pPr>
              </a:lstStyle>
              <a:p>
                <a:pPr eaLnBrk="1" hangingPunct="1"/>
                <a:r>
                  <a:rPr lang="en-US" altLang="zh-CN" sz="1400" b="1" i="1" dirty="0" err="1" smtClean="0"/>
                  <a:t>Ra</a:t>
                </a:r>
                <a:r>
                  <a:rPr lang="en-US" altLang="zh-CN" sz="1400" b="1" dirty="0" err="1" smtClean="0"/>
                  <a:t>max</a:t>
                </a:r>
                <a:r>
                  <a:rPr lang="en-US" altLang="zh-CN" sz="1400" b="1" dirty="0" smtClean="0"/>
                  <a:t>  0.32</a:t>
                </a:r>
                <a:endParaRPr lang="en-US" altLang="zh-CN" sz="1400" b="1" dirty="0"/>
              </a:p>
            </p:txBody>
          </p:sp>
        </p:grpSp>
        <p:cxnSp>
          <p:nvCxnSpPr>
            <p:cNvPr id="32" name="直接连接符 31"/>
            <p:cNvCxnSpPr/>
            <p:nvPr/>
          </p:nvCxnSpPr>
          <p:spPr>
            <a:xfrm>
              <a:off x="1475656" y="5157193"/>
              <a:ext cx="212726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475656" y="4271352"/>
              <a:ext cx="1651652" cy="885840"/>
              <a:chOff x="2945020" y="3668507"/>
              <a:chExt cx="1410956" cy="657842"/>
            </a:xfrm>
          </p:grpSpPr>
          <p:sp>
            <p:nvSpPr>
              <p:cNvPr id="34" name="Text Box 16"/>
              <p:cNvSpPr txBox="1">
                <a:spLocks noChangeArrowheads="1"/>
              </p:cNvSpPr>
              <p:nvPr/>
            </p:nvSpPr>
            <p:spPr bwMode="auto">
              <a:xfrm>
                <a:off x="3563888" y="3717032"/>
                <a:ext cx="79208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charset="-122"/>
                  </a:defRPr>
                </a:lvl1pPr>
                <a:lvl2pPr marL="742950" indent="-285750" eaLnBrk="0" hangingPunct="0">
                  <a:defRPr kumimoji="1" sz="2400">
                    <a:solidFill>
                      <a:schemeClr val="tx1"/>
                    </a:solidFill>
                    <a:latin typeface="Times New Roman" pitchFamily="18" charset="0"/>
                    <a:ea typeface="宋体" charset="-122"/>
                  </a:defRPr>
                </a:lvl2pPr>
                <a:lvl3pPr marL="1143000" indent="-228600" eaLnBrk="0" hangingPunct="0">
                  <a:defRPr kumimoji="1" sz="2400">
                    <a:solidFill>
                      <a:schemeClr val="tx1"/>
                    </a:solidFill>
                    <a:latin typeface="Times New Roman" pitchFamily="18" charset="0"/>
                    <a:ea typeface="宋体" charset="-122"/>
                  </a:defRPr>
                </a:lvl3pPr>
                <a:lvl4pPr marL="1600200" indent="-228600" eaLnBrk="0" hangingPunct="0">
                  <a:defRPr kumimoji="1" sz="2400">
                    <a:solidFill>
                      <a:schemeClr val="tx1"/>
                    </a:solidFill>
                    <a:latin typeface="Times New Roman" pitchFamily="18" charset="0"/>
                    <a:ea typeface="宋体" charset="-122"/>
                  </a:defRPr>
                </a:lvl4pPr>
                <a:lvl5pPr marL="2057400" indent="-228600" eaLnBrk="0" hangingPunct="0">
                  <a:defRPr kumimoji="1"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charset="-122"/>
                  </a:defRPr>
                </a:lvl9pPr>
              </a:lstStyle>
              <a:p>
                <a:pPr eaLnBrk="1" hangingPunct="1"/>
                <a:r>
                  <a:rPr lang="en-US" altLang="zh-CN" sz="1400" b="1" i="1" dirty="0" err="1" smtClean="0"/>
                  <a:t>Rz</a:t>
                </a:r>
                <a:r>
                  <a:rPr lang="en-US" altLang="zh-CN" sz="1400" b="1" dirty="0" smtClean="0"/>
                  <a:t>  0.63</a:t>
                </a:r>
                <a:endParaRPr lang="en-US" altLang="zh-CN" sz="1400" b="1" dirty="0"/>
              </a:p>
            </p:txBody>
          </p:sp>
          <p:sp>
            <p:nvSpPr>
              <p:cNvPr id="35" name="流程图: 合并 34"/>
              <p:cNvSpPr/>
              <p:nvPr/>
            </p:nvSpPr>
            <p:spPr>
              <a:xfrm>
                <a:off x="2945020" y="4029166"/>
                <a:ext cx="415953" cy="297183"/>
              </a:xfrm>
              <a:prstGeom prst="flowChartMerg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p:cNvCxnSpPr/>
              <p:nvPr/>
            </p:nvCxnSpPr>
            <p:spPr>
              <a:xfrm flipV="1">
                <a:off x="3347491" y="3668507"/>
                <a:ext cx="309571" cy="381545"/>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3650277" y="3668508"/>
                <a:ext cx="633691" cy="1"/>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69" name="组合 68"/>
          <p:cNvGrpSpPr/>
          <p:nvPr/>
        </p:nvGrpSpPr>
        <p:grpSpPr>
          <a:xfrm>
            <a:off x="5643954" y="5169665"/>
            <a:ext cx="2744470" cy="945874"/>
            <a:chOff x="2898522" y="4725144"/>
            <a:chExt cx="2744470" cy="945874"/>
          </a:xfrm>
        </p:grpSpPr>
        <p:grpSp>
          <p:nvGrpSpPr>
            <p:cNvPr id="70" name="组合 69"/>
            <p:cNvGrpSpPr/>
            <p:nvPr/>
          </p:nvGrpSpPr>
          <p:grpSpPr>
            <a:xfrm>
              <a:off x="2898522" y="4725144"/>
              <a:ext cx="1529462" cy="945874"/>
              <a:chOff x="2945020" y="3668507"/>
              <a:chExt cx="1410956" cy="657842"/>
            </a:xfrm>
          </p:grpSpPr>
          <p:sp>
            <p:nvSpPr>
              <p:cNvPr id="72" name="Text Box 16"/>
              <p:cNvSpPr txBox="1">
                <a:spLocks noChangeArrowheads="1"/>
              </p:cNvSpPr>
              <p:nvPr/>
            </p:nvSpPr>
            <p:spPr bwMode="auto">
              <a:xfrm>
                <a:off x="3563888" y="3717032"/>
                <a:ext cx="792088" cy="214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charset="-122"/>
                  </a:defRPr>
                </a:lvl1pPr>
                <a:lvl2pPr marL="742950" indent="-285750" eaLnBrk="0" hangingPunct="0">
                  <a:defRPr kumimoji="1" sz="2400">
                    <a:solidFill>
                      <a:schemeClr val="tx1"/>
                    </a:solidFill>
                    <a:latin typeface="Times New Roman" pitchFamily="18" charset="0"/>
                    <a:ea typeface="宋体" charset="-122"/>
                  </a:defRPr>
                </a:lvl2pPr>
                <a:lvl3pPr marL="1143000" indent="-228600" eaLnBrk="0" hangingPunct="0">
                  <a:defRPr kumimoji="1" sz="2400">
                    <a:solidFill>
                      <a:schemeClr val="tx1"/>
                    </a:solidFill>
                    <a:latin typeface="Times New Roman" pitchFamily="18" charset="0"/>
                    <a:ea typeface="宋体" charset="-122"/>
                  </a:defRPr>
                </a:lvl3pPr>
                <a:lvl4pPr marL="1600200" indent="-228600" eaLnBrk="0" hangingPunct="0">
                  <a:defRPr kumimoji="1" sz="2400">
                    <a:solidFill>
                      <a:schemeClr val="tx1"/>
                    </a:solidFill>
                    <a:latin typeface="Times New Roman" pitchFamily="18" charset="0"/>
                    <a:ea typeface="宋体" charset="-122"/>
                  </a:defRPr>
                </a:lvl4pPr>
                <a:lvl5pPr marL="2057400" indent="-228600" eaLnBrk="0" hangingPunct="0">
                  <a:defRPr kumimoji="1"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charset="-122"/>
                  </a:defRPr>
                </a:lvl9pPr>
              </a:lstStyle>
              <a:p>
                <a:pPr eaLnBrk="1" hangingPunct="1"/>
                <a:r>
                  <a:rPr lang="en-US" altLang="zh-CN" sz="1400" b="1" i="1" dirty="0" smtClean="0"/>
                  <a:t>Ra</a:t>
                </a:r>
                <a:r>
                  <a:rPr lang="en-US" altLang="zh-CN" sz="1400" b="1" dirty="0" smtClean="0"/>
                  <a:t>  6.3</a:t>
                </a:r>
                <a:endParaRPr lang="en-US" altLang="zh-CN" sz="1400" b="1" dirty="0"/>
              </a:p>
            </p:txBody>
          </p:sp>
          <p:sp>
            <p:nvSpPr>
              <p:cNvPr id="73" name="流程图: 合并 72"/>
              <p:cNvSpPr/>
              <p:nvPr/>
            </p:nvSpPr>
            <p:spPr>
              <a:xfrm>
                <a:off x="2945020" y="4029166"/>
                <a:ext cx="415953" cy="297183"/>
              </a:xfrm>
              <a:prstGeom prst="flowChartMerg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4" name="直接连接符 73"/>
              <p:cNvCxnSpPr/>
              <p:nvPr/>
            </p:nvCxnSpPr>
            <p:spPr>
              <a:xfrm flipV="1">
                <a:off x="3347491" y="3668507"/>
                <a:ext cx="309571" cy="381545"/>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3650277" y="3668508"/>
                <a:ext cx="633691" cy="1"/>
              </a:xfrm>
              <a:prstGeom prst="line">
                <a:avLst/>
              </a:prstGeom>
            </p:spPr>
            <p:style>
              <a:lnRef idx="1">
                <a:schemeClr val="accent1"/>
              </a:lnRef>
              <a:fillRef idx="0">
                <a:schemeClr val="accent1"/>
              </a:fillRef>
              <a:effectRef idx="0">
                <a:schemeClr val="accent1"/>
              </a:effectRef>
              <a:fontRef idx="minor">
                <a:schemeClr val="tx1"/>
              </a:fontRef>
            </p:style>
          </p:cxnSp>
        </p:grpSp>
        <p:sp>
          <p:nvSpPr>
            <p:cNvPr id="71" name="TextBox 70"/>
            <p:cNvSpPr txBox="1"/>
            <p:nvPr/>
          </p:nvSpPr>
          <p:spPr>
            <a:xfrm>
              <a:off x="4499992" y="4968420"/>
              <a:ext cx="1143000" cy="646331"/>
            </a:xfrm>
            <a:prstGeom prst="rect">
              <a:avLst/>
            </a:prstGeom>
            <a:noFill/>
            <a:ln w="12700">
              <a:noFill/>
            </a:ln>
          </p:spPr>
          <p:txBody>
            <a:bodyPr wrap="square" rtlCol="0">
              <a:spAutoFit/>
            </a:bodyPr>
            <a:lstStyle/>
            <a:p>
              <a:r>
                <a:rPr lang="en-US" altLang="zh-CN" sz="3600" dirty="0" smtClean="0"/>
                <a:t>( √ )</a:t>
              </a:r>
              <a:endParaRPr lang="zh-CN" altLang="en-US" sz="3600" dirty="0"/>
            </a:p>
          </p:txBody>
        </p:sp>
      </p:grpSp>
      <p:sp>
        <p:nvSpPr>
          <p:cNvPr id="76"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7</a:t>
            </a:fld>
            <a:endParaRPr lang="zh-CN" altLang="en-US" sz="2400" b="1" dirty="0"/>
          </a:p>
        </p:txBody>
      </p:sp>
    </p:spTree>
    <p:extLst>
      <p:ext uri="{BB962C8B-B14F-4D97-AF65-F5344CB8AC3E}">
        <p14:creationId xmlns:p14="http://schemas.microsoft.com/office/powerpoint/2010/main" val="2503225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Horizontal)">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000" fill="hold"/>
                                        <p:tgtEl>
                                          <p:spTgt spid="7"/>
                                        </p:tgtEl>
                                        <p:attrNameLst>
                                          <p:attrName>ppt_x</p:attrName>
                                        </p:attrNameLst>
                                      </p:cBhvr>
                                      <p:tavLst>
                                        <p:tav tm="0">
                                          <p:val>
                                            <p:strVal val="0-#ppt_w/2"/>
                                          </p:val>
                                        </p:tav>
                                        <p:tav tm="100000">
                                          <p:val>
                                            <p:strVal val="#ppt_x"/>
                                          </p:val>
                                        </p:tav>
                                      </p:tavLst>
                                    </p:anim>
                                    <p:anim calcmode="lin" valueType="num">
                                      <p:cBhvr additive="base">
                                        <p:cTn id="13" dur="2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69"/>
                                        </p:tgtEl>
                                        <p:attrNameLst>
                                          <p:attrName>style.visibility</p:attrName>
                                        </p:attrNameLst>
                                      </p:cBhvr>
                                      <p:to>
                                        <p:strVal val="visible"/>
                                      </p:to>
                                    </p:set>
                                    <p:anim calcmode="lin" valueType="num">
                                      <p:cBhvr additive="base">
                                        <p:cTn id="18" dur="2000" fill="hold"/>
                                        <p:tgtEl>
                                          <p:spTgt spid="69"/>
                                        </p:tgtEl>
                                        <p:attrNameLst>
                                          <p:attrName>ppt_x</p:attrName>
                                        </p:attrNameLst>
                                      </p:cBhvr>
                                      <p:tavLst>
                                        <p:tav tm="0">
                                          <p:val>
                                            <p:strVal val="#ppt_x"/>
                                          </p:val>
                                        </p:tav>
                                        <p:tav tm="100000">
                                          <p:val>
                                            <p:strVal val="#ppt_x"/>
                                          </p:val>
                                        </p:tav>
                                      </p:tavLst>
                                    </p:anim>
                                    <p:anim calcmode="lin" valueType="num">
                                      <p:cBhvr additive="base">
                                        <p:cTn id="19" dur="20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p>
            <a:r>
              <a:rPr lang="en-US" altLang="zh-CN" smtClean="0"/>
              <a:t>1</a:t>
            </a:r>
            <a:endParaRPr lang="zh-CN" altLang="en-US"/>
          </a:p>
        </p:txBody>
      </p:sp>
      <p:graphicFrame>
        <p:nvGraphicFramePr>
          <p:cNvPr id="7" name="表格 6"/>
          <p:cNvGraphicFramePr>
            <a:graphicFrameLocks noGrp="1"/>
          </p:cNvGraphicFramePr>
          <p:nvPr>
            <p:extLst>
              <p:ext uri="{D42A27DB-BD31-4B8C-83A1-F6EECF244321}">
                <p14:modId xmlns:p14="http://schemas.microsoft.com/office/powerpoint/2010/main" val="685125044"/>
              </p:ext>
            </p:extLst>
          </p:nvPr>
        </p:nvGraphicFramePr>
        <p:xfrm>
          <a:off x="971600" y="4149080"/>
          <a:ext cx="6984777" cy="2494280"/>
        </p:xfrm>
        <a:graphic>
          <a:graphicData uri="http://schemas.openxmlformats.org/drawingml/2006/table">
            <a:tbl>
              <a:tblPr firstRow="1" lastRow="1" bandCol="1">
                <a:tableStyleId>{5940675A-B579-460E-94D1-54222C63F5DA}</a:tableStyleId>
              </a:tblPr>
              <a:tblGrid>
                <a:gridCol w="774663"/>
                <a:gridCol w="542264"/>
                <a:gridCol w="998574"/>
                <a:gridCol w="1093015"/>
                <a:gridCol w="619730"/>
                <a:gridCol w="1084527"/>
                <a:gridCol w="697196"/>
                <a:gridCol w="619730"/>
                <a:gridCol w="555078"/>
              </a:tblGrid>
              <a:tr h="370840">
                <a:tc rowSpan="3" gridSpan="3">
                  <a:txBody>
                    <a:bodyPr/>
                    <a:lstStyle/>
                    <a:p>
                      <a:pPr algn="ctr"/>
                      <a:endParaRPr lang="en-US" altLang="zh-CN" sz="2400" b="1" dirty="0" smtClean="0"/>
                    </a:p>
                    <a:p>
                      <a:pPr algn="ctr"/>
                      <a:r>
                        <a:rPr lang="zh-CN" altLang="en-US" sz="2400" b="1" dirty="0" smtClean="0"/>
                        <a:t>公称尺寸</a:t>
                      </a:r>
                      <a:endParaRPr lang="en-US" altLang="zh-CN" sz="2400" b="1" dirty="0" smtClean="0"/>
                    </a:p>
                    <a:p>
                      <a:pPr algn="ctr"/>
                      <a:r>
                        <a:rPr lang="en-US" altLang="zh-CN" sz="2400" b="1" dirty="0" smtClean="0"/>
                        <a:t>     /mm</a:t>
                      </a:r>
                      <a:endParaRPr lang="zh-CN" altLang="en-US" sz="2400" b="1" dirty="0"/>
                    </a:p>
                  </a:txBody>
                  <a:tcPr/>
                </a:tc>
                <a:tc rowSpan="3" hMerge="1">
                  <a:txBody>
                    <a:bodyPr/>
                    <a:lstStyle/>
                    <a:p>
                      <a:endParaRPr lang="zh-CN" altLang="en-US"/>
                    </a:p>
                  </a:txBody>
                  <a:tcPr/>
                </a:tc>
                <a:tc rowSpan="3" hMerge="1">
                  <a:txBody>
                    <a:bodyPr/>
                    <a:lstStyle/>
                    <a:p>
                      <a:endParaRPr lang="zh-CN" altLang="en-US"/>
                    </a:p>
                  </a:txBody>
                  <a:tcPr/>
                </a:tc>
                <a:tc gridSpan="6">
                  <a:txBody>
                    <a:bodyPr/>
                    <a:lstStyle/>
                    <a:p>
                      <a:pPr algn="ctr"/>
                      <a:r>
                        <a:rPr lang="zh-CN" altLang="en-US" b="1" dirty="0" smtClean="0"/>
                        <a:t>基本偏差数值</a:t>
                      </a:r>
                      <a:endParaRPr lang="zh-CN" altLang="en-US" b="1" dirty="0"/>
                    </a:p>
                  </a:txBody>
                  <a:tcPr/>
                </a:tc>
                <a:tc hMerge="1">
                  <a:txBody>
                    <a:bodyPr/>
                    <a:lstStyle/>
                    <a:p>
                      <a:endParaRPr lang="zh-CN" altLang="en-US"/>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r>
              <a:tr h="370840">
                <a:tc gridSpan="3" vMerge="1">
                  <a:txBody>
                    <a:bodyPr/>
                    <a:lstStyle/>
                    <a:p>
                      <a:endParaRPr lang="zh-CN" altLang="en-US" dirty="0"/>
                    </a:p>
                  </a:txBody>
                  <a:tcPr/>
                </a:tc>
                <a:tc hMerge="1" vMerge="1">
                  <a:txBody>
                    <a:bodyPr/>
                    <a:lstStyle/>
                    <a:p>
                      <a:endParaRPr lang="zh-CN" altLang="en-US" dirty="0"/>
                    </a:p>
                  </a:txBody>
                  <a:tcPr/>
                </a:tc>
                <a:tc hMerge="1" vMerge="1">
                  <a:txBody>
                    <a:bodyPr/>
                    <a:lstStyle/>
                    <a:p>
                      <a:endParaRPr lang="zh-CN" altLang="en-US" dirty="0"/>
                    </a:p>
                  </a:txBody>
                  <a:tcPr/>
                </a:tc>
                <a:tc gridSpan="6">
                  <a:txBody>
                    <a:bodyPr/>
                    <a:lstStyle/>
                    <a:p>
                      <a:pPr algn="ctr"/>
                      <a:r>
                        <a:rPr lang="zh-CN" altLang="en-US" b="1" dirty="0" smtClean="0"/>
                        <a:t>下偏差（</a:t>
                      </a:r>
                      <a:r>
                        <a:rPr lang="en-US" altLang="zh-CN" b="1" dirty="0" err="1" smtClean="0"/>
                        <a:t>ei</a:t>
                      </a:r>
                      <a:r>
                        <a:rPr lang="zh-CN" altLang="en-US" b="1" dirty="0" smtClean="0"/>
                        <a:t>）</a:t>
                      </a:r>
                      <a:endParaRPr lang="zh-CN" altLang="en-US" b="1" dirty="0"/>
                    </a:p>
                  </a:txBody>
                  <a:tcPr/>
                </a:tc>
                <a:tc hMerge="1">
                  <a:txBody>
                    <a:bodyPr/>
                    <a:lstStyle/>
                    <a:p>
                      <a:endParaRPr lang="zh-CN" altLang="en-US"/>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r>
              <a:tr h="370840">
                <a:tc gridSpan="3" vMerge="1">
                  <a:txBody>
                    <a:bodyPr/>
                    <a:lstStyle/>
                    <a:p>
                      <a:endParaRPr lang="zh-CN" altLang="en-US" dirty="0"/>
                    </a:p>
                  </a:txBody>
                  <a:tcPr/>
                </a:tc>
                <a:tc hMerge="1" vMerge="1">
                  <a:txBody>
                    <a:bodyPr/>
                    <a:lstStyle/>
                    <a:p>
                      <a:endParaRPr lang="zh-CN" altLang="en-US" dirty="0"/>
                    </a:p>
                  </a:txBody>
                  <a:tcPr/>
                </a:tc>
                <a:tc hMerge="1" vMerge="1">
                  <a:txBody>
                    <a:bodyPr/>
                    <a:lstStyle/>
                    <a:p>
                      <a:endParaRPr lang="zh-CN" altLang="en-US" dirty="0"/>
                    </a:p>
                  </a:txBody>
                  <a:tcPr/>
                </a:tc>
                <a:tc>
                  <a:txBody>
                    <a:bodyPr/>
                    <a:lstStyle/>
                    <a:p>
                      <a:pPr algn="ctr"/>
                      <a:r>
                        <a:rPr lang="en-US" altLang="zh-CN" b="1" dirty="0" smtClean="0"/>
                        <a:t>IT5</a:t>
                      </a:r>
                      <a:r>
                        <a:rPr lang="zh-CN" altLang="en-US" b="1" dirty="0" smtClean="0"/>
                        <a:t>、</a:t>
                      </a:r>
                      <a:r>
                        <a:rPr lang="en-US" altLang="zh-CN" b="1" dirty="0" smtClean="0"/>
                        <a:t>IT6</a:t>
                      </a:r>
                      <a:endParaRPr lang="zh-CN" altLang="en-US" b="1" dirty="0"/>
                    </a:p>
                  </a:txBody>
                  <a:tcPr/>
                </a:tc>
                <a:tc>
                  <a:txBody>
                    <a:bodyPr/>
                    <a:lstStyle/>
                    <a:p>
                      <a:pPr algn="ctr"/>
                      <a:r>
                        <a:rPr lang="en-US" altLang="zh-CN" b="1" dirty="0" smtClean="0"/>
                        <a:t>IT7</a:t>
                      </a:r>
                      <a:endParaRPr lang="zh-CN" altLang="en-US" b="1" dirty="0"/>
                    </a:p>
                  </a:txBody>
                  <a:tcPr/>
                </a:tc>
                <a:tc>
                  <a:txBody>
                    <a:bodyPr/>
                    <a:lstStyle/>
                    <a:p>
                      <a:pPr algn="ctr"/>
                      <a:r>
                        <a:rPr lang="en-US" altLang="zh-CN" b="1" dirty="0" smtClean="0"/>
                        <a:t>IT4</a:t>
                      </a:r>
                      <a:r>
                        <a:rPr lang="zh-CN" altLang="en-US" b="1" dirty="0" smtClean="0"/>
                        <a:t>至</a:t>
                      </a:r>
                      <a:r>
                        <a:rPr lang="en-US" altLang="zh-CN" b="1" dirty="0" smtClean="0"/>
                        <a:t>IT7</a:t>
                      </a:r>
                      <a:endParaRPr lang="zh-CN" altLang="en-US" b="1" dirty="0"/>
                    </a:p>
                  </a:txBody>
                  <a:tcPr/>
                </a:tc>
                <a:tc>
                  <a:txBody>
                    <a:bodyPr/>
                    <a:lstStyle/>
                    <a:p>
                      <a:pPr algn="ctr"/>
                      <a:r>
                        <a:rPr lang="zh-CN" altLang="en-US" b="1" dirty="0" smtClean="0"/>
                        <a:t>≤</a:t>
                      </a:r>
                      <a:r>
                        <a:rPr lang="en-US" altLang="zh-CN" b="1" dirty="0" smtClean="0"/>
                        <a:t>IT3</a:t>
                      </a:r>
                    </a:p>
                    <a:p>
                      <a:pPr algn="ctr"/>
                      <a:r>
                        <a:rPr lang="en-US" altLang="zh-CN" b="1" dirty="0" smtClean="0"/>
                        <a:t>&gt;IT7</a:t>
                      </a:r>
                      <a:endParaRPr lang="zh-CN" altLang="en-US" b="1" dirty="0"/>
                    </a:p>
                  </a:txBody>
                  <a:tcPr/>
                </a:tc>
                <a:tc gridSpan="2">
                  <a:txBody>
                    <a:bodyPr/>
                    <a:lstStyle/>
                    <a:p>
                      <a:pPr algn="ctr"/>
                      <a:r>
                        <a:rPr lang="zh-CN" altLang="en-US" b="1" dirty="0" smtClean="0"/>
                        <a:t>所有标准公差等级</a:t>
                      </a:r>
                      <a:endParaRPr lang="zh-CN" altLang="en-US" b="1" dirty="0"/>
                    </a:p>
                  </a:txBody>
                  <a:tcPr/>
                </a:tc>
                <a:tc hMerge="1">
                  <a:txBody>
                    <a:bodyPr/>
                    <a:lstStyle/>
                    <a:p>
                      <a:endParaRPr lang="zh-CN" altLang="en-US" dirty="0"/>
                    </a:p>
                  </a:txBody>
                  <a:tcPr/>
                </a:tc>
              </a:tr>
              <a:tr h="370840">
                <a:tc>
                  <a:txBody>
                    <a:bodyPr/>
                    <a:lstStyle/>
                    <a:p>
                      <a:pPr algn="ctr"/>
                      <a:r>
                        <a:rPr lang="zh-CN" altLang="en-US" b="1" dirty="0" smtClean="0"/>
                        <a:t>大于</a:t>
                      </a:r>
                      <a:endParaRPr lang="zh-CN" altLang="en-US" b="1" dirty="0"/>
                    </a:p>
                  </a:txBody>
                  <a:tcPr/>
                </a:tc>
                <a:tc>
                  <a:txBody>
                    <a:bodyPr/>
                    <a:lstStyle/>
                    <a:p>
                      <a:pPr algn="ctr"/>
                      <a:r>
                        <a:rPr lang="zh-CN" altLang="en-US" b="1" dirty="0" smtClean="0"/>
                        <a:t>至</a:t>
                      </a:r>
                      <a:endParaRPr lang="zh-CN" altLang="en-US" b="1" dirty="0"/>
                    </a:p>
                  </a:txBody>
                  <a:tcPr/>
                </a:tc>
                <a:tc>
                  <a:txBody>
                    <a:bodyPr/>
                    <a:lstStyle/>
                    <a:p>
                      <a:pPr algn="ctr"/>
                      <a:r>
                        <a:rPr lang="en-US" altLang="zh-CN" b="1" dirty="0" err="1" smtClean="0"/>
                        <a:t>js</a:t>
                      </a:r>
                      <a:endParaRPr lang="zh-CN" altLang="en-US" b="1" dirty="0"/>
                    </a:p>
                  </a:txBody>
                  <a:tcPr/>
                </a:tc>
                <a:tc gridSpan="2">
                  <a:txBody>
                    <a:bodyPr/>
                    <a:lstStyle/>
                    <a:p>
                      <a:pPr algn="ctr"/>
                      <a:r>
                        <a:rPr lang="en-US" altLang="zh-CN" b="1" dirty="0" smtClean="0"/>
                        <a:t>j</a:t>
                      </a:r>
                      <a:endParaRPr lang="zh-CN" altLang="en-US" b="1" dirty="0"/>
                    </a:p>
                  </a:txBody>
                  <a:tcPr/>
                </a:tc>
                <a:tc hMerge="1">
                  <a:txBody>
                    <a:bodyPr/>
                    <a:lstStyle/>
                    <a:p>
                      <a:endParaRPr lang="zh-CN" altLang="en-US"/>
                    </a:p>
                  </a:txBody>
                  <a:tcPr/>
                </a:tc>
                <a:tc>
                  <a:txBody>
                    <a:bodyPr/>
                    <a:lstStyle/>
                    <a:p>
                      <a:pPr algn="ctr"/>
                      <a:r>
                        <a:rPr lang="en-US" altLang="zh-CN" b="1" dirty="0" smtClean="0"/>
                        <a:t>k</a:t>
                      </a:r>
                      <a:endParaRPr lang="zh-CN" altLang="en-US" b="1" dirty="0"/>
                    </a:p>
                  </a:txBody>
                  <a:tcPr/>
                </a:tc>
                <a:tc>
                  <a:txBody>
                    <a:bodyPr/>
                    <a:lstStyle/>
                    <a:p>
                      <a:pPr algn="ctr"/>
                      <a:r>
                        <a:rPr lang="en-US" altLang="zh-CN" b="1" dirty="0" smtClean="0"/>
                        <a:t>k</a:t>
                      </a:r>
                      <a:endParaRPr lang="zh-CN" altLang="en-US" b="1" dirty="0"/>
                    </a:p>
                  </a:txBody>
                  <a:tcPr/>
                </a:tc>
                <a:tc>
                  <a:txBody>
                    <a:bodyPr/>
                    <a:lstStyle/>
                    <a:p>
                      <a:pPr algn="ctr"/>
                      <a:r>
                        <a:rPr lang="en-US" altLang="zh-CN" b="1" dirty="0" smtClean="0"/>
                        <a:t>m</a:t>
                      </a:r>
                      <a:endParaRPr lang="zh-CN" altLang="en-US" b="1" dirty="0"/>
                    </a:p>
                  </a:txBody>
                  <a:tcPr/>
                </a:tc>
                <a:tc>
                  <a:txBody>
                    <a:bodyPr/>
                    <a:lstStyle/>
                    <a:p>
                      <a:pPr algn="ctr"/>
                      <a:r>
                        <a:rPr lang="en-US" altLang="zh-CN" b="1" dirty="0" smtClean="0"/>
                        <a:t>n</a:t>
                      </a:r>
                      <a:endParaRPr lang="zh-CN" altLang="en-US" b="1" dirty="0"/>
                    </a:p>
                  </a:txBody>
                  <a:tcPr/>
                </a:tc>
              </a:tr>
              <a:tr h="370840">
                <a:tc>
                  <a:txBody>
                    <a:bodyPr/>
                    <a:lstStyle/>
                    <a:p>
                      <a:pPr algn="ctr"/>
                      <a:r>
                        <a:rPr lang="en-US" altLang="zh-CN" b="1" dirty="0" smtClean="0"/>
                        <a:t>30</a:t>
                      </a:r>
                      <a:endParaRPr lang="zh-CN" altLang="en-US" b="1" dirty="0"/>
                    </a:p>
                  </a:txBody>
                  <a:tcPr/>
                </a:tc>
                <a:tc>
                  <a:txBody>
                    <a:bodyPr/>
                    <a:lstStyle/>
                    <a:p>
                      <a:pPr algn="ctr"/>
                      <a:r>
                        <a:rPr lang="en-US" altLang="zh-CN" b="1" dirty="0" smtClean="0"/>
                        <a:t>50</a:t>
                      </a:r>
                      <a:endParaRPr lang="zh-CN" altLang="en-US" b="1" dirty="0"/>
                    </a:p>
                  </a:txBody>
                  <a:tcPr/>
                </a:tc>
                <a:tc rowSpan="2">
                  <a:txBody>
                    <a:bodyPr/>
                    <a:lstStyle/>
                    <a:p>
                      <a:pPr algn="ctr"/>
                      <a:r>
                        <a:rPr lang="zh-CN" altLang="en-US" b="1" dirty="0" smtClean="0"/>
                        <a:t>偏差</a:t>
                      </a:r>
                      <a:r>
                        <a:rPr lang="en-US" altLang="zh-CN" b="1" dirty="0" smtClean="0"/>
                        <a:t>=</a:t>
                      </a:r>
                    </a:p>
                  </a:txBody>
                  <a:tcPr/>
                </a:tc>
                <a:tc>
                  <a:txBody>
                    <a:bodyPr/>
                    <a:lstStyle/>
                    <a:p>
                      <a:pPr algn="ctr"/>
                      <a:r>
                        <a:rPr lang="en-US" altLang="zh-CN" b="1" dirty="0" smtClean="0"/>
                        <a:t>-5</a:t>
                      </a:r>
                      <a:endParaRPr lang="zh-CN" altLang="en-US" b="1" dirty="0"/>
                    </a:p>
                  </a:txBody>
                  <a:tcPr/>
                </a:tc>
                <a:tc>
                  <a:txBody>
                    <a:bodyPr/>
                    <a:lstStyle/>
                    <a:p>
                      <a:pPr algn="ctr"/>
                      <a:r>
                        <a:rPr lang="en-US" altLang="zh-CN" b="1" dirty="0" smtClean="0"/>
                        <a:t>-10</a:t>
                      </a:r>
                      <a:endParaRPr lang="zh-CN" altLang="en-US" b="1" dirty="0"/>
                    </a:p>
                  </a:txBody>
                  <a:tcPr/>
                </a:tc>
                <a:tc>
                  <a:txBody>
                    <a:bodyPr/>
                    <a:lstStyle/>
                    <a:p>
                      <a:pPr algn="ctr"/>
                      <a:r>
                        <a:rPr lang="en-US" altLang="zh-CN" b="1" dirty="0" smtClean="0">
                          <a:solidFill>
                            <a:srgbClr val="FF0000"/>
                          </a:solidFill>
                        </a:rPr>
                        <a:t>+2</a:t>
                      </a:r>
                      <a:endParaRPr lang="zh-CN" altLang="en-US" b="1" dirty="0">
                        <a:solidFill>
                          <a:srgbClr val="FF0000"/>
                        </a:solidFill>
                      </a:endParaRPr>
                    </a:p>
                  </a:txBody>
                  <a:tcPr/>
                </a:tc>
                <a:tc>
                  <a:txBody>
                    <a:bodyPr/>
                    <a:lstStyle/>
                    <a:p>
                      <a:pPr algn="ctr"/>
                      <a:r>
                        <a:rPr lang="en-US" altLang="zh-CN" b="1" dirty="0" smtClean="0"/>
                        <a:t>0</a:t>
                      </a:r>
                      <a:endParaRPr lang="zh-CN" altLang="en-US" b="1" dirty="0"/>
                    </a:p>
                  </a:txBody>
                  <a:tcPr/>
                </a:tc>
                <a:tc>
                  <a:txBody>
                    <a:bodyPr/>
                    <a:lstStyle/>
                    <a:p>
                      <a:pPr algn="ctr"/>
                      <a:r>
                        <a:rPr lang="en-US" altLang="zh-CN" b="1" dirty="0" smtClean="0"/>
                        <a:t>+9</a:t>
                      </a:r>
                      <a:endParaRPr lang="zh-CN" altLang="en-US" b="1" dirty="0"/>
                    </a:p>
                  </a:txBody>
                  <a:tcPr/>
                </a:tc>
                <a:tc>
                  <a:txBody>
                    <a:bodyPr/>
                    <a:lstStyle/>
                    <a:p>
                      <a:pPr algn="ctr"/>
                      <a:r>
                        <a:rPr lang="en-US" altLang="zh-CN" b="1" dirty="0" smtClean="0"/>
                        <a:t>+17</a:t>
                      </a:r>
                      <a:endParaRPr lang="zh-CN" altLang="en-US" b="1" dirty="0"/>
                    </a:p>
                  </a:txBody>
                  <a:tcPr/>
                </a:tc>
              </a:tr>
              <a:tr h="370840">
                <a:tc>
                  <a:txBody>
                    <a:bodyPr/>
                    <a:lstStyle/>
                    <a:p>
                      <a:pPr algn="ctr"/>
                      <a:r>
                        <a:rPr lang="en-US" altLang="zh-CN" b="1" dirty="0" smtClean="0"/>
                        <a:t>50</a:t>
                      </a:r>
                      <a:endParaRPr lang="zh-CN" altLang="en-US" b="1" dirty="0"/>
                    </a:p>
                  </a:txBody>
                  <a:tcPr/>
                </a:tc>
                <a:tc>
                  <a:txBody>
                    <a:bodyPr/>
                    <a:lstStyle/>
                    <a:p>
                      <a:pPr algn="ctr"/>
                      <a:r>
                        <a:rPr lang="en-US" altLang="zh-CN" b="1" dirty="0" smtClean="0"/>
                        <a:t>80</a:t>
                      </a:r>
                      <a:endParaRPr lang="zh-CN" altLang="en-US" b="1" dirty="0"/>
                    </a:p>
                  </a:txBody>
                  <a:tcPr/>
                </a:tc>
                <a:tc vMerge="1">
                  <a:txBody>
                    <a:bodyPr/>
                    <a:lstStyle/>
                    <a:p>
                      <a:endParaRPr lang="zh-CN" altLang="en-US" dirty="0"/>
                    </a:p>
                  </a:txBody>
                  <a:tcPr/>
                </a:tc>
                <a:tc>
                  <a:txBody>
                    <a:bodyPr/>
                    <a:lstStyle/>
                    <a:p>
                      <a:pPr algn="ctr"/>
                      <a:r>
                        <a:rPr lang="en-US" altLang="zh-CN" b="1" dirty="0" smtClean="0"/>
                        <a:t>-7</a:t>
                      </a:r>
                      <a:endParaRPr lang="zh-CN" altLang="en-US" b="1" dirty="0"/>
                    </a:p>
                  </a:txBody>
                  <a:tcPr/>
                </a:tc>
                <a:tc>
                  <a:txBody>
                    <a:bodyPr/>
                    <a:lstStyle/>
                    <a:p>
                      <a:pPr algn="ctr"/>
                      <a:r>
                        <a:rPr lang="en-US" altLang="zh-CN" b="1" dirty="0" smtClean="0"/>
                        <a:t>-12</a:t>
                      </a:r>
                      <a:endParaRPr lang="zh-CN" altLang="en-US" b="1" dirty="0"/>
                    </a:p>
                  </a:txBody>
                  <a:tcPr/>
                </a:tc>
                <a:tc>
                  <a:txBody>
                    <a:bodyPr/>
                    <a:lstStyle/>
                    <a:p>
                      <a:pPr algn="ctr"/>
                      <a:r>
                        <a:rPr lang="en-US" altLang="zh-CN" b="1" dirty="0" smtClean="0"/>
                        <a:t>+2</a:t>
                      </a:r>
                      <a:endParaRPr lang="zh-CN" altLang="en-US" b="1" dirty="0"/>
                    </a:p>
                  </a:txBody>
                  <a:tcPr/>
                </a:tc>
                <a:tc>
                  <a:txBody>
                    <a:bodyPr/>
                    <a:lstStyle/>
                    <a:p>
                      <a:pPr algn="ctr"/>
                      <a:r>
                        <a:rPr lang="en-US" altLang="zh-CN" b="1" dirty="0" smtClean="0"/>
                        <a:t>0</a:t>
                      </a:r>
                      <a:endParaRPr lang="zh-CN" altLang="en-US" b="1" dirty="0"/>
                    </a:p>
                  </a:txBody>
                  <a:tcPr/>
                </a:tc>
                <a:tc>
                  <a:txBody>
                    <a:bodyPr/>
                    <a:lstStyle/>
                    <a:p>
                      <a:pPr algn="ctr"/>
                      <a:r>
                        <a:rPr lang="en-US" altLang="zh-CN" b="1" dirty="0" smtClean="0"/>
                        <a:t>+11</a:t>
                      </a:r>
                      <a:endParaRPr lang="zh-CN" altLang="en-US" b="1" dirty="0"/>
                    </a:p>
                  </a:txBody>
                  <a:tcPr/>
                </a:tc>
                <a:tc>
                  <a:txBody>
                    <a:bodyPr/>
                    <a:lstStyle/>
                    <a:p>
                      <a:pPr algn="ctr"/>
                      <a:r>
                        <a:rPr lang="en-US" altLang="zh-CN" b="1" dirty="0" smtClean="0"/>
                        <a:t>+20</a:t>
                      </a:r>
                      <a:endParaRPr lang="zh-CN" altLang="en-US" b="1" dirty="0"/>
                    </a:p>
                  </a:txBody>
                  <a:tcPr/>
                </a:tc>
              </a:tr>
            </a:tbl>
          </a:graphicData>
        </a:graphic>
      </p:graphicFrame>
      <p:grpSp>
        <p:nvGrpSpPr>
          <p:cNvPr id="2" name="组合 1"/>
          <p:cNvGrpSpPr/>
          <p:nvPr/>
        </p:nvGrpSpPr>
        <p:grpSpPr>
          <a:xfrm>
            <a:off x="467544" y="476672"/>
            <a:ext cx="8067675" cy="3514725"/>
            <a:chOff x="467544" y="476672"/>
            <a:chExt cx="8067675" cy="3514725"/>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476672"/>
              <a:ext cx="8067675" cy="3514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椭圆 8"/>
            <p:cNvSpPr/>
            <p:nvPr/>
          </p:nvSpPr>
          <p:spPr>
            <a:xfrm>
              <a:off x="2987824" y="3367286"/>
              <a:ext cx="457200" cy="4572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228184" y="3367286"/>
              <a:ext cx="457200" cy="4572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70</a:t>
            </a:fld>
            <a:endParaRPr lang="zh-CN" altLang="en-US" sz="2400" b="1" dirty="0"/>
          </a:p>
        </p:txBody>
      </p:sp>
    </p:spTree>
    <p:extLst>
      <p:ext uri="{BB962C8B-B14F-4D97-AF65-F5344CB8AC3E}">
        <p14:creationId xmlns:p14="http://schemas.microsoft.com/office/powerpoint/2010/main" val="6807429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750" fill="hold"/>
                                        <p:tgtEl>
                                          <p:spTgt spid="2"/>
                                        </p:tgtEl>
                                        <p:attrNameLst>
                                          <p:attrName>ppt_x</p:attrName>
                                        </p:attrNameLst>
                                      </p:cBhvr>
                                      <p:tavLst>
                                        <p:tav tm="0">
                                          <p:val>
                                            <p:strVal val="0-#ppt_w/2"/>
                                          </p:val>
                                        </p:tav>
                                        <p:tav tm="100000">
                                          <p:val>
                                            <p:strVal val="#ppt_x"/>
                                          </p:val>
                                        </p:tav>
                                      </p:tavLst>
                                    </p:anim>
                                    <p:anim calcmode="lin" valueType="num">
                                      <p:cBhvr additive="base">
                                        <p:cTn id="8" dur="175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extLst>
              <p:ext uri="{D42A27DB-BD31-4B8C-83A1-F6EECF244321}">
                <p14:modId xmlns:p14="http://schemas.microsoft.com/office/powerpoint/2010/main" val="1229464784"/>
              </p:ext>
            </p:extLst>
          </p:nvPr>
        </p:nvGraphicFramePr>
        <p:xfrm>
          <a:off x="683568" y="620688"/>
          <a:ext cx="7704856" cy="1910328"/>
        </p:xfrm>
        <a:graphic>
          <a:graphicData uri="http://schemas.openxmlformats.org/drawingml/2006/table">
            <a:tbl>
              <a:tblPr>
                <a:tableStyleId>{073A0DAA-6AF3-43AB-8588-CEC1D06C72B9}</a:tableStyleId>
              </a:tblPr>
              <a:tblGrid>
                <a:gridCol w="720080"/>
                <a:gridCol w="648072"/>
                <a:gridCol w="987091"/>
                <a:gridCol w="785081"/>
                <a:gridCol w="785081"/>
                <a:gridCol w="785081"/>
                <a:gridCol w="785081"/>
                <a:gridCol w="785081"/>
                <a:gridCol w="785081"/>
                <a:gridCol w="639127"/>
              </a:tblGrid>
              <a:tr h="432048">
                <a:tc rowSpan="2" gridSpan="2">
                  <a:txBody>
                    <a:bodyPr/>
                    <a:lstStyle/>
                    <a:p>
                      <a:pPr algn="ctr"/>
                      <a:r>
                        <a:rPr lang="zh-CN" altLang="en-US" sz="1600" b="1" dirty="0" smtClean="0"/>
                        <a:t>公称尺寸 </a:t>
                      </a:r>
                      <a:endParaRPr lang="en-US" altLang="zh-CN" sz="1600" b="1" dirty="0" smtClean="0"/>
                    </a:p>
                    <a:p>
                      <a:pPr algn="ctr"/>
                      <a:r>
                        <a:rPr lang="en-US" altLang="zh-CN" sz="1600" b="1" dirty="0" smtClean="0"/>
                        <a:t> </a:t>
                      </a:r>
                      <a:r>
                        <a:rPr lang="zh-CN" altLang="en-US" sz="1600" b="1" dirty="0" smtClean="0"/>
                        <a:t>   </a:t>
                      </a:r>
                      <a:r>
                        <a:rPr lang="en-US" altLang="zh-CN" sz="1600" b="1" dirty="0" smtClean="0"/>
                        <a:t>/mm</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8">
                  <a:txBody>
                    <a:bodyPr/>
                    <a:lstStyle/>
                    <a:p>
                      <a:pPr algn="ctr"/>
                      <a:r>
                        <a:rPr lang="zh-CN" altLang="en-US" sz="1600" b="1" dirty="0" smtClean="0"/>
                        <a:t>标   准   公   差   等    级</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8032">
                <a:tc gridSpan="2"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b="1" dirty="0" smtClean="0"/>
                        <a:t>IT3</a:t>
                      </a:r>
                      <a:endParaRPr lang="zh-CN" alt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b="1" dirty="0" smtClean="0"/>
                        <a:t>IT4</a:t>
                      </a:r>
                      <a:endParaRPr lang="zh-CN" alt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b="1" dirty="0" smtClean="0"/>
                        <a:t>IT5</a:t>
                      </a:r>
                      <a:endParaRPr lang="zh-CN" alt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b="1" dirty="0" smtClean="0"/>
                        <a:t>IT6</a:t>
                      </a:r>
                      <a:endParaRPr lang="zh-CN" alt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b="1" dirty="0" smtClean="0"/>
                        <a:t>IT7</a:t>
                      </a:r>
                      <a:endParaRPr lang="zh-CN" alt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b="1" dirty="0" smtClean="0"/>
                        <a:t>IT8</a:t>
                      </a:r>
                      <a:endParaRPr lang="zh-CN" alt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b="1" dirty="0" smtClean="0"/>
                        <a:t>IT9</a:t>
                      </a:r>
                      <a:endParaRPr lang="zh-CN" alt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b="1" dirty="0" smtClean="0"/>
                        <a:t>IT10</a:t>
                      </a:r>
                      <a:endParaRPr lang="zh-CN" alt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zh-CN" altLang="en-US" sz="1600" b="1" dirty="0" smtClean="0"/>
                        <a:t>大于</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dirty="0" smtClean="0"/>
                        <a:t>至</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8">
                  <a:txBody>
                    <a:bodyPr/>
                    <a:lstStyle/>
                    <a:p>
                      <a:pPr algn="ctr"/>
                      <a:r>
                        <a:rPr lang="zh-CN" altLang="en-US" sz="1600" b="1" dirty="0" smtClean="0"/>
                        <a:t>标   准   公   差   </a:t>
                      </a:r>
                      <a:r>
                        <a:rPr lang="en-US" altLang="zh-CN" sz="1600" b="1" dirty="0" smtClean="0"/>
                        <a:t>/</a:t>
                      </a:r>
                      <a:r>
                        <a:rPr lang="en-US" altLang="zh-CN" sz="1600" b="1" dirty="0" err="1" smtClean="0"/>
                        <a:t>μm</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a:r>
                        <a:rPr lang="en-US" altLang="zh-CN" sz="1600" b="1" dirty="0" smtClean="0"/>
                        <a:t>30</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50</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4</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7</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11</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solidFill>
                            <a:srgbClr val="C00000"/>
                          </a:solidFill>
                        </a:rPr>
                        <a:t>16</a:t>
                      </a:r>
                      <a:endParaRPr lang="zh-CN" altLang="en-US" sz="1600" b="1" dirty="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solidFill>
                            <a:srgbClr val="C00000"/>
                          </a:solidFill>
                        </a:rPr>
                        <a:t>25</a:t>
                      </a:r>
                      <a:endParaRPr lang="zh-CN" altLang="en-US" sz="1600" b="1" dirty="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39</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62</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100</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pPr algn="ctr"/>
                      <a:r>
                        <a:rPr lang="en-US" altLang="zh-CN" sz="1600" b="1" dirty="0" smtClean="0"/>
                        <a:t>50</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80</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5</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8</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13</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19</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30</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46</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74</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dirty="0" smtClean="0"/>
                        <a:t>120</a:t>
                      </a:r>
                      <a:endParaRPr lang="zh-CN" alt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pSp>
        <p:nvGrpSpPr>
          <p:cNvPr id="2" name="组合 1"/>
          <p:cNvGrpSpPr/>
          <p:nvPr/>
        </p:nvGrpSpPr>
        <p:grpSpPr>
          <a:xfrm>
            <a:off x="539552" y="2708920"/>
            <a:ext cx="7920880" cy="3672408"/>
            <a:chOff x="539552" y="2708920"/>
            <a:chExt cx="7920880" cy="3672408"/>
          </a:xfrm>
        </p:grpSpPr>
        <p:pic>
          <p:nvPicPr>
            <p:cNvPr id="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708920"/>
              <a:ext cx="7920880" cy="367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椭圆 7"/>
            <p:cNvSpPr/>
            <p:nvPr/>
          </p:nvSpPr>
          <p:spPr>
            <a:xfrm>
              <a:off x="5231648" y="5877272"/>
              <a:ext cx="457200" cy="4572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220072" y="5085184"/>
              <a:ext cx="457200" cy="4572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a:hlinkClick r:id="rId3" action="ppaction://hlinksldjump"/>
          </p:cNvPr>
          <p:cNvSpPr txBox="1"/>
          <p:nvPr/>
        </p:nvSpPr>
        <p:spPr>
          <a:xfrm>
            <a:off x="4716016" y="6373839"/>
            <a:ext cx="1674186" cy="400110"/>
          </a:xfrm>
          <a:prstGeom prst="rect">
            <a:avLst/>
          </a:prstGeom>
          <a:noFill/>
          <a:ln w="38100">
            <a:solidFill>
              <a:srgbClr val="00B050"/>
            </a:solidFill>
          </a:ln>
        </p:spPr>
        <p:txBody>
          <a:bodyPr wrap="square" rtlCol="0">
            <a:spAutoFit/>
          </a:bodyPr>
          <a:lstStyle/>
          <a:p>
            <a:pPr algn="ctr"/>
            <a:r>
              <a:rPr lang="zh-CN" altLang="en-US" sz="2000" b="1" dirty="0" smtClean="0">
                <a:solidFill>
                  <a:srgbClr val="FF0000"/>
                </a:solidFill>
              </a:rPr>
              <a:t>返 回 </a:t>
            </a:r>
            <a:r>
              <a:rPr lang="zh-CN" altLang="en-US" sz="2000" b="1" dirty="0">
                <a:solidFill>
                  <a:srgbClr val="FF0000"/>
                </a:solidFill>
              </a:rPr>
              <a:t>目录</a:t>
            </a:r>
          </a:p>
        </p:txBody>
      </p:sp>
      <p:sp>
        <p:nvSpPr>
          <p:cNvPr id="10"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71</a:t>
            </a:fld>
            <a:endParaRPr lang="zh-CN" altLang="en-US" sz="2400" b="1" dirty="0"/>
          </a:p>
        </p:txBody>
      </p:sp>
    </p:spTree>
    <p:extLst>
      <p:ext uri="{BB962C8B-B14F-4D97-AF65-F5344CB8AC3E}">
        <p14:creationId xmlns:p14="http://schemas.microsoft.com/office/powerpoint/2010/main" val="16186324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0-#ppt_w/2"/>
                                          </p:val>
                                        </p:tav>
                                        <p:tav tm="100000">
                                          <p:val>
                                            <p:strVal val="#ppt_x"/>
                                          </p:val>
                                        </p:tav>
                                      </p:tavLst>
                                    </p:anim>
                                    <p:anim calcmode="lin" valueType="num">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1250" fill="hold"/>
                                        <p:tgtEl>
                                          <p:spTgt spid="2"/>
                                        </p:tgtEl>
                                        <p:attrNameLst>
                                          <p:attrName>ppt_x</p:attrName>
                                        </p:attrNameLst>
                                      </p:cBhvr>
                                      <p:tavLst>
                                        <p:tav tm="0">
                                          <p:val>
                                            <p:strVal val="#ppt_x"/>
                                          </p:val>
                                        </p:tav>
                                        <p:tav tm="100000">
                                          <p:val>
                                            <p:strVal val="#ppt_x"/>
                                          </p:val>
                                        </p:tav>
                                      </p:tavLst>
                                    </p:anim>
                                    <p:anim calcmode="lin" valueType="num">
                                      <p:cBhvr additive="base">
                                        <p:cTn id="14" dur="125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noChangeArrowheads="1"/>
          </p:cNvSpPr>
          <p:nvPr>
            <p:ph type="title"/>
          </p:nvPr>
        </p:nvSpPr>
        <p:spPr bwMode="auto">
          <a:xfrm>
            <a:off x="467544" y="472604"/>
            <a:ext cx="864096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l" fontAlgn="base">
              <a:lnSpc>
                <a:spcPct val="120000"/>
              </a:lnSpc>
              <a:spcBef>
                <a:spcPct val="0"/>
              </a:spcBef>
              <a:spcAft>
                <a:spcPct val="0"/>
              </a:spcAft>
            </a:pPr>
            <a:r>
              <a:rPr lang="zh-CN" altLang="en-US" sz="2000" b="1" dirty="0" smtClean="0">
                <a:solidFill>
                  <a:srgbClr val="000000"/>
                </a:solidFill>
                <a:latin typeface="Times New Roman" pitchFamily="18" charset="0"/>
                <a:ea typeface="宋体" pitchFamily="2" charset="-122"/>
                <a:cs typeface="Times New Roman" pitchFamily="18" charset="0"/>
              </a:rPr>
              <a:t>五、综合题答案：</a:t>
            </a:r>
            <a:r>
              <a:rPr lang="zh-CN" altLang="zh-CN" sz="2000" b="1" dirty="0" smtClean="0">
                <a:solidFill>
                  <a:srgbClr val="000000"/>
                </a:solidFill>
                <a:latin typeface="Times New Roman" pitchFamily="18" charset="0"/>
                <a:ea typeface="宋体" pitchFamily="2" charset="-122"/>
                <a:cs typeface="Times New Roman" pitchFamily="18" charset="0"/>
              </a:rPr>
              <a:t>（</a:t>
            </a:r>
            <a:r>
              <a:rPr lang="en-US" altLang="zh-CN" sz="2000" b="1" dirty="0">
                <a:solidFill>
                  <a:srgbClr val="000000"/>
                </a:solidFill>
                <a:latin typeface="Times New Roman" pitchFamily="18" charset="0"/>
                <a:ea typeface="宋体" pitchFamily="2" charset="-122"/>
                <a:cs typeface="Times New Roman" pitchFamily="18" charset="0"/>
              </a:rPr>
              <a:t>16</a:t>
            </a:r>
            <a:r>
              <a:rPr lang="zh-CN" altLang="en-US" sz="2000" b="1" dirty="0">
                <a:solidFill>
                  <a:srgbClr val="000000"/>
                </a:solidFill>
                <a:latin typeface="Times New Roman" pitchFamily="18" charset="0"/>
                <a:ea typeface="宋体" pitchFamily="2" charset="-122"/>
                <a:cs typeface="Times New Roman" pitchFamily="18" charset="0"/>
              </a:rPr>
              <a:t>分）</a:t>
            </a:r>
            <a:endParaRPr lang="zh-CN" altLang="en-US" sz="2000" b="1" dirty="0">
              <a:latin typeface="Arial" pitchFamily="34" charset="0"/>
              <a:ea typeface="宋体" pitchFamily="2" charset="-122"/>
            </a:endParaRPr>
          </a:p>
          <a:p>
            <a:pPr marL="0" marR="0" lvl="0" indent="0" algn="l" defTabSz="914400" rtl="0" eaLnBrk="1" fontAlgn="base" latinLnBrk="0" hangingPunct="1">
              <a:lnSpc>
                <a:spcPct val="120000"/>
              </a:lnSpc>
              <a:spcBef>
                <a:spcPct val="0"/>
              </a:spcBef>
              <a:spcAft>
                <a:spcPct val="0"/>
              </a:spcAft>
              <a:buClrTx/>
              <a:buSzTx/>
              <a:buFontTx/>
              <a:buNone/>
              <a:tabLst/>
            </a:pPr>
            <a:r>
              <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某减速器中输出轴的伸出端与相配件孔的配合为</a:t>
            </a:r>
            <a:r>
              <a:rPr kumimoji="0" lang="en-US" altLang="zh-CN" sz="2000" b="1" i="1"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Φ</a:t>
            </a:r>
            <a:r>
              <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25H7</a:t>
            </a:r>
            <a:r>
              <a:rPr kumimoji="0" lang="zh-CN" altLang="en-US"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m6</a:t>
            </a:r>
            <a:r>
              <a:rPr kumimoji="0" lang="zh-CN" altLang="en-US"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endPar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20000"/>
              </a:lnSpc>
              <a:spcBef>
                <a:spcPct val="0"/>
              </a:spcBef>
              <a:spcAft>
                <a:spcPct val="0"/>
              </a:spcAft>
              <a:buClrTx/>
              <a:buSzTx/>
              <a:buFontTx/>
              <a:buNone/>
              <a:tabLst/>
            </a:pPr>
            <a:r>
              <a:rPr kumimoji="0" lang="zh-CN" altLang="en-US"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      采用包容要求，并采用正常联结平键。试确定轴槽和轮毂槽剖面尺寸</a:t>
            </a:r>
            <a:endPar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20000"/>
              </a:lnSpc>
              <a:spcBef>
                <a:spcPct val="0"/>
              </a:spcBef>
              <a:spcAft>
                <a:spcPct val="0"/>
              </a:spcAft>
              <a:buClrTx/>
              <a:buSzTx/>
              <a:buFontTx/>
              <a:buNone/>
              <a:tabLst/>
            </a:pPr>
            <a:r>
              <a:rPr kumimoji="0" lang="zh-CN" altLang="en-US"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       和极限偏差、键槽对称度公差（</a:t>
            </a:r>
            <a:r>
              <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8</a:t>
            </a:r>
            <a:r>
              <a:rPr kumimoji="0" lang="zh-CN" altLang="en-US"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级）和表面粗糙度</a:t>
            </a:r>
            <a:r>
              <a:rPr kumimoji="0" lang="en-US" altLang="zh-CN" sz="2000" b="1" i="1"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Ra</a:t>
            </a:r>
            <a:r>
              <a:rPr kumimoji="0" lang="zh-CN" altLang="en-US"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（配合表面</a:t>
            </a:r>
            <a:endPar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20000"/>
              </a:lnSpc>
              <a:spcBef>
                <a:spcPct val="0"/>
              </a:spcBef>
              <a:spcAft>
                <a:spcPct val="0"/>
              </a:spcAft>
              <a:buClrTx/>
              <a:buSzTx/>
              <a:buFontTx/>
              <a:buNone/>
              <a:tabLst/>
            </a:pPr>
            <a:r>
              <a:rPr kumimoji="0" lang="zh-CN" altLang="en-US"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       取</a:t>
            </a:r>
            <a:r>
              <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3.2</a:t>
            </a:r>
            <a:r>
              <a:rPr kumimoji="0" lang="en-US" altLang="zh-CN"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μ</a:t>
            </a:r>
            <a:r>
              <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m</a:t>
            </a:r>
            <a:r>
              <a:rPr kumimoji="0" lang="zh-CN" altLang="en-US"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、非配合表面取</a:t>
            </a:r>
            <a:r>
              <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6.3</a:t>
            </a:r>
            <a:r>
              <a:rPr kumimoji="0" lang="en-US" altLang="zh-CN"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μ</a:t>
            </a:r>
            <a:r>
              <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m</a:t>
            </a:r>
            <a:r>
              <a:rPr kumimoji="0" lang="zh-CN" altLang="en-US"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）的上限值，并将上述各项公差标注</a:t>
            </a:r>
            <a:endPar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endParaRPr>
          </a:p>
          <a:p>
            <a:pPr lvl="0" algn="l" fontAlgn="base">
              <a:lnSpc>
                <a:spcPct val="120000"/>
              </a:lnSpc>
              <a:spcBef>
                <a:spcPct val="0"/>
              </a:spcBef>
              <a:spcAft>
                <a:spcPct val="0"/>
              </a:spcAft>
            </a:pPr>
            <a:r>
              <a:rPr kumimoji="0" lang="zh-CN" altLang="en-US"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       在零件图（</a:t>
            </a:r>
            <a:r>
              <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a:t>
            </a:r>
            <a:r>
              <a:rPr kumimoji="0" lang="zh-CN" altLang="en-US"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）和（</a:t>
            </a:r>
            <a:r>
              <a:rPr kumimoji="0" lang="en-US" altLang="zh-CN"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b</a:t>
            </a:r>
            <a:r>
              <a:rPr kumimoji="0" lang="zh-CN" altLang="en-US" sz="20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）上。</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p:txBody>
      </p:sp>
      <p:grpSp>
        <p:nvGrpSpPr>
          <p:cNvPr id="91" name="组合 90"/>
          <p:cNvGrpSpPr/>
          <p:nvPr/>
        </p:nvGrpSpPr>
        <p:grpSpPr>
          <a:xfrm>
            <a:off x="625020" y="2652798"/>
            <a:ext cx="4163004" cy="3728530"/>
            <a:chOff x="408996" y="2508782"/>
            <a:chExt cx="4163004" cy="372853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2996952"/>
              <a:ext cx="2592288"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 name="组合 8"/>
            <p:cNvGrpSpPr/>
            <p:nvPr/>
          </p:nvGrpSpPr>
          <p:grpSpPr>
            <a:xfrm>
              <a:off x="1043608" y="5157192"/>
              <a:ext cx="1672467" cy="504056"/>
              <a:chOff x="3187565" y="5733256"/>
              <a:chExt cx="1672467" cy="504056"/>
            </a:xfrm>
          </p:grpSpPr>
          <p:sp>
            <p:nvSpPr>
              <p:cNvPr id="11" name="TextBox 10"/>
              <p:cNvSpPr txBox="1"/>
              <p:nvPr/>
            </p:nvSpPr>
            <p:spPr>
              <a:xfrm>
                <a:off x="3187565" y="5753845"/>
                <a:ext cx="1096403" cy="461665"/>
              </a:xfrm>
              <a:prstGeom prst="rect">
                <a:avLst/>
              </a:prstGeom>
              <a:noFill/>
            </p:spPr>
            <p:txBody>
              <a:bodyPr wrap="square" rtlCol="0">
                <a:spAutoFit/>
              </a:bodyPr>
              <a:lstStyle/>
              <a:p>
                <a:r>
                  <a:rPr lang="en-US" altLang="zh-CN" sz="2400" i="1" dirty="0" smtClean="0"/>
                  <a:t>Φ</a:t>
                </a:r>
                <a:r>
                  <a:rPr lang="en-US" altLang="zh-CN" sz="2400" dirty="0" smtClean="0"/>
                  <a:t>25</a:t>
                </a:r>
                <a:endParaRPr lang="zh-CN" altLang="en-US" sz="2400" baseline="-25000" dirty="0"/>
              </a:p>
            </p:txBody>
          </p:sp>
          <p:sp>
            <p:nvSpPr>
              <p:cNvPr id="12" name="TextBox 11"/>
              <p:cNvSpPr txBox="1"/>
              <p:nvPr/>
            </p:nvSpPr>
            <p:spPr>
              <a:xfrm>
                <a:off x="3707904" y="5733256"/>
                <a:ext cx="1096403" cy="483081"/>
              </a:xfrm>
              <a:prstGeom prst="rect">
                <a:avLst/>
              </a:prstGeom>
              <a:noFill/>
            </p:spPr>
            <p:txBody>
              <a:bodyPr wrap="square" rtlCol="0">
                <a:spAutoFit/>
              </a:bodyPr>
              <a:lstStyle/>
              <a:p>
                <a:pPr>
                  <a:lnSpc>
                    <a:spcPts val="1500"/>
                  </a:lnSpc>
                </a:pPr>
                <a:r>
                  <a:rPr lang="en-US" altLang="zh-CN" dirty="0" smtClean="0"/>
                  <a:t>+0.021</a:t>
                </a:r>
              </a:p>
              <a:p>
                <a:pPr>
                  <a:lnSpc>
                    <a:spcPts val="1500"/>
                  </a:lnSpc>
                </a:pPr>
                <a:r>
                  <a:rPr lang="en-US" altLang="zh-CN" sz="2400" baseline="-25000" dirty="0"/>
                  <a:t> </a:t>
                </a:r>
                <a:r>
                  <a:rPr lang="en-US" altLang="zh-CN" sz="2400" baseline="-25000" dirty="0" smtClean="0"/>
                  <a:t>  0</a:t>
                </a:r>
                <a:endParaRPr lang="zh-CN" altLang="en-US" sz="2400" baseline="-25000" dirty="0"/>
              </a:p>
            </p:txBody>
          </p:sp>
          <p:pic>
            <p:nvPicPr>
              <p:cNvPr id="2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50457" y="5799162"/>
                <a:ext cx="4095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6" name="组合 25"/>
            <p:cNvGrpSpPr/>
            <p:nvPr/>
          </p:nvGrpSpPr>
          <p:grpSpPr>
            <a:xfrm>
              <a:off x="2771800" y="5511130"/>
              <a:ext cx="864235" cy="386773"/>
              <a:chOff x="2411621" y="5593599"/>
              <a:chExt cx="864235" cy="386773"/>
            </a:xfrm>
          </p:grpSpPr>
          <p:grpSp>
            <p:nvGrpSpPr>
              <p:cNvPr id="27" name="组合 26"/>
              <p:cNvGrpSpPr/>
              <p:nvPr/>
            </p:nvGrpSpPr>
            <p:grpSpPr>
              <a:xfrm rot="16200000">
                <a:off x="2487988" y="5517232"/>
                <a:ext cx="296982" cy="449715"/>
                <a:chOff x="3104244" y="3770408"/>
                <a:chExt cx="228343" cy="357968"/>
              </a:xfrm>
            </p:grpSpPr>
            <p:sp>
              <p:nvSpPr>
                <p:cNvPr id="29" name="流程图: 合并 28"/>
                <p:cNvSpPr/>
                <p:nvPr/>
              </p:nvSpPr>
              <p:spPr>
                <a:xfrm>
                  <a:off x="3104244" y="3770408"/>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p:nvCxnSpPr>
              <p:spPr>
                <a:xfrm>
                  <a:off x="3211730" y="3908916"/>
                  <a:ext cx="0" cy="21946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8" name="TextBox 27"/>
              <p:cNvSpPr txBox="1"/>
              <p:nvPr/>
            </p:nvSpPr>
            <p:spPr>
              <a:xfrm>
                <a:off x="2873196" y="5611040"/>
                <a:ext cx="402660" cy="369332"/>
              </a:xfrm>
              <a:prstGeom prst="rect">
                <a:avLst/>
              </a:prstGeom>
              <a:noFill/>
              <a:ln w="12700">
                <a:solidFill>
                  <a:schemeClr val="tx1"/>
                </a:solidFill>
              </a:ln>
            </p:spPr>
            <p:txBody>
              <a:bodyPr wrap="square" rtlCol="0">
                <a:spAutoFit/>
              </a:bodyPr>
              <a:lstStyle/>
              <a:p>
                <a:r>
                  <a:rPr lang="en-US" altLang="zh-CN" i="1" dirty="0" smtClean="0"/>
                  <a:t> A</a:t>
                </a:r>
                <a:endParaRPr lang="zh-CN" altLang="en-US" dirty="0"/>
              </a:p>
            </p:txBody>
          </p:sp>
        </p:grpSp>
        <p:grpSp>
          <p:nvGrpSpPr>
            <p:cNvPr id="43" name="组合 42"/>
            <p:cNvGrpSpPr/>
            <p:nvPr/>
          </p:nvGrpSpPr>
          <p:grpSpPr>
            <a:xfrm>
              <a:off x="2627784" y="2996952"/>
              <a:ext cx="1440160" cy="369332"/>
              <a:chOff x="2843808" y="2636912"/>
              <a:chExt cx="1440160" cy="369332"/>
            </a:xfrm>
          </p:grpSpPr>
          <p:pic>
            <p:nvPicPr>
              <p:cNvPr id="512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15816" y="2760384"/>
                <a:ext cx="252028" cy="164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TextBox 37"/>
              <p:cNvSpPr txBox="1"/>
              <p:nvPr/>
            </p:nvSpPr>
            <p:spPr>
              <a:xfrm>
                <a:off x="2843808" y="2636912"/>
                <a:ext cx="1440160" cy="369332"/>
              </a:xfrm>
              <a:prstGeom prst="rect">
                <a:avLst/>
              </a:prstGeom>
              <a:noFill/>
              <a:ln w="12700">
                <a:solidFill>
                  <a:schemeClr val="tx1"/>
                </a:solidFill>
              </a:ln>
            </p:spPr>
            <p:txBody>
              <a:bodyPr wrap="square" rtlCol="0">
                <a:spAutoFit/>
              </a:bodyPr>
              <a:lstStyle/>
              <a:p>
                <a:r>
                  <a:rPr lang="en-US" altLang="zh-CN" i="1" dirty="0" smtClean="0"/>
                  <a:t>       </a:t>
                </a:r>
                <a:r>
                  <a:rPr lang="en-US" altLang="zh-CN" dirty="0" smtClean="0"/>
                  <a:t>0.015   </a:t>
                </a:r>
                <a:r>
                  <a:rPr lang="en-US" altLang="zh-CN" i="1" dirty="0" smtClean="0"/>
                  <a:t>A</a:t>
                </a:r>
                <a:endParaRPr lang="zh-CN" altLang="en-US" i="1" dirty="0"/>
              </a:p>
            </p:txBody>
          </p:sp>
          <p:cxnSp>
            <p:nvCxnSpPr>
              <p:cNvPr id="39" name="直接连接符 38"/>
              <p:cNvCxnSpPr/>
              <p:nvPr/>
            </p:nvCxnSpPr>
            <p:spPr>
              <a:xfrm>
                <a:off x="3851920" y="2660875"/>
                <a:ext cx="0" cy="345369"/>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3203848" y="2660875"/>
                <a:ext cx="0" cy="345369"/>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rot="16200000">
              <a:off x="2367061" y="4120084"/>
              <a:ext cx="1433201" cy="483081"/>
              <a:chOff x="3714863" y="1289735"/>
              <a:chExt cx="1433201" cy="483081"/>
            </a:xfrm>
          </p:grpSpPr>
          <p:sp>
            <p:nvSpPr>
              <p:cNvPr id="60" name="TextBox 59"/>
              <p:cNvSpPr txBox="1"/>
              <p:nvPr/>
            </p:nvSpPr>
            <p:spPr>
              <a:xfrm>
                <a:off x="3714863" y="1356820"/>
                <a:ext cx="743532" cy="400110"/>
              </a:xfrm>
              <a:prstGeom prst="rect">
                <a:avLst/>
              </a:prstGeom>
              <a:noFill/>
            </p:spPr>
            <p:txBody>
              <a:bodyPr wrap="square" rtlCol="0">
                <a:spAutoFit/>
              </a:bodyPr>
              <a:lstStyle/>
              <a:p>
                <a:r>
                  <a:rPr lang="en-US" altLang="zh-CN" sz="2000" b="1" i="1" dirty="0" smtClean="0"/>
                  <a:t>Φ</a:t>
                </a:r>
                <a:r>
                  <a:rPr lang="en-US" altLang="zh-CN" sz="2000" b="1" dirty="0" smtClean="0"/>
                  <a:t>21</a:t>
                </a:r>
                <a:endParaRPr lang="zh-CN" altLang="en-US" sz="2000" b="1" baseline="-25000" dirty="0"/>
              </a:p>
            </p:txBody>
          </p:sp>
          <p:sp>
            <p:nvSpPr>
              <p:cNvPr id="61" name="TextBox 60"/>
              <p:cNvSpPr txBox="1"/>
              <p:nvPr/>
            </p:nvSpPr>
            <p:spPr>
              <a:xfrm>
                <a:off x="4264702" y="1289735"/>
                <a:ext cx="883362" cy="483081"/>
              </a:xfrm>
              <a:prstGeom prst="rect">
                <a:avLst/>
              </a:prstGeom>
              <a:noFill/>
            </p:spPr>
            <p:txBody>
              <a:bodyPr wrap="square" rtlCol="0">
                <a:spAutoFit/>
              </a:bodyPr>
              <a:lstStyle/>
              <a:p>
                <a:pPr>
                  <a:lnSpc>
                    <a:spcPts val="1500"/>
                  </a:lnSpc>
                </a:pPr>
                <a:r>
                  <a:rPr lang="en-US" altLang="zh-CN" sz="1600" b="1" dirty="0" smtClean="0"/>
                  <a:t>  0</a:t>
                </a:r>
              </a:p>
              <a:p>
                <a:pPr>
                  <a:lnSpc>
                    <a:spcPts val="1500"/>
                  </a:lnSpc>
                </a:pPr>
                <a:r>
                  <a:rPr lang="en-US" altLang="zh-CN" sz="2400" b="1" baseline="-25000" dirty="0" smtClean="0"/>
                  <a:t>-0.2</a:t>
                </a:r>
                <a:endParaRPr lang="zh-CN" altLang="en-US" sz="2400" b="1" baseline="-25000" dirty="0"/>
              </a:p>
            </p:txBody>
          </p:sp>
        </p:grpSp>
        <p:grpSp>
          <p:nvGrpSpPr>
            <p:cNvPr id="80" name="组合 79"/>
            <p:cNvGrpSpPr/>
            <p:nvPr/>
          </p:nvGrpSpPr>
          <p:grpSpPr>
            <a:xfrm>
              <a:off x="3059832" y="3418334"/>
              <a:ext cx="1199776" cy="442714"/>
              <a:chOff x="7548688" y="3283547"/>
              <a:chExt cx="1199776" cy="442714"/>
            </a:xfrm>
          </p:grpSpPr>
          <p:sp>
            <p:nvSpPr>
              <p:cNvPr id="81" name="Text Box 16"/>
              <p:cNvSpPr txBox="1">
                <a:spLocks noChangeArrowheads="1"/>
              </p:cNvSpPr>
              <p:nvPr/>
            </p:nvSpPr>
            <p:spPr bwMode="auto">
              <a:xfrm>
                <a:off x="7872808" y="3283547"/>
                <a:ext cx="875656" cy="2894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charset="-122"/>
                  </a:defRPr>
                </a:lvl1pPr>
                <a:lvl2pPr marL="742950" indent="-285750" eaLnBrk="0" hangingPunct="0">
                  <a:defRPr kumimoji="1" sz="2400">
                    <a:solidFill>
                      <a:schemeClr val="tx1"/>
                    </a:solidFill>
                    <a:latin typeface="Times New Roman" pitchFamily="18" charset="0"/>
                    <a:ea typeface="宋体" charset="-122"/>
                  </a:defRPr>
                </a:lvl2pPr>
                <a:lvl3pPr marL="1143000" indent="-228600" eaLnBrk="0" hangingPunct="0">
                  <a:defRPr kumimoji="1" sz="2400">
                    <a:solidFill>
                      <a:schemeClr val="tx1"/>
                    </a:solidFill>
                    <a:latin typeface="Times New Roman" pitchFamily="18" charset="0"/>
                    <a:ea typeface="宋体" charset="-122"/>
                  </a:defRPr>
                </a:lvl3pPr>
                <a:lvl4pPr marL="1600200" indent="-228600" eaLnBrk="0" hangingPunct="0">
                  <a:defRPr kumimoji="1" sz="2400">
                    <a:solidFill>
                      <a:schemeClr val="tx1"/>
                    </a:solidFill>
                    <a:latin typeface="Times New Roman" pitchFamily="18" charset="0"/>
                    <a:ea typeface="宋体" charset="-122"/>
                  </a:defRPr>
                </a:lvl4pPr>
                <a:lvl5pPr marL="2057400" indent="-228600" eaLnBrk="0" hangingPunct="0">
                  <a:defRPr kumimoji="1"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charset="-122"/>
                  </a:defRPr>
                </a:lvl9pPr>
              </a:lstStyle>
              <a:p>
                <a:pPr eaLnBrk="1" hangingPunct="1"/>
                <a:r>
                  <a:rPr lang="en-US" altLang="zh-CN" sz="1400" b="1" i="1" dirty="0" smtClean="0"/>
                  <a:t>Ra</a:t>
                </a:r>
                <a:r>
                  <a:rPr lang="en-US" altLang="zh-CN" sz="1400" b="1" dirty="0" smtClean="0"/>
                  <a:t>  6.3</a:t>
                </a:r>
                <a:endParaRPr lang="en-US" altLang="zh-CN" sz="1400" b="1" dirty="0"/>
              </a:p>
            </p:txBody>
          </p:sp>
          <p:sp>
            <p:nvSpPr>
              <p:cNvPr id="82" name="流程图: 合并 81"/>
              <p:cNvSpPr/>
              <p:nvPr/>
            </p:nvSpPr>
            <p:spPr>
              <a:xfrm>
                <a:off x="7548688" y="3525319"/>
                <a:ext cx="229919" cy="200942"/>
              </a:xfrm>
              <a:prstGeom prst="flowChartMerg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3" name="直接连接符 82"/>
              <p:cNvCxnSpPr/>
              <p:nvPr/>
            </p:nvCxnSpPr>
            <p:spPr>
              <a:xfrm flipV="1">
                <a:off x="7740352" y="3284984"/>
                <a:ext cx="163549" cy="288032"/>
              </a:xfrm>
              <a:prstGeom prst="line">
                <a:avLst/>
              </a:prstGeom>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V="1">
                <a:off x="7903901" y="3284985"/>
                <a:ext cx="556531" cy="1"/>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85" name="组合 84"/>
            <p:cNvGrpSpPr/>
            <p:nvPr/>
          </p:nvGrpSpPr>
          <p:grpSpPr>
            <a:xfrm>
              <a:off x="611560" y="2708920"/>
              <a:ext cx="1199776" cy="442714"/>
              <a:chOff x="7548688" y="3283547"/>
              <a:chExt cx="1199776" cy="442714"/>
            </a:xfrm>
          </p:grpSpPr>
          <p:sp>
            <p:nvSpPr>
              <p:cNvPr id="86" name="Text Box 16"/>
              <p:cNvSpPr txBox="1">
                <a:spLocks noChangeArrowheads="1"/>
              </p:cNvSpPr>
              <p:nvPr/>
            </p:nvSpPr>
            <p:spPr bwMode="auto">
              <a:xfrm>
                <a:off x="7872808" y="3283547"/>
                <a:ext cx="8756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charset="-122"/>
                  </a:defRPr>
                </a:lvl1pPr>
                <a:lvl2pPr marL="742950" indent="-285750" eaLnBrk="0" hangingPunct="0">
                  <a:defRPr kumimoji="1" sz="2400">
                    <a:solidFill>
                      <a:schemeClr val="tx1"/>
                    </a:solidFill>
                    <a:latin typeface="Times New Roman" pitchFamily="18" charset="0"/>
                    <a:ea typeface="宋体" charset="-122"/>
                  </a:defRPr>
                </a:lvl2pPr>
                <a:lvl3pPr marL="1143000" indent="-228600" eaLnBrk="0" hangingPunct="0">
                  <a:defRPr kumimoji="1" sz="2400">
                    <a:solidFill>
                      <a:schemeClr val="tx1"/>
                    </a:solidFill>
                    <a:latin typeface="Times New Roman" pitchFamily="18" charset="0"/>
                    <a:ea typeface="宋体" charset="-122"/>
                  </a:defRPr>
                </a:lvl3pPr>
                <a:lvl4pPr marL="1600200" indent="-228600" eaLnBrk="0" hangingPunct="0">
                  <a:defRPr kumimoji="1" sz="2400">
                    <a:solidFill>
                      <a:schemeClr val="tx1"/>
                    </a:solidFill>
                    <a:latin typeface="Times New Roman" pitchFamily="18" charset="0"/>
                    <a:ea typeface="宋体" charset="-122"/>
                  </a:defRPr>
                </a:lvl4pPr>
                <a:lvl5pPr marL="2057400" indent="-228600" eaLnBrk="0" hangingPunct="0">
                  <a:defRPr kumimoji="1"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charset="-122"/>
                  </a:defRPr>
                </a:lvl9pPr>
              </a:lstStyle>
              <a:p>
                <a:pPr eaLnBrk="1" hangingPunct="1"/>
                <a:r>
                  <a:rPr lang="en-US" altLang="zh-CN" sz="1400" b="1" i="1" dirty="0" smtClean="0"/>
                  <a:t>Ra</a:t>
                </a:r>
                <a:r>
                  <a:rPr lang="en-US" altLang="zh-CN" sz="1400" b="1" dirty="0" smtClean="0"/>
                  <a:t>  3.2</a:t>
                </a:r>
                <a:endParaRPr lang="en-US" altLang="zh-CN" sz="1400" b="1" dirty="0"/>
              </a:p>
            </p:txBody>
          </p:sp>
          <p:sp>
            <p:nvSpPr>
              <p:cNvPr id="87" name="流程图: 合并 86"/>
              <p:cNvSpPr/>
              <p:nvPr/>
            </p:nvSpPr>
            <p:spPr>
              <a:xfrm>
                <a:off x="7548688" y="3525319"/>
                <a:ext cx="229919" cy="200942"/>
              </a:xfrm>
              <a:prstGeom prst="flowChartMerg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8" name="直接连接符 87"/>
              <p:cNvCxnSpPr/>
              <p:nvPr/>
            </p:nvCxnSpPr>
            <p:spPr>
              <a:xfrm flipV="1">
                <a:off x="7740352" y="3284984"/>
                <a:ext cx="163549" cy="288032"/>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V="1">
                <a:off x="7903901" y="3284985"/>
                <a:ext cx="556531" cy="1"/>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74" name="直接连接符 73"/>
            <p:cNvCxnSpPr/>
            <p:nvPr/>
          </p:nvCxnSpPr>
          <p:spPr>
            <a:xfrm>
              <a:off x="408996" y="3177123"/>
              <a:ext cx="84950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93" name="组合 92"/>
            <p:cNvGrpSpPr/>
            <p:nvPr/>
          </p:nvGrpSpPr>
          <p:grpSpPr>
            <a:xfrm>
              <a:off x="2676363" y="2508782"/>
              <a:ext cx="1895637" cy="488170"/>
              <a:chOff x="3714862" y="1268760"/>
              <a:chExt cx="1895637" cy="488170"/>
            </a:xfrm>
          </p:grpSpPr>
          <p:sp>
            <p:nvSpPr>
              <p:cNvPr id="94" name="TextBox 93"/>
              <p:cNvSpPr txBox="1"/>
              <p:nvPr/>
            </p:nvSpPr>
            <p:spPr>
              <a:xfrm>
                <a:off x="3714862" y="1356820"/>
                <a:ext cx="1895637" cy="400110"/>
              </a:xfrm>
              <a:prstGeom prst="rect">
                <a:avLst/>
              </a:prstGeom>
              <a:noFill/>
            </p:spPr>
            <p:txBody>
              <a:bodyPr wrap="square" rtlCol="0">
                <a:spAutoFit/>
              </a:bodyPr>
              <a:lstStyle/>
              <a:p>
                <a:r>
                  <a:rPr lang="en-US" altLang="zh-CN" sz="2000" b="1" dirty="0" smtClean="0"/>
                  <a:t>8N9</a:t>
                </a:r>
                <a:r>
                  <a:rPr lang="zh-CN" altLang="en-US" sz="2000" b="1" dirty="0" smtClean="0"/>
                  <a:t>（           ）</a:t>
                </a:r>
                <a:endParaRPr lang="zh-CN" altLang="en-US" sz="2000" b="1" baseline="-25000" dirty="0"/>
              </a:p>
            </p:txBody>
          </p:sp>
          <p:sp>
            <p:nvSpPr>
              <p:cNvPr id="95" name="TextBox 94"/>
              <p:cNvSpPr txBox="1"/>
              <p:nvPr/>
            </p:nvSpPr>
            <p:spPr>
              <a:xfrm>
                <a:off x="4462101" y="1268760"/>
                <a:ext cx="883362" cy="483081"/>
              </a:xfrm>
              <a:prstGeom prst="rect">
                <a:avLst/>
              </a:prstGeom>
              <a:noFill/>
            </p:spPr>
            <p:txBody>
              <a:bodyPr wrap="square" rtlCol="0">
                <a:spAutoFit/>
              </a:bodyPr>
              <a:lstStyle/>
              <a:p>
                <a:pPr>
                  <a:lnSpc>
                    <a:spcPts val="1500"/>
                  </a:lnSpc>
                </a:pPr>
                <a:r>
                  <a:rPr lang="en-US" altLang="zh-CN" sz="1600" b="1" dirty="0" smtClean="0"/>
                  <a:t> 0</a:t>
                </a:r>
              </a:p>
              <a:p>
                <a:pPr>
                  <a:lnSpc>
                    <a:spcPts val="1500"/>
                  </a:lnSpc>
                </a:pPr>
                <a:r>
                  <a:rPr lang="en-US" altLang="zh-CN" sz="2400" b="1" baseline="-25000" dirty="0" smtClean="0"/>
                  <a:t>-0.036</a:t>
                </a:r>
                <a:endParaRPr lang="zh-CN" altLang="en-US" sz="2400" b="1" baseline="-25000" dirty="0"/>
              </a:p>
            </p:txBody>
          </p:sp>
        </p:grpSp>
      </p:grpSp>
      <p:grpSp>
        <p:nvGrpSpPr>
          <p:cNvPr id="90" name="组合 89"/>
          <p:cNvGrpSpPr/>
          <p:nvPr/>
        </p:nvGrpSpPr>
        <p:grpSpPr>
          <a:xfrm>
            <a:off x="4499994" y="2564904"/>
            <a:ext cx="4248470" cy="3928502"/>
            <a:chOff x="4283970" y="2668850"/>
            <a:chExt cx="4248470" cy="3928502"/>
          </a:xfrm>
        </p:grpSpPr>
        <p:pic>
          <p:nvPicPr>
            <p:cNvPr id="8"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3140967"/>
              <a:ext cx="2736304" cy="3456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2" name="组合 21"/>
            <p:cNvGrpSpPr/>
            <p:nvPr/>
          </p:nvGrpSpPr>
          <p:grpSpPr>
            <a:xfrm>
              <a:off x="5208081" y="5467026"/>
              <a:ext cx="1596167" cy="504056"/>
              <a:chOff x="895630" y="5949280"/>
              <a:chExt cx="1596167" cy="504056"/>
            </a:xfrm>
          </p:grpSpPr>
          <p:sp>
            <p:nvSpPr>
              <p:cNvPr id="23" name="TextBox 22"/>
              <p:cNvSpPr txBox="1"/>
              <p:nvPr/>
            </p:nvSpPr>
            <p:spPr>
              <a:xfrm>
                <a:off x="895630" y="5969100"/>
                <a:ext cx="743532" cy="400110"/>
              </a:xfrm>
              <a:prstGeom prst="rect">
                <a:avLst/>
              </a:prstGeom>
              <a:noFill/>
            </p:spPr>
            <p:txBody>
              <a:bodyPr wrap="square" rtlCol="0">
                <a:spAutoFit/>
              </a:bodyPr>
              <a:lstStyle/>
              <a:p>
                <a:r>
                  <a:rPr lang="en-US" altLang="zh-CN" sz="2000" b="1" i="1" dirty="0" smtClean="0"/>
                  <a:t>Φ</a:t>
                </a:r>
                <a:r>
                  <a:rPr lang="en-US" altLang="zh-CN" sz="2000" b="1" dirty="0" smtClean="0"/>
                  <a:t>25</a:t>
                </a:r>
                <a:endParaRPr lang="zh-CN" altLang="en-US" sz="2000" b="1" baseline="-25000" dirty="0"/>
              </a:p>
            </p:txBody>
          </p:sp>
          <p:sp>
            <p:nvSpPr>
              <p:cNvPr id="24" name="TextBox 23"/>
              <p:cNvSpPr txBox="1"/>
              <p:nvPr/>
            </p:nvSpPr>
            <p:spPr>
              <a:xfrm>
                <a:off x="1403648" y="5949280"/>
                <a:ext cx="883362" cy="477054"/>
              </a:xfrm>
              <a:prstGeom prst="rect">
                <a:avLst/>
              </a:prstGeom>
              <a:noFill/>
            </p:spPr>
            <p:txBody>
              <a:bodyPr wrap="square" rtlCol="0">
                <a:spAutoFit/>
              </a:bodyPr>
              <a:lstStyle/>
              <a:p>
                <a:pPr>
                  <a:lnSpc>
                    <a:spcPts val="1500"/>
                  </a:lnSpc>
                </a:pPr>
                <a:r>
                  <a:rPr lang="en-US" altLang="zh-CN" sz="1600" b="1" dirty="0" smtClean="0"/>
                  <a:t>+0.021</a:t>
                </a:r>
              </a:p>
              <a:p>
                <a:pPr>
                  <a:lnSpc>
                    <a:spcPts val="1500"/>
                  </a:lnSpc>
                </a:pPr>
                <a:r>
                  <a:rPr lang="en-US" altLang="zh-CN" sz="2400" b="1" baseline="-25000" dirty="0" smtClean="0"/>
                  <a:t>+0.008</a:t>
                </a:r>
                <a:endParaRPr lang="zh-CN" altLang="en-US" sz="2400" b="1" baseline="-25000" dirty="0"/>
              </a:p>
            </p:txBody>
          </p:sp>
          <p:pic>
            <p:nvPicPr>
              <p:cNvPr id="2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2222" y="6015186"/>
                <a:ext cx="40957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1" name="组合 30"/>
            <p:cNvGrpSpPr/>
            <p:nvPr/>
          </p:nvGrpSpPr>
          <p:grpSpPr>
            <a:xfrm>
              <a:off x="6948264" y="5827066"/>
              <a:ext cx="864235" cy="369332"/>
              <a:chOff x="2411621" y="5566119"/>
              <a:chExt cx="864235" cy="369332"/>
            </a:xfrm>
          </p:grpSpPr>
          <p:grpSp>
            <p:nvGrpSpPr>
              <p:cNvPr id="32" name="组合 31"/>
              <p:cNvGrpSpPr/>
              <p:nvPr/>
            </p:nvGrpSpPr>
            <p:grpSpPr>
              <a:xfrm rot="16200000">
                <a:off x="2487988" y="5517232"/>
                <a:ext cx="296982" cy="449715"/>
                <a:chOff x="3104244" y="3770408"/>
                <a:chExt cx="228343" cy="357968"/>
              </a:xfrm>
            </p:grpSpPr>
            <p:sp>
              <p:nvSpPr>
                <p:cNvPr id="34" name="流程图: 合并 33"/>
                <p:cNvSpPr/>
                <p:nvPr/>
              </p:nvSpPr>
              <p:spPr>
                <a:xfrm>
                  <a:off x="3104244" y="3770408"/>
                  <a:ext cx="228343" cy="147452"/>
                </a:xfrm>
                <a:prstGeom prst="flowChartMerg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p:cNvCxnSpPr/>
                <p:nvPr/>
              </p:nvCxnSpPr>
              <p:spPr>
                <a:xfrm>
                  <a:off x="3211730" y="3908916"/>
                  <a:ext cx="0" cy="21946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3" name="TextBox 32"/>
              <p:cNvSpPr txBox="1"/>
              <p:nvPr/>
            </p:nvSpPr>
            <p:spPr>
              <a:xfrm>
                <a:off x="2873196" y="5566119"/>
                <a:ext cx="402660" cy="369332"/>
              </a:xfrm>
              <a:prstGeom prst="rect">
                <a:avLst/>
              </a:prstGeom>
              <a:noFill/>
              <a:ln w="12700">
                <a:solidFill>
                  <a:schemeClr val="tx1"/>
                </a:solidFill>
              </a:ln>
            </p:spPr>
            <p:txBody>
              <a:bodyPr wrap="square" rtlCol="0">
                <a:spAutoFit/>
              </a:bodyPr>
              <a:lstStyle/>
              <a:p>
                <a:r>
                  <a:rPr lang="en-US" altLang="zh-CN" i="1" dirty="0" smtClean="0"/>
                  <a:t> A</a:t>
                </a:r>
                <a:endParaRPr lang="zh-CN" altLang="en-US" dirty="0"/>
              </a:p>
            </p:txBody>
          </p:sp>
        </p:grpSp>
        <p:grpSp>
          <p:nvGrpSpPr>
            <p:cNvPr id="51" name="组合 50"/>
            <p:cNvGrpSpPr/>
            <p:nvPr/>
          </p:nvGrpSpPr>
          <p:grpSpPr>
            <a:xfrm>
              <a:off x="6660232" y="3030735"/>
              <a:ext cx="1440160" cy="369332"/>
              <a:chOff x="2843808" y="2636912"/>
              <a:chExt cx="1440160" cy="369332"/>
            </a:xfrm>
          </p:grpSpPr>
          <p:pic>
            <p:nvPicPr>
              <p:cNvPr id="5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15816" y="2760384"/>
                <a:ext cx="252028" cy="164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TextBox 52"/>
              <p:cNvSpPr txBox="1"/>
              <p:nvPr/>
            </p:nvSpPr>
            <p:spPr>
              <a:xfrm>
                <a:off x="2843808" y="2636912"/>
                <a:ext cx="1440160" cy="369332"/>
              </a:xfrm>
              <a:prstGeom prst="rect">
                <a:avLst/>
              </a:prstGeom>
              <a:noFill/>
              <a:ln w="12700">
                <a:solidFill>
                  <a:schemeClr val="tx1"/>
                </a:solidFill>
              </a:ln>
            </p:spPr>
            <p:txBody>
              <a:bodyPr wrap="square" rtlCol="0">
                <a:spAutoFit/>
              </a:bodyPr>
              <a:lstStyle/>
              <a:p>
                <a:r>
                  <a:rPr lang="en-US" altLang="zh-CN" i="1" dirty="0" smtClean="0"/>
                  <a:t>       </a:t>
                </a:r>
                <a:r>
                  <a:rPr lang="en-US" altLang="zh-CN" dirty="0" smtClean="0"/>
                  <a:t>0.015   </a:t>
                </a:r>
                <a:r>
                  <a:rPr lang="en-US" altLang="zh-CN" i="1" dirty="0" smtClean="0"/>
                  <a:t>A</a:t>
                </a:r>
                <a:endParaRPr lang="zh-CN" altLang="en-US" i="1" dirty="0"/>
              </a:p>
            </p:txBody>
          </p:sp>
          <p:cxnSp>
            <p:nvCxnSpPr>
              <p:cNvPr id="54" name="直接连接符 53"/>
              <p:cNvCxnSpPr/>
              <p:nvPr/>
            </p:nvCxnSpPr>
            <p:spPr>
              <a:xfrm>
                <a:off x="3851920" y="2660875"/>
                <a:ext cx="0" cy="345369"/>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3203848" y="2660875"/>
                <a:ext cx="0" cy="345369"/>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56" name="组合 55"/>
            <p:cNvGrpSpPr/>
            <p:nvPr/>
          </p:nvGrpSpPr>
          <p:grpSpPr>
            <a:xfrm rot="16200000">
              <a:off x="3720774" y="4158014"/>
              <a:ext cx="1603445" cy="477054"/>
              <a:chOff x="1835696" y="1155598"/>
              <a:chExt cx="1603445" cy="477054"/>
            </a:xfrm>
          </p:grpSpPr>
          <p:sp>
            <p:nvSpPr>
              <p:cNvPr id="57" name="TextBox 56"/>
              <p:cNvSpPr txBox="1"/>
              <p:nvPr/>
            </p:nvSpPr>
            <p:spPr>
              <a:xfrm>
                <a:off x="1835696" y="1175417"/>
                <a:ext cx="1213494" cy="400110"/>
              </a:xfrm>
              <a:prstGeom prst="rect">
                <a:avLst/>
              </a:prstGeom>
              <a:noFill/>
            </p:spPr>
            <p:txBody>
              <a:bodyPr wrap="square" rtlCol="0">
                <a:spAutoFit/>
              </a:bodyPr>
              <a:lstStyle/>
              <a:p>
                <a:r>
                  <a:rPr lang="en-US" altLang="zh-CN" sz="2000" b="1" i="1" dirty="0" smtClean="0"/>
                  <a:t>Φ</a:t>
                </a:r>
                <a:r>
                  <a:rPr lang="en-US" altLang="zh-CN" sz="2000" b="1" dirty="0" smtClean="0"/>
                  <a:t>28.3</a:t>
                </a:r>
                <a:endParaRPr lang="zh-CN" altLang="en-US" sz="2000" b="1" baseline="-25000" dirty="0"/>
              </a:p>
            </p:txBody>
          </p:sp>
          <p:sp>
            <p:nvSpPr>
              <p:cNvPr id="58" name="TextBox 57"/>
              <p:cNvSpPr txBox="1"/>
              <p:nvPr/>
            </p:nvSpPr>
            <p:spPr>
              <a:xfrm>
                <a:off x="2555779" y="1155598"/>
                <a:ext cx="883362" cy="477054"/>
              </a:xfrm>
              <a:prstGeom prst="rect">
                <a:avLst/>
              </a:prstGeom>
              <a:noFill/>
            </p:spPr>
            <p:txBody>
              <a:bodyPr wrap="square" rtlCol="0">
                <a:spAutoFit/>
              </a:bodyPr>
              <a:lstStyle/>
              <a:p>
                <a:pPr>
                  <a:lnSpc>
                    <a:spcPts val="1500"/>
                  </a:lnSpc>
                </a:pPr>
                <a:r>
                  <a:rPr lang="en-US" altLang="zh-CN" sz="1600" b="1" dirty="0" smtClean="0"/>
                  <a:t>+0.2</a:t>
                </a:r>
              </a:p>
              <a:p>
                <a:pPr>
                  <a:lnSpc>
                    <a:spcPts val="1500"/>
                  </a:lnSpc>
                </a:pPr>
                <a:r>
                  <a:rPr lang="en-US" altLang="zh-CN" sz="2400" b="1" baseline="-25000" dirty="0" smtClean="0"/>
                  <a:t>  0</a:t>
                </a:r>
                <a:endParaRPr lang="zh-CN" altLang="en-US" sz="2400" b="1" baseline="-25000" dirty="0"/>
              </a:p>
            </p:txBody>
          </p:sp>
        </p:grpSp>
        <p:grpSp>
          <p:nvGrpSpPr>
            <p:cNvPr id="72" name="组合 71"/>
            <p:cNvGrpSpPr/>
            <p:nvPr/>
          </p:nvGrpSpPr>
          <p:grpSpPr>
            <a:xfrm>
              <a:off x="4572000" y="2801936"/>
              <a:ext cx="1199776" cy="442714"/>
              <a:chOff x="7548688" y="3283547"/>
              <a:chExt cx="1199776" cy="442714"/>
            </a:xfrm>
          </p:grpSpPr>
          <p:sp>
            <p:nvSpPr>
              <p:cNvPr id="63" name="Text Box 16"/>
              <p:cNvSpPr txBox="1">
                <a:spLocks noChangeArrowheads="1"/>
              </p:cNvSpPr>
              <p:nvPr/>
            </p:nvSpPr>
            <p:spPr bwMode="auto">
              <a:xfrm>
                <a:off x="7872808" y="3283547"/>
                <a:ext cx="8756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charset="-122"/>
                  </a:defRPr>
                </a:lvl1pPr>
                <a:lvl2pPr marL="742950" indent="-285750" eaLnBrk="0" hangingPunct="0">
                  <a:defRPr kumimoji="1" sz="2400">
                    <a:solidFill>
                      <a:schemeClr val="tx1"/>
                    </a:solidFill>
                    <a:latin typeface="Times New Roman" pitchFamily="18" charset="0"/>
                    <a:ea typeface="宋体" charset="-122"/>
                  </a:defRPr>
                </a:lvl2pPr>
                <a:lvl3pPr marL="1143000" indent="-228600" eaLnBrk="0" hangingPunct="0">
                  <a:defRPr kumimoji="1" sz="2400">
                    <a:solidFill>
                      <a:schemeClr val="tx1"/>
                    </a:solidFill>
                    <a:latin typeface="Times New Roman" pitchFamily="18" charset="0"/>
                    <a:ea typeface="宋体" charset="-122"/>
                  </a:defRPr>
                </a:lvl3pPr>
                <a:lvl4pPr marL="1600200" indent="-228600" eaLnBrk="0" hangingPunct="0">
                  <a:defRPr kumimoji="1" sz="2400">
                    <a:solidFill>
                      <a:schemeClr val="tx1"/>
                    </a:solidFill>
                    <a:latin typeface="Times New Roman" pitchFamily="18" charset="0"/>
                    <a:ea typeface="宋体" charset="-122"/>
                  </a:defRPr>
                </a:lvl4pPr>
                <a:lvl5pPr marL="2057400" indent="-228600" eaLnBrk="0" hangingPunct="0">
                  <a:defRPr kumimoji="1"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charset="-122"/>
                  </a:defRPr>
                </a:lvl9pPr>
              </a:lstStyle>
              <a:p>
                <a:pPr eaLnBrk="1" hangingPunct="1"/>
                <a:r>
                  <a:rPr lang="en-US" altLang="zh-CN" sz="1400" b="1" i="1" dirty="0" smtClean="0"/>
                  <a:t>Ra</a:t>
                </a:r>
                <a:r>
                  <a:rPr lang="en-US" altLang="zh-CN" sz="1400" b="1" dirty="0" smtClean="0"/>
                  <a:t>  3.2</a:t>
                </a:r>
                <a:endParaRPr lang="en-US" altLang="zh-CN" sz="1400" b="1" dirty="0"/>
              </a:p>
            </p:txBody>
          </p:sp>
          <p:sp>
            <p:nvSpPr>
              <p:cNvPr id="64" name="流程图: 合并 63"/>
              <p:cNvSpPr/>
              <p:nvPr/>
            </p:nvSpPr>
            <p:spPr>
              <a:xfrm>
                <a:off x="7548688" y="3525319"/>
                <a:ext cx="229919" cy="200942"/>
              </a:xfrm>
              <a:prstGeom prst="flowChartMerg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5" name="直接连接符 64"/>
              <p:cNvCxnSpPr/>
              <p:nvPr/>
            </p:nvCxnSpPr>
            <p:spPr>
              <a:xfrm flipV="1">
                <a:off x="7740352" y="3284984"/>
                <a:ext cx="163549" cy="288032"/>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7903901" y="3284985"/>
                <a:ext cx="556531" cy="1"/>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75" name="组合 74"/>
            <p:cNvGrpSpPr/>
            <p:nvPr/>
          </p:nvGrpSpPr>
          <p:grpSpPr>
            <a:xfrm>
              <a:off x="7092280" y="3594818"/>
              <a:ext cx="1199776" cy="442714"/>
              <a:chOff x="7548688" y="3283547"/>
              <a:chExt cx="1199776" cy="442714"/>
            </a:xfrm>
          </p:grpSpPr>
          <p:sp>
            <p:nvSpPr>
              <p:cNvPr id="76" name="Text Box 16"/>
              <p:cNvSpPr txBox="1">
                <a:spLocks noChangeArrowheads="1"/>
              </p:cNvSpPr>
              <p:nvPr/>
            </p:nvSpPr>
            <p:spPr bwMode="auto">
              <a:xfrm>
                <a:off x="7872808" y="3283547"/>
                <a:ext cx="875656" cy="2894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charset="-122"/>
                  </a:defRPr>
                </a:lvl1pPr>
                <a:lvl2pPr marL="742950" indent="-285750" eaLnBrk="0" hangingPunct="0">
                  <a:defRPr kumimoji="1" sz="2400">
                    <a:solidFill>
                      <a:schemeClr val="tx1"/>
                    </a:solidFill>
                    <a:latin typeface="Times New Roman" pitchFamily="18" charset="0"/>
                    <a:ea typeface="宋体" charset="-122"/>
                  </a:defRPr>
                </a:lvl2pPr>
                <a:lvl3pPr marL="1143000" indent="-228600" eaLnBrk="0" hangingPunct="0">
                  <a:defRPr kumimoji="1" sz="2400">
                    <a:solidFill>
                      <a:schemeClr val="tx1"/>
                    </a:solidFill>
                    <a:latin typeface="Times New Roman" pitchFamily="18" charset="0"/>
                    <a:ea typeface="宋体" charset="-122"/>
                  </a:defRPr>
                </a:lvl3pPr>
                <a:lvl4pPr marL="1600200" indent="-228600" eaLnBrk="0" hangingPunct="0">
                  <a:defRPr kumimoji="1" sz="2400">
                    <a:solidFill>
                      <a:schemeClr val="tx1"/>
                    </a:solidFill>
                    <a:latin typeface="Times New Roman" pitchFamily="18" charset="0"/>
                    <a:ea typeface="宋体" charset="-122"/>
                  </a:defRPr>
                </a:lvl4pPr>
                <a:lvl5pPr marL="2057400" indent="-228600" eaLnBrk="0" hangingPunct="0">
                  <a:defRPr kumimoji="1"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charset="-122"/>
                  </a:defRPr>
                </a:lvl9pPr>
              </a:lstStyle>
              <a:p>
                <a:pPr eaLnBrk="1" hangingPunct="1"/>
                <a:r>
                  <a:rPr lang="en-US" altLang="zh-CN" sz="1400" b="1" i="1" dirty="0" smtClean="0"/>
                  <a:t>Ra</a:t>
                </a:r>
                <a:r>
                  <a:rPr lang="en-US" altLang="zh-CN" sz="1400" b="1" dirty="0" smtClean="0"/>
                  <a:t>  6.3</a:t>
                </a:r>
                <a:endParaRPr lang="en-US" altLang="zh-CN" sz="1400" b="1" dirty="0"/>
              </a:p>
            </p:txBody>
          </p:sp>
          <p:sp>
            <p:nvSpPr>
              <p:cNvPr id="77" name="流程图: 合并 76"/>
              <p:cNvSpPr/>
              <p:nvPr/>
            </p:nvSpPr>
            <p:spPr>
              <a:xfrm>
                <a:off x="7548688" y="3525319"/>
                <a:ext cx="229919" cy="200942"/>
              </a:xfrm>
              <a:prstGeom prst="flowChartMerg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8" name="直接连接符 77"/>
              <p:cNvCxnSpPr/>
              <p:nvPr/>
            </p:nvCxnSpPr>
            <p:spPr>
              <a:xfrm flipV="1">
                <a:off x="7740352" y="3284984"/>
                <a:ext cx="163549" cy="288032"/>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7903901" y="3284985"/>
                <a:ext cx="556531" cy="1"/>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92" name="直接连接符 91"/>
            <p:cNvCxnSpPr/>
            <p:nvPr/>
          </p:nvCxnSpPr>
          <p:spPr>
            <a:xfrm>
              <a:off x="4572000" y="3244650"/>
              <a:ext cx="84950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96" name="组合 95"/>
            <p:cNvGrpSpPr/>
            <p:nvPr/>
          </p:nvGrpSpPr>
          <p:grpSpPr>
            <a:xfrm>
              <a:off x="6636803" y="2668850"/>
              <a:ext cx="1895637" cy="400110"/>
              <a:chOff x="5796136" y="1043223"/>
              <a:chExt cx="1895637" cy="400110"/>
            </a:xfrm>
          </p:grpSpPr>
          <p:sp>
            <p:nvSpPr>
              <p:cNvPr id="97" name="TextBox 96"/>
              <p:cNvSpPr txBox="1"/>
              <p:nvPr/>
            </p:nvSpPr>
            <p:spPr>
              <a:xfrm>
                <a:off x="6516216" y="1050047"/>
                <a:ext cx="883362" cy="290721"/>
              </a:xfrm>
              <a:prstGeom prst="rect">
                <a:avLst/>
              </a:prstGeom>
              <a:noFill/>
            </p:spPr>
            <p:txBody>
              <a:bodyPr wrap="square" rtlCol="0">
                <a:spAutoFit/>
              </a:bodyPr>
              <a:lstStyle/>
              <a:p>
                <a:pPr>
                  <a:lnSpc>
                    <a:spcPts val="1500"/>
                  </a:lnSpc>
                </a:pPr>
                <a:r>
                  <a:rPr lang="en-US" altLang="zh-CN" sz="2400" b="1" baseline="-25000" dirty="0" smtClean="0"/>
                  <a:t>±0.018</a:t>
                </a:r>
                <a:endParaRPr lang="zh-CN" altLang="en-US" sz="2400" b="1" baseline="-25000" dirty="0"/>
              </a:p>
            </p:txBody>
          </p:sp>
          <p:sp>
            <p:nvSpPr>
              <p:cNvPr id="98" name="TextBox 97"/>
              <p:cNvSpPr txBox="1"/>
              <p:nvPr/>
            </p:nvSpPr>
            <p:spPr>
              <a:xfrm>
                <a:off x="5796136" y="1043223"/>
                <a:ext cx="1895637" cy="400110"/>
              </a:xfrm>
              <a:prstGeom prst="rect">
                <a:avLst/>
              </a:prstGeom>
              <a:noFill/>
            </p:spPr>
            <p:txBody>
              <a:bodyPr wrap="square" rtlCol="0">
                <a:spAutoFit/>
              </a:bodyPr>
              <a:lstStyle/>
              <a:p>
                <a:r>
                  <a:rPr lang="en-US" altLang="zh-CN" sz="2000" b="1" dirty="0" smtClean="0"/>
                  <a:t>8JS9</a:t>
                </a:r>
                <a:r>
                  <a:rPr lang="zh-CN" altLang="en-US" sz="2000" b="1" dirty="0" smtClean="0"/>
                  <a:t>（           ）</a:t>
                </a:r>
                <a:endParaRPr lang="zh-CN" altLang="en-US" sz="2000" b="1" baseline="-25000" dirty="0"/>
              </a:p>
            </p:txBody>
          </p:sp>
        </p:grpSp>
      </p:grpSp>
      <p:sp>
        <p:nvSpPr>
          <p:cNvPr id="2" name="TextBox 1">
            <a:hlinkClick r:id="rId6" action="ppaction://hlinksldjump"/>
          </p:cNvPr>
          <p:cNvSpPr txBox="1"/>
          <p:nvPr/>
        </p:nvSpPr>
        <p:spPr>
          <a:xfrm>
            <a:off x="806895" y="6332818"/>
            <a:ext cx="1674186" cy="400110"/>
          </a:xfrm>
          <a:prstGeom prst="rect">
            <a:avLst/>
          </a:prstGeom>
          <a:noFill/>
          <a:ln w="38100">
            <a:solidFill>
              <a:srgbClr val="00B050"/>
            </a:solidFill>
          </a:ln>
        </p:spPr>
        <p:txBody>
          <a:bodyPr wrap="square" rtlCol="0">
            <a:spAutoFit/>
          </a:bodyPr>
          <a:lstStyle/>
          <a:p>
            <a:pPr algn="ctr"/>
            <a:r>
              <a:rPr lang="zh-CN" altLang="en-US" sz="2000" b="1" dirty="0" smtClean="0">
                <a:solidFill>
                  <a:srgbClr val="FF0000"/>
                </a:solidFill>
              </a:rPr>
              <a:t>返 回 </a:t>
            </a:r>
            <a:r>
              <a:rPr lang="zh-CN" altLang="en-US" sz="2000" b="1" dirty="0">
                <a:solidFill>
                  <a:srgbClr val="FF0000"/>
                </a:solidFill>
              </a:rPr>
              <a:t>目录</a:t>
            </a:r>
          </a:p>
        </p:txBody>
      </p:sp>
      <p:sp>
        <p:nvSpPr>
          <p:cNvPr id="71"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8</a:t>
            </a:fld>
            <a:endParaRPr lang="zh-CN" altLang="en-US" sz="2400" b="1" dirty="0"/>
          </a:p>
        </p:txBody>
      </p:sp>
    </p:spTree>
    <p:extLst>
      <p:ext uri="{BB962C8B-B14F-4D97-AF65-F5344CB8AC3E}">
        <p14:creationId xmlns:p14="http://schemas.microsoft.com/office/powerpoint/2010/main" val="121675260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75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additive="base">
                                        <p:cTn id="12" dur="1250" fill="hold"/>
                                        <p:tgtEl>
                                          <p:spTgt spid="91"/>
                                        </p:tgtEl>
                                        <p:attrNameLst>
                                          <p:attrName>ppt_x</p:attrName>
                                        </p:attrNameLst>
                                      </p:cBhvr>
                                      <p:tavLst>
                                        <p:tav tm="0">
                                          <p:val>
                                            <p:strVal val="0-#ppt_w/2"/>
                                          </p:val>
                                        </p:tav>
                                        <p:tav tm="100000">
                                          <p:val>
                                            <p:strVal val="#ppt_x"/>
                                          </p:val>
                                        </p:tav>
                                      </p:tavLst>
                                    </p:anim>
                                    <p:anim calcmode="lin" valueType="num">
                                      <p:cBhvr additive="base">
                                        <p:cTn id="13" dur="1250" fill="hold"/>
                                        <p:tgtEl>
                                          <p:spTgt spid="9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90"/>
                                        </p:tgtEl>
                                        <p:attrNameLst>
                                          <p:attrName>style.visibility</p:attrName>
                                        </p:attrNameLst>
                                      </p:cBhvr>
                                      <p:to>
                                        <p:strVal val="visible"/>
                                      </p:to>
                                    </p:set>
                                    <p:anim calcmode="lin" valueType="num">
                                      <p:cBhvr additive="base">
                                        <p:cTn id="18" dur="1500" fill="hold"/>
                                        <p:tgtEl>
                                          <p:spTgt spid="90"/>
                                        </p:tgtEl>
                                        <p:attrNameLst>
                                          <p:attrName>ppt_x</p:attrName>
                                        </p:attrNameLst>
                                      </p:cBhvr>
                                      <p:tavLst>
                                        <p:tav tm="0">
                                          <p:val>
                                            <p:strVal val="1+#ppt_w/2"/>
                                          </p:val>
                                        </p:tav>
                                        <p:tav tm="100000">
                                          <p:val>
                                            <p:strVal val="#ppt_x"/>
                                          </p:val>
                                        </p:tav>
                                      </p:tavLst>
                                    </p:anim>
                                    <p:anim calcmode="lin" valueType="num">
                                      <p:cBhvr additive="base">
                                        <p:cTn id="19" dur="1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2"/>
          <p:cNvSpPr txBox="1">
            <a:spLocks/>
          </p:cNvSpPr>
          <p:nvPr/>
        </p:nvSpPr>
        <p:spPr>
          <a:xfrm>
            <a:off x="1547664" y="476672"/>
            <a:ext cx="4949824" cy="9361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4400" b="1" dirty="0" smtClean="0">
                <a:latin typeface="方正舒体" pitchFamily="2" charset="-122"/>
                <a:ea typeface="方正舒体" pitchFamily="2" charset="-122"/>
              </a:rPr>
              <a:t>模拟试题</a:t>
            </a:r>
            <a:r>
              <a:rPr lang="en-US" altLang="zh-CN" sz="4400" b="1" dirty="0">
                <a:latin typeface="方正舒体" pitchFamily="2" charset="-122"/>
                <a:ea typeface="方正舒体" pitchFamily="2" charset="-122"/>
              </a:rPr>
              <a:t>2</a:t>
            </a:r>
            <a:r>
              <a:rPr lang="zh-CN" altLang="en-US" sz="4400" b="1" dirty="0" smtClean="0">
                <a:latin typeface="方正舒体" pitchFamily="2" charset="-122"/>
                <a:ea typeface="方正舒体" pitchFamily="2" charset="-122"/>
              </a:rPr>
              <a:t>答案</a:t>
            </a:r>
            <a:endParaRPr lang="zh-CN" altLang="en-US" sz="4400" b="1" dirty="0">
              <a:latin typeface="方正舒体" pitchFamily="2" charset="-122"/>
              <a:ea typeface="方正舒体" pitchFamily="2" charset="-122"/>
            </a:endParaRPr>
          </a:p>
        </p:txBody>
      </p:sp>
      <p:sp>
        <p:nvSpPr>
          <p:cNvPr id="11" name="内容占位符 2"/>
          <p:cNvSpPr txBox="1">
            <a:spLocks/>
          </p:cNvSpPr>
          <p:nvPr/>
        </p:nvSpPr>
        <p:spPr>
          <a:xfrm>
            <a:off x="408390" y="1354043"/>
            <a:ext cx="4451642" cy="50405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2000" b="1" dirty="0" smtClean="0"/>
              <a:t>一、单项选择题</a:t>
            </a:r>
            <a:endParaRPr lang="zh-CN" altLang="en-US" sz="2000" b="1" dirty="0"/>
          </a:p>
        </p:txBody>
      </p:sp>
      <p:sp>
        <p:nvSpPr>
          <p:cNvPr id="12" name="内容占位符 2"/>
          <p:cNvSpPr txBox="1">
            <a:spLocks/>
          </p:cNvSpPr>
          <p:nvPr/>
        </p:nvSpPr>
        <p:spPr>
          <a:xfrm>
            <a:off x="395536" y="1786091"/>
            <a:ext cx="8424936" cy="49078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nSpc>
                <a:spcPct val="120000"/>
              </a:lnSpc>
              <a:buAutoNum type="arabicPeriod"/>
            </a:pPr>
            <a:r>
              <a:rPr lang="en-US" altLang="zh-CN" sz="2000" b="1" dirty="0" smtClean="0"/>
              <a:t>①</a:t>
            </a:r>
            <a:r>
              <a:rPr lang="zh-CN" altLang="en-US" sz="2000" b="1" dirty="0" smtClean="0"/>
              <a:t>、</a:t>
            </a:r>
            <a:r>
              <a:rPr lang="en-US" altLang="zh-CN" sz="2000" b="1" dirty="0" smtClean="0"/>
              <a:t>2.  ①</a:t>
            </a:r>
            <a:r>
              <a:rPr lang="zh-CN" altLang="en-US" sz="2000" b="1" dirty="0" smtClean="0"/>
              <a:t>、</a:t>
            </a:r>
            <a:r>
              <a:rPr lang="en-US" altLang="zh-CN" sz="2000" b="1" dirty="0" smtClean="0"/>
              <a:t>3.  ②</a:t>
            </a:r>
            <a:r>
              <a:rPr lang="zh-CN" altLang="en-US" sz="2000" b="1" dirty="0" smtClean="0"/>
              <a:t>、</a:t>
            </a:r>
            <a:r>
              <a:rPr lang="en-US" altLang="zh-CN" sz="2000" b="1" dirty="0" smtClean="0"/>
              <a:t>4. ③</a:t>
            </a:r>
            <a:r>
              <a:rPr lang="zh-CN" altLang="en-US" sz="2000" b="1" dirty="0" smtClean="0"/>
              <a:t>、</a:t>
            </a:r>
            <a:r>
              <a:rPr lang="en-US" altLang="zh-CN" sz="2000" b="1" dirty="0" smtClean="0"/>
              <a:t>5.</a:t>
            </a:r>
            <a:r>
              <a:rPr lang="en-US" altLang="zh-CN" sz="2000" b="1" dirty="0"/>
              <a:t> ① </a:t>
            </a:r>
            <a:r>
              <a:rPr lang="zh-CN" altLang="en-US" sz="2000" b="1" dirty="0" smtClean="0"/>
              <a:t>、</a:t>
            </a:r>
            <a:r>
              <a:rPr lang="en-US" altLang="zh-CN" sz="2000" b="1" dirty="0" smtClean="0"/>
              <a:t>6. </a:t>
            </a:r>
            <a:r>
              <a:rPr lang="en-US" altLang="zh-CN" sz="2000" b="1" dirty="0"/>
              <a:t>② </a:t>
            </a:r>
            <a:r>
              <a:rPr lang="zh-CN" altLang="en-US" sz="2000" b="1" dirty="0" smtClean="0"/>
              <a:t>、</a:t>
            </a:r>
            <a:r>
              <a:rPr lang="en-US" altLang="zh-CN" sz="2000" b="1" dirty="0" smtClean="0"/>
              <a:t> 7.</a:t>
            </a:r>
            <a:r>
              <a:rPr lang="en-US" altLang="zh-CN" sz="2000" b="1" dirty="0"/>
              <a:t> </a:t>
            </a:r>
            <a:r>
              <a:rPr lang="en-US" altLang="zh-CN" sz="2000" b="1" dirty="0" smtClean="0"/>
              <a:t>①</a:t>
            </a:r>
            <a:r>
              <a:rPr lang="zh-CN" altLang="en-US" sz="2000" b="1" dirty="0" smtClean="0"/>
              <a:t>、</a:t>
            </a:r>
            <a:r>
              <a:rPr lang="en-US" altLang="zh-CN" sz="2000" b="1" dirty="0" smtClean="0"/>
              <a:t> 8.④</a:t>
            </a:r>
            <a:r>
              <a:rPr lang="zh-CN" altLang="en-US" sz="2000" b="1" dirty="0" smtClean="0"/>
              <a:t>、</a:t>
            </a:r>
            <a:r>
              <a:rPr lang="en-US" altLang="zh-CN" sz="2000" b="1" dirty="0" smtClean="0"/>
              <a:t> 9. ②</a:t>
            </a:r>
            <a:r>
              <a:rPr lang="zh-CN" altLang="en-US" sz="2000" b="1" dirty="0" smtClean="0"/>
              <a:t>、</a:t>
            </a:r>
            <a:r>
              <a:rPr lang="en-US" altLang="zh-CN" sz="2000" b="1" dirty="0" smtClean="0"/>
              <a:t>10. ②</a:t>
            </a:r>
          </a:p>
          <a:p>
            <a:pPr marL="457200" indent="-457200">
              <a:lnSpc>
                <a:spcPct val="120000"/>
              </a:lnSpc>
              <a:buAutoNum type="arabicPeriod"/>
            </a:pPr>
            <a:endParaRPr lang="zh-CN" altLang="en-US" sz="2000" b="1" dirty="0"/>
          </a:p>
        </p:txBody>
      </p:sp>
      <p:sp>
        <p:nvSpPr>
          <p:cNvPr id="13" name="内容占位符 2"/>
          <p:cNvSpPr txBox="1">
            <a:spLocks/>
          </p:cNvSpPr>
          <p:nvPr/>
        </p:nvSpPr>
        <p:spPr>
          <a:xfrm>
            <a:off x="323528" y="2276872"/>
            <a:ext cx="3096344" cy="50405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2000" b="1" dirty="0" smtClean="0"/>
              <a:t>二、题空题</a:t>
            </a:r>
            <a:endParaRPr lang="zh-CN" altLang="en-US" sz="2000" b="1" dirty="0"/>
          </a:p>
        </p:txBody>
      </p:sp>
      <mc:AlternateContent xmlns:mc="http://schemas.openxmlformats.org/markup-compatibility/2006" xmlns:a14="http://schemas.microsoft.com/office/drawing/2010/main">
        <mc:Choice Requires="a14">
          <p:sp>
            <p:nvSpPr>
              <p:cNvPr id="14" name="内容占位符 2"/>
              <p:cNvSpPr txBox="1">
                <a:spLocks/>
              </p:cNvSpPr>
              <p:nvPr/>
            </p:nvSpPr>
            <p:spPr>
              <a:xfrm>
                <a:off x="395536" y="2708920"/>
                <a:ext cx="8424936" cy="504056"/>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2000" b="1" dirty="0" smtClean="0"/>
                  <a:t>1. </a:t>
                </a:r>
                <a:r>
                  <a:rPr lang="zh-CN" altLang="en-US" sz="2000" b="1" u="sng" dirty="0" smtClean="0"/>
                  <a:t>分组装配法</a:t>
                </a:r>
                <a:r>
                  <a:rPr lang="zh-CN" altLang="en-US" sz="2000" b="1" dirty="0" smtClean="0"/>
                  <a:t>，</a:t>
                </a:r>
                <a:r>
                  <a:rPr lang="zh-CN" altLang="en-US" sz="2000" b="1" u="sng" dirty="0" smtClean="0"/>
                  <a:t>调整装配法  </a:t>
                </a:r>
                <a:r>
                  <a:rPr lang="zh-CN" altLang="en-US" sz="2000" b="1" dirty="0" smtClean="0"/>
                  <a:t>。</a:t>
                </a:r>
                <a:r>
                  <a:rPr lang="en-US" altLang="zh-CN" sz="2000" b="1" dirty="0" smtClean="0"/>
                  <a:t>2.  </a:t>
                </a:r>
                <a14:m>
                  <m:oMath xmlns:m="http://schemas.openxmlformats.org/officeDocument/2006/math">
                    <m:rad>
                      <m:radPr>
                        <m:ctrlPr>
                          <a:rPr lang="en-US" altLang="zh-CN" sz="2000" b="1" i="1" u="sng" smtClean="0">
                            <a:latin typeface="Cambria Math"/>
                          </a:rPr>
                        </m:ctrlPr>
                      </m:radPr>
                      <m:deg>
                        <m:r>
                          <m:rPr>
                            <m:brk m:alnAt="7"/>
                          </m:rPr>
                          <a:rPr lang="en-US" altLang="zh-CN" sz="2000" b="1" i="1" u="sng" smtClean="0">
                            <a:latin typeface="Cambria Math"/>
                          </a:rPr>
                          <m:t>𝟐</m:t>
                        </m:r>
                        <m:r>
                          <a:rPr lang="en-US" altLang="zh-CN" sz="2000" b="1" i="1" u="sng" smtClean="0">
                            <a:latin typeface="Cambria Math"/>
                          </a:rPr>
                          <m:t>𝟎</m:t>
                        </m:r>
                      </m:deg>
                      <m:e>
                        <m:r>
                          <a:rPr lang="en-US" altLang="zh-CN" sz="2000" b="1" i="1" u="sng" smtClean="0">
                            <a:latin typeface="Cambria Math"/>
                          </a:rPr>
                          <m:t>𝟏𝟎</m:t>
                        </m:r>
                      </m:e>
                    </m:rad>
                  </m:oMath>
                </a14:m>
                <a:r>
                  <a:rPr lang="zh-CN" altLang="en-US" sz="2000" b="1" u="sng" dirty="0" smtClean="0"/>
                  <a:t>或</a:t>
                </a:r>
                <a:r>
                  <a:rPr lang="en-US" altLang="zh-CN" sz="2000" b="1" u="sng" dirty="0" smtClean="0"/>
                  <a:t>1.12</a:t>
                </a:r>
                <a:r>
                  <a:rPr lang="zh-CN" altLang="en-US" sz="2000" b="1" dirty="0" smtClean="0"/>
                  <a:t>。</a:t>
                </a:r>
                <a:r>
                  <a:rPr lang="en-US" altLang="zh-CN" sz="2000" b="1" dirty="0" smtClean="0"/>
                  <a:t>3. </a:t>
                </a:r>
                <a:r>
                  <a:rPr lang="zh-CN" altLang="en-US" sz="2000" b="1" u="sng" dirty="0" smtClean="0"/>
                  <a:t>低</a:t>
                </a:r>
                <a:r>
                  <a:rPr lang="zh-CN" altLang="en-US" sz="2000" b="1" dirty="0" smtClean="0"/>
                  <a:t>。</a:t>
                </a:r>
                <a:r>
                  <a:rPr lang="en-US" altLang="zh-CN" sz="2000" b="1" dirty="0" smtClean="0"/>
                  <a:t>4. </a:t>
                </a:r>
                <a:r>
                  <a:rPr lang="zh-CN" altLang="en-US" sz="2000" b="1" u="sng" dirty="0" smtClean="0"/>
                  <a:t>公称值</a:t>
                </a:r>
                <a:r>
                  <a:rPr lang="zh-CN" altLang="en-US" sz="2000" b="1" dirty="0" smtClean="0"/>
                  <a:t>，</a:t>
                </a:r>
                <a:r>
                  <a:rPr lang="zh-CN" altLang="en-US" sz="2000" b="1" u="sng" dirty="0" smtClean="0"/>
                  <a:t>基本偏差</a:t>
                </a:r>
                <a:r>
                  <a:rPr lang="zh-CN" altLang="en-US" sz="2000" b="1" dirty="0" smtClean="0"/>
                  <a:t>  </a:t>
                </a:r>
                <a:endParaRPr lang="zh-CN" altLang="en-US" sz="2000" b="1" dirty="0"/>
              </a:p>
            </p:txBody>
          </p:sp>
        </mc:Choice>
        <mc:Fallback xmlns="">
          <p:sp>
            <p:nvSpPr>
              <p:cNvPr id="14" name="内容占位符 2"/>
              <p:cNvSpPr txBox="1">
                <a:spLocks noRot="1" noChangeAspect="1" noMove="1" noResize="1" noEditPoints="1" noAdjustHandles="1" noChangeArrowheads="1" noChangeShapeType="1" noTextEdit="1"/>
              </p:cNvSpPr>
              <p:nvPr/>
            </p:nvSpPr>
            <p:spPr>
              <a:xfrm>
                <a:off x="395536" y="2708920"/>
                <a:ext cx="8424936" cy="504056"/>
              </a:xfrm>
              <a:prstGeom prst="rect">
                <a:avLst/>
              </a:prstGeom>
              <a:blipFill rotWithShape="1">
                <a:blip r:embed="rId2"/>
                <a:stretch>
                  <a:fillRect l="-724" b="-8434"/>
                </a:stretch>
              </a:blipFill>
            </p:spPr>
            <p:txBody>
              <a:bodyPr/>
              <a:lstStyle/>
              <a:p>
                <a:r>
                  <a:rPr lang="zh-CN" altLang="en-US">
                    <a:noFill/>
                  </a:rPr>
                  <a:t> </a:t>
                </a:r>
              </a:p>
            </p:txBody>
          </p:sp>
        </mc:Fallback>
      </mc:AlternateContent>
      <p:sp>
        <p:nvSpPr>
          <p:cNvPr id="15" name="内容占位符 2"/>
          <p:cNvSpPr txBox="1">
            <a:spLocks/>
          </p:cNvSpPr>
          <p:nvPr/>
        </p:nvSpPr>
        <p:spPr>
          <a:xfrm>
            <a:off x="395536" y="3212976"/>
            <a:ext cx="7992888" cy="12241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2000" b="1" dirty="0"/>
              <a:t>5</a:t>
            </a:r>
            <a:r>
              <a:rPr lang="en-US" altLang="zh-CN" sz="2000" b="1" dirty="0" smtClean="0"/>
              <a:t>. </a:t>
            </a:r>
            <a:r>
              <a:rPr lang="zh-CN" altLang="en-US" sz="2000" b="1" u="sng" dirty="0"/>
              <a:t>公称</a:t>
            </a:r>
            <a:r>
              <a:rPr lang="zh-CN" altLang="en-US" sz="2000" b="1" u="sng" dirty="0" smtClean="0"/>
              <a:t>尺寸 </a:t>
            </a:r>
            <a:r>
              <a:rPr lang="zh-CN" altLang="en-US" sz="2000" b="1" dirty="0" smtClean="0"/>
              <a:t>。</a:t>
            </a:r>
            <a:r>
              <a:rPr lang="en-US" altLang="zh-CN" sz="2000" b="1" dirty="0"/>
              <a:t>6</a:t>
            </a:r>
            <a:r>
              <a:rPr lang="en-US" altLang="zh-CN" sz="2000" b="1" dirty="0" smtClean="0"/>
              <a:t>.  </a:t>
            </a:r>
            <a:r>
              <a:rPr lang="zh-CN" altLang="en-US" sz="2000" b="1" u="sng" dirty="0" smtClean="0"/>
              <a:t>配合制或极限制</a:t>
            </a:r>
            <a:r>
              <a:rPr lang="zh-CN" altLang="en-US" sz="2000" b="1" dirty="0" smtClean="0"/>
              <a:t>。</a:t>
            </a:r>
            <a:r>
              <a:rPr lang="en-US" altLang="zh-CN" sz="2000" b="1" dirty="0"/>
              <a:t>7</a:t>
            </a:r>
            <a:r>
              <a:rPr lang="en-US" altLang="zh-CN" sz="2000" b="1" dirty="0" smtClean="0"/>
              <a:t>. </a:t>
            </a:r>
            <a:r>
              <a:rPr lang="zh-CN" altLang="en-US" sz="2000" b="1" u="sng" dirty="0" smtClean="0"/>
              <a:t>技术要求</a:t>
            </a:r>
            <a:r>
              <a:rPr lang="zh-CN" altLang="en-US" sz="2000" b="1" dirty="0" smtClean="0"/>
              <a:t>。</a:t>
            </a:r>
            <a:r>
              <a:rPr lang="en-US" altLang="zh-CN" sz="2000" b="1" dirty="0"/>
              <a:t>8</a:t>
            </a:r>
            <a:r>
              <a:rPr lang="en-US" altLang="zh-CN" sz="2000" b="1" dirty="0" smtClean="0"/>
              <a:t>. </a:t>
            </a:r>
            <a:r>
              <a:rPr lang="zh-CN" altLang="en-US" sz="2000" b="1" u="sng" dirty="0" smtClean="0"/>
              <a:t>间隙    </a:t>
            </a:r>
            <a:r>
              <a:rPr lang="zh-CN" altLang="en-US" sz="2000" b="1" dirty="0" smtClean="0"/>
              <a:t>。</a:t>
            </a:r>
            <a:endParaRPr lang="en-US" altLang="zh-CN" sz="2000" b="1" dirty="0" smtClean="0"/>
          </a:p>
          <a:p>
            <a:pPr marL="0" indent="0">
              <a:lnSpc>
                <a:spcPct val="120000"/>
              </a:lnSpc>
              <a:buNone/>
            </a:pPr>
            <a:r>
              <a:rPr lang="en-US" altLang="zh-CN" sz="2000" b="1" dirty="0" smtClean="0"/>
              <a:t>9. </a:t>
            </a:r>
            <a:r>
              <a:rPr lang="zh-CN" altLang="en-US" sz="2000" b="1" u="sng" dirty="0" smtClean="0"/>
              <a:t>通用计量器具</a:t>
            </a:r>
            <a:r>
              <a:rPr lang="zh-CN" altLang="en-US" sz="2000" b="1" dirty="0" smtClean="0"/>
              <a:t>，</a:t>
            </a:r>
            <a:r>
              <a:rPr lang="zh-CN" altLang="en-US" sz="2000" b="1" u="sng" dirty="0" smtClean="0"/>
              <a:t>量规</a:t>
            </a:r>
            <a:r>
              <a:rPr lang="zh-CN" altLang="en-US" sz="2000" b="1" dirty="0" smtClean="0"/>
              <a:t>。</a:t>
            </a:r>
            <a:r>
              <a:rPr lang="en-US" altLang="zh-CN" sz="2000" b="1" dirty="0" smtClean="0"/>
              <a:t>10.</a:t>
            </a:r>
            <a:r>
              <a:rPr lang="zh-CN" altLang="en-US" sz="2000" b="1" u="sng" dirty="0" smtClean="0"/>
              <a:t>单个齿距偏差</a:t>
            </a:r>
            <a:r>
              <a:rPr lang="zh-CN" altLang="en-US" sz="2000" b="1" dirty="0" smtClean="0"/>
              <a:t>，</a:t>
            </a:r>
            <a:r>
              <a:rPr lang="zh-CN" altLang="en-US" sz="2000" b="1" u="sng" dirty="0" smtClean="0"/>
              <a:t>齿距累积总偏差</a:t>
            </a:r>
            <a:r>
              <a:rPr lang="zh-CN" altLang="en-US" sz="2000" b="1" dirty="0" smtClean="0"/>
              <a:t>，</a:t>
            </a:r>
            <a:r>
              <a:rPr lang="zh-CN" altLang="en-US" sz="2000" b="1" u="sng" dirty="0" smtClean="0"/>
              <a:t>齿廓总</a:t>
            </a:r>
            <a:endParaRPr lang="en-US" altLang="zh-CN" sz="2000" b="1" u="sng" dirty="0" smtClean="0"/>
          </a:p>
          <a:p>
            <a:pPr marL="0" indent="0">
              <a:lnSpc>
                <a:spcPct val="120000"/>
              </a:lnSpc>
              <a:buNone/>
            </a:pPr>
            <a:r>
              <a:rPr lang="en-US" altLang="zh-CN" sz="2000" b="1" u="sng" dirty="0"/>
              <a:t> </a:t>
            </a:r>
            <a:r>
              <a:rPr lang="en-US" altLang="zh-CN" sz="2000" b="1" u="sng" dirty="0" smtClean="0"/>
              <a:t> </a:t>
            </a:r>
            <a:r>
              <a:rPr lang="zh-CN" altLang="en-US" sz="2000" b="1" u="sng" dirty="0" smtClean="0"/>
              <a:t>  偏差</a:t>
            </a:r>
            <a:r>
              <a:rPr lang="zh-CN" altLang="en-US" sz="2000" b="1" dirty="0" smtClean="0"/>
              <a:t>，</a:t>
            </a:r>
            <a:r>
              <a:rPr lang="zh-CN" altLang="en-US" sz="2000" b="1" u="sng" dirty="0" smtClean="0"/>
              <a:t>螺旋线总偏差  </a:t>
            </a:r>
            <a:r>
              <a:rPr lang="zh-CN" altLang="en-US" sz="2000" b="1" dirty="0" smtClean="0"/>
              <a:t>。</a:t>
            </a:r>
            <a:r>
              <a:rPr lang="en-US" altLang="zh-CN" sz="2000" b="1" dirty="0" smtClean="0"/>
              <a:t>11.  </a:t>
            </a:r>
            <a:r>
              <a:rPr lang="zh-CN" altLang="en-US" sz="2000" b="1" u="sng" dirty="0" smtClean="0"/>
              <a:t>齿轮副接触斑点</a:t>
            </a:r>
            <a:r>
              <a:rPr lang="zh-CN" altLang="en-US" sz="2000" b="1" dirty="0" smtClean="0"/>
              <a:t>。</a:t>
            </a:r>
            <a:r>
              <a:rPr lang="en-US" altLang="zh-CN" sz="2000" b="1" dirty="0" smtClean="0"/>
              <a:t>12. </a:t>
            </a:r>
            <a:r>
              <a:rPr lang="en-US" altLang="zh-CN" sz="2000" b="1" u="sng" dirty="0" smtClean="0"/>
              <a:t>h8</a:t>
            </a:r>
            <a:r>
              <a:rPr lang="zh-CN" altLang="en-US" sz="2000" b="1" dirty="0" smtClean="0"/>
              <a:t>，</a:t>
            </a:r>
            <a:r>
              <a:rPr lang="en-US" altLang="zh-CN" sz="2000" b="1" dirty="0" smtClean="0"/>
              <a:t>  </a:t>
            </a:r>
            <a:r>
              <a:rPr lang="zh-CN" altLang="en-US" sz="2000" b="1" u="sng" dirty="0" smtClean="0"/>
              <a:t>孔</a:t>
            </a:r>
            <a:endParaRPr lang="zh-CN" altLang="en-US" sz="2000" b="1" u="sng" dirty="0"/>
          </a:p>
        </p:txBody>
      </p:sp>
      <p:sp>
        <p:nvSpPr>
          <p:cNvPr id="16" name="内容占位符 2"/>
          <p:cNvSpPr txBox="1">
            <a:spLocks/>
          </p:cNvSpPr>
          <p:nvPr/>
        </p:nvSpPr>
        <p:spPr>
          <a:xfrm>
            <a:off x="348822" y="4437112"/>
            <a:ext cx="7992888" cy="100811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2000" b="1" dirty="0" smtClean="0"/>
              <a:t>13. </a:t>
            </a:r>
            <a:r>
              <a:rPr lang="zh-CN" altLang="en-US" sz="2000" b="1" u="sng" dirty="0" smtClean="0"/>
              <a:t>大小</a:t>
            </a:r>
            <a:r>
              <a:rPr lang="zh-CN" altLang="en-US" sz="2000" b="1" dirty="0" smtClean="0"/>
              <a:t>，</a:t>
            </a:r>
            <a:r>
              <a:rPr lang="zh-CN" altLang="en-US" sz="2000" b="1" u="sng" dirty="0" smtClean="0"/>
              <a:t>形状</a:t>
            </a:r>
            <a:r>
              <a:rPr lang="zh-CN" altLang="en-US" sz="2000" b="1" dirty="0" smtClean="0"/>
              <a:t>，</a:t>
            </a:r>
            <a:r>
              <a:rPr lang="zh-CN" altLang="en-US" sz="2000" b="1" u="sng" dirty="0" smtClean="0"/>
              <a:t>方向</a:t>
            </a:r>
            <a:r>
              <a:rPr lang="zh-CN" altLang="en-US" sz="2000" b="1" dirty="0" smtClean="0"/>
              <a:t>，</a:t>
            </a:r>
            <a:r>
              <a:rPr lang="zh-CN" altLang="en-US" sz="2000" b="1" u="sng" dirty="0" smtClean="0"/>
              <a:t>位置</a:t>
            </a:r>
            <a:r>
              <a:rPr lang="zh-CN" altLang="en-US" sz="2000" b="1" dirty="0" smtClean="0"/>
              <a:t>。</a:t>
            </a:r>
            <a:r>
              <a:rPr lang="en-US" altLang="zh-CN" sz="2000" b="1" dirty="0" smtClean="0"/>
              <a:t>14.  </a:t>
            </a:r>
            <a:r>
              <a:rPr lang="zh-CN" altLang="en-US" sz="2000" b="1" u="sng" dirty="0" smtClean="0"/>
              <a:t>几何特征</a:t>
            </a:r>
            <a:r>
              <a:rPr lang="zh-CN" altLang="en-US" sz="2000" b="1" dirty="0" smtClean="0"/>
              <a:t>，</a:t>
            </a:r>
            <a:r>
              <a:rPr lang="zh-CN" altLang="en-US" sz="2000" b="1" u="sng" dirty="0" smtClean="0"/>
              <a:t>功能要求</a:t>
            </a:r>
            <a:r>
              <a:rPr lang="zh-CN" altLang="en-US" sz="2000" b="1" dirty="0" smtClean="0"/>
              <a:t>。</a:t>
            </a:r>
            <a:r>
              <a:rPr lang="en-US" altLang="zh-CN" sz="2000" b="1" dirty="0" smtClean="0"/>
              <a:t>15. </a:t>
            </a:r>
            <a:r>
              <a:rPr lang="zh-CN" altLang="en-US" sz="2000" b="1" u="sng" dirty="0" smtClean="0"/>
              <a:t>波纹度</a:t>
            </a:r>
            <a:r>
              <a:rPr lang="zh-CN" altLang="en-US" sz="2000" b="1" dirty="0" smtClean="0"/>
              <a:t>，</a:t>
            </a:r>
            <a:endParaRPr lang="en-US" altLang="zh-CN" sz="2000" b="1" dirty="0" smtClean="0"/>
          </a:p>
          <a:p>
            <a:pPr marL="0" indent="0">
              <a:lnSpc>
                <a:spcPct val="120000"/>
              </a:lnSpc>
              <a:buNone/>
            </a:pPr>
            <a:r>
              <a:rPr lang="en-US" altLang="zh-CN" sz="2000" b="1" u="sng" dirty="0"/>
              <a:t> </a:t>
            </a:r>
            <a:r>
              <a:rPr lang="en-US" altLang="zh-CN" sz="2000" b="1" u="sng" dirty="0" smtClean="0"/>
              <a:t>      </a:t>
            </a:r>
            <a:r>
              <a:rPr lang="zh-CN" altLang="en-US" sz="2000" b="1" u="sng" dirty="0" smtClean="0"/>
              <a:t>形状误差</a:t>
            </a:r>
            <a:r>
              <a:rPr lang="zh-CN" altLang="en-US" sz="2000" b="1" dirty="0" smtClean="0"/>
              <a:t>。</a:t>
            </a:r>
            <a:r>
              <a:rPr lang="en-US" altLang="zh-CN" sz="2000" b="1" dirty="0" smtClean="0"/>
              <a:t>16.</a:t>
            </a:r>
            <a:r>
              <a:rPr lang="zh-CN" altLang="en-US" sz="2000" b="1" u="sng" dirty="0" smtClean="0"/>
              <a:t>旋转精度 </a:t>
            </a:r>
            <a:r>
              <a:rPr lang="zh-CN" altLang="en-US" sz="2000" b="1" dirty="0" smtClean="0"/>
              <a:t>。</a:t>
            </a:r>
            <a:endParaRPr lang="zh-CN" altLang="en-US" sz="2000" b="1" u="sng" dirty="0"/>
          </a:p>
        </p:txBody>
      </p:sp>
      <p:sp>
        <p:nvSpPr>
          <p:cNvPr id="17" name="内容占位符 2"/>
          <p:cNvSpPr txBox="1">
            <a:spLocks/>
          </p:cNvSpPr>
          <p:nvPr/>
        </p:nvSpPr>
        <p:spPr>
          <a:xfrm>
            <a:off x="348822" y="5229200"/>
            <a:ext cx="7403970" cy="50405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2000" b="1" dirty="0"/>
              <a:t>三</a:t>
            </a:r>
            <a:r>
              <a:rPr lang="zh-CN" altLang="en-US" sz="2000" b="1" dirty="0" smtClean="0"/>
              <a:t>、简答题</a:t>
            </a:r>
            <a:endParaRPr lang="zh-CN" altLang="en-US" sz="2000" b="1" dirty="0"/>
          </a:p>
        </p:txBody>
      </p:sp>
      <p:sp>
        <p:nvSpPr>
          <p:cNvPr id="18" name="内容占位符 2"/>
          <p:cNvSpPr txBox="1">
            <a:spLocks/>
          </p:cNvSpPr>
          <p:nvPr/>
        </p:nvSpPr>
        <p:spPr>
          <a:xfrm>
            <a:off x="348822" y="5589240"/>
            <a:ext cx="8255626" cy="858987"/>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lnSpc>
                <a:spcPct val="120000"/>
              </a:lnSpc>
              <a:buAutoNum type="arabicPeriod"/>
            </a:pPr>
            <a:r>
              <a:rPr lang="zh-CN" altLang="en-US" sz="2000" b="1" dirty="0" smtClean="0"/>
              <a:t>答：相同之处  ━  公差带形状相同，均为半径差为公称值的两个同</a:t>
            </a:r>
            <a:endParaRPr lang="en-US" altLang="zh-CN" sz="2000" b="1" dirty="0" smtClean="0"/>
          </a:p>
          <a:p>
            <a:pPr marL="0" indent="0">
              <a:lnSpc>
                <a:spcPct val="120000"/>
              </a:lnSpc>
              <a:buNone/>
            </a:pPr>
            <a:r>
              <a:rPr lang="en-US" altLang="zh-CN" sz="2000" b="1" dirty="0"/>
              <a:t> </a:t>
            </a:r>
            <a:r>
              <a:rPr lang="en-US" altLang="zh-CN" sz="2000" b="1" dirty="0" smtClean="0"/>
              <a:t>             </a:t>
            </a:r>
            <a:r>
              <a:rPr lang="zh-CN" altLang="en-US" sz="2000" b="1" dirty="0" smtClean="0"/>
              <a:t>   心圆之间的区域。</a:t>
            </a:r>
            <a:endParaRPr lang="en-US" altLang="zh-CN" sz="2000" b="1" dirty="0" smtClean="0"/>
          </a:p>
          <a:p>
            <a:pPr marL="457200" indent="-457200">
              <a:lnSpc>
                <a:spcPct val="120000"/>
              </a:lnSpc>
              <a:buAutoNum type="arabicPeriod"/>
            </a:pPr>
            <a:endParaRPr lang="zh-CN" altLang="en-US" sz="2000" dirty="0"/>
          </a:p>
        </p:txBody>
      </p:sp>
      <p:sp>
        <p:nvSpPr>
          <p:cNvPr id="19" name="灯片编号占位符 4"/>
          <p:cNvSpPr>
            <a:spLocks noGrp="1"/>
          </p:cNvSpPr>
          <p:nvPr>
            <p:ph type="sldNum" sz="quarter" idx="12"/>
          </p:nvPr>
        </p:nvSpPr>
        <p:spPr>
          <a:xfrm>
            <a:off x="7948462" y="6381328"/>
            <a:ext cx="701353" cy="365125"/>
          </a:xfrm>
        </p:spPr>
        <p:txBody>
          <a:bodyPr/>
          <a:lstStyle/>
          <a:p>
            <a:fld id="{0C913308-F349-4B6D-A68A-DD1791B4A57B}" type="slidenum">
              <a:rPr lang="zh-CN" altLang="en-US" sz="2400" b="1" smtClean="0"/>
              <a:t>9</a:t>
            </a:fld>
            <a:endParaRPr lang="zh-CN" altLang="en-US" sz="2400" b="1" dirty="0"/>
          </a:p>
        </p:txBody>
      </p:sp>
    </p:spTree>
    <p:extLst>
      <p:ext uri="{BB962C8B-B14F-4D97-AF65-F5344CB8AC3E}">
        <p14:creationId xmlns:p14="http://schemas.microsoft.com/office/powerpoint/2010/main" val="142412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1"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heel(1)">
                                      <p:cBhvr>
                                        <p:cTn id="7" dur="20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wipe(left)">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wipe(left)">
                                      <p:cBhvr>
                                        <p:cTn id="17" dur="500"/>
                                        <p:tgtEl>
                                          <p:spTgt spid="1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
                                            <p:txEl>
                                              <p:pRg st="0" end="0"/>
                                            </p:txEl>
                                          </p:spTgt>
                                        </p:tgtEl>
                                        <p:attrNameLst>
                                          <p:attrName>style.visibility</p:attrName>
                                        </p:attrNameLst>
                                      </p:cBhvr>
                                      <p:to>
                                        <p:strVal val="visible"/>
                                      </p:to>
                                    </p:set>
                                    <p:animEffect transition="in" filter="wipe(left)">
                                      <p:cBhvr>
                                        <p:cTn id="22" dur="500"/>
                                        <p:tgtEl>
                                          <p:spTgt spid="1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
                                            <p:txEl>
                                              <p:pRg st="0" end="0"/>
                                            </p:txEl>
                                          </p:spTgt>
                                        </p:tgtEl>
                                        <p:attrNameLst>
                                          <p:attrName>style.visibility</p:attrName>
                                        </p:attrNameLst>
                                      </p:cBhvr>
                                      <p:to>
                                        <p:strVal val="visible"/>
                                      </p:to>
                                    </p:set>
                                    <p:animEffect transition="in" filter="wipe(left)">
                                      <p:cBhvr>
                                        <p:cTn id="27" dur="500"/>
                                        <p:tgtEl>
                                          <p:spTgt spid="14">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5">
                                            <p:txEl>
                                              <p:pRg st="0" end="0"/>
                                            </p:txEl>
                                          </p:spTgt>
                                        </p:tgtEl>
                                        <p:attrNameLst>
                                          <p:attrName>style.visibility</p:attrName>
                                        </p:attrNameLst>
                                      </p:cBhvr>
                                      <p:to>
                                        <p:strVal val="visible"/>
                                      </p:to>
                                    </p:set>
                                    <p:animEffect transition="in" filter="wipe(left)">
                                      <p:cBhvr>
                                        <p:cTn id="32" dur="500"/>
                                        <p:tgtEl>
                                          <p:spTgt spid="1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5">
                                            <p:txEl>
                                              <p:pRg st="1" end="1"/>
                                            </p:txEl>
                                          </p:spTgt>
                                        </p:tgtEl>
                                        <p:attrNameLst>
                                          <p:attrName>style.visibility</p:attrName>
                                        </p:attrNameLst>
                                      </p:cBhvr>
                                      <p:to>
                                        <p:strVal val="visible"/>
                                      </p:to>
                                    </p:set>
                                    <p:animEffect transition="in" filter="wipe(left)">
                                      <p:cBhvr>
                                        <p:cTn id="37" dur="500"/>
                                        <p:tgtEl>
                                          <p:spTgt spid="15">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5">
                                            <p:txEl>
                                              <p:pRg st="2" end="2"/>
                                            </p:txEl>
                                          </p:spTgt>
                                        </p:tgtEl>
                                        <p:attrNameLst>
                                          <p:attrName>style.visibility</p:attrName>
                                        </p:attrNameLst>
                                      </p:cBhvr>
                                      <p:to>
                                        <p:strVal val="visible"/>
                                      </p:to>
                                    </p:set>
                                    <p:animEffect transition="in" filter="wipe(left)">
                                      <p:cBhvr>
                                        <p:cTn id="42" dur="500"/>
                                        <p:tgtEl>
                                          <p:spTgt spid="15">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6">
                                            <p:txEl>
                                              <p:pRg st="0" end="0"/>
                                            </p:txEl>
                                          </p:spTgt>
                                        </p:tgtEl>
                                        <p:attrNameLst>
                                          <p:attrName>style.visibility</p:attrName>
                                        </p:attrNameLst>
                                      </p:cBhvr>
                                      <p:to>
                                        <p:strVal val="visible"/>
                                      </p:to>
                                    </p:set>
                                    <p:animEffect transition="in" filter="wipe(left)">
                                      <p:cBhvr>
                                        <p:cTn id="47" dur="500"/>
                                        <p:tgtEl>
                                          <p:spTgt spid="16">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6">
                                            <p:txEl>
                                              <p:pRg st="1" end="1"/>
                                            </p:txEl>
                                          </p:spTgt>
                                        </p:tgtEl>
                                        <p:attrNameLst>
                                          <p:attrName>style.visibility</p:attrName>
                                        </p:attrNameLst>
                                      </p:cBhvr>
                                      <p:to>
                                        <p:strVal val="visible"/>
                                      </p:to>
                                    </p:set>
                                    <p:animEffect transition="in" filter="wipe(left)">
                                      <p:cBhvr>
                                        <p:cTn id="52" dur="500"/>
                                        <p:tgtEl>
                                          <p:spTgt spid="16">
                                            <p:txEl>
                                              <p:pRg st="1" end="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7">
                                            <p:txEl>
                                              <p:pRg st="0" end="0"/>
                                            </p:txEl>
                                          </p:spTgt>
                                        </p:tgtEl>
                                        <p:attrNameLst>
                                          <p:attrName>style.visibility</p:attrName>
                                        </p:attrNameLst>
                                      </p:cBhvr>
                                      <p:to>
                                        <p:strVal val="visible"/>
                                      </p:to>
                                    </p:set>
                                    <p:animEffect transition="in" filter="wipe(left)">
                                      <p:cBhvr>
                                        <p:cTn id="57" dur="500"/>
                                        <p:tgtEl>
                                          <p:spTgt spid="17">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8">
                                            <p:txEl>
                                              <p:pRg st="0" end="0"/>
                                            </p:txEl>
                                          </p:spTgt>
                                        </p:tgtEl>
                                        <p:attrNameLst>
                                          <p:attrName>style.visibility</p:attrName>
                                        </p:attrNameLst>
                                      </p:cBhvr>
                                      <p:to>
                                        <p:strVal val="visible"/>
                                      </p:to>
                                    </p:set>
                                    <p:animEffect transition="in" filter="wipe(left)">
                                      <p:cBhvr>
                                        <p:cTn id="62" dur="500"/>
                                        <p:tgtEl>
                                          <p:spTgt spid="18">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8">
                                            <p:txEl>
                                              <p:pRg st="1" end="1"/>
                                            </p:txEl>
                                          </p:spTgt>
                                        </p:tgtEl>
                                        <p:attrNameLst>
                                          <p:attrName>style.visibility</p:attrName>
                                        </p:attrNameLst>
                                      </p:cBhvr>
                                      <p:to>
                                        <p:strVal val="visible"/>
                                      </p:to>
                                    </p:set>
                                    <p:animEffect transition="in" filter="wipe(left)">
                                      <p:cBhvr>
                                        <p:cTn id="67" dur="500"/>
                                        <p:tgtEl>
                                          <p:spTgt spid="1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build="allAtOnce"/>
      <p:bldP spid="11" grpId="0" build="p"/>
      <p:bldP spid="12" grpId="0" build="p"/>
      <p:bldP spid="13" grpId="0" build="p"/>
      <p:bldP spid="14" grpId="0" build="p"/>
      <p:bldP spid="15" grpId="0" build="p"/>
      <p:bldP spid="16" grpId="0" build="p"/>
      <p:bldP spid="17" grpId="0" build="p"/>
      <p:bldP spid="18" grpId="0" build="p"/>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53818</TotalTime>
  <Words>10959</Words>
  <Application>Microsoft Office PowerPoint</Application>
  <PresentationFormat>全屏显示(4:3)</PresentationFormat>
  <Paragraphs>1516</Paragraphs>
  <Slides>71</Slides>
  <Notes>5</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71</vt:i4>
      </vt:variant>
    </vt:vector>
  </HeadingPairs>
  <TitlesOfParts>
    <vt:vector size="74" baseType="lpstr">
      <vt:lpstr>Office 主题</vt:lpstr>
      <vt:lpstr>公式</vt:lpstr>
      <vt:lpstr>Picture</vt:lpstr>
      <vt:lpstr>《机械精度设计与检测基础》 模  拟  试  题   答  案 </vt:lpstr>
      <vt:lpstr>PowerPoint 演示文稿</vt:lpstr>
      <vt:lpstr>PowerPoint 演示文稿</vt:lpstr>
      <vt:lpstr>PowerPoint 演示文稿</vt:lpstr>
      <vt:lpstr>PowerPoint 演示文稿</vt:lpstr>
      <vt:lpstr>PowerPoint 演示文稿</vt:lpstr>
      <vt:lpstr>PowerPoint 演示文稿</vt:lpstr>
      <vt:lpstr>五、综合题答案：（16分）       某减速器中输出轴的伸出端与相配件孔的配合为Φ25H7／m6，       采用包容要求，并采用正常联结平键。试确定轴槽和轮毂槽剖面尺寸        和极限偏差、键槽对称度公差（8级）和表面粗糙度Ra（配合表面        取3.2μm、非配合表面取6.3μm）的上限值，并将上述各项公差标注        在零件图（a）和（b）上。</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模拟试题</dc:title>
  <cp:lastModifiedBy>Administrator</cp:lastModifiedBy>
  <cp:revision>643</cp:revision>
  <dcterms:modified xsi:type="dcterms:W3CDTF">2018-11-19T01:56:54Z</dcterms:modified>
</cp:coreProperties>
</file>