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 id="2147483660" r:id="rId2"/>
  </p:sldMasterIdLst>
  <p:notesMasterIdLst>
    <p:notesMasterId r:id="rId2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673" autoAdjust="0"/>
  </p:normalViewPr>
  <p:slideViewPr>
    <p:cSldViewPr snapToGrid="0">
      <p:cViewPr varScale="1">
        <p:scale>
          <a:sx n="49" d="100"/>
          <a:sy n="49" d="100"/>
        </p:scale>
        <p:origin x="1056" y="48"/>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25.06.2026</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大家好，欢迎来到战略管理课程的第一模块。在当今这个充满竞争、充满不确定性的时代，战略管理已经成为任何组织生存和发展的核心。本模块将带领大家开启战略管理之旅，我们将一起探讨战略的核心概念，理解战略管理的内涵与体系，并了解其发展演变。希望通过本模块的学习，大家能建立起基本的战略思维，为未来的学习和实践打下坚实的基础。</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了解了战略，我们再来看看战略管理。战略管理不仅仅是制定战略，它是一个动态的过程，包括了谋划、实施、调整和评估。它有五个显著特点：全局性、长远性、高层次、敏捷性以及内外环境的匹配性。这五个特点共同决定了战略管理的复杂性和重要性。</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那么，战略管理在企业中到底处于什么地位呢？可以说，它是企业管理的核心，是“纲”，其他所有管理活动都是“目”。它保证了我们走在正确的方向上，为资源分配提供了依据，最终目的是打造企业的核心竞争力，实现可持续发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一个有效的战略管理需要一个系统来支撑。这个系统不仅包括了战略分析、制定、实施、评估这四个核心环节，还需要配套的组织、风控、财务、考核等制度来保障。这张图展示了广义的战略管理系统，它是一个环环相扣、动态循环的整体。</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设计战略管理系统没有统一的模板，企业需要根据自身情况选择合适的模式。常见的有四种：控制型、授权型、融合型和团队型。每种模式都有其优缺点，比如控制型效率高但可能僵化，授权型灵活但可能分散。企业需要权衡利弊，找到最适合自己的模式。</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战略管理理论本身也在不断发展。从早期强调环境匹配，到古典阶段的百家争鸣，再到竞争阶段聚焦优势，然后是应对复杂环境的动态能力理论，直到今天我们进入了BANI时代，理论更加注重敏捷和适应。了解这个演变过程，有助于我们理解不同理论的适用场景。</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战略管理实践中，存在很多常见的陷阱，比如眼光短视、盲目多元化等。这些陷阱可能导致企业战略失败。为了规避这些风险，我们需要培养战略心智，坚持长期主义，建立科学的战略管理体系，并不断提升决策能力。</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我们谈谈如何学习这门课程。战略管理是一门跨学科、实践性很强的学科，需要大家结合多领域知识，并带着批判性思维去学习。核心思想是要理解战略管理是一个动态的、全员参与的过程，而不仅仅是高层的工作。在这个体系中，公司层决定做什么，业务层决定怎么做，职能层决定如何支持，三者缺一不可，紧密协作。</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张三维矩阵图非常重要，它展示了我们整个课程的知识逻辑。横轴是战略管理的四个环节：分析、制定、执行和反馈。纵轴是三个管理层级：公司层、业务层和职能层。我们的学习将围绕这个矩阵展开，理解不同层级在不同环节的工作重点。</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张知识地图展示了我们整个课程的学习路径。我们将从理论基础开始，然后进入实务基础，学习具体的工具和方法，最后将所有知识应用到实战场景中。这个层层递进的结构将帮助大家系统地掌握战略管理的全貌。</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最后，我们来探讨一个前沿话题：博弈论在战略管理中的应用。经典的“囚徒困境”告诉我们，个体的理性选择有时会导致集体的非理性结果。这对于企业在制定竞争或合作战略时具有深刻启示：我们必须重视沟通、建立信任，并采取长期主义的视角，才能实现共赢。</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在正式开始之前，我们先明确一下本模块的学习目标。首先，我们会掌握战略与战略管理的核心知识。其次，我们会构建一个完整的理论框架，了解战略管理的系统和发展。更重要的是，我们将开始培养一种战略性的思维方式。最后，大家会对整个课程的学习路径有一个清晰的认识。希望大家带着这些目标，开启接下来的学习。</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好的，以上就是我们第一模块的全部内容。我们从战略的基本概念出发，了解了战略管理的体系、演变和学习框架。希望这次课程能为大家打开一扇新的窗户。现在是问答环节，大家有什么问题可以随时提出。感谢大家的聆听！</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是我们本模块的内容大纲。我们将从五个部分展开。首先，我们会深入探讨战略与战略管理的核心概念。接着，我们会了解战略管理的内涵与体系。然后，我们会回顾战略管理理论的演进历程并分析当前面临的挑战。之后，我会为大家介绍本课程的学习框架。最后，我们会一起探讨一些前沿话题和实践指引。</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首先来看战略的定义。“战略”这个词大家可能都听过，但它的内涵非常丰富。不同的管理大师从不同角度给出了解读。比如钱德勒强调目标和资源分配，波特强调竞争中的取舍，而明茨伯格则用著名的5P模型来诠释战略。这些定义从不同侧面帮助我们理解战略的本质。</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这里我们重点介绍四位对战略管理领域影响深远的大师。迈克尔·波特教我们如何在竞争中定位；亨利·明茨伯格让我们理解战略的多元形态；而哈默尔和普拉哈拉德则共同强调了企业核心竞争力的重要性。他们的思想共同构成了现代战略管理理论的基石。</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理解了战略的定义后，我们来看看它的四个核心特点。首先是全局性，就像这张城市规划图一样，战略关注的是整体布局。其次是长远性，它着眼于未来。第三是权变性，在快速变化的环境中，战略必须能够灵活调整。最后是激励性，好的战略能激发组织成员的共同奋斗。</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接下来我们看战略的分类。最经典的是这个三层级战略模型，也叫战略金字塔。顶层是公司层战略，决定我们做什么业务；中间是业务层战略，决定我们如何在某个业务中取胜；底层是职能层战略，决定我们如何通过各个部门的协同来支持上层战略。这三个层级自上而下，层层分解，构成了一个完整的战略体系。</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除了传统的三层模型，随着互联网和平台经济的发展，我们还需要从生态视角来看待战略。在这个模型中，战略的层次扩展到了生态层、行业层和公司层。它不再仅仅关注单个企业，而是关注整个商业生态系统的构建和领导。这代表了战略思维的一个重要演进。</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nchor="ctr"/>
          <a:lstStyle>
            <a:lvl1pPr algn="l">
              <a:defRPr sz="1400" b="0" i="0" u="none" strike="noStrike"/>
            </a:lvl1pPr>
          </a:lstStyle>
          <a:p>
            <a:pPr indent="0" algn="l">
              <a:lnSpc>
                <a:spcPct val="100000"/>
              </a:lnSpc>
            </a:pPr>
            <a:r>
              <a:rPr lang="en-US" sz="1400" b="0" i="0" u="none" strike="noStrike">
                <a:solidFill>
                  <a:srgbClr val="000000"/>
                </a:solidFill>
              </a:rPr>
              <a:t>我们经常听到战略和战术这两个词，它们有什么区别呢？简单来说，战略是“做正确的事”，关注的是方向和目标；而战术是“正确地做事”，关注的是具体的方法和行动。战略回答“我们要去哪里”，战术回答“我们怎么去”。两者相辅相成，缺一不可。</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标题幻灯片" type="title">
  <p:cSld name="TITLE">
    <p:spTree>
      <p:nvGrpSpPr>
        <p:cNvPr id="1" name="Shape 11"/>
        <p:cNvGrpSpPr/>
        <p:nvPr/>
      </p:nvGrpSpPr>
      <p:grpSpPr>
        <a:xfrm>
          <a:off x="0" y="0"/>
          <a:ext cx="0" cy="0"/>
          <a:chOff x="0" y="0"/>
          <a:chExt cx="0" cy="0"/>
        </a:xfrm>
      </p:grpSpPr>
      <p:sp>
        <p:nvSpPr>
          <p:cNvPr id="12" name="Shape 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normAutofit/>
          </a:bodyPr>
          <a:lstStyle>
            <a:lvl1pPr lvl="0" algn="ctr">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3" name="Shape 31"/>
          <p:cNvSpPr txBox="1">
            <a:spLocks noGrp="1"/>
          </p:cNvSpPr>
          <p:nvPr>
            <p:ph type="subTitle" idx="1"/>
          </p:nvPr>
        </p:nvSpPr>
        <p:spPr>
          <a:xfrm>
            <a:off x="1143000" y="2701528"/>
            <a:ext cx="6858000" cy="1241821"/>
          </a:xfrm>
          <a:prstGeom prst="rect">
            <a:avLst/>
          </a:prstGeom>
          <a:noFill/>
          <a:ln>
            <a:noFill/>
          </a:ln>
        </p:spPr>
        <p:txBody>
          <a:bodyPr spcFirstLastPara="1" wrap="square" lIns="68575" tIns="34275" rIns="68575" bIns="34275" anchor="t" anchorCtr="0">
            <a:normAutofit/>
          </a:bodyPr>
          <a:lstStyle>
            <a:lvl1pPr lvl="0" algn="ctr">
              <a:lnSpc>
                <a:spcPct val="90000"/>
              </a:lnSpc>
              <a:spcBef>
                <a:spcPts val="800"/>
              </a:spcBef>
              <a:spcAft>
                <a:spcPts val="0"/>
              </a:spcAft>
              <a:buClr>
                <a:schemeClr val="dk1"/>
              </a:buClr>
              <a:buSzPts val="1800"/>
              <a:buNone/>
              <a:defRPr sz="1800"/>
            </a:lvl1pPr>
            <a:lvl2pPr lvl="1" algn="ctr">
              <a:lnSpc>
                <a:spcPct val="90000"/>
              </a:lnSpc>
              <a:spcBef>
                <a:spcPts val="400"/>
              </a:spcBef>
              <a:spcAft>
                <a:spcPts val="0"/>
              </a:spcAft>
              <a:buClr>
                <a:schemeClr val="dk1"/>
              </a:buClr>
              <a:buSzPts val="1500"/>
              <a:buNone/>
              <a:defRPr sz="1500"/>
            </a:lvl2pPr>
            <a:lvl3pPr lvl="2" algn="ctr">
              <a:lnSpc>
                <a:spcPct val="90000"/>
              </a:lnSpc>
              <a:spcBef>
                <a:spcPts val="400"/>
              </a:spcBef>
              <a:spcAft>
                <a:spcPts val="0"/>
              </a:spcAft>
              <a:buClr>
                <a:schemeClr val="dk1"/>
              </a:buClr>
              <a:buSzPts val="1400"/>
              <a:buNone/>
              <a:defRPr sz="1400"/>
            </a:lvl3pPr>
            <a:lvl4pPr lvl="3" algn="ctr">
              <a:lnSpc>
                <a:spcPct val="90000"/>
              </a:lnSpc>
              <a:spcBef>
                <a:spcPts val="400"/>
              </a:spcBef>
              <a:spcAft>
                <a:spcPts val="0"/>
              </a:spcAft>
              <a:buClr>
                <a:schemeClr val="dk1"/>
              </a:buClr>
              <a:buSzPts val="1200"/>
              <a:buNone/>
              <a:defRPr sz="1200"/>
            </a:lvl4pPr>
            <a:lvl5pPr lvl="4" algn="ctr">
              <a:lnSpc>
                <a:spcPct val="90000"/>
              </a:lnSpc>
              <a:spcBef>
                <a:spcPts val="400"/>
              </a:spcBef>
              <a:spcAft>
                <a:spcPts val="0"/>
              </a:spcAft>
              <a:buClr>
                <a:schemeClr val="dk1"/>
              </a:buClr>
              <a:buSzPts val="1200"/>
              <a:buNone/>
              <a:defRPr sz="1200"/>
            </a:lvl5pPr>
            <a:lvl6pPr lvl="5" algn="ctr">
              <a:lnSpc>
                <a:spcPct val="90000"/>
              </a:lnSpc>
              <a:spcBef>
                <a:spcPts val="400"/>
              </a:spcBef>
              <a:spcAft>
                <a:spcPts val="0"/>
              </a:spcAft>
              <a:buClr>
                <a:schemeClr val="dk1"/>
              </a:buClr>
              <a:buSzPts val="1200"/>
              <a:buNone/>
              <a:defRPr sz="1200"/>
            </a:lvl6pPr>
            <a:lvl7pPr lvl="6" algn="ctr">
              <a:lnSpc>
                <a:spcPct val="90000"/>
              </a:lnSpc>
              <a:spcBef>
                <a:spcPts val="400"/>
              </a:spcBef>
              <a:spcAft>
                <a:spcPts val="0"/>
              </a:spcAft>
              <a:buClr>
                <a:schemeClr val="dk1"/>
              </a:buClr>
              <a:buSzPts val="1200"/>
              <a:buNone/>
              <a:defRPr sz="1200"/>
            </a:lvl7pPr>
            <a:lvl8pPr lvl="7" algn="ctr">
              <a:lnSpc>
                <a:spcPct val="90000"/>
              </a:lnSpc>
              <a:spcBef>
                <a:spcPts val="400"/>
              </a:spcBef>
              <a:spcAft>
                <a:spcPts val="0"/>
              </a:spcAft>
              <a:buClr>
                <a:schemeClr val="dk1"/>
              </a:buClr>
              <a:buSzPts val="1200"/>
              <a:buNone/>
              <a:defRPr sz="1200"/>
            </a:lvl8pPr>
            <a:lvl9pPr lvl="8" algn="ctr">
              <a:lnSpc>
                <a:spcPct val="90000"/>
              </a:lnSpc>
              <a:spcBef>
                <a:spcPts val="400"/>
              </a:spcBef>
              <a:spcAft>
                <a:spcPts val="0"/>
              </a:spcAft>
              <a:buClr>
                <a:schemeClr val="dk1"/>
              </a:buClr>
              <a:buSzPts val="1200"/>
              <a:buNone/>
              <a:defRPr sz="1200"/>
            </a:lvl9pPr>
          </a:lstStyle>
          <a:p>
            <a:endParaRPr/>
          </a:p>
        </p:txBody>
      </p:sp>
      <p:sp>
        <p:nvSpPr>
          <p:cNvPr id="14" name="Shape 3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5" name="Shape 3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16" name="Shape 3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标题和竖排文字" type="vertTx">
  <p:cSld name="VERTICAL_TEXT">
    <p:spTree>
      <p:nvGrpSpPr>
        <p:cNvPr id="1" name="Shape 68"/>
        <p:cNvGrpSpPr/>
        <p:nvPr/>
      </p:nvGrpSpPr>
      <p:grpSpPr>
        <a:xfrm>
          <a:off x="0" y="0"/>
          <a:ext cx="0" cy="0"/>
          <a:chOff x="0" y="0"/>
          <a:chExt cx="0" cy="0"/>
        </a:xfrm>
      </p:grpSpPr>
      <p:sp>
        <p:nvSpPr>
          <p:cNvPr id="69" name="Shape 4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0" name="Shape 50"/>
          <p:cNvSpPr txBox="1">
            <a:spLocks noGrp="1"/>
          </p:cNvSpPr>
          <p:nvPr>
            <p:ph type="body" idx="1"/>
          </p:nvPr>
        </p:nvSpPr>
        <p:spPr>
          <a:xfrm rot="5400000">
            <a:off x="2940248" y="-942379"/>
            <a:ext cx="3263504" cy="7886700"/>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1" name="Shape 5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2" name="Shape 5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3" name="Shape 5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竖排标题与文本" type="vertTitleAndTx">
  <p:cSld name="VERTICAL_TITLE_AND_VERTICAL_TEXT">
    <p:spTree>
      <p:nvGrpSpPr>
        <p:cNvPr id="1" name="Shape 74"/>
        <p:cNvGrpSpPr/>
        <p:nvPr/>
      </p:nvGrpSpPr>
      <p:grpSpPr>
        <a:xfrm>
          <a:off x="0" y="0"/>
          <a:ext cx="0" cy="0"/>
          <a:chOff x="0" y="0"/>
          <a:chExt cx="0" cy="0"/>
        </a:xfrm>
      </p:grpSpPr>
      <p:sp>
        <p:nvSpPr>
          <p:cNvPr id="75" name="Shape 15"/>
          <p:cNvSpPr txBox="1">
            <a:spLocks noGrp="1"/>
          </p:cNvSpPr>
          <p:nvPr>
            <p:ph type="title"/>
          </p:nvPr>
        </p:nvSpPr>
        <p:spPr>
          <a:xfrm rot="5400000">
            <a:off x="5350073" y="1467445"/>
            <a:ext cx="4358879" cy="1971675"/>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76" name="Shape 16"/>
          <p:cNvSpPr txBox="1">
            <a:spLocks noGrp="1"/>
          </p:cNvSpPr>
          <p:nvPr>
            <p:ph type="body" idx="1"/>
          </p:nvPr>
        </p:nvSpPr>
        <p:spPr>
          <a:xfrm rot="5400000">
            <a:off x="1349573" y="-447080"/>
            <a:ext cx="4358879" cy="5800725"/>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77" name="Shape 1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8" name="Shape 1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79" name="Shape 1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标题和内容" type="obj">
  <p:cSld name="OBJECT">
    <p:spTree>
      <p:nvGrpSpPr>
        <p:cNvPr id="1" name="Shape 17"/>
        <p:cNvGrpSpPr/>
        <p:nvPr/>
      </p:nvGrpSpPr>
      <p:grpSpPr>
        <a:xfrm>
          <a:off x="0" y="0"/>
          <a:ext cx="0" cy="0"/>
          <a:chOff x="0" y="0"/>
          <a:chExt cx="0" cy="0"/>
        </a:xfrm>
      </p:grpSpPr>
      <p:sp>
        <p:nvSpPr>
          <p:cNvPr id="18" name="Shape 54"/>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19" name="Shape 55"/>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20" name="Shape 5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1" name="Shape 5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2" name="Shape 5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节标题" type="secHead">
  <p:cSld name="SECTION_HEADER">
    <p:spTree>
      <p:nvGrpSpPr>
        <p:cNvPr id="1" name="Shape 23"/>
        <p:cNvGrpSpPr/>
        <p:nvPr/>
      </p:nvGrpSpPr>
      <p:grpSpPr>
        <a:xfrm>
          <a:off x="0" y="0"/>
          <a:ext cx="0" cy="0"/>
          <a:chOff x="0" y="0"/>
          <a:chExt cx="0" cy="0"/>
        </a:xfrm>
      </p:grpSpPr>
      <p:sp>
        <p:nvSpPr>
          <p:cNvPr id="24" name="Shape 59"/>
          <p:cNvSpPr txBox="1">
            <a:spLocks noGrp="1"/>
          </p:cNvSpPr>
          <p:nvPr>
            <p:ph type="title"/>
          </p:nvPr>
        </p:nvSpPr>
        <p:spPr>
          <a:xfrm>
            <a:off x="623888" y="1282304"/>
            <a:ext cx="7886700" cy="2139553"/>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4500"/>
              <a:buFont typeface="Arial"/>
              <a:buNone/>
              <a:defRPr sz="45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25" name="Shape 60"/>
          <p:cNvSpPr txBox="1">
            <a:spLocks noGrp="1"/>
          </p:cNvSpPr>
          <p:nvPr>
            <p:ph type="body" idx="1"/>
          </p:nvPr>
        </p:nvSpPr>
        <p:spPr>
          <a:xfrm>
            <a:off x="623888" y="3442097"/>
            <a:ext cx="7886700" cy="1125140"/>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rgbClr val="888888"/>
              </a:buClr>
              <a:buSzPts val="1800"/>
              <a:buNone/>
              <a:defRPr sz="1800">
                <a:solidFill>
                  <a:srgbClr val="888888"/>
                </a:solidFill>
              </a:defRPr>
            </a:lvl1pPr>
            <a:lvl2pPr marL="914400" lvl="1" indent="-228600" algn="l">
              <a:lnSpc>
                <a:spcPct val="90000"/>
              </a:lnSpc>
              <a:spcBef>
                <a:spcPts val="400"/>
              </a:spcBef>
              <a:spcAft>
                <a:spcPts val="0"/>
              </a:spcAft>
              <a:buClr>
                <a:srgbClr val="888888"/>
              </a:buClr>
              <a:buSzPts val="1500"/>
              <a:buNone/>
              <a:defRPr sz="1500">
                <a:solidFill>
                  <a:srgbClr val="888888"/>
                </a:solidFill>
              </a:defRPr>
            </a:lvl2pPr>
            <a:lvl3pPr marL="1371600" lvl="2" indent="-228600" algn="l">
              <a:lnSpc>
                <a:spcPct val="90000"/>
              </a:lnSpc>
              <a:spcBef>
                <a:spcPts val="400"/>
              </a:spcBef>
              <a:spcAft>
                <a:spcPts val="0"/>
              </a:spcAft>
              <a:buClr>
                <a:srgbClr val="888888"/>
              </a:buClr>
              <a:buSzPts val="1400"/>
              <a:buNone/>
              <a:defRPr sz="1400">
                <a:solidFill>
                  <a:srgbClr val="888888"/>
                </a:solidFill>
              </a:defRPr>
            </a:lvl3pPr>
            <a:lvl4pPr marL="1828800" lvl="3" indent="-228600" algn="l">
              <a:lnSpc>
                <a:spcPct val="90000"/>
              </a:lnSpc>
              <a:spcBef>
                <a:spcPts val="400"/>
              </a:spcBef>
              <a:spcAft>
                <a:spcPts val="0"/>
              </a:spcAft>
              <a:buClr>
                <a:srgbClr val="888888"/>
              </a:buClr>
              <a:buSzPts val="1200"/>
              <a:buNone/>
              <a:defRPr sz="1200">
                <a:solidFill>
                  <a:srgbClr val="888888"/>
                </a:solidFill>
              </a:defRPr>
            </a:lvl4pPr>
            <a:lvl5pPr marL="2286000" lvl="4" indent="-228600" algn="l">
              <a:lnSpc>
                <a:spcPct val="90000"/>
              </a:lnSpc>
              <a:spcBef>
                <a:spcPts val="400"/>
              </a:spcBef>
              <a:spcAft>
                <a:spcPts val="0"/>
              </a:spcAft>
              <a:buClr>
                <a:srgbClr val="888888"/>
              </a:buClr>
              <a:buSzPts val="1200"/>
              <a:buNone/>
              <a:defRPr sz="1200">
                <a:solidFill>
                  <a:srgbClr val="888888"/>
                </a:solidFill>
              </a:defRPr>
            </a:lvl5pPr>
            <a:lvl6pPr marL="2743200" lvl="5" indent="-228600" algn="l">
              <a:lnSpc>
                <a:spcPct val="90000"/>
              </a:lnSpc>
              <a:spcBef>
                <a:spcPts val="400"/>
              </a:spcBef>
              <a:spcAft>
                <a:spcPts val="0"/>
              </a:spcAft>
              <a:buClr>
                <a:srgbClr val="888888"/>
              </a:buClr>
              <a:buSzPts val="1200"/>
              <a:buNone/>
              <a:defRPr sz="1200">
                <a:solidFill>
                  <a:srgbClr val="888888"/>
                </a:solidFill>
              </a:defRPr>
            </a:lvl6pPr>
            <a:lvl7pPr marL="3200400" lvl="6" indent="-228600" algn="l">
              <a:lnSpc>
                <a:spcPct val="90000"/>
              </a:lnSpc>
              <a:spcBef>
                <a:spcPts val="400"/>
              </a:spcBef>
              <a:spcAft>
                <a:spcPts val="0"/>
              </a:spcAft>
              <a:buClr>
                <a:srgbClr val="888888"/>
              </a:buClr>
              <a:buSzPts val="1200"/>
              <a:buNone/>
              <a:defRPr sz="1200">
                <a:solidFill>
                  <a:srgbClr val="888888"/>
                </a:solidFill>
              </a:defRPr>
            </a:lvl7pPr>
            <a:lvl8pPr marL="3657600" lvl="7" indent="-228600" algn="l">
              <a:lnSpc>
                <a:spcPct val="90000"/>
              </a:lnSpc>
              <a:spcBef>
                <a:spcPts val="400"/>
              </a:spcBef>
              <a:spcAft>
                <a:spcPts val="0"/>
              </a:spcAft>
              <a:buClr>
                <a:srgbClr val="888888"/>
              </a:buClr>
              <a:buSzPts val="1200"/>
              <a:buNone/>
              <a:defRPr sz="1200">
                <a:solidFill>
                  <a:srgbClr val="888888"/>
                </a:solidFill>
              </a:defRPr>
            </a:lvl8pPr>
            <a:lvl9pPr marL="4114800" lvl="8" indent="-228600" algn="l">
              <a:lnSpc>
                <a:spcPct val="90000"/>
              </a:lnSpc>
              <a:spcBef>
                <a:spcPts val="400"/>
              </a:spcBef>
              <a:spcAft>
                <a:spcPts val="0"/>
              </a:spcAft>
              <a:buClr>
                <a:srgbClr val="888888"/>
              </a:buClr>
              <a:buSzPts val="1200"/>
              <a:buNone/>
              <a:defRPr sz="1200">
                <a:solidFill>
                  <a:srgbClr val="888888"/>
                </a:solidFill>
              </a:defRPr>
            </a:lvl9pPr>
          </a:lstStyle>
          <a:p>
            <a:endParaRPr/>
          </a:p>
        </p:txBody>
      </p:sp>
      <p:sp>
        <p:nvSpPr>
          <p:cNvPr id="26" name="Shape 6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7" name="Shape 6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28" name="Shape 6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两栏内容" type="twoObj">
  <p:cSld name="TWO_OBJECTS">
    <p:spTree>
      <p:nvGrpSpPr>
        <p:cNvPr id="1" name="Shape 29"/>
        <p:cNvGrpSpPr/>
        <p:nvPr/>
      </p:nvGrpSpPr>
      <p:grpSpPr>
        <a:xfrm>
          <a:off x="0" y="0"/>
          <a:ext cx="0" cy="0"/>
          <a:chOff x="0" y="0"/>
          <a:chExt cx="0" cy="0"/>
        </a:xfrm>
      </p:grpSpPr>
      <p:sp>
        <p:nvSpPr>
          <p:cNvPr id="30" name="Shape 9"/>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1" name="Shape 10"/>
          <p:cNvSpPr txBox="1">
            <a:spLocks noGrp="1"/>
          </p:cNvSpPr>
          <p:nvPr>
            <p:ph type="body" idx="1"/>
          </p:nvPr>
        </p:nvSpPr>
        <p:spPr>
          <a:xfrm>
            <a:off x="6286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2" name="Shape 11"/>
          <p:cNvSpPr txBox="1">
            <a:spLocks noGrp="1"/>
          </p:cNvSpPr>
          <p:nvPr>
            <p:ph type="body" idx="2"/>
          </p:nvPr>
        </p:nvSpPr>
        <p:spPr>
          <a:xfrm>
            <a:off x="4629150" y="1369219"/>
            <a:ext cx="3886200" cy="3263504"/>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33" name="Shape 12"/>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4" name="Shape 13"/>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35" name="Shape 14"/>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比较" type="twoTxTwoObj">
  <p:cSld name="TWO_OBJECTS_WITH_TEXT">
    <p:spTree>
      <p:nvGrpSpPr>
        <p:cNvPr id="1" name="Shape 36"/>
        <p:cNvGrpSpPr/>
        <p:nvPr/>
      </p:nvGrpSpPr>
      <p:grpSpPr>
        <a:xfrm>
          <a:off x="0" y="0"/>
          <a:ext cx="0" cy="0"/>
          <a:chOff x="0" y="0"/>
          <a:chExt cx="0" cy="0"/>
        </a:xfrm>
      </p:grpSpPr>
      <p:sp>
        <p:nvSpPr>
          <p:cNvPr id="37" name="Shape 35"/>
          <p:cNvSpPr txBox="1">
            <a:spLocks noGrp="1"/>
          </p:cNvSpPr>
          <p:nvPr>
            <p:ph type="title"/>
          </p:nvPr>
        </p:nvSpPr>
        <p:spPr>
          <a:xfrm>
            <a:off x="629841"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38" name="Shape 36"/>
          <p:cNvSpPr txBox="1">
            <a:spLocks noGrp="1"/>
          </p:cNvSpPr>
          <p:nvPr>
            <p:ph type="body" idx="1"/>
          </p:nvPr>
        </p:nvSpPr>
        <p:spPr>
          <a:xfrm>
            <a:off x="629841" y="1260872"/>
            <a:ext cx="3868340"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39" name="Shape 37"/>
          <p:cNvSpPr txBox="1">
            <a:spLocks noGrp="1"/>
          </p:cNvSpPr>
          <p:nvPr>
            <p:ph type="body" idx="2"/>
          </p:nvPr>
        </p:nvSpPr>
        <p:spPr>
          <a:xfrm>
            <a:off x="629841" y="1878806"/>
            <a:ext cx="3868340"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0" name="Shape 38"/>
          <p:cNvSpPr txBox="1">
            <a:spLocks noGrp="1"/>
          </p:cNvSpPr>
          <p:nvPr>
            <p:ph type="body" idx="3"/>
          </p:nvPr>
        </p:nvSpPr>
        <p:spPr>
          <a:xfrm>
            <a:off x="4629150" y="1260872"/>
            <a:ext cx="3887391" cy="617934"/>
          </a:xfrm>
          <a:prstGeom prst="rect">
            <a:avLst/>
          </a:prstGeom>
          <a:noFill/>
          <a:ln>
            <a:noFill/>
          </a:ln>
        </p:spPr>
        <p:txBody>
          <a:bodyPr spcFirstLastPara="1" wrap="square" lIns="68575" tIns="34275" rIns="68575" bIns="34275" anchor="b" anchorCtr="0">
            <a:normAutofit/>
          </a:bodyPr>
          <a:lstStyle>
            <a:lvl1pPr marL="457200" lvl="0" indent="-228600" algn="l">
              <a:lnSpc>
                <a:spcPct val="90000"/>
              </a:lnSpc>
              <a:spcBef>
                <a:spcPts val="800"/>
              </a:spcBef>
              <a:spcAft>
                <a:spcPts val="0"/>
              </a:spcAft>
              <a:buClr>
                <a:schemeClr val="dk1"/>
              </a:buClr>
              <a:buSzPts val="1800"/>
              <a:buNone/>
              <a:defRPr sz="1800" b="1"/>
            </a:lvl1pPr>
            <a:lvl2pPr marL="914400" lvl="1" indent="-228600" algn="l">
              <a:lnSpc>
                <a:spcPct val="90000"/>
              </a:lnSpc>
              <a:spcBef>
                <a:spcPts val="400"/>
              </a:spcBef>
              <a:spcAft>
                <a:spcPts val="0"/>
              </a:spcAft>
              <a:buClr>
                <a:schemeClr val="dk1"/>
              </a:buClr>
              <a:buSzPts val="1500"/>
              <a:buNone/>
              <a:defRPr sz="1500" b="1"/>
            </a:lvl2pPr>
            <a:lvl3pPr marL="1371600" lvl="2" indent="-228600" algn="l">
              <a:lnSpc>
                <a:spcPct val="90000"/>
              </a:lnSpc>
              <a:spcBef>
                <a:spcPts val="400"/>
              </a:spcBef>
              <a:spcAft>
                <a:spcPts val="0"/>
              </a:spcAft>
              <a:buClr>
                <a:schemeClr val="dk1"/>
              </a:buClr>
              <a:buSzPts val="1400"/>
              <a:buNone/>
              <a:defRPr sz="1400" b="1"/>
            </a:lvl3pPr>
            <a:lvl4pPr marL="1828800" lvl="3" indent="-228600" algn="l">
              <a:lnSpc>
                <a:spcPct val="90000"/>
              </a:lnSpc>
              <a:spcBef>
                <a:spcPts val="400"/>
              </a:spcBef>
              <a:spcAft>
                <a:spcPts val="0"/>
              </a:spcAft>
              <a:buClr>
                <a:schemeClr val="dk1"/>
              </a:buClr>
              <a:buSzPts val="1200"/>
              <a:buNone/>
              <a:defRPr sz="1200" b="1"/>
            </a:lvl4pPr>
            <a:lvl5pPr marL="2286000" lvl="4" indent="-228600" algn="l">
              <a:lnSpc>
                <a:spcPct val="90000"/>
              </a:lnSpc>
              <a:spcBef>
                <a:spcPts val="400"/>
              </a:spcBef>
              <a:spcAft>
                <a:spcPts val="0"/>
              </a:spcAft>
              <a:buClr>
                <a:schemeClr val="dk1"/>
              </a:buClr>
              <a:buSzPts val="1200"/>
              <a:buNone/>
              <a:defRPr sz="1200" b="1"/>
            </a:lvl5pPr>
            <a:lvl6pPr marL="2743200" lvl="5" indent="-228600" algn="l">
              <a:lnSpc>
                <a:spcPct val="90000"/>
              </a:lnSpc>
              <a:spcBef>
                <a:spcPts val="400"/>
              </a:spcBef>
              <a:spcAft>
                <a:spcPts val="0"/>
              </a:spcAft>
              <a:buClr>
                <a:schemeClr val="dk1"/>
              </a:buClr>
              <a:buSzPts val="1200"/>
              <a:buNone/>
              <a:defRPr sz="1200" b="1"/>
            </a:lvl6pPr>
            <a:lvl7pPr marL="3200400" lvl="6" indent="-228600" algn="l">
              <a:lnSpc>
                <a:spcPct val="90000"/>
              </a:lnSpc>
              <a:spcBef>
                <a:spcPts val="400"/>
              </a:spcBef>
              <a:spcAft>
                <a:spcPts val="0"/>
              </a:spcAft>
              <a:buClr>
                <a:schemeClr val="dk1"/>
              </a:buClr>
              <a:buSzPts val="1200"/>
              <a:buNone/>
              <a:defRPr sz="1200" b="1"/>
            </a:lvl7pPr>
            <a:lvl8pPr marL="3657600" lvl="7" indent="-228600" algn="l">
              <a:lnSpc>
                <a:spcPct val="90000"/>
              </a:lnSpc>
              <a:spcBef>
                <a:spcPts val="400"/>
              </a:spcBef>
              <a:spcAft>
                <a:spcPts val="0"/>
              </a:spcAft>
              <a:buClr>
                <a:schemeClr val="dk1"/>
              </a:buClr>
              <a:buSzPts val="1200"/>
              <a:buNone/>
              <a:defRPr sz="1200" b="1"/>
            </a:lvl8pPr>
            <a:lvl9pPr marL="4114800" lvl="8" indent="-228600" algn="l">
              <a:lnSpc>
                <a:spcPct val="90000"/>
              </a:lnSpc>
              <a:spcBef>
                <a:spcPts val="400"/>
              </a:spcBef>
              <a:spcAft>
                <a:spcPts val="0"/>
              </a:spcAft>
              <a:buClr>
                <a:schemeClr val="dk1"/>
              </a:buClr>
              <a:buSzPts val="1200"/>
              <a:buNone/>
              <a:defRPr sz="1200" b="1"/>
            </a:lvl9pPr>
          </a:lstStyle>
          <a:p>
            <a:endParaRPr/>
          </a:p>
        </p:txBody>
      </p:sp>
      <p:sp>
        <p:nvSpPr>
          <p:cNvPr id="41" name="Shape 39"/>
          <p:cNvSpPr txBox="1">
            <a:spLocks noGrp="1"/>
          </p:cNvSpPr>
          <p:nvPr>
            <p:ph type="body" idx="4"/>
          </p:nvPr>
        </p:nvSpPr>
        <p:spPr>
          <a:xfrm>
            <a:off x="4629150" y="1878806"/>
            <a:ext cx="3887391" cy="2763441"/>
          </a:xfrm>
          <a:prstGeom prst="rect">
            <a:avLst/>
          </a:prstGeom>
          <a:noFill/>
          <a:ln>
            <a:noFill/>
          </a:ln>
        </p:spPr>
        <p:txBody>
          <a:bodyPr spcFirstLastPara="1" wrap="square" lIns="68575" tIns="34275" rIns="68575" bIns="34275" anchor="t" anchorCtr="0">
            <a:normAutofit/>
          </a:bodyPr>
          <a:lstStyle>
            <a:lvl1pPr marL="457200" lvl="0" indent="-317500" algn="l">
              <a:lnSpc>
                <a:spcPct val="90000"/>
              </a:lnSpc>
              <a:spcBef>
                <a:spcPts val="800"/>
              </a:spcBef>
              <a:spcAft>
                <a:spcPts val="0"/>
              </a:spcAft>
              <a:buClr>
                <a:schemeClr val="dk1"/>
              </a:buClr>
              <a:buSzPts val="1400"/>
              <a:buChar char="•"/>
              <a:defRPr/>
            </a:lvl1pPr>
            <a:lvl2pPr marL="914400" lvl="1" indent="-317500" algn="l">
              <a:lnSpc>
                <a:spcPct val="90000"/>
              </a:lnSpc>
              <a:spcBef>
                <a:spcPts val="400"/>
              </a:spcBef>
              <a:spcAft>
                <a:spcPts val="0"/>
              </a:spcAft>
              <a:buClr>
                <a:schemeClr val="dk1"/>
              </a:buClr>
              <a:buSzPts val="1400"/>
              <a:buChar char="•"/>
              <a:defRPr/>
            </a:lvl2pPr>
            <a:lvl3pPr marL="1371600" lvl="2" indent="-317500" algn="l">
              <a:lnSpc>
                <a:spcPct val="90000"/>
              </a:lnSpc>
              <a:spcBef>
                <a:spcPts val="400"/>
              </a:spcBef>
              <a:spcAft>
                <a:spcPts val="0"/>
              </a:spcAft>
              <a:buClr>
                <a:schemeClr val="dk1"/>
              </a:buClr>
              <a:buSzPts val="1400"/>
              <a:buChar char="•"/>
              <a:defRPr/>
            </a:lvl3pPr>
            <a:lvl4pPr marL="1828800" lvl="3" indent="-317500" algn="l">
              <a:lnSpc>
                <a:spcPct val="90000"/>
              </a:lnSpc>
              <a:spcBef>
                <a:spcPts val="400"/>
              </a:spcBef>
              <a:spcAft>
                <a:spcPts val="0"/>
              </a:spcAft>
              <a:buClr>
                <a:schemeClr val="dk1"/>
              </a:buClr>
              <a:buSzPts val="1400"/>
              <a:buChar char="•"/>
              <a:defRPr/>
            </a:lvl4pPr>
            <a:lvl5pPr marL="2286000" lvl="4" indent="-317500" algn="l">
              <a:lnSpc>
                <a:spcPct val="90000"/>
              </a:lnSpc>
              <a:spcBef>
                <a:spcPts val="400"/>
              </a:spcBef>
              <a:spcAft>
                <a:spcPts val="0"/>
              </a:spcAft>
              <a:buClr>
                <a:schemeClr val="dk1"/>
              </a:buClr>
              <a:buSzPts val="1400"/>
              <a:buChar char="•"/>
              <a:defRPr/>
            </a:lvl5pPr>
            <a:lvl6pPr marL="2743200" lvl="5" indent="-317500" algn="l">
              <a:lnSpc>
                <a:spcPct val="90000"/>
              </a:lnSpc>
              <a:spcBef>
                <a:spcPts val="400"/>
              </a:spcBef>
              <a:spcAft>
                <a:spcPts val="0"/>
              </a:spcAft>
              <a:buClr>
                <a:schemeClr val="dk1"/>
              </a:buClr>
              <a:buSzPts val="1400"/>
              <a:buChar char="•"/>
              <a:defRPr/>
            </a:lvl6pPr>
            <a:lvl7pPr marL="3200400" lvl="6" indent="-317500" algn="l">
              <a:lnSpc>
                <a:spcPct val="90000"/>
              </a:lnSpc>
              <a:spcBef>
                <a:spcPts val="400"/>
              </a:spcBef>
              <a:spcAft>
                <a:spcPts val="0"/>
              </a:spcAft>
              <a:buClr>
                <a:schemeClr val="dk1"/>
              </a:buClr>
              <a:buSzPts val="1400"/>
              <a:buChar char="•"/>
              <a:defRPr/>
            </a:lvl7pPr>
            <a:lvl8pPr marL="3657600" lvl="7" indent="-317500" algn="l">
              <a:lnSpc>
                <a:spcPct val="90000"/>
              </a:lnSpc>
              <a:spcBef>
                <a:spcPts val="400"/>
              </a:spcBef>
              <a:spcAft>
                <a:spcPts val="0"/>
              </a:spcAft>
              <a:buClr>
                <a:schemeClr val="dk1"/>
              </a:buClr>
              <a:buSzPts val="1400"/>
              <a:buChar char="•"/>
              <a:defRPr/>
            </a:lvl8pPr>
            <a:lvl9pPr marL="4114800" lvl="8" indent="-317500" algn="l">
              <a:lnSpc>
                <a:spcPct val="90000"/>
              </a:lnSpc>
              <a:spcBef>
                <a:spcPts val="400"/>
              </a:spcBef>
              <a:spcAft>
                <a:spcPts val="0"/>
              </a:spcAft>
              <a:buClr>
                <a:schemeClr val="dk1"/>
              </a:buClr>
              <a:buSzPts val="1400"/>
              <a:buChar char="•"/>
              <a:defRPr/>
            </a:lvl9pPr>
          </a:lstStyle>
          <a:p>
            <a:endParaRPr/>
          </a:p>
        </p:txBody>
      </p:sp>
      <p:sp>
        <p:nvSpPr>
          <p:cNvPr id="42" name="Shape 40"/>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3" name="Shape 41"/>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4" name="Shape 42"/>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仅标题" type="titleOnly">
  <p:cSld name="TITLE_ONLY">
    <p:spTree>
      <p:nvGrpSpPr>
        <p:cNvPr id="1" name="Shape 45"/>
        <p:cNvGrpSpPr/>
        <p:nvPr/>
      </p:nvGrpSpPr>
      <p:grpSpPr>
        <a:xfrm>
          <a:off x="0" y="0"/>
          <a:ext cx="0" cy="0"/>
          <a:chOff x="0" y="0"/>
          <a:chExt cx="0" cy="0"/>
        </a:xfrm>
      </p:grpSpPr>
      <p:sp>
        <p:nvSpPr>
          <p:cNvPr id="46" name="Shape 20"/>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lvl="0" algn="l">
              <a:lnSpc>
                <a:spcPct val="90000"/>
              </a:lnSpc>
              <a:spcBef>
                <a:spcPts val="0"/>
              </a:spcBef>
              <a:spcAft>
                <a:spcPts val="0"/>
              </a:spcAft>
              <a:buClr>
                <a:schemeClr val="dk1"/>
              </a:buClr>
              <a:buSzPts val="1400"/>
              <a:buNone/>
              <a:defRPr/>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47" name="Shape 21"/>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8" name="Shape 22"/>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49" name="Shape 23"/>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空白" type="blank">
  <p:cSld name="BLANK">
    <p:spTree>
      <p:nvGrpSpPr>
        <p:cNvPr id="1" name="Shape 50"/>
        <p:cNvGrpSpPr/>
        <p:nvPr/>
      </p:nvGrpSpPr>
      <p:grpSpPr>
        <a:xfrm>
          <a:off x="0" y="0"/>
          <a:ext cx="0" cy="0"/>
          <a:chOff x="0" y="0"/>
          <a:chExt cx="0" cy="0"/>
        </a:xfrm>
      </p:grpSpPr>
      <p:sp>
        <p:nvSpPr>
          <p:cNvPr id="51" name="Shape 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2" name="Shape 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3" name="Shape 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内容与标题" type="objTx">
  <p:cSld name="OBJECT_WITH_CAPTION_TEXT">
    <p:spTree>
      <p:nvGrpSpPr>
        <p:cNvPr id="1" name="Shape 54"/>
        <p:cNvGrpSpPr/>
        <p:nvPr/>
      </p:nvGrpSpPr>
      <p:grpSpPr>
        <a:xfrm>
          <a:off x="0" y="0"/>
          <a:ext cx="0" cy="0"/>
          <a:chOff x="0" y="0"/>
          <a:chExt cx="0" cy="0"/>
        </a:xfrm>
      </p:grpSpPr>
      <p:sp>
        <p:nvSpPr>
          <p:cNvPr id="55" name="Shape 43"/>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56" name="Shape 44"/>
          <p:cNvSpPr txBox="1">
            <a:spLocks noGrp="1"/>
          </p:cNvSpPr>
          <p:nvPr>
            <p:ph type="body" idx="1"/>
          </p:nvPr>
        </p:nvSpPr>
        <p:spPr>
          <a:xfrm>
            <a:off x="3887391" y="740569"/>
            <a:ext cx="4629150" cy="3655219"/>
          </a:xfrm>
          <a:prstGeom prst="rect">
            <a:avLst/>
          </a:prstGeom>
          <a:noFill/>
          <a:ln>
            <a:noFill/>
          </a:ln>
        </p:spPr>
        <p:txBody>
          <a:bodyPr spcFirstLastPara="1" wrap="square" lIns="68575" tIns="34275" rIns="68575" bIns="34275" anchor="t" anchorCtr="0">
            <a:normAutofit/>
          </a:bodyPr>
          <a:lstStyle>
            <a:lvl1pPr marL="457200" lvl="0" indent="-381000" algn="l">
              <a:lnSpc>
                <a:spcPct val="90000"/>
              </a:lnSpc>
              <a:spcBef>
                <a:spcPts val="800"/>
              </a:spcBef>
              <a:spcAft>
                <a:spcPts val="0"/>
              </a:spcAft>
              <a:buClr>
                <a:schemeClr val="dk1"/>
              </a:buClr>
              <a:buSzPts val="2400"/>
              <a:buChar char="•"/>
              <a:defRPr sz="2400"/>
            </a:lvl1pPr>
            <a:lvl2pPr marL="914400" lvl="1" indent="-361950" algn="l">
              <a:lnSpc>
                <a:spcPct val="90000"/>
              </a:lnSpc>
              <a:spcBef>
                <a:spcPts val="400"/>
              </a:spcBef>
              <a:spcAft>
                <a:spcPts val="0"/>
              </a:spcAft>
              <a:buClr>
                <a:schemeClr val="dk1"/>
              </a:buClr>
              <a:buSzPts val="2100"/>
              <a:buChar char="•"/>
              <a:defRPr sz="2100"/>
            </a:lvl2pPr>
            <a:lvl3pPr marL="1371600" lvl="2" indent="-342900" algn="l">
              <a:lnSpc>
                <a:spcPct val="90000"/>
              </a:lnSpc>
              <a:spcBef>
                <a:spcPts val="400"/>
              </a:spcBef>
              <a:spcAft>
                <a:spcPts val="0"/>
              </a:spcAft>
              <a:buClr>
                <a:schemeClr val="dk1"/>
              </a:buClr>
              <a:buSzPts val="1800"/>
              <a:buChar char="•"/>
              <a:defRPr sz="1800"/>
            </a:lvl3pPr>
            <a:lvl4pPr marL="1828800" lvl="3" indent="-323850" algn="l">
              <a:lnSpc>
                <a:spcPct val="90000"/>
              </a:lnSpc>
              <a:spcBef>
                <a:spcPts val="400"/>
              </a:spcBef>
              <a:spcAft>
                <a:spcPts val="0"/>
              </a:spcAft>
              <a:buClr>
                <a:schemeClr val="dk1"/>
              </a:buClr>
              <a:buSzPts val="1500"/>
              <a:buChar char="•"/>
              <a:defRPr sz="1500"/>
            </a:lvl4pPr>
            <a:lvl5pPr marL="2286000" lvl="4" indent="-323850" algn="l">
              <a:lnSpc>
                <a:spcPct val="90000"/>
              </a:lnSpc>
              <a:spcBef>
                <a:spcPts val="400"/>
              </a:spcBef>
              <a:spcAft>
                <a:spcPts val="0"/>
              </a:spcAft>
              <a:buClr>
                <a:schemeClr val="dk1"/>
              </a:buClr>
              <a:buSzPts val="1500"/>
              <a:buChar char="•"/>
              <a:defRPr sz="1500"/>
            </a:lvl5pPr>
            <a:lvl6pPr marL="2743200" lvl="5" indent="-323850" algn="l">
              <a:lnSpc>
                <a:spcPct val="90000"/>
              </a:lnSpc>
              <a:spcBef>
                <a:spcPts val="400"/>
              </a:spcBef>
              <a:spcAft>
                <a:spcPts val="0"/>
              </a:spcAft>
              <a:buClr>
                <a:schemeClr val="dk1"/>
              </a:buClr>
              <a:buSzPts val="1500"/>
              <a:buChar char="•"/>
              <a:defRPr sz="1500"/>
            </a:lvl6pPr>
            <a:lvl7pPr marL="3200400" lvl="6" indent="-323850" algn="l">
              <a:lnSpc>
                <a:spcPct val="90000"/>
              </a:lnSpc>
              <a:spcBef>
                <a:spcPts val="400"/>
              </a:spcBef>
              <a:spcAft>
                <a:spcPts val="0"/>
              </a:spcAft>
              <a:buClr>
                <a:schemeClr val="dk1"/>
              </a:buClr>
              <a:buSzPts val="1500"/>
              <a:buChar char="•"/>
              <a:defRPr sz="1500"/>
            </a:lvl7pPr>
            <a:lvl8pPr marL="3657600" lvl="7" indent="-323850" algn="l">
              <a:lnSpc>
                <a:spcPct val="90000"/>
              </a:lnSpc>
              <a:spcBef>
                <a:spcPts val="400"/>
              </a:spcBef>
              <a:spcAft>
                <a:spcPts val="0"/>
              </a:spcAft>
              <a:buClr>
                <a:schemeClr val="dk1"/>
              </a:buClr>
              <a:buSzPts val="1500"/>
              <a:buChar char="•"/>
              <a:defRPr sz="1500"/>
            </a:lvl8pPr>
            <a:lvl9pPr marL="4114800" lvl="8" indent="-323850" algn="l">
              <a:lnSpc>
                <a:spcPct val="90000"/>
              </a:lnSpc>
              <a:spcBef>
                <a:spcPts val="400"/>
              </a:spcBef>
              <a:spcAft>
                <a:spcPts val="0"/>
              </a:spcAft>
              <a:buClr>
                <a:schemeClr val="dk1"/>
              </a:buClr>
              <a:buSzPts val="1500"/>
              <a:buChar char="•"/>
              <a:defRPr sz="1500"/>
            </a:lvl9pPr>
          </a:lstStyle>
          <a:p>
            <a:endParaRPr/>
          </a:p>
        </p:txBody>
      </p:sp>
      <p:sp>
        <p:nvSpPr>
          <p:cNvPr id="57" name="Shape 45"/>
          <p:cNvSpPr txBox="1">
            <a:spLocks noGrp="1"/>
          </p:cNvSpPr>
          <p:nvPr>
            <p:ph type="body" idx="2"/>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58" name="Shape 46"/>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59" name="Shape 47"/>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0" name="Shape 48"/>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图片与标题" type="picTx">
  <p:cSld name="PICTURE_WITH_CAPTION_TEXT">
    <p:spTree>
      <p:nvGrpSpPr>
        <p:cNvPr id="1" name="Shape 61"/>
        <p:cNvGrpSpPr/>
        <p:nvPr/>
      </p:nvGrpSpPr>
      <p:grpSpPr>
        <a:xfrm>
          <a:off x="0" y="0"/>
          <a:ext cx="0" cy="0"/>
          <a:chOff x="0" y="0"/>
          <a:chExt cx="0" cy="0"/>
        </a:xfrm>
      </p:grpSpPr>
      <p:sp>
        <p:nvSpPr>
          <p:cNvPr id="62" name="Shape 24"/>
          <p:cNvSpPr txBox="1">
            <a:spLocks noGrp="1"/>
          </p:cNvSpPr>
          <p:nvPr>
            <p:ph type="title"/>
          </p:nvPr>
        </p:nvSpPr>
        <p:spPr>
          <a:xfrm>
            <a:off x="629841" y="342900"/>
            <a:ext cx="2949178" cy="1200150"/>
          </a:xfrm>
          <a:prstGeom prst="rect">
            <a:avLst/>
          </a:prstGeom>
          <a:noFill/>
          <a:ln>
            <a:noFill/>
          </a:ln>
        </p:spPr>
        <p:txBody>
          <a:bodyPr spcFirstLastPara="1" wrap="square" lIns="68575" tIns="34275" rIns="68575" bIns="34275" anchor="b" anchorCtr="0">
            <a:normAutofit/>
          </a:bodyPr>
          <a:lstStyle>
            <a:lvl1pPr lvl="0" algn="l">
              <a:lnSpc>
                <a:spcPct val="90000"/>
              </a:lnSpc>
              <a:spcBef>
                <a:spcPts val="0"/>
              </a:spcBef>
              <a:spcAft>
                <a:spcPts val="0"/>
              </a:spcAft>
              <a:buClr>
                <a:schemeClr val="dk1"/>
              </a:buClr>
              <a:buSzPts val="2400"/>
              <a:buFont typeface="Arial"/>
              <a:buNone/>
              <a:defRPr sz="2400"/>
            </a:lvl1pPr>
            <a:lvl2pPr lvl="1">
              <a:spcBef>
                <a:spcPts val="0"/>
              </a:spcBef>
              <a:spcAft>
                <a:spcPts val="0"/>
              </a:spcAft>
              <a:buSzPts val="1100"/>
              <a:buNone/>
              <a:defRPr/>
            </a:lvl2pPr>
            <a:lvl3pPr lvl="2">
              <a:spcBef>
                <a:spcPts val="0"/>
              </a:spcBef>
              <a:spcAft>
                <a:spcPts val="0"/>
              </a:spcAft>
              <a:buSzPts val="1100"/>
              <a:buNone/>
              <a:defRPr/>
            </a:lvl3pPr>
            <a:lvl4pPr lvl="3">
              <a:spcBef>
                <a:spcPts val="0"/>
              </a:spcBef>
              <a:spcAft>
                <a:spcPts val="0"/>
              </a:spcAft>
              <a:buSzPts val="1100"/>
              <a:buNone/>
              <a:defRPr/>
            </a:lvl4pPr>
            <a:lvl5pPr lvl="4">
              <a:spcBef>
                <a:spcPts val="0"/>
              </a:spcBef>
              <a:spcAft>
                <a:spcPts val="0"/>
              </a:spcAft>
              <a:buSzPts val="1100"/>
              <a:buNone/>
              <a:defRPr/>
            </a:lvl5pPr>
            <a:lvl6pPr lvl="5">
              <a:spcBef>
                <a:spcPts val="0"/>
              </a:spcBef>
              <a:spcAft>
                <a:spcPts val="0"/>
              </a:spcAft>
              <a:buSzPts val="1100"/>
              <a:buNone/>
              <a:defRPr/>
            </a:lvl6pPr>
            <a:lvl7pPr lvl="6">
              <a:spcBef>
                <a:spcPts val="0"/>
              </a:spcBef>
              <a:spcAft>
                <a:spcPts val="0"/>
              </a:spcAft>
              <a:buSzPts val="1100"/>
              <a:buNone/>
              <a:defRPr/>
            </a:lvl7pPr>
            <a:lvl8pPr lvl="7">
              <a:spcBef>
                <a:spcPts val="0"/>
              </a:spcBef>
              <a:spcAft>
                <a:spcPts val="0"/>
              </a:spcAft>
              <a:buSzPts val="1100"/>
              <a:buNone/>
              <a:defRPr/>
            </a:lvl8pPr>
            <a:lvl9pPr lvl="8">
              <a:spcBef>
                <a:spcPts val="0"/>
              </a:spcBef>
              <a:spcAft>
                <a:spcPts val="0"/>
              </a:spcAft>
              <a:buSzPts val="1100"/>
              <a:buNone/>
              <a:defRPr/>
            </a:lvl9pPr>
          </a:lstStyle>
          <a:p>
            <a:endParaRPr/>
          </a:p>
        </p:txBody>
      </p:sp>
      <p:sp>
        <p:nvSpPr>
          <p:cNvPr id="63" name="Shape 25"/>
          <p:cNvSpPr>
            <a:spLocks noGrp="1"/>
          </p:cNvSpPr>
          <p:nvPr>
            <p:ph type="pic" idx="2"/>
          </p:nvPr>
        </p:nvSpPr>
        <p:spPr>
          <a:xfrm>
            <a:off x="3887391" y="740569"/>
            <a:ext cx="4629150" cy="3655219"/>
          </a:xfrm>
          <a:prstGeom prst="rect">
            <a:avLst/>
          </a:prstGeom>
          <a:noFill/>
          <a:ln>
            <a:noFill/>
          </a:ln>
        </p:spPr>
      </p:sp>
      <p:sp>
        <p:nvSpPr>
          <p:cNvPr id="64" name="Shape 26"/>
          <p:cNvSpPr txBox="1">
            <a:spLocks noGrp="1"/>
          </p:cNvSpPr>
          <p:nvPr>
            <p:ph type="body" idx="1"/>
          </p:nvPr>
        </p:nvSpPr>
        <p:spPr>
          <a:xfrm>
            <a:off x="629841" y="1543050"/>
            <a:ext cx="2949178" cy="2858691"/>
          </a:xfrm>
          <a:prstGeom prst="rect">
            <a:avLst/>
          </a:prstGeom>
          <a:noFill/>
          <a:ln>
            <a:noFill/>
          </a:ln>
        </p:spPr>
        <p:txBody>
          <a:bodyPr spcFirstLastPara="1" wrap="square" lIns="68575" tIns="34275" rIns="68575" bIns="34275" anchor="t" anchorCtr="0">
            <a:normAutofit/>
          </a:bodyPr>
          <a:lstStyle>
            <a:lvl1pPr marL="457200" lvl="0" indent="-228600" algn="l">
              <a:lnSpc>
                <a:spcPct val="90000"/>
              </a:lnSpc>
              <a:spcBef>
                <a:spcPts val="800"/>
              </a:spcBef>
              <a:spcAft>
                <a:spcPts val="0"/>
              </a:spcAft>
              <a:buClr>
                <a:schemeClr val="dk1"/>
              </a:buClr>
              <a:buSzPts val="1200"/>
              <a:buNone/>
              <a:defRPr sz="1200"/>
            </a:lvl1pPr>
            <a:lvl2pPr marL="914400" lvl="1" indent="-228600" algn="l">
              <a:lnSpc>
                <a:spcPct val="90000"/>
              </a:lnSpc>
              <a:spcBef>
                <a:spcPts val="400"/>
              </a:spcBef>
              <a:spcAft>
                <a:spcPts val="0"/>
              </a:spcAft>
              <a:buClr>
                <a:schemeClr val="dk1"/>
              </a:buClr>
              <a:buSzPts val="1100"/>
              <a:buNone/>
              <a:defRPr sz="1100"/>
            </a:lvl2pPr>
            <a:lvl3pPr marL="1371600" lvl="2" indent="-228600" algn="l">
              <a:lnSpc>
                <a:spcPct val="90000"/>
              </a:lnSpc>
              <a:spcBef>
                <a:spcPts val="400"/>
              </a:spcBef>
              <a:spcAft>
                <a:spcPts val="0"/>
              </a:spcAft>
              <a:buClr>
                <a:schemeClr val="dk1"/>
              </a:buClr>
              <a:buSzPts val="900"/>
              <a:buNone/>
              <a:defRPr sz="900"/>
            </a:lvl3pPr>
            <a:lvl4pPr marL="1828800" lvl="3" indent="-228600" algn="l">
              <a:lnSpc>
                <a:spcPct val="90000"/>
              </a:lnSpc>
              <a:spcBef>
                <a:spcPts val="400"/>
              </a:spcBef>
              <a:spcAft>
                <a:spcPts val="0"/>
              </a:spcAft>
              <a:buClr>
                <a:schemeClr val="dk1"/>
              </a:buClr>
              <a:buSzPts val="800"/>
              <a:buNone/>
              <a:defRPr sz="800"/>
            </a:lvl4pPr>
            <a:lvl5pPr marL="2286000" lvl="4" indent="-228600" algn="l">
              <a:lnSpc>
                <a:spcPct val="90000"/>
              </a:lnSpc>
              <a:spcBef>
                <a:spcPts val="400"/>
              </a:spcBef>
              <a:spcAft>
                <a:spcPts val="0"/>
              </a:spcAft>
              <a:buClr>
                <a:schemeClr val="dk1"/>
              </a:buClr>
              <a:buSzPts val="800"/>
              <a:buNone/>
              <a:defRPr sz="800"/>
            </a:lvl5pPr>
            <a:lvl6pPr marL="2743200" lvl="5" indent="-228600" algn="l">
              <a:lnSpc>
                <a:spcPct val="90000"/>
              </a:lnSpc>
              <a:spcBef>
                <a:spcPts val="400"/>
              </a:spcBef>
              <a:spcAft>
                <a:spcPts val="0"/>
              </a:spcAft>
              <a:buClr>
                <a:schemeClr val="dk1"/>
              </a:buClr>
              <a:buSzPts val="800"/>
              <a:buNone/>
              <a:defRPr sz="800"/>
            </a:lvl6pPr>
            <a:lvl7pPr marL="3200400" lvl="6" indent="-228600" algn="l">
              <a:lnSpc>
                <a:spcPct val="90000"/>
              </a:lnSpc>
              <a:spcBef>
                <a:spcPts val="400"/>
              </a:spcBef>
              <a:spcAft>
                <a:spcPts val="0"/>
              </a:spcAft>
              <a:buClr>
                <a:schemeClr val="dk1"/>
              </a:buClr>
              <a:buSzPts val="800"/>
              <a:buNone/>
              <a:defRPr sz="800"/>
            </a:lvl7pPr>
            <a:lvl8pPr marL="3657600" lvl="7" indent="-228600" algn="l">
              <a:lnSpc>
                <a:spcPct val="90000"/>
              </a:lnSpc>
              <a:spcBef>
                <a:spcPts val="400"/>
              </a:spcBef>
              <a:spcAft>
                <a:spcPts val="0"/>
              </a:spcAft>
              <a:buClr>
                <a:schemeClr val="dk1"/>
              </a:buClr>
              <a:buSzPts val="800"/>
              <a:buNone/>
              <a:defRPr sz="800"/>
            </a:lvl8pPr>
            <a:lvl9pPr marL="4114800" lvl="8" indent="-228600" algn="l">
              <a:lnSpc>
                <a:spcPct val="90000"/>
              </a:lnSpc>
              <a:spcBef>
                <a:spcPts val="400"/>
              </a:spcBef>
              <a:spcAft>
                <a:spcPts val="0"/>
              </a:spcAft>
              <a:buClr>
                <a:schemeClr val="dk1"/>
              </a:buClr>
              <a:buSzPts val="800"/>
              <a:buNone/>
              <a:defRPr sz="800"/>
            </a:lvl9pPr>
          </a:lstStyle>
          <a:p>
            <a:endParaRPr/>
          </a:p>
        </p:txBody>
      </p:sp>
      <p:sp>
        <p:nvSpPr>
          <p:cNvPr id="65" name="Shape 27"/>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lvl="0" algn="l">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6" name="Shape 28"/>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lvl="0" algn="ctr">
              <a:spcBef>
                <a:spcPts val="0"/>
              </a:spcBef>
              <a:spcAft>
                <a:spcPts val="0"/>
              </a:spcAft>
              <a:buSzPts val="1100"/>
              <a:buNone/>
              <a:defRPr/>
            </a:lvl1pPr>
            <a:lvl2pPr lvl="1" algn="l">
              <a:spcBef>
                <a:spcPts val="0"/>
              </a:spcBef>
              <a:spcAft>
                <a:spcPts val="0"/>
              </a:spcAft>
              <a:buSzPts val="1100"/>
              <a:buNone/>
              <a:defRPr/>
            </a:lvl2pPr>
            <a:lvl3pPr lvl="2" algn="l">
              <a:spcBef>
                <a:spcPts val="0"/>
              </a:spcBef>
              <a:spcAft>
                <a:spcPts val="0"/>
              </a:spcAft>
              <a:buSzPts val="1100"/>
              <a:buNone/>
              <a:defRPr/>
            </a:lvl3pPr>
            <a:lvl4pPr lvl="3" algn="l">
              <a:spcBef>
                <a:spcPts val="0"/>
              </a:spcBef>
              <a:spcAft>
                <a:spcPts val="0"/>
              </a:spcAft>
              <a:buSzPts val="1100"/>
              <a:buNone/>
              <a:defRPr/>
            </a:lvl4pPr>
            <a:lvl5pPr lvl="4" algn="l">
              <a:spcBef>
                <a:spcPts val="0"/>
              </a:spcBef>
              <a:spcAft>
                <a:spcPts val="0"/>
              </a:spcAft>
              <a:buSzPts val="1100"/>
              <a:buNone/>
              <a:defRPr/>
            </a:lvl5pPr>
            <a:lvl6pPr lvl="5" algn="l">
              <a:spcBef>
                <a:spcPts val="0"/>
              </a:spcBef>
              <a:spcAft>
                <a:spcPts val="0"/>
              </a:spcAft>
              <a:buSzPts val="1100"/>
              <a:buNone/>
              <a:defRPr/>
            </a:lvl6pPr>
            <a:lvl7pPr lvl="6" algn="l">
              <a:spcBef>
                <a:spcPts val="0"/>
              </a:spcBef>
              <a:spcAft>
                <a:spcPts val="0"/>
              </a:spcAft>
              <a:buSzPts val="1100"/>
              <a:buNone/>
              <a:defRPr/>
            </a:lvl7pPr>
            <a:lvl8pPr lvl="7" algn="l">
              <a:spcBef>
                <a:spcPts val="0"/>
              </a:spcBef>
              <a:spcAft>
                <a:spcPts val="0"/>
              </a:spcAft>
              <a:buSzPts val="1100"/>
              <a:buNone/>
              <a:defRPr/>
            </a:lvl8pPr>
            <a:lvl9pPr lvl="8" algn="l">
              <a:spcBef>
                <a:spcPts val="0"/>
              </a:spcBef>
              <a:spcAft>
                <a:spcPts val="0"/>
              </a:spcAft>
              <a:buSzPts val="1100"/>
              <a:buNone/>
              <a:defRPr/>
            </a:lvl9pPr>
          </a:lstStyle>
          <a:p>
            <a:endParaRPr/>
          </a:p>
        </p:txBody>
      </p:sp>
      <p:sp>
        <p:nvSpPr>
          <p:cNvPr id="67" name="Shape 29"/>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zh-C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Shape 1"/>
          <p:cNvSpPr txBox="1">
            <a:spLocks noGrp="1"/>
          </p:cNvSpPr>
          <p:nvPr>
            <p:ph type="title"/>
          </p:nvPr>
        </p:nvSpPr>
        <p:spPr>
          <a:xfrm>
            <a:off x="628650" y="273844"/>
            <a:ext cx="7886700" cy="994172"/>
          </a:xfrm>
          <a:prstGeom prst="rect">
            <a:avLst/>
          </a:prstGeom>
          <a:noFill/>
          <a:ln>
            <a:noFill/>
          </a:ln>
        </p:spPr>
        <p:txBody>
          <a:bodyPr spcFirstLastPara="1" wrap="square" lIns="68575" tIns="34275" rIns="68575" bIns="34275" anchor="ctr" anchorCtr="0">
            <a:normAutofit/>
          </a:bodyPr>
          <a:lstStyle>
            <a:lvl1pPr marR="0" lvl="0" algn="l" rtl="0">
              <a:lnSpc>
                <a:spcPct val="90000"/>
              </a:lnSpc>
              <a:spcBef>
                <a:spcPts val="0"/>
              </a:spcBef>
              <a:spcAft>
                <a:spcPts val="0"/>
              </a:spcAft>
              <a:buClr>
                <a:schemeClr val="dk1"/>
              </a:buClr>
              <a:buSzPts val="3300"/>
              <a:buFont typeface="Arial"/>
              <a:buNone/>
              <a:defRPr sz="3300" b="0" i="0" u="none" strike="noStrike" cap="none">
                <a:solidFill>
                  <a:schemeClr val="dk1"/>
                </a:solidFill>
                <a:latin typeface="Arial"/>
                <a:ea typeface="Arial"/>
                <a:cs typeface="Arial"/>
                <a:sym typeface="Arial"/>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a:endParaRPr/>
          </a:p>
        </p:txBody>
      </p:sp>
      <p:sp>
        <p:nvSpPr>
          <p:cNvPr id="7" name="Shape 2"/>
          <p:cNvSpPr txBox="1">
            <a:spLocks noGrp="1"/>
          </p:cNvSpPr>
          <p:nvPr>
            <p:ph type="body" idx="1"/>
          </p:nvPr>
        </p:nvSpPr>
        <p:spPr>
          <a:xfrm>
            <a:off x="628650" y="1369219"/>
            <a:ext cx="7886700" cy="3263504"/>
          </a:xfrm>
          <a:prstGeom prst="rect">
            <a:avLst/>
          </a:prstGeom>
          <a:noFill/>
          <a:ln>
            <a:noFill/>
          </a:ln>
        </p:spPr>
        <p:txBody>
          <a:bodyPr spcFirstLastPara="1" wrap="square" lIns="68575" tIns="34275" rIns="68575" bIns="34275" anchor="t" anchorCtr="0">
            <a:normAutofit/>
          </a:bodyPr>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Arial"/>
                <a:ea typeface="Arial"/>
                <a:cs typeface="Arial"/>
                <a:sym typeface="Arial"/>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Arial"/>
                <a:ea typeface="Arial"/>
                <a:cs typeface="Arial"/>
                <a:sym typeface="Arial"/>
              </a:defRPr>
            </a:lvl9pPr>
          </a:lstStyle>
          <a:p>
            <a:endParaRPr/>
          </a:p>
        </p:txBody>
      </p:sp>
      <p:sp>
        <p:nvSpPr>
          <p:cNvPr id="8" name="Shape 3"/>
          <p:cNvSpPr txBox="1">
            <a:spLocks noGrp="1"/>
          </p:cNvSpPr>
          <p:nvPr>
            <p:ph type="dt" idx="10"/>
          </p:nvPr>
        </p:nvSpPr>
        <p:spPr>
          <a:xfrm>
            <a:off x="628650" y="4767263"/>
            <a:ext cx="2057400" cy="273844"/>
          </a:xfrm>
          <a:prstGeom prst="rect">
            <a:avLst/>
          </a:prstGeom>
          <a:noFill/>
          <a:ln>
            <a:noFill/>
          </a:ln>
        </p:spPr>
        <p:txBody>
          <a:bodyPr spcFirstLastPara="1" wrap="square" lIns="68575" tIns="34275" rIns="68575" bIns="34275" anchor="ctr" anchorCtr="0">
            <a:noAutofit/>
          </a:bodyPr>
          <a:lstStyle>
            <a:lvl1pPr marR="0" lvl="0" algn="l"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9" name="Shape 4"/>
          <p:cNvSpPr txBox="1">
            <a:spLocks noGrp="1"/>
          </p:cNvSpPr>
          <p:nvPr>
            <p:ph type="ftr" idx="11"/>
          </p:nvPr>
        </p:nvSpPr>
        <p:spPr>
          <a:xfrm>
            <a:off x="3028950" y="4767263"/>
            <a:ext cx="3086100" cy="273844"/>
          </a:xfrm>
          <a:prstGeom prst="rect">
            <a:avLst/>
          </a:prstGeom>
          <a:noFill/>
          <a:ln>
            <a:noFill/>
          </a:ln>
        </p:spPr>
        <p:txBody>
          <a:bodyPr spcFirstLastPara="1" wrap="square" lIns="68575" tIns="34275" rIns="68575" bIns="34275" anchor="ctr" anchorCtr="0">
            <a:noAutofit/>
          </a:bodyPr>
          <a:lstStyle>
            <a:lvl1pPr marR="0" lvl="0" algn="ctr" rtl="0">
              <a:spcBef>
                <a:spcPts val="0"/>
              </a:spcBef>
              <a:spcAft>
                <a:spcPts val="0"/>
              </a:spcAft>
              <a:buSzPts val="1100"/>
              <a:buNone/>
              <a:defRPr sz="900" b="0" i="0" u="none" strike="noStrike" cap="none">
                <a:solidFill>
                  <a:srgbClr val="888888"/>
                </a:solidFill>
                <a:latin typeface="Arial"/>
                <a:ea typeface="Arial"/>
                <a:cs typeface="Arial"/>
                <a:sym typeface="Arial"/>
              </a:defRPr>
            </a:lvl1pPr>
            <a:lvl2pPr marR="0" lvl="1" algn="l" rtl="0">
              <a:spcBef>
                <a:spcPts val="0"/>
              </a:spcBef>
              <a:spcAft>
                <a:spcPts val="0"/>
              </a:spcAft>
              <a:buSzPts val="1100"/>
              <a:buNone/>
              <a:defRPr sz="1400" b="0" i="0" u="none" strike="noStrike" cap="none">
                <a:solidFill>
                  <a:schemeClr val="dk1"/>
                </a:solidFill>
                <a:latin typeface="Arial"/>
                <a:ea typeface="Arial"/>
                <a:cs typeface="Arial"/>
                <a:sym typeface="Arial"/>
              </a:defRPr>
            </a:lvl2pPr>
            <a:lvl3pPr marR="0" lvl="2" algn="l" rtl="0">
              <a:spcBef>
                <a:spcPts val="0"/>
              </a:spcBef>
              <a:spcAft>
                <a:spcPts val="0"/>
              </a:spcAft>
              <a:buSzPts val="1100"/>
              <a:buNone/>
              <a:defRPr sz="1400" b="0" i="0" u="none" strike="noStrike" cap="none">
                <a:solidFill>
                  <a:schemeClr val="dk1"/>
                </a:solidFill>
                <a:latin typeface="Arial"/>
                <a:ea typeface="Arial"/>
                <a:cs typeface="Arial"/>
                <a:sym typeface="Arial"/>
              </a:defRPr>
            </a:lvl3pPr>
            <a:lvl4pPr marR="0" lvl="3" algn="l" rtl="0">
              <a:spcBef>
                <a:spcPts val="0"/>
              </a:spcBef>
              <a:spcAft>
                <a:spcPts val="0"/>
              </a:spcAft>
              <a:buSzPts val="1100"/>
              <a:buNone/>
              <a:defRPr sz="1400" b="0" i="0" u="none" strike="noStrike" cap="none">
                <a:solidFill>
                  <a:schemeClr val="dk1"/>
                </a:solidFill>
                <a:latin typeface="Arial"/>
                <a:ea typeface="Arial"/>
                <a:cs typeface="Arial"/>
                <a:sym typeface="Arial"/>
              </a:defRPr>
            </a:lvl4pPr>
            <a:lvl5pPr marR="0" lvl="4" algn="l" rtl="0">
              <a:spcBef>
                <a:spcPts val="0"/>
              </a:spcBef>
              <a:spcAft>
                <a:spcPts val="0"/>
              </a:spcAft>
              <a:buSzPts val="1100"/>
              <a:buNone/>
              <a:defRPr sz="1400" b="0" i="0" u="none" strike="noStrike" cap="none">
                <a:solidFill>
                  <a:schemeClr val="dk1"/>
                </a:solidFill>
                <a:latin typeface="Arial"/>
                <a:ea typeface="Arial"/>
                <a:cs typeface="Arial"/>
                <a:sym typeface="Arial"/>
              </a:defRPr>
            </a:lvl5pPr>
            <a:lvl6pPr marR="0" lvl="5" algn="l" rtl="0">
              <a:spcBef>
                <a:spcPts val="0"/>
              </a:spcBef>
              <a:spcAft>
                <a:spcPts val="0"/>
              </a:spcAft>
              <a:buSzPts val="1100"/>
              <a:buNone/>
              <a:defRPr sz="1400" b="0" i="0" u="none" strike="noStrike" cap="none">
                <a:solidFill>
                  <a:schemeClr val="dk1"/>
                </a:solidFill>
                <a:latin typeface="Arial"/>
                <a:ea typeface="Arial"/>
                <a:cs typeface="Arial"/>
                <a:sym typeface="Arial"/>
              </a:defRPr>
            </a:lvl6pPr>
            <a:lvl7pPr marR="0" lvl="6" algn="l" rtl="0">
              <a:spcBef>
                <a:spcPts val="0"/>
              </a:spcBef>
              <a:spcAft>
                <a:spcPts val="0"/>
              </a:spcAft>
              <a:buSzPts val="1100"/>
              <a:buNone/>
              <a:defRPr sz="1400" b="0" i="0" u="none" strike="noStrike" cap="none">
                <a:solidFill>
                  <a:schemeClr val="dk1"/>
                </a:solidFill>
                <a:latin typeface="Arial"/>
                <a:ea typeface="Arial"/>
                <a:cs typeface="Arial"/>
                <a:sym typeface="Arial"/>
              </a:defRPr>
            </a:lvl7pPr>
            <a:lvl8pPr marR="0" lvl="7" algn="l" rtl="0">
              <a:spcBef>
                <a:spcPts val="0"/>
              </a:spcBef>
              <a:spcAft>
                <a:spcPts val="0"/>
              </a:spcAft>
              <a:buSzPts val="1100"/>
              <a:buNone/>
              <a:defRPr sz="1400" b="0" i="0" u="none" strike="noStrike" cap="none">
                <a:solidFill>
                  <a:schemeClr val="dk1"/>
                </a:solidFill>
                <a:latin typeface="Arial"/>
                <a:ea typeface="Arial"/>
                <a:cs typeface="Arial"/>
                <a:sym typeface="Arial"/>
              </a:defRPr>
            </a:lvl8pPr>
            <a:lvl9pPr marR="0" lvl="8" algn="l" rtl="0">
              <a:spcBef>
                <a:spcPts val="0"/>
              </a:spcBef>
              <a:spcAft>
                <a:spcPts val="0"/>
              </a:spcAft>
              <a:buSzPts val="1100"/>
              <a:buNone/>
              <a:defRPr sz="1400" b="0" i="0" u="none" strike="noStrike" cap="none">
                <a:solidFill>
                  <a:schemeClr val="dk1"/>
                </a:solidFill>
                <a:latin typeface="Arial"/>
                <a:ea typeface="Arial"/>
                <a:cs typeface="Arial"/>
                <a:sym typeface="Arial"/>
              </a:defRPr>
            </a:lvl9pPr>
          </a:lstStyle>
          <a:p>
            <a:endParaRPr/>
          </a:p>
        </p:txBody>
      </p:sp>
      <p:sp>
        <p:nvSpPr>
          <p:cNvPr id="10" name="Shape 5"/>
          <p:cNvSpPr txBox="1">
            <a:spLocks noGrp="1"/>
          </p:cNvSpPr>
          <p:nvPr>
            <p:ph type="sldNum" idx="12"/>
          </p:nvPr>
        </p:nvSpPr>
        <p:spPr>
          <a:xfrm>
            <a:off x="6457950" y="4767263"/>
            <a:ext cx="2057400" cy="273844"/>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Arial"/>
                <a:ea typeface="Arial"/>
                <a:cs typeface="Arial"/>
                <a:sym typeface="Arial"/>
              </a:defRPr>
            </a:lvl1pPr>
            <a:lvl2pPr marL="0" marR="0" lvl="1" indent="0" algn="r" rtl="0">
              <a:spcBef>
                <a:spcPts val="0"/>
              </a:spcBef>
              <a:buNone/>
              <a:defRPr sz="900" b="0" i="0" u="none" strike="noStrike" cap="none">
                <a:solidFill>
                  <a:srgbClr val="888888"/>
                </a:solidFill>
                <a:latin typeface="Arial"/>
                <a:ea typeface="Arial"/>
                <a:cs typeface="Arial"/>
                <a:sym typeface="Arial"/>
              </a:defRPr>
            </a:lvl2pPr>
            <a:lvl3pPr marL="0" marR="0" lvl="2" indent="0" algn="r" rtl="0">
              <a:spcBef>
                <a:spcPts val="0"/>
              </a:spcBef>
              <a:buNone/>
              <a:defRPr sz="900" b="0" i="0" u="none" strike="noStrike" cap="none">
                <a:solidFill>
                  <a:srgbClr val="888888"/>
                </a:solidFill>
                <a:latin typeface="Arial"/>
                <a:ea typeface="Arial"/>
                <a:cs typeface="Arial"/>
                <a:sym typeface="Arial"/>
              </a:defRPr>
            </a:lvl3pPr>
            <a:lvl4pPr marL="0" marR="0" lvl="3" indent="0" algn="r" rtl="0">
              <a:spcBef>
                <a:spcPts val="0"/>
              </a:spcBef>
              <a:buNone/>
              <a:defRPr sz="900" b="0" i="0" u="none" strike="noStrike" cap="none">
                <a:solidFill>
                  <a:srgbClr val="888888"/>
                </a:solidFill>
                <a:latin typeface="Arial"/>
                <a:ea typeface="Arial"/>
                <a:cs typeface="Arial"/>
                <a:sym typeface="Arial"/>
              </a:defRPr>
            </a:lvl4pPr>
            <a:lvl5pPr marL="0" marR="0" lvl="4" indent="0" algn="r" rtl="0">
              <a:spcBef>
                <a:spcPts val="0"/>
              </a:spcBef>
              <a:buNone/>
              <a:defRPr sz="900" b="0" i="0" u="none" strike="noStrike" cap="none">
                <a:solidFill>
                  <a:srgbClr val="888888"/>
                </a:solidFill>
                <a:latin typeface="Arial"/>
                <a:ea typeface="Arial"/>
                <a:cs typeface="Arial"/>
                <a:sym typeface="Arial"/>
              </a:defRPr>
            </a:lvl5pPr>
            <a:lvl6pPr marL="0" marR="0" lvl="5" indent="0" algn="r" rtl="0">
              <a:spcBef>
                <a:spcPts val="0"/>
              </a:spcBef>
              <a:buNone/>
              <a:defRPr sz="900" b="0" i="0" u="none" strike="noStrike" cap="none">
                <a:solidFill>
                  <a:srgbClr val="888888"/>
                </a:solidFill>
                <a:latin typeface="Arial"/>
                <a:ea typeface="Arial"/>
                <a:cs typeface="Arial"/>
                <a:sym typeface="Arial"/>
              </a:defRPr>
            </a:lvl6pPr>
            <a:lvl7pPr marL="0" marR="0" lvl="6" indent="0" algn="r" rtl="0">
              <a:spcBef>
                <a:spcPts val="0"/>
              </a:spcBef>
              <a:buNone/>
              <a:defRPr sz="900" b="0" i="0" u="none" strike="noStrike" cap="none">
                <a:solidFill>
                  <a:srgbClr val="888888"/>
                </a:solidFill>
                <a:latin typeface="Arial"/>
                <a:ea typeface="Arial"/>
                <a:cs typeface="Arial"/>
                <a:sym typeface="Arial"/>
              </a:defRPr>
            </a:lvl7pPr>
            <a:lvl8pPr marL="0" marR="0" lvl="7" indent="0" algn="r" rtl="0">
              <a:spcBef>
                <a:spcPts val="0"/>
              </a:spcBef>
              <a:buNone/>
              <a:defRPr sz="900" b="0" i="0" u="none" strike="noStrike" cap="none">
                <a:solidFill>
                  <a:srgbClr val="888888"/>
                </a:solidFill>
                <a:latin typeface="Arial"/>
                <a:ea typeface="Arial"/>
                <a:cs typeface="Arial"/>
                <a:sym typeface="Arial"/>
              </a:defRPr>
            </a:lvl8pPr>
            <a:lvl9pPr marL="0" marR="0" lvl="8" indent="0" algn="r" rtl="0">
              <a:spcBef>
                <a:spcPts val="0"/>
              </a:spcBef>
              <a:buNone/>
              <a:defRPr sz="900" b="0" i="0" u="none" strike="noStrike" cap="none">
                <a:solidFill>
                  <a:srgbClr val="888888"/>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zh-C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默认主题">
    <p:bg>
      <p:bgPr>
        <a:solidFill>
          <a:srgbClr val="FFFFFF">
            <a:alpha val="100000"/>
          </a:srgbClr>
        </a:solidFill>
        <a:effectLst/>
      </p:bgPr>
    </p:bg>
    <p:spTree>
      <p:nvGrpSpPr>
        <p:cNvPr id="1" name="Shape 5"/>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5748369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36.png"/><Relationship Id="rId13" Type="http://schemas.openxmlformats.org/officeDocument/2006/relationships/image" Target="../media/image41.svg"/><Relationship Id="rId3" Type="http://schemas.openxmlformats.org/officeDocument/2006/relationships/image" Target="../media/image2.jpeg"/><Relationship Id="rId7" Type="http://schemas.openxmlformats.org/officeDocument/2006/relationships/image" Target="../media/image35.svg"/><Relationship Id="rId12" Type="http://schemas.openxmlformats.org/officeDocument/2006/relationships/image" Target="../media/image40.png"/><Relationship Id="rId2" Type="http://schemas.openxmlformats.org/officeDocument/2006/relationships/notesSlide" Target="../notesSlides/notesSlide10.xml"/><Relationship Id="rId1" Type="http://schemas.openxmlformats.org/officeDocument/2006/relationships/slideLayout" Target="../slideLayouts/slideLayout12.xml"/><Relationship Id="rId6" Type="http://schemas.openxmlformats.org/officeDocument/2006/relationships/image" Target="../media/image34.png"/><Relationship Id="rId11" Type="http://schemas.openxmlformats.org/officeDocument/2006/relationships/image" Target="../media/image39.svg"/><Relationship Id="rId5" Type="http://schemas.openxmlformats.org/officeDocument/2006/relationships/image" Target="../media/image33.svg"/><Relationship Id="rId10" Type="http://schemas.openxmlformats.org/officeDocument/2006/relationships/image" Target="../media/image38.png"/><Relationship Id="rId4" Type="http://schemas.openxmlformats.org/officeDocument/2006/relationships/image" Target="../media/image32.png"/><Relationship Id="rId9" Type="http://schemas.openxmlformats.org/officeDocument/2006/relationships/image" Target="../media/image37.svg"/></Relationships>
</file>

<file path=ppt/slides/_rels/slide11.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jpeg"/><Relationship Id="rId7" Type="http://schemas.openxmlformats.org/officeDocument/2006/relationships/image" Target="../media/image43.sv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image" Target="../media/image42.png"/><Relationship Id="rId11" Type="http://schemas.openxmlformats.org/officeDocument/2006/relationships/image" Target="../media/image21.svg"/><Relationship Id="rId5" Type="http://schemas.openxmlformats.org/officeDocument/2006/relationships/image" Target="../media/image29.svg"/><Relationship Id="rId10" Type="http://schemas.openxmlformats.org/officeDocument/2006/relationships/image" Target="../media/image20.png"/><Relationship Id="rId4" Type="http://schemas.openxmlformats.org/officeDocument/2006/relationships/image" Target="../media/image28.png"/><Relationship Id="rId9" Type="http://schemas.openxmlformats.org/officeDocument/2006/relationships/image" Target="../media/image45.svg"/></Relationships>
</file>

<file path=ppt/slides/_rels/slide12.xml.rels><?xml version="1.0" encoding="UTF-8" standalone="yes"?>
<Relationships xmlns="http://schemas.openxmlformats.org/package/2006/relationships"><Relationship Id="rId8" Type="http://schemas.openxmlformats.org/officeDocument/2006/relationships/image" Target="../media/image50.jpeg"/><Relationship Id="rId3" Type="http://schemas.openxmlformats.org/officeDocument/2006/relationships/image" Target="../media/image2.jpeg"/><Relationship Id="rId7" Type="http://schemas.openxmlformats.org/officeDocument/2006/relationships/image" Target="../media/image49.svg"/><Relationship Id="rId2" Type="http://schemas.openxmlformats.org/officeDocument/2006/relationships/notesSlide" Target="../notesSlides/notesSlide12.xml"/><Relationship Id="rId1" Type="http://schemas.openxmlformats.org/officeDocument/2006/relationships/slideLayout" Target="../slideLayouts/slideLayout12.xml"/><Relationship Id="rId6" Type="http://schemas.openxmlformats.org/officeDocument/2006/relationships/image" Target="../media/image48.png"/><Relationship Id="rId5" Type="http://schemas.openxmlformats.org/officeDocument/2006/relationships/image" Target="../media/image47.svg"/><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jpeg"/><Relationship Id="rId7" Type="http://schemas.openxmlformats.org/officeDocument/2006/relationships/image" Target="../media/image19.svg"/><Relationship Id="rId2" Type="http://schemas.openxmlformats.org/officeDocument/2006/relationships/notesSlide" Target="../notesSlides/notesSlide13.xml"/><Relationship Id="rId1" Type="http://schemas.openxmlformats.org/officeDocument/2006/relationships/slideLayout" Target="../slideLayouts/slideLayout12.xml"/><Relationship Id="rId6" Type="http://schemas.openxmlformats.org/officeDocument/2006/relationships/image" Target="../media/image18.png"/><Relationship Id="rId11" Type="http://schemas.openxmlformats.org/officeDocument/2006/relationships/image" Target="../media/image52.svg"/><Relationship Id="rId5" Type="http://schemas.openxmlformats.org/officeDocument/2006/relationships/image" Target="../media/image33.svg"/><Relationship Id="rId10" Type="http://schemas.openxmlformats.org/officeDocument/2006/relationships/image" Target="../media/image51.png"/><Relationship Id="rId4" Type="http://schemas.openxmlformats.org/officeDocument/2006/relationships/image" Target="../media/image32.png"/><Relationship Id="rId9" Type="http://schemas.openxmlformats.org/officeDocument/2006/relationships/image" Target="../media/image41.svg"/></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2.jpeg"/><Relationship Id="rId7" Type="http://schemas.openxmlformats.org/officeDocument/2006/relationships/image" Target="../media/image54.svg"/><Relationship Id="rId2" Type="http://schemas.openxmlformats.org/officeDocument/2006/relationships/notesSlide" Target="../notesSlides/notesSlide15.xml"/><Relationship Id="rId1" Type="http://schemas.openxmlformats.org/officeDocument/2006/relationships/slideLayout" Target="../slideLayouts/slideLayout12.xml"/><Relationship Id="rId6" Type="http://schemas.openxmlformats.org/officeDocument/2006/relationships/image" Target="../media/image53.png"/><Relationship Id="rId11" Type="http://schemas.openxmlformats.org/officeDocument/2006/relationships/image" Target="../media/image58.svg"/><Relationship Id="rId5" Type="http://schemas.openxmlformats.org/officeDocument/2006/relationships/image" Target="../media/image8.svg"/><Relationship Id="rId10" Type="http://schemas.openxmlformats.org/officeDocument/2006/relationships/image" Target="../media/image57.png"/><Relationship Id="rId4" Type="http://schemas.openxmlformats.org/officeDocument/2006/relationships/image" Target="../media/image7.png"/><Relationship Id="rId9" Type="http://schemas.openxmlformats.org/officeDocument/2006/relationships/image" Target="../media/image56.svg"/></Relationships>
</file>

<file path=ppt/slides/_rels/slide1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0.sv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59.png"/><Relationship Id="rId5" Type="http://schemas.openxmlformats.org/officeDocument/2006/relationships/image" Target="../media/image6.svg"/><Relationship Id="rId4" Type="http://schemas.openxmlformats.org/officeDocument/2006/relationships/image" Target="../media/image5.png"/><Relationship Id="rId9" Type="http://schemas.openxmlformats.org/officeDocument/2006/relationships/image" Target="../media/image8.sv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61.jpe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62.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63.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svg"/><Relationship Id="rId2" Type="http://schemas.openxmlformats.org/officeDocument/2006/relationships/notesSlide" Target="../notesSlides/notesSlide2.xml"/><Relationship Id="rId1" Type="http://schemas.openxmlformats.org/officeDocument/2006/relationships/slideLayout" Target="../slideLayouts/slideLayout12.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s>
</file>

<file path=ppt/slides/_rels/slide2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65.png"/></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2.jpe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12.xml"/><Relationship Id="rId6" Type="http://schemas.openxmlformats.org/officeDocument/2006/relationships/image" Target="../media/image17.svg"/><Relationship Id="rId5" Type="http://schemas.openxmlformats.org/officeDocument/2006/relationships/image" Target="../media/image16.png"/><Relationship Id="rId10" Type="http://schemas.openxmlformats.org/officeDocument/2006/relationships/image" Target="../media/image21.svg"/><Relationship Id="rId4" Type="http://schemas.openxmlformats.org/officeDocument/2006/relationships/image" Target="../media/image15.jpeg"/><Relationship Id="rId9"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22.jpeg"/></Relationships>
</file>

<file path=ppt/slides/_rels/slide8.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jpeg"/><Relationship Id="rId7"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6.svg"/><Relationship Id="rId5" Type="http://schemas.openxmlformats.org/officeDocument/2006/relationships/image" Target="../media/image5.png"/><Relationship Id="rId10" Type="http://schemas.openxmlformats.org/officeDocument/2006/relationships/image" Target="../media/image27.svg"/><Relationship Id="rId4" Type="http://schemas.openxmlformats.org/officeDocument/2006/relationships/image" Target="../media/image23.jpeg"/><Relationship Id="rId9"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31.svg"/><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111827">
              <a:alpha val="7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6858000" y="1143000"/>
            <a:ext cx="4572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FFFFFF">
                    <a:alpha val="60000"/>
                  </a:srgbClr>
                </a:solidFill>
                <a:latin typeface="Noto Sans SC"/>
                <a:ea typeface="Noto Sans SC"/>
                <a:cs typeface="Noto Sans SC"/>
                <a:sym typeface="Noto Sans SC"/>
              </a:rPr>
              <a:t>MODULE 01</a:t>
            </a:r>
            <a:endParaRPr lang="en-US" sz="1100"/>
          </a:p>
        </p:txBody>
      </p:sp>
      <p:sp>
        <p:nvSpPr>
          <p:cNvPr id="4" name="AutoShape 4"/>
          <p:cNvSpPr/>
          <p:nvPr/>
        </p:nvSpPr>
        <p:spPr>
          <a:xfrm>
            <a:off x="6858000" y="1778000"/>
            <a:ext cx="1016000" cy="508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5" name="AutoShape 5"/>
          <p:cNvSpPr/>
          <p:nvPr/>
        </p:nvSpPr>
        <p:spPr>
          <a:xfrm>
            <a:off x="6858000" y="2286000"/>
            <a:ext cx="4826000" cy="165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800" b="1" i="0" u="none" strike="noStrike">
                <a:solidFill>
                  <a:srgbClr val="FFFFFF"/>
                </a:solidFill>
                <a:latin typeface="Noto Sans SC"/>
                <a:ea typeface="Noto Sans SC"/>
                <a:cs typeface="Noto Sans SC"/>
                <a:sym typeface="Noto Sans SC"/>
              </a:rPr>
              <a:t>战略与战略</a:t>
            </a:r>
            <a:br>
              <a:rPr lang="en-US" sz="4800" b="1" i="0" u="none" strike="noStrike">
                <a:solidFill>
                  <a:srgbClr val="FFFFFF"/>
                </a:solidFill>
                <a:latin typeface="Noto Sans SC"/>
                <a:ea typeface="Noto Sans SC"/>
                <a:cs typeface="Noto Sans SC"/>
                <a:sym typeface="Noto Sans SC"/>
              </a:rPr>
            </a:br>
            <a:r>
              <a:rPr lang="en-US" sz="4800" b="1" i="0" u="none" strike="noStrike">
                <a:solidFill>
                  <a:srgbClr val="FFFFFF"/>
                </a:solidFill>
                <a:latin typeface="Noto Sans SC"/>
                <a:ea typeface="Noto Sans SC"/>
                <a:cs typeface="Noto Sans SC"/>
                <a:sym typeface="Noto Sans SC"/>
              </a:rPr>
              <a:t>管理概述</a:t>
            </a:r>
            <a:endParaRPr lang="en-US" sz="1100"/>
          </a:p>
        </p:txBody>
      </p:sp>
      <p:sp>
        <p:nvSpPr>
          <p:cNvPr id="6" name="AutoShape 6"/>
          <p:cNvSpPr/>
          <p:nvPr/>
        </p:nvSpPr>
        <p:spPr>
          <a:xfrm>
            <a:off x="6858000" y="4318000"/>
            <a:ext cx="4826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800" b="1" i="0" u="none" strike="noStrike">
                <a:solidFill>
                  <a:srgbClr val="22C55E"/>
                </a:solidFill>
                <a:latin typeface="Noto Sans SC"/>
                <a:ea typeface="Noto Sans SC"/>
                <a:cs typeface="Noto Sans SC"/>
                <a:sym typeface="Noto Sans SC"/>
              </a:rPr>
              <a:t>竞争 · 远见 · 挑战</a:t>
            </a:r>
            <a:endParaRPr lang="en-US" sz="1100"/>
          </a:p>
        </p:txBody>
      </p:sp>
      <p:sp>
        <p:nvSpPr>
          <p:cNvPr id="7" name="AutoShape 7"/>
          <p:cNvSpPr/>
          <p:nvPr/>
        </p:nvSpPr>
        <p:spPr>
          <a:xfrm>
            <a:off x="6858000" y="5461000"/>
            <a:ext cx="4826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0" i="0" u="none" strike="noStrike">
                <a:solidFill>
                  <a:srgbClr val="FFFFFF">
                    <a:alpha val="50196"/>
                  </a:srgbClr>
                </a:solidFill>
                <a:latin typeface="Noto Sans SC"/>
                <a:ea typeface="Noto Sans SC"/>
                <a:cs typeface="Noto Sans SC"/>
                <a:sym typeface="Noto Sans SC"/>
              </a:rPr>
              <a:t>STRATEGIC MANAGEMENT OVERVIEW</a:t>
            </a:r>
            <a:endParaRPr lang="en-US" sz="11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3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FFFFFF"/>
                </a:solidFill>
                <a:latin typeface="Noto Sans SC"/>
                <a:ea typeface="Noto Sans SC"/>
                <a:cs typeface="Noto Sans SC"/>
                <a:sym typeface="Noto Sans SC"/>
              </a:rPr>
              <a:t>02 战略管理的概念与特点</a:t>
            </a:r>
            <a:endParaRPr lang="en-US" sz="1100"/>
          </a:p>
        </p:txBody>
      </p:sp>
      <p:sp>
        <p:nvSpPr>
          <p:cNvPr id="4" name="AutoShape 4"/>
          <p:cNvSpPr/>
          <p:nvPr/>
        </p:nvSpPr>
        <p:spPr>
          <a:xfrm>
            <a:off x="762000" y="1397000"/>
            <a:ext cx="10668000" cy="1460500"/>
          </a:xfrm>
          <a:prstGeom prst="roundRect">
            <a:avLst>
              <a:gd name="adj" fmla="val 10434"/>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1016000" y="1587500"/>
            <a:ext cx="10160000" cy="1079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22C55E"/>
                </a:solidFill>
                <a:latin typeface="Noto Sans SC"/>
                <a:ea typeface="Noto Sans SC"/>
                <a:cs typeface="Noto Sans SC"/>
                <a:sym typeface="Noto Sans SC"/>
              </a:rPr>
              <a:t>战略管理的定义：</a:t>
            </a:r>
            <a:r>
              <a:rPr lang="en-US" sz="1400" b="0" i="0" u="none" strike="noStrike">
                <a:solidFill>
                  <a:srgbClr val="374151"/>
                </a:solidFill>
                <a:latin typeface="Noto Sans SC"/>
                <a:ea typeface="Noto Sans SC"/>
                <a:cs typeface="Noto Sans SC"/>
                <a:sym typeface="Noto Sans SC"/>
              </a:rPr>
              <a:t>战略管理是组织基于其愿景、使命、价值观和对内外环境的分析，对自身一定时期内的发展方向、目标及其实现过程进行全局性的谋划、实施、调整和评估等的动态管理活动。</a:t>
            </a:r>
            <a:endParaRPr lang="en-US" sz="1100"/>
          </a:p>
        </p:txBody>
      </p:sp>
      <p:sp>
        <p:nvSpPr>
          <p:cNvPr id="6" name="AutoShape 6"/>
          <p:cNvSpPr/>
          <p:nvPr/>
        </p:nvSpPr>
        <p:spPr>
          <a:xfrm>
            <a:off x="762000" y="3111500"/>
            <a:ext cx="3429000" cy="1651000"/>
          </a:xfrm>
          <a:prstGeom prst="roundRect">
            <a:avLst>
              <a:gd name="adj" fmla="val 6153"/>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2500" y="3365500"/>
            <a:ext cx="406400" cy="406400"/>
          </a:xfrm>
          <a:prstGeom prst="rect">
            <a:avLst/>
          </a:prstGeom>
        </p:spPr>
      </p:pic>
      <p:sp>
        <p:nvSpPr>
          <p:cNvPr id="8" name="AutoShape 8"/>
          <p:cNvSpPr/>
          <p:nvPr/>
        </p:nvSpPr>
        <p:spPr>
          <a:xfrm>
            <a:off x="1524000" y="3302000"/>
            <a:ext cx="2476500" cy="1206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a:ea typeface="Noto Sans SC"/>
                <a:cs typeface="Noto Sans SC"/>
                <a:sym typeface="Noto Sans SC"/>
              </a:rPr>
              <a:t>看问题的全局性</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强调从整体、系统、平衡的角度看待组织发展问题，统筹全局。</a:t>
            </a:r>
          </a:p>
        </p:txBody>
      </p:sp>
      <p:sp>
        <p:nvSpPr>
          <p:cNvPr id="9" name="AutoShape 9"/>
          <p:cNvSpPr/>
          <p:nvPr/>
        </p:nvSpPr>
        <p:spPr>
          <a:xfrm>
            <a:off x="4381500" y="3111500"/>
            <a:ext cx="3429000" cy="1651000"/>
          </a:xfrm>
          <a:prstGeom prst="roundRect">
            <a:avLst>
              <a:gd name="adj" fmla="val 6153"/>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572000" y="3365500"/>
            <a:ext cx="406400" cy="406400"/>
          </a:xfrm>
          <a:prstGeom prst="rect">
            <a:avLst/>
          </a:prstGeom>
        </p:spPr>
      </p:pic>
      <p:sp>
        <p:nvSpPr>
          <p:cNvPr id="11" name="AutoShape 11"/>
          <p:cNvSpPr/>
          <p:nvPr/>
        </p:nvSpPr>
        <p:spPr>
          <a:xfrm>
            <a:off x="5143500" y="3302000"/>
            <a:ext cx="2476500" cy="1206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a:ea typeface="Noto Sans SC"/>
                <a:cs typeface="Noto Sans SC"/>
                <a:sym typeface="Noto Sans SC"/>
              </a:rPr>
              <a:t>时间上的长远性</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超越短期利益，关注组织未来较长时间内的总体生存与可持续发展。</a:t>
            </a:r>
          </a:p>
        </p:txBody>
      </p:sp>
      <p:sp>
        <p:nvSpPr>
          <p:cNvPr id="12" name="AutoShape 12"/>
          <p:cNvSpPr/>
          <p:nvPr/>
        </p:nvSpPr>
        <p:spPr>
          <a:xfrm>
            <a:off x="8001000" y="3111500"/>
            <a:ext cx="3429000" cy="1651000"/>
          </a:xfrm>
          <a:prstGeom prst="roundRect">
            <a:avLst>
              <a:gd name="adj" fmla="val 6153"/>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191500" y="3365500"/>
            <a:ext cx="406400" cy="406400"/>
          </a:xfrm>
          <a:prstGeom prst="rect">
            <a:avLst/>
          </a:prstGeom>
        </p:spPr>
      </p:pic>
      <p:sp>
        <p:nvSpPr>
          <p:cNvPr id="14" name="AutoShape 14"/>
          <p:cNvSpPr/>
          <p:nvPr/>
        </p:nvSpPr>
        <p:spPr>
          <a:xfrm>
            <a:off x="8763000" y="3302000"/>
            <a:ext cx="2476500" cy="1206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a:ea typeface="Noto Sans SC"/>
                <a:cs typeface="Noto Sans SC"/>
                <a:sym typeface="Noto Sans SC"/>
              </a:rPr>
              <a:t>主体面的高层次</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战略的分析、制定和评估主要由组织高层管理者负责，具有权威性。</a:t>
            </a:r>
          </a:p>
        </p:txBody>
      </p:sp>
      <p:sp>
        <p:nvSpPr>
          <p:cNvPr id="15" name="AutoShape 15"/>
          <p:cNvSpPr/>
          <p:nvPr/>
        </p:nvSpPr>
        <p:spPr>
          <a:xfrm>
            <a:off x="762000" y="4953000"/>
            <a:ext cx="5207000" cy="1524000"/>
          </a:xfrm>
          <a:prstGeom prst="roundRect">
            <a:avLst>
              <a:gd name="adj" fmla="val 6666"/>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6000" y="5270500"/>
            <a:ext cx="406400" cy="406400"/>
          </a:xfrm>
          <a:prstGeom prst="rect">
            <a:avLst/>
          </a:prstGeom>
        </p:spPr>
      </p:pic>
      <p:sp>
        <p:nvSpPr>
          <p:cNvPr id="17" name="AutoShape 17"/>
          <p:cNvSpPr/>
          <p:nvPr/>
        </p:nvSpPr>
        <p:spPr>
          <a:xfrm>
            <a:off x="1651000" y="5143500"/>
            <a:ext cx="4064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a:ea typeface="Noto Sans SC"/>
                <a:cs typeface="Noto Sans SC"/>
                <a:sym typeface="Noto Sans SC"/>
              </a:rPr>
              <a:t>执行层的敏捷性</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在BANI时代，外部环境变化剧烈，战略执行必须灵活应变、快速迭代，以适应不确定性。</a:t>
            </a:r>
          </a:p>
        </p:txBody>
      </p:sp>
      <p:sp>
        <p:nvSpPr>
          <p:cNvPr id="18" name="AutoShape 18"/>
          <p:cNvSpPr/>
          <p:nvPr/>
        </p:nvSpPr>
        <p:spPr>
          <a:xfrm>
            <a:off x="6223000" y="4953000"/>
            <a:ext cx="5207000" cy="1524000"/>
          </a:xfrm>
          <a:prstGeom prst="roundRect">
            <a:avLst>
              <a:gd name="adj" fmla="val 6666"/>
            </a:avLst>
          </a:prstGeom>
          <a:solidFill>
            <a:srgbClr val="FFFFFF">
              <a:alpha val="95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477000" y="5270500"/>
            <a:ext cx="406400" cy="406400"/>
          </a:xfrm>
          <a:prstGeom prst="rect">
            <a:avLst/>
          </a:prstGeom>
        </p:spPr>
      </p:pic>
      <p:sp>
        <p:nvSpPr>
          <p:cNvPr id="20" name="AutoShape 20"/>
          <p:cNvSpPr/>
          <p:nvPr/>
        </p:nvSpPr>
        <p:spPr>
          <a:xfrm>
            <a:off x="7112000" y="5143500"/>
            <a:ext cx="4064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a:ea typeface="Noto Sans SC"/>
                <a:cs typeface="Noto Sans SC"/>
                <a:sym typeface="Noto Sans SC"/>
              </a:rPr>
              <a:t>内、外环境匹配性</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成功的战略管理在于将组织内部的资源、能力优势与外部市场、行业等宏观环境进行有效匹配。</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571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战略管理的地位与意义</a:t>
            </a:r>
            <a:endParaRPr lang="en-US" sz="1100"/>
          </a:p>
        </p:txBody>
      </p:sp>
      <p:sp>
        <p:nvSpPr>
          <p:cNvPr id="4" name="AutoShape 4"/>
          <p:cNvSpPr/>
          <p:nvPr/>
        </p:nvSpPr>
        <p:spPr>
          <a:xfrm>
            <a:off x="762000" y="1397000"/>
            <a:ext cx="10668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4B5563"/>
                </a:solidFill>
                <a:latin typeface="Noto Sans SC"/>
                <a:ea typeface="Noto Sans SC"/>
                <a:cs typeface="Noto Sans SC"/>
                <a:sym typeface="Noto Sans SC"/>
              </a:rPr>
              <a:t>战略管理是企业管理的核心，统领其他所有管理活动。</a:t>
            </a:r>
            <a:endParaRPr lang="en-US" sz="1100"/>
          </a:p>
        </p:txBody>
      </p:sp>
      <p:sp>
        <p:nvSpPr>
          <p:cNvPr id="5" name="AutoShape 5"/>
          <p:cNvSpPr/>
          <p:nvPr/>
        </p:nvSpPr>
        <p:spPr>
          <a:xfrm>
            <a:off x="762000" y="2286000"/>
            <a:ext cx="5207000" cy="1905000"/>
          </a:xfrm>
          <a:prstGeom prst="roundRect">
            <a:avLst>
              <a:gd name="adj" fmla="val 80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2286000"/>
            <a:ext cx="76200" cy="1905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43000" y="2667000"/>
            <a:ext cx="508000" cy="508000"/>
          </a:xfrm>
          <a:prstGeom prst="rect">
            <a:avLst/>
          </a:prstGeom>
        </p:spPr>
      </p:pic>
      <p:sp>
        <p:nvSpPr>
          <p:cNvPr id="8" name="AutoShape 8"/>
          <p:cNvSpPr/>
          <p:nvPr/>
        </p:nvSpPr>
        <p:spPr>
          <a:xfrm>
            <a:off x="1905000" y="2540000"/>
            <a:ext cx="3683000" cy="1397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1F2937"/>
                </a:solidFill>
                <a:latin typeface="Noto Sans SC"/>
                <a:ea typeface="Noto Sans SC"/>
                <a:cs typeface="Noto Sans SC"/>
                <a:sym typeface="Noto Sans SC"/>
              </a:rPr>
              <a:t>保证组织发展方向</a:t>
            </a:r>
            <a:endParaRPr lang="en-US" sz="1100"/>
          </a:p>
          <a:p>
            <a:pPr indent="0" algn="l">
              <a:lnSpc>
                <a:spcPct val="116666"/>
              </a:lnSpc>
              <a:spcBef>
                <a:spcPts val="800"/>
              </a:spcBef>
            </a:pPr>
            <a:r>
              <a:rPr lang="en-US" sz="1300" b="0" i="0" u="none" strike="noStrike">
                <a:solidFill>
                  <a:srgbClr val="4B5563"/>
                </a:solidFill>
                <a:latin typeface="Noto Sans SC"/>
                <a:ea typeface="Noto Sans SC"/>
                <a:cs typeface="Noto Sans SC"/>
                <a:sym typeface="Noto Sans SC"/>
              </a:rPr>
              <a:t>确保组织的总体发展沿着既定的宏伟蓝图前进，避免战略漂移和资源错配。</a:t>
            </a:r>
          </a:p>
        </p:txBody>
      </p:sp>
      <p:sp>
        <p:nvSpPr>
          <p:cNvPr id="9" name="AutoShape 9"/>
          <p:cNvSpPr/>
          <p:nvPr/>
        </p:nvSpPr>
        <p:spPr>
          <a:xfrm>
            <a:off x="6223000" y="2286000"/>
            <a:ext cx="5207000" cy="1905000"/>
          </a:xfrm>
          <a:prstGeom prst="roundRect">
            <a:avLst>
              <a:gd name="adj" fmla="val 80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6223000" y="2286000"/>
            <a:ext cx="76200" cy="1905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04000" y="2667000"/>
            <a:ext cx="508000" cy="508000"/>
          </a:xfrm>
          <a:prstGeom prst="rect">
            <a:avLst/>
          </a:prstGeom>
        </p:spPr>
      </p:pic>
      <p:sp>
        <p:nvSpPr>
          <p:cNvPr id="12" name="AutoShape 12"/>
          <p:cNvSpPr/>
          <p:nvPr/>
        </p:nvSpPr>
        <p:spPr>
          <a:xfrm>
            <a:off x="7366000" y="2540000"/>
            <a:ext cx="3683000" cy="1397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1F2937"/>
                </a:solidFill>
                <a:latin typeface="Noto Sans SC"/>
                <a:ea typeface="Noto Sans SC"/>
                <a:cs typeface="Noto Sans SC"/>
                <a:sym typeface="Noto Sans SC"/>
              </a:rPr>
              <a:t>提供战略分解基础</a:t>
            </a:r>
            <a:endParaRPr lang="en-US" sz="1100"/>
          </a:p>
          <a:p>
            <a:pPr indent="0" algn="l">
              <a:lnSpc>
                <a:spcPct val="116666"/>
              </a:lnSpc>
              <a:spcBef>
                <a:spcPts val="800"/>
              </a:spcBef>
            </a:pPr>
            <a:r>
              <a:rPr lang="en-US" sz="1300" b="0" i="0" u="none" strike="noStrike">
                <a:solidFill>
                  <a:srgbClr val="4B5563"/>
                </a:solidFill>
                <a:latin typeface="Noto Sans SC"/>
                <a:ea typeface="Noto Sans SC"/>
                <a:cs typeface="Noto Sans SC"/>
                <a:sym typeface="Noto Sans SC"/>
              </a:rPr>
              <a:t>为业务层和职能层战略的制定提供清晰的方向指引和自上而下的目标分解依据。</a:t>
            </a:r>
          </a:p>
        </p:txBody>
      </p:sp>
      <p:sp>
        <p:nvSpPr>
          <p:cNvPr id="13" name="AutoShape 13"/>
          <p:cNvSpPr/>
          <p:nvPr/>
        </p:nvSpPr>
        <p:spPr>
          <a:xfrm>
            <a:off x="762000" y="4445000"/>
            <a:ext cx="5207000" cy="1905000"/>
          </a:xfrm>
          <a:prstGeom prst="roundRect">
            <a:avLst>
              <a:gd name="adj" fmla="val 80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4" name="AutoShape 14"/>
          <p:cNvSpPr/>
          <p:nvPr/>
        </p:nvSpPr>
        <p:spPr>
          <a:xfrm>
            <a:off x="762000" y="4445000"/>
            <a:ext cx="76200" cy="1905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43000" y="4826000"/>
            <a:ext cx="508000" cy="508000"/>
          </a:xfrm>
          <a:prstGeom prst="rect">
            <a:avLst/>
          </a:prstGeom>
        </p:spPr>
      </p:pic>
      <p:sp>
        <p:nvSpPr>
          <p:cNvPr id="16" name="AutoShape 16"/>
          <p:cNvSpPr/>
          <p:nvPr/>
        </p:nvSpPr>
        <p:spPr>
          <a:xfrm>
            <a:off x="1905000" y="4699000"/>
            <a:ext cx="3683000" cy="1397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1F2937"/>
                </a:solidFill>
                <a:latin typeface="Noto Sans SC"/>
                <a:ea typeface="Noto Sans SC"/>
                <a:cs typeface="Noto Sans SC"/>
                <a:sym typeface="Noto Sans SC"/>
              </a:rPr>
              <a:t>成为资源配置基础</a:t>
            </a:r>
            <a:endParaRPr lang="en-US" sz="1100"/>
          </a:p>
          <a:p>
            <a:pPr indent="0" algn="l">
              <a:lnSpc>
                <a:spcPct val="116666"/>
              </a:lnSpc>
              <a:spcBef>
                <a:spcPts val="800"/>
              </a:spcBef>
            </a:pPr>
            <a:r>
              <a:rPr lang="en-US" sz="1300" b="0" i="0" u="none" strike="noStrike">
                <a:solidFill>
                  <a:srgbClr val="4B5563"/>
                </a:solidFill>
                <a:latin typeface="Noto Sans SC"/>
                <a:ea typeface="Noto Sans SC"/>
                <a:cs typeface="Noto Sans SC"/>
                <a:sym typeface="Noto Sans SC"/>
              </a:rPr>
              <a:t>决定组织人力、资金、技术等核心资源的投向，确保有限资源集中用于最关键的战略领域。</a:t>
            </a:r>
          </a:p>
        </p:txBody>
      </p:sp>
      <p:sp>
        <p:nvSpPr>
          <p:cNvPr id="17" name="AutoShape 17"/>
          <p:cNvSpPr/>
          <p:nvPr/>
        </p:nvSpPr>
        <p:spPr>
          <a:xfrm>
            <a:off x="6223000" y="4445000"/>
            <a:ext cx="5207000" cy="1905000"/>
          </a:xfrm>
          <a:prstGeom prst="roundRect">
            <a:avLst>
              <a:gd name="adj" fmla="val 80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8" name="AutoShape 18"/>
          <p:cNvSpPr/>
          <p:nvPr/>
        </p:nvSpPr>
        <p:spPr>
          <a:xfrm>
            <a:off x="6223000" y="4445000"/>
            <a:ext cx="76200" cy="1905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9" name="Picture 19"/>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604000" y="4826000"/>
            <a:ext cx="508000" cy="508000"/>
          </a:xfrm>
          <a:prstGeom prst="rect">
            <a:avLst/>
          </a:prstGeom>
        </p:spPr>
      </p:pic>
      <p:sp>
        <p:nvSpPr>
          <p:cNvPr id="20" name="AutoShape 20"/>
          <p:cNvSpPr/>
          <p:nvPr/>
        </p:nvSpPr>
        <p:spPr>
          <a:xfrm>
            <a:off x="7366000" y="4699000"/>
            <a:ext cx="3683000" cy="1397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800" b="1" i="0" u="none" strike="noStrike">
                <a:solidFill>
                  <a:srgbClr val="1F2937"/>
                </a:solidFill>
                <a:latin typeface="Noto Sans SC"/>
                <a:ea typeface="Noto Sans SC"/>
                <a:cs typeface="Noto Sans SC"/>
                <a:sym typeface="Noto Sans SC"/>
              </a:rPr>
              <a:t>打造核心竞争力</a:t>
            </a:r>
            <a:endParaRPr lang="en-US" sz="1100"/>
          </a:p>
          <a:p>
            <a:pPr indent="0" algn="l">
              <a:lnSpc>
                <a:spcPct val="116666"/>
              </a:lnSpc>
              <a:spcBef>
                <a:spcPts val="800"/>
              </a:spcBef>
            </a:pPr>
            <a:r>
              <a:rPr lang="en-US" sz="1300" b="0" i="0" u="none" strike="noStrike">
                <a:solidFill>
                  <a:srgbClr val="4B5563"/>
                </a:solidFill>
                <a:latin typeface="Noto Sans SC"/>
                <a:ea typeface="Noto Sans SC"/>
                <a:cs typeface="Noto Sans SC"/>
                <a:sym typeface="Noto Sans SC"/>
              </a:rPr>
              <a:t>通过持续的外部环境审视和内部自我更新，培养和发展组织独特的、难以模仿的核心能力，以获取持久的竞争优势。</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战略管理系统及其设计</a:t>
            </a:r>
            <a:endParaRPr lang="en-US" sz="1100"/>
          </a:p>
        </p:txBody>
      </p:sp>
      <p:sp>
        <p:nvSpPr>
          <p:cNvPr id="4" name="AutoShape 4"/>
          <p:cNvSpPr/>
          <p:nvPr/>
        </p:nvSpPr>
        <p:spPr>
          <a:xfrm>
            <a:off x="762000" y="1651000"/>
            <a:ext cx="508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22C55E"/>
                </a:solidFill>
                <a:latin typeface="Noto Sans SC"/>
                <a:ea typeface="Noto Sans SC"/>
                <a:cs typeface="Noto Sans SC"/>
                <a:sym typeface="Noto Sans SC"/>
              </a:rPr>
              <a:t>广义的战略管理系统</a:t>
            </a:r>
            <a:endParaRPr lang="en-US" sz="1100"/>
          </a:p>
        </p:txBody>
      </p:sp>
      <p:sp>
        <p:nvSpPr>
          <p:cNvPr id="5" name="AutoShape 5"/>
          <p:cNvSpPr/>
          <p:nvPr/>
        </p:nvSpPr>
        <p:spPr>
          <a:xfrm>
            <a:off x="762000" y="2413000"/>
            <a:ext cx="5080000" cy="762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4B5563"/>
                </a:solidFill>
                <a:latin typeface="Noto Sans SC"/>
                <a:ea typeface="Noto Sans SC"/>
                <a:cs typeface="Noto Sans SC"/>
                <a:sym typeface="Noto Sans SC"/>
              </a:rPr>
              <a:t>它不是孤立的计划或行动，而是一个</a:t>
            </a:r>
            <a:r>
              <a:rPr lang="en-US" sz="1400" b="1" i="0" u="none" strike="noStrike">
                <a:solidFill>
                  <a:srgbClr val="4B5563"/>
                </a:solidFill>
                <a:latin typeface="Noto Sans SC"/>
                <a:ea typeface="Noto Sans SC"/>
                <a:cs typeface="Noto Sans SC"/>
                <a:sym typeface="Noto Sans SC"/>
              </a:rPr>
              <a:t>完整的、动态的、全局性的管理体系</a:t>
            </a:r>
            <a:r>
              <a:rPr lang="en-US" sz="1400" b="0" i="0" u="none" strike="noStrike">
                <a:solidFill>
                  <a:srgbClr val="4B5563"/>
                </a:solidFill>
                <a:latin typeface="Noto Sans SC"/>
                <a:ea typeface="Noto Sans SC"/>
                <a:cs typeface="Noto Sans SC"/>
                <a:sym typeface="Noto Sans SC"/>
              </a:rPr>
              <a:t>，将企业的战略愿景转化为可落地的现实。</a:t>
            </a:r>
            <a:endParaRPr lang="en-US" sz="1100"/>
          </a:p>
        </p:txBody>
      </p:sp>
      <p:sp>
        <p:nvSpPr>
          <p:cNvPr id="6" name="AutoShape 6"/>
          <p:cNvSpPr/>
          <p:nvPr/>
        </p:nvSpPr>
        <p:spPr>
          <a:xfrm>
            <a:off x="762000" y="3429000"/>
            <a:ext cx="5080000" cy="1397000"/>
          </a:xfrm>
          <a:prstGeom prst="roundRect">
            <a:avLst>
              <a:gd name="adj" fmla="val 7272"/>
            </a:avLst>
          </a:prstGeom>
          <a:solidFill>
            <a:srgbClr val="F0FDF4">
              <a:alpha val="100000"/>
            </a:srgbClr>
          </a:solidFill>
          <a:ln w="12700" cap="flat" cmpd="sng">
            <a:solidFill>
              <a:srgbClr val="86EFAC">
                <a:alpha val="100000"/>
              </a:srgbClr>
            </a:solidFill>
            <a:prstDash val="solid"/>
            <a:round/>
          </a:ln>
        </p:spPr>
        <p:txBody>
          <a:bodyPr vert="horz" wrap="square" lIns="63500" tIns="63500" rIns="63500" bIns="63500" rtlCol="0" anchor="ctr"/>
          <a:lstStyle/>
          <a:p>
            <a:pPr algn="ctr">
              <a:defRPr/>
            </a:pPr>
            <a:endParaRPr/>
          </a:p>
        </p:txBody>
      </p:sp>
      <p:pic>
        <p:nvPicPr>
          <p:cNvPr id="7" name="Picture 7"/>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52500" y="3683000"/>
            <a:ext cx="406400" cy="406400"/>
          </a:xfrm>
          <a:prstGeom prst="rect">
            <a:avLst/>
          </a:prstGeom>
        </p:spPr>
      </p:pic>
      <p:sp>
        <p:nvSpPr>
          <p:cNvPr id="8" name="AutoShape 8"/>
          <p:cNvSpPr/>
          <p:nvPr/>
        </p:nvSpPr>
        <p:spPr>
          <a:xfrm>
            <a:off x="1524000" y="3619500"/>
            <a:ext cx="4064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5803D"/>
                </a:solidFill>
                <a:latin typeface="Noto Sans SC"/>
                <a:ea typeface="Noto Sans SC"/>
                <a:cs typeface="Noto Sans SC"/>
                <a:sym typeface="Noto Sans SC"/>
              </a:rPr>
              <a:t>核心：四环节闭环制度系统</a:t>
            </a:r>
            <a:endParaRPr lang="en-US" sz="1100"/>
          </a:p>
          <a:p>
            <a:pPr indent="0" algn="l">
              <a:lnSpc>
                <a:spcPct val="108333"/>
              </a:lnSpc>
              <a:spcBef>
                <a:spcPts val="800"/>
              </a:spcBef>
            </a:pPr>
            <a:r>
              <a:rPr lang="en-US" sz="1300" b="0" i="0" u="none" strike="noStrike">
                <a:solidFill>
                  <a:srgbClr val="374151"/>
                </a:solidFill>
                <a:latin typeface="Noto Sans SC"/>
                <a:ea typeface="Noto Sans SC"/>
                <a:cs typeface="Noto Sans SC"/>
                <a:sym typeface="Noto Sans SC"/>
              </a:rPr>
              <a:t>包含战略分析、战略制定、战略实施与战略评估四个关键环节，形成首尾相接的动态管理闭环。</a:t>
            </a:r>
          </a:p>
        </p:txBody>
      </p:sp>
      <p:sp>
        <p:nvSpPr>
          <p:cNvPr id="9" name="AutoShape 9"/>
          <p:cNvSpPr/>
          <p:nvPr/>
        </p:nvSpPr>
        <p:spPr>
          <a:xfrm>
            <a:off x="762000" y="5080000"/>
            <a:ext cx="5080000" cy="1397000"/>
          </a:xfrm>
          <a:prstGeom prst="roundRect">
            <a:avLst>
              <a:gd name="adj" fmla="val 7272"/>
            </a:avLst>
          </a:prstGeom>
          <a:solidFill>
            <a:srgbClr val="FFFFFF">
              <a:alpha val="100000"/>
            </a:srgbClr>
          </a:solidFill>
          <a:ln w="12700" cap="flat" cmpd="sng">
            <a:solidFill>
              <a:srgbClr val="D1D5D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52500" y="5334000"/>
            <a:ext cx="406400" cy="406400"/>
          </a:xfrm>
          <a:prstGeom prst="rect">
            <a:avLst/>
          </a:prstGeom>
        </p:spPr>
      </p:pic>
      <p:sp>
        <p:nvSpPr>
          <p:cNvPr id="11" name="AutoShape 11"/>
          <p:cNvSpPr/>
          <p:nvPr/>
        </p:nvSpPr>
        <p:spPr>
          <a:xfrm>
            <a:off x="1524000" y="5270500"/>
            <a:ext cx="4064000" cy="1016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a:ea typeface="Noto Sans SC"/>
                <a:cs typeface="Noto Sans SC"/>
                <a:sym typeface="Noto Sans SC"/>
              </a:rPr>
              <a:t>配套：多维度保障制度系统</a:t>
            </a:r>
            <a:endParaRPr lang="en-US" sz="1100"/>
          </a:p>
          <a:p>
            <a:pPr indent="0" algn="l">
              <a:lnSpc>
                <a:spcPct val="108333"/>
              </a:lnSpc>
              <a:spcBef>
                <a:spcPts val="800"/>
              </a:spcBef>
            </a:pPr>
            <a:r>
              <a:rPr lang="en-US" sz="1300" b="0" i="0" u="none" strike="noStrike">
                <a:solidFill>
                  <a:srgbClr val="4B5563"/>
                </a:solidFill>
                <a:latin typeface="Noto Sans SC"/>
                <a:ea typeface="Noto Sans SC"/>
                <a:cs typeface="Noto Sans SC"/>
                <a:sym typeface="Noto Sans SC"/>
              </a:rPr>
              <a:t>涵盖组织支撑、风险管控、财务预算与业绩考核等制度，为核心战略目标的达成提供坚实保障。</a:t>
            </a:r>
          </a:p>
        </p:txBody>
      </p:sp>
      <p:sp>
        <p:nvSpPr>
          <p:cNvPr id="12" name="AutoShape 12"/>
          <p:cNvSpPr/>
          <p:nvPr/>
        </p:nvSpPr>
        <p:spPr>
          <a:xfrm>
            <a:off x="6223000" y="1905000"/>
            <a:ext cx="5207000" cy="4318000"/>
          </a:xfrm>
          <a:prstGeom prst="roundRect">
            <a:avLst>
              <a:gd name="adj" fmla="val 3529"/>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3" name="Picture 13"/>
          <p:cNvPicPr>
            <a:picLocks noChangeAspect="1"/>
          </p:cNvPicPr>
          <p:nvPr/>
        </p:nvPicPr>
        <p:blipFill>
          <a:blip r:embed="rId8"/>
          <a:srcRect l="1097" r="1097"/>
          <a:stretch>
            <a:fillRect/>
          </a:stretch>
        </p:blipFill>
        <p:spPr>
          <a:xfrm>
            <a:off x="6477000" y="2286000"/>
            <a:ext cx="4699000" cy="2921000"/>
          </a:xfrm>
          <a:prstGeom prst="rect">
            <a:avLst/>
          </a:prstGeom>
          <a:noFill/>
          <a:ln w="25400" cap="flat" cmpd="sng">
            <a:noFill/>
            <a:prstDash val="solid"/>
            <a:round/>
          </a:ln>
        </p:spPr>
      </p:pic>
      <p:sp>
        <p:nvSpPr>
          <p:cNvPr id="14" name="AutoShape 14"/>
          <p:cNvSpPr/>
          <p:nvPr/>
        </p:nvSpPr>
        <p:spPr>
          <a:xfrm>
            <a:off x="6477000" y="5461000"/>
            <a:ext cx="4699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300" b="0" i="0" u="none" strike="noStrike">
                <a:solidFill>
                  <a:srgbClr val="6B7280"/>
                </a:solidFill>
                <a:latin typeface="Noto Sans SC"/>
                <a:ea typeface="Noto Sans SC"/>
                <a:cs typeface="Noto Sans SC"/>
                <a:sym typeface="Noto Sans SC"/>
              </a:rPr>
              <a:t>图示：广义的战略管理系统全景架构</a:t>
            </a:r>
            <a:endParaRPr lang="en-US" sz="11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战略管理系统设计模式</a:t>
            </a:r>
            <a:endParaRPr lang="en-US" sz="1100"/>
          </a:p>
        </p:txBody>
      </p:sp>
      <p:sp>
        <p:nvSpPr>
          <p:cNvPr id="4" name="AutoShape 4"/>
          <p:cNvSpPr/>
          <p:nvPr/>
        </p:nvSpPr>
        <p:spPr>
          <a:xfrm>
            <a:off x="762000" y="1651000"/>
            <a:ext cx="5207000" cy="2286000"/>
          </a:xfrm>
          <a:prstGeom prst="roundRect">
            <a:avLst>
              <a:gd name="adj" fmla="val 666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762000" y="1651000"/>
            <a:ext cx="5207000" cy="508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032000"/>
            <a:ext cx="609600" cy="609600"/>
          </a:xfrm>
          <a:prstGeom prst="rect">
            <a:avLst/>
          </a:prstGeom>
        </p:spPr>
      </p:pic>
      <p:sp>
        <p:nvSpPr>
          <p:cNvPr id="7" name="AutoShape 7"/>
          <p:cNvSpPr/>
          <p:nvPr/>
        </p:nvSpPr>
        <p:spPr>
          <a:xfrm>
            <a:off x="1905000" y="1905000"/>
            <a:ext cx="3810000" cy="177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74151"/>
                </a:solidFill>
                <a:latin typeface="Noto Sans SC"/>
                <a:ea typeface="Noto Sans SC"/>
                <a:cs typeface="Noto Sans SC"/>
                <a:sym typeface="Noto Sans SC"/>
              </a:rPr>
              <a:t>01. 控制型 (自上而下)</a:t>
            </a:r>
            <a:endParaRPr lang="en-US" sz="1100"/>
          </a:p>
          <a:p>
            <a:pPr indent="0" algn="l">
              <a:lnSpc>
                <a:spcPct val="108333"/>
              </a:lnSpc>
              <a:spcBef>
                <a:spcPts val="600"/>
              </a:spcBef>
            </a:pPr>
            <a:r>
              <a:rPr lang="en-US" sz="1200" b="0" i="0" u="none" strike="noStrike">
                <a:solidFill>
                  <a:srgbClr val="4B5563"/>
                </a:solidFill>
                <a:latin typeface="Noto Sans SC"/>
                <a:ea typeface="Noto Sans SC"/>
                <a:cs typeface="Noto Sans SC"/>
                <a:sym typeface="Noto Sans SC"/>
              </a:rPr>
              <a:t>集团总部制定总体战略，各部门分解执行。强调集中统一管理。</a:t>
            </a:r>
          </a:p>
          <a:p>
            <a:pPr indent="0" algn="l">
              <a:lnSpc>
                <a:spcPct val="108333"/>
              </a:lnSpc>
              <a:spcBef>
                <a:spcPts val="800"/>
              </a:spcBef>
            </a:pPr>
            <a:r>
              <a:rPr lang="en-US" sz="1200" b="1" i="0" u="none" strike="noStrike">
                <a:solidFill>
                  <a:srgbClr val="16A34A"/>
                </a:solidFill>
                <a:latin typeface="Noto Sans SC"/>
                <a:ea typeface="Noto Sans SC"/>
                <a:cs typeface="Noto Sans SC"/>
                <a:sym typeface="Noto Sans SC"/>
              </a:rPr>
              <a:t>✅ 优点：</a:t>
            </a:r>
            <a:r>
              <a:rPr lang="en-US" sz="1200" b="0" i="0" u="none" strike="noStrike">
                <a:solidFill>
                  <a:srgbClr val="4B5563"/>
                </a:solidFill>
                <a:latin typeface="Noto Sans SC"/>
                <a:ea typeface="Noto Sans SC"/>
                <a:cs typeface="Noto Sans SC"/>
                <a:sym typeface="Noto Sans SC"/>
              </a:rPr>
              <a:t>决策统一，战略落地执行效率高。</a:t>
            </a:r>
          </a:p>
          <a:p>
            <a:pPr indent="0" algn="l">
              <a:lnSpc>
                <a:spcPct val="108333"/>
              </a:lnSpc>
            </a:pPr>
            <a:r>
              <a:rPr lang="en-US" sz="1200" b="1" i="0" u="none" strike="noStrike">
                <a:solidFill>
                  <a:srgbClr val="DC2626"/>
                </a:solidFill>
                <a:latin typeface="Noto Sans SC"/>
                <a:ea typeface="Noto Sans SC"/>
                <a:cs typeface="Noto Sans SC"/>
                <a:sym typeface="Noto Sans SC"/>
              </a:rPr>
              <a:t>❌ 缺点：</a:t>
            </a:r>
            <a:r>
              <a:rPr lang="en-US" sz="1200" b="0" i="0" u="none" strike="noStrike">
                <a:solidFill>
                  <a:srgbClr val="4B5563"/>
                </a:solidFill>
                <a:latin typeface="Noto Sans SC"/>
                <a:ea typeface="Noto Sans SC"/>
                <a:cs typeface="Noto Sans SC"/>
                <a:sym typeface="Noto Sans SC"/>
              </a:rPr>
              <a:t>总部视角可能脱离一线实际，易打击下属积极性。</a:t>
            </a:r>
          </a:p>
        </p:txBody>
      </p:sp>
      <p:sp>
        <p:nvSpPr>
          <p:cNvPr id="8" name="AutoShape 8"/>
          <p:cNvSpPr/>
          <p:nvPr/>
        </p:nvSpPr>
        <p:spPr>
          <a:xfrm>
            <a:off x="6223000" y="1651000"/>
            <a:ext cx="5207000" cy="2286000"/>
          </a:xfrm>
          <a:prstGeom prst="roundRect">
            <a:avLst>
              <a:gd name="adj" fmla="val 666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9" name="AutoShape 9"/>
          <p:cNvSpPr/>
          <p:nvPr/>
        </p:nvSpPr>
        <p:spPr>
          <a:xfrm>
            <a:off x="6223000" y="1651000"/>
            <a:ext cx="5207000" cy="508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477000" y="2032000"/>
            <a:ext cx="609600" cy="609600"/>
          </a:xfrm>
          <a:prstGeom prst="rect">
            <a:avLst/>
          </a:prstGeom>
        </p:spPr>
      </p:pic>
      <p:sp>
        <p:nvSpPr>
          <p:cNvPr id="11" name="AutoShape 11"/>
          <p:cNvSpPr/>
          <p:nvPr/>
        </p:nvSpPr>
        <p:spPr>
          <a:xfrm>
            <a:off x="7366000" y="1905000"/>
            <a:ext cx="3810000" cy="177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74151"/>
                </a:solidFill>
                <a:latin typeface="Noto Sans SC"/>
                <a:ea typeface="Noto Sans SC"/>
                <a:cs typeface="Noto Sans SC"/>
                <a:sym typeface="Noto Sans SC"/>
              </a:rPr>
              <a:t>02. 授权型 (自下而上)</a:t>
            </a:r>
            <a:endParaRPr lang="en-US" sz="1100"/>
          </a:p>
          <a:p>
            <a:pPr indent="0" algn="l">
              <a:lnSpc>
                <a:spcPct val="108333"/>
              </a:lnSpc>
              <a:spcBef>
                <a:spcPts val="600"/>
              </a:spcBef>
            </a:pPr>
            <a:r>
              <a:rPr lang="en-US" sz="1200" b="0" i="0" u="none" strike="noStrike">
                <a:solidFill>
                  <a:srgbClr val="4B5563"/>
                </a:solidFill>
                <a:latin typeface="Noto Sans SC"/>
                <a:ea typeface="Noto Sans SC"/>
                <a:cs typeface="Noto Sans SC"/>
                <a:sym typeface="Noto Sans SC"/>
              </a:rPr>
              <a:t>各事业部自主提交战略方案，总部负责审核与批准。</a:t>
            </a:r>
          </a:p>
          <a:p>
            <a:pPr indent="0" algn="l">
              <a:lnSpc>
                <a:spcPct val="108333"/>
              </a:lnSpc>
              <a:spcBef>
                <a:spcPts val="800"/>
              </a:spcBef>
            </a:pPr>
            <a:r>
              <a:rPr lang="en-US" sz="1200" b="1" i="0" u="none" strike="noStrike">
                <a:solidFill>
                  <a:srgbClr val="16A34A"/>
                </a:solidFill>
                <a:latin typeface="Noto Sans SC"/>
                <a:ea typeface="Noto Sans SC"/>
                <a:cs typeface="Noto Sans SC"/>
                <a:sym typeface="Noto Sans SC"/>
              </a:rPr>
              <a:t>✅ 优点：</a:t>
            </a:r>
            <a:r>
              <a:rPr lang="en-US" sz="1200" b="0" i="0" u="none" strike="noStrike">
                <a:solidFill>
                  <a:srgbClr val="4B5563"/>
                </a:solidFill>
                <a:latin typeface="Noto Sans SC"/>
                <a:ea typeface="Noto Sans SC"/>
                <a:cs typeface="Noto Sans SC"/>
                <a:sym typeface="Noto Sans SC"/>
              </a:rPr>
              <a:t>贴近市场，灵活多变，充分激发组织活力。</a:t>
            </a:r>
          </a:p>
          <a:p>
            <a:pPr indent="0" algn="l">
              <a:lnSpc>
                <a:spcPct val="108333"/>
              </a:lnSpc>
            </a:pPr>
            <a:r>
              <a:rPr lang="en-US" sz="1200" b="1" i="0" u="none" strike="noStrike">
                <a:solidFill>
                  <a:srgbClr val="DC2626"/>
                </a:solidFill>
                <a:latin typeface="Noto Sans SC"/>
                <a:ea typeface="Noto Sans SC"/>
                <a:cs typeface="Noto Sans SC"/>
                <a:sym typeface="Noto Sans SC"/>
              </a:rPr>
              <a:t>❌ 缺点：</a:t>
            </a:r>
            <a:r>
              <a:rPr lang="en-US" sz="1200" b="0" i="0" u="none" strike="noStrike">
                <a:solidFill>
                  <a:srgbClr val="4B5563"/>
                </a:solidFill>
                <a:latin typeface="Noto Sans SC"/>
                <a:ea typeface="Noto Sans SC"/>
                <a:cs typeface="Noto Sans SC"/>
                <a:sym typeface="Noto Sans SC"/>
              </a:rPr>
              <a:t>可能导致资源分配分散，削弱整体战略统一性。</a:t>
            </a:r>
          </a:p>
        </p:txBody>
      </p:sp>
      <p:sp>
        <p:nvSpPr>
          <p:cNvPr id="12" name="AutoShape 12"/>
          <p:cNvSpPr/>
          <p:nvPr/>
        </p:nvSpPr>
        <p:spPr>
          <a:xfrm>
            <a:off x="762000" y="4191000"/>
            <a:ext cx="5207000" cy="2286000"/>
          </a:xfrm>
          <a:prstGeom prst="roundRect">
            <a:avLst>
              <a:gd name="adj" fmla="val 666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3" name="AutoShape 13"/>
          <p:cNvSpPr/>
          <p:nvPr/>
        </p:nvSpPr>
        <p:spPr>
          <a:xfrm>
            <a:off x="762000" y="4191000"/>
            <a:ext cx="5207000" cy="508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4572000"/>
            <a:ext cx="609600" cy="609600"/>
          </a:xfrm>
          <a:prstGeom prst="rect">
            <a:avLst/>
          </a:prstGeom>
        </p:spPr>
      </p:pic>
      <p:sp>
        <p:nvSpPr>
          <p:cNvPr id="15" name="AutoShape 15"/>
          <p:cNvSpPr/>
          <p:nvPr/>
        </p:nvSpPr>
        <p:spPr>
          <a:xfrm>
            <a:off x="1905000" y="4445000"/>
            <a:ext cx="3810000" cy="177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74151"/>
                </a:solidFill>
                <a:latin typeface="Noto Sans SC"/>
                <a:ea typeface="Noto Sans SC"/>
                <a:cs typeface="Noto Sans SC"/>
                <a:sym typeface="Noto Sans SC"/>
              </a:rPr>
              <a:t>03. 融合型 (双向互动)</a:t>
            </a:r>
            <a:endParaRPr lang="en-US" sz="1100"/>
          </a:p>
          <a:p>
            <a:pPr indent="0" algn="l">
              <a:lnSpc>
                <a:spcPct val="108333"/>
              </a:lnSpc>
              <a:spcBef>
                <a:spcPts val="600"/>
              </a:spcBef>
            </a:pPr>
            <a:r>
              <a:rPr lang="en-US" sz="1200" b="0" i="0" u="none" strike="noStrike">
                <a:solidFill>
                  <a:srgbClr val="4B5563"/>
                </a:solidFill>
                <a:latin typeface="Noto Sans SC"/>
                <a:ea typeface="Noto Sans SC"/>
                <a:cs typeface="Noto Sans SC"/>
                <a:sym typeface="Noto Sans SC"/>
              </a:rPr>
              <a:t>总部提供宏观方向性指导，事业部在框架内制定具体战略。</a:t>
            </a:r>
          </a:p>
          <a:p>
            <a:pPr indent="0" algn="l">
              <a:lnSpc>
                <a:spcPct val="108333"/>
              </a:lnSpc>
              <a:spcBef>
                <a:spcPts val="800"/>
              </a:spcBef>
            </a:pPr>
            <a:r>
              <a:rPr lang="en-US" sz="1200" b="1" i="0" u="none" strike="noStrike">
                <a:solidFill>
                  <a:srgbClr val="16A34A"/>
                </a:solidFill>
                <a:latin typeface="Noto Sans SC"/>
                <a:ea typeface="Noto Sans SC"/>
                <a:cs typeface="Noto Sans SC"/>
                <a:sym typeface="Noto Sans SC"/>
              </a:rPr>
              <a:t>✅ 优点：</a:t>
            </a:r>
            <a:r>
              <a:rPr lang="en-US" sz="1200" b="0" i="0" u="none" strike="noStrike">
                <a:solidFill>
                  <a:srgbClr val="4B5563"/>
                </a:solidFill>
                <a:latin typeface="Noto Sans SC"/>
                <a:ea typeface="Noto Sans SC"/>
                <a:cs typeface="Noto Sans SC"/>
                <a:sym typeface="Noto Sans SC"/>
              </a:rPr>
              <a:t>兼顾战略的统一性与灵活性，结合了控制与授权的长处。</a:t>
            </a:r>
          </a:p>
          <a:p>
            <a:pPr indent="0" algn="l">
              <a:lnSpc>
                <a:spcPct val="108333"/>
              </a:lnSpc>
            </a:pPr>
            <a:r>
              <a:rPr lang="en-US" sz="1200" b="1" i="0" u="none" strike="noStrike">
                <a:solidFill>
                  <a:srgbClr val="DC2626"/>
                </a:solidFill>
                <a:latin typeface="Noto Sans SC"/>
                <a:ea typeface="Noto Sans SC"/>
                <a:cs typeface="Noto Sans SC"/>
                <a:sym typeface="Noto Sans SC"/>
              </a:rPr>
              <a:t>❌ 缺点：</a:t>
            </a:r>
            <a:r>
              <a:rPr lang="en-US" sz="1200" b="0" i="0" u="none" strike="noStrike">
                <a:solidFill>
                  <a:srgbClr val="4B5563"/>
                </a:solidFill>
                <a:latin typeface="Noto Sans SC"/>
                <a:ea typeface="Noto Sans SC"/>
                <a:cs typeface="Noto Sans SC"/>
                <a:sym typeface="Noto Sans SC"/>
              </a:rPr>
              <a:t>双向沟通协调成本较高，可能影响整体决策效率。</a:t>
            </a:r>
          </a:p>
        </p:txBody>
      </p:sp>
      <p:sp>
        <p:nvSpPr>
          <p:cNvPr id="16" name="AutoShape 16"/>
          <p:cNvSpPr/>
          <p:nvPr/>
        </p:nvSpPr>
        <p:spPr>
          <a:xfrm>
            <a:off x="6223000" y="4191000"/>
            <a:ext cx="5207000" cy="2286000"/>
          </a:xfrm>
          <a:prstGeom prst="roundRect">
            <a:avLst>
              <a:gd name="adj" fmla="val 6666"/>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7" name="AutoShape 17"/>
          <p:cNvSpPr/>
          <p:nvPr/>
        </p:nvSpPr>
        <p:spPr>
          <a:xfrm>
            <a:off x="6223000" y="4191000"/>
            <a:ext cx="5207000" cy="508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8" name="Picture 18"/>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477000" y="4572000"/>
            <a:ext cx="609600" cy="609600"/>
          </a:xfrm>
          <a:prstGeom prst="rect">
            <a:avLst/>
          </a:prstGeom>
        </p:spPr>
      </p:pic>
      <p:sp>
        <p:nvSpPr>
          <p:cNvPr id="19" name="AutoShape 19"/>
          <p:cNvSpPr/>
          <p:nvPr/>
        </p:nvSpPr>
        <p:spPr>
          <a:xfrm>
            <a:off x="7366000" y="4445000"/>
            <a:ext cx="3810000" cy="177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374151"/>
                </a:solidFill>
                <a:latin typeface="Noto Sans SC"/>
                <a:ea typeface="Noto Sans SC"/>
                <a:cs typeface="Noto Sans SC"/>
                <a:sym typeface="Noto Sans SC"/>
              </a:rPr>
              <a:t>04. 团队型 (专家决策)</a:t>
            </a:r>
            <a:endParaRPr lang="en-US" sz="1100"/>
          </a:p>
          <a:p>
            <a:pPr indent="0" algn="l">
              <a:lnSpc>
                <a:spcPct val="108333"/>
              </a:lnSpc>
              <a:spcBef>
                <a:spcPts val="600"/>
              </a:spcBef>
            </a:pPr>
            <a:r>
              <a:rPr lang="en-US" sz="1200" b="0" i="0" u="none" strike="noStrike">
                <a:solidFill>
                  <a:srgbClr val="4B5563"/>
                </a:solidFill>
                <a:latin typeface="Noto Sans SC"/>
                <a:ea typeface="Noto Sans SC"/>
                <a:cs typeface="Noto Sans SC"/>
                <a:sym typeface="Noto Sans SC"/>
              </a:rPr>
              <a:t>成立跨部门的专业战略决策团队，共同负责制定公司战略。</a:t>
            </a:r>
          </a:p>
          <a:p>
            <a:pPr indent="0" algn="l">
              <a:lnSpc>
                <a:spcPct val="108333"/>
              </a:lnSpc>
              <a:spcBef>
                <a:spcPts val="800"/>
              </a:spcBef>
            </a:pPr>
            <a:r>
              <a:rPr lang="en-US" sz="1200" b="1" i="0" u="none" strike="noStrike">
                <a:solidFill>
                  <a:srgbClr val="16A34A"/>
                </a:solidFill>
                <a:latin typeface="Noto Sans SC"/>
                <a:ea typeface="Noto Sans SC"/>
                <a:cs typeface="Noto Sans SC"/>
                <a:sym typeface="Noto Sans SC"/>
              </a:rPr>
              <a:t>✅ 优点：</a:t>
            </a:r>
            <a:r>
              <a:rPr lang="en-US" sz="1200" b="0" i="0" u="none" strike="noStrike">
                <a:solidFill>
                  <a:srgbClr val="4B5563"/>
                </a:solidFill>
                <a:latin typeface="Noto Sans SC"/>
                <a:ea typeface="Noto Sans SC"/>
                <a:cs typeface="Noto Sans SC"/>
                <a:sym typeface="Noto Sans SC"/>
              </a:rPr>
              <a:t>发挥集体智慧，决策更专业，兼顾各方利益。</a:t>
            </a:r>
          </a:p>
          <a:p>
            <a:pPr indent="0" algn="l">
              <a:lnSpc>
                <a:spcPct val="108333"/>
              </a:lnSpc>
            </a:pPr>
            <a:r>
              <a:rPr lang="en-US" sz="1200" b="1" i="0" u="none" strike="noStrike">
                <a:solidFill>
                  <a:srgbClr val="DC2626"/>
                </a:solidFill>
                <a:latin typeface="Noto Sans SC"/>
                <a:ea typeface="Noto Sans SC"/>
                <a:cs typeface="Noto Sans SC"/>
                <a:sym typeface="Noto Sans SC"/>
              </a:rPr>
              <a:t>❌ 缺点：</a:t>
            </a:r>
            <a:r>
              <a:rPr lang="en-US" sz="1200" b="0" i="0" u="none" strike="noStrike">
                <a:solidFill>
                  <a:srgbClr val="4B5563"/>
                </a:solidFill>
                <a:latin typeface="Noto Sans SC"/>
                <a:ea typeface="Noto Sans SC"/>
                <a:cs typeface="Noto Sans SC"/>
                <a:sym typeface="Noto Sans SC"/>
              </a:rPr>
              <a:t>容易陷入“群体思维”，导致决策趋于保守或难以达成共识。</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22C55E"/>
                </a:solidFill>
                <a:latin typeface="Noto Sans SC"/>
                <a:ea typeface="Noto Sans SC"/>
                <a:cs typeface="Noto Sans SC"/>
                <a:sym typeface="Noto Sans SC"/>
              </a:rPr>
              <a:t>03</a:t>
            </a:r>
            <a:r>
              <a:rPr lang="en-US" sz="3200" b="1" i="0" u="none" strike="noStrike">
                <a:solidFill>
                  <a:srgbClr val="374151"/>
                </a:solidFill>
                <a:latin typeface="Noto Sans SC"/>
                <a:ea typeface="Noto Sans SC"/>
                <a:cs typeface="Noto Sans SC"/>
                <a:sym typeface="Noto Sans SC"/>
              </a:rPr>
              <a:t>战略管理理论的演变</a:t>
            </a:r>
            <a:endParaRPr lang="en-US" sz="1100"/>
          </a:p>
        </p:txBody>
      </p:sp>
      <p:sp>
        <p:nvSpPr>
          <p:cNvPr id="4" name="AutoShape 4"/>
          <p:cNvSpPr/>
          <p:nvPr/>
        </p:nvSpPr>
        <p:spPr>
          <a:xfrm>
            <a:off x="762000" y="13970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0" i="0" u="none" strike="noStrike">
                <a:solidFill>
                  <a:srgbClr val="4B5563"/>
                </a:solidFill>
                <a:latin typeface="Noto Sans SC"/>
                <a:ea typeface="Noto Sans SC"/>
                <a:cs typeface="Noto Sans SC"/>
                <a:sym typeface="Noto Sans SC"/>
              </a:rPr>
              <a:t>战略管理理论的发展反映了商业环境的变迁，从简单到复杂，从静态到动态。</a:t>
            </a:r>
            <a:endParaRPr lang="en-US" sz="1100"/>
          </a:p>
        </p:txBody>
      </p:sp>
      <p:sp>
        <p:nvSpPr>
          <p:cNvPr id="5" name="AutoShape 5"/>
          <p:cNvSpPr/>
          <p:nvPr/>
        </p:nvSpPr>
        <p:spPr>
          <a:xfrm>
            <a:off x="762000" y="2286000"/>
            <a:ext cx="2032000" cy="3937000"/>
          </a:xfrm>
          <a:prstGeom prst="roundRect">
            <a:avLst>
              <a:gd name="adj" fmla="val 50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762000" y="2286000"/>
            <a:ext cx="2032000" cy="889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7" name="AutoShape 7"/>
          <p:cNvSpPr/>
          <p:nvPr/>
        </p:nvSpPr>
        <p:spPr>
          <a:xfrm>
            <a:off x="762000" y="2476500"/>
            <a:ext cx="203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1" i="0" u="none" strike="noStrike">
                <a:solidFill>
                  <a:srgbClr val="FFFFFF"/>
                </a:solidFill>
                <a:latin typeface="Noto Sans SC"/>
                <a:ea typeface="Noto Sans SC"/>
                <a:cs typeface="Noto Sans SC"/>
                <a:sym typeface="Noto Sans SC"/>
              </a:rPr>
              <a:t>20世纪60年代以前</a:t>
            </a:r>
            <a:endParaRPr lang="en-US" sz="1100"/>
          </a:p>
        </p:txBody>
      </p:sp>
      <p:sp>
        <p:nvSpPr>
          <p:cNvPr id="8" name="AutoShape 8"/>
          <p:cNvSpPr/>
          <p:nvPr/>
        </p:nvSpPr>
        <p:spPr>
          <a:xfrm>
            <a:off x="889000" y="3429000"/>
            <a:ext cx="1778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1F2937"/>
                </a:solidFill>
                <a:latin typeface="Noto Sans SC"/>
                <a:ea typeface="Noto Sans SC"/>
                <a:cs typeface="Noto Sans SC"/>
                <a:sym typeface="Noto Sans SC"/>
              </a:rPr>
              <a:t>早期阶段</a:t>
            </a:r>
            <a:endParaRPr lang="en-US" sz="1100"/>
          </a:p>
        </p:txBody>
      </p:sp>
      <p:sp>
        <p:nvSpPr>
          <p:cNvPr id="9" name="AutoShape 9"/>
          <p:cNvSpPr/>
          <p:nvPr/>
        </p:nvSpPr>
        <p:spPr>
          <a:xfrm>
            <a:off x="952500" y="4318000"/>
            <a:ext cx="1651000" cy="1651000"/>
          </a:xfrm>
          <a:prstGeom prst="rect">
            <a:avLst/>
          </a:prstGeom>
          <a:noFill/>
          <a:ln w="12700" cap="flat" cmpd="sng">
            <a:noFill/>
            <a:prstDash val="solid"/>
            <a:round/>
          </a:ln>
        </p:spPr>
        <p:txBody>
          <a:bodyPr vert="horz" wrap="square" lIns="0" tIns="0" rIns="0" bIns="0" rtlCol="0" anchor="t" anchorCtr="0"/>
          <a:lstStyle/>
          <a:p>
            <a:pPr indent="0" algn="ctr">
              <a:lnSpc>
                <a:spcPct val="116666"/>
              </a:lnSpc>
              <a:defRPr/>
            </a:pPr>
            <a:r>
              <a:rPr lang="en-US" sz="1200" b="0" i="0" u="none" strike="noStrike">
                <a:solidFill>
                  <a:srgbClr val="4B5563"/>
                </a:solidFill>
                <a:latin typeface="Noto Sans SC"/>
                <a:ea typeface="Noto Sans SC"/>
                <a:cs typeface="Noto Sans SC"/>
                <a:sym typeface="Noto Sans SC"/>
              </a:rPr>
              <a:t>理论核心在于让组织与外部环境相匹配，寻找两者之间的平衡点，以实现生存与初步发展。</a:t>
            </a:r>
            <a:endParaRPr lang="en-US" sz="1100"/>
          </a:p>
        </p:txBody>
      </p:sp>
      <p:sp>
        <p:nvSpPr>
          <p:cNvPr id="10" name="AutoShape 10"/>
          <p:cNvSpPr/>
          <p:nvPr/>
        </p:nvSpPr>
        <p:spPr>
          <a:xfrm>
            <a:off x="3048000" y="2286000"/>
            <a:ext cx="2032000" cy="3937000"/>
          </a:xfrm>
          <a:prstGeom prst="roundRect">
            <a:avLst>
              <a:gd name="adj" fmla="val 50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1" name="AutoShape 11"/>
          <p:cNvSpPr/>
          <p:nvPr/>
        </p:nvSpPr>
        <p:spPr>
          <a:xfrm>
            <a:off x="3048000" y="2286000"/>
            <a:ext cx="2032000" cy="889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2" name="AutoShape 12"/>
          <p:cNvSpPr/>
          <p:nvPr/>
        </p:nvSpPr>
        <p:spPr>
          <a:xfrm>
            <a:off x="3048000" y="2476500"/>
            <a:ext cx="203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1" i="0" u="none" strike="noStrike">
                <a:solidFill>
                  <a:srgbClr val="FFFFFF"/>
                </a:solidFill>
                <a:latin typeface="Noto Sans SC"/>
                <a:ea typeface="Noto Sans SC"/>
                <a:cs typeface="Noto Sans SC"/>
                <a:sym typeface="Noto Sans SC"/>
              </a:rPr>
              <a:t>20世纪60-80年代</a:t>
            </a:r>
            <a:endParaRPr lang="en-US" sz="1100"/>
          </a:p>
        </p:txBody>
      </p:sp>
      <p:sp>
        <p:nvSpPr>
          <p:cNvPr id="13" name="AutoShape 13"/>
          <p:cNvSpPr/>
          <p:nvPr/>
        </p:nvSpPr>
        <p:spPr>
          <a:xfrm>
            <a:off x="3175000" y="3429000"/>
            <a:ext cx="1778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1F2937"/>
                </a:solidFill>
                <a:latin typeface="Noto Sans SC"/>
                <a:ea typeface="Noto Sans SC"/>
                <a:cs typeface="Noto Sans SC"/>
                <a:sym typeface="Noto Sans SC"/>
              </a:rPr>
              <a:t>古典阶段</a:t>
            </a:r>
            <a:endParaRPr lang="en-US" sz="1100"/>
          </a:p>
        </p:txBody>
      </p:sp>
      <p:sp>
        <p:nvSpPr>
          <p:cNvPr id="14" name="AutoShape 14"/>
          <p:cNvSpPr/>
          <p:nvPr/>
        </p:nvSpPr>
        <p:spPr>
          <a:xfrm>
            <a:off x="3238500" y="4318000"/>
            <a:ext cx="1651000" cy="1651000"/>
          </a:xfrm>
          <a:prstGeom prst="rect">
            <a:avLst/>
          </a:prstGeom>
          <a:noFill/>
          <a:ln w="12700" cap="flat" cmpd="sng">
            <a:noFill/>
            <a:prstDash val="solid"/>
            <a:round/>
          </a:ln>
        </p:spPr>
        <p:txBody>
          <a:bodyPr vert="horz" wrap="square" lIns="0" tIns="0" rIns="0" bIns="0" rtlCol="0" anchor="t" anchorCtr="0"/>
          <a:lstStyle/>
          <a:p>
            <a:pPr indent="0" algn="ctr">
              <a:lnSpc>
                <a:spcPct val="116666"/>
              </a:lnSpc>
              <a:defRPr/>
            </a:pPr>
            <a:r>
              <a:rPr lang="en-US" sz="1200" b="0" i="0" u="none" strike="noStrike">
                <a:solidFill>
                  <a:srgbClr val="4B5563"/>
                </a:solidFill>
                <a:latin typeface="Noto Sans SC"/>
                <a:ea typeface="Noto Sans SC"/>
                <a:cs typeface="Noto Sans SC"/>
                <a:sym typeface="Noto Sans SC"/>
              </a:rPr>
              <a:t>流派开始多元化。设计学派强调战略制定是个有意识的思维过程，计划学派则推崇程序化、理性化的战略规划。</a:t>
            </a:r>
            <a:endParaRPr lang="en-US" sz="1100"/>
          </a:p>
        </p:txBody>
      </p:sp>
      <p:sp>
        <p:nvSpPr>
          <p:cNvPr id="15" name="AutoShape 15"/>
          <p:cNvSpPr/>
          <p:nvPr/>
        </p:nvSpPr>
        <p:spPr>
          <a:xfrm>
            <a:off x="5334000" y="2286000"/>
            <a:ext cx="2032000" cy="3937000"/>
          </a:xfrm>
          <a:prstGeom prst="roundRect">
            <a:avLst>
              <a:gd name="adj" fmla="val 50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6" name="AutoShape 16"/>
          <p:cNvSpPr/>
          <p:nvPr/>
        </p:nvSpPr>
        <p:spPr>
          <a:xfrm>
            <a:off x="5334000" y="2286000"/>
            <a:ext cx="2032000" cy="889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7" name="AutoShape 17"/>
          <p:cNvSpPr/>
          <p:nvPr/>
        </p:nvSpPr>
        <p:spPr>
          <a:xfrm>
            <a:off x="5334000" y="2476500"/>
            <a:ext cx="203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1" i="0" u="none" strike="noStrike">
                <a:solidFill>
                  <a:srgbClr val="FFFFFF"/>
                </a:solidFill>
                <a:latin typeface="Noto Sans SC"/>
                <a:ea typeface="Noto Sans SC"/>
                <a:cs typeface="Noto Sans SC"/>
                <a:sym typeface="Noto Sans SC"/>
              </a:rPr>
              <a:t>20世纪80-90年代</a:t>
            </a:r>
            <a:endParaRPr lang="en-US" sz="1100"/>
          </a:p>
        </p:txBody>
      </p:sp>
      <p:sp>
        <p:nvSpPr>
          <p:cNvPr id="18" name="AutoShape 18"/>
          <p:cNvSpPr/>
          <p:nvPr/>
        </p:nvSpPr>
        <p:spPr>
          <a:xfrm>
            <a:off x="5461000" y="3429000"/>
            <a:ext cx="1778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1F2937"/>
                </a:solidFill>
                <a:latin typeface="Noto Sans SC"/>
                <a:ea typeface="Noto Sans SC"/>
                <a:cs typeface="Noto Sans SC"/>
                <a:sym typeface="Noto Sans SC"/>
              </a:rPr>
              <a:t>竞争阶段</a:t>
            </a:r>
            <a:endParaRPr lang="en-US" sz="1100"/>
          </a:p>
        </p:txBody>
      </p:sp>
      <p:sp>
        <p:nvSpPr>
          <p:cNvPr id="19" name="AutoShape 19"/>
          <p:cNvSpPr/>
          <p:nvPr/>
        </p:nvSpPr>
        <p:spPr>
          <a:xfrm>
            <a:off x="5524500" y="4318000"/>
            <a:ext cx="1651000" cy="1651000"/>
          </a:xfrm>
          <a:prstGeom prst="rect">
            <a:avLst/>
          </a:prstGeom>
          <a:noFill/>
          <a:ln w="12700" cap="flat" cmpd="sng">
            <a:noFill/>
            <a:prstDash val="solid"/>
            <a:round/>
          </a:ln>
        </p:spPr>
        <p:txBody>
          <a:bodyPr vert="horz" wrap="square" lIns="0" tIns="0" rIns="0" bIns="0" rtlCol="0" anchor="t" anchorCtr="0"/>
          <a:lstStyle/>
          <a:p>
            <a:pPr indent="0" algn="ctr">
              <a:lnSpc>
                <a:spcPct val="116666"/>
              </a:lnSpc>
              <a:defRPr/>
            </a:pPr>
            <a:r>
              <a:rPr lang="en-US" sz="1200" b="0" i="0" u="none" strike="noStrike">
                <a:solidFill>
                  <a:srgbClr val="4B5563"/>
                </a:solidFill>
                <a:latin typeface="Noto Sans SC"/>
                <a:ea typeface="Noto Sans SC"/>
                <a:cs typeface="Noto Sans SC"/>
                <a:sym typeface="Noto Sans SC"/>
              </a:rPr>
              <a:t>商业竞争加剧，理论聚焦于如何建立并维持竞争优势。波特的定位学派和普拉哈拉德的核心能力理论成为这一时期的主流。</a:t>
            </a:r>
            <a:endParaRPr lang="en-US" sz="1100"/>
          </a:p>
        </p:txBody>
      </p:sp>
      <p:sp>
        <p:nvSpPr>
          <p:cNvPr id="20" name="AutoShape 20"/>
          <p:cNvSpPr/>
          <p:nvPr/>
        </p:nvSpPr>
        <p:spPr>
          <a:xfrm>
            <a:off x="7620000" y="2286000"/>
            <a:ext cx="2032000" cy="3937000"/>
          </a:xfrm>
          <a:prstGeom prst="roundRect">
            <a:avLst>
              <a:gd name="adj" fmla="val 50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21" name="AutoShape 21"/>
          <p:cNvSpPr/>
          <p:nvPr/>
        </p:nvSpPr>
        <p:spPr>
          <a:xfrm>
            <a:off x="7620000" y="2286000"/>
            <a:ext cx="2032000" cy="889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2" name="AutoShape 22"/>
          <p:cNvSpPr/>
          <p:nvPr/>
        </p:nvSpPr>
        <p:spPr>
          <a:xfrm>
            <a:off x="7620000" y="2476500"/>
            <a:ext cx="203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1" i="0" u="none" strike="noStrike">
                <a:solidFill>
                  <a:srgbClr val="FFFFFF"/>
                </a:solidFill>
                <a:latin typeface="Noto Sans SC"/>
                <a:ea typeface="Noto Sans SC"/>
                <a:cs typeface="Noto Sans SC"/>
                <a:sym typeface="Noto Sans SC"/>
              </a:rPr>
              <a:t>90年代-21世纪20年代</a:t>
            </a:r>
            <a:endParaRPr lang="en-US" sz="1100"/>
          </a:p>
        </p:txBody>
      </p:sp>
      <p:sp>
        <p:nvSpPr>
          <p:cNvPr id="23" name="AutoShape 23"/>
          <p:cNvSpPr/>
          <p:nvPr/>
        </p:nvSpPr>
        <p:spPr>
          <a:xfrm>
            <a:off x="7747000" y="3429000"/>
            <a:ext cx="1778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1F2937"/>
                </a:solidFill>
                <a:latin typeface="Noto Sans SC"/>
                <a:ea typeface="Noto Sans SC"/>
                <a:cs typeface="Noto Sans SC"/>
                <a:sym typeface="Noto Sans SC"/>
              </a:rPr>
              <a:t>复杂阶段 (VUCA)</a:t>
            </a:r>
            <a:endParaRPr lang="en-US" sz="1100"/>
          </a:p>
        </p:txBody>
      </p:sp>
      <p:sp>
        <p:nvSpPr>
          <p:cNvPr id="24" name="AutoShape 24"/>
          <p:cNvSpPr/>
          <p:nvPr/>
        </p:nvSpPr>
        <p:spPr>
          <a:xfrm>
            <a:off x="7810500" y="4318000"/>
            <a:ext cx="1651000" cy="1651000"/>
          </a:xfrm>
          <a:prstGeom prst="rect">
            <a:avLst/>
          </a:prstGeom>
          <a:noFill/>
          <a:ln w="12700" cap="flat" cmpd="sng">
            <a:noFill/>
            <a:prstDash val="solid"/>
            <a:round/>
          </a:ln>
        </p:spPr>
        <p:txBody>
          <a:bodyPr vert="horz" wrap="square" lIns="0" tIns="0" rIns="0" bIns="0" rtlCol="0" anchor="t" anchorCtr="0"/>
          <a:lstStyle/>
          <a:p>
            <a:pPr indent="0" algn="ctr">
              <a:lnSpc>
                <a:spcPct val="116666"/>
              </a:lnSpc>
              <a:defRPr/>
            </a:pPr>
            <a:r>
              <a:rPr lang="en-US" sz="1200" b="0" i="0" u="none" strike="noStrike">
                <a:solidFill>
                  <a:srgbClr val="4B5563"/>
                </a:solidFill>
                <a:latin typeface="Noto Sans SC"/>
                <a:ea typeface="Noto Sans SC"/>
                <a:cs typeface="Noto Sans SC"/>
                <a:sym typeface="Noto Sans SC"/>
              </a:rPr>
              <a:t>面对易变、不确定、复杂和模糊的商业环境，企业需具备“动态能力”以快速适应变化，同时“知识管理”成为关键竞争要素。</a:t>
            </a:r>
            <a:endParaRPr lang="en-US" sz="1100"/>
          </a:p>
        </p:txBody>
      </p:sp>
      <p:sp>
        <p:nvSpPr>
          <p:cNvPr id="25" name="AutoShape 25"/>
          <p:cNvSpPr/>
          <p:nvPr/>
        </p:nvSpPr>
        <p:spPr>
          <a:xfrm>
            <a:off x="9779000" y="2286000"/>
            <a:ext cx="2032000" cy="3937000"/>
          </a:xfrm>
          <a:prstGeom prst="roundRect">
            <a:avLst>
              <a:gd name="adj" fmla="val 50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26" name="AutoShape 26"/>
          <p:cNvSpPr/>
          <p:nvPr/>
        </p:nvSpPr>
        <p:spPr>
          <a:xfrm>
            <a:off x="9779000" y="2286000"/>
            <a:ext cx="2032000" cy="889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7" name="AutoShape 27"/>
          <p:cNvSpPr/>
          <p:nvPr/>
        </p:nvSpPr>
        <p:spPr>
          <a:xfrm>
            <a:off x="9779000" y="2476500"/>
            <a:ext cx="203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400" b="1" i="0" u="none" strike="noStrike">
                <a:solidFill>
                  <a:srgbClr val="FFFFFF"/>
                </a:solidFill>
                <a:latin typeface="Noto Sans SC"/>
                <a:ea typeface="Noto Sans SC"/>
                <a:cs typeface="Noto Sans SC"/>
                <a:sym typeface="Noto Sans SC"/>
              </a:rPr>
              <a:t>21世纪20年代以来</a:t>
            </a:r>
            <a:endParaRPr lang="en-US" sz="1100"/>
          </a:p>
        </p:txBody>
      </p:sp>
      <p:sp>
        <p:nvSpPr>
          <p:cNvPr id="28" name="AutoShape 28"/>
          <p:cNvSpPr/>
          <p:nvPr/>
        </p:nvSpPr>
        <p:spPr>
          <a:xfrm>
            <a:off x="9906000" y="3429000"/>
            <a:ext cx="1778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1F2937"/>
                </a:solidFill>
                <a:latin typeface="Noto Sans SC"/>
                <a:ea typeface="Noto Sans SC"/>
                <a:cs typeface="Noto Sans SC"/>
                <a:sym typeface="Noto Sans SC"/>
              </a:rPr>
              <a:t>BANI 阶段</a:t>
            </a:r>
            <a:endParaRPr lang="en-US" sz="1100"/>
          </a:p>
        </p:txBody>
      </p:sp>
      <p:sp>
        <p:nvSpPr>
          <p:cNvPr id="29" name="AutoShape 29"/>
          <p:cNvSpPr/>
          <p:nvPr/>
        </p:nvSpPr>
        <p:spPr>
          <a:xfrm>
            <a:off x="9969500" y="4318000"/>
            <a:ext cx="1651000" cy="1651000"/>
          </a:xfrm>
          <a:prstGeom prst="rect">
            <a:avLst/>
          </a:prstGeom>
          <a:noFill/>
          <a:ln w="12700" cap="flat" cmpd="sng">
            <a:noFill/>
            <a:prstDash val="solid"/>
            <a:round/>
          </a:ln>
        </p:spPr>
        <p:txBody>
          <a:bodyPr vert="horz" wrap="square" lIns="0" tIns="0" rIns="0" bIns="0" rtlCol="0" anchor="t" anchorCtr="0"/>
          <a:lstStyle/>
          <a:p>
            <a:pPr indent="0" algn="ctr">
              <a:lnSpc>
                <a:spcPct val="116666"/>
              </a:lnSpc>
              <a:defRPr/>
            </a:pPr>
            <a:r>
              <a:rPr lang="en-US" sz="1200" b="0" i="0" u="none" strike="noStrike">
                <a:solidFill>
                  <a:srgbClr val="4B5563"/>
                </a:solidFill>
                <a:latin typeface="Noto Sans SC"/>
                <a:ea typeface="Noto Sans SC"/>
                <a:cs typeface="Noto Sans SC"/>
                <a:sym typeface="Noto Sans SC"/>
              </a:rPr>
              <a:t>应对脆弱、焦虑、非线性、不可知的挑战。战略重点转向组织的敏捷性和韧性，以及持续适应变化的能力。</a:t>
            </a:r>
            <a:endParaRPr lang="en-US" sz="11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战略管理的陷阱及规避方法</a:t>
            </a:r>
            <a:endParaRPr lang="en-US" sz="1100"/>
          </a:p>
        </p:txBody>
      </p:sp>
      <p:sp>
        <p:nvSpPr>
          <p:cNvPr id="4" name="AutoShape 4"/>
          <p:cNvSpPr/>
          <p:nvPr/>
        </p:nvSpPr>
        <p:spPr>
          <a:xfrm>
            <a:off x="762000" y="1651000"/>
            <a:ext cx="5207000" cy="4572000"/>
          </a:xfrm>
          <a:prstGeom prst="roundRect">
            <a:avLst>
              <a:gd name="adj" fmla="val 3333"/>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1016000" y="1905000"/>
            <a:ext cx="469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22C55E"/>
                </a:solidFill>
                <a:latin typeface="Noto Sans SC"/>
                <a:ea typeface="Noto Sans SC"/>
                <a:cs typeface="Noto Sans SC"/>
                <a:sym typeface="Noto Sans SC"/>
              </a:rPr>
              <a:t>01 常见陷阱</a:t>
            </a:r>
            <a:endParaRPr lang="en-US" sz="1100"/>
          </a:p>
        </p:txBody>
      </p:sp>
      <p:sp>
        <p:nvSpPr>
          <p:cNvPr id="6" name="AutoShape 6"/>
          <p:cNvSpPr/>
          <p:nvPr/>
        </p:nvSpPr>
        <p:spPr>
          <a:xfrm>
            <a:off x="1016000" y="2540000"/>
            <a:ext cx="508000" cy="381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7" name="AutoShape 7"/>
          <p:cNvSpPr/>
          <p:nvPr/>
        </p:nvSpPr>
        <p:spPr>
          <a:xfrm>
            <a:off x="1016000" y="2921000"/>
            <a:ext cx="2222500" cy="1079500"/>
          </a:xfrm>
          <a:prstGeom prst="roundRect">
            <a:avLst>
              <a:gd name="adj" fmla="val 7058"/>
            </a:avLst>
          </a:prstGeom>
          <a:solidFill>
            <a:srgbClr val="F0FDF4">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8" name="AutoShape 8"/>
          <p:cNvSpPr/>
          <p:nvPr/>
        </p:nvSpPr>
        <p:spPr>
          <a:xfrm>
            <a:off x="1143000" y="3048000"/>
            <a:ext cx="19685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1F2937"/>
                </a:solidFill>
                <a:latin typeface="Noto Sans SC"/>
                <a:ea typeface="Noto Sans SC"/>
                <a:cs typeface="Noto Sans SC"/>
                <a:sym typeface="Noto Sans SC"/>
              </a:rPr>
              <a:t>眼光短视</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过度关注短期财务目标，忽视长期竞争力的构建。</a:t>
            </a:r>
          </a:p>
        </p:txBody>
      </p:sp>
      <p:sp>
        <p:nvSpPr>
          <p:cNvPr id="9" name="AutoShape 9"/>
          <p:cNvSpPr/>
          <p:nvPr/>
        </p:nvSpPr>
        <p:spPr>
          <a:xfrm>
            <a:off x="1016000" y="4191000"/>
            <a:ext cx="2222500" cy="1079500"/>
          </a:xfrm>
          <a:prstGeom prst="roundRect">
            <a:avLst>
              <a:gd name="adj" fmla="val 7058"/>
            </a:avLst>
          </a:prstGeom>
          <a:solidFill>
            <a:srgbClr val="F0FDF4">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1143000" y="4318000"/>
            <a:ext cx="19685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1F2937"/>
                </a:solidFill>
                <a:latin typeface="Noto Sans SC"/>
                <a:ea typeface="Noto Sans SC"/>
                <a:cs typeface="Noto Sans SC"/>
                <a:sym typeface="Noto Sans SC"/>
              </a:rPr>
              <a:t>多面出击</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盲目多元化经营，分散有限的资源与核心精力。</a:t>
            </a:r>
          </a:p>
        </p:txBody>
      </p:sp>
      <p:sp>
        <p:nvSpPr>
          <p:cNvPr id="11" name="AutoShape 11"/>
          <p:cNvSpPr/>
          <p:nvPr/>
        </p:nvSpPr>
        <p:spPr>
          <a:xfrm>
            <a:off x="1016000" y="5334000"/>
            <a:ext cx="2222500" cy="1079500"/>
          </a:xfrm>
          <a:prstGeom prst="roundRect">
            <a:avLst>
              <a:gd name="adj" fmla="val 7058"/>
            </a:avLst>
          </a:prstGeom>
          <a:solidFill>
            <a:srgbClr val="F0FDF4">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2" name="AutoShape 12"/>
          <p:cNvSpPr/>
          <p:nvPr/>
        </p:nvSpPr>
        <p:spPr>
          <a:xfrm>
            <a:off x="1143000" y="5461000"/>
            <a:ext cx="19685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1F2937"/>
                </a:solidFill>
                <a:latin typeface="Noto Sans SC"/>
                <a:ea typeface="Noto Sans SC"/>
                <a:cs typeface="Noto Sans SC"/>
                <a:sym typeface="Noto Sans SC"/>
              </a:rPr>
              <a:t>故步自封</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安于现状，缺乏必要的创新精神和战略冒险精神。</a:t>
            </a:r>
          </a:p>
        </p:txBody>
      </p:sp>
      <p:sp>
        <p:nvSpPr>
          <p:cNvPr id="13" name="AutoShape 13"/>
          <p:cNvSpPr/>
          <p:nvPr/>
        </p:nvSpPr>
        <p:spPr>
          <a:xfrm>
            <a:off x="3492500" y="2921000"/>
            <a:ext cx="2222500" cy="1079500"/>
          </a:xfrm>
          <a:prstGeom prst="roundRect">
            <a:avLst>
              <a:gd name="adj" fmla="val 7058"/>
            </a:avLst>
          </a:prstGeom>
          <a:solidFill>
            <a:srgbClr val="FEF2F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4" name="AutoShape 14"/>
          <p:cNvSpPr/>
          <p:nvPr/>
        </p:nvSpPr>
        <p:spPr>
          <a:xfrm>
            <a:off x="3619500" y="3048000"/>
            <a:ext cx="19685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1F2937"/>
                </a:solidFill>
                <a:latin typeface="Noto Sans SC"/>
                <a:ea typeface="Noto Sans SC"/>
                <a:cs typeface="Noto Sans SC"/>
                <a:sym typeface="Noto Sans SC"/>
              </a:rPr>
              <a:t>过度超前</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盲目进行超出自身能力和资源的战略投资与扩张。</a:t>
            </a:r>
          </a:p>
        </p:txBody>
      </p:sp>
      <p:sp>
        <p:nvSpPr>
          <p:cNvPr id="15" name="AutoShape 15"/>
          <p:cNvSpPr/>
          <p:nvPr/>
        </p:nvSpPr>
        <p:spPr>
          <a:xfrm>
            <a:off x="3492500" y="4191000"/>
            <a:ext cx="2222500" cy="1079500"/>
          </a:xfrm>
          <a:prstGeom prst="roundRect">
            <a:avLst>
              <a:gd name="adj" fmla="val 7058"/>
            </a:avLst>
          </a:prstGeom>
          <a:solidFill>
            <a:srgbClr val="FEF2F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3619500" y="4318000"/>
            <a:ext cx="19685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1F2937"/>
                </a:solidFill>
                <a:latin typeface="Noto Sans SC"/>
                <a:ea typeface="Noto Sans SC"/>
                <a:cs typeface="Noto Sans SC"/>
                <a:sym typeface="Noto Sans SC"/>
              </a:rPr>
              <a:t>机会主义</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缺乏战略定力，盲目追逐市场短期热点与机会。</a:t>
            </a:r>
          </a:p>
        </p:txBody>
      </p:sp>
      <p:sp>
        <p:nvSpPr>
          <p:cNvPr id="17" name="AutoShape 17"/>
          <p:cNvSpPr/>
          <p:nvPr/>
        </p:nvSpPr>
        <p:spPr>
          <a:xfrm>
            <a:off x="3492500" y="5334000"/>
            <a:ext cx="2222500" cy="1079500"/>
          </a:xfrm>
          <a:prstGeom prst="roundRect">
            <a:avLst>
              <a:gd name="adj" fmla="val 7058"/>
            </a:avLst>
          </a:prstGeom>
          <a:solidFill>
            <a:srgbClr val="FEF2F2">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8" name="AutoShape 18"/>
          <p:cNvSpPr/>
          <p:nvPr/>
        </p:nvSpPr>
        <p:spPr>
          <a:xfrm>
            <a:off x="3619500" y="5461000"/>
            <a:ext cx="19685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1F2937"/>
                </a:solidFill>
                <a:latin typeface="Noto Sans SC"/>
                <a:ea typeface="Noto Sans SC"/>
                <a:cs typeface="Noto Sans SC"/>
                <a:sym typeface="Noto Sans SC"/>
              </a:rPr>
              <a:t>标杆陷阱</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陷入无休止的模仿和追赶，难以建立差异化优势。</a:t>
            </a:r>
          </a:p>
        </p:txBody>
      </p:sp>
      <p:sp>
        <p:nvSpPr>
          <p:cNvPr id="19" name="AutoShape 19"/>
          <p:cNvSpPr/>
          <p:nvPr/>
        </p:nvSpPr>
        <p:spPr>
          <a:xfrm>
            <a:off x="6223000" y="1651000"/>
            <a:ext cx="5207000" cy="4572000"/>
          </a:xfrm>
          <a:prstGeom prst="roundRect">
            <a:avLst>
              <a:gd name="adj" fmla="val 3333"/>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20" name="AutoShape 20"/>
          <p:cNvSpPr/>
          <p:nvPr/>
        </p:nvSpPr>
        <p:spPr>
          <a:xfrm>
            <a:off x="6477000" y="1905000"/>
            <a:ext cx="4699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200" b="1" i="0" u="none" strike="noStrike">
                <a:solidFill>
                  <a:srgbClr val="22C55E"/>
                </a:solidFill>
                <a:latin typeface="Noto Sans SC"/>
                <a:ea typeface="Noto Sans SC"/>
                <a:cs typeface="Noto Sans SC"/>
                <a:sym typeface="Noto Sans SC"/>
              </a:rPr>
              <a:t>02 规避方法</a:t>
            </a:r>
            <a:endParaRPr lang="en-US" sz="1100"/>
          </a:p>
        </p:txBody>
      </p:sp>
      <p:sp>
        <p:nvSpPr>
          <p:cNvPr id="21" name="AutoShape 21"/>
          <p:cNvSpPr/>
          <p:nvPr/>
        </p:nvSpPr>
        <p:spPr>
          <a:xfrm>
            <a:off x="6477000" y="2540000"/>
            <a:ext cx="508000" cy="381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22" name="Picture 22"/>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04000" y="3048000"/>
            <a:ext cx="457200" cy="457200"/>
          </a:xfrm>
          <a:prstGeom prst="rect">
            <a:avLst/>
          </a:prstGeom>
        </p:spPr>
      </p:pic>
      <p:sp>
        <p:nvSpPr>
          <p:cNvPr id="23" name="AutoShape 23"/>
          <p:cNvSpPr/>
          <p:nvPr/>
        </p:nvSpPr>
        <p:spPr>
          <a:xfrm>
            <a:off x="7239000" y="2984500"/>
            <a:ext cx="3937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a:ea typeface="Noto Sans SC"/>
                <a:cs typeface="Noto Sans SC"/>
                <a:sym typeface="Noto Sans SC"/>
              </a:rPr>
              <a:t>培养战略心智</a:t>
            </a:r>
            <a:endParaRPr lang="en-US" sz="1100"/>
          </a:p>
          <a:p>
            <a:pPr indent="0" algn="l">
              <a:lnSpc>
                <a:spcPct val="125000"/>
              </a:lnSpc>
            </a:pPr>
            <a:r>
              <a:rPr lang="en-US" sz="1300" b="0" i="0" u="none" strike="noStrike">
                <a:solidFill>
                  <a:srgbClr val="4B5563"/>
                </a:solidFill>
                <a:latin typeface="Noto Sans SC"/>
                <a:ea typeface="Noto Sans SC"/>
                <a:cs typeface="Noto Sans SC"/>
                <a:sym typeface="Noto Sans SC"/>
              </a:rPr>
              <a:t>鼓励团队进行多元化思考，建立系统性思维与创新精神。</a:t>
            </a:r>
          </a:p>
        </p:txBody>
      </p:sp>
      <p:pic>
        <p:nvPicPr>
          <p:cNvPr id="24" name="Picture 24"/>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604000" y="4000500"/>
            <a:ext cx="457200" cy="457200"/>
          </a:xfrm>
          <a:prstGeom prst="rect">
            <a:avLst/>
          </a:prstGeom>
        </p:spPr>
      </p:pic>
      <p:sp>
        <p:nvSpPr>
          <p:cNvPr id="25" name="AutoShape 25"/>
          <p:cNvSpPr/>
          <p:nvPr/>
        </p:nvSpPr>
        <p:spPr>
          <a:xfrm>
            <a:off x="7239000" y="3937000"/>
            <a:ext cx="3937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a:ea typeface="Noto Sans SC"/>
                <a:cs typeface="Noto Sans SC"/>
                <a:sym typeface="Noto Sans SC"/>
              </a:rPr>
              <a:t>坚持长期主义</a:t>
            </a:r>
            <a:endParaRPr lang="en-US" sz="1100"/>
          </a:p>
          <a:p>
            <a:pPr indent="0" algn="l">
              <a:lnSpc>
                <a:spcPct val="125000"/>
              </a:lnSpc>
            </a:pPr>
            <a:r>
              <a:rPr lang="en-US" sz="1300" b="0" i="0" u="none" strike="noStrike">
                <a:solidFill>
                  <a:srgbClr val="4B5563"/>
                </a:solidFill>
                <a:latin typeface="Noto Sans SC"/>
                <a:ea typeface="Noto Sans SC"/>
                <a:cs typeface="Noto Sans SC"/>
                <a:sym typeface="Noto Sans SC"/>
              </a:rPr>
              <a:t>合理平衡长、中、短期目标，不为短期利益牺牲长远发展。</a:t>
            </a:r>
          </a:p>
        </p:txBody>
      </p:sp>
      <p:pic>
        <p:nvPicPr>
          <p:cNvPr id="26" name="Picture 26"/>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604000" y="4953000"/>
            <a:ext cx="457200" cy="457200"/>
          </a:xfrm>
          <a:prstGeom prst="rect">
            <a:avLst/>
          </a:prstGeom>
        </p:spPr>
      </p:pic>
      <p:sp>
        <p:nvSpPr>
          <p:cNvPr id="27" name="AutoShape 27"/>
          <p:cNvSpPr/>
          <p:nvPr/>
        </p:nvSpPr>
        <p:spPr>
          <a:xfrm>
            <a:off x="7239000" y="4889500"/>
            <a:ext cx="2032000" cy="1079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a:ea typeface="Noto Sans SC"/>
                <a:cs typeface="Noto Sans SC"/>
                <a:sym typeface="Noto Sans SC"/>
              </a:rPr>
              <a:t>建立科学体系</a:t>
            </a:r>
            <a:endParaRPr lang="en-US" sz="1100"/>
          </a:p>
          <a:p>
            <a:pPr indent="0" algn="l">
              <a:lnSpc>
                <a:spcPct val="100000"/>
              </a:lnSpc>
            </a:pPr>
            <a:r>
              <a:rPr lang="en-US" sz="1200" b="0" i="0" u="none" strike="noStrike">
                <a:solidFill>
                  <a:srgbClr val="4B5563"/>
                </a:solidFill>
                <a:latin typeface="Noto Sans SC"/>
                <a:ea typeface="Noto Sans SC"/>
                <a:cs typeface="Noto Sans SC"/>
                <a:sym typeface="Noto Sans SC"/>
              </a:rPr>
              <a:t>建立动态的战略管理体系，以系统化的计划应对外部变化。</a:t>
            </a:r>
          </a:p>
        </p:txBody>
      </p:sp>
      <p:pic>
        <p:nvPicPr>
          <p:cNvPr id="28" name="Picture 28"/>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398000" y="4953000"/>
            <a:ext cx="457200" cy="457200"/>
          </a:xfrm>
          <a:prstGeom prst="rect">
            <a:avLst/>
          </a:prstGeom>
        </p:spPr>
      </p:pic>
      <p:sp>
        <p:nvSpPr>
          <p:cNvPr id="29" name="AutoShape 29"/>
          <p:cNvSpPr/>
          <p:nvPr/>
        </p:nvSpPr>
        <p:spPr>
          <a:xfrm>
            <a:off x="10033000" y="4889500"/>
            <a:ext cx="1778000" cy="1079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F2937"/>
                </a:solidFill>
                <a:latin typeface="Noto Sans SC"/>
                <a:ea typeface="Noto Sans SC"/>
                <a:cs typeface="Noto Sans SC"/>
                <a:sym typeface="Noto Sans SC"/>
              </a:rPr>
              <a:t>优化决策能力</a:t>
            </a:r>
            <a:endParaRPr lang="en-US" sz="1100"/>
          </a:p>
          <a:p>
            <a:pPr indent="0" algn="l">
              <a:lnSpc>
                <a:spcPct val="100000"/>
              </a:lnSpc>
            </a:pPr>
            <a:r>
              <a:rPr lang="en-US" sz="1200" b="0" i="0" u="none" strike="noStrike">
                <a:solidFill>
                  <a:srgbClr val="4B5563"/>
                </a:solidFill>
                <a:latin typeface="Noto Sans SC"/>
                <a:ea typeface="Noto Sans SC"/>
                <a:cs typeface="Noto Sans SC"/>
                <a:sym typeface="Noto Sans SC"/>
              </a:rPr>
              <a:t>加强信息收集与分析，提升团队战略决断与执行效率。</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04 战略管理课程的学习框架</a:t>
            </a:r>
            <a:endParaRPr lang="en-US" sz="1100"/>
          </a:p>
        </p:txBody>
      </p:sp>
      <p:sp>
        <p:nvSpPr>
          <p:cNvPr id="4" name="AutoShape 4"/>
          <p:cNvSpPr/>
          <p:nvPr/>
        </p:nvSpPr>
        <p:spPr>
          <a:xfrm>
            <a:off x="762000" y="1778000"/>
            <a:ext cx="5207000" cy="4318000"/>
          </a:xfrm>
          <a:prstGeom prst="roundRect">
            <a:avLst>
              <a:gd name="adj" fmla="val 3529"/>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1016000" y="2032000"/>
            <a:ext cx="4699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22C55E"/>
                </a:solidFill>
                <a:latin typeface="Noto Sans SC"/>
                <a:ea typeface="Noto Sans SC"/>
                <a:cs typeface="Noto Sans SC"/>
                <a:sym typeface="Noto Sans SC"/>
              </a:rPr>
              <a:t>学习本课程的准备</a:t>
            </a:r>
            <a:endParaRPr lang="en-US" sz="1100"/>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6000" y="2794000"/>
            <a:ext cx="355600" cy="355600"/>
          </a:xfrm>
          <a:prstGeom prst="rect">
            <a:avLst/>
          </a:prstGeom>
        </p:spPr>
      </p:pic>
      <p:sp>
        <p:nvSpPr>
          <p:cNvPr id="7" name="AutoShape 7"/>
          <p:cNvSpPr/>
          <p:nvPr/>
        </p:nvSpPr>
        <p:spPr>
          <a:xfrm>
            <a:off x="1524000" y="2730500"/>
            <a:ext cx="41910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374151"/>
                </a:solidFill>
                <a:latin typeface="Noto Sans SC"/>
                <a:ea typeface="Noto Sans SC"/>
                <a:cs typeface="Noto Sans SC"/>
                <a:sym typeface="Noto Sans SC"/>
              </a:rPr>
              <a:t>跨学科性</a:t>
            </a:r>
            <a:endParaRPr lang="en-US" sz="1100"/>
          </a:p>
          <a:p>
            <a:pPr indent="0" algn="l">
              <a:lnSpc>
                <a:spcPct val="125000"/>
              </a:lnSpc>
            </a:pPr>
            <a:r>
              <a:rPr lang="en-US" sz="1300" b="0" i="0" u="none" strike="noStrike">
                <a:solidFill>
                  <a:srgbClr val="4B5563"/>
                </a:solidFill>
                <a:latin typeface="Noto Sans SC"/>
                <a:ea typeface="Noto Sans SC"/>
                <a:cs typeface="Noto Sans SC"/>
                <a:sym typeface="Noto Sans SC"/>
              </a:rPr>
              <a:t>需综合运用经济学、管理学、市场营销、财务等多领域知识，构建系统思维。</a:t>
            </a:r>
          </a:p>
        </p:txBody>
      </p:sp>
      <p:pic>
        <p:nvPicPr>
          <p:cNvPr id="8" name="Picture 8"/>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6000" y="3937000"/>
            <a:ext cx="355600" cy="355600"/>
          </a:xfrm>
          <a:prstGeom prst="rect">
            <a:avLst/>
          </a:prstGeom>
        </p:spPr>
      </p:pic>
      <p:sp>
        <p:nvSpPr>
          <p:cNvPr id="9" name="AutoShape 9"/>
          <p:cNvSpPr/>
          <p:nvPr/>
        </p:nvSpPr>
        <p:spPr>
          <a:xfrm>
            <a:off x="1524000" y="3873500"/>
            <a:ext cx="41910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374151"/>
                </a:solidFill>
                <a:latin typeface="Noto Sans SC"/>
                <a:ea typeface="Noto Sans SC"/>
                <a:cs typeface="Noto Sans SC"/>
                <a:sym typeface="Noto Sans SC"/>
              </a:rPr>
              <a:t>实践导向性</a:t>
            </a:r>
            <a:endParaRPr lang="en-US" sz="1100"/>
          </a:p>
          <a:p>
            <a:pPr indent="0" algn="l">
              <a:lnSpc>
                <a:spcPct val="125000"/>
              </a:lnSpc>
            </a:pPr>
            <a:r>
              <a:rPr lang="en-US" sz="1300" b="0" i="0" u="none" strike="noStrike">
                <a:solidFill>
                  <a:srgbClr val="4B5563"/>
                </a:solidFill>
                <a:latin typeface="Noto Sans SC"/>
                <a:ea typeface="Noto Sans SC"/>
                <a:cs typeface="Noto Sans SC"/>
                <a:sym typeface="Noto Sans SC"/>
              </a:rPr>
              <a:t>拒绝纸上谈兵，强调真实商业案例的深度分析，注重理论与商业实践的结合。</a:t>
            </a:r>
          </a:p>
        </p:txBody>
      </p:sp>
      <p:pic>
        <p:nvPicPr>
          <p:cNvPr id="10" name="Picture 10"/>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6000" y="5080000"/>
            <a:ext cx="355600" cy="355600"/>
          </a:xfrm>
          <a:prstGeom prst="rect">
            <a:avLst/>
          </a:prstGeom>
        </p:spPr>
      </p:pic>
      <p:sp>
        <p:nvSpPr>
          <p:cNvPr id="11" name="AutoShape 11"/>
          <p:cNvSpPr/>
          <p:nvPr/>
        </p:nvSpPr>
        <p:spPr>
          <a:xfrm>
            <a:off x="1524000" y="5016500"/>
            <a:ext cx="4191000" cy="825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374151"/>
                </a:solidFill>
                <a:latin typeface="Noto Sans SC"/>
                <a:ea typeface="Noto Sans SC"/>
                <a:cs typeface="Noto Sans SC"/>
                <a:sym typeface="Noto Sans SC"/>
              </a:rPr>
              <a:t>批判性学习</a:t>
            </a:r>
            <a:endParaRPr lang="en-US" sz="1100"/>
          </a:p>
          <a:p>
            <a:pPr indent="0" algn="l">
              <a:lnSpc>
                <a:spcPct val="125000"/>
              </a:lnSpc>
            </a:pPr>
            <a:r>
              <a:rPr lang="en-US" sz="1300" b="0" i="0" u="none" strike="noStrike">
                <a:solidFill>
                  <a:srgbClr val="4B5563"/>
                </a:solidFill>
                <a:latin typeface="Noto Sans SC"/>
                <a:ea typeface="Noto Sans SC"/>
                <a:cs typeface="Noto Sans SC"/>
                <a:sym typeface="Noto Sans SC"/>
              </a:rPr>
              <a:t>超越简单记忆知识点，重点培养质疑精神、逻辑分析和创造性解决问题的能力。</a:t>
            </a:r>
          </a:p>
        </p:txBody>
      </p:sp>
      <p:sp>
        <p:nvSpPr>
          <p:cNvPr id="12" name="AutoShape 12"/>
          <p:cNvSpPr/>
          <p:nvPr/>
        </p:nvSpPr>
        <p:spPr>
          <a:xfrm>
            <a:off x="6223000" y="1778000"/>
            <a:ext cx="5207000" cy="4318000"/>
          </a:xfrm>
          <a:prstGeom prst="roundRect">
            <a:avLst>
              <a:gd name="adj" fmla="val 3529"/>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3" name="AutoShape 13"/>
          <p:cNvSpPr/>
          <p:nvPr/>
        </p:nvSpPr>
        <p:spPr>
          <a:xfrm>
            <a:off x="6477000" y="2032000"/>
            <a:ext cx="4699000" cy="444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000" b="1" i="0" u="none" strike="noStrike">
                <a:solidFill>
                  <a:srgbClr val="22C55E"/>
                </a:solidFill>
                <a:latin typeface="Noto Sans SC"/>
                <a:ea typeface="Noto Sans SC"/>
                <a:cs typeface="Noto Sans SC"/>
                <a:sym typeface="Noto Sans SC"/>
              </a:rPr>
              <a:t>核心思想：动态与全员参与</a:t>
            </a:r>
            <a:endParaRPr lang="en-US" sz="1100"/>
          </a:p>
        </p:txBody>
      </p:sp>
      <p:sp>
        <p:nvSpPr>
          <p:cNvPr id="14" name="AutoShape 14"/>
          <p:cNvSpPr/>
          <p:nvPr/>
        </p:nvSpPr>
        <p:spPr>
          <a:xfrm>
            <a:off x="6477000" y="2730500"/>
            <a:ext cx="4699000" cy="762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374151"/>
                </a:solidFill>
                <a:latin typeface="Noto Sans SC"/>
                <a:ea typeface="Noto Sans SC"/>
                <a:cs typeface="Noto Sans SC"/>
                <a:sym typeface="Noto Sans SC"/>
              </a:rPr>
              <a:t>战略管理并非只属于企业高层，而是一个</a:t>
            </a:r>
            <a:r>
              <a:rPr lang="en-US" sz="1400" b="1" i="0" u="none" strike="noStrike">
                <a:solidFill>
                  <a:srgbClr val="374151"/>
                </a:solidFill>
                <a:latin typeface="Noto Sans SC"/>
                <a:ea typeface="Noto Sans SC"/>
                <a:cs typeface="Noto Sans SC"/>
                <a:sym typeface="Noto Sans SC"/>
              </a:rPr>
              <a:t>全员参与、贯穿始终的动态过程</a:t>
            </a:r>
            <a:r>
              <a:rPr lang="en-US" sz="1400" b="0" i="0" u="none" strike="noStrike">
                <a:solidFill>
                  <a:srgbClr val="374151"/>
                </a:solidFill>
                <a:latin typeface="Noto Sans SC"/>
                <a:ea typeface="Noto Sans SC"/>
                <a:cs typeface="Noto Sans SC"/>
                <a:sym typeface="Noto Sans SC"/>
              </a:rPr>
              <a:t>，不同层级各司其职：</a:t>
            </a:r>
            <a:endParaRPr lang="en-US" sz="1100"/>
          </a:p>
        </p:txBody>
      </p:sp>
      <p:sp>
        <p:nvSpPr>
          <p:cNvPr id="15" name="AutoShape 15"/>
          <p:cNvSpPr/>
          <p:nvPr/>
        </p:nvSpPr>
        <p:spPr>
          <a:xfrm>
            <a:off x="6477000" y="3683000"/>
            <a:ext cx="1473200" cy="1905000"/>
          </a:xfrm>
          <a:prstGeom prst="roundRect">
            <a:avLst>
              <a:gd name="adj" fmla="val 6896"/>
            </a:avLst>
          </a:prstGeom>
          <a:solidFill>
            <a:srgbClr val="F0FDF4">
              <a:alpha val="100000"/>
            </a:srgbClr>
          </a:solidFill>
          <a:ln w="12700" cap="flat" cmpd="sng">
            <a:solidFill>
              <a:srgbClr val="22C55E">
                <a:alpha val="30000"/>
              </a:srgbClr>
            </a:solidFill>
            <a:prstDash val="solid"/>
            <a:round/>
          </a:ln>
        </p:spPr>
        <p:txBody>
          <a:bodyPr vert="horz" wrap="square" lIns="63500" tIns="63500" rIns="63500" bIns="63500" rtlCol="0" anchor="ctr"/>
          <a:lstStyle/>
          <a:p>
            <a:pPr algn="ctr">
              <a:defRPr/>
            </a:pPr>
            <a:endParaRPr/>
          </a:p>
        </p:txBody>
      </p:sp>
      <p:sp>
        <p:nvSpPr>
          <p:cNvPr id="16" name="AutoShape 16"/>
          <p:cNvSpPr/>
          <p:nvPr/>
        </p:nvSpPr>
        <p:spPr>
          <a:xfrm>
            <a:off x="6578600" y="3937000"/>
            <a:ext cx="1270000" cy="1397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15803D"/>
                </a:solidFill>
                <a:latin typeface="Noto Sans SC"/>
                <a:ea typeface="Noto Sans SC"/>
                <a:cs typeface="Noto Sans SC"/>
                <a:sym typeface="Noto Sans SC"/>
              </a:rPr>
              <a:t>公司层</a:t>
            </a:r>
            <a:endParaRPr lang="en-US" sz="1100"/>
          </a:p>
          <a:p>
            <a:pPr indent="0" algn="ctr">
              <a:lnSpc>
                <a:spcPct val="125000"/>
              </a:lnSpc>
              <a:spcBef>
                <a:spcPts val="1200"/>
              </a:spcBef>
            </a:pPr>
            <a:r>
              <a:rPr lang="en-US" sz="1300" b="0" i="0" u="none" strike="noStrike">
                <a:solidFill>
                  <a:srgbClr val="4B5563"/>
                </a:solidFill>
                <a:latin typeface="Noto Sans SC"/>
                <a:ea typeface="Noto Sans SC"/>
                <a:cs typeface="Noto Sans SC"/>
                <a:sym typeface="Noto Sans SC"/>
              </a:rPr>
              <a:t>决定企业的方向与赛道</a:t>
            </a:r>
          </a:p>
          <a:p>
            <a:pPr indent="0" algn="ctr">
              <a:lnSpc>
                <a:spcPct val="125000"/>
              </a:lnSpc>
              <a:spcBef>
                <a:spcPts val="600"/>
              </a:spcBef>
            </a:pPr>
            <a:r>
              <a:rPr lang="en-US" sz="1800" b="1" i="0" u="none" strike="noStrike">
                <a:solidFill>
                  <a:srgbClr val="22C55E"/>
                </a:solidFill>
                <a:latin typeface="Noto Sans SC"/>
                <a:ea typeface="Noto Sans SC"/>
                <a:cs typeface="Noto Sans SC"/>
                <a:sym typeface="Noto Sans SC"/>
              </a:rPr>
              <a:t>“做什么”</a:t>
            </a:r>
          </a:p>
        </p:txBody>
      </p:sp>
      <p:sp>
        <p:nvSpPr>
          <p:cNvPr id="17" name="AutoShape 17"/>
          <p:cNvSpPr/>
          <p:nvPr/>
        </p:nvSpPr>
        <p:spPr>
          <a:xfrm>
            <a:off x="8089900" y="3683000"/>
            <a:ext cx="1473200" cy="1905000"/>
          </a:xfrm>
          <a:prstGeom prst="roundRect">
            <a:avLst>
              <a:gd name="adj" fmla="val 6896"/>
            </a:avLst>
          </a:prstGeom>
          <a:solidFill>
            <a:srgbClr val="F0FDF4">
              <a:alpha val="100000"/>
            </a:srgbClr>
          </a:solidFill>
          <a:ln w="12700" cap="flat" cmpd="sng">
            <a:solidFill>
              <a:srgbClr val="22C55E">
                <a:alpha val="30000"/>
              </a:srgbClr>
            </a:solidFill>
            <a:prstDash val="solid"/>
            <a:round/>
          </a:ln>
        </p:spPr>
        <p:txBody>
          <a:bodyPr vert="horz" wrap="square" lIns="63500" tIns="63500" rIns="63500" bIns="63500" rtlCol="0" anchor="ctr"/>
          <a:lstStyle/>
          <a:p>
            <a:pPr algn="ctr">
              <a:defRPr/>
            </a:pPr>
            <a:endParaRPr/>
          </a:p>
        </p:txBody>
      </p:sp>
      <p:sp>
        <p:nvSpPr>
          <p:cNvPr id="18" name="AutoShape 18"/>
          <p:cNvSpPr/>
          <p:nvPr/>
        </p:nvSpPr>
        <p:spPr>
          <a:xfrm>
            <a:off x="8191500" y="3937000"/>
            <a:ext cx="1270000" cy="1397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15803D"/>
                </a:solidFill>
                <a:latin typeface="Noto Sans SC"/>
                <a:ea typeface="Noto Sans SC"/>
                <a:cs typeface="Noto Sans SC"/>
                <a:sym typeface="Noto Sans SC"/>
              </a:rPr>
              <a:t>业务层</a:t>
            </a:r>
            <a:endParaRPr lang="en-US" sz="1100"/>
          </a:p>
          <a:p>
            <a:pPr indent="0" algn="ctr">
              <a:lnSpc>
                <a:spcPct val="125000"/>
              </a:lnSpc>
              <a:spcBef>
                <a:spcPts val="1200"/>
              </a:spcBef>
            </a:pPr>
            <a:r>
              <a:rPr lang="en-US" sz="1300" b="0" i="0" u="none" strike="noStrike">
                <a:solidFill>
                  <a:srgbClr val="4B5563"/>
                </a:solidFill>
                <a:latin typeface="Noto Sans SC"/>
                <a:ea typeface="Noto Sans SC"/>
                <a:cs typeface="Noto Sans SC"/>
                <a:sym typeface="Noto Sans SC"/>
              </a:rPr>
              <a:t>决定如何竞争与胜出</a:t>
            </a:r>
          </a:p>
          <a:p>
            <a:pPr indent="0" algn="ctr">
              <a:lnSpc>
                <a:spcPct val="125000"/>
              </a:lnSpc>
              <a:spcBef>
                <a:spcPts val="600"/>
              </a:spcBef>
            </a:pPr>
            <a:r>
              <a:rPr lang="en-US" sz="1800" b="1" i="0" u="none" strike="noStrike">
                <a:solidFill>
                  <a:srgbClr val="22C55E"/>
                </a:solidFill>
                <a:latin typeface="Noto Sans SC"/>
                <a:ea typeface="Noto Sans SC"/>
                <a:cs typeface="Noto Sans SC"/>
                <a:sym typeface="Noto Sans SC"/>
              </a:rPr>
              <a:t>“怎么做”</a:t>
            </a:r>
          </a:p>
        </p:txBody>
      </p:sp>
      <p:sp>
        <p:nvSpPr>
          <p:cNvPr id="19" name="AutoShape 19"/>
          <p:cNvSpPr/>
          <p:nvPr/>
        </p:nvSpPr>
        <p:spPr>
          <a:xfrm>
            <a:off x="9702800" y="3683000"/>
            <a:ext cx="1473200" cy="1905000"/>
          </a:xfrm>
          <a:prstGeom prst="roundRect">
            <a:avLst>
              <a:gd name="adj" fmla="val 6896"/>
            </a:avLst>
          </a:prstGeom>
          <a:solidFill>
            <a:srgbClr val="F0FDF4">
              <a:alpha val="100000"/>
            </a:srgbClr>
          </a:solidFill>
          <a:ln w="12700" cap="flat" cmpd="sng">
            <a:solidFill>
              <a:srgbClr val="22C55E">
                <a:alpha val="30000"/>
              </a:srgbClr>
            </a:solidFill>
            <a:prstDash val="solid"/>
            <a:round/>
          </a:ln>
        </p:spPr>
        <p:txBody>
          <a:bodyPr vert="horz" wrap="square" lIns="63500" tIns="63500" rIns="63500" bIns="63500" rtlCol="0" anchor="ctr"/>
          <a:lstStyle/>
          <a:p>
            <a:pPr algn="ctr">
              <a:defRPr/>
            </a:pPr>
            <a:endParaRPr/>
          </a:p>
        </p:txBody>
      </p:sp>
      <p:sp>
        <p:nvSpPr>
          <p:cNvPr id="20" name="AutoShape 20"/>
          <p:cNvSpPr/>
          <p:nvPr/>
        </p:nvSpPr>
        <p:spPr>
          <a:xfrm>
            <a:off x="9804400" y="3937000"/>
            <a:ext cx="1270000" cy="1397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15803D"/>
                </a:solidFill>
                <a:latin typeface="Noto Sans SC"/>
                <a:ea typeface="Noto Sans SC"/>
                <a:cs typeface="Noto Sans SC"/>
                <a:sym typeface="Noto Sans SC"/>
              </a:rPr>
              <a:t>职能层</a:t>
            </a:r>
            <a:endParaRPr lang="en-US" sz="1100"/>
          </a:p>
          <a:p>
            <a:pPr indent="0" algn="ctr">
              <a:lnSpc>
                <a:spcPct val="125000"/>
              </a:lnSpc>
              <a:spcBef>
                <a:spcPts val="1200"/>
              </a:spcBef>
            </a:pPr>
            <a:r>
              <a:rPr lang="en-US" sz="1300" b="0" i="0" u="none" strike="noStrike">
                <a:solidFill>
                  <a:srgbClr val="4B5563"/>
                </a:solidFill>
                <a:latin typeface="Noto Sans SC"/>
                <a:ea typeface="Noto Sans SC"/>
                <a:cs typeface="Noto Sans SC"/>
                <a:sym typeface="Noto Sans SC"/>
              </a:rPr>
              <a:t>决定资源配置与协同</a:t>
            </a:r>
          </a:p>
          <a:p>
            <a:pPr indent="0" algn="ctr">
              <a:lnSpc>
                <a:spcPct val="125000"/>
              </a:lnSpc>
              <a:spcBef>
                <a:spcPts val="600"/>
              </a:spcBef>
            </a:pPr>
            <a:r>
              <a:rPr lang="en-US" sz="1800" b="1" i="0" u="none" strike="noStrike">
                <a:solidFill>
                  <a:srgbClr val="22C55E"/>
                </a:solidFill>
                <a:latin typeface="Noto Sans SC"/>
                <a:ea typeface="Noto Sans SC"/>
                <a:cs typeface="Noto Sans SC"/>
                <a:sym typeface="Noto Sans SC"/>
              </a:rPr>
              <a:t>“如何支持”</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战略管理课程的知识逻辑矩阵</a:t>
            </a:r>
            <a:endParaRPr lang="en-US" sz="1100"/>
          </a:p>
        </p:txBody>
      </p:sp>
      <p:sp>
        <p:nvSpPr>
          <p:cNvPr id="4" name="AutoShape 4"/>
          <p:cNvSpPr/>
          <p:nvPr/>
        </p:nvSpPr>
        <p:spPr>
          <a:xfrm>
            <a:off x="762000" y="1524000"/>
            <a:ext cx="10668000" cy="1016000"/>
          </a:xfrm>
          <a:prstGeom prst="rect">
            <a:avLst/>
          </a:prstGeom>
          <a:noFill/>
          <a:ln w="12700" cap="flat" cmpd="sng">
            <a:noFill/>
            <a:prstDash val="solid"/>
            <a:round/>
          </a:ln>
        </p:spPr>
        <p:txBody>
          <a:bodyPr vert="horz" wrap="square" lIns="0" tIns="0" rIns="0" bIns="0" rtlCol="0" anchor="ctr" anchorCtr="0"/>
          <a:lstStyle/>
          <a:p>
            <a:pPr indent="0" algn="ctr">
              <a:lnSpc>
                <a:spcPct val="116666"/>
              </a:lnSpc>
              <a:defRPr/>
            </a:pPr>
            <a:r>
              <a:rPr lang="en-US" sz="1600" b="0" i="0" u="none" strike="noStrike">
                <a:solidFill>
                  <a:srgbClr val="4B5563"/>
                </a:solidFill>
                <a:latin typeface="Noto Sans SC"/>
                <a:ea typeface="Noto Sans SC"/>
                <a:cs typeface="Noto Sans SC"/>
                <a:sym typeface="Noto Sans SC"/>
              </a:rPr>
              <a:t>本页核心展示企业战略管理实战的三维矩阵逻辑，它清晰呈现了“战略管理全过程”与“企业管理层级”的深度互动关系。横轴涵盖分析、制定、执行、反馈四大战略管理环节，纵轴包含公司层、业务层、职能层三大管理维度，共同构成了我们课程的核心知识骨架。</a:t>
            </a:r>
            <a:endParaRPr lang="en-US" sz="1100"/>
          </a:p>
        </p:txBody>
      </p:sp>
      <p:pic>
        <p:nvPicPr>
          <p:cNvPr id="5" name="Picture 5"/>
          <p:cNvPicPr>
            <a:picLocks noChangeAspect="1"/>
          </p:cNvPicPr>
          <p:nvPr/>
        </p:nvPicPr>
        <p:blipFill>
          <a:blip r:embed="rId4"/>
          <a:srcRect t="13959" b="13959"/>
          <a:stretch>
            <a:fillRect/>
          </a:stretch>
        </p:blipFill>
        <p:spPr>
          <a:xfrm>
            <a:off x="2921000" y="2667000"/>
            <a:ext cx="6350000" cy="3048000"/>
          </a:xfrm>
          <a:prstGeom prst="rect">
            <a:avLst/>
          </a:prstGeom>
          <a:noFill/>
          <a:ln w="25400" cap="flat" cmpd="sng">
            <a:solidFill>
              <a:srgbClr val="2B2F36">
                <a:alpha val="100000"/>
              </a:srgbClr>
            </a:solidFill>
            <a:prstDash val="solid"/>
            <a:round/>
          </a:ln>
          <a:effectLst>
            <a:outerShdw blurRad="444500" dist="190500" dir="2700000" algn="tl" rotWithShape="0">
              <a:srgbClr val="000000">
                <a:alpha val="25000"/>
              </a:srgbClr>
            </a:outerShdw>
          </a:effectLst>
        </p:spPr>
      </p:pic>
      <p:sp>
        <p:nvSpPr>
          <p:cNvPr id="6" name="AutoShape 6"/>
          <p:cNvSpPr/>
          <p:nvPr/>
        </p:nvSpPr>
        <p:spPr>
          <a:xfrm>
            <a:off x="0" y="5905500"/>
            <a:ext cx="1219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600" b="1" i="0" u="none" strike="noStrike">
                <a:solidFill>
                  <a:srgbClr val="22C55E"/>
                </a:solidFill>
                <a:latin typeface="Noto Sans SC"/>
                <a:ea typeface="Noto Sans SC"/>
                <a:cs typeface="Noto Sans SC"/>
                <a:sym typeface="Noto Sans SC"/>
              </a:rPr>
              <a:t>图示：企业战略管理实战的三维矩阵</a:t>
            </a:r>
            <a:endParaRPr lang="en-US" sz="11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本书的知识地图</a:t>
            </a:r>
            <a:endParaRPr lang="en-US" sz="1100"/>
          </a:p>
        </p:txBody>
      </p:sp>
      <p:sp>
        <p:nvSpPr>
          <p:cNvPr id="4" name="AutoShape 4"/>
          <p:cNvSpPr/>
          <p:nvPr/>
        </p:nvSpPr>
        <p:spPr>
          <a:xfrm>
            <a:off x="762000" y="1295400"/>
            <a:ext cx="3302000" cy="1905000"/>
          </a:xfrm>
          <a:prstGeom prst="roundRect">
            <a:avLst>
              <a:gd name="adj" fmla="val 533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762000" y="1295400"/>
            <a:ext cx="3302000" cy="76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952500" y="1612900"/>
            <a:ext cx="2921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22C55E"/>
                </a:solidFill>
                <a:latin typeface="Noto Sans SC"/>
                <a:ea typeface="Noto Sans SC"/>
                <a:cs typeface="Noto Sans SC"/>
                <a:sym typeface="Noto Sans SC"/>
              </a:rPr>
              <a:t>01</a:t>
            </a:r>
            <a:endParaRPr lang="en-US" sz="1100"/>
          </a:p>
          <a:p>
            <a:pPr indent="0" algn="l">
              <a:lnSpc>
                <a:spcPct val="100000"/>
              </a:lnSpc>
              <a:spcBef>
                <a:spcPts val="800"/>
              </a:spcBef>
            </a:pPr>
            <a:r>
              <a:rPr lang="en-US" sz="1800" b="1" i="0" u="none" strike="noStrike">
                <a:solidFill>
                  <a:srgbClr val="374151"/>
                </a:solidFill>
                <a:latin typeface="Noto Sans SC"/>
                <a:ea typeface="Noto Sans SC"/>
                <a:cs typeface="Noto Sans SC"/>
                <a:sym typeface="Noto Sans SC"/>
              </a:rPr>
              <a:t>理论基础</a:t>
            </a:r>
          </a:p>
          <a:p>
            <a:pPr indent="0" algn="l">
              <a:lnSpc>
                <a:spcPct val="108333"/>
              </a:lnSpc>
              <a:spcBef>
                <a:spcPts val="600"/>
              </a:spcBef>
            </a:pPr>
            <a:r>
              <a:rPr lang="en-US" sz="1300" b="0" i="0" u="none" strike="noStrike">
                <a:solidFill>
                  <a:srgbClr val="6B7280"/>
                </a:solidFill>
                <a:latin typeface="Noto Sans SC"/>
                <a:ea typeface="Noto Sans SC"/>
                <a:cs typeface="Noto Sans SC"/>
                <a:sym typeface="Noto Sans SC"/>
              </a:rPr>
              <a:t>夯实根基：系统学习战略管理的基础知识，掌握学科的底层逻辑与一般原理。</a:t>
            </a:r>
          </a:p>
        </p:txBody>
      </p:sp>
      <p:sp>
        <p:nvSpPr>
          <p:cNvPr id="7" name="AutoShape 7"/>
          <p:cNvSpPr/>
          <p:nvPr/>
        </p:nvSpPr>
        <p:spPr>
          <a:xfrm>
            <a:off x="4445000" y="1295400"/>
            <a:ext cx="3302000" cy="1905000"/>
          </a:xfrm>
          <a:prstGeom prst="roundRect">
            <a:avLst>
              <a:gd name="adj" fmla="val 533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8" name="AutoShape 8"/>
          <p:cNvSpPr/>
          <p:nvPr/>
        </p:nvSpPr>
        <p:spPr>
          <a:xfrm>
            <a:off x="4445000" y="1295400"/>
            <a:ext cx="3302000" cy="76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9" name="AutoShape 9"/>
          <p:cNvSpPr/>
          <p:nvPr/>
        </p:nvSpPr>
        <p:spPr>
          <a:xfrm>
            <a:off x="4635500" y="1612900"/>
            <a:ext cx="2921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22C55E"/>
                </a:solidFill>
                <a:latin typeface="Noto Sans SC"/>
                <a:ea typeface="Noto Sans SC"/>
                <a:cs typeface="Noto Sans SC"/>
                <a:sym typeface="Noto Sans SC"/>
              </a:rPr>
              <a:t>02</a:t>
            </a:r>
            <a:endParaRPr lang="en-US" sz="1100"/>
          </a:p>
          <a:p>
            <a:pPr indent="0" algn="l">
              <a:lnSpc>
                <a:spcPct val="100000"/>
              </a:lnSpc>
              <a:spcBef>
                <a:spcPts val="800"/>
              </a:spcBef>
            </a:pPr>
            <a:r>
              <a:rPr lang="en-US" sz="1800" b="1" i="0" u="none" strike="noStrike">
                <a:solidFill>
                  <a:srgbClr val="374151"/>
                </a:solidFill>
                <a:latin typeface="Noto Sans SC"/>
                <a:ea typeface="Noto Sans SC"/>
                <a:cs typeface="Noto Sans SC"/>
                <a:sym typeface="Noto Sans SC"/>
              </a:rPr>
              <a:t>实务基础</a:t>
            </a:r>
          </a:p>
          <a:p>
            <a:pPr indent="0" algn="l">
              <a:lnSpc>
                <a:spcPct val="108333"/>
              </a:lnSpc>
              <a:spcBef>
                <a:spcPts val="600"/>
              </a:spcBef>
            </a:pPr>
            <a:r>
              <a:rPr lang="en-US" sz="1300" b="0" i="0" u="none" strike="noStrike">
                <a:solidFill>
                  <a:srgbClr val="6B7280"/>
                </a:solidFill>
                <a:latin typeface="Noto Sans SC"/>
                <a:ea typeface="Noto Sans SC"/>
                <a:cs typeface="Noto Sans SC"/>
                <a:sym typeface="Noto Sans SC"/>
              </a:rPr>
              <a:t>掌握工具：聚焦战略管理的核心框架、分析工具、技术方法与配套制度体系。</a:t>
            </a:r>
          </a:p>
        </p:txBody>
      </p:sp>
      <p:sp>
        <p:nvSpPr>
          <p:cNvPr id="10" name="AutoShape 10"/>
          <p:cNvSpPr/>
          <p:nvPr/>
        </p:nvSpPr>
        <p:spPr>
          <a:xfrm>
            <a:off x="8128000" y="1295400"/>
            <a:ext cx="3302000" cy="1905000"/>
          </a:xfrm>
          <a:prstGeom prst="roundRect">
            <a:avLst>
              <a:gd name="adj" fmla="val 533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1" name="AutoShape 11"/>
          <p:cNvSpPr/>
          <p:nvPr/>
        </p:nvSpPr>
        <p:spPr>
          <a:xfrm>
            <a:off x="8128000" y="1295400"/>
            <a:ext cx="3302000" cy="76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2" name="AutoShape 12"/>
          <p:cNvSpPr/>
          <p:nvPr/>
        </p:nvSpPr>
        <p:spPr>
          <a:xfrm>
            <a:off x="8318500" y="1612900"/>
            <a:ext cx="2921000" cy="1397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600" b="1" i="0" u="none" strike="noStrike">
                <a:solidFill>
                  <a:srgbClr val="22C55E"/>
                </a:solidFill>
                <a:latin typeface="Noto Sans SC"/>
                <a:ea typeface="Noto Sans SC"/>
                <a:cs typeface="Noto Sans SC"/>
                <a:sym typeface="Noto Sans SC"/>
              </a:rPr>
              <a:t>03</a:t>
            </a:r>
            <a:endParaRPr lang="en-US" sz="1100"/>
          </a:p>
          <a:p>
            <a:pPr indent="0" algn="l">
              <a:lnSpc>
                <a:spcPct val="100000"/>
              </a:lnSpc>
              <a:spcBef>
                <a:spcPts val="800"/>
              </a:spcBef>
            </a:pPr>
            <a:r>
              <a:rPr lang="en-US" sz="1800" b="1" i="0" u="none" strike="noStrike">
                <a:solidFill>
                  <a:srgbClr val="374151"/>
                </a:solidFill>
                <a:latin typeface="Noto Sans SC"/>
                <a:ea typeface="Noto Sans SC"/>
                <a:cs typeface="Noto Sans SC"/>
                <a:sym typeface="Noto Sans SC"/>
              </a:rPr>
              <a:t>基于实战场景的战略管理</a:t>
            </a:r>
          </a:p>
          <a:p>
            <a:pPr indent="0" algn="l">
              <a:lnSpc>
                <a:spcPct val="108333"/>
              </a:lnSpc>
              <a:spcBef>
                <a:spcPts val="600"/>
              </a:spcBef>
            </a:pPr>
            <a:r>
              <a:rPr lang="en-US" sz="1300" b="0" i="0" u="none" strike="noStrike">
                <a:solidFill>
                  <a:srgbClr val="6B7280"/>
                </a:solidFill>
                <a:latin typeface="Noto Sans SC"/>
                <a:ea typeface="Noto Sans SC"/>
                <a:cs typeface="Noto Sans SC"/>
                <a:sym typeface="Noto Sans SC"/>
              </a:rPr>
              <a:t>综合运用：覆盖战略分析、制定、实施、控制全流程，将理论转化为解决问题的能力。</a:t>
            </a:r>
          </a:p>
        </p:txBody>
      </p:sp>
      <p:sp>
        <p:nvSpPr>
          <p:cNvPr id="13" name="AutoShape 13"/>
          <p:cNvSpPr/>
          <p:nvPr/>
        </p:nvSpPr>
        <p:spPr>
          <a:xfrm>
            <a:off x="762000" y="3937000"/>
            <a:ext cx="10668000" cy="2413000"/>
          </a:xfrm>
          <a:prstGeom prst="roundRect">
            <a:avLst>
              <a:gd name="adj" fmla="val 63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4"/>
          <a:srcRect t="18774" b="18774"/>
          <a:stretch>
            <a:fillRect/>
          </a:stretch>
        </p:blipFill>
        <p:spPr>
          <a:xfrm>
            <a:off x="952500" y="3657601"/>
            <a:ext cx="10287000" cy="2692399"/>
          </a:xfrm>
          <a:prstGeom prst="rect">
            <a:avLst/>
          </a:prstGeom>
          <a:noFill/>
          <a:ln w="25400" cap="flat" cmpd="sng">
            <a:noFill/>
            <a:prstDash val="solid"/>
            <a:rou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05 前沿探讨：博弈论与战略管理</a:t>
            </a:r>
            <a:endParaRPr lang="en-US" sz="1100"/>
          </a:p>
        </p:txBody>
      </p:sp>
      <p:sp>
        <p:nvSpPr>
          <p:cNvPr id="4" name="AutoShape 4"/>
          <p:cNvSpPr/>
          <p:nvPr/>
        </p:nvSpPr>
        <p:spPr>
          <a:xfrm>
            <a:off x="762000" y="1524000"/>
            <a:ext cx="5588000" cy="1016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4B5563"/>
                </a:solidFill>
                <a:latin typeface="Noto Sans SC"/>
                <a:ea typeface="Noto Sans SC"/>
                <a:cs typeface="Noto Sans SC"/>
                <a:sym typeface="Noto Sans SC"/>
              </a:rPr>
              <a:t>博弈论为分析企业间的竞争与合作提供了有力工具。以经典的“囚徒困境”为例，它深刻揭示了：在缺乏充分沟通和互信的商业环境下，追求自身利益最大化的“个体理性”，往往会导致两败俱伤的“集体非理性”。</a:t>
            </a:r>
            <a:endParaRPr lang="en-US" sz="1100"/>
          </a:p>
        </p:txBody>
      </p:sp>
      <p:sp>
        <p:nvSpPr>
          <p:cNvPr id="5" name="AutoShape 5"/>
          <p:cNvSpPr/>
          <p:nvPr/>
        </p:nvSpPr>
        <p:spPr>
          <a:xfrm>
            <a:off x="762000" y="2794000"/>
            <a:ext cx="5588000" cy="1143000"/>
          </a:xfrm>
          <a:prstGeom prst="roundRect">
            <a:avLst>
              <a:gd name="adj" fmla="val 8888"/>
            </a:avLst>
          </a:prstGeom>
          <a:solidFill>
            <a:srgbClr val="F0FDF4">
              <a:alpha val="100000"/>
            </a:srgbClr>
          </a:solidFill>
          <a:ln w="12700" cap="flat" cmpd="sng">
            <a:solidFill>
              <a:srgbClr val="BBF7D0">
                <a:alpha val="100000"/>
              </a:srgbClr>
            </a:solid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952500" y="2946400"/>
            <a:ext cx="5207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600" b="1" i="0" u="none" strike="noStrike">
                <a:solidFill>
                  <a:srgbClr val="15803D"/>
                </a:solidFill>
                <a:latin typeface="Noto Sans SC"/>
                <a:ea typeface="Noto Sans SC"/>
                <a:cs typeface="Noto Sans SC"/>
                <a:sym typeface="Noto Sans SC"/>
              </a:rPr>
              <a:t>🚀 典型应用场景：技术研发战略</a:t>
            </a:r>
            <a:endParaRPr lang="en-US" sz="1100"/>
          </a:p>
          <a:p>
            <a:pPr indent="0" algn="l">
              <a:lnSpc>
                <a:spcPct val="108333"/>
              </a:lnSpc>
              <a:spcBef>
                <a:spcPts val="600"/>
              </a:spcBef>
            </a:pPr>
            <a:r>
              <a:rPr lang="en-US" sz="1300" b="0" i="0" u="none" strike="noStrike">
                <a:solidFill>
                  <a:srgbClr val="374151"/>
                </a:solidFill>
                <a:latin typeface="Noto Sans SC"/>
                <a:ea typeface="Noto Sans SC"/>
                <a:cs typeface="Noto Sans SC"/>
                <a:sym typeface="Noto Sans SC"/>
              </a:rPr>
              <a:t>以新能源汽车企业为例，面对巨额的电池技术研发成本，企业往往面临两难选择：是投入重金独自研发，还是与竞争对手建立联盟共同分担成本？</a:t>
            </a:r>
          </a:p>
        </p:txBody>
      </p:sp>
      <p:sp>
        <p:nvSpPr>
          <p:cNvPr id="7" name="AutoShape 7"/>
          <p:cNvSpPr/>
          <p:nvPr/>
        </p:nvSpPr>
        <p:spPr>
          <a:xfrm>
            <a:off x="762000" y="4191000"/>
            <a:ext cx="2667000" cy="1206500"/>
          </a:xfrm>
          <a:prstGeom prst="roundRect">
            <a:avLst>
              <a:gd name="adj" fmla="val 8421"/>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8" name="AutoShape 8"/>
          <p:cNvSpPr/>
          <p:nvPr/>
        </p:nvSpPr>
        <p:spPr>
          <a:xfrm>
            <a:off x="914400" y="4343400"/>
            <a:ext cx="2362200" cy="952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EF4444"/>
                </a:solidFill>
                <a:latin typeface="Noto Sans SC"/>
                <a:ea typeface="Noto Sans SC"/>
                <a:cs typeface="Noto Sans SC"/>
                <a:sym typeface="Noto Sans SC"/>
              </a:rPr>
              <a:t>🔒 独立研发 (I)</a:t>
            </a:r>
            <a:endParaRPr lang="en-US" sz="1100"/>
          </a:p>
          <a:p>
            <a:pPr indent="0" algn="l">
              <a:lnSpc>
                <a:spcPct val="100000"/>
              </a:lnSpc>
              <a:spcBef>
                <a:spcPts val="600"/>
              </a:spcBef>
            </a:pPr>
            <a:r>
              <a:rPr lang="en-US" sz="1200" b="0" i="0" u="none" strike="noStrike">
                <a:solidFill>
                  <a:srgbClr val="4B5563"/>
                </a:solidFill>
                <a:latin typeface="Noto Sans SC"/>
                <a:ea typeface="Noto Sans SC"/>
                <a:cs typeface="Noto Sans SC"/>
                <a:sym typeface="Noto Sans SC"/>
              </a:rPr>
              <a:t>优势：保持技术独特性与竞争壁垒。</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4B5563"/>
                </a:solidFill>
                <a:latin typeface="Noto Sans SC"/>
                <a:ea typeface="Noto Sans SC"/>
                <a:cs typeface="Noto Sans SC"/>
                <a:sym typeface="Noto Sans SC"/>
              </a:rPr>
              <a:t>劣势：研发周期长、成本高昂且风险大。</a:t>
            </a:r>
          </a:p>
        </p:txBody>
      </p:sp>
      <p:sp>
        <p:nvSpPr>
          <p:cNvPr id="9" name="AutoShape 9"/>
          <p:cNvSpPr/>
          <p:nvPr/>
        </p:nvSpPr>
        <p:spPr>
          <a:xfrm>
            <a:off x="3683000" y="4191000"/>
            <a:ext cx="2667000" cy="1206500"/>
          </a:xfrm>
          <a:prstGeom prst="roundRect">
            <a:avLst>
              <a:gd name="adj" fmla="val 8421"/>
            </a:avLst>
          </a:prstGeom>
          <a:solidFill>
            <a:srgbClr val="FFFFFF">
              <a:alpha val="100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0" name="AutoShape 10"/>
          <p:cNvSpPr/>
          <p:nvPr/>
        </p:nvSpPr>
        <p:spPr>
          <a:xfrm>
            <a:off x="3835400" y="4343400"/>
            <a:ext cx="2362200" cy="9525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500" b="1" i="0" u="none" strike="noStrike">
                <a:solidFill>
                  <a:srgbClr val="22C55E"/>
                </a:solidFill>
                <a:latin typeface="Noto Sans SC"/>
                <a:ea typeface="Noto Sans SC"/>
                <a:cs typeface="Noto Sans SC"/>
                <a:sym typeface="Noto Sans SC"/>
              </a:rPr>
              <a:t>🤝 合作研发 (C)</a:t>
            </a:r>
            <a:endParaRPr lang="en-US" sz="1100"/>
          </a:p>
          <a:p>
            <a:pPr indent="0" algn="l">
              <a:lnSpc>
                <a:spcPct val="100000"/>
              </a:lnSpc>
              <a:spcBef>
                <a:spcPts val="600"/>
              </a:spcBef>
            </a:pPr>
            <a:r>
              <a:rPr lang="en-US" sz="1200" b="0" i="0" u="none" strike="noStrike">
                <a:solidFill>
                  <a:srgbClr val="4B5563"/>
                </a:solidFill>
                <a:latin typeface="Noto Sans SC"/>
                <a:ea typeface="Noto Sans SC"/>
                <a:cs typeface="Noto Sans SC"/>
                <a:sym typeface="Noto Sans SC"/>
              </a:rPr>
              <a:t>优势：大幅降低成本，实现技术互补，加速商业化落地。</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4B5563"/>
                </a:solidFill>
                <a:latin typeface="Noto Sans SC"/>
                <a:ea typeface="Noto Sans SC"/>
                <a:cs typeface="Noto Sans SC"/>
                <a:sym typeface="Noto Sans SC"/>
              </a:rPr>
              <a:t>劣势：需共享核心技术，可能削弱长期优势。</a:t>
            </a:r>
          </a:p>
        </p:txBody>
      </p:sp>
      <p:sp>
        <p:nvSpPr>
          <p:cNvPr id="11" name="AutoShape 11"/>
          <p:cNvSpPr/>
          <p:nvPr/>
        </p:nvSpPr>
        <p:spPr>
          <a:xfrm>
            <a:off x="762000" y="5524500"/>
            <a:ext cx="5588000" cy="1016000"/>
          </a:xfrm>
          <a:prstGeom prst="roundRect">
            <a:avLst>
              <a:gd name="adj" fmla="val 1000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2" name="AutoShape 12"/>
          <p:cNvSpPr/>
          <p:nvPr/>
        </p:nvSpPr>
        <p:spPr>
          <a:xfrm>
            <a:off x="952500" y="5651500"/>
            <a:ext cx="5207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FFFFFF"/>
                </a:solidFill>
                <a:latin typeface="Noto Sans SC"/>
                <a:ea typeface="Noto Sans SC"/>
                <a:cs typeface="Noto Sans SC"/>
                <a:sym typeface="Noto Sans SC"/>
              </a:rPr>
              <a:t>💡 博弈论视角下的破局之道</a:t>
            </a:r>
            <a:endParaRPr lang="en-US" sz="1100"/>
          </a:p>
          <a:p>
            <a:pPr indent="0" algn="l">
              <a:lnSpc>
                <a:spcPct val="108333"/>
              </a:lnSpc>
              <a:spcBef>
                <a:spcPts val="400"/>
              </a:spcBef>
            </a:pPr>
            <a:r>
              <a:rPr lang="en-US" sz="1200" b="0" i="0" u="none" strike="noStrike">
                <a:solidFill>
                  <a:srgbClr val="F0FDF4"/>
                </a:solidFill>
                <a:latin typeface="Noto Sans SC"/>
                <a:ea typeface="Noto Sans SC"/>
                <a:cs typeface="Noto Sans SC"/>
                <a:sym typeface="Noto Sans SC"/>
              </a:rPr>
              <a:t>若双方互不信任，都选择独立研发，将陷入低收益的“纳什均衡”。唯有打破壁垒，建立长期稳定的沟通机制与信任基础，通过合作走出“囚徒困境”，才能实现整体利益最大化。</a:t>
            </a:r>
          </a:p>
        </p:txBody>
      </p:sp>
      <p:pic>
        <p:nvPicPr>
          <p:cNvPr id="13" name="Picture 13"/>
          <p:cNvPicPr>
            <a:picLocks noChangeAspect="1"/>
          </p:cNvPicPr>
          <p:nvPr/>
        </p:nvPicPr>
        <p:blipFill>
          <a:blip r:embed="rId4"/>
          <a:srcRect t="3139" b="3139"/>
          <a:stretch>
            <a:fillRect/>
          </a:stretch>
        </p:blipFill>
        <p:spPr>
          <a:xfrm>
            <a:off x="6731000" y="2032000"/>
            <a:ext cx="4699000" cy="4191000"/>
          </a:xfrm>
          <a:prstGeom prst="roundRect">
            <a:avLst>
              <a:gd name="adj" fmla="val 3636"/>
            </a:avLst>
          </a:prstGeom>
          <a:noFill/>
          <a:ln w="50800" cap="flat" cmpd="sng">
            <a:solidFill>
              <a:srgbClr val="FFFFFF">
                <a:alpha val="100000"/>
              </a:srgbClr>
            </a:solidFill>
            <a:prstDash val="solid"/>
            <a:round/>
          </a:ln>
          <a:effectLst>
            <a:outerShdw blurRad="444500" dist="190500" dir="2700000" algn="tl" rotWithShape="0">
              <a:srgbClr val="000000">
                <a:alpha val="25000"/>
              </a:srgbClr>
            </a:outerShdw>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开启战略管理之旅</a:t>
            </a:r>
            <a:endParaRPr lang="en-US" sz="1100"/>
          </a:p>
        </p:txBody>
      </p:sp>
      <p:sp>
        <p:nvSpPr>
          <p:cNvPr id="4" name="AutoShape 4"/>
          <p:cNvSpPr/>
          <p:nvPr/>
        </p:nvSpPr>
        <p:spPr>
          <a:xfrm>
            <a:off x="762000" y="1270000"/>
            <a:ext cx="10668000" cy="381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0" i="0" u="none" strike="noStrike">
                <a:solidFill>
                  <a:srgbClr val="6B7280"/>
                </a:solidFill>
                <a:latin typeface="Noto Sans SC"/>
                <a:ea typeface="Noto Sans SC"/>
                <a:cs typeface="Noto Sans SC"/>
                <a:sym typeface="Noto Sans SC"/>
              </a:rPr>
              <a:t>本模块学习目标：通过学习，你将能够掌握、构建、培养并明确以下内容</a:t>
            </a:r>
            <a:endParaRPr lang="en-US" sz="1100"/>
          </a:p>
        </p:txBody>
      </p:sp>
      <p:sp>
        <p:nvSpPr>
          <p:cNvPr id="5" name="AutoShape 5"/>
          <p:cNvSpPr/>
          <p:nvPr/>
        </p:nvSpPr>
        <p:spPr>
          <a:xfrm>
            <a:off x="762000" y="2032000"/>
            <a:ext cx="5207000" cy="2032000"/>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6" name="Picture 6"/>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66800" y="2476500"/>
            <a:ext cx="762000" cy="762000"/>
          </a:xfrm>
          <a:prstGeom prst="rect">
            <a:avLst/>
          </a:prstGeom>
        </p:spPr>
      </p:pic>
      <p:sp>
        <p:nvSpPr>
          <p:cNvPr id="7" name="AutoShape 7"/>
          <p:cNvSpPr/>
          <p:nvPr/>
        </p:nvSpPr>
        <p:spPr>
          <a:xfrm>
            <a:off x="2082800" y="2349500"/>
            <a:ext cx="3556000" cy="1397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000" b="1" i="0" u="none" strike="noStrike">
                <a:solidFill>
                  <a:srgbClr val="1F2937"/>
                </a:solidFill>
                <a:latin typeface="Noto Sans SC"/>
                <a:ea typeface="Noto Sans SC"/>
                <a:cs typeface="Noto Sans SC"/>
                <a:sym typeface="Noto Sans SC"/>
              </a:rPr>
              <a:t>01 掌握核心知识</a:t>
            </a:r>
            <a:endParaRPr lang="en-US" sz="1100"/>
          </a:p>
          <a:p>
            <a:pPr indent="0" algn="l">
              <a:lnSpc>
                <a:spcPct val="116666"/>
              </a:lnSpc>
              <a:spcBef>
                <a:spcPts val="1200"/>
              </a:spcBef>
            </a:pPr>
            <a:r>
              <a:rPr lang="en-US" sz="1400" b="0" i="0" u="none" strike="noStrike">
                <a:solidFill>
                  <a:srgbClr val="4B5563"/>
                </a:solidFill>
                <a:latin typeface="Noto Sans SC"/>
                <a:ea typeface="Noto Sans SC"/>
                <a:cs typeface="Noto Sans SC"/>
                <a:sym typeface="Noto Sans SC"/>
              </a:rPr>
              <a:t>理解战略与战略管理的概念、特点、分类及其内在联系，夯实专业基础。</a:t>
            </a:r>
          </a:p>
        </p:txBody>
      </p:sp>
      <p:sp>
        <p:nvSpPr>
          <p:cNvPr id="8" name="AutoShape 8"/>
          <p:cNvSpPr/>
          <p:nvPr/>
        </p:nvSpPr>
        <p:spPr>
          <a:xfrm>
            <a:off x="6223000" y="2032000"/>
            <a:ext cx="5207000" cy="2032000"/>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527800" y="2476500"/>
            <a:ext cx="762000" cy="762000"/>
          </a:xfrm>
          <a:prstGeom prst="rect">
            <a:avLst/>
          </a:prstGeom>
        </p:spPr>
      </p:pic>
      <p:sp>
        <p:nvSpPr>
          <p:cNvPr id="10" name="AutoShape 10"/>
          <p:cNvSpPr/>
          <p:nvPr/>
        </p:nvSpPr>
        <p:spPr>
          <a:xfrm>
            <a:off x="7543800" y="2349500"/>
            <a:ext cx="3556000" cy="1397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000" b="1" i="0" u="none" strike="noStrike">
                <a:solidFill>
                  <a:srgbClr val="1F2937"/>
                </a:solidFill>
                <a:latin typeface="Noto Sans SC"/>
                <a:ea typeface="Noto Sans SC"/>
                <a:cs typeface="Noto Sans SC"/>
                <a:sym typeface="Noto Sans SC"/>
              </a:rPr>
              <a:t>02 构建理论框架</a:t>
            </a:r>
            <a:endParaRPr lang="en-US" sz="1100"/>
          </a:p>
          <a:p>
            <a:pPr indent="0" algn="l">
              <a:lnSpc>
                <a:spcPct val="116666"/>
              </a:lnSpc>
              <a:spcBef>
                <a:spcPts val="1200"/>
              </a:spcBef>
            </a:pPr>
            <a:r>
              <a:rPr lang="en-US" sz="1400" b="0" i="0" u="none" strike="noStrike">
                <a:solidFill>
                  <a:srgbClr val="4B5563"/>
                </a:solidFill>
                <a:latin typeface="Noto Sans SC"/>
                <a:ea typeface="Noto Sans SC"/>
                <a:cs typeface="Noto Sans SC"/>
                <a:sym typeface="Noto Sans SC"/>
              </a:rPr>
              <a:t>了解战略管理的系统构成、理论演变历程，洞察不同时代背景下企业面临的挑战。</a:t>
            </a:r>
          </a:p>
        </p:txBody>
      </p:sp>
      <p:sp>
        <p:nvSpPr>
          <p:cNvPr id="11" name="AutoShape 11"/>
          <p:cNvSpPr/>
          <p:nvPr/>
        </p:nvSpPr>
        <p:spPr>
          <a:xfrm>
            <a:off x="762000" y="4318000"/>
            <a:ext cx="5207000" cy="2032000"/>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66800" y="4762500"/>
            <a:ext cx="762000" cy="762000"/>
          </a:xfrm>
          <a:prstGeom prst="rect">
            <a:avLst/>
          </a:prstGeom>
        </p:spPr>
      </p:pic>
      <p:sp>
        <p:nvSpPr>
          <p:cNvPr id="13" name="AutoShape 13"/>
          <p:cNvSpPr/>
          <p:nvPr/>
        </p:nvSpPr>
        <p:spPr>
          <a:xfrm>
            <a:off x="2082800" y="4635500"/>
            <a:ext cx="3556000" cy="1397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000" b="1" i="0" u="none" strike="noStrike">
                <a:solidFill>
                  <a:srgbClr val="1F2937"/>
                </a:solidFill>
                <a:latin typeface="Noto Sans SC"/>
                <a:ea typeface="Noto Sans SC"/>
                <a:cs typeface="Noto Sans SC"/>
                <a:sym typeface="Noto Sans SC"/>
              </a:rPr>
              <a:t>03 培养战略思维</a:t>
            </a:r>
            <a:endParaRPr lang="en-US" sz="1100"/>
          </a:p>
          <a:p>
            <a:pPr indent="0" algn="l">
              <a:lnSpc>
                <a:spcPct val="116666"/>
              </a:lnSpc>
              <a:spcBef>
                <a:spcPts val="1200"/>
              </a:spcBef>
            </a:pPr>
            <a:r>
              <a:rPr lang="en-US" sz="1400" b="0" i="0" u="none" strike="noStrike">
                <a:solidFill>
                  <a:srgbClr val="4B5563"/>
                </a:solidFill>
                <a:latin typeface="Noto Sans SC"/>
                <a:ea typeface="Noto Sans SC"/>
                <a:cs typeface="Noto Sans SC"/>
                <a:sym typeface="Noto Sans SC"/>
              </a:rPr>
              <a:t>初步建立“全局性、长远性、权变性”的战略思维模式，为未来的职业发展奠定思维基石。</a:t>
            </a:r>
          </a:p>
        </p:txBody>
      </p:sp>
      <p:sp>
        <p:nvSpPr>
          <p:cNvPr id="14" name="AutoShape 14"/>
          <p:cNvSpPr/>
          <p:nvPr/>
        </p:nvSpPr>
        <p:spPr>
          <a:xfrm>
            <a:off x="6223000" y="4318000"/>
            <a:ext cx="5207000" cy="2032000"/>
          </a:xfrm>
          <a:prstGeom prst="roundRect">
            <a:avLst>
              <a:gd name="adj" fmla="val 7500"/>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527800" y="4762500"/>
            <a:ext cx="762000" cy="762000"/>
          </a:xfrm>
          <a:prstGeom prst="rect">
            <a:avLst/>
          </a:prstGeom>
        </p:spPr>
      </p:pic>
      <p:sp>
        <p:nvSpPr>
          <p:cNvPr id="16" name="AutoShape 16"/>
          <p:cNvSpPr/>
          <p:nvPr/>
        </p:nvSpPr>
        <p:spPr>
          <a:xfrm>
            <a:off x="7543800" y="4635500"/>
            <a:ext cx="3556000" cy="1397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000" b="1" i="0" u="none" strike="noStrike">
                <a:solidFill>
                  <a:srgbClr val="1F2937"/>
                </a:solidFill>
                <a:latin typeface="Noto Sans SC"/>
                <a:ea typeface="Noto Sans SC"/>
                <a:cs typeface="Noto Sans SC"/>
                <a:sym typeface="Noto Sans SC"/>
              </a:rPr>
              <a:t>04 明确学习路径</a:t>
            </a:r>
            <a:endParaRPr lang="en-US" sz="1100"/>
          </a:p>
          <a:p>
            <a:pPr indent="0" algn="l">
              <a:lnSpc>
                <a:spcPct val="116666"/>
              </a:lnSpc>
              <a:spcBef>
                <a:spcPts val="1200"/>
              </a:spcBef>
            </a:pPr>
            <a:r>
              <a:rPr lang="en-US" sz="1400" b="0" i="0" u="none" strike="noStrike">
                <a:solidFill>
                  <a:srgbClr val="4B5563"/>
                </a:solidFill>
                <a:latin typeface="Noto Sans SC"/>
                <a:ea typeface="Noto Sans SC"/>
                <a:cs typeface="Noto Sans SC"/>
                <a:sym typeface="Noto Sans SC"/>
              </a:rPr>
              <a:t>掌握战略管理课程的完整知识地图，清晰理解本课程在管理类专业培养体系中的定位与价值。</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000000">
              <a:alpha val="4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0" y="2032000"/>
            <a:ext cx="12192000" cy="1143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7200" b="1" i="0" u="none" strike="noStrike">
                <a:solidFill>
                  <a:srgbClr val="FFFFFF"/>
                </a:solidFill>
                <a:latin typeface="Noto Sans SC"/>
                <a:ea typeface="Noto Sans SC"/>
                <a:cs typeface="Noto Sans SC"/>
                <a:sym typeface="Noto Sans SC"/>
              </a:rPr>
              <a:t>Q &amp; A</a:t>
            </a:r>
            <a:endParaRPr lang="en-US" sz="1100"/>
          </a:p>
        </p:txBody>
      </p:sp>
      <p:sp>
        <p:nvSpPr>
          <p:cNvPr id="4" name="AutoShape 4"/>
          <p:cNvSpPr/>
          <p:nvPr/>
        </p:nvSpPr>
        <p:spPr>
          <a:xfrm>
            <a:off x="0" y="3683000"/>
            <a:ext cx="12192000" cy="1143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4800" b="1" i="0" u="none" strike="noStrike">
                <a:solidFill>
                  <a:srgbClr val="FFFFFF"/>
                </a:solidFill>
                <a:latin typeface="Noto Sans SC"/>
                <a:ea typeface="Noto Sans SC"/>
                <a:cs typeface="Noto Sans SC"/>
                <a:sym typeface="Noto Sans SC"/>
              </a:rPr>
              <a:t>感谢聆听</a:t>
            </a:r>
            <a:endParaRPr lang="en-US" sz="1100"/>
          </a:p>
        </p:txBody>
      </p:sp>
      <p:sp>
        <p:nvSpPr>
          <p:cNvPr id="5" name="AutoShape 5"/>
          <p:cNvSpPr/>
          <p:nvPr/>
        </p:nvSpPr>
        <p:spPr>
          <a:xfrm>
            <a:off x="0" y="5334000"/>
            <a:ext cx="12192000" cy="508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0" i="0" u="none" strike="noStrike" spc="300">
                <a:solidFill>
                  <a:srgbClr val="FFFFFF">
                    <a:alpha val="74902"/>
                  </a:srgbClr>
                </a:solidFill>
                <a:latin typeface="Noto Sans SC"/>
                <a:ea typeface="Noto Sans SC"/>
                <a:cs typeface="Noto Sans SC"/>
                <a:sym typeface="Noto Sans SC"/>
              </a:rPr>
              <a:t>THANK YOU FOR LISTENING</a:t>
            </a:r>
            <a:endParaRPr lang="en-US" sz="1100"/>
          </a:p>
        </p:txBody>
      </p:sp>
      <p:pic>
        <p:nvPicPr>
          <p:cNvPr id="6" name="Picture 6"/>
          <p:cNvPicPr>
            <a:picLocks noChangeAspect="1"/>
          </p:cNvPicPr>
          <p:nvPr/>
        </p:nvPicPr>
        <p:blipFill>
          <a:blip r:embed="rId4"/>
          <a:stretch>
            <a:fillRect/>
          </a:stretch>
        </p:blipFill>
        <p:spPr>
          <a:xfrm>
            <a:off x="10668000" y="6190112"/>
            <a:ext cx="1524000" cy="66788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目录</a:t>
            </a:r>
            <a:r>
              <a:rPr lang="en-US" sz="2400" b="0" i="0" u="none" strike="noStrike">
                <a:solidFill>
                  <a:srgbClr val="6B7280"/>
                </a:solidFill>
                <a:latin typeface="Noto Sans SC"/>
                <a:ea typeface="Noto Sans SC"/>
                <a:cs typeface="Noto Sans SC"/>
                <a:sym typeface="Noto Sans SC"/>
              </a:rPr>
              <a:t>CONTENTS</a:t>
            </a:r>
            <a:endParaRPr lang="en-US" sz="1100"/>
          </a:p>
        </p:txBody>
      </p:sp>
      <p:sp>
        <p:nvSpPr>
          <p:cNvPr id="4" name="AutoShape 4"/>
          <p:cNvSpPr/>
          <p:nvPr/>
        </p:nvSpPr>
        <p:spPr>
          <a:xfrm>
            <a:off x="762000" y="1778000"/>
            <a:ext cx="3302000" cy="2095500"/>
          </a:xfrm>
          <a:prstGeom prst="roundRect">
            <a:avLst>
              <a:gd name="adj" fmla="val 7272"/>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952500" y="2032000"/>
            <a:ext cx="762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22C55E"/>
                </a:solidFill>
                <a:latin typeface="Noto Sans SC"/>
                <a:ea typeface="Noto Sans SC"/>
                <a:cs typeface="Noto Sans SC"/>
                <a:sym typeface="Noto Sans SC"/>
              </a:rPr>
              <a:t>01</a:t>
            </a:r>
            <a:endParaRPr lang="en-US" sz="1100"/>
          </a:p>
        </p:txBody>
      </p:sp>
      <p:sp>
        <p:nvSpPr>
          <p:cNvPr id="6" name="AutoShape 6"/>
          <p:cNvSpPr/>
          <p:nvPr/>
        </p:nvSpPr>
        <p:spPr>
          <a:xfrm>
            <a:off x="1841500" y="2095500"/>
            <a:ext cx="2032000" cy="1524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1F2937"/>
                </a:solidFill>
                <a:latin typeface="Noto Sans SC"/>
                <a:ea typeface="Noto Sans SC"/>
                <a:cs typeface="Noto Sans SC"/>
                <a:sym typeface="Noto Sans SC"/>
              </a:rPr>
              <a:t>战略与战略管理的</a:t>
            </a:r>
            <a:br>
              <a:rPr lang="en-US" sz="1600" b="0" i="0" u="none" strike="noStrike">
                <a:solidFill>
                  <a:srgbClr val="1F2329"/>
                </a:solidFill>
                <a:latin typeface="Noto Sans SC"/>
                <a:ea typeface="Noto Sans SC"/>
                <a:cs typeface="Noto Sans SC"/>
                <a:sym typeface="Noto Sans SC"/>
              </a:rPr>
            </a:br>
            <a:r>
              <a:rPr lang="en-US" sz="1600" b="1" i="0" u="none" strike="noStrike">
                <a:solidFill>
                  <a:srgbClr val="1F2937"/>
                </a:solidFill>
                <a:latin typeface="Noto Sans SC"/>
                <a:ea typeface="Noto Sans SC"/>
                <a:cs typeface="Noto Sans SC"/>
                <a:sym typeface="Noto Sans SC"/>
              </a:rPr>
              <a:t>核心概念</a:t>
            </a:r>
            <a:endParaRPr lang="en-US" sz="1100"/>
          </a:p>
          <a:p>
            <a:pPr indent="0" algn="l">
              <a:lnSpc>
                <a:spcPct val="108333"/>
              </a:lnSpc>
              <a:spcBef>
                <a:spcPts val="1200"/>
              </a:spcBef>
            </a:pPr>
            <a:r>
              <a:rPr lang="en-US" sz="1200" b="0" i="0" u="none" strike="noStrike">
                <a:solidFill>
                  <a:srgbClr val="6B7280"/>
                </a:solidFill>
                <a:latin typeface="Noto Sans SC"/>
                <a:ea typeface="Noto Sans SC"/>
                <a:cs typeface="Noto Sans SC"/>
                <a:sym typeface="Noto Sans SC"/>
              </a:rPr>
              <a:t>战略的定义、特点与分类</a:t>
            </a:r>
          </a:p>
        </p:txBody>
      </p:sp>
      <p:sp>
        <p:nvSpPr>
          <p:cNvPr id="7" name="AutoShape 7"/>
          <p:cNvSpPr/>
          <p:nvPr/>
        </p:nvSpPr>
        <p:spPr>
          <a:xfrm>
            <a:off x="4445000" y="1778000"/>
            <a:ext cx="3302000" cy="2095500"/>
          </a:xfrm>
          <a:prstGeom prst="roundRect">
            <a:avLst>
              <a:gd name="adj" fmla="val 7272"/>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8" name="AutoShape 8"/>
          <p:cNvSpPr/>
          <p:nvPr/>
        </p:nvSpPr>
        <p:spPr>
          <a:xfrm>
            <a:off x="4635500" y="2032000"/>
            <a:ext cx="762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22C55E"/>
                </a:solidFill>
                <a:latin typeface="Noto Sans SC"/>
                <a:ea typeface="Noto Sans SC"/>
                <a:cs typeface="Noto Sans SC"/>
                <a:sym typeface="Noto Sans SC"/>
              </a:rPr>
              <a:t>02</a:t>
            </a:r>
            <a:endParaRPr lang="en-US" sz="1100"/>
          </a:p>
        </p:txBody>
      </p:sp>
      <p:sp>
        <p:nvSpPr>
          <p:cNvPr id="9" name="AutoShape 9"/>
          <p:cNvSpPr/>
          <p:nvPr/>
        </p:nvSpPr>
        <p:spPr>
          <a:xfrm>
            <a:off x="5524500" y="2095500"/>
            <a:ext cx="2032000" cy="1524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1F2937"/>
                </a:solidFill>
                <a:latin typeface="Noto Sans SC"/>
                <a:ea typeface="Noto Sans SC"/>
                <a:cs typeface="Noto Sans SC"/>
                <a:sym typeface="Noto Sans SC"/>
              </a:rPr>
              <a:t>战略管理的内涵与体系</a:t>
            </a:r>
            <a:endParaRPr lang="en-US" sz="1100"/>
          </a:p>
          <a:p>
            <a:pPr indent="0" algn="l">
              <a:lnSpc>
                <a:spcPct val="108333"/>
              </a:lnSpc>
              <a:spcBef>
                <a:spcPts val="1200"/>
              </a:spcBef>
            </a:pPr>
            <a:r>
              <a:rPr lang="en-US" sz="1200" b="0" i="0" u="none" strike="noStrike">
                <a:solidFill>
                  <a:srgbClr val="6B7280"/>
                </a:solidFill>
                <a:latin typeface="Noto Sans SC"/>
                <a:ea typeface="Noto Sans SC"/>
                <a:cs typeface="Noto Sans SC"/>
                <a:sym typeface="Noto Sans SC"/>
              </a:rPr>
              <a:t>战略管理的定义、特点</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6B7280"/>
                </a:solidFill>
                <a:latin typeface="Noto Sans SC"/>
                <a:ea typeface="Noto Sans SC"/>
                <a:cs typeface="Noto Sans SC"/>
                <a:sym typeface="Noto Sans SC"/>
              </a:rPr>
              <a:t>与系统设计</a:t>
            </a:r>
          </a:p>
        </p:txBody>
      </p:sp>
      <p:sp>
        <p:nvSpPr>
          <p:cNvPr id="10" name="AutoShape 10"/>
          <p:cNvSpPr/>
          <p:nvPr/>
        </p:nvSpPr>
        <p:spPr>
          <a:xfrm>
            <a:off x="8128000" y="1778000"/>
            <a:ext cx="3302000" cy="2095500"/>
          </a:xfrm>
          <a:prstGeom prst="roundRect">
            <a:avLst>
              <a:gd name="adj" fmla="val 7272"/>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1" name="AutoShape 11"/>
          <p:cNvSpPr/>
          <p:nvPr/>
        </p:nvSpPr>
        <p:spPr>
          <a:xfrm>
            <a:off x="8318500" y="2032000"/>
            <a:ext cx="762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22C55E"/>
                </a:solidFill>
                <a:latin typeface="Noto Sans SC"/>
                <a:ea typeface="Noto Sans SC"/>
                <a:cs typeface="Noto Sans SC"/>
                <a:sym typeface="Noto Sans SC"/>
              </a:rPr>
              <a:t>03</a:t>
            </a:r>
            <a:endParaRPr lang="en-US" sz="1100"/>
          </a:p>
        </p:txBody>
      </p:sp>
      <p:sp>
        <p:nvSpPr>
          <p:cNvPr id="12" name="AutoShape 12"/>
          <p:cNvSpPr/>
          <p:nvPr/>
        </p:nvSpPr>
        <p:spPr>
          <a:xfrm>
            <a:off x="9207500" y="2095500"/>
            <a:ext cx="2032000" cy="1524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1F2937"/>
                </a:solidFill>
                <a:latin typeface="Noto Sans SC"/>
                <a:ea typeface="Noto Sans SC"/>
                <a:cs typeface="Noto Sans SC"/>
                <a:sym typeface="Noto Sans SC"/>
              </a:rPr>
              <a:t>战略管理的演进与挑战</a:t>
            </a:r>
            <a:endParaRPr lang="en-US" sz="1100"/>
          </a:p>
          <a:p>
            <a:pPr indent="0" algn="l">
              <a:lnSpc>
                <a:spcPct val="108333"/>
              </a:lnSpc>
              <a:spcBef>
                <a:spcPts val="1200"/>
              </a:spcBef>
            </a:pPr>
            <a:r>
              <a:rPr lang="en-US" sz="1200" b="0" i="0" u="none" strike="noStrike">
                <a:solidFill>
                  <a:srgbClr val="6B7280"/>
                </a:solidFill>
                <a:latin typeface="Noto Sans SC"/>
                <a:ea typeface="Noto Sans SC"/>
                <a:cs typeface="Noto Sans SC"/>
                <a:sym typeface="Noto Sans SC"/>
              </a:rPr>
              <a:t>理论演变历程与</a:t>
            </a:r>
            <a:br>
              <a:rPr lang="en-US" sz="1600" b="0" i="0" u="none" strike="noStrike">
                <a:solidFill>
                  <a:srgbClr val="1F2329"/>
                </a:solidFill>
                <a:latin typeface="Noto Sans SC"/>
                <a:ea typeface="Noto Sans SC"/>
                <a:cs typeface="Noto Sans SC"/>
                <a:sym typeface="Noto Sans SC"/>
              </a:rPr>
            </a:br>
            <a:r>
              <a:rPr lang="en-US" sz="1200" b="0" i="0" u="none" strike="noStrike">
                <a:solidFill>
                  <a:srgbClr val="6B7280"/>
                </a:solidFill>
                <a:latin typeface="Noto Sans SC"/>
                <a:ea typeface="Noto Sans SC"/>
                <a:cs typeface="Noto Sans SC"/>
                <a:sym typeface="Noto Sans SC"/>
              </a:rPr>
              <a:t>企业常见陷阱</a:t>
            </a:r>
          </a:p>
        </p:txBody>
      </p:sp>
      <p:sp>
        <p:nvSpPr>
          <p:cNvPr id="13" name="AutoShape 13"/>
          <p:cNvSpPr/>
          <p:nvPr/>
        </p:nvSpPr>
        <p:spPr>
          <a:xfrm>
            <a:off x="2032000" y="4191000"/>
            <a:ext cx="3937000" cy="2095500"/>
          </a:xfrm>
          <a:prstGeom prst="roundRect">
            <a:avLst>
              <a:gd name="adj" fmla="val 7272"/>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4" name="AutoShape 14"/>
          <p:cNvSpPr/>
          <p:nvPr/>
        </p:nvSpPr>
        <p:spPr>
          <a:xfrm>
            <a:off x="2286000" y="4445000"/>
            <a:ext cx="889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22C55E"/>
                </a:solidFill>
                <a:latin typeface="Noto Sans SC"/>
                <a:ea typeface="Noto Sans SC"/>
                <a:cs typeface="Noto Sans SC"/>
                <a:sym typeface="Noto Sans SC"/>
              </a:rPr>
              <a:t>04</a:t>
            </a:r>
            <a:endParaRPr lang="en-US" sz="1100"/>
          </a:p>
        </p:txBody>
      </p:sp>
      <p:sp>
        <p:nvSpPr>
          <p:cNvPr id="15" name="AutoShape 15"/>
          <p:cNvSpPr/>
          <p:nvPr/>
        </p:nvSpPr>
        <p:spPr>
          <a:xfrm>
            <a:off x="3302000" y="4508500"/>
            <a:ext cx="2413000" cy="1524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1F2937"/>
                </a:solidFill>
                <a:latin typeface="Noto Sans SC"/>
                <a:ea typeface="Noto Sans SC"/>
                <a:cs typeface="Noto Sans SC"/>
                <a:sym typeface="Noto Sans SC"/>
              </a:rPr>
              <a:t>战略管理课程的学习框架</a:t>
            </a:r>
            <a:endParaRPr lang="en-US" sz="1100"/>
          </a:p>
          <a:p>
            <a:pPr indent="0" algn="l">
              <a:lnSpc>
                <a:spcPct val="108333"/>
              </a:lnSpc>
              <a:spcBef>
                <a:spcPts val="1200"/>
              </a:spcBef>
            </a:pPr>
            <a:r>
              <a:rPr lang="en-US" sz="1200" b="0" i="0" u="none" strike="noStrike">
                <a:solidFill>
                  <a:srgbClr val="6B7280"/>
                </a:solidFill>
                <a:latin typeface="Noto Sans SC"/>
                <a:ea typeface="Noto Sans SC"/>
                <a:cs typeface="Noto Sans SC"/>
                <a:sym typeface="Noto Sans SC"/>
              </a:rPr>
              <a:t>课程准备、知识矩阵与全景地图</a:t>
            </a:r>
          </a:p>
        </p:txBody>
      </p:sp>
      <p:sp>
        <p:nvSpPr>
          <p:cNvPr id="16" name="AutoShape 16"/>
          <p:cNvSpPr/>
          <p:nvPr/>
        </p:nvSpPr>
        <p:spPr>
          <a:xfrm>
            <a:off x="6223000" y="4191000"/>
            <a:ext cx="3937000" cy="2095500"/>
          </a:xfrm>
          <a:prstGeom prst="roundRect">
            <a:avLst>
              <a:gd name="adj" fmla="val 7272"/>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7" name="AutoShape 17"/>
          <p:cNvSpPr/>
          <p:nvPr/>
        </p:nvSpPr>
        <p:spPr>
          <a:xfrm>
            <a:off x="6477000" y="4445000"/>
            <a:ext cx="889000" cy="76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4000" b="1" i="0" u="none" strike="noStrike">
                <a:solidFill>
                  <a:srgbClr val="22C55E"/>
                </a:solidFill>
                <a:latin typeface="Noto Sans SC"/>
                <a:ea typeface="Noto Sans SC"/>
                <a:cs typeface="Noto Sans SC"/>
                <a:sym typeface="Noto Sans SC"/>
              </a:rPr>
              <a:t>05</a:t>
            </a:r>
            <a:endParaRPr lang="en-US" sz="1100"/>
          </a:p>
        </p:txBody>
      </p:sp>
      <p:sp>
        <p:nvSpPr>
          <p:cNvPr id="18" name="AutoShape 18"/>
          <p:cNvSpPr/>
          <p:nvPr/>
        </p:nvSpPr>
        <p:spPr>
          <a:xfrm>
            <a:off x="7493000" y="4508500"/>
            <a:ext cx="2413000" cy="1524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1F2937"/>
                </a:solidFill>
                <a:latin typeface="Noto Sans SC"/>
                <a:ea typeface="Noto Sans SC"/>
                <a:cs typeface="Noto Sans SC"/>
                <a:sym typeface="Noto Sans SC"/>
              </a:rPr>
              <a:t>前沿探讨与实践指引</a:t>
            </a:r>
            <a:endParaRPr lang="en-US" sz="1100"/>
          </a:p>
          <a:p>
            <a:pPr indent="0" algn="l">
              <a:lnSpc>
                <a:spcPct val="108333"/>
              </a:lnSpc>
              <a:spcBef>
                <a:spcPts val="1200"/>
              </a:spcBef>
            </a:pPr>
            <a:r>
              <a:rPr lang="en-US" sz="1200" b="0" i="0" u="none" strike="noStrike">
                <a:solidFill>
                  <a:srgbClr val="6B7280"/>
                </a:solidFill>
                <a:latin typeface="Noto Sans SC"/>
                <a:ea typeface="Noto Sans SC"/>
                <a:cs typeface="Noto Sans SC"/>
                <a:sym typeface="Noto Sans SC"/>
              </a:rPr>
              <a:t>新时代商业挑战与博弈论应用分析</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60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01 战略的概念：多元视角的解读</a:t>
            </a:r>
            <a:endParaRPr lang="en-US" sz="1100"/>
          </a:p>
        </p:txBody>
      </p:sp>
      <p:sp>
        <p:nvSpPr>
          <p:cNvPr id="4" name="AutoShape 4"/>
          <p:cNvSpPr/>
          <p:nvPr/>
        </p:nvSpPr>
        <p:spPr>
          <a:xfrm>
            <a:off x="762000" y="1587500"/>
            <a:ext cx="5207000" cy="1524000"/>
          </a:xfrm>
          <a:prstGeom prst="roundRect">
            <a:avLst>
              <a:gd name="adj" fmla="val 6666"/>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5" name="AutoShape 5"/>
          <p:cNvSpPr/>
          <p:nvPr/>
        </p:nvSpPr>
        <p:spPr>
          <a:xfrm>
            <a:off x="762000" y="1739900"/>
            <a:ext cx="63500" cy="1219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6" name="AutoShape 6"/>
          <p:cNvSpPr/>
          <p:nvPr/>
        </p:nvSpPr>
        <p:spPr>
          <a:xfrm>
            <a:off x="1016000" y="1714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1F2937"/>
                </a:solidFill>
                <a:latin typeface="Noto Sans SC"/>
                <a:ea typeface="Noto Sans SC"/>
                <a:cs typeface="Noto Sans SC"/>
                <a:sym typeface="Noto Sans SC"/>
              </a:rPr>
              <a:t>钱德勒 (Alfred D. Chandler, Jr.)</a:t>
            </a:r>
            <a:endParaRPr lang="en-US" sz="1100"/>
          </a:p>
          <a:p>
            <a:pPr indent="0" algn="l">
              <a:lnSpc>
                <a:spcPct val="108333"/>
              </a:lnSpc>
              <a:spcBef>
                <a:spcPts val="600"/>
              </a:spcBef>
            </a:pPr>
            <a:r>
              <a:rPr lang="en-US" sz="1200" b="0" i="0" u="none" strike="noStrike">
                <a:solidFill>
                  <a:srgbClr val="4B5563"/>
                </a:solidFill>
                <a:latin typeface="Noto Sans SC"/>
                <a:ea typeface="Noto Sans SC"/>
                <a:cs typeface="Noto Sans SC"/>
                <a:sym typeface="Noto Sans SC"/>
              </a:rPr>
              <a:t>战略决定了企业的长期目标和目的，采取行动的方针，以及分配实现这些目标所需的资源。</a:t>
            </a:r>
          </a:p>
        </p:txBody>
      </p:sp>
      <p:sp>
        <p:nvSpPr>
          <p:cNvPr id="7" name="AutoShape 7"/>
          <p:cNvSpPr/>
          <p:nvPr/>
        </p:nvSpPr>
        <p:spPr>
          <a:xfrm>
            <a:off x="6223000" y="1587500"/>
            <a:ext cx="5207000" cy="1524000"/>
          </a:xfrm>
          <a:prstGeom prst="roundRect">
            <a:avLst>
              <a:gd name="adj" fmla="val 6666"/>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8" name="AutoShape 8"/>
          <p:cNvSpPr/>
          <p:nvPr/>
        </p:nvSpPr>
        <p:spPr>
          <a:xfrm>
            <a:off x="6223000" y="1739900"/>
            <a:ext cx="63500" cy="1219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9" name="AutoShape 9"/>
          <p:cNvSpPr/>
          <p:nvPr/>
        </p:nvSpPr>
        <p:spPr>
          <a:xfrm>
            <a:off x="6477000" y="1714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1F2937"/>
                </a:solidFill>
                <a:latin typeface="Noto Sans SC"/>
                <a:ea typeface="Noto Sans SC"/>
                <a:cs typeface="Noto Sans SC"/>
                <a:sym typeface="Noto Sans SC"/>
              </a:rPr>
              <a:t>安索夫 (Igor Ansoff)</a:t>
            </a:r>
            <a:endParaRPr lang="en-US" sz="1100"/>
          </a:p>
          <a:p>
            <a:pPr indent="0" algn="l">
              <a:lnSpc>
                <a:spcPct val="108333"/>
              </a:lnSpc>
              <a:spcBef>
                <a:spcPts val="600"/>
              </a:spcBef>
            </a:pPr>
            <a:r>
              <a:rPr lang="en-US" sz="1200" b="0" i="0" u="none" strike="noStrike">
                <a:solidFill>
                  <a:srgbClr val="4B5563"/>
                </a:solidFill>
                <a:latin typeface="Noto Sans SC"/>
                <a:ea typeface="Noto Sans SC"/>
                <a:cs typeface="Noto Sans SC"/>
                <a:sym typeface="Noto Sans SC"/>
              </a:rPr>
              <a:t>企业为了适应外部环境，对目前从事的和将来要从事的经营活动进行的战略决策。</a:t>
            </a:r>
          </a:p>
        </p:txBody>
      </p:sp>
      <p:sp>
        <p:nvSpPr>
          <p:cNvPr id="10" name="AutoShape 10"/>
          <p:cNvSpPr/>
          <p:nvPr/>
        </p:nvSpPr>
        <p:spPr>
          <a:xfrm>
            <a:off x="762000" y="3365500"/>
            <a:ext cx="5207000" cy="1524000"/>
          </a:xfrm>
          <a:prstGeom prst="roundRect">
            <a:avLst>
              <a:gd name="adj" fmla="val 6666"/>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1" name="AutoShape 11"/>
          <p:cNvSpPr/>
          <p:nvPr/>
        </p:nvSpPr>
        <p:spPr>
          <a:xfrm>
            <a:off x="762000" y="3517900"/>
            <a:ext cx="63500" cy="1219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2" name="AutoShape 12"/>
          <p:cNvSpPr/>
          <p:nvPr/>
        </p:nvSpPr>
        <p:spPr>
          <a:xfrm>
            <a:off x="1016000" y="3492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1F2937"/>
                </a:solidFill>
                <a:latin typeface="Noto Sans SC"/>
                <a:ea typeface="Noto Sans SC"/>
                <a:cs typeface="Noto Sans SC"/>
                <a:sym typeface="Noto Sans SC"/>
              </a:rPr>
              <a:t>安德鲁斯 (Kenneth R. Andrews)</a:t>
            </a:r>
            <a:endParaRPr lang="en-US" sz="1100"/>
          </a:p>
          <a:p>
            <a:pPr indent="0" algn="l">
              <a:lnSpc>
                <a:spcPct val="108333"/>
              </a:lnSpc>
              <a:spcBef>
                <a:spcPts val="600"/>
              </a:spcBef>
            </a:pPr>
            <a:r>
              <a:rPr lang="en-US" sz="1200" b="0" i="0" u="none" strike="noStrike">
                <a:solidFill>
                  <a:srgbClr val="4B5563"/>
                </a:solidFill>
                <a:latin typeface="Noto Sans SC"/>
                <a:ea typeface="Noto Sans SC"/>
                <a:cs typeface="Noto Sans SC"/>
                <a:sym typeface="Noto Sans SC"/>
              </a:rPr>
              <a:t>战略是“主要意图、目的或目标，以及实现这些目标的基本政策和计划的模式”。</a:t>
            </a:r>
          </a:p>
        </p:txBody>
      </p:sp>
      <p:sp>
        <p:nvSpPr>
          <p:cNvPr id="13" name="AutoShape 13"/>
          <p:cNvSpPr/>
          <p:nvPr/>
        </p:nvSpPr>
        <p:spPr>
          <a:xfrm>
            <a:off x="6223000" y="3365500"/>
            <a:ext cx="5207000" cy="1524000"/>
          </a:xfrm>
          <a:prstGeom prst="roundRect">
            <a:avLst>
              <a:gd name="adj" fmla="val 6666"/>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4" name="AutoShape 14"/>
          <p:cNvSpPr/>
          <p:nvPr/>
        </p:nvSpPr>
        <p:spPr>
          <a:xfrm>
            <a:off x="6223000" y="3517900"/>
            <a:ext cx="63500" cy="1219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5" name="AutoShape 15"/>
          <p:cNvSpPr/>
          <p:nvPr/>
        </p:nvSpPr>
        <p:spPr>
          <a:xfrm>
            <a:off x="6477000" y="34925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1F2937"/>
                </a:solidFill>
                <a:latin typeface="Noto Sans SC"/>
                <a:ea typeface="Noto Sans SC"/>
                <a:cs typeface="Noto Sans SC"/>
                <a:sym typeface="Noto Sans SC"/>
              </a:rPr>
              <a:t>迈克尔·波特 (Michael E. Porter)</a:t>
            </a:r>
            <a:endParaRPr lang="en-US" sz="1100"/>
          </a:p>
          <a:p>
            <a:pPr indent="0" algn="l">
              <a:lnSpc>
                <a:spcPct val="108333"/>
              </a:lnSpc>
              <a:spcBef>
                <a:spcPts val="600"/>
              </a:spcBef>
            </a:pPr>
            <a:r>
              <a:rPr lang="en-US" sz="1200" b="0" i="0" u="none" strike="noStrike">
                <a:solidFill>
                  <a:srgbClr val="4B5563"/>
                </a:solidFill>
                <a:latin typeface="Noto Sans SC"/>
                <a:ea typeface="Noto Sans SC"/>
                <a:cs typeface="Noto Sans SC"/>
                <a:sym typeface="Noto Sans SC"/>
              </a:rPr>
              <a:t>战略的本质是抉择、权衡和各适其位，是在竞争中做出取舍，选择不做哪些事情。</a:t>
            </a:r>
          </a:p>
        </p:txBody>
      </p:sp>
      <p:sp>
        <p:nvSpPr>
          <p:cNvPr id="16" name="AutoShape 16"/>
          <p:cNvSpPr/>
          <p:nvPr/>
        </p:nvSpPr>
        <p:spPr>
          <a:xfrm>
            <a:off x="762000" y="5080000"/>
            <a:ext cx="5207000" cy="1524000"/>
          </a:xfrm>
          <a:prstGeom prst="roundRect">
            <a:avLst>
              <a:gd name="adj" fmla="val 6666"/>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7" name="AutoShape 17"/>
          <p:cNvSpPr/>
          <p:nvPr/>
        </p:nvSpPr>
        <p:spPr>
          <a:xfrm>
            <a:off x="762000" y="5232400"/>
            <a:ext cx="63500" cy="1219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8" name="AutoShape 18"/>
          <p:cNvSpPr/>
          <p:nvPr/>
        </p:nvSpPr>
        <p:spPr>
          <a:xfrm>
            <a:off x="1016000" y="52070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1F2937"/>
                </a:solidFill>
                <a:latin typeface="Noto Sans SC"/>
                <a:ea typeface="Noto Sans SC"/>
                <a:cs typeface="Noto Sans SC"/>
                <a:sym typeface="Noto Sans SC"/>
              </a:rPr>
              <a:t>亨利·明茨伯格 (Henry Mintzberg)</a:t>
            </a:r>
            <a:endParaRPr lang="en-US" sz="1100"/>
          </a:p>
          <a:p>
            <a:pPr indent="0" algn="l">
              <a:lnSpc>
                <a:spcPct val="108333"/>
              </a:lnSpc>
              <a:spcBef>
                <a:spcPts val="600"/>
              </a:spcBef>
            </a:pPr>
            <a:r>
              <a:rPr lang="en-US" sz="1200" b="0" i="0" u="none" strike="noStrike">
                <a:solidFill>
                  <a:srgbClr val="4B5563"/>
                </a:solidFill>
                <a:latin typeface="Noto Sans SC"/>
                <a:ea typeface="Noto Sans SC"/>
                <a:cs typeface="Noto Sans SC"/>
                <a:sym typeface="Noto Sans SC"/>
              </a:rPr>
              <a:t>提出战略的“5P”模型——计划(Plan)、谋略(Ploy)、范式(Pattern)、定位(Position)和视角(Perspective)。</a:t>
            </a:r>
          </a:p>
        </p:txBody>
      </p:sp>
      <p:sp>
        <p:nvSpPr>
          <p:cNvPr id="19" name="AutoShape 19"/>
          <p:cNvSpPr/>
          <p:nvPr/>
        </p:nvSpPr>
        <p:spPr>
          <a:xfrm>
            <a:off x="6223000" y="5080000"/>
            <a:ext cx="5207000" cy="1524000"/>
          </a:xfrm>
          <a:prstGeom prst="roundRect">
            <a:avLst>
              <a:gd name="adj" fmla="val 6666"/>
            </a:avLst>
          </a:prstGeom>
          <a:solidFill>
            <a:srgbClr val="FFFFFF">
              <a:alpha val="95000"/>
            </a:srgbClr>
          </a:solidFill>
          <a:ln w="12700" cap="flat" cmpd="sng">
            <a:solidFill>
              <a:srgbClr val="E5E7EB">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20" name="AutoShape 20"/>
          <p:cNvSpPr/>
          <p:nvPr/>
        </p:nvSpPr>
        <p:spPr>
          <a:xfrm>
            <a:off x="6223000" y="5232400"/>
            <a:ext cx="63500" cy="12192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21" name="AutoShape 21"/>
          <p:cNvSpPr/>
          <p:nvPr/>
        </p:nvSpPr>
        <p:spPr>
          <a:xfrm>
            <a:off x="6477000" y="5207000"/>
            <a:ext cx="4699000" cy="1270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1600" b="1" i="0" u="none" strike="noStrike">
                <a:solidFill>
                  <a:srgbClr val="1F2937"/>
                </a:solidFill>
                <a:latin typeface="Noto Sans SC"/>
                <a:ea typeface="Noto Sans SC"/>
                <a:cs typeface="Noto Sans SC"/>
                <a:sym typeface="Noto Sans SC"/>
              </a:rPr>
              <a:t>哈默尔 &amp; 普拉哈拉德 (Gary Hamel &amp; C.K. Prahalad)</a:t>
            </a:r>
            <a:endParaRPr lang="en-US" sz="1100"/>
          </a:p>
          <a:p>
            <a:pPr indent="0" algn="l">
              <a:lnSpc>
                <a:spcPct val="108333"/>
              </a:lnSpc>
              <a:spcBef>
                <a:spcPts val="600"/>
              </a:spcBef>
            </a:pPr>
            <a:r>
              <a:rPr lang="en-US" sz="1200" b="0" i="0" u="none" strike="noStrike">
                <a:solidFill>
                  <a:srgbClr val="4B5563"/>
                </a:solidFill>
                <a:latin typeface="Noto Sans SC"/>
                <a:ea typeface="Noto Sans SC"/>
                <a:cs typeface="Noto Sans SC"/>
                <a:sym typeface="Noto Sans SC"/>
              </a:rPr>
              <a:t>提出“战略意图”(Strategic Intent)，强调方向感、发现感和使命感，指引企业未来的发展方向。</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战略管理大师及其核心观点</a:t>
            </a:r>
            <a:endParaRPr lang="en-US" sz="1100"/>
          </a:p>
        </p:txBody>
      </p:sp>
      <p:sp>
        <p:nvSpPr>
          <p:cNvPr id="4" name="AutoShape 4"/>
          <p:cNvSpPr/>
          <p:nvPr/>
        </p:nvSpPr>
        <p:spPr>
          <a:xfrm>
            <a:off x="762000" y="1524000"/>
            <a:ext cx="2476500" cy="4826000"/>
          </a:xfrm>
          <a:prstGeom prst="roundRect">
            <a:avLst>
              <a:gd name="adj" fmla="val 615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srcRect t="26228" b="26228"/>
          <a:stretch>
            <a:fillRect/>
          </a:stretch>
        </p:blipFill>
        <p:spPr>
          <a:xfrm>
            <a:off x="889000" y="1714500"/>
            <a:ext cx="2222500" cy="1524000"/>
          </a:xfrm>
          <a:prstGeom prst="roundRect">
            <a:avLst>
              <a:gd name="adj" fmla="val 6666"/>
            </a:avLst>
          </a:prstGeom>
          <a:noFill/>
          <a:ln w="25400" cap="flat" cmpd="sng">
            <a:noFill/>
            <a:prstDash val="solid"/>
            <a:round/>
          </a:ln>
        </p:spPr>
      </p:pic>
      <p:sp>
        <p:nvSpPr>
          <p:cNvPr id="6" name="AutoShape 6"/>
          <p:cNvSpPr/>
          <p:nvPr/>
        </p:nvSpPr>
        <p:spPr>
          <a:xfrm>
            <a:off x="889000" y="3429000"/>
            <a:ext cx="22225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22C55E"/>
                </a:solidFill>
                <a:latin typeface="Noto Sans SC"/>
                <a:ea typeface="Noto Sans SC"/>
                <a:cs typeface="Noto Sans SC"/>
                <a:sym typeface="Noto Sans SC"/>
              </a:rPr>
              <a:t>迈克尔·波特</a:t>
            </a:r>
            <a:endParaRPr lang="en-US" sz="1100"/>
          </a:p>
        </p:txBody>
      </p:sp>
      <p:sp>
        <p:nvSpPr>
          <p:cNvPr id="7" name="AutoShape 7"/>
          <p:cNvSpPr/>
          <p:nvPr/>
        </p:nvSpPr>
        <p:spPr>
          <a:xfrm>
            <a:off x="889000" y="4064000"/>
            <a:ext cx="22225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374151"/>
                </a:solidFill>
                <a:latin typeface="Noto Sans SC"/>
                <a:ea typeface="Noto Sans SC"/>
                <a:cs typeface="Noto Sans SC"/>
                <a:sym typeface="Noto Sans SC"/>
              </a:rPr>
              <a:t>▍核心观点</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战略的本质是抉择与取舍，明确企业在竞争中的定位与边界。</a:t>
            </a:r>
          </a:p>
        </p:txBody>
      </p:sp>
      <p:sp>
        <p:nvSpPr>
          <p:cNvPr id="8" name="AutoShape 8"/>
          <p:cNvSpPr/>
          <p:nvPr/>
        </p:nvSpPr>
        <p:spPr>
          <a:xfrm>
            <a:off x="889000" y="5207000"/>
            <a:ext cx="22225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374151"/>
                </a:solidFill>
                <a:latin typeface="Noto Sans SC"/>
                <a:ea typeface="Noto Sans SC"/>
                <a:cs typeface="Noto Sans SC"/>
                <a:sym typeface="Noto Sans SC"/>
              </a:rPr>
              <a:t>▍理论贡献</a:t>
            </a:r>
            <a:endParaRPr lang="en-US" sz="1100"/>
          </a:p>
          <a:p>
            <a:pPr indent="0" algn="l">
              <a:lnSpc>
                <a:spcPct val="108333"/>
              </a:lnSpc>
            </a:pPr>
            <a:r>
              <a:rPr lang="en-US" sz="1200" b="0" i="0" u="none" strike="noStrike">
                <a:solidFill>
                  <a:srgbClr val="6B7280"/>
                </a:solidFill>
                <a:latin typeface="Noto Sans SC"/>
                <a:ea typeface="Noto Sans SC"/>
                <a:cs typeface="Noto Sans SC"/>
                <a:sym typeface="Noto Sans SC"/>
              </a:rPr>
              <a:t>五力模型、三大基本竞争战略、价值链分析体系。</a:t>
            </a:r>
          </a:p>
        </p:txBody>
      </p:sp>
      <p:sp>
        <p:nvSpPr>
          <p:cNvPr id="9" name="AutoShape 9"/>
          <p:cNvSpPr/>
          <p:nvPr/>
        </p:nvSpPr>
        <p:spPr>
          <a:xfrm>
            <a:off x="3492500" y="1524000"/>
            <a:ext cx="2476500" cy="4826000"/>
          </a:xfrm>
          <a:prstGeom prst="roundRect">
            <a:avLst>
              <a:gd name="adj" fmla="val 615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0" name="Picture 10"/>
          <p:cNvPicPr>
            <a:picLocks noChangeAspect="1"/>
          </p:cNvPicPr>
          <p:nvPr/>
        </p:nvPicPr>
        <p:blipFill>
          <a:blip r:embed="rId5"/>
          <a:srcRect t="1977" b="1977"/>
          <a:stretch>
            <a:fillRect/>
          </a:stretch>
        </p:blipFill>
        <p:spPr>
          <a:xfrm>
            <a:off x="3619500" y="1714500"/>
            <a:ext cx="2222500" cy="1524000"/>
          </a:xfrm>
          <a:prstGeom prst="roundRect">
            <a:avLst>
              <a:gd name="adj" fmla="val 6666"/>
            </a:avLst>
          </a:prstGeom>
          <a:noFill/>
          <a:ln w="25400" cap="flat" cmpd="sng">
            <a:noFill/>
            <a:prstDash val="solid"/>
            <a:round/>
          </a:ln>
        </p:spPr>
      </p:pic>
      <p:sp>
        <p:nvSpPr>
          <p:cNvPr id="11" name="AutoShape 11"/>
          <p:cNvSpPr/>
          <p:nvPr/>
        </p:nvSpPr>
        <p:spPr>
          <a:xfrm>
            <a:off x="3619500" y="3429000"/>
            <a:ext cx="22225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22C55E"/>
                </a:solidFill>
                <a:latin typeface="Noto Sans SC"/>
                <a:ea typeface="Noto Sans SC"/>
                <a:cs typeface="Noto Sans SC"/>
                <a:sym typeface="Noto Sans SC"/>
              </a:rPr>
              <a:t>亨利·明茨伯格</a:t>
            </a:r>
            <a:endParaRPr lang="en-US" sz="1100"/>
          </a:p>
        </p:txBody>
      </p:sp>
      <p:sp>
        <p:nvSpPr>
          <p:cNvPr id="12" name="AutoShape 12"/>
          <p:cNvSpPr/>
          <p:nvPr/>
        </p:nvSpPr>
        <p:spPr>
          <a:xfrm>
            <a:off x="3619500" y="4064000"/>
            <a:ext cx="22225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374151"/>
                </a:solidFill>
                <a:latin typeface="Noto Sans SC"/>
                <a:ea typeface="Noto Sans SC"/>
                <a:cs typeface="Noto Sans SC"/>
                <a:sym typeface="Noto Sans SC"/>
              </a:rPr>
              <a:t>▍核心观点</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战略是计划、谋略、范式、定位和视角（5P模型），强调其形成的多元性。</a:t>
            </a:r>
          </a:p>
        </p:txBody>
      </p:sp>
      <p:sp>
        <p:nvSpPr>
          <p:cNvPr id="13" name="AutoShape 13"/>
          <p:cNvSpPr/>
          <p:nvPr/>
        </p:nvSpPr>
        <p:spPr>
          <a:xfrm>
            <a:off x="3619500" y="5207000"/>
            <a:ext cx="22225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374151"/>
                </a:solidFill>
                <a:latin typeface="Noto Sans SC"/>
                <a:ea typeface="Noto Sans SC"/>
                <a:cs typeface="Noto Sans SC"/>
                <a:sym typeface="Noto Sans SC"/>
              </a:rPr>
              <a:t>▍理论贡献</a:t>
            </a:r>
            <a:endParaRPr lang="en-US" sz="1100"/>
          </a:p>
          <a:p>
            <a:pPr indent="0" algn="l">
              <a:lnSpc>
                <a:spcPct val="108333"/>
              </a:lnSpc>
            </a:pPr>
            <a:r>
              <a:rPr lang="en-US" sz="1200" b="0" i="0" u="none" strike="noStrike">
                <a:solidFill>
                  <a:srgbClr val="6B7280"/>
                </a:solidFill>
                <a:latin typeface="Noto Sans SC"/>
                <a:ea typeface="Noto Sans SC"/>
                <a:cs typeface="Noto Sans SC"/>
                <a:sym typeface="Noto Sans SC"/>
              </a:rPr>
              <a:t>提出战略的“涌现性”，打破了战略仅为“自上而下设计”的传统认知。</a:t>
            </a:r>
          </a:p>
        </p:txBody>
      </p:sp>
      <p:sp>
        <p:nvSpPr>
          <p:cNvPr id="14" name="AutoShape 14"/>
          <p:cNvSpPr/>
          <p:nvPr/>
        </p:nvSpPr>
        <p:spPr>
          <a:xfrm>
            <a:off x="6223000" y="1524000"/>
            <a:ext cx="2476500" cy="4826000"/>
          </a:xfrm>
          <a:prstGeom prst="roundRect">
            <a:avLst>
              <a:gd name="adj" fmla="val 615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5" name="Picture 15"/>
          <p:cNvPicPr>
            <a:picLocks noChangeAspect="1"/>
          </p:cNvPicPr>
          <p:nvPr/>
        </p:nvPicPr>
        <p:blipFill>
          <a:blip r:embed="rId6"/>
          <a:srcRect t="200" b="200"/>
          <a:stretch>
            <a:fillRect/>
          </a:stretch>
        </p:blipFill>
        <p:spPr>
          <a:xfrm>
            <a:off x="6350000" y="1714500"/>
            <a:ext cx="2222500" cy="1524000"/>
          </a:xfrm>
          <a:prstGeom prst="roundRect">
            <a:avLst>
              <a:gd name="adj" fmla="val 6666"/>
            </a:avLst>
          </a:prstGeom>
          <a:noFill/>
          <a:ln w="25400" cap="flat" cmpd="sng">
            <a:noFill/>
            <a:prstDash val="solid"/>
            <a:round/>
          </a:ln>
        </p:spPr>
      </p:pic>
      <p:sp>
        <p:nvSpPr>
          <p:cNvPr id="16" name="AutoShape 16"/>
          <p:cNvSpPr/>
          <p:nvPr/>
        </p:nvSpPr>
        <p:spPr>
          <a:xfrm>
            <a:off x="6350000" y="3429000"/>
            <a:ext cx="22225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22C55E"/>
                </a:solidFill>
                <a:latin typeface="Noto Sans SC"/>
                <a:ea typeface="Noto Sans SC"/>
                <a:cs typeface="Noto Sans SC"/>
                <a:sym typeface="Noto Sans SC"/>
              </a:rPr>
              <a:t>加里·哈默尔</a:t>
            </a:r>
            <a:endParaRPr lang="en-US" sz="1100"/>
          </a:p>
        </p:txBody>
      </p:sp>
      <p:sp>
        <p:nvSpPr>
          <p:cNvPr id="17" name="AutoShape 17"/>
          <p:cNvSpPr/>
          <p:nvPr/>
        </p:nvSpPr>
        <p:spPr>
          <a:xfrm>
            <a:off x="6350000" y="4064000"/>
            <a:ext cx="22225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374151"/>
                </a:solidFill>
                <a:latin typeface="Noto Sans SC"/>
                <a:ea typeface="Noto Sans SC"/>
                <a:cs typeface="Noto Sans SC"/>
                <a:sym typeface="Noto Sans SC"/>
              </a:rPr>
              <a:t>▍核心观点</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强调“战略意图”，主张企业不应局限于现有资源，而应构建面向未来的核心竞争力。</a:t>
            </a:r>
          </a:p>
        </p:txBody>
      </p:sp>
      <p:sp>
        <p:nvSpPr>
          <p:cNvPr id="18" name="AutoShape 18"/>
          <p:cNvSpPr/>
          <p:nvPr/>
        </p:nvSpPr>
        <p:spPr>
          <a:xfrm>
            <a:off x="6350000" y="5207000"/>
            <a:ext cx="22225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374151"/>
                </a:solidFill>
                <a:latin typeface="Noto Sans SC"/>
                <a:ea typeface="Noto Sans SC"/>
                <a:cs typeface="Noto Sans SC"/>
                <a:sym typeface="Noto Sans SC"/>
              </a:rPr>
              <a:t>▍理论贡献</a:t>
            </a:r>
            <a:endParaRPr lang="en-US" sz="1100"/>
          </a:p>
          <a:p>
            <a:pPr indent="0" algn="l">
              <a:lnSpc>
                <a:spcPct val="108333"/>
              </a:lnSpc>
            </a:pPr>
            <a:r>
              <a:rPr lang="en-US" sz="1200" b="0" i="0" u="none" strike="noStrike">
                <a:solidFill>
                  <a:srgbClr val="6B7280"/>
                </a:solidFill>
                <a:latin typeface="Noto Sans SC"/>
                <a:ea typeface="Noto Sans SC"/>
                <a:cs typeface="Noto Sans SC"/>
                <a:sym typeface="Noto Sans SC"/>
              </a:rPr>
              <a:t>与普拉哈拉德共同提出“核心能力”理论，重塑了企业战略资源观。</a:t>
            </a:r>
          </a:p>
        </p:txBody>
      </p:sp>
      <p:sp>
        <p:nvSpPr>
          <p:cNvPr id="19" name="AutoShape 19"/>
          <p:cNvSpPr/>
          <p:nvPr/>
        </p:nvSpPr>
        <p:spPr>
          <a:xfrm>
            <a:off x="8953500" y="1524000"/>
            <a:ext cx="2476500" cy="4826000"/>
          </a:xfrm>
          <a:prstGeom prst="roundRect">
            <a:avLst>
              <a:gd name="adj" fmla="val 6153"/>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20" name="Picture 20"/>
          <p:cNvPicPr>
            <a:picLocks noChangeAspect="1"/>
          </p:cNvPicPr>
          <p:nvPr/>
        </p:nvPicPr>
        <p:blipFill>
          <a:blip r:embed="rId7"/>
          <a:srcRect t="24603" b="24603"/>
          <a:stretch>
            <a:fillRect/>
          </a:stretch>
        </p:blipFill>
        <p:spPr>
          <a:xfrm>
            <a:off x="9080500" y="1714500"/>
            <a:ext cx="2222500" cy="1524000"/>
          </a:xfrm>
          <a:prstGeom prst="roundRect">
            <a:avLst>
              <a:gd name="adj" fmla="val 6666"/>
            </a:avLst>
          </a:prstGeom>
          <a:noFill/>
          <a:ln w="25400" cap="flat" cmpd="sng">
            <a:noFill/>
            <a:prstDash val="solid"/>
            <a:round/>
          </a:ln>
        </p:spPr>
      </p:pic>
      <p:sp>
        <p:nvSpPr>
          <p:cNvPr id="21" name="AutoShape 21"/>
          <p:cNvSpPr/>
          <p:nvPr/>
        </p:nvSpPr>
        <p:spPr>
          <a:xfrm>
            <a:off x="9080500" y="3429000"/>
            <a:ext cx="2222500" cy="381000"/>
          </a:xfrm>
          <a:prstGeom prst="rect">
            <a:avLst/>
          </a:prstGeom>
          <a:noFill/>
          <a:ln w="12700" cap="flat" cmpd="sng">
            <a:noFill/>
            <a:prstDash val="solid"/>
            <a:round/>
          </a:ln>
        </p:spPr>
        <p:txBody>
          <a:bodyPr vert="horz" wrap="square" lIns="0" tIns="0" rIns="0" bIns="0" rtlCol="0" anchor="ctr" anchorCtr="0"/>
          <a:lstStyle/>
          <a:p>
            <a:pPr indent="0" algn="ctr">
              <a:lnSpc>
                <a:spcPct val="125000"/>
              </a:lnSpc>
              <a:defRPr/>
            </a:pPr>
            <a:r>
              <a:rPr lang="en-US" sz="1800" b="1" i="0" u="none" strike="noStrike">
                <a:solidFill>
                  <a:srgbClr val="22C55E"/>
                </a:solidFill>
                <a:latin typeface="Noto Sans SC"/>
                <a:ea typeface="Noto Sans SC"/>
                <a:cs typeface="Noto Sans SC"/>
                <a:sym typeface="Noto Sans SC"/>
              </a:rPr>
              <a:t>C.K.普拉哈拉德</a:t>
            </a:r>
            <a:endParaRPr lang="en-US" sz="1100"/>
          </a:p>
        </p:txBody>
      </p:sp>
      <p:sp>
        <p:nvSpPr>
          <p:cNvPr id="22" name="AutoShape 22"/>
          <p:cNvSpPr/>
          <p:nvPr/>
        </p:nvSpPr>
        <p:spPr>
          <a:xfrm>
            <a:off x="9080500" y="4064000"/>
            <a:ext cx="22225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374151"/>
                </a:solidFill>
                <a:latin typeface="Noto Sans SC"/>
                <a:ea typeface="Noto Sans SC"/>
                <a:cs typeface="Noto Sans SC"/>
                <a:sym typeface="Noto Sans SC"/>
              </a:rPr>
              <a:t>▍核心观点</a:t>
            </a:r>
            <a:endParaRPr lang="en-US" sz="1100"/>
          </a:p>
          <a:p>
            <a:pPr indent="0" algn="l">
              <a:lnSpc>
                <a:spcPct val="108333"/>
              </a:lnSpc>
            </a:pPr>
            <a:r>
              <a:rPr lang="en-US" sz="1200" b="0" i="0" u="none" strike="noStrike">
                <a:solidFill>
                  <a:srgbClr val="4B5563"/>
                </a:solidFill>
                <a:latin typeface="Noto Sans SC"/>
                <a:ea typeface="Noto Sans SC"/>
                <a:cs typeface="Noto Sans SC"/>
                <a:sym typeface="Noto Sans SC"/>
              </a:rPr>
              <a:t>关注企业的战略意图与底层员工的创造力，认为创新源自组织的每一个角落。</a:t>
            </a:r>
          </a:p>
        </p:txBody>
      </p:sp>
      <p:sp>
        <p:nvSpPr>
          <p:cNvPr id="23" name="AutoShape 23"/>
          <p:cNvSpPr/>
          <p:nvPr/>
        </p:nvSpPr>
        <p:spPr>
          <a:xfrm>
            <a:off x="9080500" y="5207000"/>
            <a:ext cx="2222500" cy="1016000"/>
          </a:xfrm>
          <a:prstGeom prst="rect">
            <a:avLst/>
          </a:prstGeom>
          <a:noFill/>
          <a:ln w="12700" cap="flat" cmpd="sng">
            <a:noFill/>
            <a:prstDash val="solid"/>
            <a:round/>
          </a:ln>
        </p:spPr>
        <p:txBody>
          <a:bodyPr vert="horz" wrap="square" lIns="0" tIns="0" rIns="0" bIns="0" rtlCol="0" anchor="ctr" anchorCtr="0"/>
          <a:lstStyle/>
          <a:p>
            <a:pPr indent="0" algn="l">
              <a:lnSpc>
                <a:spcPct val="108333"/>
              </a:lnSpc>
              <a:defRPr/>
            </a:pPr>
            <a:r>
              <a:rPr lang="en-US" sz="1300" b="1" i="0" u="none" strike="noStrike">
                <a:solidFill>
                  <a:srgbClr val="374151"/>
                </a:solidFill>
                <a:latin typeface="Noto Sans SC"/>
                <a:ea typeface="Noto Sans SC"/>
                <a:cs typeface="Noto Sans SC"/>
                <a:sym typeface="Noto Sans SC"/>
              </a:rPr>
              <a:t>▍理论贡献</a:t>
            </a:r>
            <a:endParaRPr lang="en-US" sz="1100"/>
          </a:p>
          <a:p>
            <a:pPr indent="0" algn="l">
              <a:lnSpc>
                <a:spcPct val="108333"/>
              </a:lnSpc>
            </a:pPr>
            <a:r>
              <a:rPr lang="en-US" sz="1200" b="0" i="0" u="none" strike="noStrike">
                <a:solidFill>
                  <a:srgbClr val="6B7280"/>
                </a:solidFill>
                <a:latin typeface="Noto Sans SC"/>
                <a:ea typeface="Noto Sans SC"/>
                <a:cs typeface="Noto Sans SC"/>
                <a:sym typeface="Noto Sans SC"/>
              </a:rPr>
              <a:t>提出“金字塔底层的财富”，开拓了企业社会责任与商业价值融合的新视角。</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战略的四大核心特点</a:t>
            </a:r>
            <a:endParaRPr lang="en-US" sz="1100"/>
          </a:p>
        </p:txBody>
      </p:sp>
      <p:sp>
        <p:nvSpPr>
          <p:cNvPr id="4" name="AutoShape 4"/>
          <p:cNvSpPr/>
          <p:nvPr/>
        </p:nvSpPr>
        <p:spPr>
          <a:xfrm>
            <a:off x="762000" y="1524000"/>
            <a:ext cx="5207000" cy="2413000"/>
          </a:xfrm>
          <a:prstGeom prst="roundRect">
            <a:avLst>
              <a:gd name="adj" fmla="val 63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srcRect l="15341" r="15341"/>
          <a:stretch>
            <a:fillRect/>
          </a:stretch>
        </p:blipFill>
        <p:spPr>
          <a:xfrm>
            <a:off x="952500" y="1778000"/>
            <a:ext cx="1651000" cy="1905000"/>
          </a:xfrm>
          <a:prstGeom prst="roundRect">
            <a:avLst>
              <a:gd name="adj" fmla="val 6153"/>
            </a:avLst>
          </a:prstGeom>
          <a:noFill/>
          <a:ln w="25400" cap="flat" cmpd="sng">
            <a:noFill/>
            <a:prstDash val="solid"/>
            <a:round/>
          </a:ln>
        </p:spPr>
      </p:pic>
      <p:sp>
        <p:nvSpPr>
          <p:cNvPr id="6" name="AutoShape 6"/>
          <p:cNvSpPr/>
          <p:nvPr/>
        </p:nvSpPr>
        <p:spPr>
          <a:xfrm>
            <a:off x="2794000" y="1778000"/>
            <a:ext cx="2984500" cy="190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000" b="1" i="0" u="none" strike="noStrike">
                <a:solidFill>
                  <a:srgbClr val="22C55E"/>
                </a:solidFill>
                <a:latin typeface="Noto Sans SC"/>
                <a:ea typeface="Noto Sans SC"/>
                <a:cs typeface="Noto Sans SC"/>
                <a:sym typeface="Noto Sans SC"/>
              </a:rPr>
              <a:t>01 / 全局性</a:t>
            </a:r>
            <a:endParaRPr lang="en-US" sz="1100"/>
          </a:p>
          <a:p>
            <a:pPr indent="0" algn="l">
              <a:lnSpc>
                <a:spcPct val="116666"/>
              </a:lnSpc>
              <a:spcBef>
                <a:spcPts val="1000"/>
              </a:spcBef>
            </a:pPr>
            <a:r>
              <a:rPr lang="en-US" sz="1300" b="0" i="0" u="none" strike="noStrike">
                <a:solidFill>
                  <a:srgbClr val="4B5563"/>
                </a:solidFill>
                <a:latin typeface="Noto Sans SC"/>
                <a:ea typeface="Noto Sans SC"/>
                <a:cs typeface="Noto Sans SC"/>
                <a:sym typeface="Noto Sans SC"/>
              </a:rPr>
              <a:t>战略是对组织未来发展的总体方向的谋划，具有纲领性作用，指导组织各层级的活动。</a:t>
            </a:r>
          </a:p>
          <a:p>
            <a:pPr indent="0" algn="l">
              <a:lnSpc>
                <a:spcPct val="108333"/>
              </a:lnSpc>
              <a:spcBef>
                <a:spcPts val="800"/>
              </a:spcBef>
            </a:pPr>
            <a:r>
              <a:rPr lang="en-US" sz="1200" b="0" i="1" u="none" strike="noStrike">
                <a:solidFill>
                  <a:srgbClr val="6B7280"/>
                </a:solidFill>
                <a:latin typeface="Noto Sans SC"/>
                <a:ea typeface="Noto Sans SC"/>
                <a:cs typeface="Noto Sans SC"/>
                <a:sym typeface="Noto Sans SC"/>
              </a:rPr>
              <a:t>例如：国家的“五年规划”即为全局性战略。</a:t>
            </a:r>
          </a:p>
        </p:txBody>
      </p:sp>
      <p:sp>
        <p:nvSpPr>
          <p:cNvPr id="7" name="AutoShape 7"/>
          <p:cNvSpPr/>
          <p:nvPr/>
        </p:nvSpPr>
        <p:spPr>
          <a:xfrm>
            <a:off x="6223000" y="1524000"/>
            <a:ext cx="5207000" cy="2413000"/>
          </a:xfrm>
          <a:prstGeom prst="roundRect">
            <a:avLst>
              <a:gd name="adj" fmla="val 63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477000" y="2095500"/>
            <a:ext cx="812800" cy="812800"/>
          </a:xfrm>
          <a:prstGeom prst="rect">
            <a:avLst/>
          </a:prstGeom>
        </p:spPr>
      </p:pic>
      <p:sp>
        <p:nvSpPr>
          <p:cNvPr id="9" name="AutoShape 9"/>
          <p:cNvSpPr/>
          <p:nvPr/>
        </p:nvSpPr>
        <p:spPr>
          <a:xfrm>
            <a:off x="7493000" y="1778000"/>
            <a:ext cx="3683000" cy="190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000" b="1" i="0" u="none" strike="noStrike">
                <a:solidFill>
                  <a:srgbClr val="22C55E"/>
                </a:solidFill>
                <a:latin typeface="Noto Sans SC"/>
                <a:ea typeface="Noto Sans SC"/>
                <a:cs typeface="Noto Sans SC"/>
                <a:sym typeface="Noto Sans SC"/>
              </a:rPr>
              <a:t>02 / 长远性</a:t>
            </a:r>
            <a:endParaRPr lang="en-US" sz="1100"/>
          </a:p>
          <a:p>
            <a:pPr indent="0" algn="l">
              <a:lnSpc>
                <a:spcPct val="125000"/>
              </a:lnSpc>
              <a:spcBef>
                <a:spcPts val="1200"/>
              </a:spcBef>
            </a:pPr>
            <a:r>
              <a:rPr lang="en-US" sz="1300" b="0" i="0" u="none" strike="noStrike">
                <a:solidFill>
                  <a:srgbClr val="4B5563"/>
                </a:solidFill>
                <a:latin typeface="Noto Sans SC"/>
                <a:ea typeface="Noto Sans SC"/>
                <a:cs typeface="Noto Sans SC"/>
                <a:sym typeface="Noto Sans SC"/>
              </a:rPr>
              <a:t>战略着眼于未来，通常涉及3-5年的中期规划或更长时间的发展设计，关注长期生存与发展，不为短期利益牺牲长远目标。</a:t>
            </a:r>
          </a:p>
        </p:txBody>
      </p:sp>
      <p:sp>
        <p:nvSpPr>
          <p:cNvPr id="10" name="AutoShape 10"/>
          <p:cNvSpPr/>
          <p:nvPr/>
        </p:nvSpPr>
        <p:spPr>
          <a:xfrm>
            <a:off x="762000" y="4191000"/>
            <a:ext cx="5207000" cy="2413000"/>
          </a:xfrm>
          <a:prstGeom prst="roundRect">
            <a:avLst>
              <a:gd name="adj" fmla="val 63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1" name="Picture 11"/>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016000" y="4762500"/>
            <a:ext cx="812800" cy="812800"/>
          </a:xfrm>
          <a:prstGeom prst="rect">
            <a:avLst/>
          </a:prstGeom>
        </p:spPr>
      </p:pic>
      <p:sp>
        <p:nvSpPr>
          <p:cNvPr id="12" name="AutoShape 12"/>
          <p:cNvSpPr/>
          <p:nvPr/>
        </p:nvSpPr>
        <p:spPr>
          <a:xfrm>
            <a:off x="2032000" y="4445000"/>
            <a:ext cx="3683000" cy="190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000" b="1" i="0" u="none" strike="noStrike">
                <a:solidFill>
                  <a:srgbClr val="22C55E"/>
                </a:solidFill>
                <a:latin typeface="Noto Sans SC"/>
                <a:ea typeface="Noto Sans SC"/>
                <a:cs typeface="Noto Sans SC"/>
                <a:sym typeface="Noto Sans SC"/>
              </a:rPr>
              <a:t>03 / 权变性</a:t>
            </a:r>
            <a:endParaRPr lang="en-US" sz="1100"/>
          </a:p>
          <a:p>
            <a:pPr indent="0" algn="l">
              <a:lnSpc>
                <a:spcPct val="125000"/>
              </a:lnSpc>
              <a:spcBef>
                <a:spcPts val="1200"/>
              </a:spcBef>
            </a:pPr>
            <a:r>
              <a:rPr lang="en-US" sz="1300" b="0" i="0" u="none" strike="noStrike">
                <a:solidFill>
                  <a:srgbClr val="4B5563"/>
                </a:solidFill>
                <a:latin typeface="Noto Sans SC"/>
                <a:ea typeface="Noto Sans SC"/>
                <a:cs typeface="Noto Sans SC"/>
                <a:sym typeface="Noto Sans SC"/>
              </a:rPr>
              <a:t>在VUCA（不稳定、不确定、复杂、模糊）时代，战略必须具备动态调整能力，而非一成不变，以快速响应内外部环境的变化。</a:t>
            </a:r>
          </a:p>
        </p:txBody>
      </p:sp>
      <p:sp>
        <p:nvSpPr>
          <p:cNvPr id="13" name="AutoShape 13"/>
          <p:cNvSpPr/>
          <p:nvPr/>
        </p:nvSpPr>
        <p:spPr>
          <a:xfrm>
            <a:off x="6223000" y="4191000"/>
            <a:ext cx="5207000" cy="2413000"/>
          </a:xfrm>
          <a:prstGeom prst="roundRect">
            <a:avLst>
              <a:gd name="adj" fmla="val 6315"/>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14" name="Picture 14"/>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477000" y="4762500"/>
            <a:ext cx="812800" cy="812800"/>
          </a:xfrm>
          <a:prstGeom prst="rect">
            <a:avLst/>
          </a:prstGeom>
        </p:spPr>
      </p:pic>
      <p:sp>
        <p:nvSpPr>
          <p:cNvPr id="15" name="AutoShape 15"/>
          <p:cNvSpPr/>
          <p:nvPr/>
        </p:nvSpPr>
        <p:spPr>
          <a:xfrm>
            <a:off x="7493000" y="4445000"/>
            <a:ext cx="3683000" cy="1905000"/>
          </a:xfrm>
          <a:prstGeom prst="rect">
            <a:avLst/>
          </a:prstGeom>
          <a:noFill/>
          <a:ln w="12700" cap="flat" cmpd="sng">
            <a:noFill/>
            <a:prstDash val="solid"/>
            <a:round/>
          </a:ln>
        </p:spPr>
        <p:txBody>
          <a:bodyPr vert="horz" wrap="square" lIns="0" tIns="0" rIns="0" bIns="0" rtlCol="0" anchor="ctr" anchorCtr="0"/>
          <a:lstStyle/>
          <a:p>
            <a:pPr indent="0" algn="l">
              <a:lnSpc>
                <a:spcPct val="100000"/>
              </a:lnSpc>
              <a:defRPr/>
            </a:pPr>
            <a:r>
              <a:rPr lang="en-US" sz="2000" b="1" i="0" u="none" strike="noStrike">
                <a:solidFill>
                  <a:srgbClr val="22C55E"/>
                </a:solidFill>
                <a:latin typeface="Noto Sans SC"/>
                <a:ea typeface="Noto Sans SC"/>
                <a:cs typeface="Noto Sans SC"/>
                <a:sym typeface="Noto Sans SC"/>
              </a:rPr>
              <a:t>04 / 激励性</a:t>
            </a:r>
            <a:endParaRPr lang="en-US" sz="1100"/>
          </a:p>
          <a:p>
            <a:pPr indent="0" algn="l">
              <a:lnSpc>
                <a:spcPct val="125000"/>
              </a:lnSpc>
              <a:spcBef>
                <a:spcPts val="1200"/>
              </a:spcBef>
            </a:pPr>
            <a:r>
              <a:rPr lang="en-US" sz="1300" b="0" i="0" u="none" strike="noStrike">
                <a:solidFill>
                  <a:srgbClr val="4B5563"/>
                </a:solidFill>
                <a:latin typeface="Noto Sans SC"/>
                <a:ea typeface="Noto Sans SC"/>
                <a:cs typeface="Noto Sans SC"/>
                <a:sym typeface="Noto Sans SC"/>
              </a:rPr>
              <a:t>广义的战略包含愿景、使命和价值观，能够为组织成员提供共同的方向感、认同感和内在驱动力，凝聚团队力量。</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战略的分类：传统的三层级战略模型</a:t>
            </a:r>
            <a:endParaRPr lang="en-US" sz="1100"/>
          </a:p>
        </p:txBody>
      </p:sp>
      <p:pic>
        <p:nvPicPr>
          <p:cNvPr id="4" name="Picture 4"/>
          <p:cNvPicPr>
            <a:picLocks noChangeAspect="1"/>
          </p:cNvPicPr>
          <p:nvPr/>
        </p:nvPicPr>
        <p:blipFill>
          <a:blip r:embed="rId4"/>
          <a:srcRect l="14625" r="14625"/>
          <a:stretch>
            <a:fillRect/>
          </a:stretch>
        </p:blipFill>
        <p:spPr>
          <a:xfrm>
            <a:off x="762000" y="1778000"/>
            <a:ext cx="4572000" cy="4445000"/>
          </a:xfrm>
          <a:prstGeom prst="roundRect">
            <a:avLst>
              <a:gd name="adj" fmla="val 3428"/>
            </a:avLst>
          </a:prstGeom>
          <a:noFill/>
          <a:ln w="38100" cap="flat" cmpd="sng">
            <a:solidFill>
              <a:srgbClr val="FFFFFF">
                <a:alpha val="100000"/>
              </a:srgbClr>
            </a:solidFill>
            <a:prstDash val="solid"/>
            <a:round/>
          </a:ln>
          <a:effectLst>
            <a:outerShdw blurRad="444500" dist="190500" dir="2700000" algn="tl" rotWithShape="0">
              <a:srgbClr val="000000">
                <a:alpha val="25000"/>
              </a:srgbClr>
            </a:outerShdw>
          </a:effectLst>
        </p:spPr>
      </p:pic>
      <p:sp>
        <p:nvSpPr>
          <p:cNvPr id="5" name="AutoShape 5"/>
          <p:cNvSpPr/>
          <p:nvPr/>
        </p:nvSpPr>
        <p:spPr>
          <a:xfrm>
            <a:off x="5842000" y="1778000"/>
            <a:ext cx="5588000" cy="1397000"/>
          </a:xfrm>
          <a:prstGeom prst="roundRect">
            <a:avLst>
              <a:gd name="adj" fmla="val 7272"/>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6" name="AutoShape 6"/>
          <p:cNvSpPr/>
          <p:nvPr/>
        </p:nvSpPr>
        <p:spPr>
          <a:xfrm>
            <a:off x="5842000" y="1778000"/>
            <a:ext cx="76200" cy="1397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7" name="AutoShape 7"/>
          <p:cNvSpPr/>
          <p:nvPr/>
        </p:nvSpPr>
        <p:spPr>
          <a:xfrm>
            <a:off x="6096000" y="1905000"/>
            <a:ext cx="5207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72B4D"/>
                </a:solidFill>
                <a:latin typeface="Noto Sans SC"/>
                <a:ea typeface="Noto Sans SC"/>
                <a:cs typeface="Noto Sans SC"/>
                <a:sym typeface="Noto Sans SC"/>
              </a:rPr>
              <a:t>01. 公司层战略</a:t>
            </a:r>
            <a:r>
              <a:rPr lang="en-US" sz="1200" b="0" i="1" u="none" strike="noStrike">
                <a:solidFill>
                  <a:srgbClr val="6B7280"/>
                </a:solidFill>
                <a:latin typeface="Noto Sans SC"/>
                <a:ea typeface="Noto Sans SC"/>
                <a:cs typeface="Noto Sans SC"/>
                <a:sym typeface="Noto Sans SC"/>
              </a:rPr>
              <a:t>(Corporate-level Strategy)</a:t>
            </a:r>
            <a:endParaRPr lang="en-US" sz="1100"/>
          </a:p>
          <a:p>
            <a:pPr indent="0" algn="l">
              <a:lnSpc>
                <a:spcPct val="108333"/>
              </a:lnSpc>
              <a:spcBef>
                <a:spcPts val="600"/>
              </a:spcBef>
            </a:pPr>
            <a:r>
              <a:rPr lang="en-US" sz="1200" b="1" i="0" u="none" strike="noStrike">
                <a:solidFill>
                  <a:srgbClr val="22C55E"/>
                </a:solidFill>
                <a:latin typeface="Noto Sans SC"/>
                <a:ea typeface="Noto Sans SC"/>
                <a:cs typeface="Noto Sans SC"/>
                <a:sym typeface="Noto Sans SC"/>
              </a:rPr>
              <a:t>关注点:</a:t>
            </a:r>
            <a:r>
              <a:rPr lang="en-US" sz="1200" b="0" i="0" u="none" strike="noStrike">
                <a:solidFill>
                  <a:srgbClr val="374151"/>
                </a:solidFill>
                <a:latin typeface="Noto Sans SC"/>
                <a:ea typeface="Noto Sans SC"/>
                <a:cs typeface="Noto Sans SC"/>
                <a:sym typeface="Noto Sans SC"/>
              </a:rPr>
              <a:t>确定公司的整体业务组合和发展方向。</a:t>
            </a:r>
          </a:p>
          <a:p>
            <a:pPr indent="0" algn="l">
              <a:lnSpc>
                <a:spcPct val="108333"/>
              </a:lnSpc>
            </a:pPr>
            <a:r>
              <a:rPr lang="en-US" sz="1200" b="1" i="0" u="none" strike="noStrike">
                <a:solidFill>
                  <a:srgbClr val="22C55E"/>
                </a:solidFill>
                <a:latin typeface="Noto Sans SC"/>
                <a:ea typeface="Noto Sans SC"/>
                <a:cs typeface="Noto Sans SC"/>
                <a:sym typeface="Noto Sans SC"/>
              </a:rPr>
              <a:t>核心问题:</a:t>
            </a:r>
            <a:r>
              <a:rPr lang="en-US" sz="1200" b="0" i="0" u="none" strike="noStrike">
                <a:solidFill>
                  <a:srgbClr val="374151"/>
                </a:solidFill>
                <a:latin typeface="Noto Sans SC"/>
                <a:ea typeface="Noto Sans SC"/>
                <a:cs typeface="Noto Sans SC"/>
                <a:sym typeface="Noto Sans SC"/>
              </a:rPr>
              <a:t>我们应该在哪些行业或领域开展业务？</a:t>
            </a:r>
          </a:p>
        </p:txBody>
      </p:sp>
      <p:sp>
        <p:nvSpPr>
          <p:cNvPr id="8" name="AutoShape 8"/>
          <p:cNvSpPr/>
          <p:nvPr/>
        </p:nvSpPr>
        <p:spPr>
          <a:xfrm>
            <a:off x="5842000" y="3429000"/>
            <a:ext cx="5588000" cy="1397000"/>
          </a:xfrm>
          <a:prstGeom prst="roundRect">
            <a:avLst>
              <a:gd name="adj" fmla="val 7272"/>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9" name="AutoShape 9"/>
          <p:cNvSpPr/>
          <p:nvPr/>
        </p:nvSpPr>
        <p:spPr>
          <a:xfrm>
            <a:off x="5842000" y="3429000"/>
            <a:ext cx="76200" cy="1397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0" name="AutoShape 10"/>
          <p:cNvSpPr/>
          <p:nvPr/>
        </p:nvSpPr>
        <p:spPr>
          <a:xfrm>
            <a:off x="6096000" y="3556000"/>
            <a:ext cx="5207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72B4D"/>
                </a:solidFill>
                <a:latin typeface="Noto Sans SC"/>
                <a:ea typeface="Noto Sans SC"/>
                <a:cs typeface="Noto Sans SC"/>
                <a:sym typeface="Noto Sans SC"/>
              </a:rPr>
              <a:t>02. 业务层战略</a:t>
            </a:r>
            <a:r>
              <a:rPr lang="en-US" sz="1200" b="0" i="1" u="none" strike="noStrike">
                <a:solidFill>
                  <a:srgbClr val="6B7280"/>
                </a:solidFill>
                <a:latin typeface="Noto Sans SC"/>
                <a:ea typeface="Noto Sans SC"/>
                <a:cs typeface="Noto Sans SC"/>
                <a:sym typeface="Noto Sans SC"/>
              </a:rPr>
              <a:t>(Business-level Strategy)</a:t>
            </a:r>
            <a:endParaRPr lang="en-US" sz="1100"/>
          </a:p>
          <a:p>
            <a:pPr indent="0" algn="l">
              <a:lnSpc>
                <a:spcPct val="108333"/>
              </a:lnSpc>
              <a:spcBef>
                <a:spcPts val="600"/>
              </a:spcBef>
            </a:pPr>
            <a:r>
              <a:rPr lang="en-US" sz="1200" b="1" i="0" u="none" strike="noStrike">
                <a:solidFill>
                  <a:srgbClr val="22C55E"/>
                </a:solidFill>
                <a:latin typeface="Noto Sans SC"/>
                <a:ea typeface="Noto Sans SC"/>
                <a:cs typeface="Noto Sans SC"/>
                <a:sym typeface="Noto Sans SC"/>
              </a:rPr>
              <a:t>关注点:</a:t>
            </a:r>
            <a:r>
              <a:rPr lang="en-US" sz="1200" b="0" i="0" u="none" strike="noStrike">
                <a:solidFill>
                  <a:srgbClr val="374151"/>
                </a:solidFill>
                <a:latin typeface="Noto Sans SC"/>
                <a:ea typeface="Noto Sans SC"/>
                <a:cs typeface="Noto Sans SC"/>
                <a:sym typeface="Noto Sans SC"/>
              </a:rPr>
              <a:t>在特定市场或行业中如何获取竞争优势。</a:t>
            </a:r>
          </a:p>
          <a:p>
            <a:pPr indent="0" algn="l">
              <a:lnSpc>
                <a:spcPct val="108333"/>
              </a:lnSpc>
            </a:pPr>
            <a:r>
              <a:rPr lang="en-US" sz="1200" b="1" i="0" u="none" strike="noStrike">
                <a:solidFill>
                  <a:srgbClr val="22C55E"/>
                </a:solidFill>
                <a:latin typeface="Noto Sans SC"/>
                <a:ea typeface="Noto Sans SC"/>
                <a:cs typeface="Noto Sans SC"/>
                <a:sym typeface="Noto Sans SC"/>
              </a:rPr>
              <a:t>核心问题:</a:t>
            </a:r>
            <a:r>
              <a:rPr lang="en-US" sz="1200" b="0" i="0" u="none" strike="noStrike">
                <a:solidFill>
                  <a:srgbClr val="374151"/>
                </a:solidFill>
                <a:latin typeface="Noto Sans SC"/>
                <a:ea typeface="Noto Sans SC"/>
                <a:cs typeface="Noto Sans SC"/>
                <a:sym typeface="Noto Sans SC"/>
              </a:rPr>
              <a:t>我们如何在这个特定市场中取胜？</a:t>
            </a:r>
          </a:p>
        </p:txBody>
      </p:sp>
      <p:sp>
        <p:nvSpPr>
          <p:cNvPr id="11" name="AutoShape 11"/>
          <p:cNvSpPr/>
          <p:nvPr/>
        </p:nvSpPr>
        <p:spPr>
          <a:xfrm>
            <a:off x="5842000" y="5080000"/>
            <a:ext cx="5588000" cy="1397000"/>
          </a:xfrm>
          <a:prstGeom prst="roundRect">
            <a:avLst>
              <a:gd name="adj" fmla="val 7272"/>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2" name="AutoShape 12"/>
          <p:cNvSpPr/>
          <p:nvPr/>
        </p:nvSpPr>
        <p:spPr>
          <a:xfrm>
            <a:off x="5842000" y="5080000"/>
            <a:ext cx="76200" cy="13970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3" name="AutoShape 13"/>
          <p:cNvSpPr/>
          <p:nvPr/>
        </p:nvSpPr>
        <p:spPr>
          <a:xfrm>
            <a:off x="6096000" y="5207000"/>
            <a:ext cx="5207000" cy="1143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72B4D"/>
                </a:solidFill>
                <a:latin typeface="Noto Sans SC"/>
                <a:ea typeface="Noto Sans SC"/>
                <a:cs typeface="Noto Sans SC"/>
                <a:sym typeface="Noto Sans SC"/>
              </a:rPr>
              <a:t>03. 职能层战略</a:t>
            </a:r>
            <a:r>
              <a:rPr lang="en-US" sz="1200" b="0" i="1" u="none" strike="noStrike">
                <a:solidFill>
                  <a:srgbClr val="6B7280"/>
                </a:solidFill>
                <a:latin typeface="Noto Sans SC"/>
                <a:ea typeface="Noto Sans SC"/>
                <a:cs typeface="Noto Sans SC"/>
                <a:sym typeface="Noto Sans SC"/>
              </a:rPr>
              <a:t>(Functional-level Strategy)</a:t>
            </a:r>
            <a:endParaRPr lang="en-US" sz="1100"/>
          </a:p>
          <a:p>
            <a:pPr indent="0" algn="l">
              <a:lnSpc>
                <a:spcPct val="108333"/>
              </a:lnSpc>
              <a:spcBef>
                <a:spcPts val="600"/>
              </a:spcBef>
            </a:pPr>
            <a:r>
              <a:rPr lang="en-US" sz="1200" b="1" i="0" u="none" strike="noStrike">
                <a:solidFill>
                  <a:srgbClr val="22C55E"/>
                </a:solidFill>
                <a:latin typeface="Noto Sans SC"/>
                <a:ea typeface="Noto Sans SC"/>
                <a:cs typeface="Noto Sans SC"/>
                <a:sym typeface="Noto Sans SC"/>
              </a:rPr>
              <a:t>关注点:</a:t>
            </a:r>
            <a:r>
              <a:rPr lang="en-US" sz="1200" b="0" i="0" u="none" strike="noStrike">
                <a:solidFill>
                  <a:srgbClr val="374151"/>
                </a:solidFill>
                <a:latin typeface="Noto Sans SC"/>
                <a:ea typeface="Noto Sans SC"/>
                <a:cs typeface="Noto Sans SC"/>
                <a:sym typeface="Noto Sans SC"/>
              </a:rPr>
              <a:t>通过各职能部门的协同运作来支持业务层和公司层战略。</a:t>
            </a:r>
          </a:p>
          <a:p>
            <a:pPr indent="0" algn="l">
              <a:lnSpc>
                <a:spcPct val="108333"/>
              </a:lnSpc>
            </a:pPr>
            <a:r>
              <a:rPr lang="en-US" sz="1200" b="1" i="0" u="none" strike="noStrike">
                <a:solidFill>
                  <a:srgbClr val="22C55E"/>
                </a:solidFill>
                <a:latin typeface="Noto Sans SC"/>
                <a:ea typeface="Noto Sans SC"/>
                <a:cs typeface="Noto Sans SC"/>
                <a:sym typeface="Noto Sans SC"/>
              </a:rPr>
              <a:t>核心问题:</a:t>
            </a:r>
            <a:r>
              <a:rPr lang="en-US" sz="1200" b="0" i="0" u="none" strike="noStrike">
                <a:solidFill>
                  <a:srgbClr val="374151"/>
                </a:solidFill>
                <a:latin typeface="Noto Sans SC"/>
                <a:ea typeface="Noto Sans SC"/>
                <a:cs typeface="Noto Sans SC"/>
                <a:sym typeface="Noto Sans SC"/>
              </a:rPr>
              <a:t>我们如何有效组织资源来执行战略？</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7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战略的分类：新兴的生态视角战略模型</a:t>
            </a:r>
            <a:endParaRPr lang="en-US" sz="1100"/>
          </a:p>
        </p:txBody>
      </p:sp>
      <p:sp>
        <p:nvSpPr>
          <p:cNvPr id="4" name="AutoShape 4"/>
          <p:cNvSpPr/>
          <p:nvPr/>
        </p:nvSpPr>
        <p:spPr>
          <a:xfrm>
            <a:off x="762000" y="1397000"/>
            <a:ext cx="10668000" cy="762000"/>
          </a:xfrm>
          <a:prstGeom prst="rect">
            <a:avLst/>
          </a:prstGeom>
          <a:noFill/>
          <a:ln w="12700" cap="flat" cmpd="sng">
            <a:noFill/>
            <a:prstDash val="solid"/>
            <a:round/>
          </a:ln>
        </p:spPr>
        <p:txBody>
          <a:bodyPr vert="horz" wrap="square" lIns="0" tIns="0" rIns="0" bIns="0" rtlCol="0" anchor="ctr" anchorCtr="0"/>
          <a:lstStyle/>
          <a:p>
            <a:pPr indent="0" algn="l">
              <a:lnSpc>
                <a:spcPct val="116666"/>
              </a:lnSpc>
              <a:defRPr/>
            </a:pPr>
            <a:r>
              <a:rPr lang="en-US" sz="1400" b="0" i="0" u="none" strike="noStrike">
                <a:solidFill>
                  <a:srgbClr val="4B5563"/>
                </a:solidFill>
                <a:latin typeface="Noto Sans SC"/>
                <a:ea typeface="Noto Sans SC"/>
                <a:cs typeface="Noto Sans SC"/>
                <a:sym typeface="Noto Sans SC"/>
              </a:rPr>
              <a:t>随着平台经济和商业生态系统的兴起，战略思维不再局限于单一企业竞争，而是扩展到了更宏观的生态协同与价值共创的维度。</a:t>
            </a:r>
            <a:endParaRPr lang="en-US" sz="1100"/>
          </a:p>
        </p:txBody>
      </p:sp>
      <p:pic>
        <p:nvPicPr>
          <p:cNvPr id="5" name="Picture 5"/>
          <p:cNvPicPr>
            <a:picLocks noChangeAspect="1"/>
          </p:cNvPicPr>
          <p:nvPr/>
        </p:nvPicPr>
        <p:blipFill>
          <a:blip r:embed="rId4"/>
          <a:srcRect t="6250" b="6250"/>
          <a:stretch>
            <a:fillRect/>
          </a:stretch>
        </p:blipFill>
        <p:spPr>
          <a:xfrm>
            <a:off x="762000" y="2413000"/>
            <a:ext cx="4064000" cy="3556000"/>
          </a:xfrm>
          <a:prstGeom prst="rect">
            <a:avLst/>
          </a:prstGeom>
          <a:noFill/>
          <a:ln w="38100" cap="flat" cmpd="sng">
            <a:solidFill>
              <a:srgbClr val="FFFFFF">
                <a:alpha val="100000"/>
              </a:srgbClr>
            </a:solidFill>
            <a:prstDash val="solid"/>
            <a:round/>
          </a:ln>
          <a:effectLst>
            <a:outerShdw blurRad="444500" dist="190500" dir="2700000" algn="tl" rotWithShape="0">
              <a:srgbClr val="000000">
                <a:alpha val="25000"/>
              </a:srgbClr>
            </a:outerShdw>
          </a:effectLst>
        </p:spPr>
      </p:pic>
      <p:sp>
        <p:nvSpPr>
          <p:cNvPr id="6" name="AutoShape 6"/>
          <p:cNvSpPr/>
          <p:nvPr/>
        </p:nvSpPr>
        <p:spPr>
          <a:xfrm>
            <a:off x="5207000" y="2413000"/>
            <a:ext cx="6223000" cy="1206500"/>
          </a:xfrm>
          <a:prstGeom prst="roundRect">
            <a:avLst>
              <a:gd name="adj" fmla="val 8421"/>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7" name="AutoShape 7"/>
          <p:cNvSpPr/>
          <p:nvPr/>
        </p:nvSpPr>
        <p:spPr>
          <a:xfrm>
            <a:off x="5207000" y="2413000"/>
            <a:ext cx="76200" cy="12065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8" name="Picture 8"/>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61000" y="2667000"/>
            <a:ext cx="457200" cy="457200"/>
          </a:xfrm>
          <a:prstGeom prst="rect">
            <a:avLst/>
          </a:prstGeom>
        </p:spPr>
      </p:pic>
      <p:sp>
        <p:nvSpPr>
          <p:cNvPr id="9" name="AutoShape 9"/>
          <p:cNvSpPr/>
          <p:nvPr/>
        </p:nvSpPr>
        <p:spPr>
          <a:xfrm>
            <a:off x="6096000" y="2565400"/>
            <a:ext cx="508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11827"/>
                </a:solidFill>
                <a:latin typeface="Noto Sans SC"/>
                <a:ea typeface="Noto Sans SC"/>
                <a:cs typeface="Noto Sans SC"/>
                <a:sym typeface="Noto Sans SC"/>
              </a:rPr>
              <a:t>生态层战略 (Ecosystem-Level)</a:t>
            </a:r>
            <a:endParaRPr lang="en-US" sz="1100"/>
          </a:p>
          <a:p>
            <a:pPr indent="0" algn="l">
              <a:lnSpc>
                <a:spcPct val="108333"/>
              </a:lnSpc>
              <a:spcBef>
                <a:spcPts val="600"/>
              </a:spcBef>
            </a:pPr>
            <a:r>
              <a:rPr lang="en-US" sz="1300" b="0" i="0" u="none" strike="noStrike">
                <a:solidFill>
                  <a:srgbClr val="4B5563"/>
                </a:solidFill>
                <a:latin typeface="Noto Sans SC"/>
                <a:ea typeface="Noto Sans SC"/>
                <a:cs typeface="Noto Sans SC"/>
                <a:sym typeface="Noto Sans SC"/>
              </a:rPr>
              <a:t>关注如何构建、协调并领导一个由多个相互依存的组织、合作伙伴构成的商业生态系统，追求整体价值最大化。</a:t>
            </a:r>
          </a:p>
        </p:txBody>
      </p:sp>
      <p:sp>
        <p:nvSpPr>
          <p:cNvPr id="10" name="AutoShape 10"/>
          <p:cNvSpPr/>
          <p:nvPr/>
        </p:nvSpPr>
        <p:spPr>
          <a:xfrm>
            <a:off x="5207000" y="3810000"/>
            <a:ext cx="6223000" cy="1206500"/>
          </a:xfrm>
          <a:prstGeom prst="roundRect">
            <a:avLst>
              <a:gd name="adj" fmla="val 8421"/>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1" name="AutoShape 11"/>
          <p:cNvSpPr/>
          <p:nvPr/>
        </p:nvSpPr>
        <p:spPr>
          <a:xfrm>
            <a:off x="5207000" y="3810000"/>
            <a:ext cx="76200" cy="12065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2" name="Picture 12"/>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461000" y="4064000"/>
            <a:ext cx="457200" cy="457200"/>
          </a:xfrm>
          <a:prstGeom prst="rect">
            <a:avLst/>
          </a:prstGeom>
        </p:spPr>
      </p:pic>
      <p:sp>
        <p:nvSpPr>
          <p:cNvPr id="13" name="AutoShape 13"/>
          <p:cNvSpPr/>
          <p:nvPr/>
        </p:nvSpPr>
        <p:spPr>
          <a:xfrm>
            <a:off x="6096000" y="3962400"/>
            <a:ext cx="508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11827"/>
                </a:solidFill>
                <a:latin typeface="Noto Sans SC"/>
                <a:ea typeface="Noto Sans SC"/>
                <a:cs typeface="Noto Sans SC"/>
                <a:sym typeface="Noto Sans SC"/>
              </a:rPr>
              <a:t>行业层战略 (Industry-Level)</a:t>
            </a:r>
            <a:endParaRPr lang="en-US" sz="1100"/>
          </a:p>
          <a:p>
            <a:pPr indent="0" algn="l">
              <a:lnSpc>
                <a:spcPct val="108333"/>
              </a:lnSpc>
              <a:spcBef>
                <a:spcPts val="600"/>
              </a:spcBef>
            </a:pPr>
            <a:r>
              <a:rPr lang="en-US" sz="1300" b="0" i="0" u="none" strike="noStrike">
                <a:solidFill>
                  <a:srgbClr val="4B5563"/>
                </a:solidFill>
                <a:latin typeface="Noto Sans SC"/>
                <a:ea typeface="Noto Sans SC"/>
                <a:cs typeface="Noto Sans SC"/>
                <a:sym typeface="Noto Sans SC"/>
              </a:rPr>
              <a:t>聚焦于企业在特定行业价值链中的关键环节定位，通过整合上下游资源提升行业影响力和竞争优势。</a:t>
            </a:r>
          </a:p>
        </p:txBody>
      </p:sp>
      <p:sp>
        <p:nvSpPr>
          <p:cNvPr id="14" name="AutoShape 14"/>
          <p:cNvSpPr/>
          <p:nvPr/>
        </p:nvSpPr>
        <p:spPr>
          <a:xfrm>
            <a:off x="5207000" y="5207000"/>
            <a:ext cx="6223000" cy="1206500"/>
          </a:xfrm>
          <a:prstGeom prst="roundRect">
            <a:avLst>
              <a:gd name="adj" fmla="val 8421"/>
            </a:avLst>
          </a:prstGeom>
          <a:solidFill>
            <a:srgbClr val="FFFFFF">
              <a:alpha val="100000"/>
            </a:srgbClr>
          </a:solidFill>
          <a:ln w="25400" cap="flat" cmpd="sng">
            <a:no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sp>
        <p:nvSpPr>
          <p:cNvPr id="15" name="AutoShape 15"/>
          <p:cNvSpPr/>
          <p:nvPr/>
        </p:nvSpPr>
        <p:spPr>
          <a:xfrm>
            <a:off x="5207000" y="5207000"/>
            <a:ext cx="76200" cy="1206500"/>
          </a:xfrm>
          <a:prstGeom prst="roundRect">
            <a:avLst>
              <a:gd name="adj" fmla="val 0"/>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pic>
        <p:nvPicPr>
          <p:cNvPr id="16" name="Picture 16"/>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461000" y="5461000"/>
            <a:ext cx="457200" cy="457200"/>
          </a:xfrm>
          <a:prstGeom prst="rect">
            <a:avLst/>
          </a:prstGeom>
        </p:spPr>
      </p:pic>
      <p:sp>
        <p:nvSpPr>
          <p:cNvPr id="17" name="AutoShape 17"/>
          <p:cNvSpPr/>
          <p:nvPr/>
        </p:nvSpPr>
        <p:spPr>
          <a:xfrm>
            <a:off x="6096000" y="5359400"/>
            <a:ext cx="5080000" cy="889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800" b="1" i="0" u="none" strike="noStrike">
                <a:solidFill>
                  <a:srgbClr val="111827"/>
                </a:solidFill>
                <a:latin typeface="Noto Sans SC"/>
                <a:ea typeface="Noto Sans SC"/>
                <a:cs typeface="Noto Sans SC"/>
                <a:sym typeface="Noto Sans SC"/>
              </a:rPr>
              <a:t>公司层战略 (Corporate-Level)</a:t>
            </a:r>
            <a:endParaRPr lang="en-US" sz="1100"/>
          </a:p>
          <a:p>
            <a:pPr indent="0" algn="l">
              <a:lnSpc>
                <a:spcPct val="108333"/>
              </a:lnSpc>
              <a:spcBef>
                <a:spcPts val="600"/>
              </a:spcBef>
            </a:pPr>
            <a:r>
              <a:rPr lang="en-US" sz="1300" b="0" i="0" u="none" strike="noStrike">
                <a:solidFill>
                  <a:srgbClr val="4B5563"/>
                </a:solidFill>
                <a:latin typeface="Noto Sans SC"/>
                <a:ea typeface="Noto Sans SC"/>
                <a:cs typeface="Noto Sans SC"/>
                <a:sym typeface="Noto Sans SC"/>
              </a:rPr>
              <a:t>回归企业本体，明确自身在生态系统中的独特核心角色，通过差异化的能力建设实现可持续的价值创造。</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AutoShape 2"/>
          <p:cNvSpPr/>
          <p:nvPr/>
        </p:nvSpPr>
        <p:spPr>
          <a:xfrm>
            <a:off x="0" y="0"/>
            <a:ext cx="12192000" cy="6858000"/>
          </a:xfrm>
          <a:prstGeom prst="roundRect">
            <a:avLst>
              <a:gd name="adj" fmla="val 0"/>
            </a:avLst>
          </a:prstGeom>
          <a:solidFill>
            <a:srgbClr val="FFFFFF">
              <a:alpha val="85000"/>
            </a:srgbClr>
          </a:solidFill>
          <a:ln w="25400" cap="flat" cmpd="sng">
            <a:noFill/>
            <a:prstDash val="solid"/>
            <a:round/>
          </a:ln>
        </p:spPr>
        <p:txBody>
          <a:bodyPr vert="horz" wrap="square" lIns="63500" tIns="63500" rIns="63500" bIns="63500" rtlCol="0" anchor="ctr"/>
          <a:lstStyle/>
          <a:p>
            <a:pPr algn="ctr">
              <a:defRPr/>
            </a:pPr>
            <a:endParaRPr/>
          </a:p>
        </p:txBody>
      </p:sp>
      <p:sp>
        <p:nvSpPr>
          <p:cNvPr id="3" name="AutoShape 3"/>
          <p:cNvSpPr/>
          <p:nvPr/>
        </p:nvSpPr>
        <p:spPr>
          <a:xfrm>
            <a:off x="762000" y="508000"/>
            <a:ext cx="10668000" cy="635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3200" b="1" i="0" u="none" strike="noStrike">
                <a:solidFill>
                  <a:srgbClr val="374151"/>
                </a:solidFill>
                <a:latin typeface="Noto Sans SC"/>
                <a:ea typeface="Noto Sans SC"/>
                <a:cs typeface="Noto Sans SC"/>
                <a:sym typeface="Noto Sans SC"/>
              </a:rPr>
              <a:t>战略与战术：方向与手段的辩证关系</a:t>
            </a:r>
            <a:endParaRPr lang="en-US" sz="1100"/>
          </a:p>
        </p:txBody>
      </p:sp>
      <p:sp>
        <p:nvSpPr>
          <p:cNvPr id="4" name="AutoShape 4"/>
          <p:cNvSpPr/>
          <p:nvPr/>
        </p:nvSpPr>
        <p:spPr>
          <a:xfrm>
            <a:off x="762000" y="1651000"/>
            <a:ext cx="5207000" cy="3302000"/>
          </a:xfrm>
          <a:prstGeom prst="roundRect">
            <a:avLst>
              <a:gd name="adj" fmla="val 4615"/>
            </a:avLst>
          </a:prstGeom>
          <a:solidFill>
            <a:srgbClr val="FFFFFF">
              <a:alpha val="100000"/>
            </a:srgbClr>
          </a:solidFill>
          <a:ln w="12700" cap="flat" cmpd="sng">
            <a:solidFill>
              <a:srgbClr val="EFF6FF">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66800" y="1905000"/>
            <a:ext cx="457200" cy="457200"/>
          </a:xfrm>
          <a:prstGeom prst="rect">
            <a:avLst/>
          </a:prstGeom>
        </p:spPr>
      </p:pic>
      <p:sp>
        <p:nvSpPr>
          <p:cNvPr id="6" name="AutoShape 6"/>
          <p:cNvSpPr/>
          <p:nvPr/>
        </p:nvSpPr>
        <p:spPr>
          <a:xfrm>
            <a:off x="1701800" y="1879600"/>
            <a:ext cx="381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22C55E"/>
                </a:solidFill>
                <a:latin typeface="Noto Sans SC"/>
                <a:ea typeface="Noto Sans SC"/>
                <a:cs typeface="Noto Sans SC"/>
                <a:sym typeface="Noto Sans SC"/>
              </a:rPr>
              <a:t>战略 (Strategy)</a:t>
            </a:r>
            <a:endParaRPr lang="en-US" sz="1100"/>
          </a:p>
        </p:txBody>
      </p:sp>
      <p:sp>
        <p:nvSpPr>
          <p:cNvPr id="7" name="AutoShape 7"/>
          <p:cNvSpPr/>
          <p:nvPr/>
        </p:nvSpPr>
        <p:spPr>
          <a:xfrm>
            <a:off x="1066800" y="2667000"/>
            <a:ext cx="4597400" cy="203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374151"/>
                </a:solidFill>
                <a:latin typeface="Noto Sans SC"/>
                <a:ea typeface="Noto Sans SC"/>
                <a:cs typeface="Noto Sans SC"/>
                <a:sym typeface="Noto Sans SC"/>
              </a:rPr>
              <a:t>👀 关注：</a:t>
            </a:r>
            <a:r>
              <a:rPr lang="en-US" sz="1300" b="0" i="0" u="none" strike="noStrike">
                <a:solidFill>
                  <a:srgbClr val="4B5563"/>
                </a:solidFill>
                <a:latin typeface="Noto Sans SC"/>
                <a:ea typeface="Noto Sans SC"/>
                <a:cs typeface="Noto Sans SC"/>
                <a:sym typeface="Noto Sans SC"/>
              </a:rPr>
              <a:t>远景规划、宏观方向、长远目标与最终目的</a:t>
            </a:r>
            <a:endParaRPr lang="en-US" sz="1100"/>
          </a:p>
          <a:p>
            <a:pPr indent="0" algn="l">
              <a:lnSpc>
                <a:spcPct val="125000"/>
              </a:lnSpc>
            </a:pPr>
            <a:r>
              <a:rPr lang="en-US" sz="1400" b="1" i="0" u="none" strike="noStrike">
                <a:solidFill>
                  <a:srgbClr val="374151"/>
                </a:solidFill>
                <a:latin typeface="Noto Sans SC"/>
                <a:ea typeface="Noto Sans SC"/>
                <a:cs typeface="Noto Sans SC"/>
                <a:sym typeface="Noto Sans SC"/>
              </a:rPr>
              <a:t>👤 制定者：</a:t>
            </a:r>
            <a:r>
              <a:rPr lang="en-US" sz="1300" b="0" i="0" u="none" strike="noStrike">
                <a:solidFill>
                  <a:srgbClr val="4B5563"/>
                </a:solidFill>
                <a:latin typeface="Noto Sans SC"/>
                <a:ea typeface="Noto Sans SC"/>
                <a:cs typeface="Noto Sans SC"/>
                <a:sym typeface="Noto Sans SC"/>
              </a:rPr>
              <a:t>企业董事会、CEO等组织最高决策层</a:t>
            </a:r>
          </a:p>
          <a:p>
            <a:pPr indent="0" algn="l">
              <a:lnSpc>
                <a:spcPct val="125000"/>
              </a:lnSpc>
            </a:pPr>
            <a:r>
              <a:rPr lang="en-US" sz="1400" b="1" i="0" u="none" strike="noStrike">
                <a:solidFill>
                  <a:srgbClr val="374151"/>
                </a:solidFill>
                <a:latin typeface="Noto Sans SC"/>
                <a:ea typeface="Noto Sans SC"/>
                <a:cs typeface="Noto Sans SC"/>
                <a:sym typeface="Noto Sans SC"/>
              </a:rPr>
              <a:t>❓ 核心问题：</a:t>
            </a:r>
            <a:r>
              <a:rPr lang="en-US" sz="1300" b="0" i="0" u="none" strike="noStrike">
                <a:solidFill>
                  <a:srgbClr val="4B5563"/>
                </a:solidFill>
                <a:latin typeface="Noto Sans SC"/>
                <a:ea typeface="Noto Sans SC"/>
                <a:cs typeface="Noto Sans SC"/>
                <a:sym typeface="Noto Sans SC"/>
              </a:rPr>
              <a:t>“我们要去哪里？”、“我们为什么要去那里？”</a:t>
            </a:r>
          </a:p>
          <a:p>
            <a:pPr indent="0" algn="l">
              <a:lnSpc>
                <a:spcPct val="125000"/>
              </a:lnSpc>
            </a:pPr>
            <a:r>
              <a:rPr lang="en-US" sz="1400" b="1" i="0" u="none" strike="noStrike">
                <a:solidFill>
                  <a:srgbClr val="374151"/>
                </a:solidFill>
                <a:latin typeface="Noto Sans SC"/>
                <a:ea typeface="Noto Sans SC"/>
                <a:cs typeface="Noto Sans SC"/>
                <a:sym typeface="Noto Sans SC"/>
              </a:rPr>
              <a:t>🔑 关键词：</a:t>
            </a:r>
            <a:r>
              <a:rPr lang="en-US" sz="1300" b="0" i="0" u="none" strike="noStrike">
                <a:solidFill>
                  <a:srgbClr val="4B5563"/>
                </a:solidFill>
                <a:latin typeface="Noto Sans SC"/>
                <a:ea typeface="Noto Sans SC"/>
                <a:cs typeface="Noto Sans SC"/>
                <a:sym typeface="Noto Sans SC"/>
              </a:rPr>
              <a:t>方向 · 目标 · 目的 · 原则 · 格局</a:t>
            </a:r>
          </a:p>
        </p:txBody>
      </p:sp>
      <p:sp>
        <p:nvSpPr>
          <p:cNvPr id="8" name="AutoShape 8"/>
          <p:cNvSpPr/>
          <p:nvPr/>
        </p:nvSpPr>
        <p:spPr>
          <a:xfrm>
            <a:off x="6223000" y="1651000"/>
            <a:ext cx="5207000" cy="3302000"/>
          </a:xfrm>
          <a:prstGeom prst="roundRect">
            <a:avLst>
              <a:gd name="adj" fmla="val 4615"/>
            </a:avLst>
          </a:prstGeom>
          <a:solidFill>
            <a:srgbClr val="FFFFFF">
              <a:alpha val="100000"/>
            </a:srgbClr>
          </a:solidFill>
          <a:ln w="12700" cap="flat" cmpd="sng">
            <a:solidFill>
              <a:srgbClr val="EFF6FF">
                <a:alpha val="100000"/>
              </a:srgbClr>
            </a:solidFill>
            <a:prstDash val="solid"/>
            <a:round/>
          </a:ln>
          <a:effectLst>
            <a:outerShdw blurRad="444500" dist="190500" dir="2700000" algn="tl" rotWithShape="0">
              <a:srgbClr val="000000">
                <a:alpha val="25000"/>
              </a:srgbClr>
            </a:outerShdw>
          </a:effectLst>
        </p:spPr>
        <p:txBody>
          <a:bodyPr vert="horz" wrap="square" lIns="63500" tIns="63500" rIns="63500" bIns="63500" rtlCol="0" anchor="ctr"/>
          <a:lstStyle/>
          <a:p>
            <a:pPr algn="ctr">
              <a:defRPr/>
            </a:pPr>
            <a:endParaRPr/>
          </a:p>
        </p:txBody>
      </p:sp>
      <p:pic>
        <p:nvPicPr>
          <p:cNvPr id="9" name="Picture 9"/>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527800" y="1905000"/>
            <a:ext cx="457200" cy="457200"/>
          </a:xfrm>
          <a:prstGeom prst="rect">
            <a:avLst/>
          </a:prstGeom>
        </p:spPr>
      </p:pic>
      <p:sp>
        <p:nvSpPr>
          <p:cNvPr id="10" name="AutoShape 10"/>
          <p:cNvSpPr/>
          <p:nvPr/>
        </p:nvSpPr>
        <p:spPr>
          <a:xfrm>
            <a:off x="7162800" y="1879600"/>
            <a:ext cx="3810000" cy="508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2400" b="1" i="0" u="none" strike="noStrike">
                <a:solidFill>
                  <a:srgbClr val="2563EB"/>
                </a:solidFill>
                <a:latin typeface="Noto Sans SC"/>
                <a:ea typeface="Noto Sans SC"/>
                <a:cs typeface="Noto Sans SC"/>
                <a:sym typeface="Noto Sans SC"/>
              </a:rPr>
              <a:t>战术 (Tactic)</a:t>
            </a:r>
            <a:endParaRPr lang="en-US" sz="1100"/>
          </a:p>
        </p:txBody>
      </p:sp>
      <p:sp>
        <p:nvSpPr>
          <p:cNvPr id="11" name="AutoShape 11"/>
          <p:cNvSpPr/>
          <p:nvPr/>
        </p:nvSpPr>
        <p:spPr>
          <a:xfrm>
            <a:off x="6527800" y="2667000"/>
            <a:ext cx="4597400" cy="2032000"/>
          </a:xfrm>
          <a:prstGeom prst="rect">
            <a:avLst/>
          </a:prstGeom>
          <a:noFill/>
          <a:ln w="12700" cap="flat" cmpd="sng">
            <a:noFill/>
            <a:prstDash val="solid"/>
            <a:round/>
          </a:ln>
        </p:spPr>
        <p:txBody>
          <a:bodyPr vert="horz" wrap="square" lIns="0" tIns="0" rIns="0" bIns="0" rtlCol="0" anchor="ctr" anchorCtr="0"/>
          <a:lstStyle/>
          <a:p>
            <a:pPr indent="0" algn="l">
              <a:lnSpc>
                <a:spcPct val="125000"/>
              </a:lnSpc>
              <a:defRPr/>
            </a:pPr>
            <a:r>
              <a:rPr lang="en-US" sz="1400" b="1" i="0" u="none" strike="noStrike">
                <a:solidFill>
                  <a:srgbClr val="374151"/>
                </a:solidFill>
                <a:latin typeface="Noto Sans SC"/>
                <a:ea typeface="Noto Sans SC"/>
                <a:cs typeface="Noto Sans SC"/>
                <a:sym typeface="Noto Sans SC"/>
              </a:rPr>
              <a:t>👀 关注：</a:t>
            </a:r>
            <a:r>
              <a:rPr lang="en-US" sz="1300" b="0" i="0" u="none" strike="noStrike">
                <a:solidFill>
                  <a:srgbClr val="4B5563"/>
                </a:solidFill>
                <a:latin typeface="Noto Sans SC"/>
                <a:ea typeface="Noto Sans SC"/>
                <a:cs typeface="Noto Sans SC"/>
                <a:sym typeface="Noto Sans SC"/>
              </a:rPr>
              <a:t>具体行动计划、资源配置、执行方式与方法</a:t>
            </a:r>
            <a:endParaRPr lang="en-US" sz="1100"/>
          </a:p>
          <a:p>
            <a:pPr indent="0" algn="l">
              <a:lnSpc>
                <a:spcPct val="125000"/>
              </a:lnSpc>
            </a:pPr>
            <a:r>
              <a:rPr lang="en-US" sz="1400" b="1" i="0" u="none" strike="noStrike">
                <a:solidFill>
                  <a:srgbClr val="374151"/>
                </a:solidFill>
                <a:latin typeface="Noto Sans SC"/>
                <a:ea typeface="Noto Sans SC"/>
                <a:cs typeface="Noto Sans SC"/>
                <a:sym typeface="Noto Sans SC"/>
              </a:rPr>
              <a:t>👤 制定者：</a:t>
            </a:r>
            <a:r>
              <a:rPr lang="en-US" sz="1300" b="0" i="0" u="none" strike="noStrike">
                <a:solidFill>
                  <a:srgbClr val="4B5563"/>
                </a:solidFill>
                <a:latin typeface="Noto Sans SC"/>
                <a:ea typeface="Noto Sans SC"/>
                <a:cs typeface="Noto Sans SC"/>
                <a:sym typeface="Noto Sans SC"/>
              </a:rPr>
              <a:t>各业务部门负责人、中基层管理者及执行团队</a:t>
            </a:r>
          </a:p>
          <a:p>
            <a:pPr indent="0" algn="l">
              <a:lnSpc>
                <a:spcPct val="125000"/>
              </a:lnSpc>
            </a:pPr>
            <a:r>
              <a:rPr lang="en-US" sz="1400" b="1" i="0" u="none" strike="noStrike">
                <a:solidFill>
                  <a:srgbClr val="374151"/>
                </a:solidFill>
                <a:latin typeface="Noto Sans SC"/>
                <a:ea typeface="Noto Sans SC"/>
                <a:cs typeface="Noto Sans SC"/>
                <a:sym typeface="Noto Sans SC"/>
              </a:rPr>
              <a:t>❓ 核心问题：</a:t>
            </a:r>
            <a:r>
              <a:rPr lang="en-US" sz="1300" b="0" i="0" u="none" strike="noStrike">
                <a:solidFill>
                  <a:srgbClr val="4B5563"/>
                </a:solidFill>
                <a:latin typeface="Noto Sans SC"/>
                <a:ea typeface="Noto Sans SC"/>
                <a:cs typeface="Noto Sans SC"/>
                <a:sym typeface="Noto Sans SC"/>
              </a:rPr>
              <a:t>“我们怎样去那里？”、“我们用什么方法和路径？”</a:t>
            </a:r>
          </a:p>
          <a:p>
            <a:pPr indent="0" algn="l">
              <a:lnSpc>
                <a:spcPct val="125000"/>
              </a:lnSpc>
            </a:pPr>
            <a:r>
              <a:rPr lang="en-US" sz="1400" b="1" i="0" u="none" strike="noStrike">
                <a:solidFill>
                  <a:srgbClr val="374151"/>
                </a:solidFill>
                <a:latin typeface="Noto Sans SC"/>
                <a:ea typeface="Noto Sans SC"/>
                <a:cs typeface="Noto Sans SC"/>
                <a:sym typeface="Noto Sans SC"/>
              </a:rPr>
              <a:t>🔑 关键词：</a:t>
            </a:r>
            <a:r>
              <a:rPr lang="en-US" sz="1300" b="0" i="0" u="none" strike="noStrike">
                <a:solidFill>
                  <a:srgbClr val="4B5563"/>
                </a:solidFill>
                <a:latin typeface="Noto Sans SC"/>
                <a:ea typeface="Noto Sans SC"/>
                <a:cs typeface="Noto Sans SC"/>
                <a:sym typeface="Noto Sans SC"/>
              </a:rPr>
              <a:t>手段 · 方法 · 行动 · 资源 · 效率</a:t>
            </a:r>
          </a:p>
        </p:txBody>
      </p:sp>
      <p:sp>
        <p:nvSpPr>
          <p:cNvPr id="12" name="AutoShape 12"/>
          <p:cNvSpPr/>
          <p:nvPr/>
        </p:nvSpPr>
        <p:spPr>
          <a:xfrm>
            <a:off x="762000" y="5207000"/>
            <a:ext cx="10668000" cy="1397000"/>
          </a:xfrm>
          <a:prstGeom prst="roundRect">
            <a:avLst>
              <a:gd name="adj" fmla="val 10909"/>
            </a:avLst>
          </a:prstGeom>
          <a:solidFill>
            <a:srgbClr val="22C55E">
              <a:alpha val="100000"/>
            </a:srgbClr>
          </a:solidFill>
          <a:ln w="25400" cap="flat" cmpd="sng">
            <a:noFill/>
            <a:prstDash val="solid"/>
            <a:round/>
          </a:ln>
        </p:spPr>
        <p:txBody>
          <a:bodyPr vert="horz" wrap="square" lIns="63500" tIns="63500" rIns="63500" bIns="63500" rtlCol="0" anchor="ctr"/>
          <a:lstStyle/>
          <a:p>
            <a:pPr algn="ctr">
              <a:defRPr/>
            </a:pPr>
            <a:endParaRPr/>
          </a:p>
        </p:txBody>
      </p:sp>
      <p:sp>
        <p:nvSpPr>
          <p:cNvPr id="13" name="AutoShape 13"/>
          <p:cNvSpPr/>
          <p:nvPr/>
        </p:nvSpPr>
        <p:spPr>
          <a:xfrm>
            <a:off x="1016000" y="5397500"/>
            <a:ext cx="10160000" cy="1016000"/>
          </a:xfrm>
          <a:prstGeom prst="rect">
            <a:avLst/>
          </a:prstGeom>
          <a:noFill/>
          <a:ln w="12700" cap="flat" cmpd="sng">
            <a:noFill/>
            <a:prstDash val="solid"/>
            <a:round/>
          </a:ln>
        </p:spPr>
        <p:txBody>
          <a:bodyPr vert="horz" wrap="square" lIns="0" tIns="0" rIns="0" bIns="0" rtlCol="0" anchor="ctr" anchorCtr="0"/>
          <a:lstStyle/>
          <a:p>
            <a:pPr indent="0" algn="ctr">
              <a:lnSpc>
                <a:spcPct val="116666"/>
              </a:lnSpc>
              <a:defRPr/>
            </a:pPr>
            <a:r>
              <a:rPr lang="en-US" sz="1800" b="1" i="0" u="none" strike="noStrike">
                <a:solidFill>
                  <a:srgbClr val="FFFFFF"/>
                </a:solidFill>
                <a:latin typeface="Noto Sans SC"/>
                <a:ea typeface="Noto Sans SC"/>
                <a:cs typeface="Noto Sans SC"/>
                <a:sym typeface="Noto Sans SC"/>
              </a:rPr>
              <a:t>“ 战略为战术提供方向指引，战术是实现战略的基石 ”</a:t>
            </a:r>
            <a:endParaRPr lang="en-US" sz="1100"/>
          </a:p>
          <a:p>
            <a:pPr indent="0" algn="ctr">
              <a:lnSpc>
                <a:spcPct val="116666"/>
              </a:lnSpc>
            </a:pPr>
            <a:r>
              <a:rPr lang="en-US" sz="1400" b="0" i="0" u="none" strike="noStrike">
                <a:solidFill>
                  <a:srgbClr val="F0FDF4"/>
                </a:solidFill>
                <a:latin typeface="Noto Sans SC"/>
                <a:ea typeface="Noto Sans SC"/>
                <a:cs typeface="Noto Sans SC"/>
                <a:sym typeface="Noto Sans SC"/>
              </a:rPr>
              <a:t>没有战略指引的战术是盲目的“无头苍蝇”，没有战术落地的战略则是空洞的“空中楼阁”。两者相辅相成，缺一不可。</a:t>
            </a:r>
          </a:p>
        </p:txBody>
      </p:sp>
    </p:spTree>
  </p:cSld>
  <p:clrMapOvr>
    <a:masterClrMapping/>
  </p:clrMapOvr>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默认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26056</TotalTime>
  <Words>1635</Words>
  <Application>Microsoft Office PowerPoint</Application>
  <PresentationFormat>宽屏</PresentationFormat>
  <Paragraphs>297</Paragraphs>
  <Slides>20</Slides>
  <Notes>20</Notes>
  <HiddenSlides>0</HiddenSlides>
  <MMClips>0</MMClips>
  <ScaleCrop>false</ScaleCrop>
  <HeadingPairs>
    <vt:vector size="6" baseType="variant">
      <vt:variant>
        <vt:lpstr>已用的字体</vt:lpstr>
      </vt:variant>
      <vt:variant>
        <vt:i4>2</vt:i4>
      </vt:variant>
      <vt:variant>
        <vt:lpstr>主题</vt:lpstr>
      </vt:variant>
      <vt:variant>
        <vt:i4>2</vt:i4>
      </vt:variant>
      <vt:variant>
        <vt:lpstr>幻灯片标题</vt:lpstr>
      </vt:variant>
      <vt:variant>
        <vt:i4>20</vt:i4>
      </vt:variant>
    </vt:vector>
  </HeadingPairs>
  <TitlesOfParts>
    <vt:vector size="24" baseType="lpstr">
      <vt:lpstr>Noto Sans SC</vt:lpstr>
      <vt:lpstr>Arial</vt:lpstr>
      <vt:lpstr>Office 主题​​</vt:lpstr>
      <vt:lpstr>默认主题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Uncle Blues</dc:creator>
  <cp:lastModifiedBy>Blues Uncle</cp:lastModifiedBy>
  <cp:revision>3</cp:revision>
  <dcterms:modified xsi:type="dcterms:W3CDTF">2026-06-25T11:36:41Z</dcterms:modified>
</cp:coreProperties>
</file>