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19"/>
  </p:notesMasterIdLst>
  <p:sldIdLst>
    <p:sldId id="276" r:id="rId3"/>
    <p:sldId id="277" r:id="rId4"/>
    <p:sldId id="278" r:id="rId5"/>
    <p:sldId id="279" r:id="rId6"/>
    <p:sldId id="280" r:id="rId7"/>
    <p:sldId id="281" r:id="rId8"/>
    <p:sldId id="282" r:id="rId9"/>
    <p:sldId id="283" r:id="rId10"/>
    <p:sldId id="284" r:id="rId11"/>
    <p:sldId id="285" r:id="rId12"/>
    <p:sldId id="286" r:id="rId13"/>
    <p:sldId id="287" r:id="rId14"/>
    <p:sldId id="288" r:id="rId15"/>
    <p:sldId id="289" r:id="rId16"/>
    <p:sldId id="290" r:id="rId17"/>
    <p:sldId id="291" r:id="rId1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9" d="100"/>
          <a:sy n="59" d="100"/>
        </p:scale>
        <p:origin x="680" y="44"/>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欢迎来到战略管理课程的第二模块。在了解了战略的基本概念后，我们将深入探讨战略管理的具体职能，以及扮演核心角色的战略管理者。本模块将聚焦于“谁来做”和“怎么做”的问题，帮助大家理解战略管理在组织中的实际运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来看一个理论与实践的前沿趋势：“投早、投小、投硬”。这代表了一种着眼于未来的战略投资模式，要求战略管理者具备更强的前瞻性、生态构建能力和跨学科知识。这不仅是管理者，更是未来的预见者和产业的塑造者。</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回答第一个问题。现代企业的战略决策不能只考虑股东，还必须兼顾员工、客户、供应商、政府等所有利益相关者。从这个视角看，战略管理的职能从单纯的“利润最大化”扩展到了更复杂的“价值创造与分配”，追求经济、社会和环境价值的统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回答第二个问题。一个优秀的战略管理者需要具备“T”型能力结构。纵向是深厚的专业硬技能，如战略分析、制定和执行能力。横向是广博的综合软实力，如前瞻性思维、领导力、变革管理能力等。两者结合，才能成为一名卓越的战略领航员。</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学完本模块，让我们一起回顾和总结。这里有一份学习目标清单，请大家对照检查自己的掌握情况。哪些知识点你掌握得最牢固？哪些还需要进一步学习？希望大家能通过这个小结，巩固所学，并明确下一步的学习方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需要工具来落地。这里给大家介绍一个非常实用的工具——权力-利益矩阵。通过评估利益相关者的权力和利益水平，我们可以将他们分为四类，并采取不同的管理策略。这个工具能帮助我们清晰地识别关键关系，优化资源配置。</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让我们回到开篇的案例。运用本模块所学的知识，我们可以清晰地看到张有为团队面临的困境本质上是战略管理职能的缺失、战略管理者能力的不足以及利益相关者视角的缺失。这也印证了我们本模块学习的重要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本模块的学习到此结束。为了帮助大家更深入地理解内容，我们提供了一个“知识加油站”，包括推荐阅读和在线资源。持续学习，不断拓宽视野，是成为一名优秀战略管理者的必经之路。感谢大家的聆听！</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开始学习之前，我们先明确本模块的学习目标。我们将从关键能力、核心素养和必备知识三个维度来构建我们的学习框架。通过本模块的学习，大家不仅要掌握战略管理的职能和管理者的知识，更要培养前瞻性思维和多视角分析问题的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本模块的核心思想可以用一句话概括：“做正确的事”。这要求战略管理者具备高瞻远瞩的领导力，而不仅仅是执行层面的管理能力。我们的学习将围绕下方的五个核心问题展开，从职能、组织、人员、素质和利益相关者等多个维度，帮助大家建立起全面的战略管理知识框架。</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学习的最终目的是为了指导实践。我们来看一个创业者的实际工作过程，他需要考虑战略职能、组织设计、利益相关者等一系列问题。而我们本模块的学习内容，正是为了解决这些实际工作中的挑战。这个矩阵清晰地展示了理论与实践的对应关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那么，战略管理具体由哪些部门来执行呢？一个典型的组织架构包括董事会、高管团队、战略管理部门以及外部智囊。其中，专职的战略管理部门，如战略规划部，承担着环境分析、内部评估、方案制定等核心职能，是战略管理的“大脑”。</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论需要通过实践来深化。我们来看一个推行平衡计分卡的案例。作为项目经理，他不仅要懂BSC工具本身，更需要具备全局观、系统思维、变革管理思维和结果导向思维。这个案例告诉我们，任何关键项目的负责人都需要具备战略思维。</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现在，我们来进行一些课堂思考。这里有四个问题，分别涉及战略部门的实际运作、部门间的潜在冲突、数字时代的组织变革，以及利益相关者理论对个人发展的启示。希望大家能积极思考，踊跃发言。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聚焦于战略管理的核心主体——战略管理者。在本书中，我们主要指狭义的定义，即企业的决策层。他们通常不是一个人，而是一个团队，包括董事会、CEO、CSO以及其他高层管理者，他们共同构成了引领组织前进的“大脑”和“掌舵人”。</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深入探讨之前，我给大家提出两个核心问题作为引导。第一个问题是关于利益相关者的，战略决策是否只应考虑股东？第二个问题是关于战略管理者自身的，除了专业知识，还需要哪些软实力？带着这两个问题，我们进入接下来的内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jpeg"/><Relationship Id="rId7" Type="http://schemas.openxmlformats.org/officeDocument/2006/relationships/image" Target="../media/image35.sv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4.png"/><Relationship Id="rId5" Type="http://schemas.openxmlformats.org/officeDocument/2006/relationships/image" Target="../media/image33.svg"/><Relationship Id="rId10" Type="http://schemas.openxmlformats.org/officeDocument/2006/relationships/image" Target="../media/image38.jpeg"/><Relationship Id="rId4" Type="http://schemas.openxmlformats.org/officeDocument/2006/relationships/image" Target="../media/image32.png"/><Relationship Id="rId9" Type="http://schemas.openxmlformats.org/officeDocument/2006/relationships/image" Target="../media/image37.sv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jpeg"/></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5.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4.png"/><Relationship Id="rId5" Type="http://schemas.openxmlformats.org/officeDocument/2006/relationships/image" Target="../media/image43.sv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14.xml.rels><?xml version="1.0" encoding="UTF-8" standalone="yes"?>
<Relationships xmlns="http://schemas.openxmlformats.org/package/2006/relationships"><Relationship Id="rId8" Type="http://schemas.openxmlformats.org/officeDocument/2006/relationships/image" Target="../media/image48.png"/><Relationship Id="rId13" Type="http://schemas.microsoft.com/office/2007/relationships/hdphoto" Target="../media/hdphoto1.wdp"/><Relationship Id="rId3" Type="http://schemas.openxmlformats.org/officeDocument/2006/relationships/image" Target="../media/image2.jpeg"/><Relationship Id="rId7" Type="http://schemas.openxmlformats.org/officeDocument/2006/relationships/image" Target="../media/image47.svg"/><Relationship Id="rId12" Type="http://schemas.openxmlformats.org/officeDocument/2006/relationships/image" Target="../media/image52.png"/><Relationship Id="rId2" Type="http://schemas.openxmlformats.org/officeDocument/2006/relationships/notesSlide" Target="../notesSlides/notesSlide14.xml"/><Relationship Id="rId1" Type="http://schemas.openxmlformats.org/officeDocument/2006/relationships/slideLayout" Target="../slideLayouts/slideLayout12.xml"/><Relationship Id="rId6" Type="http://schemas.openxmlformats.org/officeDocument/2006/relationships/image" Target="../media/image46.png"/><Relationship Id="rId11" Type="http://schemas.openxmlformats.org/officeDocument/2006/relationships/image" Target="../media/image51.svg"/><Relationship Id="rId5" Type="http://schemas.openxmlformats.org/officeDocument/2006/relationships/image" Target="../media/image28.svg"/><Relationship Id="rId10" Type="http://schemas.openxmlformats.org/officeDocument/2006/relationships/image" Target="../media/image50.png"/><Relationship Id="rId4" Type="http://schemas.openxmlformats.org/officeDocument/2006/relationships/image" Target="../media/image27.png"/><Relationship Id="rId9" Type="http://schemas.openxmlformats.org/officeDocument/2006/relationships/image" Target="../media/image49.svg"/></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jpeg"/><Relationship Id="rId7" Type="http://schemas.openxmlformats.org/officeDocument/2006/relationships/image" Target="../media/image54.sv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3.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56.svg"/></Relationships>
</file>

<file path=ppt/slides/_rels/slide16.xml.rels><?xml version="1.0" encoding="UTF-8" standalone="yes"?>
<Relationships xmlns="http://schemas.openxmlformats.org/package/2006/relationships"><Relationship Id="rId8" Type="http://schemas.openxmlformats.org/officeDocument/2006/relationships/image" Target="../media/image57.png"/><Relationship Id="rId13" Type="http://schemas.openxmlformats.org/officeDocument/2006/relationships/image" Target="../media/image22.svg"/><Relationship Id="rId3" Type="http://schemas.openxmlformats.org/officeDocument/2006/relationships/image" Target="../media/image2.jpeg"/><Relationship Id="rId7" Type="http://schemas.openxmlformats.org/officeDocument/2006/relationships/image" Target="../media/image43.svg"/><Relationship Id="rId12" Type="http://schemas.openxmlformats.org/officeDocument/2006/relationships/image" Target="../media/image21.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42.png"/><Relationship Id="rId11" Type="http://schemas.openxmlformats.org/officeDocument/2006/relationships/image" Target="../media/image60.svg"/><Relationship Id="rId5" Type="http://schemas.openxmlformats.org/officeDocument/2006/relationships/image" Target="../media/image8.svg"/><Relationship Id="rId10" Type="http://schemas.openxmlformats.org/officeDocument/2006/relationships/image" Target="../media/image59.png"/><Relationship Id="rId4" Type="http://schemas.openxmlformats.org/officeDocument/2006/relationships/image" Target="../media/image7.png"/><Relationship Id="rId9" Type="http://schemas.openxmlformats.org/officeDocument/2006/relationships/image" Target="../media/image58.sv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5" Type="http://schemas.openxmlformats.org/officeDocument/2006/relationships/image" Target="../media/image4.svg"/><Relationship Id="rId4" Type="http://schemas.openxmlformats.org/officeDocument/2006/relationships/image" Target="../media/image3.png"/><Relationship Id="rId9" Type="http://schemas.openxmlformats.org/officeDocument/2006/relationships/image" Target="../media/image8.sv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jpeg"/><Relationship Id="rId7" Type="http://schemas.openxmlformats.org/officeDocument/2006/relationships/image" Target="../media/image15.svg"/><Relationship Id="rId12"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4.png"/><Relationship Id="rId11" Type="http://schemas.openxmlformats.org/officeDocument/2006/relationships/image" Target="../media/image17.svg"/><Relationship Id="rId5" Type="http://schemas.openxmlformats.org/officeDocument/2006/relationships/image" Target="../media/image13.svg"/><Relationship Id="rId10" Type="http://schemas.openxmlformats.org/officeDocument/2006/relationships/image" Target="../media/image16.png"/><Relationship Id="rId4" Type="http://schemas.openxmlformats.org/officeDocument/2006/relationships/image" Target="../media/image12.png"/><Relationship Id="rId9" Type="http://schemas.openxmlformats.org/officeDocument/2006/relationships/image" Target="../media/image6.sv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svg"/><Relationship Id="rId3" Type="http://schemas.openxmlformats.org/officeDocument/2006/relationships/image" Target="../media/image2.jpeg"/><Relationship Id="rId7" Type="http://schemas.openxmlformats.org/officeDocument/2006/relationships/image" Target="../media/image22.svg"/><Relationship Id="rId12"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21.png"/><Relationship Id="rId11" Type="http://schemas.openxmlformats.org/officeDocument/2006/relationships/image" Target="../media/image26.svg"/><Relationship Id="rId5" Type="http://schemas.openxmlformats.org/officeDocument/2006/relationships/image" Target="../media/image20.sv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sv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2.jpe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12.xml"/><Relationship Id="rId5" Type="http://schemas.openxmlformats.org/officeDocument/2006/relationships/image" Target="../media/image31.sv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6302829" y="952500"/>
            <a:ext cx="6041571"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zh-CN" altLang="en-US" sz="6000" b="1" i="0" u="none" strike="noStrike" dirty="0">
                <a:solidFill>
                  <a:srgbClr val="22C55E"/>
                </a:solidFill>
                <a:latin typeface="Noto Sans SC"/>
                <a:ea typeface="Noto Sans SC"/>
                <a:cs typeface="Noto Sans SC"/>
                <a:sym typeface="Noto Sans SC"/>
              </a:rPr>
              <a:t>项目一 </a:t>
            </a:r>
            <a:r>
              <a:rPr lang="en-US" sz="6000" b="1" i="0" u="none" strike="noStrike" dirty="0" err="1">
                <a:solidFill>
                  <a:srgbClr val="22C55E"/>
                </a:solidFill>
                <a:latin typeface="Noto Sans SC"/>
                <a:ea typeface="Noto Sans SC"/>
                <a:cs typeface="Noto Sans SC"/>
                <a:sym typeface="Noto Sans SC"/>
              </a:rPr>
              <a:t>模块二</a:t>
            </a:r>
            <a:endParaRPr lang="en-US" sz="1000" dirty="0"/>
          </a:p>
        </p:txBody>
      </p:sp>
      <p:sp>
        <p:nvSpPr>
          <p:cNvPr id="4" name="AutoShape 4"/>
          <p:cNvSpPr/>
          <p:nvPr/>
        </p:nvSpPr>
        <p:spPr>
          <a:xfrm>
            <a:off x="6858000" y="2286000"/>
            <a:ext cx="4572000" cy="152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战略管理职能</a:t>
            </a:r>
            <a:br>
              <a:rPr lang="en-US" sz="4800" b="1" i="0" u="none" strike="noStrike">
                <a:solidFill>
                  <a:srgbClr val="FFFFFF"/>
                </a:solidFill>
                <a:latin typeface="Noto Sans SC"/>
                <a:ea typeface="Noto Sans SC"/>
                <a:cs typeface="Noto Sans SC"/>
                <a:sym typeface="Noto Sans SC"/>
              </a:rPr>
            </a:br>
            <a:r>
              <a:rPr lang="en-US" sz="4800" b="1" i="0" u="none" strike="noStrike">
                <a:solidFill>
                  <a:srgbClr val="FFFFFF"/>
                </a:solidFill>
                <a:latin typeface="Noto Sans SC"/>
                <a:ea typeface="Noto Sans SC"/>
                <a:cs typeface="Noto Sans SC"/>
                <a:sym typeface="Noto Sans SC"/>
              </a:rPr>
              <a:t>与战略管理者</a:t>
            </a:r>
            <a:endParaRPr lang="en-US" sz="1100"/>
          </a:p>
        </p:txBody>
      </p:sp>
      <p:sp>
        <p:nvSpPr>
          <p:cNvPr id="5" name="AutoShape 5"/>
          <p:cNvSpPr/>
          <p:nvPr/>
        </p:nvSpPr>
        <p:spPr>
          <a:xfrm>
            <a:off x="6858000" y="4191000"/>
            <a:ext cx="1016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6858000" y="4826000"/>
            <a:ext cx="4572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0" i="0" u="none" strike="noStrike" spc="400">
                <a:solidFill>
                  <a:srgbClr val="FFFFFF">
                    <a:alpha val="85098"/>
                  </a:srgbClr>
                </a:solidFill>
                <a:latin typeface="Noto Sans SC"/>
                <a:ea typeface="Noto Sans SC"/>
                <a:cs typeface="Noto Sans SC"/>
                <a:sym typeface="Noto Sans SC"/>
              </a:rPr>
              <a:t>领导 · 组织 · 决策</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理论与实践前沿：“投早、投小、投硬”</a:t>
            </a:r>
            <a:endParaRPr lang="en-US" sz="1100"/>
          </a:p>
        </p:txBody>
      </p:sp>
      <p:sp>
        <p:nvSpPr>
          <p:cNvPr id="4" name="AutoShape 4"/>
          <p:cNvSpPr/>
          <p:nvPr/>
        </p:nvSpPr>
        <p:spPr>
          <a:xfrm>
            <a:off x="762000" y="1460500"/>
            <a:ext cx="5207000" cy="889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随着全球科技竞争的加剧，许多领先企业和投资机构正在采取一种新的战略投资模式，旨在构建未来的核心竞争力：</a:t>
            </a:r>
            <a:endParaRPr lang="en-US" sz="1100"/>
          </a:p>
        </p:txBody>
      </p:sp>
      <p:sp>
        <p:nvSpPr>
          <p:cNvPr id="5" name="AutoShape 5"/>
          <p:cNvSpPr/>
          <p:nvPr/>
        </p:nvSpPr>
        <p:spPr>
          <a:xfrm>
            <a:off x="762000" y="2540000"/>
            <a:ext cx="5207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857500"/>
            <a:ext cx="508000" cy="508000"/>
          </a:xfrm>
          <a:prstGeom prst="rect">
            <a:avLst/>
          </a:prstGeom>
        </p:spPr>
      </p:pic>
      <p:sp>
        <p:nvSpPr>
          <p:cNvPr id="7" name="AutoShape 7"/>
          <p:cNvSpPr/>
          <p:nvPr/>
        </p:nvSpPr>
        <p:spPr>
          <a:xfrm>
            <a:off x="1778000" y="27305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C55E"/>
                </a:solidFill>
                <a:latin typeface="Noto Sans SC"/>
                <a:ea typeface="Noto Sans SC"/>
                <a:cs typeface="Noto Sans SC"/>
                <a:sym typeface="Noto Sans SC"/>
              </a:rPr>
              <a:t>投早 (Invest Early)</a:t>
            </a:r>
            <a:endParaRPr lang="en-US" sz="1100"/>
          </a:p>
          <a:p>
            <a:pPr indent="0" algn="l">
              <a:lnSpc>
                <a:spcPct val="108333"/>
              </a:lnSpc>
              <a:spcBef>
                <a:spcPts val="400"/>
              </a:spcBef>
            </a:pPr>
            <a:r>
              <a:rPr lang="en-US" sz="1200" b="0" i="0" u="none" strike="noStrike">
                <a:solidFill>
                  <a:srgbClr val="4B5563"/>
                </a:solidFill>
                <a:latin typeface="Noto Sans SC"/>
                <a:ea typeface="Noto Sans SC"/>
                <a:cs typeface="Noto Sans SC"/>
                <a:sym typeface="Noto Sans SC"/>
              </a:rPr>
              <a:t>在技术或商业模式的萌芽阶段就进行投资，要求极强的行业洞察力与战略前瞻性。</a:t>
            </a:r>
          </a:p>
        </p:txBody>
      </p:sp>
      <p:sp>
        <p:nvSpPr>
          <p:cNvPr id="8" name="AutoShape 8"/>
          <p:cNvSpPr/>
          <p:nvPr/>
        </p:nvSpPr>
        <p:spPr>
          <a:xfrm>
            <a:off x="762000" y="3937000"/>
            <a:ext cx="5207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4254500"/>
            <a:ext cx="508000" cy="508000"/>
          </a:xfrm>
          <a:prstGeom prst="rect">
            <a:avLst/>
          </a:prstGeom>
        </p:spPr>
      </p:pic>
      <p:sp>
        <p:nvSpPr>
          <p:cNvPr id="10" name="AutoShape 10"/>
          <p:cNvSpPr/>
          <p:nvPr/>
        </p:nvSpPr>
        <p:spPr>
          <a:xfrm>
            <a:off x="1778000" y="41275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C55E"/>
                </a:solidFill>
                <a:latin typeface="Noto Sans SC"/>
                <a:ea typeface="Noto Sans SC"/>
                <a:cs typeface="Noto Sans SC"/>
                <a:sym typeface="Noto Sans SC"/>
              </a:rPr>
              <a:t>投小 (Invest Small)</a:t>
            </a:r>
            <a:endParaRPr lang="en-US" sz="1100"/>
          </a:p>
          <a:p>
            <a:pPr indent="0" algn="l">
              <a:lnSpc>
                <a:spcPct val="108333"/>
              </a:lnSpc>
              <a:spcBef>
                <a:spcPts val="400"/>
              </a:spcBef>
            </a:pPr>
            <a:r>
              <a:rPr lang="en-US" sz="1200" b="0" i="0" u="none" strike="noStrike">
                <a:solidFill>
                  <a:srgbClr val="4B5563"/>
                </a:solidFill>
                <a:latin typeface="Noto Sans SC"/>
                <a:ea typeface="Noto Sans SC"/>
                <a:cs typeface="Noto Sans SC"/>
                <a:sym typeface="Noto Sans SC"/>
              </a:rPr>
              <a:t>聚焦规模尚小但具备高成长性的初创企业，挖掘并扶持拥有颠覆式创新活力的“潜力股”。</a:t>
            </a:r>
          </a:p>
        </p:txBody>
      </p:sp>
      <p:sp>
        <p:nvSpPr>
          <p:cNvPr id="11" name="AutoShape 11"/>
          <p:cNvSpPr/>
          <p:nvPr/>
        </p:nvSpPr>
        <p:spPr>
          <a:xfrm>
            <a:off x="762000" y="5270500"/>
            <a:ext cx="5207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588000"/>
            <a:ext cx="508000" cy="508000"/>
          </a:xfrm>
          <a:prstGeom prst="rect">
            <a:avLst/>
          </a:prstGeom>
        </p:spPr>
      </p:pic>
      <p:sp>
        <p:nvSpPr>
          <p:cNvPr id="13" name="AutoShape 13"/>
          <p:cNvSpPr/>
          <p:nvPr/>
        </p:nvSpPr>
        <p:spPr>
          <a:xfrm>
            <a:off x="1778000" y="5461000"/>
            <a:ext cx="3937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700" b="1" i="0" u="none" strike="noStrike">
                <a:solidFill>
                  <a:srgbClr val="22C55E"/>
                </a:solidFill>
                <a:latin typeface="Noto Sans SC"/>
                <a:ea typeface="Noto Sans SC"/>
                <a:cs typeface="Noto Sans SC"/>
                <a:sym typeface="Noto Sans SC"/>
              </a:rPr>
              <a:t>投硬 (Invest in Hard Tech)</a:t>
            </a:r>
            <a:endParaRPr lang="en-US" sz="1100"/>
          </a:p>
          <a:p>
            <a:pPr indent="0" algn="l">
              <a:lnSpc>
                <a:spcPct val="108333"/>
              </a:lnSpc>
              <a:spcBef>
                <a:spcPts val="400"/>
              </a:spcBef>
            </a:pPr>
            <a:r>
              <a:rPr lang="en-US" sz="1200" b="0" i="0" u="none" strike="noStrike">
                <a:solidFill>
                  <a:srgbClr val="4B5563"/>
                </a:solidFill>
                <a:latin typeface="Noto Sans SC"/>
                <a:ea typeface="Noto Sans SC"/>
                <a:cs typeface="Noto Sans SC"/>
                <a:sym typeface="Noto Sans SC"/>
              </a:rPr>
              <a:t>重仓人工智能、生物科技等技术壁垒高、研发周期长的“硬科技”，构建长期竞争护城河。</a:t>
            </a:r>
          </a:p>
        </p:txBody>
      </p:sp>
      <p:pic>
        <p:nvPicPr>
          <p:cNvPr id="14" name="Picture 14"/>
          <p:cNvPicPr>
            <a:picLocks noChangeAspect="1"/>
          </p:cNvPicPr>
          <p:nvPr/>
        </p:nvPicPr>
        <p:blipFill>
          <a:blip r:embed="rId10"/>
          <a:srcRect t="14695" b="14695"/>
          <a:stretch>
            <a:fillRect/>
          </a:stretch>
        </p:blipFill>
        <p:spPr>
          <a:xfrm>
            <a:off x="6223000" y="1460500"/>
            <a:ext cx="5207000" cy="2222500"/>
          </a:xfrm>
          <a:prstGeom prst="roundRect">
            <a:avLst>
              <a:gd name="adj" fmla="val 4571"/>
            </a:avLst>
          </a:prstGeom>
          <a:noFill/>
          <a:ln w="25400" cap="flat" cmpd="sng">
            <a:noFill/>
            <a:prstDash val="solid"/>
            <a:round/>
          </a:ln>
          <a:effectLst>
            <a:outerShdw blurRad="444500" dist="190500" dir="2700000" algn="tl" rotWithShape="0">
              <a:srgbClr val="000000">
                <a:alpha val="25000"/>
              </a:srgbClr>
            </a:outerShdw>
          </a:effectLst>
        </p:spPr>
      </p:pic>
      <p:sp>
        <p:nvSpPr>
          <p:cNvPr id="15" name="AutoShape 15"/>
          <p:cNvSpPr/>
          <p:nvPr/>
        </p:nvSpPr>
        <p:spPr>
          <a:xfrm>
            <a:off x="6223000" y="3937000"/>
            <a:ext cx="5207000" cy="2540000"/>
          </a:xfrm>
          <a:prstGeom prst="roundRect">
            <a:avLst>
              <a:gd name="adj" fmla="val 4000"/>
            </a:avLst>
          </a:prstGeom>
          <a:solidFill>
            <a:srgbClr val="F0FDF4">
              <a:alpha val="100000"/>
            </a:srgbClr>
          </a:solidFill>
          <a:ln w="12700" cap="flat" cmpd="sng">
            <a:solidFill>
              <a:srgbClr val="BBF7D0">
                <a:alpha val="10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6477000" y="41275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5803D"/>
                </a:solidFill>
                <a:latin typeface="Noto Sans SC"/>
                <a:ea typeface="Noto Sans SC"/>
                <a:cs typeface="Noto Sans SC"/>
                <a:sym typeface="Noto Sans SC"/>
              </a:rPr>
              <a:t>💡 对战略管理的启示</a:t>
            </a:r>
            <a:endParaRPr lang="en-US" sz="1100"/>
          </a:p>
        </p:txBody>
      </p:sp>
      <p:sp>
        <p:nvSpPr>
          <p:cNvPr id="17" name="AutoShape 17"/>
          <p:cNvSpPr/>
          <p:nvPr/>
        </p:nvSpPr>
        <p:spPr>
          <a:xfrm>
            <a:off x="6477000" y="4699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01. 从“机会驱动”到“使命驱动”</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B7280"/>
                </a:solidFill>
                <a:latin typeface="Noto Sans SC"/>
                <a:ea typeface="Noto Sans SC"/>
                <a:cs typeface="Noto Sans SC"/>
                <a:sym typeface="Noto Sans SC"/>
              </a:rPr>
              <a:t>回归企业价值创造的本源逻辑</a:t>
            </a:r>
            <a:endParaRPr lang="en-US" sz="1100"/>
          </a:p>
        </p:txBody>
      </p:sp>
      <p:sp>
        <p:nvSpPr>
          <p:cNvPr id="18" name="AutoShape 18"/>
          <p:cNvSpPr/>
          <p:nvPr/>
        </p:nvSpPr>
        <p:spPr>
          <a:xfrm>
            <a:off x="8890000" y="4699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02. 强化外部生态构建</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B7280"/>
                </a:solidFill>
                <a:latin typeface="Noto Sans SC"/>
                <a:ea typeface="Noto Sans SC"/>
                <a:cs typeface="Noto Sans SC"/>
                <a:sym typeface="Noto Sans SC"/>
              </a:rPr>
              <a:t>从单打独斗走向开放协同创新</a:t>
            </a:r>
            <a:endParaRPr lang="en-US" sz="1100"/>
          </a:p>
        </p:txBody>
      </p:sp>
      <p:sp>
        <p:nvSpPr>
          <p:cNvPr id="19" name="AutoShape 19"/>
          <p:cNvSpPr/>
          <p:nvPr/>
        </p:nvSpPr>
        <p:spPr>
          <a:xfrm>
            <a:off x="6477000" y="5588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03. 容忍失败，鼓励探索</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B7280"/>
                </a:solidFill>
                <a:latin typeface="Noto Sans SC"/>
                <a:ea typeface="Noto Sans SC"/>
                <a:cs typeface="Noto Sans SC"/>
                <a:sym typeface="Noto Sans SC"/>
              </a:rPr>
              <a:t>建立包容试错的内部创新文化</a:t>
            </a:r>
            <a:endParaRPr lang="en-US" sz="1100"/>
          </a:p>
        </p:txBody>
      </p:sp>
      <p:sp>
        <p:nvSpPr>
          <p:cNvPr id="20" name="AutoShape 20"/>
          <p:cNvSpPr/>
          <p:nvPr/>
        </p:nvSpPr>
        <p:spPr>
          <a:xfrm>
            <a:off x="8890000" y="5588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04. 跨学科知识整合</a:t>
            </a:r>
            <a:br>
              <a:rPr lang="en-US" sz="1600" b="0" i="0" u="none" strike="noStrike">
                <a:solidFill>
                  <a:srgbClr val="1F2329"/>
                </a:solidFill>
                <a:latin typeface="Noto Sans SC"/>
                <a:ea typeface="Noto Sans SC"/>
                <a:cs typeface="Noto Sans SC"/>
                <a:sym typeface="Noto Sans SC"/>
              </a:rPr>
            </a:br>
            <a:r>
              <a:rPr lang="en-US" sz="1100" b="0" i="0" u="none" strike="noStrike">
                <a:solidFill>
                  <a:srgbClr val="6B7280"/>
                </a:solidFill>
                <a:latin typeface="Noto Sans SC"/>
                <a:ea typeface="Noto Sans SC"/>
                <a:cs typeface="Noto Sans SC"/>
                <a:sym typeface="Noto Sans SC"/>
              </a:rPr>
              <a:t>培养复合背景的人才与组织能力</a:t>
            </a:r>
            <a:endParaRPr lang="en-US" sz="11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问题一: 不同利益相关者视角的战略管理职能是什么?</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4B5563"/>
                </a:solidFill>
                <a:latin typeface="Noto Sans SC"/>
                <a:ea typeface="Noto Sans SC"/>
                <a:cs typeface="Noto Sans SC"/>
                <a:sym typeface="Noto Sans SC"/>
              </a:rPr>
              <a:t>传统的“股东利益最大化”正在被更全面的利益相关者理论所补充，企业价值的定义也因此变得更加丰富多元。</a:t>
            </a:r>
            <a:endParaRPr lang="en-US" sz="1100"/>
          </a:p>
        </p:txBody>
      </p:sp>
      <p:pic>
        <p:nvPicPr>
          <p:cNvPr id="5" name="Picture 5"/>
          <p:cNvPicPr>
            <a:picLocks noChangeAspect="1"/>
          </p:cNvPicPr>
          <p:nvPr/>
        </p:nvPicPr>
        <p:blipFill>
          <a:blip r:embed="rId4"/>
          <a:srcRect t="18140" b="18140"/>
          <a:stretch>
            <a:fillRect/>
          </a:stretch>
        </p:blipFill>
        <p:spPr>
          <a:xfrm>
            <a:off x="762000" y="2286000"/>
            <a:ext cx="5080000" cy="2159000"/>
          </a:xfrm>
          <a:prstGeom prst="roundRect">
            <a:avLst>
              <a:gd name="adj" fmla="val 7058"/>
            </a:avLst>
          </a:prstGeom>
          <a:noFill/>
          <a:ln w="25400" cap="flat" cmpd="sng">
            <a:noFill/>
            <a:prstDash val="solid"/>
            <a:round/>
          </a:ln>
          <a:effectLst>
            <a:outerShdw blurRad="444500" dist="190500" dir="2700000" algn="tl" rotWithShape="0">
              <a:srgbClr val="000000">
                <a:alpha val="25000"/>
              </a:srgbClr>
            </a:outerShdw>
          </a:effectLst>
        </p:spPr>
      </p:pic>
      <p:sp>
        <p:nvSpPr>
          <p:cNvPr id="6" name="AutoShape 6"/>
          <p:cNvSpPr/>
          <p:nvPr/>
        </p:nvSpPr>
        <p:spPr>
          <a:xfrm>
            <a:off x="762000" y="4699000"/>
            <a:ext cx="2413000" cy="1651000"/>
          </a:xfrm>
          <a:prstGeom prst="roundRect">
            <a:avLst>
              <a:gd name="adj" fmla="val 923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7" name="AutoShape 7"/>
          <p:cNvSpPr/>
          <p:nvPr/>
        </p:nvSpPr>
        <p:spPr>
          <a:xfrm>
            <a:off x="762000" y="4699000"/>
            <a:ext cx="76200" cy="1651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016000" y="4889500"/>
            <a:ext cx="2032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74151"/>
                </a:solidFill>
                <a:latin typeface="Noto Sans SC"/>
                <a:ea typeface="Noto Sans SC"/>
                <a:cs typeface="Noto Sans SC"/>
                <a:sym typeface="Noto Sans SC"/>
              </a:rPr>
              <a:t>内部利益相关者</a:t>
            </a:r>
            <a:endParaRPr lang="en-US" sz="1100"/>
          </a:p>
          <a:p>
            <a:pPr indent="0" algn="l">
              <a:lnSpc>
                <a:spcPct val="116666"/>
              </a:lnSpc>
              <a:spcBef>
                <a:spcPts val="1200"/>
              </a:spcBef>
            </a:pPr>
            <a:r>
              <a:rPr lang="en-US" sz="1300" b="0" i="0" u="none" strike="noStrike">
                <a:solidFill>
                  <a:srgbClr val="6B7280"/>
                </a:solidFill>
                <a:latin typeface="Noto Sans SC"/>
                <a:ea typeface="Noto Sans SC"/>
                <a:cs typeface="Noto Sans SC"/>
                <a:sym typeface="Noto Sans SC"/>
              </a:rPr>
              <a:t>聚焦企业核心资产与治理结构：</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6B7280"/>
                </a:solidFill>
                <a:latin typeface="Noto Sans SC"/>
                <a:ea typeface="Noto Sans SC"/>
                <a:cs typeface="Noto Sans SC"/>
                <a:sym typeface="Noto Sans SC"/>
              </a:rPr>
              <a:t>股东、管理者、企业员工</a:t>
            </a:r>
          </a:p>
        </p:txBody>
      </p:sp>
      <p:sp>
        <p:nvSpPr>
          <p:cNvPr id="9" name="AutoShape 9"/>
          <p:cNvSpPr/>
          <p:nvPr/>
        </p:nvSpPr>
        <p:spPr>
          <a:xfrm>
            <a:off x="3429000" y="4699000"/>
            <a:ext cx="2413000" cy="1651000"/>
          </a:xfrm>
          <a:prstGeom prst="roundRect">
            <a:avLst>
              <a:gd name="adj" fmla="val 923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3429000" y="4699000"/>
            <a:ext cx="76200" cy="1651000"/>
          </a:xfrm>
          <a:prstGeom prst="roundRect">
            <a:avLst>
              <a:gd name="adj" fmla="val 0"/>
            </a:avLst>
          </a:prstGeom>
          <a:solidFill>
            <a:srgbClr val="3B82F6">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3683000" y="4889500"/>
            <a:ext cx="2032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374151"/>
                </a:solidFill>
                <a:latin typeface="Noto Sans SC"/>
                <a:ea typeface="Noto Sans SC"/>
                <a:cs typeface="Noto Sans SC"/>
                <a:sym typeface="Noto Sans SC"/>
              </a:rPr>
              <a:t>外部利益相关者</a:t>
            </a:r>
            <a:endParaRPr lang="en-US" sz="1100"/>
          </a:p>
          <a:p>
            <a:pPr indent="0" algn="l">
              <a:lnSpc>
                <a:spcPct val="116666"/>
              </a:lnSpc>
              <a:spcBef>
                <a:spcPts val="1200"/>
              </a:spcBef>
            </a:pPr>
            <a:r>
              <a:rPr lang="en-US" sz="1300" b="0" i="0" u="none" strike="noStrike">
                <a:solidFill>
                  <a:srgbClr val="6B7280"/>
                </a:solidFill>
                <a:latin typeface="Noto Sans SC"/>
                <a:ea typeface="Noto Sans SC"/>
                <a:cs typeface="Noto Sans SC"/>
                <a:sym typeface="Noto Sans SC"/>
              </a:rPr>
              <a:t>连接企业与外部生态环境：</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6B7280"/>
                </a:solidFill>
                <a:latin typeface="Noto Sans SC"/>
                <a:ea typeface="Noto Sans SC"/>
                <a:cs typeface="Noto Sans SC"/>
                <a:sym typeface="Noto Sans SC"/>
              </a:rPr>
              <a:t>客户、供应商、政府、社区等</a:t>
            </a:r>
          </a:p>
        </p:txBody>
      </p:sp>
      <p:sp>
        <p:nvSpPr>
          <p:cNvPr id="12" name="AutoShape 12"/>
          <p:cNvSpPr/>
          <p:nvPr/>
        </p:nvSpPr>
        <p:spPr>
          <a:xfrm>
            <a:off x="6223000" y="2286000"/>
            <a:ext cx="5207000" cy="1016000"/>
          </a:xfrm>
          <a:prstGeom prst="roundRect">
            <a:avLst>
              <a:gd name="adj" fmla="val 15000"/>
            </a:avLst>
          </a:prstGeom>
          <a:solidFill>
            <a:srgbClr val="F0FDF4">
              <a:alpha val="100000"/>
            </a:srgbClr>
          </a:solidFill>
          <a:ln w="12700" cap="flat" cmpd="sng">
            <a:solidFill>
              <a:srgbClr val="22C55E">
                <a:alpha val="100000"/>
              </a:srgbClr>
            </a:solid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77000" y="2514600"/>
            <a:ext cx="558800" cy="558800"/>
          </a:xfrm>
          <a:prstGeom prst="rect">
            <a:avLst/>
          </a:prstGeom>
        </p:spPr>
      </p:pic>
      <p:sp>
        <p:nvSpPr>
          <p:cNvPr id="14" name="AutoShape 14"/>
          <p:cNvSpPr/>
          <p:nvPr/>
        </p:nvSpPr>
        <p:spPr>
          <a:xfrm>
            <a:off x="7239000" y="2413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500" b="1" i="0" u="none" strike="noStrike">
                <a:solidFill>
                  <a:srgbClr val="15803D"/>
                </a:solidFill>
                <a:latin typeface="Noto Sans SC"/>
                <a:ea typeface="Noto Sans SC"/>
                <a:cs typeface="Noto Sans SC"/>
                <a:sym typeface="Noto Sans SC"/>
              </a:rPr>
              <a:t>战略管理职能的演变</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374151"/>
                </a:solidFill>
                <a:latin typeface="Noto Sans SC"/>
                <a:ea typeface="Noto Sans SC"/>
                <a:cs typeface="Noto Sans SC"/>
                <a:sym typeface="Noto Sans SC"/>
              </a:rPr>
              <a:t>从单一的利润追逐，演变为一个</a:t>
            </a:r>
            <a:r>
              <a:rPr lang="en-US" sz="1300" b="1" i="0" u="none" strike="noStrike">
                <a:solidFill>
                  <a:srgbClr val="374151"/>
                </a:solidFill>
                <a:latin typeface="Noto Sans SC"/>
                <a:ea typeface="Noto Sans SC"/>
                <a:cs typeface="Noto Sans SC"/>
                <a:sym typeface="Noto Sans SC"/>
              </a:rPr>
              <a:t>“价值创造”与“价值分配”</a:t>
            </a:r>
            <a:r>
              <a:rPr lang="en-US" sz="1300" b="0" i="0" u="none" strike="noStrike">
                <a:solidFill>
                  <a:srgbClr val="374151"/>
                </a:solidFill>
                <a:latin typeface="Noto Sans SC"/>
                <a:ea typeface="Noto Sans SC"/>
                <a:cs typeface="Noto Sans SC"/>
                <a:sym typeface="Noto Sans SC"/>
              </a:rPr>
              <a:t>并重的复杂系统工程。</a:t>
            </a:r>
            <a:endParaRPr lang="en-US" sz="1100"/>
          </a:p>
        </p:txBody>
      </p:sp>
      <p:sp>
        <p:nvSpPr>
          <p:cNvPr id="15" name="AutoShape 15"/>
          <p:cNvSpPr/>
          <p:nvPr/>
        </p:nvSpPr>
        <p:spPr>
          <a:xfrm>
            <a:off x="6223000" y="3556000"/>
            <a:ext cx="5207000" cy="2794000"/>
          </a:xfrm>
          <a:prstGeom prst="roundRect">
            <a:avLst>
              <a:gd name="adj" fmla="val 363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6413500" y="3746500"/>
            <a:ext cx="4826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1" i="0" u="none" strike="noStrike">
                <a:solidFill>
                  <a:srgbClr val="22C55E"/>
                </a:solidFill>
                <a:latin typeface="Noto Sans SC"/>
                <a:ea typeface="Noto Sans SC"/>
                <a:cs typeface="Noto Sans SC"/>
                <a:sym typeface="Noto Sans SC"/>
              </a:rPr>
              <a:t>👤 股东：</a:t>
            </a:r>
            <a:r>
              <a:rPr lang="en-US" sz="1200" b="0" i="0" u="none" strike="noStrike">
                <a:solidFill>
                  <a:srgbClr val="374151"/>
                </a:solidFill>
                <a:latin typeface="Noto Sans SC"/>
                <a:ea typeface="Noto Sans SC"/>
                <a:cs typeface="Noto Sans SC"/>
                <a:sym typeface="Noto Sans SC"/>
              </a:rPr>
              <a:t>诉求投资回报与资本增值 → 回应：制定长期可持续价值的增长战略。</a:t>
            </a:r>
            <a:endParaRPr lang="en-US" sz="1100"/>
          </a:p>
          <a:p>
            <a:pPr indent="0" algn="l">
              <a:lnSpc>
                <a:spcPct val="133333"/>
              </a:lnSpc>
            </a:pPr>
            <a:r>
              <a:rPr lang="en-US" sz="1300" b="1" i="0" u="none" strike="noStrike">
                <a:solidFill>
                  <a:srgbClr val="3B82F6"/>
                </a:solidFill>
                <a:latin typeface="Noto Sans SC"/>
                <a:ea typeface="Noto Sans SC"/>
                <a:cs typeface="Noto Sans SC"/>
                <a:sym typeface="Noto Sans SC"/>
              </a:rPr>
              <a:t>👥 员工：</a:t>
            </a:r>
            <a:r>
              <a:rPr lang="en-US" sz="1200" b="0" i="0" u="none" strike="noStrike">
                <a:solidFill>
                  <a:srgbClr val="374151"/>
                </a:solidFill>
                <a:latin typeface="Noto Sans SC"/>
                <a:ea typeface="Noto Sans SC"/>
                <a:cs typeface="Noto Sans SC"/>
                <a:sym typeface="Noto Sans SC"/>
              </a:rPr>
              <a:t>诉求薪酬福利与职业发展 → 回应：构建人性化、赋能型的人力资源体系。</a:t>
            </a:r>
          </a:p>
          <a:p>
            <a:pPr indent="0" algn="l">
              <a:lnSpc>
                <a:spcPct val="133333"/>
              </a:lnSpc>
            </a:pPr>
            <a:r>
              <a:rPr lang="en-US" sz="1300" b="1" i="0" u="none" strike="noStrike">
                <a:solidFill>
                  <a:srgbClr val="F59E0B"/>
                </a:solidFill>
                <a:latin typeface="Noto Sans SC"/>
                <a:ea typeface="Noto Sans SC"/>
                <a:cs typeface="Noto Sans SC"/>
                <a:sym typeface="Noto Sans SC"/>
              </a:rPr>
              <a:t>🛒 客户：</a:t>
            </a:r>
            <a:r>
              <a:rPr lang="en-US" sz="1200" b="0" i="0" u="none" strike="noStrike">
                <a:solidFill>
                  <a:srgbClr val="374151"/>
                </a:solidFill>
                <a:latin typeface="Noto Sans SC"/>
                <a:ea typeface="Noto Sans SC"/>
                <a:cs typeface="Noto Sans SC"/>
                <a:sym typeface="Noto Sans SC"/>
              </a:rPr>
              <a:t>诉求高质量产品与服务 → 回应：坚持以客户为中心，推动产品与服务的持续创新。</a:t>
            </a:r>
          </a:p>
          <a:p>
            <a:pPr indent="0" algn="l">
              <a:lnSpc>
                <a:spcPct val="133333"/>
              </a:lnSpc>
            </a:pPr>
            <a:r>
              <a:rPr lang="en-US" sz="1300" b="1" i="0" u="none" strike="noStrike">
                <a:solidFill>
                  <a:srgbClr val="8B5CF6"/>
                </a:solidFill>
                <a:latin typeface="Noto Sans SC"/>
                <a:ea typeface="Noto Sans SC"/>
                <a:cs typeface="Noto Sans SC"/>
                <a:sym typeface="Noto Sans SC"/>
              </a:rPr>
              <a:t>🤝 供应商：</a:t>
            </a:r>
            <a:r>
              <a:rPr lang="en-US" sz="1200" b="0" i="0" u="none" strike="noStrike">
                <a:solidFill>
                  <a:srgbClr val="374151"/>
                </a:solidFill>
                <a:latin typeface="Noto Sans SC"/>
                <a:ea typeface="Noto Sans SC"/>
                <a:cs typeface="Noto Sans SC"/>
                <a:sym typeface="Noto Sans SC"/>
              </a:rPr>
              <a:t>诉求稳定合作与公平交易 → 回应：建立风险共担、利益共享的长期战略伙伴关系。</a:t>
            </a:r>
          </a:p>
          <a:p>
            <a:pPr indent="0" algn="l">
              <a:lnSpc>
                <a:spcPct val="133333"/>
              </a:lnSpc>
            </a:pPr>
            <a:r>
              <a:rPr lang="en-US" sz="1300" b="1" i="0" u="none" strike="noStrike">
                <a:solidFill>
                  <a:srgbClr val="EF4444"/>
                </a:solidFill>
                <a:latin typeface="Noto Sans SC"/>
                <a:ea typeface="Noto Sans SC"/>
                <a:cs typeface="Noto Sans SC"/>
                <a:sym typeface="Noto Sans SC"/>
              </a:rPr>
              <a:t>🏛️ 政府/社区：</a:t>
            </a:r>
            <a:r>
              <a:rPr lang="en-US" sz="1200" b="0" i="0" u="none" strike="noStrike">
                <a:solidFill>
                  <a:srgbClr val="374151"/>
                </a:solidFill>
                <a:latin typeface="Noto Sans SC"/>
                <a:ea typeface="Noto Sans SC"/>
                <a:cs typeface="Noto Sans SC"/>
                <a:sym typeface="Noto Sans SC"/>
              </a:rPr>
              <a:t>诉求社会责任与环境保护 → 回应：积极履行CSR，将ESG理念融入企业核心战略。</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问题二: 战略管理者应具备什么样的能力素质?</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4B5563"/>
                </a:solidFill>
                <a:latin typeface="Noto Sans SC"/>
                <a:ea typeface="Noto Sans SC"/>
                <a:cs typeface="Noto Sans SC"/>
                <a:sym typeface="Noto Sans SC"/>
              </a:rPr>
              <a:t>一个优秀的战略管理者，如同一位领航员，需要具备多维度的专业硬技能与广博的综合软实力，二者缺一不可。</a:t>
            </a:r>
            <a:endParaRPr lang="en-US" sz="1100"/>
          </a:p>
        </p:txBody>
      </p:sp>
      <p:sp>
        <p:nvSpPr>
          <p:cNvPr id="5" name="AutoShape 5"/>
          <p:cNvSpPr/>
          <p:nvPr/>
        </p:nvSpPr>
        <p:spPr>
          <a:xfrm>
            <a:off x="762000" y="2159000"/>
            <a:ext cx="5207000" cy="3302000"/>
          </a:xfrm>
          <a:prstGeom prst="roundRect">
            <a:avLst>
              <a:gd name="adj" fmla="val 307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159000"/>
            <a:ext cx="5207000" cy="63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476500"/>
            <a:ext cx="355600" cy="355600"/>
          </a:xfrm>
          <a:prstGeom prst="rect">
            <a:avLst/>
          </a:prstGeom>
        </p:spPr>
      </p:pic>
      <p:sp>
        <p:nvSpPr>
          <p:cNvPr id="8" name="AutoShape 8"/>
          <p:cNvSpPr/>
          <p:nvPr/>
        </p:nvSpPr>
        <p:spPr>
          <a:xfrm>
            <a:off x="1524000" y="24384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5803D"/>
                </a:solidFill>
                <a:latin typeface="Noto Sans SC"/>
                <a:ea typeface="Noto Sans SC"/>
                <a:cs typeface="Noto Sans SC"/>
                <a:sym typeface="Noto Sans SC"/>
              </a:rPr>
              <a:t>核心能力 (Hard Skills)</a:t>
            </a:r>
            <a:endParaRPr lang="en-US" sz="1100"/>
          </a:p>
        </p:txBody>
      </p:sp>
      <p:sp>
        <p:nvSpPr>
          <p:cNvPr id="9" name="AutoShape 9"/>
          <p:cNvSpPr/>
          <p:nvPr/>
        </p:nvSpPr>
        <p:spPr>
          <a:xfrm>
            <a:off x="1016000" y="3175000"/>
            <a:ext cx="4699000" cy="203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0" i="0" u="none" strike="noStrike">
                <a:solidFill>
                  <a:srgbClr val="22C55E"/>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战略分析：</a:t>
            </a:r>
            <a:r>
              <a:rPr lang="en-US" sz="1300" b="0" i="0" u="none" strike="noStrike">
                <a:solidFill>
                  <a:srgbClr val="4B5563"/>
                </a:solidFill>
                <a:latin typeface="Noto Sans SC"/>
                <a:ea typeface="Noto Sans SC"/>
                <a:cs typeface="Noto Sans SC"/>
                <a:sym typeface="Noto Sans SC"/>
              </a:rPr>
              <a:t>熟练运用PEST、五力模型、SWOT等工具分析内外部环境。</a:t>
            </a:r>
            <a:endParaRPr lang="en-US" sz="1100"/>
          </a:p>
          <a:p>
            <a:pPr indent="0" algn="l">
              <a:lnSpc>
                <a:spcPct val="116666"/>
              </a:lnSpc>
            </a:pPr>
            <a:r>
              <a:rPr lang="en-US" sz="1300" b="0" i="0" u="none" strike="noStrike">
                <a:solidFill>
                  <a:srgbClr val="22C55E"/>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战略制定：</a:t>
            </a:r>
            <a:r>
              <a:rPr lang="en-US" sz="1300" b="0" i="0" u="none" strike="noStrike">
                <a:solidFill>
                  <a:srgbClr val="4B5563"/>
                </a:solidFill>
                <a:latin typeface="Noto Sans SC"/>
                <a:ea typeface="Noto Sans SC"/>
                <a:cs typeface="Noto Sans SC"/>
                <a:sym typeface="Noto Sans SC"/>
              </a:rPr>
              <a:t>制定清晰、可行且具前瞻性的长期战略发展方案。</a:t>
            </a:r>
          </a:p>
          <a:p>
            <a:pPr indent="0" algn="l">
              <a:lnSpc>
                <a:spcPct val="116666"/>
              </a:lnSpc>
            </a:pPr>
            <a:r>
              <a:rPr lang="en-US" sz="1300" b="0" i="0" u="none" strike="noStrike">
                <a:solidFill>
                  <a:srgbClr val="22C55E"/>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执行与控制：</a:t>
            </a:r>
            <a:r>
              <a:rPr lang="en-US" sz="1300" b="0" i="0" u="none" strike="noStrike">
                <a:solidFill>
                  <a:srgbClr val="4B5563"/>
                </a:solidFill>
                <a:latin typeface="Noto Sans SC"/>
                <a:ea typeface="Noto Sans SC"/>
                <a:cs typeface="Noto Sans SC"/>
                <a:sym typeface="Noto Sans SC"/>
              </a:rPr>
              <a:t>将宏大战略分解为具体行动计划，并建立监控与纠偏机制。</a:t>
            </a:r>
          </a:p>
          <a:p>
            <a:pPr indent="0" algn="l">
              <a:lnSpc>
                <a:spcPct val="116666"/>
              </a:lnSpc>
            </a:pPr>
            <a:r>
              <a:rPr lang="en-US" sz="1300" b="0" i="0" u="none" strike="noStrike">
                <a:solidFill>
                  <a:srgbClr val="22C55E"/>
                </a:solidFill>
                <a:latin typeface="Noto Sans SC"/>
                <a:ea typeface="Noto Sans SC"/>
                <a:cs typeface="Noto Sans SC"/>
                <a:sym typeface="Noto Sans SC"/>
              </a:rPr>
              <a:t>●</a:t>
            </a:r>
            <a:r>
              <a:rPr lang="en-US" sz="1300" b="1" i="0" u="none" strike="noStrike">
                <a:solidFill>
                  <a:srgbClr val="374151"/>
                </a:solidFill>
                <a:latin typeface="Noto Sans SC"/>
                <a:ea typeface="Noto Sans SC"/>
                <a:cs typeface="Noto Sans SC"/>
                <a:sym typeface="Noto Sans SC"/>
              </a:rPr>
              <a:t>财务与数据：</a:t>
            </a:r>
            <a:r>
              <a:rPr lang="en-US" sz="1300" b="0" i="0" u="none" strike="noStrike">
                <a:solidFill>
                  <a:srgbClr val="4B5563"/>
                </a:solidFill>
                <a:latin typeface="Noto Sans SC"/>
                <a:ea typeface="Noto Sans SC"/>
                <a:cs typeface="Noto Sans SC"/>
                <a:sym typeface="Noto Sans SC"/>
              </a:rPr>
              <a:t>精准评估战略的财务回报，坚持以客观数据支撑决策。</a:t>
            </a:r>
          </a:p>
        </p:txBody>
      </p:sp>
      <p:sp>
        <p:nvSpPr>
          <p:cNvPr id="10" name="AutoShape 10"/>
          <p:cNvSpPr/>
          <p:nvPr/>
        </p:nvSpPr>
        <p:spPr>
          <a:xfrm>
            <a:off x="6223000" y="2159000"/>
            <a:ext cx="5207000" cy="3302000"/>
          </a:xfrm>
          <a:prstGeom prst="roundRect">
            <a:avLst>
              <a:gd name="adj" fmla="val 3076"/>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6223000" y="2159000"/>
            <a:ext cx="5207000" cy="63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2476500"/>
            <a:ext cx="355600" cy="355600"/>
          </a:xfrm>
          <a:prstGeom prst="rect">
            <a:avLst/>
          </a:prstGeom>
        </p:spPr>
      </p:pic>
      <p:sp>
        <p:nvSpPr>
          <p:cNvPr id="13" name="AutoShape 13"/>
          <p:cNvSpPr/>
          <p:nvPr/>
        </p:nvSpPr>
        <p:spPr>
          <a:xfrm>
            <a:off x="6985000" y="2438400"/>
            <a:ext cx="4191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5803D"/>
                </a:solidFill>
                <a:latin typeface="Noto Sans SC"/>
                <a:ea typeface="Noto Sans SC"/>
                <a:cs typeface="Noto Sans SC"/>
                <a:sym typeface="Noto Sans SC"/>
              </a:rPr>
              <a:t>核心素养 (Soft Skills)</a:t>
            </a:r>
            <a:endParaRPr lang="en-US" sz="1100"/>
          </a:p>
        </p:txBody>
      </p:sp>
      <p:sp>
        <p:nvSpPr>
          <p:cNvPr id="14" name="AutoShape 14"/>
          <p:cNvSpPr/>
          <p:nvPr/>
        </p:nvSpPr>
        <p:spPr>
          <a:xfrm>
            <a:off x="6477000" y="3175000"/>
            <a:ext cx="23495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前瞻性思维 (Foresight)</a:t>
            </a:r>
            <a:endParaRPr lang="en-US" sz="1100"/>
          </a:p>
          <a:p>
            <a:pPr indent="0" algn="l">
              <a:lnSpc>
                <a:spcPct val="125000"/>
              </a:lnSpc>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系统思维 (Systematic Thinking)</a:t>
            </a:r>
          </a:p>
          <a:p>
            <a:pPr indent="0" algn="l">
              <a:lnSpc>
                <a:spcPct val="125000"/>
              </a:lnSpc>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领导力与影响力 (Leadership)</a:t>
            </a:r>
          </a:p>
        </p:txBody>
      </p:sp>
      <p:sp>
        <p:nvSpPr>
          <p:cNvPr id="15" name="AutoShape 15"/>
          <p:cNvSpPr/>
          <p:nvPr/>
        </p:nvSpPr>
        <p:spPr>
          <a:xfrm>
            <a:off x="8890000" y="3175000"/>
            <a:ext cx="24130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变革管理能力 (Change Mgmt)</a:t>
            </a:r>
            <a:endParaRPr lang="en-US" sz="1100"/>
          </a:p>
          <a:p>
            <a:pPr indent="0" algn="l">
              <a:lnSpc>
                <a:spcPct val="125000"/>
              </a:lnSpc>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伦理与社会责任 (Social Resp.)</a:t>
            </a:r>
          </a:p>
          <a:p>
            <a:pPr indent="0" algn="l">
              <a:lnSpc>
                <a:spcPct val="125000"/>
              </a:lnSpc>
            </a:pPr>
            <a:r>
              <a:rPr lang="en-US" sz="1300" b="0" i="0" u="none" strike="noStrike">
                <a:solidFill>
                  <a:srgbClr val="22C55E"/>
                </a:solidFill>
                <a:latin typeface="Noto Sans SC"/>
                <a:ea typeface="Noto Sans SC"/>
                <a:cs typeface="Noto Sans SC"/>
                <a:sym typeface="Noto Sans SC"/>
              </a:rPr>
              <a:t>✓</a:t>
            </a:r>
            <a:r>
              <a:rPr lang="en-US" sz="1300" b="0" i="0" u="none" strike="noStrike">
                <a:solidFill>
                  <a:srgbClr val="374151"/>
                </a:solidFill>
                <a:latin typeface="Noto Sans SC"/>
                <a:ea typeface="Noto Sans SC"/>
                <a:cs typeface="Noto Sans SC"/>
                <a:sym typeface="Noto Sans SC"/>
              </a:rPr>
              <a:t>韧性与适应力 (Resilience)</a:t>
            </a:r>
          </a:p>
        </p:txBody>
      </p:sp>
      <p:sp>
        <p:nvSpPr>
          <p:cNvPr id="16" name="AutoShape 16"/>
          <p:cNvSpPr/>
          <p:nvPr/>
        </p:nvSpPr>
        <p:spPr>
          <a:xfrm>
            <a:off x="762000" y="5715000"/>
            <a:ext cx="10668000" cy="889000"/>
          </a:xfrm>
          <a:prstGeom prst="roundRect">
            <a:avLst>
              <a:gd name="adj" fmla="val 17142"/>
            </a:avLst>
          </a:prstGeom>
          <a:solidFill>
            <a:srgbClr val="15803D">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762000" y="5842000"/>
            <a:ext cx="106680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0" i="0" u="none" strike="noStrike">
                <a:solidFill>
                  <a:srgbClr val="FFFFFF"/>
                </a:solidFill>
                <a:latin typeface="Noto Sans SC"/>
                <a:ea typeface="Noto Sans SC"/>
                <a:cs typeface="Noto Sans SC"/>
                <a:sym typeface="Noto Sans SC"/>
              </a:rPr>
              <a:t>💡 总结：优秀的战略管理者是一名“</a:t>
            </a:r>
            <a:r>
              <a:rPr lang="en-US" sz="1600" b="1" i="0" u="none" strike="noStrike">
                <a:solidFill>
                  <a:srgbClr val="FFFFFF"/>
                </a:solidFill>
                <a:latin typeface="Noto Sans SC"/>
                <a:ea typeface="Noto Sans SC"/>
                <a:cs typeface="Noto Sans SC"/>
                <a:sym typeface="Noto Sans SC"/>
              </a:rPr>
              <a:t>T型人才</a:t>
            </a:r>
            <a:r>
              <a:rPr lang="en-US" sz="1600" b="0" i="0" u="none" strike="noStrike">
                <a:solidFill>
                  <a:srgbClr val="FFFFFF"/>
                </a:solidFill>
                <a:latin typeface="Noto Sans SC"/>
                <a:ea typeface="Noto Sans SC"/>
                <a:cs typeface="Noto Sans SC"/>
                <a:sym typeface="Noto Sans SC"/>
              </a:rPr>
              <a:t>” —— 既有纵向的深厚专业硬技能，又具备横向的广博综合软实力。</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学习小结</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6B7280"/>
                </a:solidFill>
                <a:latin typeface="Noto Sans SC"/>
                <a:ea typeface="Noto Sans SC"/>
                <a:cs typeface="Noto Sans SC"/>
                <a:sym typeface="Noto Sans SC"/>
              </a:rPr>
              <a:t>通过本模块的学习，请对照以下目标进行自我评估，检查学习成果。</a:t>
            </a:r>
            <a:endParaRPr lang="en-US" sz="1100"/>
          </a:p>
        </p:txBody>
      </p:sp>
      <p:sp>
        <p:nvSpPr>
          <p:cNvPr id="5" name="AutoShape 5"/>
          <p:cNvSpPr/>
          <p:nvPr/>
        </p:nvSpPr>
        <p:spPr>
          <a:xfrm>
            <a:off x="762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032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413000"/>
            <a:ext cx="355600" cy="355600"/>
          </a:xfrm>
          <a:prstGeom prst="rect">
            <a:avLst/>
          </a:prstGeom>
        </p:spPr>
      </p:pic>
      <p:sp>
        <p:nvSpPr>
          <p:cNvPr id="8" name="AutoShape 8"/>
          <p:cNvSpPr/>
          <p:nvPr/>
        </p:nvSpPr>
        <p:spPr>
          <a:xfrm>
            <a:off x="1524000" y="2362200"/>
            <a:ext cx="228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关键能力</a:t>
            </a:r>
            <a:endParaRPr lang="en-US" sz="1100"/>
          </a:p>
        </p:txBody>
      </p:sp>
      <p:sp>
        <p:nvSpPr>
          <p:cNvPr id="9" name="AutoShape 9"/>
          <p:cNvSpPr/>
          <p:nvPr/>
        </p:nvSpPr>
        <p:spPr>
          <a:xfrm>
            <a:off x="952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300" b="0" i="0" u="none" strike="noStrike">
                <a:solidFill>
                  <a:srgbClr val="4B5563"/>
                </a:solidFill>
                <a:latin typeface="Noto Sans SC"/>
                <a:ea typeface="Noto Sans SC"/>
                <a:cs typeface="Noto Sans SC"/>
                <a:sym typeface="Noto Sans SC"/>
              </a:rPr>
              <a:t>• 结合跨专业知识与案例，培养跨专业分析能力。   □</a:t>
            </a:r>
            <a:endParaRPr lang="en-US" sz="1100"/>
          </a:p>
          <a:p>
            <a:pPr indent="0" algn="l">
              <a:lnSpc>
                <a:spcPct val="133333"/>
              </a:lnSpc>
            </a:pPr>
            <a:r>
              <a:rPr lang="en-US" sz="1300" b="0" i="0" u="none" strike="noStrike">
                <a:solidFill>
                  <a:srgbClr val="4B5563"/>
                </a:solidFill>
                <a:latin typeface="Noto Sans SC"/>
                <a:ea typeface="Noto Sans SC"/>
                <a:cs typeface="Noto Sans SC"/>
                <a:sym typeface="Noto Sans SC"/>
              </a:rPr>
              <a:t>• 掌握案例分析与判断技巧，提升观点归纳提炼能力。   □</a:t>
            </a:r>
          </a:p>
        </p:txBody>
      </p:sp>
      <p:sp>
        <p:nvSpPr>
          <p:cNvPr id="10" name="AutoShape 10"/>
          <p:cNvSpPr/>
          <p:nvPr/>
        </p:nvSpPr>
        <p:spPr>
          <a:xfrm>
            <a:off x="4445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4445000" y="2032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413000"/>
            <a:ext cx="355600" cy="355600"/>
          </a:xfrm>
          <a:prstGeom prst="rect">
            <a:avLst/>
          </a:prstGeom>
        </p:spPr>
      </p:pic>
      <p:sp>
        <p:nvSpPr>
          <p:cNvPr id="13" name="AutoShape 13"/>
          <p:cNvSpPr/>
          <p:nvPr/>
        </p:nvSpPr>
        <p:spPr>
          <a:xfrm>
            <a:off x="5207000" y="2362200"/>
            <a:ext cx="228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核心素养</a:t>
            </a:r>
            <a:endParaRPr lang="en-US" sz="1100"/>
          </a:p>
        </p:txBody>
      </p:sp>
      <p:sp>
        <p:nvSpPr>
          <p:cNvPr id="14" name="AutoShape 14"/>
          <p:cNvSpPr/>
          <p:nvPr/>
        </p:nvSpPr>
        <p:spPr>
          <a:xfrm>
            <a:off x="4635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200" b="0" i="0" u="none" strike="noStrike">
                <a:solidFill>
                  <a:srgbClr val="4B5563"/>
                </a:solidFill>
                <a:latin typeface="Noto Sans SC"/>
                <a:ea typeface="Noto Sans SC"/>
                <a:cs typeface="Noto Sans SC"/>
                <a:sym typeface="Noto Sans SC"/>
              </a:rPr>
              <a:t>• 培养前瞻性思维与系统的战略思维能力。   □</a:t>
            </a:r>
            <a:endParaRPr lang="en-US" sz="1100"/>
          </a:p>
          <a:p>
            <a:pPr indent="0" algn="l">
              <a:lnSpc>
                <a:spcPct val="116666"/>
              </a:lnSpc>
            </a:pPr>
            <a:r>
              <a:rPr lang="en-US" sz="1200" b="0" i="0" u="none" strike="noStrike">
                <a:solidFill>
                  <a:srgbClr val="4B5563"/>
                </a:solidFill>
                <a:latin typeface="Noto Sans SC"/>
                <a:ea typeface="Noto Sans SC"/>
                <a:cs typeface="Noto Sans SC"/>
                <a:sym typeface="Noto Sans SC"/>
              </a:rPr>
              <a:t>• 客观分析中国发展挑战，树立迎难而上的决心与信心。   □</a:t>
            </a:r>
          </a:p>
          <a:p>
            <a:pPr indent="0" algn="l">
              <a:lnSpc>
                <a:spcPct val="116666"/>
              </a:lnSpc>
            </a:pPr>
            <a:r>
              <a:rPr lang="en-US" sz="1200" b="0" i="0" u="none" strike="noStrike">
                <a:solidFill>
                  <a:srgbClr val="4B5563"/>
                </a:solidFill>
                <a:latin typeface="Noto Sans SC"/>
                <a:ea typeface="Noto Sans SC"/>
                <a:cs typeface="Noto Sans SC"/>
                <a:sym typeface="Noto Sans SC"/>
              </a:rPr>
              <a:t>• 学习传统优秀战略思想，培养民族自豪感与应用意识。   □</a:t>
            </a:r>
          </a:p>
          <a:p>
            <a:pPr indent="0" algn="l">
              <a:lnSpc>
                <a:spcPct val="116666"/>
              </a:lnSpc>
            </a:pPr>
            <a:r>
              <a:rPr lang="en-US" sz="1200" b="0" i="0" u="none" strike="noStrike">
                <a:solidFill>
                  <a:srgbClr val="4B5563"/>
                </a:solidFill>
                <a:latin typeface="Noto Sans SC"/>
                <a:ea typeface="Noto Sans SC"/>
                <a:cs typeface="Noto Sans SC"/>
                <a:sym typeface="Noto Sans SC"/>
              </a:rPr>
              <a:t>• 关注利益相关者，养成全方位分析问题的意识。   □</a:t>
            </a:r>
          </a:p>
        </p:txBody>
      </p:sp>
      <p:sp>
        <p:nvSpPr>
          <p:cNvPr id="15" name="AutoShape 15"/>
          <p:cNvSpPr/>
          <p:nvPr/>
        </p:nvSpPr>
        <p:spPr>
          <a:xfrm>
            <a:off x="8128000" y="2032000"/>
            <a:ext cx="3302000" cy="4318000"/>
          </a:xfrm>
          <a:prstGeom prst="roundRect">
            <a:avLst>
              <a:gd name="adj" fmla="val 46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8128000" y="2032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413000"/>
            <a:ext cx="355600" cy="355600"/>
          </a:xfrm>
          <a:prstGeom prst="rect">
            <a:avLst/>
          </a:prstGeom>
        </p:spPr>
      </p:pic>
      <p:sp>
        <p:nvSpPr>
          <p:cNvPr id="18" name="AutoShape 18"/>
          <p:cNvSpPr/>
          <p:nvPr/>
        </p:nvSpPr>
        <p:spPr>
          <a:xfrm>
            <a:off x="8890000" y="2362200"/>
            <a:ext cx="228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374151"/>
                </a:solidFill>
                <a:latin typeface="Noto Sans SC"/>
                <a:ea typeface="Noto Sans SC"/>
                <a:cs typeface="Noto Sans SC"/>
                <a:sym typeface="Noto Sans SC"/>
              </a:rPr>
              <a:t>必备知识</a:t>
            </a:r>
            <a:endParaRPr lang="en-US" sz="1100"/>
          </a:p>
        </p:txBody>
      </p:sp>
      <p:sp>
        <p:nvSpPr>
          <p:cNvPr id="19" name="AutoShape 19"/>
          <p:cNvSpPr/>
          <p:nvPr/>
        </p:nvSpPr>
        <p:spPr>
          <a:xfrm>
            <a:off x="8318500" y="3175000"/>
            <a:ext cx="2921000" cy="279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4B5563"/>
                </a:solidFill>
                <a:latin typeface="Noto Sans SC"/>
                <a:ea typeface="Noto Sans SC"/>
                <a:cs typeface="Noto Sans SC"/>
                <a:sym typeface="Noto Sans SC"/>
              </a:rPr>
              <a:t>• 掌握战略管理的一般职能与流程。   □</a:t>
            </a:r>
            <a:endParaRPr lang="en-US" sz="1100"/>
          </a:p>
          <a:p>
            <a:pPr indent="0" algn="l">
              <a:lnSpc>
                <a:spcPct val="125000"/>
              </a:lnSpc>
            </a:pPr>
            <a:r>
              <a:rPr lang="en-US" sz="1200" b="0" i="0" u="none" strike="noStrike">
                <a:solidFill>
                  <a:srgbClr val="4B5563"/>
                </a:solidFill>
                <a:latin typeface="Noto Sans SC"/>
                <a:ea typeface="Noto Sans SC"/>
                <a:cs typeface="Noto Sans SC"/>
                <a:sym typeface="Noto Sans SC"/>
              </a:rPr>
              <a:t>• 理解战略管理者的定义、主要职责与构成。   □</a:t>
            </a:r>
          </a:p>
          <a:p>
            <a:pPr indent="0" algn="l">
              <a:lnSpc>
                <a:spcPct val="125000"/>
              </a:lnSpc>
            </a:pPr>
            <a:r>
              <a:rPr lang="en-US" sz="1200" b="0" i="0" u="none" strike="noStrike">
                <a:solidFill>
                  <a:srgbClr val="4B5563"/>
                </a:solidFill>
                <a:latin typeface="Noto Sans SC"/>
                <a:ea typeface="Noto Sans SC"/>
                <a:cs typeface="Noto Sans SC"/>
                <a:sym typeface="Noto Sans SC"/>
              </a:rPr>
              <a:t>• 了解战略管理相关的组织设计及其核心特点。   □</a:t>
            </a:r>
          </a:p>
          <a:p>
            <a:pPr indent="0" algn="l">
              <a:lnSpc>
                <a:spcPct val="125000"/>
              </a:lnSpc>
            </a:pPr>
            <a:r>
              <a:rPr lang="en-US" sz="1200" b="0" i="0" u="none" strike="noStrike">
                <a:solidFill>
                  <a:srgbClr val="4B5563"/>
                </a:solidFill>
                <a:latin typeface="Noto Sans SC"/>
                <a:ea typeface="Noto Sans SC"/>
                <a:cs typeface="Noto Sans SC"/>
                <a:sym typeface="Noto Sans SC"/>
              </a:rPr>
              <a:t>• 明确优秀战略管理者的素质要求与培养途径。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理论结合实践指引：权力-利益矩阵</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0" i="0" u="none" strike="noStrike">
                <a:solidFill>
                  <a:srgbClr val="4B5563"/>
                </a:solidFill>
                <a:latin typeface="Noto Sans SC"/>
                <a:ea typeface="Noto Sans SC"/>
                <a:cs typeface="Noto Sans SC"/>
                <a:sym typeface="Noto Sans SC"/>
              </a:rPr>
              <a:t>这是一个非常实用的工具，用于分析和管理不同利益相关者，帮助我们清晰识别关键关系并优化资源配置。</a:t>
            </a:r>
            <a:endParaRPr lang="en-US" sz="1100"/>
          </a:p>
        </p:txBody>
      </p:sp>
      <p:sp>
        <p:nvSpPr>
          <p:cNvPr id="6" name="AutoShape 6"/>
          <p:cNvSpPr/>
          <p:nvPr/>
        </p:nvSpPr>
        <p:spPr>
          <a:xfrm>
            <a:off x="762000" y="5969000"/>
            <a:ext cx="5080000" cy="635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200" b="0" i="0" u="none" strike="noStrike">
                <a:solidFill>
                  <a:srgbClr val="6B7280"/>
                </a:solidFill>
                <a:latin typeface="Noto Sans SC"/>
                <a:ea typeface="Noto Sans SC"/>
                <a:cs typeface="Noto Sans SC"/>
                <a:sym typeface="Noto Sans SC"/>
              </a:rPr>
              <a:t>纵轴 (Power)：利益相关者的影响力 | 横轴 (Interest)：利益相关者的关心度</a:t>
            </a:r>
            <a:endParaRPr lang="en-US" sz="1100"/>
          </a:p>
        </p:txBody>
      </p:sp>
      <p:sp>
        <p:nvSpPr>
          <p:cNvPr id="7" name="AutoShape 7"/>
          <p:cNvSpPr/>
          <p:nvPr/>
        </p:nvSpPr>
        <p:spPr>
          <a:xfrm>
            <a:off x="6223000" y="2286000"/>
            <a:ext cx="2667000" cy="1778000"/>
          </a:xfrm>
          <a:prstGeom prst="roundRect">
            <a:avLst>
              <a:gd name="adj" fmla="val 8571"/>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413500" y="2476500"/>
            <a:ext cx="355600" cy="355600"/>
          </a:xfrm>
          <a:prstGeom prst="rect">
            <a:avLst/>
          </a:prstGeom>
        </p:spPr>
      </p:pic>
      <p:sp>
        <p:nvSpPr>
          <p:cNvPr id="9" name="AutoShape 9"/>
          <p:cNvSpPr/>
          <p:nvPr/>
        </p:nvSpPr>
        <p:spPr>
          <a:xfrm>
            <a:off x="6858000" y="2438400"/>
            <a:ext cx="1905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重点管理</a:t>
            </a:r>
            <a:r>
              <a:rPr lang="en-US" sz="1200" b="0" i="0" u="none" strike="noStrike">
                <a:solidFill>
                  <a:srgbClr val="6B7280"/>
                </a:solidFill>
                <a:latin typeface="Noto Sans SC"/>
                <a:ea typeface="Noto Sans SC"/>
                <a:cs typeface="Noto Sans SC"/>
                <a:sym typeface="Noto Sans SC"/>
              </a:rPr>
              <a:t>(Key Players)</a:t>
            </a:r>
            <a:endParaRPr lang="en-US" sz="1100"/>
          </a:p>
        </p:txBody>
      </p:sp>
      <p:sp>
        <p:nvSpPr>
          <p:cNvPr id="10" name="AutoShape 10"/>
          <p:cNvSpPr/>
          <p:nvPr/>
        </p:nvSpPr>
        <p:spPr>
          <a:xfrm>
            <a:off x="6413500" y="3175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特征：高权力 · 高利益</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行动：投入最多精力，紧密沟通与维护</a:t>
            </a:r>
            <a:endParaRPr lang="en-US" sz="1100"/>
          </a:p>
        </p:txBody>
      </p:sp>
      <p:sp>
        <p:nvSpPr>
          <p:cNvPr id="11" name="AutoShape 11"/>
          <p:cNvSpPr/>
          <p:nvPr/>
        </p:nvSpPr>
        <p:spPr>
          <a:xfrm>
            <a:off x="9080500" y="2286000"/>
            <a:ext cx="2667000" cy="1778000"/>
          </a:xfrm>
          <a:prstGeom prst="roundRect">
            <a:avLst>
              <a:gd name="adj" fmla="val 8571"/>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271000" y="2476500"/>
            <a:ext cx="355600" cy="355600"/>
          </a:xfrm>
          <a:prstGeom prst="rect">
            <a:avLst/>
          </a:prstGeom>
        </p:spPr>
      </p:pic>
      <p:sp>
        <p:nvSpPr>
          <p:cNvPr id="13" name="AutoShape 13"/>
          <p:cNvSpPr/>
          <p:nvPr/>
        </p:nvSpPr>
        <p:spPr>
          <a:xfrm>
            <a:off x="9715500" y="2438400"/>
            <a:ext cx="1905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令其满意</a:t>
            </a:r>
            <a:r>
              <a:rPr lang="en-US" sz="1200" b="0" i="0" u="none" strike="noStrike">
                <a:solidFill>
                  <a:srgbClr val="6B7280"/>
                </a:solidFill>
                <a:latin typeface="Noto Sans SC"/>
                <a:ea typeface="Noto Sans SC"/>
                <a:cs typeface="Noto Sans SC"/>
                <a:sym typeface="Noto Sans SC"/>
              </a:rPr>
              <a:t>(Context Setters)</a:t>
            </a:r>
            <a:endParaRPr lang="en-US" sz="1100"/>
          </a:p>
        </p:txBody>
      </p:sp>
      <p:sp>
        <p:nvSpPr>
          <p:cNvPr id="14" name="AutoShape 14"/>
          <p:cNvSpPr/>
          <p:nvPr/>
        </p:nvSpPr>
        <p:spPr>
          <a:xfrm>
            <a:off x="9271000" y="3175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特征：高权力 · 低利益</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行动：定期沟通，确保不产生负面影响</a:t>
            </a:r>
            <a:endParaRPr lang="en-US" sz="1100"/>
          </a:p>
        </p:txBody>
      </p:sp>
      <p:sp>
        <p:nvSpPr>
          <p:cNvPr id="15" name="AutoShape 15"/>
          <p:cNvSpPr/>
          <p:nvPr/>
        </p:nvSpPr>
        <p:spPr>
          <a:xfrm>
            <a:off x="6223000" y="4318000"/>
            <a:ext cx="2667000" cy="1778000"/>
          </a:xfrm>
          <a:prstGeom prst="roundRect">
            <a:avLst>
              <a:gd name="adj" fmla="val 8571"/>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13500" y="4508500"/>
            <a:ext cx="355600" cy="355600"/>
          </a:xfrm>
          <a:prstGeom prst="rect">
            <a:avLst/>
          </a:prstGeom>
        </p:spPr>
      </p:pic>
      <p:sp>
        <p:nvSpPr>
          <p:cNvPr id="17" name="AutoShape 17"/>
          <p:cNvSpPr/>
          <p:nvPr/>
        </p:nvSpPr>
        <p:spPr>
          <a:xfrm>
            <a:off x="6858000" y="4470400"/>
            <a:ext cx="1905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保持告知</a:t>
            </a:r>
            <a:r>
              <a:rPr lang="en-US" sz="1200" b="0" i="0" u="none" strike="noStrike">
                <a:solidFill>
                  <a:srgbClr val="6B7280"/>
                </a:solidFill>
                <a:latin typeface="Noto Sans SC"/>
                <a:ea typeface="Noto Sans SC"/>
                <a:cs typeface="Noto Sans SC"/>
                <a:sym typeface="Noto Sans SC"/>
              </a:rPr>
              <a:t>(Subjects)</a:t>
            </a:r>
            <a:endParaRPr lang="en-US" sz="1100"/>
          </a:p>
        </p:txBody>
      </p:sp>
      <p:sp>
        <p:nvSpPr>
          <p:cNvPr id="18" name="AutoShape 18"/>
          <p:cNvSpPr/>
          <p:nvPr/>
        </p:nvSpPr>
        <p:spPr>
          <a:xfrm>
            <a:off x="6413500" y="5207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特征：低权力 · 高利益</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行动：及时通报项目进展，维持信任关系</a:t>
            </a:r>
            <a:endParaRPr lang="en-US" sz="1100"/>
          </a:p>
        </p:txBody>
      </p:sp>
      <p:sp>
        <p:nvSpPr>
          <p:cNvPr id="19" name="AutoShape 19"/>
          <p:cNvSpPr/>
          <p:nvPr/>
        </p:nvSpPr>
        <p:spPr>
          <a:xfrm>
            <a:off x="9080500" y="4318000"/>
            <a:ext cx="2667000" cy="1778000"/>
          </a:xfrm>
          <a:prstGeom prst="roundRect">
            <a:avLst>
              <a:gd name="adj" fmla="val 8571"/>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271000" y="4508500"/>
            <a:ext cx="355600" cy="355600"/>
          </a:xfrm>
          <a:prstGeom prst="rect">
            <a:avLst/>
          </a:prstGeom>
        </p:spPr>
      </p:pic>
      <p:sp>
        <p:nvSpPr>
          <p:cNvPr id="21" name="AutoShape 21"/>
          <p:cNvSpPr/>
          <p:nvPr/>
        </p:nvSpPr>
        <p:spPr>
          <a:xfrm>
            <a:off x="9715500" y="4470400"/>
            <a:ext cx="1905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F2937"/>
                </a:solidFill>
                <a:latin typeface="Noto Sans SC"/>
                <a:ea typeface="Noto Sans SC"/>
                <a:cs typeface="Noto Sans SC"/>
                <a:sym typeface="Noto Sans SC"/>
              </a:rPr>
              <a:t>最少精力</a:t>
            </a:r>
            <a:r>
              <a:rPr lang="en-US" sz="1200" b="0" i="0" u="none" strike="noStrike">
                <a:solidFill>
                  <a:srgbClr val="6B7280"/>
                </a:solidFill>
                <a:latin typeface="Noto Sans SC"/>
                <a:ea typeface="Noto Sans SC"/>
                <a:cs typeface="Noto Sans SC"/>
                <a:sym typeface="Noto Sans SC"/>
              </a:rPr>
              <a:t>(Crowd)</a:t>
            </a:r>
            <a:endParaRPr lang="en-US" sz="1100"/>
          </a:p>
        </p:txBody>
      </p:sp>
      <p:sp>
        <p:nvSpPr>
          <p:cNvPr id="22" name="AutoShape 22"/>
          <p:cNvSpPr/>
          <p:nvPr/>
        </p:nvSpPr>
        <p:spPr>
          <a:xfrm>
            <a:off x="9271000" y="5207000"/>
            <a:ext cx="2286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4B5563"/>
                </a:solidFill>
                <a:latin typeface="Noto Sans SC"/>
                <a:ea typeface="Noto Sans SC"/>
                <a:cs typeface="Noto Sans SC"/>
                <a:sym typeface="Noto Sans SC"/>
              </a:rPr>
              <a:t>特征：低权力 · 低利益</a:t>
            </a:r>
            <a:br>
              <a:rPr lang="en-US" sz="1300" b="0" i="0" u="none" strike="noStrike">
                <a:solidFill>
                  <a:srgbClr val="4B5563"/>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行动：例行性监测，无需主动投入资源</a:t>
            </a:r>
            <a:endParaRPr lang="en-US" sz="1100"/>
          </a:p>
        </p:txBody>
      </p:sp>
      <p:pic>
        <p:nvPicPr>
          <p:cNvPr id="26" name="图片 25">
            <a:extLst>
              <a:ext uri="{FF2B5EF4-FFF2-40B4-BE49-F238E27FC236}">
                <a16:creationId xmlns:a16="http://schemas.microsoft.com/office/drawing/2014/main" id="{4AAFFC5C-1D0C-4336-D5A4-848DCA383D0B}"/>
              </a:ext>
            </a:extLst>
          </p:cNvPr>
          <p:cNvPicPr>
            <a:picLocks noChangeAspect="1"/>
          </p:cNvPicPr>
          <p:nvPr/>
        </p:nvPicPr>
        <p:blipFill>
          <a:blip r:embed="rId12">
            <a:extLst>
              <a:ext uri="{BEBA8EAE-BF5A-486C-A8C5-ECC9F3942E4B}">
                <a14:imgProps xmlns:a14="http://schemas.microsoft.com/office/drawing/2010/main">
                  <a14:imgLayer r:embed="rId13">
                    <a14:imgEffect>
                      <a14:sharpenSoften amount="25000"/>
                    </a14:imgEffect>
                  </a14:imgLayer>
                </a14:imgProps>
              </a:ext>
            </a:extLst>
          </a:blip>
          <a:stretch>
            <a:fillRect/>
          </a:stretch>
        </p:blipFill>
        <p:spPr>
          <a:xfrm>
            <a:off x="762000" y="2216042"/>
            <a:ext cx="5079532" cy="3752958"/>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项目工作场景回顾</a:t>
            </a:r>
            <a:endParaRPr lang="en-US" sz="1100"/>
          </a:p>
        </p:txBody>
      </p:sp>
      <p:sp>
        <p:nvSpPr>
          <p:cNvPr id="4" name="AutoShape 4"/>
          <p:cNvSpPr/>
          <p:nvPr/>
        </p:nvSpPr>
        <p:spPr>
          <a:xfrm>
            <a:off x="762000" y="13335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E5E7EB"/>
                </a:solidFill>
                <a:latin typeface="Noto Sans SC"/>
                <a:ea typeface="Noto Sans SC"/>
                <a:cs typeface="Noto Sans SC"/>
                <a:sym typeface="Noto Sans SC"/>
              </a:rPr>
              <a:t>让我们回到本项目开篇的案例，运用本模块所学的知识来重新审视张有为同学面临的困境。</a:t>
            </a:r>
            <a:endParaRPr lang="en-US" sz="1100"/>
          </a:p>
        </p:txBody>
      </p:sp>
      <p:sp>
        <p:nvSpPr>
          <p:cNvPr id="5" name="AutoShape 5"/>
          <p:cNvSpPr/>
          <p:nvPr/>
        </p:nvSpPr>
        <p:spPr>
          <a:xfrm>
            <a:off x="762000" y="2159000"/>
            <a:ext cx="3302000" cy="3937000"/>
          </a:xfrm>
          <a:prstGeom prst="roundRect">
            <a:avLst>
              <a:gd name="adj" fmla="val 4615"/>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413000"/>
            <a:ext cx="355600" cy="355600"/>
          </a:xfrm>
          <a:prstGeom prst="rect">
            <a:avLst/>
          </a:prstGeom>
        </p:spPr>
      </p:pic>
      <p:sp>
        <p:nvSpPr>
          <p:cNvPr id="7" name="AutoShape 7"/>
          <p:cNvSpPr/>
          <p:nvPr/>
        </p:nvSpPr>
        <p:spPr>
          <a:xfrm>
            <a:off x="1524000" y="24130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案例回顾</a:t>
            </a:r>
            <a:endParaRPr lang="en-US" sz="1100"/>
          </a:p>
        </p:txBody>
      </p:sp>
      <p:sp>
        <p:nvSpPr>
          <p:cNvPr id="8" name="AutoShape 8"/>
          <p:cNvSpPr/>
          <p:nvPr/>
        </p:nvSpPr>
        <p:spPr>
          <a:xfrm>
            <a:off x="1016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33333"/>
              </a:lnSpc>
              <a:defRPr/>
            </a:pPr>
            <a:r>
              <a:rPr lang="en-US" sz="1400" b="1" i="0" u="none" strike="noStrike">
                <a:solidFill>
                  <a:srgbClr val="22C55E"/>
                </a:solidFill>
                <a:latin typeface="Noto Sans SC"/>
                <a:ea typeface="Noto Sans SC"/>
                <a:cs typeface="Noto Sans SC"/>
                <a:sym typeface="Noto Sans SC"/>
              </a:rPr>
              <a:t>👤 核心人物：</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张有为同学，创办智能机器人公司的创业者。</a:t>
            </a:r>
            <a:endParaRPr lang="en-US" sz="1100"/>
          </a:p>
          <a:p>
            <a:pPr indent="0" algn="l">
              <a:lnSpc>
                <a:spcPct val="133333"/>
              </a:lnSpc>
              <a:spcBef>
                <a:spcPts val="1500"/>
              </a:spcBef>
            </a:pPr>
            <a:r>
              <a:rPr lang="en-US" sz="1400" b="1" i="0" u="none" strike="noStrike">
                <a:solidFill>
                  <a:srgbClr val="EF4444"/>
                </a:solidFill>
                <a:latin typeface="Noto Sans SC"/>
                <a:ea typeface="Noto Sans SC"/>
                <a:cs typeface="Noto Sans SC"/>
                <a:sym typeface="Noto Sans SC"/>
              </a:rPr>
              <a:t>⚠️ 面临困境：</a:t>
            </a:r>
            <a:br>
              <a:rPr lang="en-US" sz="1600" b="0" i="0" u="none" strike="noStrike">
                <a:solidFill>
                  <a:srgbClr val="1F2329"/>
                </a:solidFill>
                <a:latin typeface="Noto Sans SC"/>
                <a:ea typeface="Noto Sans SC"/>
                <a:cs typeface="Noto Sans SC"/>
                <a:sym typeface="Noto Sans SC"/>
              </a:rPr>
            </a:br>
            <a:r>
              <a:rPr lang="en-US" sz="1300" b="0" i="0" u="none" strike="noStrike">
                <a:solidFill>
                  <a:srgbClr val="4B5563"/>
                </a:solidFill>
                <a:latin typeface="Noto Sans SC"/>
                <a:ea typeface="Noto Sans SC"/>
                <a:cs typeface="Noto Sans SC"/>
                <a:sym typeface="Noto Sans SC"/>
              </a:rPr>
              <a:t>团队痴迷于底层技术打磨，但产品商业化变现极其困难，且面临着红海般激烈的市场竞争。</a:t>
            </a:r>
          </a:p>
        </p:txBody>
      </p:sp>
      <p:sp>
        <p:nvSpPr>
          <p:cNvPr id="9" name="AutoShape 9"/>
          <p:cNvSpPr/>
          <p:nvPr/>
        </p:nvSpPr>
        <p:spPr>
          <a:xfrm>
            <a:off x="4445000" y="2159000"/>
            <a:ext cx="3302000" cy="3937000"/>
          </a:xfrm>
          <a:prstGeom prst="roundRect">
            <a:avLst>
              <a:gd name="adj" fmla="val 4615"/>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413000"/>
            <a:ext cx="355600" cy="355600"/>
          </a:xfrm>
          <a:prstGeom prst="rect">
            <a:avLst/>
          </a:prstGeom>
        </p:spPr>
      </p:pic>
      <p:sp>
        <p:nvSpPr>
          <p:cNvPr id="11" name="AutoShape 11"/>
          <p:cNvSpPr/>
          <p:nvPr/>
        </p:nvSpPr>
        <p:spPr>
          <a:xfrm>
            <a:off x="5207000" y="24130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深度剖析</a:t>
            </a:r>
            <a:endParaRPr lang="en-US" sz="1100"/>
          </a:p>
        </p:txBody>
      </p:sp>
      <p:sp>
        <p:nvSpPr>
          <p:cNvPr id="12" name="AutoShape 12"/>
          <p:cNvSpPr/>
          <p:nvPr/>
        </p:nvSpPr>
        <p:spPr>
          <a:xfrm>
            <a:off x="4699000" y="3175000"/>
            <a:ext cx="2794000" cy="241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0" i="0" u="none" strike="noStrike">
                <a:solidFill>
                  <a:srgbClr val="374151"/>
                </a:solidFill>
                <a:latin typeface="Noto Sans SC"/>
                <a:ea typeface="Noto Sans SC"/>
                <a:cs typeface="Noto Sans SC"/>
                <a:sym typeface="Noto Sans SC"/>
              </a:rPr>
              <a:t>1.</a:t>
            </a:r>
            <a:r>
              <a:rPr lang="en-US" sz="1300" b="1" i="0" u="none" strike="noStrike">
                <a:solidFill>
                  <a:srgbClr val="374151"/>
                </a:solidFill>
                <a:latin typeface="Noto Sans SC"/>
                <a:ea typeface="Noto Sans SC"/>
                <a:cs typeface="Noto Sans SC"/>
                <a:sym typeface="Noto Sans SC"/>
              </a:rPr>
              <a:t>战略职能缺位：</a:t>
            </a:r>
            <a:r>
              <a:rPr lang="en-US" sz="1300" b="0" i="0" u="none" strike="noStrike">
                <a:solidFill>
                  <a:srgbClr val="374151"/>
                </a:solidFill>
                <a:latin typeface="Noto Sans SC"/>
                <a:ea typeface="Noto Sans SC"/>
                <a:cs typeface="Noto Sans SC"/>
                <a:sym typeface="Noto Sans SC"/>
              </a:rPr>
              <a:t>缺乏对外部环境的系统分析与长期战略规划，组织架构无法支撑业务发展。</a:t>
            </a:r>
            <a:endParaRPr lang="en-US" sz="1100"/>
          </a:p>
          <a:p>
            <a:pPr indent="0" algn="l">
              <a:lnSpc>
                <a:spcPct val="125000"/>
              </a:lnSpc>
              <a:spcBef>
                <a:spcPts val="1200"/>
              </a:spcBef>
            </a:pPr>
            <a:r>
              <a:rPr lang="en-US" sz="1300" b="0" i="0" u="none" strike="noStrike">
                <a:solidFill>
                  <a:srgbClr val="374151"/>
                </a:solidFill>
                <a:latin typeface="Noto Sans SC"/>
                <a:ea typeface="Noto Sans SC"/>
                <a:cs typeface="Noto Sans SC"/>
                <a:sym typeface="Noto Sans SC"/>
              </a:rPr>
              <a:t>2.</a:t>
            </a:r>
            <a:r>
              <a:rPr lang="en-US" sz="1300" b="1" i="0" u="none" strike="noStrike">
                <a:solidFill>
                  <a:srgbClr val="374151"/>
                </a:solidFill>
                <a:latin typeface="Noto Sans SC"/>
                <a:ea typeface="Noto Sans SC"/>
                <a:cs typeface="Noto Sans SC"/>
                <a:sym typeface="Noto Sans SC"/>
              </a:rPr>
              <a:t>角色能力错位：</a:t>
            </a:r>
            <a:r>
              <a:rPr lang="en-US" sz="1300" b="0" i="0" u="none" strike="noStrike">
                <a:solidFill>
                  <a:srgbClr val="374151"/>
                </a:solidFill>
                <a:latin typeface="Noto Sans SC"/>
                <a:ea typeface="Noto Sans SC"/>
                <a:cs typeface="Noto Sans SC"/>
                <a:sym typeface="Noto Sans SC"/>
              </a:rPr>
              <a:t>团队定位仍停留在“技术专家”，缺乏“战略管理者”应有的市场洞察与经营思维。</a:t>
            </a:r>
          </a:p>
          <a:p>
            <a:pPr indent="0" algn="l">
              <a:lnSpc>
                <a:spcPct val="125000"/>
              </a:lnSpc>
              <a:spcBef>
                <a:spcPts val="1200"/>
              </a:spcBef>
            </a:pPr>
            <a:r>
              <a:rPr lang="en-US" sz="1300" b="0" i="0" u="none" strike="noStrike">
                <a:solidFill>
                  <a:srgbClr val="374151"/>
                </a:solidFill>
                <a:latin typeface="Noto Sans SC"/>
                <a:ea typeface="Noto Sans SC"/>
                <a:cs typeface="Noto Sans SC"/>
                <a:sym typeface="Noto Sans SC"/>
              </a:rPr>
              <a:t>3.</a:t>
            </a:r>
            <a:r>
              <a:rPr lang="en-US" sz="1300" b="1" i="0" u="none" strike="noStrike">
                <a:solidFill>
                  <a:srgbClr val="374151"/>
                </a:solidFill>
                <a:latin typeface="Noto Sans SC"/>
                <a:ea typeface="Noto Sans SC"/>
                <a:cs typeface="Noto Sans SC"/>
                <a:sym typeface="Noto Sans SC"/>
              </a:rPr>
              <a:t>视角盲区：</a:t>
            </a:r>
            <a:r>
              <a:rPr lang="en-US" sz="1300" b="0" i="0" u="none" strike="noStrike">
                <a:solidFill>
                  <a:srgbClr val="374151"/>
                </a:solidFill>
                <a:latin typeface="Noto Sans SC"/>
                <a:ea typeface="Noto Sans SC"/>
                <a:cs typeface="Noto Sans SC"/>
                <a:sym typeface="Noto Sans SC"/>
              </a:rPr>
              <a:t>过度关注技术实现，忽视了客户真实需求与投资者的核心诉求。</a:t>
            </a:r>
          </a:p>
        </p:txBody>
      </p:sp>
      <p:sp>
        <p:nvSpPr>
          <p:cNvPr id="13" name="AutoShape 13"/>
          <p:cNvSpPr/>
          <p:nvPr/>
        </p:nvSpPr>
        <p:spPr>
          <a:xfrm>
            <a:off x="8128000" y="2159000"/>
            <a:ext cx="3302000" cy="3937000"/>
          </a:xfrm>
          <a:prstGeom prst="roundRect">
            <a:avLst>
              <a:gd name="adj" fmla="val 4615"/>
            </a:avLst>
          </a:prstGeom>
          <a:solidFill>
            <a:srgbClr val="F0FDF4">
              <a:alpha val="100000"/>
            </a:srgbClr>
          </a:solidFill>
          <a:ln w="25400" cap="flat" cmpd="sng">
            <a:solidFill>
              <a:srgbClr val="22C55E">
                <a:alpha val="5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413000"/>
            <a:ext cx="355600" cy="355600"/>
          </a:xfrm>
          <a:prstGeom prst="rect">
            <a:avLst/>
          </a:prstGeom>
        </p:spPr>
      </p:pic>
      <p:sp>
        <p:nvSpPr>
          <p:cNvPr id="15" name="AutoShape 15"/>
          <p:cNvSpPr/>
          <p:nvPr/>
        </p:nvSpPr>
        <p:spPr>
          <a:xfrm>
            <a:off x="8890000" y="2413000"/>
            <a:ext cx="228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5803D"/>
                </a:solidFill>
                <a:latin typeface="Noto Sans SC"/>
                <a:ea typeface="Noto Sans SC"/>
                <a:cs typeface="Noto Sans SC"/>
                <a:sym typeface="Noto Sans SC"/>
              </a:rPr>
              <a:t>战略行动指南</a:t>
            </a:r>
            <a:endParaRPr lang="en-US" sz="1100"/>
          </a:p>
        </p:txBody>
      </p:sp>
      <p:sp>
        <p:nvSpPr>
          <p:cNvPr id="16" name="AutoShape 16"/>
          <p:cNvSpPr/>
          <p:nvPr/>
        </p:nvSpPr>
        <p:spPr>
          <a:xfrm>
            <a:off x="8382000" y="3302000"/>
            <a:ext cx="2794000" cy="2286000"/>
          </a:xfrm>
          <a:prstGeom prst="rect">
            <a:avLst/>
          </a:prstGeom>
          <a:noFill/>
          <a:ln w="12700" cap="flat" cmpd="sng">
            <a:noFill/>
            <a:prstDash val="solid"/>
            <a:round/>
          </a:ln>
        </p:spPr>
        <p:txBody>
          <a:bodyPr vert="horz" wrap="square" lIns="0" tIns="0" rIns="0" bIns="0" rtlCol="0" anchor="ctr" anchorCtr="0"/>
          <a:lstStyle/>
          <a:p>
            <a:pPr indent="0" algn="just">
              <a:lnSpc>
                <a:spcPct val="141666"/>
              </a:lnSpc>
              <a:defRPr/>
            </a:pPr>
            <a:r>
              <a:rPr lang="en-US" sz="1300" b="0" i="0" u="none" strike="noStrike">
                <a:solidFill>
                  <a:srgbClr val="064E3B"/>
                </a:solidFill>
                <a:latin typeface="Noto Sans SC"/>
                <a:ea typeface="Noto Sans SC"/>
                <a:cs typeface="Noto Sans SC"/>
                <a:sym typeface="Noto Sans SC"/>
              </a:rPr>
              <a:t>明确团队的“战略管理者”角色定位，主动引入具备商业、财务背景的多元化人才。建立标准化的战略分析与决策流程，在追求技术突破与满足利益相关者诉求之间找到平衡点，从而实现商业闭环。</a:t>
            </a:r>
            <a:endParaRPr lang="en-US" sz="11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知识加油站</a:t>
            </a:r>
            <a:endParaRPr lang="en-US" sz="1100"/>
          </a:p>
        </p:txBody>
      </p:sp>
      <p:sp>
        <p:nvSpPr>
          <p:cNvPr id="4" name="AutoShape 4"/>
          <p:cNvSpPr/>
          <p:nvPr/>
        </p:nvSpPr>
        <p:spPr>
          <a:xfrm>
            <a:off x="762000" y="1651000"/>
            <a:ext cx="3302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65200" y="1854200"/>
            <a:ext cx="304800" cy="304800"/>
          </a:xfrm>
          <a:prstGeom prst="rect">
            <a:avLst/>
          </a:prstGeom>
        </p:spPr>
      </p:pic>
      <p:sp>
        <p:nvSpPr>
          <p:cNvPr id="6" name="AutoShape 6"/>
          <p:cNvSpPr/>
          <p:nvPr/>
        </p:nvSpPr>
        <p:spPr>
          <a:xfrm>
            <a:off x="1397000" y="18542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《战略管理：利益相关者方法》</a:t>
            </a:r>
            <a:endParaRPr lang="en-US" sz="1100"/>
          </a:p>
          <a:p>
            <a:pPr indent="0" algn="l">
              <a:lnSpc>
                <a:spcPct val="125000"/>
              </a:lnSpc>
            </a:pPr>
            <a:r>
              <a:rPr lang="en-US" sz="1200" b="0" i="0" u="none" strike="noStrike">
                <a:solidFill>
                  <a:srgbClr val="6B7280"/>
                </a:solidFill>
                <a:latin typeface="Noto Sans SC"/>
                <a:ea typeface="Noto Sans SC"/>
                <a:cs typeface="Noto Sans SC"/>
                <a:sym typeface="Noto Sans SC"/>
              </a:rPr>
              <a:t>R.爱德华·弗里曼</a:t>
            </a:r>
          </a:p>
        </p:txBody>
      </p:sp>
      <p:sp>
        <p:nvSpPr>
          <p:cNvPr id="7" name="AutoShape 7"/>
          <p:cNvSpPr/>
          <p:nvPr/>
        </p:nvSpPr>
        <p:spPr>
          <a:xfrm>
            <a:off x="965200" y="2794000"/>
            <a:ext cx="28956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深入了解利益相关者理论的经典著作，理解企业与多方主体的共生关系。</a:t>
            </a:r>
            <a:endParaRPr lang="en-US" sz="1100"/>
          </a:p>
        </p:txBody>
      </p:sp>
      <p:sp>
        <p:nvSpPr>
          <p:cNvPr id="8" name="AutoShape 8"/>
          <p:cNvSpPr/>
          <p:nvPr/>
        </p:nvSpPr>
        <p:spPr>
          <a:xfrm>
            <a:off x="4445000" y="1651000"/>
            <a:ext cx="3302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48200" y="1854200"/>
            <a:ext cx="304800" cy="304800"/>
          </a:xfrm>
          <a:prstGeom prst="rect">
            <a:avLst/>
          </a:prstGeom>
        </p:spPr>
      </p:pic>
      <p:sp>
        <p:nvSpPr>
          <p:cNvPr id="10" name="AutoShape 10"/>
          <p:cNvSpPr/>
          <p:nvPr/>
        </p:nvSpPr>
        <p:spPr>
          <a:xfrm>
            <a:off x="5080000" y="18542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《竞争战略》</a:t>
            </a:r>
            <a:endParaRPr lang="en-US" sz="1100"/>
          </a:p>
          <a:p>
            <a:pPr indent="0" algn="l">
              <a:lnSpc>
                <a:spcPct val="125000"/>
              </a:lnSpc>
            </a:pPr>
            <a:r>
              <a:rPr lang="en-US" sz="1200" b="0" i="0" u="none" strike="noStrike">
                <a:solidFill>
                  <a:srgbClr val="6B7280"/>
                </a:solidFill>
                <a:latin typeface="Noto Sans SC"/>
                <a:ea typeface="Noto Sans SC"/>
                <a:cs typeface="Noto Sans SC"/>
                <a:sym typeface="Noto Sans SC"/>
              </a:rPr>
              <a:t>迈克尔·波特</a:t>
            </a:r>
          </a:p>
        </p:txBody>
      </p:sp>
      <p:sp>
        <p:nvSpPr>
          <p:cNvPr id="11" name="AutoShape 11"/>
          <p:cNvSpPr/>
          <p:nvPr/>
        </p:nvSpPr>
        <p:spPr>
          <a:xfrm>
            <a:off x="4648200" y="2794000"/>
            <a:ext cx="28956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学习如何分析行业竞争格局，掌握五力模型，制定行之有效的企业竞争战略。</a:t>
            </a:r>
            <a:endParaRPr lang="en-US" sz="1100"/>
          </a:p>
        </p:txBody>
      </p:sp>
      <p:sp>
        <p:nvSpPr>
          <p:cNvPr id="12" name="AutoShape 12"/>
          <p:cNvSpPr/>
          <p:nvPr/>
        </p:nvSpPr>
        <p:spPr>
          <a:xfrm>
            <a:off x="8128000" y="1651000"/>
            <a:ext cx="3302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31200" y="1854200"/>
            <a:ext cx="304800" cy="304800"/>
          </a:xfrm>
          <a:prstGeom prst="rect">
            <a:avLst/>
          </a:prstGeom>
        </p:spPr>
      </p:pic>
      <p:sp>
        <p:nvSpPr>
          <p:cNvPr id="14" name="AutoShape 14"/>
          <p:cNvSpPr/>
          <p:nvPr/>
        </p:nvSpPr>
        <p:spPr>
          <a:xfrm>
            <a:off x="8763000" y="1854200"/>
            <a:ext cx="241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《管理者而非MBA》</a:t>
            </a:r>
            <a:endParaRPr lang="en-US" sz="1100"/>
          </a:p>
          <a:p>
            <a:pPr indent="0" algn="l">
              <a:lnSpc>
                <a:spcPct val="125000"/>
              </a:lnSpc>
            </a:pPr>
            <a:r>
              <a:rPr lang="en-US" sz="1200" b="0" i="0" u="none" strike="noStrike">
                <a:solidFill>
                  <a:srgbClr val="6B7280"/>
                </a:solidFill>
                <a:latin typeface="Noto Sans SC"/>
                <a:ea typeface="Noto Sans SC"/>
                <a:cs typeface="Noto Sans SC"/>
                <a:sym typeface="Noto Sans SC"/>
              </a:rPr>
              <a:t>亨利·明茨伯格</a:t>
            </a:r>
          </a:p>
        </p:txBody>
      </p:sp>
      <p:sp>
        <p:nvSpPr>
          <p:cNvPr id="15" name="AutoShape 15"/>
          <p:cNvSpPr/>
          <p:nvPr/>
        </p:nvSpPr>
        <p:spPr>
          <a:xfrm>
            <a:off x="8331200" y="2794000"/>
            <a:ext cx="28956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200" b="0" i="0" u="none" strike="noStrike">
                <a:solidFill>
                  <a:srgbClr val="4B5563"/>
                </a:solidFill>
                <a:latin typeface="Noto Sans SC"/>
                <a:ea typeface="Noto Sans SC"/>
                <a:cs typeface="Noto Sans SC"/>
                <a:sym typeface="Noto Sans SC"/>
              </a:rPr>
              <a:t>批判性地思考传统管理教育与实践的脱节，帮助培养更务实、全面的管理思维。</a:t>
            </a:r>
            <a:endParaRPr lang="en-US" sz="1100"/>
          </a:p>
        </p:txBody>
      </p:sp>
      <p:sp>
        <p:nvSpPr>
          <p:cNvPr id="16" name="AutoShape 16"/>
          <p:cNvSpPr/>
          <p:nvPr/>
        </p:nvSpPr>
        <p:spPr>
          <a:xfrm>
            <a:off x="762000" y="4191000"/>
            <a:ext cx="10668000" cy="1397000"/>
          </a:xfrm>
          <a:prstGeom prst="roundRect">
            <a:avLst>
              <a:gd name="adj" fmla="val 1090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4445000"/>
            <a:ext cx="406400" cy="406400"/>
          </a:xfrm>
          <a:prstGeom prst="rect">
            <a:avLst/>
          </a:prstGeom>
        </p:spPr>
      </p:pic>
      <p:sp>
        <p:nvSpPr>
          <p:cNvPr id="18" name="AutoShape 18"/>
          <p:cNvSpPr/>
          <p:nvPr/>
        </p:nvSpPr>
        <p:spPr>
          <a:xfrm>
            <a:off x="1651000" y="4381500"/>
            <a:ext cx="419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哈佛商业评论 (HBR)</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全球顶级商业管理期刊，提供关于战略、营销、组织行为等最新的学术研究与商业案例。</a:t>
            </a:r>
          </a:p>
        </p:txBody>
      </p:sp>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223000" y="4445000"/>
            <a:ext cx="406400" cy="406400"/>
          </a:xfrm>
          <a:prstGeom prst="rect">
            <a:avLst/>
          </a:prstGeom>
        </p:spPr>
      </p:pic>
      <p:sp>
        <p:nvSpPr>
          <p:cNvPr id="20" name="AutoShape 20"/>
          <p:cNvSpPr/>
          <p:nvPr/>
        </p:nvSpPr>
        <p:spPr>
          <a:xfrm>
            <a:off x="6858000" y="4381500"/>
            <a:ext cx="4191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顶尖咨询公司洞察 (BCG, McKinsey, BAIN)</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发布深度的行业趋势分析、宏观经济洞察及战略实践报告，是了解行业前沿动态的绝佳窗口。</a:t>
            </a:r>
          </a:p>
        </p:txBody>
      </p:sp>
      <p:sp>
        <p:nvSpPr>
          <p:cNvPr id="21" name="AutoShape 21"/>
          <p:cNvSpPr/>
          <p:nvPr/>
        </p:nvSpPr>
        <p:spPr>
          <a:xfrm>
            <a:off x="0" y="5842000"/>
            <a:ext cx="1219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15803D"/>
                </a:solidFill>
                <a:latin typeface="Noto Sans SC"/>
                <a:ea typeface="Noto Sans SC"/>
                <a:cs typeface="Noto Sans SC"/>
                <a:sym typeface="Noto Sans SC"/>
              </a:rPr>
              <a:t>持续学习，不断拓宽视野，是成为一名优秀战略管理者的必经之路。</a:t>
            </a:r>
            <a:endParaRPr lang="en-US" sz="11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学习目标</a:t>
            </a:r>
            <a:endParaRPr lang="en-US" sz="1100"/>
          </a:p>
        </p:txBody>
      </p:sp>
      <p:sp>
        <p:nvSpPr>
          <p:cNvPr id="4" name="AutoShape 4"/>
          <p:cNvSpPr/>
          <p:nvPr/>
        </p:nvSpPr>
        <p:spPr>
          <a:xfrm>
            <a:off x="762000" y="1778000"/>
            <a:ext cx="3302000" cy="4318000"/>
          </a:xfrm>
          <a:prstGeom prst="roundRect">
            <a:avLst>
              <a:gd name="adj" fmla="val 3076"/>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778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159000"/>
            <a:ext cx="406400" cy="406400"/>
          </a:xfrm>
          <a:prstGeom prst="rect">
            <a:avLst/>
          </a:prstGeom>
        </p:spPr>
      </p:pic>
      <p:sp>
        <p:nvSpPr>
          <p:cNvPr id="7" name="AutoShape 7"/>
          <p:cNvSpPr/>
          <p:nvPr/>
        </p:nvSpPr>
        <p:spPr>
          <a:xfrm>
            <a:off x="1549400" y="21336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关键能力</a:t>
            </a:r>
            <a:endParaRPr lang="en-US" sz="1100"/>
          </a:p>
        </p:txBody>
      </p:sp>
      <p:sp>
        <p:nvSpPr>
          <p:cNvPr id="8" name="AutoShape 8"/>
          <p:cNvSpPr/>
          <p:nvPr/>
        </p:nvSpPr>
        <p:spPr>
          <a:xfrm>
            <a:off x="1016000" y="2921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25000"/>
              </a:lnSpc>
              <a:spcBef>
                <a:spcPts val="1000"/>
              </a:spcBef>
              <a:defRPr/>
            </a:pPr>
            <a:r>
              <a:rPr lang="en-US" sz="1300" b="0" i="0" u="none" strike="noStrike">
                <a:solidFill>
                  <a:srgbClr val="4B5563"/>
                </a:solidFill>
                <a:latin typeface="Noto Sans SC"/>
                <a:ea typeface="Noto Sans SC"/>
                <a:cs typeface="Noto Sans SC"/>
                <a:sym typeface="Noto Sans SC"/>
              </a:rPr>
              <a:t>• 通过跨专业知识与实际案例相结合，培养学生的跨专业分析能力。</a:t>
            </a:r>
            <a:endParaRPr lang="en-US" sz="1100"/>
          </a:p>
          <a:p>
            <a:pPr indent="0" algn="l">
              <a:lnSpc>
                <a:spcPct val="125000"/>
              </a:lnSpc>
              <a:spcBef>
                <a:spcPts val="1000"/>
              </a:spcBef>
            </a:pPr>
            <a:r>
              <a:rPr lang="en-US" sz="1300" b="0" i="0" u="none" strike="noStrike">
                <a:solidFill>
                  <a:srgbClr val="4B5563"/>
                </a:solidFill>
                <a:latin typeface="Noto Sans SC"/>
                <a:ea typeface="Noto Sans SC"/>
                <a:cs typeface="Noto Sans SC"/>
                <a:sym typeface="Noto Sans SC"/>
              </a:rPr>
              <a:t>• 培养学生案例分析、判断能力及观点的归纳、提炼技能。</a:t>
            </a:r>
          </a:p>
        </p:txBody>
      </p:sp>
      <p:sp>
        <p:nvSpPr>
          <p:cNvPr id="9" name="AutoShape 9"/>
          <p:cNvSpPr/>
          <p:nvPr/>
        </p:nvSpPr>
        <p:spPr>
          <a:xfrm>
            <a:off x="4445000" y="1778000"/>
            <a:ext cx="3302000" cy="4318000"/>
          </a:xfrm>
          <a:prstGeom prst="roundRect">
            <a:avLst>
              <a:gd name="adj" fmla="val 3076"/>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4445000" y="1778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699000" y="2159000"/>
            <a:ext cx="406400" cy="406400"/>
          </a:xfrm>
          <a:prstGeom prst="rect">
            <a:avLst/>
          </a:prstGeom>
        </p:spPr>
      </p:pic>
      <p:sp>
        <p:nvSpPr>
          <p:cNvPr id="12" name="AutoShape 12"/>
          <p:cNvSpPr/>
          <p:nvPr/>
        </p:nvSpPr>
        <p:spPr>
          <a:xfrm>
            <a:off x="5232400" y="21336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核心素养</a:t>
            </a:r>
            <a:endParaRPr lang="en-US" sz="1100"/>
          </a:p>
        </p:txBody>
      </p:sp>
      <p:sp>
        <p:nvSpPr>
          <p:cNvPr id="13" name="AutoShape 13"/>
          <p:cNvSpPr/>
          <p:nvPr/>
        </p:nvSpPr>
        <p:spPr>
          <a:xfrm>
            <a:off x="4699000" y="2921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16666"/>
              </a:lnSpc>
              <a:spcBef>
                <a:spcPts val="800"/>
              </a:spcBef>
              <a:defRPr/>
            </a:pPr>
            <a:r>
              <a:rPr lang="en-US" sz="1200" b="0" i="0" u="none" strike="noStrike">
                <a:solidFill>
                  <a:srgbClr val="4B5563"/>
                </a:solidFill>
                <a:latin typeface="Noto Sans SC"/>
                <a:ea typeface="Noto Sans SC"/>
                <a:cs typeface="Noto Sans SC"/>
                <a:sym typeface="Noto Sans SC"/>
              </a:rPr>
              <a:t>• 培养学生的前瞻性思维和系统的战略思维。</a:t>
            </a:r>
            <a:endParaRPr lang="en-US" sz="1100"/>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关注当下挑战，客观分析短板，树立迎难而上的决心与信心。</a:t>
            </a:r>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通过传统优秀战略思想学习，培养民族自豪感及运用意识。</a:t>
            </a:r>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关注利益相关者，培养多视角、全方位分析问题的意识。</a:t>
            </a:r>
          </a:p>
        </p:txBody>
      </p:sp>
      <p:sp>
        <p:nvSpPr>
          <p:cNvPr id="14" name="AutoShape 14"/>
          <p:cNvSpPr/>
          <p:nvPr/>
        </p:nvSpPr>
        <p:spPr>
          <a:xfrm>
            <a:off x="8128000" y="1778000"/>
            <a:ext cx="3302000" cy="4318000"/>
          </a:xfrm>
          <a:prstGeom prst="roundRect">
            <a:avLst>
              <a:gd name="adj" fmla="val 3076"/>
            </a:avLst>
          </a:prstGeom>
          <a:solidFill>
            <a:srgbClr val="FFFFFF">
              <a:alpha val="100000"/>
            </a:srgbClr>
          </a:solidFill>
          <a:ln w="12700" cap="flat" cmpd="sng">
            <a:solidFill>
              <a:srgbClr val="F3F4F6">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8128000" y="17780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382000" y="2159000"/>
            <a:ext cx="406400" cy="406400"/>
          </a:xfrm>
          <a:prstGeom prst="rect">
            <a:avLst/>
          </a:prstGeom>
        </p:spPr>
      </p:pic>
      <p:sp>
        <p:nvSpPr>
          <p:cNvPr id="17" name="AutoShape 17"/>
          <p:cNvSpPr/>
          <p:nvPr/>
        </p:nvSpPr>
        <p:spPr>
          <a:xfrm>
            <a:off x="8915400" y="2133600"/>
            <a:ext cx="2159000" cy="4572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1F2937"/>
                </a:solidFill>
                <a:latin typeface="Noto Sans SC"/>
                <a:ea typeface="Noto Sans SC"/>
                <a:cs typeface="Noto Sans SC"/>
                <a:sym typeface="Noto Sans SC"/>
              </a:rPr>
              <a:t>必备知识</a:t>
            </a:r>
            <a:endParaRPr lang="en-US" sz="1100"/>
          </a:p>
        </p:txBody>
      </p:sp>
      <p:sp>
        <p:nvSpPr>
          <p:cNvPr id="18" name="AutoShape 18"/>
          <p:cNvSpPr/>
          <p:nvPr/>
        </p:nvSpPr>
        <p:spPr>
          <a:xfrm>
            <a:off x="8382000" y="2921000"/>
            <a:ext cx="2794000" cy="2794000"/>
          </a:xfrm>
          <a:prstGeom prst="rect">
            <a:avLst/>
          </a:prstGeom>
          <a:noFill/>
          <a:ln w="12700" cap="flat" cmpd="sng">
            <a:noFill/>
            <a:prstDash val="solid"/>
            <a:round/>
          </a:ln>
        </p:spPr>
        <p:txBody>
          <a:bodyPr vert="horz" wrap="square" lIns="0" tIns="0" rIns="0" bIns="0" rtlCol="0" anchor="ctr" anchorCtr="0"/>
          <a:lstStyle/>
          <a:p>
            <a:pPr indent="0" algn="l">
              <a:lnSpc>
                <a:spcPct val="116666"/>
              </a:lnSpc>
              <a:spcBef>
                <a:spcPts val="800"/>
              </a:spcBef>
              <a:defRPr/>
            </a:pPr>
            <a:r>
              <a:rPr lang="en-US" sz="1200" b="0" i="0" u="none" strike="noStrike">
                <a:solidFill>
                  <a:srgbClr val="4B5563"/>
                </a:solidFill>
                <a:latin typeface="Noto Sans SC"/>
                <a:ea typeface="Noto Sans SC"/>
                <a:cs typeface="Noto Sans SC"/>
                <a:sym typeface="Noto Sans SC"/>
              </a:rPr>
              <a:t>• 掌握战略管理的一般职能。</a:t>
            </a:r>
            <a:endParaRPr lang="en-US" sz="1100"/>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理解战略管理者的定义、职责与组成。</a:t>
            </a:r>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了解战略管理的组织设计及其特点。</a:t>
            </a:r>
          </a:p>
          <a:p>
            <a:pPr indent="0" algn="l">
              <a:lnSpc>
                <a:spcPct val="116666"/>
              </a:lnSpc>
              <a:spcBef>
                <a:spcPts val="800"/>
              </a:spcBef>
            </a:pPr>
            <a:r>
              <a:rPr lang="en-US" sz="1200" b="0" i="0" u="none" strike="noStrike">
                <a:solidFill>
                  <a:srgbClr val="4B5563"/>
                </a:solidFill>
                <a:latin typeface="Noto Sans SC"/>
                <a:ea typeface="Noto Sans SC"/>
                <a:cs typeface="Noto Sans SC"/>
                <a:sym typeface="Noto Sans SC"/>
              </a:rPr>
              <a:t>• 明确战略管理者的素质与培养途径。</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基本知识</a:t>
            </a:r>
            <a:endParaRPr lang="en-US" sz="1100"/>
          </a:p>
        </p:txBody>
      </p:sp>
      <p:sp>
        <p:nvSpPr>
          <p:cNvPr id="4" name="AutoShape 4"/>
          <p:cNvSpPr/>
          <p:nvPr/>
        </p:nvSpPr>
        <p:spPr>
          <a:xfrm>
            <a:off x="762000" y="1397000"/>
            <a:ext cx="10668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651000"/>
            <a:ext cx="304800" cy="304800"/>
          </a:xfrm>
          <a:prstGeom prst="rect">
            <a:avLst/>
          </a:prstGeom>
        </p:spPr>
      </p:pic>
      <p:sp>
        <p:nvSpPr>
          <p:cNvPr id="6" name="AutoShape 6"/>
          <p:cNvSpPr/>
          <p:nvPr/>
        </p:nvSpPr>
        <p:spPr>
          <a:xfrm>
            <a:off x="1460500" y="1587500"/>
            <a:ext cx="4826000" cy="1524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700" b="0" i="1" u="none" strike="noStrike">
                <a:solidFill>
                  <a:srgbClr val="374151"/>
                </a:solidFill>
                <a:latin typeface="Noto Sans SC"/>
                <a:ea typeface="Noto Sans SC"/>
                <a:cs typeface="Noto Sans SC"/>
                <a:sym typeface="Noto Sans SC"/>
              </a:rPr>
              <a:t>“领导不等于管理，管理是正确地做事，领导则是做正确的事。”</a:t>
            </a:r>
            <a:endParaRPr lang="en-US" sz="1100"/>
          </a:p>
          <a:p>
            <a:pPr indent="0" algn="r">
              <a:lnSpc>
                <a:spcPct val="125000"/>
              </a:lnSpc>
              <a:spcBef>
                <a:spcPts val="800"/>
              </a:spcBef>
            </a:pPr>
            <a:r>
              <a:rPr lang="en-US" sz="1400" b="0" i="0" u="none" strike="noStrike">
                <a:solidFill>
                  <a:srgbClr val="6B7280"/>
                </a:solidFill>
                <a:latin typeface="Noto Sans SC"/>
                <a:ea typeface="Noto Sans SC"/>
                <a:cs typeface="Noto Sans SC"/>
                <a:sym typeface="Noto Sans SC"/>
              </a:rPr>
              <a:t>—— 沃伦·本尼斯 (Warren Bennis)</a:t>
            </a:r>
          </a:p>
        </p:txBody>
      </p:sp>
      <p:sp>
        <p:nvSpPr>
          <p:cNvPr id="7" name="AutoShape 7"/>
          <p:cNvSpPr/>
          <p:nvPr/>
        </p:nvSpPr>
        <p:spPr>
          <a:xfrm>
            <a:off x="6350000" y="1714500"/>
            <a:ext cx="25400" cy="1270000"/>
          </a:xfrm>
          <a:prstGeom prst="roundRect">
            <a:avLst>
              <a:gd name="adj" fmla="val 0"/>
            </a:avLst>
          </a:prstGeom>
          <a:solidFill>
            <a:srgbClr val="E5E7EB">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6604000" y="1651000"/>
            <a:ext cx="4572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4B5563"/>
                </a:solidFill>
                <a:latin typeface="Noto Sans SC"/>
                <a:ea typeface="Noto Sans SC"/>
                <a:cs typeface="Noto Sans SC"/>
                <a:sym typeface="Noto Sans SC"/>
              </a:rPr>
              <a:t>这句话点明了战略管理的核心：</a:t>
            </a:r>
            <a:r>
              <a:rPr lang="en-US" sz="1400" b="1" i="0" u="none" strike="noStrike">
                <a:solidFill>
                  <a:srgbClr val="22C55E"/>
                </a:solidFill>
                <a:latin typeface="Noto Sans SC"/>
                <a:ea typeface="Noto Sans SC"/>
                <a:cs typeface="Noto Sans SC"/>
                <a:sym typeface="Noto Sans SC"/>
              </a:rPr>
              <a:t>做正确的事</a:t>
            </a:r>
            <a:r>
              <a:rPr lang="en-US" sz="1400" b="0" i="0" u="none" strike="noStrike">
                <a:solidFill>
                  <a:srgbClr val="4B5563"/>
                </a:solidFill>
                <a:latin typeface="Noto Sans SC"/>
                <a:ea typeface="Noto Sans SC"/>
                <a:cs typeface="Noto Sans SC"/>
                <a:sym typeface="Noto Sans SC"/>
              </a:rPr>
              <a:t>。这意味着战略管理者不仅要关注效率（如何正确地做事），更要关注方向（做什么事才是正确的），避免在错误的赛道上“用战术上的勤奋掩盖战略上的懒惰”。</a:t>
            </a:r>
            <a:endParaRPr lang="en-US" sz="1100"/>
          </a:p>
        </p:txBody>
      </p:sp>
      <p:sp>
        <p:nvSpPr>
          <p:cNvPr id="9" name="AutoShape 9"/>
          <p:cNvSpPr/>
          <p:nvPr/>
        </p:nvSpPr>
        <p:spPr>
          <a:xfrm>
            <a:off x="762000" y="3683000"/>
            <a:ext cx="1930400" cy="2667000"/>
          </a:xfrm>
          <a:prstGeom prst="roundRect">
            <a:avLst>
              <a:gd name="adj" fmla="val 526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889000" y="3937000"/>
            <a:ext cx="16764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22C55E"/>
                </a:solidFill>
                <a:latin typeface="Noto Sans SC"/>
                <a:ea typeface="Noto Sans SC"/>
                <a:cs typeface="Noto Sans SC"/>
                <a:sym typeface="Noto Sans SC"/>
              </a:rPr>
              <a:t>01</a:t>
            </a:r>
            <a:endParaRPr lang="en-US" sz="1100"/>
          </a:p>
        </p:txBody>
      </p:sp>
      <p:sp>
        <p:nvSpPr>
          <p:cNvPr id="11" name="AutoShape 11"/>
          <p:cNvSpPr/>
          <p:nvPr/>
        </p:nvSpPr>
        <p:spPr>
          <a:xfrm>
            <a:off x="1409700" y="4826000"/>
            <a:ext cx="635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889000" y="5207000"/>
            <a:ext cx="1676400" cy="889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400" b="1" i="0" u="none" strike="noStrike">
                <a:solidFill>
                  <a:srgbClr val="374151"/>
                </a:solidFill>
                <a:latin typeface="Noto Sans SC"/>
                <a:ea typeface="Noto Sans SC"/>
                <a:cs typeface="Noto Sans SC"/>
                <a:sym typeface="Noto Sans SC"/>
              </a:rPr>
              <a:t>战略管理的</a:t>
            </a:r>
            <a:br>
              <a:rPr lang="en-US" sz="1400" b="1" i="0" u="none" strike="noStrike">
                <a:solidFill>
                  <a:srgbClr val="374151"/>
                </a:solidFill>
                <a:latin typeface="Noto Sans SC"/>
                <a:ea typeface="Noto Sans SC"/>
                <a:cs typeface="Noto Sans SC"/>
                <a:sym typeface="Noto Sans SC"/>
              </a:rPr>
            </a:br>
            <a:r>
              <a:rPr lang="en-US" sz="1400" b="1" i="0" u="none" strike="noStrike">
                <a:solidFill>
                  <a:srgbClr val="374151"/>
                </a:solidFill>
                <a:latin typeface="Noto Sans SC"/>
                <a:ea typeface="Noto Sans SC"/>
                <a:cs typeface="Noto Sans SC"/>
                <a:sym typeface="Noto Sans SC"/>
              </a:rPr>
              <a:t>职能是什么？</a:t>
            </a:r>
            <a:endParaRPr lang="en-US" sz="1100"/>
          </a:p>
        </p:txBody>
      </p:sp>
      <p:sp>
        <p:nvSpPr>
          <p:cNvPr id="13" name="AutoShape 13"/>
          <p:cNvSpPr/>
          <p:nvPr/>
        </p:nvSpPr>
        <p:spPr>
          <a:xfrm>
            <a:off x="2921000" y="3683000"/>
            <a:ext cx="1930400" cy="2667000"/>
          </a:xfrm>
          <a:prstGeom prst="roundRect">
            <a:avLst>
              <a:gd name="adj" fmla="val 526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3048000" y="3937000"/>
            <a:ext cx="16764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22C55E"/>
                </a:solidFill>
                <a:latin typeface="Noto Sans SC"/>
                <a:ea typeface="Noto Sans SC"/>
                <a:cs typeface="Noto Sans SC"/>
                <a:sym typeface="Noto Sans SC"/>
              </a:rPr>
              <a:t>02</a:t>
            </a:r>
            <a:endParaRPr lang="en-US" sz="1100"/>
          </a:p>
        </p:txBody>
      </p:sp>
      <p:sp>
        <p:nvSpPr>
          <p:cNvPr id="15" name="AutoShape 15"/>
          <p:cNvSpPr/>
          <p:nvPr/>
        </p:nvSpPr>
        <p:spPr>
          <a:xfrm>
            <a:off x="3568700" y="4826000"/>
            <a:ext cx="635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3048000" y="5207000"/>
            <a:ext cx="1676400" cy="889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400" b="1" i="0" u="none" strike="noStrike">
                <a:solidFill>
                  <a:srgbClr val="374151"/>
                </a:solidFill>
                <a:latin typeface="Noto Sans SC"/>
                <a:ea typeface="Noto Sans SC"/>
                <a:cs typeface="Noto Sans SC"/>
                <a:sym typeface="Noto Sans SC"/>
              </a:rPr>
              <a:t>如何设计有效的</a:t>
            </a:r>
            <a:br>
              <a:rPr lang="en-US" sz="1400" b="1" i="0" u="none" strike="noStrike">
                <a:solidFill>
                  <a:srgbClr val="374151"/>
                </a:solidFill>
                <a:latin typeface="Noto Sans SC"/>
                <a:ea typeface="Noto Sans SC"/>
                <a:cs typeface="Noto Sans SC"/>
                <a:sym typeface="Noto Sans SC"/>
              </a:rPr>
            </a:br>
            <a:r>
              <a:rPr lang="en-US" sz="1400" b="1" i="0" u="none" strike="noStrike">
                <a:solidFill>
                  <a:srgbClr val="374151"/>
                </a:solidFill>
                <a:latin typeface="Noto Sans SC"/>
                <a:ea typeface="Noto Sans SC"/>
                <a:cs typeface="Noto Sans SC"/>
                <a:sym typeface="Noto Sans SC"/>
              </a:rPr>
              <a:t>战略管理组织？</a:t>
            </a:r>
            <a:endParaRPr lang="en-US" sz="1100"/>
          </a:p>
        </p:txBody>
      </p:sp>
      <p:sp>
        <p:nvSpPr>
          <p:cNvPr id="17" name="AutoShape 17"/>
          <p:cNvSpPr/>
          <p:nvPr/>
        </p:nvSpPr>
        <p:spPr>
          <a:xfrm>
            <a:off x="5080000" y="3683000"/>
            <a:ext cx="1930400" cy="2667000"/>
          </a:xfrm>
          <a:prstGeom prst="roundRect">
            <a:avLst>
              <a:gd name="adj" fmla="val 526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5207000" y="3937000"/>
            <a:ext cx="16764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22C55E"/>
                </a:solidFill>
                <a:latin typeface="Noto Sans SC"/>
                <a:ea typeface="Noto Sans SC"/>
                <a:cs typeface="Noto Sans SC"/>
                <a:sym typeface="Noto Sans SC"/>
              </a:rPr>
              <a:t>03</a:t>
            </a:r>
            <a:endParaRPr lang="en-US" sz="1100"/>
          </a:p>
        </p:txBody>
      </p:sp>
      <p:sp>
        <p:nvSpPr>
          <p:cNvPr id="19" name="AutoShape 19"/>
          <p:cNvSpPr/>
          <p:nvPr/>
        </p:nvSpPr>
        <p:spPr>
          <a:xfrm>
            <a:off x="5727700" y="4826000"/>
            <a:ext cx="635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5207000" y="5207000"/>
            <a:ext cx="1676400" cy="889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400" b="1" i="0" u="none" strike="noStrike">
                <a:solidFill>
                  <a:srgbClr val="374151"/>
                </a:solidFill>
                <a:latin typeface="Noto Sans SC"/>
                <a:ea typeface="Noto Sans SC"/>
                <a:cs typeface="Noto Sans SC"/>
                <a:sym typeface="Noto Sans SC"/>
              </a:rPr>
              <a:t>谁是</a:t>
            </a:r>
            <a:br>
              <a:rPr lang="en-US" sz="1400" b="1" i="0" u="none" strike="noStrike">
                <a:solidFill>
                  <a:srgbClr val="374151"/>
                </a:solidFill>
                <a:latin typeface="Noto Sans SC"/>
                <a:ea typeface="Noto Sans SC"/>
                <a:cs typeface="Noto Sans SC"/>
                <a:sym typeface="Noto Sans SC"/>
              </a:rPr>
            </a:br>
            <a:r>
              <a:rPr lang="en-US" sz="1400" b="1" i="0" u="none" strike="noStrike">
                <a:solidFill>
                  <a:srgbClr val="374151"/>
                </a:solidFill>
                <a:latin typeface="Noto Sans SC"/>
                <a:ea typeface="Noto Sans SC"/>
                <a:cs typeface="Noto Sans SC"/>
                <a:sym typeface="Noto Sans SC"/>
              </a:rPr>
              <a:t>战略管理者？</a:t>
            </a:r>
            <a:endParaRPr lang="en-US" sz="1100"/>
          </a:p>
        </p:txBody>
      </p:sp>
      <p:sp>
        <p:nvSpPr>
          <p:cNvPr id="21" name="AutoShape 21"/>
          <p:cNvSpPr/>
          <p:nvPr/>
        </p:nvSpPr>
        <p:spPr>
          <a:xfrm>
            <a:off x="7239000" y="3683000"/>
            <a:ext cx="1930400" cy="2667000"/>
          </a:xfrm>
          <a:prstGeom prst="roundRect">
            <a:avLst>
              <a:gd name="adj" fmla="val 526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2" name="AutoShape 22"/>
          <p:cNvSpPr/>
          <p:nvPr/>
        </p:nvSpPr>
        <p:spPr>
          <a:xfrm>
            <a:off x="7366000" y="3937000"/>
            <a:ext cx="16764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22C55E"/>
                </a:solidFill>
                <a:latin typeface="Noto Sans SC"/>
                <a:ea typeface="Noto Sans SC"/>
                <a:cs typeface="Noto Sans SC"/>
                <a:sym typeface="Noto Sans SC"/>
              </a:rPr>
              <a:t>04</a:t>
            </a:r>
            <a:endParaRPr lang="en-US" sz="1100"/>
          </a:p>
        </p:txBody>
      </p:sp>
      <p:sp>
        <p:nvSpPr>
          <p:cNvPr id="23" name="AutoShape 23"/>
          <p:cNvSpPr/>
          <p:nvPr/>
        </p:nvSpPr>
        <p:spPr>
          <a:xfrm>
            <a:off x="7886700" y="4826000"/>
            <a:ext cx="635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4" name="AutoShape 24"/>
          <p:cNvSpPr/>
          <p:nvPr/>
        </p:nvSpPr>
        <p:spPr>
          <a:xfrm>
            <a:off x="7366000" y="5207000"/>
            <a:ext cx="1676400" cy="889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400" b="1" i="0" u="none" strike="noStrike">
                <a:solidFill>
                  <a:srgbClr val="374151"/>
                </a:solidFill>
                <a:latin typeface="Noto Sans SC"/>
                <a:ea typeface="Noto Sans SC"/>
                <a:cs typeface="Noto Sans SC"/>
                <a:sym typeface="Noto Sans SC"/>
              </a:rPr>
              <a:t>战略管理者应</a:t>
            </a:r>
            <a:br>
              <a:rPr lang="en-US" sz="1400" b="1" i="0" u="none" strike="noStrike">
                <a:solidFill>
                  <a:srgbClr val="374151"/>
                </a:solidFill>
                <a:latin typeface="Noto Sans SC"/>
                <a:ea typeface="Noto Sans SC"/>
                <a:cs typeface="Noto Sans SC"/>
                <a:sym typeface="Noto Sans SC"/>
              </a:rPr>
            </a:br>
            <a:r>
              <a:rPr lang="en-US" sz="1400" b="1" i="0" u="none" strike="noStrike">
                <a:solidFill>
                  <a:srgbClr val="374151"/>
                </a:solidFill>
                <a:latin typeface="Noto Sans SC"/>
                <a:ea typeface="Noto Sans SC"/>
                <a:cs typeface="Noto Sans SC"/>
                <a:sym typeface="Noto Sans SC"/>
              </a:rPr>
              <a:t>具备哪些素质？</a:t>
            </a:r>
            <a:endParaRPr lang="en-US" sz="1100"/>
          </a:p>
        </p:txBody>
      </p:sp>
      <p:sp>
        <p:nvSpPr>
          <p:cNvPr id="25" name="AutoShape 25"/>
          <p:cNvSpPr/>
          <p:nvPr/>
        </p:nvSpPr>
        <p:spPr>
          <a:xfrm>
            <a:off x="9398000" y="3683000"/>
            <a:ext cx="1930400" cy="2667000"/>
          </a:xfrm>
          <a:prstGeom prst="roundRect">
            <a:avLst>
              <a:gd name="adj" fmla="val 526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6" name="AutoShape 26"/>
          <p:cNvSpPr/>
          <p:nvPr/>
        </p:nvSpPr>
        <p:spPr>
          <a:xfrm>
            <a:off x="9525000" y="3937000"/>
            <a:ext cx="1676400" cy="635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3600" b="1" i="0" u="none" strike="noStrike">
                <a:solidFill>
                  <a:srgbClr val="22C55E"/>
                </a:solidFill>
                <a:latin typeface="Noto Sans SC"/>
                <a:ea typeface="Noto Sans SC"/>
                <a:cs typeface="Noto Sans SC"/>
                <a:sym typeface="Noto Sans SC"/>
              </a:rPr>
              <a:t>05</a:t>
            </a:r>
            <a:endParaRPr lang="en-US" sz="1100"/>
          </a:p>
        </p:txBody>
      </p:sp>
      <p:sp>
        <p:nvSpPr>
          <p:cNvPr id="27" name="AutoShape 27"/>
          <p:cNvSpPr/>
          <p:nvPr/>
        </p:nvSpPr>
        <p:spPr>
          <a:xfrm>
            <a:off x="10045700" y="4826000"/>
            <a:ext cx="635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8" name="AutoShape 28"/>
          <p:cNvSpPr/>
          <p:nvPr/>
        </p:nvSpPr>
        <p:spPr>
          <a:xfrm>
            <a:off x="9525000" y="5207000"/>
            <a:ext cx="1676400" cy="889000"/>
          </a:xfrm>
          <a:prstGeom prst="rect">
            <a:avLst/>
          </a:prstGeom>
          <a:noFill/>
          <a:ln w="12700" cap="flat" cmpd="sng">
            <a:noFill/>
            <a:prstDash val="solid"/>
            <a:round/>
          </a:ln>
        </p:spPr>
        <p:txBody>
          <a:bodyPr vert="horz" wrap="square" lIns="0" tIns="0" rIns="0" bIns="0" rtlCol="0" anchor="ctr" anchorCtr="0"/>
          <a:lstStyle/>
          <a:p>
            <a:pPr indent="0" algn="ctr">
              <a:lnSpc>
                <a:spcPct val="108333"/>
              </a:lnSpc>
              <a:defRPr/>
            </a:pPr>
            <a:r>
              <a:rPr lang="en-US" sz="1400" b="1" i="0" u="none" strike="noStrike">
                <a:solidFill>
                  <a:srgbClr val="374151"/>
                </a:solidFill>
                <a:latin typeface="Noto Sans SC"/>
                <a:ea typeface="Noto Sans SC"/>
                <a:cs typeface="Noto Sans SC"/>
                <a:sym typeface="Noto Sans SC"/>
              </a:rPr>
              <a:t>如何平衡不同</a:t>
            </a:r>
            <a:br>
              <a:rPr lang="en-US" sz="1400" b="1" i="0" u="none" strike="noStrike">
                <a:solidFill>
                  <a:srgbClr val="374151"/>
                </a:solidFill>
                <a:latin typeface="Noto Sans SC"/>
                <a:ea typeface="Noto Sans SC"/>
                <a:cs typeface="Noto Sans SC"/>
                <a:sym typeface="Noto Sans SC"/>
              </a:rPr>
            </a:br>
            <a:r>
              <a:rPr lang="en-US" sz="1400" b="1" i="0" u="none" strike="noStrike">
                <a:solidFill>
                  <a:srgbClr val="374151"/>
                </a:solidFill>
                <a:latin typeface="Noto Sans SC"/>
                <a:ea typeface="Noto Sans SC"/>
                <a:cs typeface="Noto Sans SC"/>
                <a:sym typeface="Noto Sans SC"/>
              </a:rPr>
              <a:t>利益相关者的诉求？</a:t>
            </a:r>
            <a:endParaRPr lang="en-US" sz="11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实际工作过程与理论学习场景</a:t>
            </a:r>
            <a:endParaRPr lang="en-US" sz="1100"/>
          </a:p>
        </p:txBody>
      </p:sp>
      <p:sp>
        <p:nvSpPr>
          <p:cNvPr id="4" name="AutoShape 4"/>
          <p:cNvSpPr/>
          <p:nvPr/>
        </p:nvSpPr>
        <p:spPr>
          <a:xfrm>
            <a:off x="762000" y="1397000"/>
            <a:ext cx="10668000" cy="1841500"/>
          </a:xfrm>
          <a:prstGeom prst="roundRect">
            <a:avLst>
              <a:gd name="adj" fmla="val 827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587500"/>
            <a:ext cx="990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C55E"/>
                </a:solidFill>
                <a:latin typeface="Noto Sans SC"/>
                <a:ea typeface="Noto Sans SC"/>
                <a:cs typeface="Noto Sans SC"/>
                <a:sym typeface="Noto Sans SC"/>
              </a:rPr>
              <a:t>01 / 实际工作过程：创业者的思考逻辑</a:t>
            </a:r>
            <a:r>
              <a:rPr lang="en-US" sz="1400" b="0" i="0" u="none" strike="noStrike">
                <a:solidFill>
                  <a:srgbClr val="6B7280"/>
                </a:solidFill>
                <a:latin typeface="Noto Sans SC"/>
                <a:ea typeface="Noto Sans SC"/>
                <a:cs typeface="Noto Sans SC"/>
                <a:sym typeface="Noto Sans SC"/>
              </a:rPr>
              <a:t>以创业者张有为为例，其日常工作中需建立清晰的思路逻辑链条：</a:t>
            </a:r>
            <a:endParaRPr lang="en-US" sz="1100"/>
          </a:p>
        </p:txBody>
      </p:sp>
      <p:pic>
        <p:nvPicPr>
          <p:cNvPr id="6" name="Picture 6"/>
          <p:cNvPicPr>
            <a:picLocks noChangeAspect="1"/>
          </p:cNvPicPr>
          <p:nvPr/>
        </p:nvPicPr>
        <p:blipFill>
          <a:blip r:embed="rId4"/>
          <a:srcRect t="8583" b="8583"/>
          <a:stretch>
            <a:fillRect/>
          </a:stretch>
        </p:blipFill>
        <p:spPr>
          <a:xfrm>
            <a:off x="1016000" y="2159000"/>
            <a:ext cx="10160000" cy="952500"/>
          </a:xfrm>
          <a:prstGeom prst="rect">
            <a:avLst/>
          </a:prstGeom>
          <a:noFill/>
          <a:ln w="12700" cap="flat" cmpd="sng">
            <a:solidFill>
              <a:srgbClr val="E5E7EB">
                <a:alpha val="100000"/>
              </a:srgbClr>
            </a:solidFill>
            <a:prstDash val="solid"/>
            <a:round/>
          </a:ln>
        </p:spPr>
      </p:pic>
      <p:sp>
        <p:nvSpPr>
          <p:cNvPr id="7" name="AutoShape 7"/>
          <p:cNvSpPr/>
          <p:nvPr/>
        </p:nvSpPr>
        <p:spPr>
          <a:xfrm>
            <a:off x="762000" y="3556000"/>
            <a:ext cx="10668000" cy="2794000"/>
          </a:xfrm>
          <a:prstGeom prst="roundRect">
            <a:avLst>
              <a:gd name="adj" fmla="val 5454"/>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1016000" y="3746500"/>
            <a:ext cx="9906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C55E"/>
                </a:solidFill>
                <a:latin typeface="Noto Sans SC"/>
                <a:ea typeface="Noto Sans SC"/>
                <a:cs typeface="Noto Sans SC"/>
                <a:sym typeface="Noto Sans SC"/>
              </a:rPr>
              <a:t>02 / 理论学习与实际工作的对应矩阵</a:t>
            </a:r>
            <a:endParaRPr lang="en-US" sz="1100"/>
          </a:p>
        </p:txBody>
      </p:sp>
      <p:graphicFrame>
        <p:nvGraphicFramePr>
          <p:cNvPr id="9" name="Table 9"/>
          <p:cNvGraphicFramePr>
            <a:graphicFrameLocks noGrp="1"/>
          </p:cNvGraphicFramePr>
          <p:nvPr/>
        </p:nvGraphicFramePr>
        <p:xfrm>
          <a:off x="1016000" y="4318000"/>
          <a:ext cx="10541000" cy="2402840"/>
        </p:xfrm>
        <a:graphic>
          <a:graphicData uri="http://schemas.openxmlformats.org/drawingml/2006/table">
            <a:tbl>
              <a:tblPr>
                <a:effectLst/>
              </a:tblPr>
              <a:tblGrid>
                <a:gridCol w="2159000">
                  <a:extLst>
                    <a:ext uri="{9D8B030D-6E8A-4147-A177-3AD203B41FA5}">
                      <a16:colId xmlns:a16="http://schemas.microsoft.com/office/drawing/2014/main" val="20000"/>
                    </a:ext>
                  </a:extLst>
                </a:gridCol>
                <a:gridCol w="2095500">
                  <a:extLst>
                    <a:ext uri="{9D8B030D-6E8A-4147-A177-3AD203B41FA5}">
                      <a16:colId xmlns:a16="http://schemas.microsoft.com/office/drawing/2014/main" val="20001"/>
                    </a:ext>
                  </a:extLst>
                </a:gridCol>
                <a:gridCol w="2095500">
                  <a:extLst>
                    <a:ext uri="{9D8B030D-6E8A-4147-A177-3AD203B41FA5}">
                      <a16:colId xmlns:a16="http://schemas.microsoft.com/office/drawing/2014/main" val="20002"/>
                    </a:ext>
                  </a:extLst>
                </a:gridCol>
                <a:gridCol w="2095500">
                  <a:extLst>
                    <a:ext uri="{9D8B030D-6E8A-4147-A177-3AD203B41FA5}">
                      <a16:colId xmlns:a16="http://schemas.microsoft.com/office/drawing/2014/main" val="20003"/>
                    </a:ext>
                  </a:extLst>
                </a:gridCol>
                <a:gridCol w="2095500">
                  <a:extLst>
                    <a:ext uri="{9D8B030D-6E8A-4147-A177-3AD203B41FA5}">
                      <a16:colId xmlns:a16="http://schemas.microsoft.com/office/drawing/2014/main" val="20004"/>
                    </a:ext>
                  </a:extLst>
                </a:gridCol>
              </a:tblGrid>
              <a:tr h="457200">
                <a:tc>
                  <a:txBody>
                    <a:bodyPr/>
                    <a:lstStyle/>
                    <a:p>
                      <a:pPr indent="0" algn="ctr">
                        <a:lnSpc>
                          <a:spcPct val="100000"/>
                        </a:lnSpc>
                        <a:defRPr/>
                      </a:pPr>
                      <a:r>
                        <a:rPr lang="en-US" sz="1200" b="1" i="0" u="none" strike="noStrike">
                          <a:solidFill>
                            <a:srgbClr val="1F2937"/>
                          </a:solidFill>
                          <a:latin typeface="Noto Sans SC"/>
                          <a:ea typeface="Noto Sans SC"/>
                          <a:cs typeface="Noto Sans SC"/>
                          <a:sym typeface="Noto Sans SC"/>
                        </a:rPr>
                        <a:t>学习场景 (知识点)</a:t>
                      </a:r>
                      <a:endParaRPr lang="en-US" sz="1100"/>
                    </a:p>
                  </a:txBody>
                  <a:tcPr marL="101600" marR="101600" marT="101600" marB="101600" anchor="ctr">
                    <a:lnL>
                      <a:noFill/>
                    </a:lnL>
                    <a:lnR>
                      <a:noFill/>
                    </a:lnR>
                    <a:lnT>
                      <a:noFill/>
                    </a:lnT>
                    <a:lnB>
                      <a:noFill/>
                    </a:lnB>
                    <a:solidFill>
                      <a:srgbClr val="F0FDF4">
                        <a:alpha val="100000"/>
                      </a:srgbClr>
                    </a:solidFill>
                  </a:tcPr>
                </a:tc>
                <a:tc>
                  <a:txBody>
                    <a:bodyPr/>
                    <a:lstStyle/>
                    <a:p>
                      <a:pPr indent="0" algn="ctr">
                        <a:lnSpc>
                          <a:spcPct val="100000"/>
                        </a:lnSpc>
                        <a:defRPr/>
                      </a:pPr>
                      <a:r>
                        <a:rPr lang="en-US" sz="1200" b="1" i="0" u="none" strike="noStrike">
                          <a:solidFill>
                            <a:srgbClr val="1F2937"/>
                          </a:solidFill>
                          <a:latin typeface="Noto Sans SC"/>
                          <a:ea typeface="Noto Sans SC"/>
                          <a:cs typeface="Noto Sans SC"/>
                          <a:sym typeface="Noto Sans SC"/>
                        </a:rPr>
                        <a:t>明确战略管理</a:t>
                      </a:r>
                      <a:br>
                        <a:rPr lang="en-US" sz="1200" b="1" i="0" u="none" strike="noStrike">
                          <a:solidFill>
                            <a:srgbClr val="1F2937"/>
                          </a:solidFill>
                          <a:latin typeface="Noto Sans SC"/>
                          <a:ea typeface="Noto Sans SC"/>
                          <a:cs typeface="Noto Sans SC"/>
                          <a:sym typeface="Noto Sans SC"/>
                        </a:rPr>
                      </a:br>
                      <a:r>
                        <a:rPr lang="en-US" sz="1200" b="1" i="0" u="none" strike="noStrike">
                          <a:solidFill>
                            <a:srgbClr val="1F2937"/>
                          </a:solidFill>
                          <a:latin typeface="Noto Sans SC"/>
                          <a:ea typeface="Noto Sans SC"/>
                          <a:cs typeface="Noto Sans SC"/>
                          <a:sym typeface="Noto Sans SC"/>
                        </a:rPr>
                        <a:t>的职能与组织设计</a:t>
                      </a:r>
                      <a:endParaRPr lang="en-US" sz="1100"/>
                    </a:p>
                  </a:txBody>
                  <a:tcPr marL="101600" marR="101600" marT="101600" marB="101600" anchor="ctr">
                    <a:lnL>
                      <a:noFill/>
                    </a:lnL>
                    <a:lnR>
                      <a:noFill/>
                    </a:lnR>
                    <a:lnT>
                      <a:noFill/>
                    </a:lnT>
                    <a:lnB>
                      <a:noFill/>
                    </a:lnB>
                    <a:solidFill>
                      <a:srgbClr val="F0FDF4">
                        <a:alpha val="100000"/>
                      </a:srgbClr>
                    </a:solidFill>
                  </a:tcPr>
                </a:tc>
                <a:tc>
                  <a:txBody>
                    <a:bodyPr/>
                    <a:lstStyle/>
                    <a:p>
                      <a:pPr indent="0" algn="ctr">
                        <a:lnSpc>
                          <a:spcPct val="100000"/>
                        </a:lnSpc>
                        <a:defRPr/>
                      </a:pPr>
                      <a:r>
                        <a:rPr lang="en-US" sz="1200" b="1" i="0" u="none" strike="noStrike">
                          <a:solidFill>
                            <a:srgbClr val="1F2937"/>
                          </a:solidFill>
                          <a:latin typeface="Noto Sans SC"/>
                          <a:ea typeface="Noto Sans SC"/>
                          <a:cs typeface="Noto Sans SC"/>
                          <a:sym typeface="Noto Sans SC"/>
                        </a:rPr>
                        <a:t>明确战略管理者</a:t>
                      </a:r>
                      <a:br>
                        <a:rPr lang="en-US" sz="1200" b="1" i="0" u="none" strike="noStrike">
                          <a:solidFill>
                            <a:srgbClr val="1F2937"/>
                          </a:solidFill>
                          <a:latin typeface="Noto Sans SC"/>
                          <a:ea typeface="Noto Sans SC"/>
                          <a:cs typeface="Noto Sans SC"/>
                          <a:sym typeface="Noto Sans SC"/>
                        </a:rPr>
                      </a:br>
                      <a:r>
                        <a:rPr lang="en-US" sz="1200" b="1" i="0" u="none" strike="noStrike">
                          <a:solidFill>
                            <a:srgbClr val="1F2937"/>
                          </a:solidFill>
                          <a:latin typeface="Noto Sans SC"/>
                          <a:ea typeface="Noto Sans SC"/>
                          <a:cs typeface="Noto Sans SC"/>
                          <a:sym typeface="Noto Sans SC"/>
                        </a:rPr>
                        <a:t>的组成及职责</a:t>
                      </a:r>
                      <a:endParaRPr lang="en-US" sz="1100"/>
                    </a:p>
                  </a:txBody>
                  <a:tcPr marL="101600" marR="101600" marT="101600" marB="101600" anchor="ctr">
                    <a:lnL>
                      <a:noFill/>
                    </a:lnL>
                    <a:lnR>
                      <a:noFill/>
                    </a:lnR>
                    <a:lnT>
                      <a:noFill/>
                    </a:lnT>
                    <a:lnB>
                      <a:noFill/>
                    </a:lnB>
                    <a:solidFill>
                      <a:srgbClr val="F0FDF4">
                        <a:alpha val="100000"/>
                      </a:srgbClr>
                    </a:solidFill>
                  </a:tcPr>
                </a:tc>
                <a:tc>
                  <a:txBody>
                    <a:bodyPr/>
                    <a:lstStyle/>
                    <a:p>
                      <a:pPr indent="0" algn="ctr">
                        <a:lnSpc>
                          <a:spcPct val="100000"/>
                        </a:lnSpc>
                        <a:defRPr/>
                      </a:pPr>
                      <a:r>
                        <a:rPr lang="en-US" sz="1200" b="1" i="0" u="none" strike="noStrike">
                          <a:solidFill>
                            <a:srgbClr val="1F2937"/>
                          </a:solidFill>
                          <a:latin typeface="Noto Sans SC"/>
                          <a:ea typeface="Noto Sans SC"/>
                          <a:cs typeface="Noto Sans SC"/>
                          <a:sym typeface="Noto Sans SC"/>
                        </a:rPr>
                        <a:t>明确利益相关者</a:t>
                      </a:r>
                      <a:br>
                        <a:rPr lang="en-US" sz="1200" b="1" i="0" u="none" strike="noStrike">
                          <a:solidFill>
                            <a:srgbClr val="1F2937"/>
                          </a:solidFill>
                          <a:latin typeface="Noto Sans SC"/>
                          <a:ea typeface="Noto Sans SC"/>
                          <a:cs typeface="Noto Sans SC"/>
                          <a:sym typeface="Noto Sans SC"/>
                        </a:rPr>
                      </a:br>
                      <a:r>
                        <a:rPr lang="en-US" sz="1200" b="1" i="0" u="none" strike="noStrike">
                          <a:solidFill>
                            <a:srgbClr val="1F2937"/>
                          </a:solidFill>
                          <a:latin typeface="Noto Sans SC"/>
                          <a:ea typeface="Noto Sans SC"/>
                          <a:cs typeface="Noto Sans SC"/>
                          <a:sym typeface="Noto Sans SC"/>
                        </a:rPr>
                        <a:t>对战略的影响</a:t>
                      </a:r>
                      <a:endParaRPr lang="en-US" sz="1100"/>
                    </a:p>
                  </a:txBody>
                  <a:tcPr marL="101600" marR="101600" marT="101600" marB="101600" anchor="ctr">
                    <a:lnL>
                      <a:noFill/>
                    </a:lnL>
                    <a:lnR>
                      <a:noFill/>
                    </a:lnR>
                    <a:lnT>
                      <a:noFill/>
                    </a:lnT>
                    <a:lnB>
                      <a:noFill/>
                    </a:lnB>
                    <a:solidFill>
                      <a:srgbClr val="F0FDF4">
                        <a:alpha val="100000"/>
                      </a:srgbClr>
                    </a:solidFill>
                  </a:tcPr>
                </a:tc>
                <a:tc>
                  <a:txBody>
                    <a:bodyPr/>
                    <a:lstStyle/>
                    <a:p>
                      <a:pPr indent="0" algn="ctr">
                        <a:lnSpc>
                          <a:spcPct val="100000"/>
                        </a:lnSpc>
                        <a:defRPr/>
                      </a:pPr>
                      <a:r>
                        <a:rPr lang="en-US" sz="1200" b="1" i="0" u="none" strike="noStrike">
                          <a:solidFill>
                            <a:srgbClr val="1F2937"/>
                          </a:solidFill>
                          <a:latin typeface="Noto Sans SC"/>
                          <a:ea typeface="Noto Sans SC"/>
                          <a:cs typeface="Noto Sans SC"/>
                          <a:sym typeface="Noto Sans SC"/>
                        </a:rPr>
                        <a:t>战略管理者应具备</a:t>
                      </a:r>
                      <a:br>
                        <a:rPr lang="en-US" sz="1200" b="1" i="0" u="none" strike="noStrike">
                          <a:solidFill>
                            <a:srgbClr val="1F2937"/>
                          </a:solidFill>
                          <a:latin typeface="Noto Sans SC"/>
                          <a:ea typeface="Noto Sans SC"/>
                          <a:cs typeface="Noto Sans SC"/>
                          <a:sym typeface="Noto Sans SC"/>
                        </a:rPr>
                      </a:br>
                      <a:r>
                        <a:rPr lang="en-US" sz="1200" b="1" i="0" u="none" strike="noStrike">
                          <a:solidFill>
                            <a:srgbClr val="1F2937"/>
                          </a:solidFill>
                          <a:latin typeface="Noto Sans SC"/>
                          <a:ea typeface="Noto Sans SC"/>
                          <a:cs typeface="Noto Sans SC"/>
                          <a:sym typeface="Noto Sans SC"/>
                        </a:rPr>
                        <a:t>的能力素质</a:t>
                      </a:r>
                      <a:endParaRPr lang="en-US" sz="1100"/>
                    </a:p>
                  </a:txBody>
                  <a:tcPr marL="101600" marR="101600" marT="101600" marB="101600" anchor="ctr">
                    <a:lnL>
                      <a:noFill/>
                    </a:lnL>
                    <a:lnR>
                      <a:noFill/>
                    </a:lnR>
                    <a:lnT>
                      <a:noFill/>
                    </a:lnT>
                    <a:lnB>
                      <a:noFill/>
                    </a:lnB>
                    <a:solidFill>
                      <a:srgbClr val="F0FDF4">
                        <a:alpha val="100000"/>
                      </a:srgbClr>
                    </a:solidFill>
                  </a:tcPr>
                </a:tc>
                <a:extLst>
                  <a:ext uri="{0D108BD9-81ED-4DB2-BD59-A6C34878D82A}">
                    <a16:rowId xmlns:a16="http://schemas.microsoft.com/office/drawing/2014/main" val="10000"/>
                  </a:ext>
                </a:extLst>
              </a:tr>
              <a:tr h="431800">
                <a:tc>
                  <a:txBody>
                    <a:bodyPr/>
                    <a:lstStyle/>
                    <a:p>
                      <a:pPr indent="0" algn="ctr">
                        <a:lnSpc>
                          <a:spcPct val="100000"/>
                        </a:lnSpc>
                        <a:defRPr/>
                      </a:pPr>
                      <a:r>
                        <a:rPr lang="en-US" sz="1100" b="0" i="0" u="none" strike="noStrike">
                          <a:solidFill>
                            <a:srgbClr val="374151"/>
                          </a:solidFill>
                          <a:latin typeface="Noto Sans SC"/>
                          <a:ea typeface="Noto Sans SC"/>
                          <a:cs typeface="Noto Sans SC"/>
                          <a:sym typeface="Noto Sans SC"/>
                        </a:rPr>
                        <a:t>战略管理职能</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extLst>
                  <a:ext uri="{0D108BD9-81ED-4DB2-BD59-A6C34878D82A}">
                    <a16:rowId xmlns:a16="http://schemas.microsoft.com/office/drawing/2014/main" val="10001"/>
                  </a:ext>
                </a:extLst>
              </a:tr>
              <a:tr h="431800">
                <a:tc>
                  <a:txBody>
                    <a:bodyPr/>
                    <a:lstStyle/>
                    <a:p>
                      <a:pPr indent="0" algn="ctr">
                        <a:lnSpc>
                          <a:spcPct val="100000"/>
                        </a:lnSpc>
                        <a:defRPr/>
                      </a:pPr>
                      <a:r>
                        <a:rPr lang="en-US" sz="1100" b="0" i="0" u="none" strike="noStrike">
                          <a:solidFill>
                            <a:srgbClr val="374151"/>
                          </a:solidFill>
                          <a:latin typeface="Noto Sans SC"/>
                          <a:ea typeface="Noto Sans SC"/>
                          <a:cs typeface="Noto Sans SC"/>
                          <a:sym typeface="Noto Sans SC"/>
                        </a:rPr>
                        <a:t>战略管理者</a:t>
                      </a:r>
                      <a:endParaRPr lang="en-US" sz="1100"/>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extLst>
                  <a:ext uri="{0D108BD9-81ED-4DB2-BD59-A6C34878D82A}">
                    <a16:rowId xmlns:a16="http://schemas.microsoft.com/office/drawing/2014/main" val="10002"/>
                  </a:ext>
                </a:extLst>
              </a:tr>
              <a:tr h="431800">
                <a:tc>
                  <a:txBody>
                    <a:bodyPr/>
                    <a:lstStyle/>
                    <a:p>
                      <a:pPr indent="0" algn="ctr">
                        <a:lnSpc>
                          <a:spcPct val="100000"/>
                        </a:lnSpc>
                        <a:defRPr/>
                      </a:pPr>
                      <a:r>
                        <a:rPr lang="en-US" sz="1100" b="0" i="0" u="none" strike="noStrike">
                          <a:solidFill>
                            <a:srgbClr val="374151"/>
                          </a:solidFill>
                          <a:latin typeface="Noto Sans SC"/>
                          <a:ea typeface="Noto Sans SC"/>
                          <a:cs typeface="Noto Sans SC"/>
                          <a:sym typeface="Noto Sans SC"/>
                        </a:rPr>
                        <a:t>利益相关者视角的</a:t>
                      </a:r>
                      <a:br>
                        <a:rPr lang="en-US" sz="1100" b="0" i="0" u="none" strike="noStrike">
                          <a:solidFill>
                            <a:srgbClr val="374151"/>
                          </a:solidFill>
                          <a:latin typeface="Noto Sans SC"/>
                          <a:ea typeface="Noto Sans SC"/>
                          <a:cs typeface="Noto Sans SC"/>
                          <a:sym typeface="Noto Sans SC"/>
                        </a:rPr>
                      </a:br>
                      <a:r>
                        <a:rPr lang="en-US" sz="1100" b="0" i="0" u="none" strike="noStrike">
                          <a:solidFill>
                            <a:srgbClr val="374151"/>
                          </a:solidFill>
                          <a:latin typeface="Noto Sans SC"/>
                          <a:ea typeface="Noto Sans SC"/>
                          <a:cs typeface="Noto Sans SC"/>
                          <a:sym typeface="Noto Sans SC"/>
                        </a:rPr>
                        <a:t>战略管理职能</a:t>
                      </a:r>
                      <a:endParaRPr lang="en-US" sz="1100"/>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extLst>
                  <a:ext uri="{0D108BD9-81ED-4DB2-BD59-A6C34878D82A}">
                    <a16:rowId xmlns:a16="http://schemas.microsoft.com/office/drawing/2014/main" val="10003"/>
                  </a:ext>
                </a:extLst>
              </a:tr>
              <a:tr h="431800">
                <a:tc>
                  <a:txBody>
                    <a:bodyPr/>
                    <a:lstStyle/>
                    <a:p>
                      <a:pPr indent="0" algn="ctr">
                        <a:lnSpc>
                          <a:spcPct val="100000"/>
                        </a:lnSpc>
                        <a:defRPr/>
                      </a:pPr>
                      <a:r>
                        <a:rPr lang="en-US" sz="1100" b="0" i="0" u="none" strike="noStrike">
                          <a:solidFill>
                            <a:srgbClr val="374151"/>
                          </a:solidFill>
                          <a:latin typeface="Noto Sans SC"/>
                          <a:ea typeface="Noto Sans SC"/>
                          <a:cs typeface="Noto Sans SC"/>
                          <a:sym typeface="Noto Sans SC"/>
                        </a:rPr>
                        <a:t>能力素质要求</a:t>
                      </a:r>
                      <a:endParaRPr lang="en-US" sz="1100"/>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algn="ctr">
                        <a:defRPr/>
                      </a:pPr>
                      <a:endParaRPr/>
                    </a:p>
                  </a:txBody>
                  <a:tcPr marL="101600" marR="101600" marT="101600" marB="101600" anchor="ctr">
                    <a:lnL>
                      <a:noFill/>
                    </a:lnL>
                    <a:lnR>
                      <a:noFill/>
                    </a:lnR>
                    <a:lnT>
                      <a:noFill/>
                    </a:lnT>
                    <a:lnB>
                      <a:noFill/>
                    </a:lnB>
                    <a:noFill/>
                  </a:tcPr>
                </a:tc>
                <a:tc>
                  <a:txBody>
                    <a:bodyPr/>
                    <a:lstStyle/>
                    <a:p>
                      <a:pPr indent="0" algn="ctr">
                        <a:lnSpc>
                          <a:spcPct val="100000"/>
                        </a:lnSpc>
                        <a:defRPr/>
                      </a:pPr>
                      <a:r>
                        <a:rPr lang="en-US" sz="1400" b="1" i="0" u="none" strike="noStrike">
                          <a:solidFill>
                            <a:srgbClr val="22C55E"/>
                          </a:solidFill>
                          <a:latin typeface="Noto Sans SC"/>
                          <a:ea typeface="Noto Sans SC"/>
                          <a:cs typeface="Noto Sans SC"/>
                          <a:sym typeface="Noto Sans SC"/>
                        </a:rPr>
                        <a:t>√</a:t>
                      </a:r>
                      <a:endParaRPr lang="en-US" sz="1100"/>
                    </a:p>
                  </a:txBody>
                  <a:tcPr marL="101600" marR="101600" marT="101600" marB="101600" anchor="ctr">
                    <a:lnL>
                      <a:noFill/>
                    </a:lnL>
                    <a:lnR>
                      <a:noFill/>
                    </a:lnR>
                    <a:lnT>
                      <a:noFill/>
                    </a:lnT>
                    <a:lnB>
                      <a:noFill/>
                    </a:lnB>
                    <a:no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战略管理职能</a:t>
            </a:r>
            <a:endParaRPr lang="en-US" sz="1100"/>
          </a:p>
        </p:txBody>
      </p:sp>
      <p:sp>
        <p:nvSpPr>
          <p:cNvPr id="4" name="AutoShape 4"/>
          <p:cNvSpPr/>
          <p:nvPr/>
        </p:nvSpPr>
        <p:spPr>
          <a:xfrm>
            <a:off x="762000" y="1524000"/>
            <a:ext cx="5207000" cy="4826000"/>
          </a:xfrm>
          <a:prstGeom prst="roundRect">
            <a:avLst>
              <a:gd name="adj" fmla="val 3157"/>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778000"/>
            <a:ext cx="4699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C55E"/>
                </a:solidFill>
                <a:latin typeface="Noto Sans SC"/>
                <a:ea typeface="Noto Sans SC"/>
                <a:cs typeface="Noto Sans SC"/>
                <a:sym typeface="Noto Sans SC"/>
              </a:rPr>
              <a:t>01 战略管理相关组织设计</a:t>
            </a:r>
            <a:endParaRPr lang="en-US" sz="1100"/>
          </a:p>
        </p:txBody>
      </p:sp>
      <p:sp>
        <p:nvSpPr>
          <p:cNvPr id="6" name="AutoShape 6"/>
          <p:cNvSpPr/>
          <p:nvPr/>
        </p:nvSpPr>
        <p:spPr>
          <a:xfrm>
            <a:off x="1016000" y="2413000"/>
            <a:ext cx="2286000" cy="1651000"/>
          </a:xfrm>
          <a:prstGeom prst="roundRect">
            <a:avLst>
              <a:gd name="adj" fmla="val 6153"/>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3000" y="2603500"/>
            <a:ext cx="304800" cy="304800"/>
          </a:xfrm>
          <a:prstGeom prst="rect">
            <a:avLst/>
          </a:prstGeom>
        </p:spPr>
      </p:pic>
      <p:sp>
        <p:nvSpPr>
          <p:cNvPr id="8" name="AutoShape 8"/>
          <p:cNvSpPr/>
          <p:nvPr/>
        </p:nvSpPr>
        <p:spPr>
          <a:xfrm>
            <a:off x="1524000" y="2565400"/>
            <a:ext cx="1714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1827"/>
                </a:solidFill>
                <a:latin typeface="Noto Sans SC"/>
                <a:ea typeface="Noto Sans SC"/>
                <a:cs typeface="Noto Sans SC"/>
                <a:sym typeface="Noto Sans SC"/>
              </a:rPr>
              <a:t>董事会 (Board)</a:t>
            </a:r>
            <a:endParaRPr lang="en-US" sz="1100"/>
          </a:p>
          <a:p>
            <a:pPr indent="0" algn="l">
              <a:lnSpc>
                <a:spcPct val="100000"/>
              </a:lnSpc>
            </a:pPr>
            <a:r>
              <a:rPr lang="en-US" sz="1100" b="0" i="0" u="none" strike="noStrike">
                <a:solidFill>
                  <a:srgbClr val="6B7280"/>
                </a:solidFill>
                <a:latin typeface="Noto Sans SC"/>
                <a:ea typeface="Noto Sans SC"/>
                <a:cs typeface="Noto Sans SC"/>
                <a:sym typeface="Noto Sans SC"/>
              </a:rPr>
              <a:t>制定愿景、使命和长期战略目标，监督战略实施与公司治理。</a:t>
            </a:r>
          </a:p>
        </p:txBody>
      </p:sp>
      <p:sp>
        <p:nvSpPr>
          <p:cNvPr id="9" name="AutoShape 9"/>
          <p:cNvSpPr/>
          <p:nvPr/>
        </p:nvSpPr>
        <p:spPr>
          <a:xfrm>
            <a:off x="3429000" y="2413000"/>
            <a:ext cx="2286000" cy="1651000"/>
          </a:xfrm>
          <a:prstGeom prst="roundRect">
            <a:avLst>
              <a:gd name="adj" fmla="val 6153"/>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3556000" y="2603500"/>
            <a:ext cx="304800" cy="304800"/>
          </a:xfrm>
          <a:prstGeom prst="rect">
            <a:avLst/>
          </a:prstGeom>
        </p:spPr>
      </p:pic>
      <p:sp>
        <p:nvSpPr>
          <p:cNvPr id="11" name="AutoShape 11"/>
          <p:cNvSpPr/>
          <p:nvPr/>
        </p:nvSpPr>
        <p:spPr>
          <a:xfrm>
            <a:off x="3937000" y="2565400"/>
            <a:ext cx="1714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1827"/>
                </a:solidFill>
                <a:latin typeface="Noto Sans SC"/>
                <a:ea typeface="Noto Sans SC"/>
                <a:cs typeface="Noto Sans SC"/>
                <a:sym typeface="Noto Sans SC"/>
              </a:rPr>
              <a:t>高管决策委员会 (EMT)</a:t>
            </a:r>
            <a:endParaRPr lang="en-US" sz="1100"/>
          </a:p>
          <a:p>
            <a:pPr indent="0" algn="l">
              <a:lnSpc>
                <a:spcPct val="100000"/>
              </a:lnSpc>
            </a:pPr>
            <a:r>
              <a:rPr lang="en-US" sz="1100" b="0" i="0" u="none" strike="noStrike">
                <a:solidFill>
                  <a:srgbClr val="6B7280"/>
                </a:solidFill>
                <a:latin typeface="Noto Sans SC"/>
                <a:ea typeface="Noto Sans SC"/>
                <a:cs typeface="Noto Sans SC"/>
                <a:sym typeface="Noto Sans SC"/>
              </a:rPr>
              <a:t>负责战略的具体制定、分解落实、执行监控和日常经营管理。</a:t>
            </a:r>
          </a:p>
        </p:txBody>
      </p:sp>
      <p:sp>
        <p:nvSpPr>
          <p:cNvPr id="12" name="AutoShape 12"/>
          <p:cNvSpPr/>
          <p:nvPr/>
        </p:nvSpPr>
        <p:spPr>
          <a:xfrm>
            <a:off x="1016000" y="4318000"/>
            <a:ext cx="2286000" cy="1651000"/>
          </a:xfrm>
          <a:prstGeom prst="roundRect">
            <a:avLst>
              <a:gd name="adj" fmla="val 6153"/>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43000" y="4508500"/>
            <a:ext cx="304800" cy="304800"/>
          </a:xfrm>
          <a:prstGeom prst="rect">
            <a:avLst/>
          </a:prstGeom>
        </p:spPr>
      </p:pic>
      <p:sp>
        <p:nvSpPr>
          <p:cNvPr id="14" name="AutoShape 14"/>
          <p:cNvSpPr/>
          <p:nvPr/>
        </p:nvSpPr>
        <p:spPr>
          <a:xfrm>
            <a:off x="1524000" y="4470400"/>
            <a:ext cx="1714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1827"/>
                </a:solidFill>
                <a:latin typeface="Noto Sans SC"/>
                <a:ea typeface="Noto Sans SC"/>
                <a:cs typeface="Noto Sans SC"/>
                <a:sym typeface="Noto Sans SC"/>
              </a:rPr>
              <a:t>战略管理职能部门</a:t>
            </a:r>
            <a:endParaRPr lang="en-US" sz="1100"/>
          </a:p>
          <a:p>
            <a:pPr indent="0" algn="l">
              <a:lnSpc>
                <a:spcPct val="100000"/>
              </a:lnSpc>
            </a:pPr>
            <a:r>
              <a:rPr lang="en-US" sz="1100" b="0" i="0" u="none" strike="noStrike">
                <a:solidFill>
                  <a:srgbClr val="6B7280"/>
                </a:solidFill>
                <a:latin typeface="Noto Sans SC"/>
                <a:ea typeface="Noto Sans SC"/>
                <a:cs typeface="Noto Sans SC"/>
                <a:sym typeface="Noto Sans SC"/>
              </a:rPr>
              <a:t>充当公司的“大脑”与“参谋部”，提供专业战略分析与决策支持。</a:t>
            </a:r>
          </a:p>
        </p:txBody>
      </p:sp>
      <p:sp>
        <p:nvSpPr>
          <p:cNvPr id="15" name="AutoShape 15"/>
          <p:cNvSpPr/>
          <p:nvPr/>
        </p:nvSpPr>
        <p:spPr>
          <a:xfrm>
            <a:off x="3429000" y="4318000"/>
            <a:ext cx="2286000" cy="1651000"/>
          </a:xfrm>
          <a:prstGeom prst="roundRect">
            <a:avLst>
              <a:gd name="adj" fmla="val 6153"/>
            </a:avLst>
          </a:prstGeom>
          <a:solidFill>
            <a:srgbClr val="F9FAFB">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3556000" y="4508500"/>
            <a:ext cx="304800" cy="304800"/>
          </a:xfrm>
          <a:prstGeom prst="rect">
            <a:avLst/>
          </a:prstGeom>
        </p:spPr>
      </p:pic>
      <p:sp>
        <p:nvSpPr>
          <p:cNvPr id="17" name="AutoShape 17"/>
          <p:cNvSpPr/>
          <p:nvPr/>
        </p:nvSpPr>
        <p:spPr>
          <a:xfrm>
            <a:off x="3937000" y="4470400"/>
            <a:ext cx="1714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111827"/>
                </a:solidFill>
                <a:latin typeface="Noto Sans SC"/>
                <a:ea typeface="Noto Sans SC"/>
                <a:cs typeface="Noto Sans SC"/>
                <a:sym typeface="Noto Sans SC"/>
              </a:rPr>
              <a:t>智囊团 / 外部咨询</a:t>
            </a:r>
            <a:endParaRPr lang="en-US" sz="1100"/>
          </a:p>
          <a:p>
            <a:pPr indent="0" algn="l">
              <a:lnSpc>
                <a:spcPct val="100000"/>
              </a:lnSpc>
            </a:pPr>
            <a:r>
              <a:rPr lang="en-US" sz="1100" b="0" i="0" u="none" strike="noStrike">
                <a:solidFill>
                  <a:srgbClr val="6B7280"/>
                </a:solidFill>
                <a:latin typeface="Noto Sans SC"/>
                <a:ea typeface="Noto Sans SC"/>
                <a:cs typeface="Noto Sans SC"/>
                <a:sym typeface="Noto Sans SC"/>
              </a:rPr>
              <a:t>提供独立的外部视角、行业标杆数据及专业的战略洞察。</a:t>
            </a:r>
          </a:p>
        </p:txBody>
      </p:sp>
      <p:pic>
        <p:nvPicPr>
          <p:cNvPr id="18" name="Picture 18"/>
          <p:cNvPicPr>
            <a:picLocks noChangeAspect="1"/>
          </p:cNvPicPr>
          <p:nvPr/>
        </p:nvPicPr>
        <p:blipFill>
          <a:blip r:embed="rId12"/>
          <a:srcRect t="17089" b="17089"/>
          <a:stretch>
            <a:fillRect/>
          </a:stretch>
        </p:blipFill>
        <p:spPr>
          <a:xfrm>
            <a:off x="6223000" y="1524000"/>
            <a:ext cx="5207000" cy="2286000"/>
          </a:xfrm>
          <a:prstGeom prst="roundRect">
            <a:avLst>
              <a:gd name="adj" fmla="val 6666"/>
            </a:avLst>
          </a:prstGeom>
          <a:noFill/>
          <a:ln w="25400" cap="flat" cmpd="sng">
            <a:noFill/>
            <a:prstDash val="solid"/>
            <a:round/>
          </a:ln>
          <a:effectLst>
            <a:outerShdw blurRad="444500" dist="190500" dir="2700000" algn="tl" rotWithShape="0">
              <a:srgbClr val="000000">
                <a:alpha val="25000"/>
              </a:srgbClr>
            </a:outerShdw>
          </a:effectLst>
        </p:spPr>
      </p:pic>
      <p:sp>
        <p:nvSpPr>
          <p:cNvPr id="19" name="AutoShape 19"/>
          <p:cNvSpPr/>
          <p:nvPr/>
        </p:nvSpPr>
        <p:spPr>
          <a:xfrm>
            <a:off x="6223000" y="4064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6477000" y="4254500"/>
            <a:ext cx="4699000" cy="317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C55E"/>
                </a:solidFill>
                <a:latin typeface="Noto Sans SC"/>
                <a:ea typeface="Noto Sans SC"/>
                <a:cs typeface="Noto Sans SC"/>
                <a:sym typeface="Noto Sans SC"/>
              </a:rPr>
              <a:t>02 专职战略管理部门核心职能</a:t>
            </a:r>
            <a:endParaRPr lang="en-US" sz="1100"/>
          </a:p>
        </p:txBody>
      </p:sp>
      <p:sp>
        <p:nvSpPr>
          <p:cNvPr id="21" name="AutoShape 21"/>
          <p:cNvSpPr/>
          <p:nvPr/>
        </p:nvSpPr>
        <p:spPr>
          <a:xfrm>
            <a:off x="6477000" y="4826000"/>
            <a:ext cx="2286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宏观环境分析与情报收集</a:t>
            </a:r>
            <a:endParaRPr lang="en-US" sz="1100"/>
          </a:p>
          <a:p>
            <a:pPr indent="0" algn="l">
              <a:lnSpc>
                <a:spcPct val="125000"/>
              </a:lnSpc>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企业内部资源与能力评估</a:t>
            </a:r>
          </a:p>
          <a:p>
            <a:pPr indent="0" algn="l">
              <a:lnSpc>
                <a:spcPct val="125000"/>
              </a:lnSpc>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组织战略研讨会与务虚会</a:t>
            </a:r>
          </a:p>
        </p:txBody>
      </p:sp>
      <p:sp>
        <p:nvSpPr>
          <p:cNvPr id="22" name="AutoShape 22"/>
          <p:cNvSpPr/>
          <p:nvPr/>
        </p:nvSpPr>
        <p:spPr>
          <a:xfrm>
            <a:off x="8890000" y="4826000"/>
            <a:ext cx="2286000" cy="1270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跨部门战略协同与落地</a:t>
            </a:r>
            <a:endParaRPr lang="en-US" sz="1100"/>
          </a:p>
          <a:p>
            <a:pPr indent="0" algn="l">
              <a:lnSpc>
                <a:spcPct val="125000"/>
              </a:lnSpc>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战略管理制度建设与实施</a:t>
            </a:r>
          </a:p>
          <a:p>
            <a:pPr indent="0" algn="l">
              <a:lnSpc>
                <a:spcPct val="125000"/>
              </a:lnSpc>
            </a:pPr>
            <a:r>
              <a:rPr lang="en-US" sz="1200" b="0" i="0" u="none" strike="noStrike">
                <a:solidFill>
                  <a:srgbClr val="22C55E"/>
                </a:solidFill>
                <a:latin typeface="Noto Sans SC"/>
                <a:ea typeface="Noto Sans SC"/>
                <a:cs typeface="Noto Sans SC"/>
                <a:sym typeface="Noto Sans SC"/>
              </a:rPr>
              <a:t>●</a:t>
            </a:r>
            <a:r>
              <a:rPr lang="en-US" sz="1200" b="0" i="0" u="none" strike="noStrike">
                <a:solidFill>
                  <a:srgbClr val="374151"/>
                </a:solidFill>
                <a:latin typeface="Noto Sans SC"/>
                <a:ea typeface="Noto Sans SC"/>
                <a:cs typeface="Noto Sans SC"/>
                <a:sym typeface="Noto Sans SC"/>
              </a:rPr>
              <a:t>战略方案制定与复盘评估</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关键管理项目：BSC推行项目案例</a:t>
            </a:r>
            <a:endParaRPr lang="en-US" sz="1100"/>
          </a:p>
        </p:txBody>
      </p:sp>
      <p:sp>
        <p:nvSpPr>
          <p:cNvPr id="4" name="AutoShape 4"/>
          <p:cNvSpPr/>
          <p:nvPr/>
        </p:nvSpPr>
        <p:spPr>
          <a:xfrm>
            <a:off x="762000" y="1524000"/>
            <a:ext cx="10668000" cy="1143000"/>
          </a:xfrm>
          <a:prstGeom prst="roundRect">
            <a:avLst>
              <a:gd name="adj" fmla="val 13333"/>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778000"/>
            <a:ext cx="406400" cy="406400"/>
          </a:xfrm>
          <a:prstGeom prst="rect">
            <a:avLst/>
          </a:prstGeom>
        </p:spPr>
      </p:pic>
      <p:sp>
        <p:nvSpPr>
          <p:cNvPr id="6" name="AutoShape 6"/>
          <p:cNvSpPr/>
          <p:nvPr/>
        </p:nvSpPr>
        <p:spPr>
          <a:xfrm>
            <a:off x="1651000" y="1714500"/>
            <a:ext cx="9525000" cy="762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600" b="1" i="0" u="none" strike="noStrike" dirty="0">
                <a:solidFill>
                  <a:srgbClr val="22C55E"/>
                </a:solidFill>
                <a:latin typeface="Noto Sans SC"/>
                <a:ea typeface="Noto Sans SC"/>
                <a:cs typeface="Noto Sans SC"/>
                <a:sym typeface="Noto Sans SC"/>
              </a:rPr>
              <a:t>📌 </a:t>
            </a:r>
            <a:r>
              <a:rPr lang="en-US" sz="1600" b="1" i="0" u="none" strike="noStrike" dirty="0" err="1">
                <a:solidFill>
                  <a:srgbClr val="22C55E"/>
                </a:solidFill>
                <a:latin typeface="Noto Sans SC"/>
                <a:ea typeface="Noto Sans SC"/>
                <a:cs typeface="Noto Sans SC"/>
                <a:sym typeface="Noto Sans SC"/>
              </a:rPr>
              <a:t>案例导入</a:t>
            </a:r>
            <a:endParaRPr lang="en-US" sz="1100" dirty="0"/>
          </a:p>
          <a:p>
            <a:pPr indent="0" algn="l">
              <a:lnSpc>
                <a:spcPct val="108333"/>
              </a:lnSpc>
            </a:pPr>
            <a:r>
              <a:rPr lang="zh-CN" altLang="en-US" sz="1300" dirty="0">
                <a:solidFill>
                  <a:srgbClr val="4B5563"/>
                </a:solidFill>
                <a:latin typeface="Noto Sans SC"/>
                <a:ea typeface="Noto Sans SC"/>
                <a:cs typeface="Noto Sans SC"/>
                <a:sym typeface="Noto Sans SC"/>
              </a:rPr>
              <a:t>本书作者所在的</a:t>
            </a:r>
            <a:r>
              <a:rPr lang="en-US" sz="1300" b="0" i="0" u="none" strike="noStrike" dirty="0" err="1">
                <a:solidFill>
                  <a:srgbClr val="4B5563"/>
                </a:solidFill>
                <a:latin typeface="Noto Sans SC"/>
                <a:ea typeface="Noto Sans SC"/>
                <a:cs typeface="Noto Sans SC"/>
                <a:sym typeface="Noto Sans SC"/>
              </a:rPr>
              <a:t>某大型企业集团成立“关键管理项目”小组，研究平衡计分卡</a:t>
            </a:r>
            <a:r>
              <a:rPr lang="en-US" sz="1300" b="0" i="0" u="none" strike="noStrike" dirty="0">
                <a:solidFill>
                  <a:srgbClr val="4B5563"/>
                </a:solidFill>
                <a:latin typeface="Noto Sans SC"/>
                <a:ea typeface="Noto Sans SC"/>
                <a:cs typeface="Noto Sans SC"/>
                <a:sym typeface="Noto Sans SC"/>
              </a:rPr>
              <a:t>(BSC)的本地化应用，以期打通战略落地“</a:t>
            </a:r>
            <a:r>
              <a:rPr lang="en-US" sz="1300" b="0" i="0" u="none" strike="noStrike" dirty="0" err="1">
                <a:solidFill>
                  <a:srgbClr val="4B5563"/>
                </a:solidFill>
                <a:latin typeface="Noto Sans SC"/>
                <a:ea typeface="Noto Sans SC"/>
                <a:cs typeface="Noto Sans SC"/>
                <a:sym typeface="Noto Sans SC"/>
              </a:rPr>
              <a:t>最后一公里</a:t>
            </a:r>
            <a:r>
              <a:rPr lang="en-US" sz="1300" b="0" i="0" u="none" strike="noStrike" dirty="0">
                <a:solidFill>
                  <a:srgbClr val="4B5563"/>
                </a:solidFill>
                <a:latin typeface="Noto Sans SC"/>
                <a:ea typeface="Noto Sans SC"/>
                <a:cs typeface="Noto Sans SC"/>
                <a:sym typeface="Noto Sans SC"/>
              </a:rPr>
              <a:t>”，</a:t>
            </a:r>
            <a:r>
              <a:rPr lang="en-US" sz="1300" b="0" i="0" u="none" strike="noStrike" dirty="0" err="1">
                <a:solidFill>
                  <a:srgbClr val="4B5563"/>
                </a:solidFill>
                <a:latin typeface="Noto Sans SC"/>
                <a:ea typeface="Noto Sans SC"/>
                <a:cs typeface="Noto Sans SC"/>
                <a:sym typeface="Noto Sans SC"/>
              </a:rPr>
              <a:t>并在全集团范围内进行标准化推广</a:t>
            </a:r>
            <a:r>
              <a:rPr lang="en-US" sz="1300" b="0" i="0" u="none" strike="noStrike" dirty="0">
                <a:solidFill>
                  <a:srgbClr val="4B5563"/>
                </a:solidFill>
                <a:latin typeface="Noto Sans SC"/>
                <a:ea typeface="Noto Sans SC"/>
                <a:cs typeface="Noto Sans SC"/>
                <a:sym typeface="Noto Sans SC"/>
              </a:rPr>
              <a:t>。</a:t>
            </a:r>
          </a:p>
        </p:txBody>
      </p:sp>
      <p:sp>
        <p:nvSpPr>
          <p:cNvPr id="7" name="AutoShape 7"/>
          <p:cNvSpPr/>
          <p:nvPr/>
        </p:nvSpPr>
        <p:spPr>
          <a:xfrm>
            <a:off x="762000" y="3048000"/>
            <a:ext cx="2540000" cy="3048000"/>
          </a:xfrm>
          <a:prstGeom prst="roundRect">
            <a:avLst>
              <a:gd name="adj" fmla="val 6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762000" y="3048000"/>
            <a:ext cx="2540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701800" y="3429000"/>
            <a:ext cx="660400" cy="660400"/>
          </a:xfrm>
          <a:prstGeom prst="rect">
            <a:avLst/>
          </a:prstGeom>
        </p:spPr>
      </p:pic>
      <p:sp>
        <p:nvSpPr>
          <p:cNvPr id="10" name="AutoShape 10"/>
          <p:cNvSpPr/>
          <p:nvPr/>
        </p:nvSpPr>
        <p:spPr>
          <a:xfrm>
            <a:off x="889000" y="4318000"/>
            <a:ext cx="2286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700" b="1" i="0" u="none" strike="noStrike">
                <a:solidFill>
                  <a:srgbClr val="1F2937"/>
                </a:solidFill>
                <a:latin typeface="Noto Sans SC"/>
                <a:ea typeface="Noto Sans SC"/>
                <a:cs typeface="Noto Sans SC"/>
                <a:sym typeface="Noto Sans SC"/>
              </a:rPr>
              <a:t>全局观</a:t>
            </a:r>
            <a:endParaRPr lang="en-US" sz="1100"/>
          </a:p>
          <a:p>
            <a:pPr indent="0" algn="ctr">
              <a:lnSpc>
                <a:spcPct val="125000"/>
              </a:lnSpc>
            </a:pPr>
            <a:r>
              <a:rPr lang="en-US" sz="1100" b="0" i="0" u="none" strike="noStrike">
                <a:solidFill>
                  <a:srgbClr val="6B7280"/>
                </a:solidFill>
                <a:latin typeface="Noto Sans SC"/>
                <a:ea typeface="Noto Sans SC"/>
                <a:cs typeface="Noto Sans SC"/>
                <a:sym typeface="Noto Sans SC"/>
              </a:rPr>
              <a:t>Big Picture Thinking</a:t>
            </a:r>
          </a:p>
          <a:p>
            <a:pPr indent="0" algn="ctr">
              <a:lnSpc>
                <a:spcPct val="116666"/>
              </a:lnSpc>
              <a:spcBef>
                <a:spcPts val="1000"/>
              </a:spcBef>
            </a:pPr>
            <a:r>
              <a:rPr lang="en-US" sz="1200" b="0" i="0" u="none" strike="noStrike">
                <a:solidFill>
                  <a:srgbClr val="4B5563"/>
                </a:solidFill>
                <a:latin typeface="Noto Sans SC"/>
                <a:ea typeface="Noto Sans SC"/>
                <a:cs typeface="Noto Sans SC"/>
                <a:sym typeface="Noto Sans SC"/>
              </a:rPr>
              <a:t>不局限于项目本身，而从集团整体战略高度思考问题，确保BSC推行方向与企业战略保持高度一致。</a:t>
            </a:r>
          </a:p>
        </p:txBody>
      </p:sp>
      <p:sp>
        <p:nvSpPr>
          <p:cNvPr id="11" name="AutoShape 11"/>
          <p:cNvSpPr/>
          <p:nvPr/>
        </p:nvSpPr>
        <p:spPr>
          <a:xfrm>
            <a:off x="3467100" y="3048000"/>
            <a:ext cx="2540000" cy="3048000"/>
          </a:xfrm>
          <a:prstGeom prst="roundRect">
            <a:avLst>
              <a:gd name="adj" fmla="val 6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3467100" y="3048000"/>
            <a:ext cx="2540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406900" y="3429000"/>
            <a:ext cx="660400" cy="660400"/>
          </a:xfrm>
          <a:prstGeom prst="rect">
            <a:avLst/>
          </a:prstGeom>
        </p:spPr>
      </p:pic>
      <p:sp>
        <p:nvSpPr>
          <p:cNvPr id="14" name="AutoShape 14"/>
          <p:cNvSpPr/>
          <p:nvPr/>
        </p:nvSpPr>
        <p:spPr>
          <a:xfrm>
            <a:off x="3594100" y="4318000"/>
            <a:ext cx="2286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700" b="1" i="0" u="none" strike="noStrike">
                <a:solidFill>
                  <a:srgbClr val="1F2937"/>
                </a:solidFill>
                <a:latin typeface="Noto Sans SC"/>
                <a:ea typeface="Noto Sans SC"/>
                <a:cs typeface="Noto Sans SC"/>
                <a:sym typeface="Noto Sans SC"/>
              </a:rPr>
              <a:t>系统思维</a:t>
            </a:r>
            <a:endParaRPr lang="en-US" sz="1100"/>
          </a:p>
          <a:p>
            <a:pPr indent="0" algn="ctr">
              <a:lnSpc>
                <a:spcPct val="125000"/>
              </a:lnSpc>
            </a:pPr>
            <a:r>
              <a:rPr lang="en-US" sz="1100" b="0" i="0" u="none" strike="noStrike">
                <a:solidFill>
                  <a:srgbClr val="6B7280"/>
                </a:solidFill>
                <a:latin typeface="Noto Sans SC"/>
                <a:ea typeface="Noto Sans SC"/>
                <a:cs typeface="Noto Sans SC"/>
                <a:sym typeface="Noto Sans SC"/>
              </a:rPr>
              <a:t>Systematic Thinking</a:t>
            </a:r>
          </a:p>
          <a:p>
            <a:pPr indent="0" algn="ctr">
              <a:lnSpc>
                <a:spcPct val="116666"/>
              </a:lnSpc>
              <a:spcBef>
                <a:spcPts val="1000"/>
              </a:spcBef>
            </a:pPr>
            <a:r>
              <a:rPr lang="en-US" sz="1200" b="0" i="0" u="none" strike="noStrike">
                <a:solidFill>
                  <a:srgbClr val="4B5563"/>
                </a:solidFill>
                <a:latin typeface="Noto Sans SC"/>
                <a:ea typeface="Noto Sans SC"/>
                <a:cs typeface="Noto Sans SC"/>
                <a:sym typeface="Noto Sans SC"/>
              </a:rPr>
              <a:t>构建逻辑严密的指标体系，确保财务、客户、内部流程、学习与成长四个维度目标相互支撑，形成完整的战略落地系统。</a:t>
            </a:r>
          </a:p>
        </p:txBody>
      </p:sp>
      <p:sp>
        <p:nvSpPr>
          <p:cNvPr id="15" name="AutoShape 15"/>
          <p:cNvSpPr/>
          <p:nvPr/>
        </p:nvSpPr>
        <p:spPr>
          <a:xfrm>
            <a:off x="6172200" y="3048000"/>
            <a:ext cx="2540000" cy="3048000"/>
          </a:xfrm>
          <a:prstGeom prst="roundRect">
            <a:avLst>
              <a:gd name="adj" fmla="val 6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6172200" y="3048000"/>
            <a:ext cx="2540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7" name="Picture 17"/>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112000" y="3429000"/>
            <a:ext cx="660400" cy="660400"/>
          </a:xfrm>
          <a:prstGeom prst="rect">
            <a:avLst/>
          </a:prstGeom>
        </p:spPr>
      </p:pic>
      <p:sp>
        <p:nvSpPr>
          <p:cNvPr id="18" name="AutoShape 18"/>
          <p:cNvSpPr/>
          <p:nvPr/>
        </p:nvSpPr>
        <p:spPr>
          <a:xfrm>
            <a:off x="6299200" y="4318000"/>
            <a:ext cx="2286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700" b="1" i="0" u="none" strike="noStrike">
                <a:solidFill>
                  <a:srgbClr val="1F2937"/>
                </a:solidFill>
                <a:latin typeface="Noto Sans SC"/>
                <a:ea typeface="Noto Sans SC"/>
                <a:cs typeface="Noto Sans SC"/>
                <a:sym typeface="Noto Sans SC"/>
              </a:rPr>
              <a:t>变革管理思维</a:t>
            </a:r>
            <a:endParaRPr lang="en-US" sz="1100"/>
          </a:p>
          <a:p>
            <a:pPr indent="0" algn="ctr">
              <a:lnSpc>
                <a:spcPct val="125000"/>
              </a:lnSpc>
            </a:pPr>
            <a:r>
              <a:rPr lang="en-US" sz="1100" b="0" i="0" u="none" strike="noStrike">
                <a:solidFill>
                  <a:srgbClr val="6B7280"/>
                </a:solidFill>
                <a:latin typeface="Noto Sans SC"/>
                <a:ea typeface="Noto Sans SC"/>
                <a:cs typeface="Noto Sans SC"/>
                <a:sym typeface="Noto Sans SC"/>
              </a:rPr>
              <a:t>Change Management Thinking</a:t>
            </a:r>
          </a:p>
          <a:p>
            <a:pPr indent="0" algn="ctr">
              <a:lnSpc>
                <a:spcPct val="116666"/>
              </a:lnSpc>
              <a:spcBef>
                <a:spcPts val="1000"/>
              </a:spcBef>
            </a:pPr>
            <a:r>
              <a:rPr lang="en-US" sz="1200" b="0" i="0" u="none" strike="noStrike">
                <a:solidFill>
                  <a:srgbClr val="4B5563"/>
                </a:solidFill>
                <a:latin typeface="Noto Sans SC"/>
                <a:ea typeface="Noto Sans SC"/>
                <a:cs typeface="Noto Sans SC"/>
                <a:sym typeface="Noto Sans SC"/>
              </a:rPr>
              <a:t>主动识别并管理变革过程中的阻力，制定沟通与赋能计划，促进组织内部对新管理工具的理解、认同与接纳。</a:t>
            </a:r>
          </a:p>
        </p:txBody>
      </p:sp>
      <p:sp>
        <p:nvSpPr>
          <p:cNvPr id="19" name="AutoShape 19"/>
          <p:cNvSpPr/>
          <p:nvPr/>
        </p:nvSpPr>
        <p:spPr>
          <a:xfrm>
            <a:off x="8890000" y="3048000"/>
            <a:ext cx="2540000" cy="3048000"/>
          </a:xfrm>
          <a:prstGeom prst="roundRect">
            <a:avLst>
              <a:gd name="adj" fmla="val 6000"/>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8890000" y="3048000"/>
            <a:ext cx="2540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1" name="Picture 21"/>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9829800" y="3429000"/>
            <a:ext cx="660400" cy="660400"/>
          </a:xfrm>
          <a:prstGeom prst="rect">
            <a:avLst/>
          </a:prstGeom>
        </p:spPr>
      </p:pic>
      <p:sp>
        <p:nvSpPr>
          <p:cNvPr id="22" name="AutoShape 22"/>
          <p:cNvSpPr/>
          <p:nvPr/>
        </p:nvSpPr>
        <p:spPr>
          <a:xfrm>
            <a:off x="9017000" y="4318000"/>
            <a:ext cx="2286000" cy="1524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700" b="1" i="0" u="none" strike="noStrike">
                <a:solidFill>
                  <a:srgbClr val="1F2937"/>
                </a:solidFill>
                <a:latin typeface="Noto Sans SC"/>
                <a:ea typeface="Noto Sans SC"/>
                <a:cs typeface="Noto Sans SC"/>
                <a:sym typeface="Noto Sans SC"/>
              </a:rPr>
              <a:t>结果导向思维</a:t>
            </a:r>
            <a:endParaRPr lang="en-US" sz="1100"/>
          </a:p>
          <a:p>
            <a:pPr indent="0" algn="ctr">
              <a:lnSpc>
                <a:spcPct val="125000"/>
              </a:lnSpc>
            </a:pPr>
            <a:r>
              <a:rPr lang="en-US" sz="1100" b="0" i="0" u="none" strike="noStrike">
                <a:solidFill>
                  <a:srgbClr val="6B7280"/>
                </a:solidFill>
                <a:latin typeface="Noto Sans SC"/>
                <a:ea typeface="Noto Sans SC"/>
                <a:cs typeface="Noto Sans SC"/>
                <a:sym typeface="Noto Sans SC"/>
              </a:rPr>
              <a:t>Result-Oriented Thinking</a:t>
            </a:r>
          </a:p>
          <a:p>
            <a:pPr indent="0" algn="ctr">
              <a:lnSpc>
                <a:spcPct val="116666"/>
              </a:lnSpc>
              <a:spcBef>
                <a:spcPts val="1000"/>
              </a:spcBef>
            </a:pPr>
            <a:r>
              <a:rPr lang="en-US" sz="1200" b="0" i="0" u="none" strike="noStrike">
                <a:solidFill>
                  <a:srgbClr val="4B5563"/>
                </a:solidFill>
                <a:latin typeface="Noto Sans SC"/>
                <a:ea typeface="Noto Sans SC"/>
                <a:cs typeface="Noto Sans SC"/>
                <a:sym typeface="Noto Sans SC"/>
              </a:rPr>
              <a:t>避免陷入“为了推行而推行”的形式主义，始终关注项目最终能否为业务发展带来可衡量、可量化的实质价值与成果。</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课堂思考与讨论</a:t>
            </a:r>
            <a:endParaRPr lang="en-US" sz="1100"/>
          </a:p>
        </p:txBody>
      </p:sp>
      <p:sp>
        <p:nvSpPr>
          <p:cNvPr id="4" name="AutoShape 4"/>
          <p:cNvSpPr/>
          <p:nvPr/>
        </p:nvSpPr>
        <p:spPr>
          <a:xfrm>
            <a:off x="762000" y="1651000"/>
            <a:ext cx="5207000" cy="2286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76200" cy="2286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1841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400" b="1" i="0" u="none" strike="noStrike">
                <a:solidFill>
                  <a:srgbClr val="22C55E"/>
                </a:solidFill>
                <a:latin typeface="Noto Sans SC"/>
                <a:ea typeface="Noto Sans SC"/>
                <a:cs typeface="Noto Sans SC"/>
                <a:sym typeface="Noto Sans SC"/>
              </a:rPr>
              <a:t>01</a:t>
            </a:r>
            <a:r>
              <a:rPr lang="en-US" sz="1700" b="1" i="0" u="none" strike="noStrike">
                <a:solidFill>
                  <a:srgbClr val="1F2937"/>
                </a:solidFill>
                <a:latin typeface="Noto Sans SC"/>
                <a:ea typeface="Noto Sans SC"/>
                <a:cs typeface="Noto Sans SC"/>
                <a:sym typeface="Noto Sans SC"/>
              </a:rPr>
              <a:t>战略规划部的职能与运作</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实地调研或在互联网上查看一家公司的战略规划部运作，讨论其职能。</a:t>
            </a:r>
            <a:br>
              <a:rPr lang="en-US" sz="1600" b="0" i="0" u="none" strike="noStrike">
                <a:solidFill>
                  <a:srgbClr val="1F2329"/>
                </a:solidFill>
                <a:latin typeface="Noto Sans SC"/>
                <a:ea typeface="Noto Sans SC"/>
                <a:cs typeface="Noto Sans SC"/>
                <a:sym typeface="Noto Sans SC"/>
              </a:rPr>
            </a:br>
            <a:r>
              <a:rPr lang="en-US" sz="1200" b="0" i="1" u="none" strike="noStrike">
                <a:solidFill>
                  <a:srgbClr val="6B7280"/>
                </a:solidFill>
                <a:latin typeface="Noto Sans SC"/>
                <a:ea typeface="Noto Sans SC"/>
                <a:cs typeface="Noto Sans SC"/>
                <a:sym typeface="Noto Sans SC"/>
              </a:rPr>
              <a:t>引导方向：可参考腾讯、阿里、华为等名企，了解其组织架构与招聘要求。</a:t>
            </a:r>
          </a:p>
        </p:txBody>
      </p:sp>
      <p:sp>
        <p:nvSpPr>
          <p:cNvPr id="7" name="AutoShape 7"/>
          <p:cNvSpPr/>
          <p:nvPr/>
        </p:nvSpPr>
        <p:spPr>
          <a:xfrm>
            <a:off x="6223000" y="1651000"/>
            <a:ext cx="5207000" cy="2286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6223000" y="1651000"/>
            <a:ext cx="76200" cy="2286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6477000" y="1841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400" b="1" i="0" u="none" strike="noStrike">
                <a:solidFill>
                  <a:srgbClr val="22C55E"/>
                </a:solidFill>
                <a:latin typeface="Noto Sans SC"/>
                <a:ea typeface="Noto Sans SC"/>
                <a:cs typeface="Noto Sans SC"/>
                <a:sym typeface="Noto Sans SC"/>
              </a:rPr>
              <a:t>02</a:t>
            </a:r>
            <a:r>
              <a:rPr lang="en-US" sz="1700" b="1" i="0" u="none" strike="noStrike">
                <a:solidFill>
                  <a:srgbClr val="1F2937"/>
                </a:solidFill>
                <a:latin typeface="Noto Sans SC"/>
                <a:ea typeface="Noto Sans SC"/>
                <a:cs typeface="Noto Sans SC"/>
                <a:sym typeface="Noto Sans SC"/>
              </a:rPr>
              <a:t>部门间战略管理的潜在冲突</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结合管理学与组织行为学，思考专职战略部门与业务部门在各环节的问题。</a:t>
            </a:r>
            <a:br>
              <a:rPr lang="en-US" sz="1600" b="0" i="0" u="none" strike="noStrike">
                <a:solidFill>
                  <a:srgbClr val="1F2329"/>
                </a:solidFill>
                <a:latin typeface="Noto Sans SC"/>
                <a:ea typeface="Noto Sans SC"/>
                <a:cs typeface="Noto Sans SC"/>
                <a:sym typeface="Noto Sans SC"/>
              </a:rPr>
            </a:br>
            <a:r>
              <a:rPr lang="en-US" sz="1200" b="0" i="1" u="none" strike="noStrike">
                <a:solidFill>
                  <a:srgbClr val="6B7280"/>
                </a:solidFill>
                <a:latin typeface="Noto Sans SC"/>
                <a:ea typeface="Noto Sans SC"/>
                <a:cs typeface="Noto Sans SC"/>
                <a:sym typeface="Noto Sans SC"/>
              </a:rPr>
              <a:t>引导方向：关注信息不对称、目标冲突、沟通壁垒、权责不清等方面。</a:t>
            </a:r>
          </a:p>
        </p:txBody>
      </p:sp>
      <p:sp>
        <p:nvSpPr>
          <p:cNvPr id="10" name="AutoShape 10"/>
          <p:cNvSpPr/>
          <p:nvPr/>
        </p:nvSpPr>
        <p:spPr>
          <a:xfrm>
            <a:off x="762000" y="4191000"/>
            <a:ext cx="5207000" cy="2286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762000" y="4191000"/>
            <a:ext cx="76200" cy="2286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1016000" y="4381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400" b="1" i="0" u="none" strike="noStrike">
                <a:solidFill>
                  <a:srgbClr val="22C55E"/>
                </a:solidFill>
                <a:latin typeface="Noto Sans SC"/>
                <a:ea typeface="Noto Sans SC"/>
                <a:cs typeface="Noto Sans SC"/>
                <a:sym typeface="Noto Sans SC"/>
              </a:rPr>
              <a:t>03</a:t>
            </a:r>
            <a:r>
              <a:rPr lang="en-US" sz="1700" b="1" i="0" u="none" strike="noStrike">
                <a:solidFill>
                  <a:srgbClr val="1F2937"/>
                </a:solidFill>
                <a:latin typeface="Noto Sans SC"/>
                <a:ea typeface="Noto Sans SC"/>
                <a:cs typeface="Noto Sans SC"/>
                <a:sym typeface="Noto Sans SC"/>
              </a:rPr>
              <a:t>平台：数字时代的创新组织方式</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有人说“工业企业是工业时代的创新组织，平台是数字时代的创新组织”，请阐述你的观点。</a:t>
            </a:r>
            <a:br>
              <a:rPr lang="en-US" sz="1600" b="0" i="0" u="none" strike="noStrike">
                <a:solidFill>
                  <a:srgbClr val="1F2329"/>
                </a:solidFill>
                <a:latin typeface="Noto Sans SC"/>
                <a:ea typeface="Noto Sans SC"/>
                <a:cs typeface="Noto Sans SC"/>
                <a:sym typeface="Noto Sans SC"/>
              </a:rPr>
            </a:br>
            <a:r>
              <a:rPr lang="en-US" sz="1200" b="0" i="1" u="none" strike="noStrike">
                <a:solidFill>
                  <a:srgbClr val="6B7280"/>
                </a:solidFill>
                <a:latin typeface="Noto Sans SC"/>
                <a:ea typeface="Noto Sans SC"/>
                <a:cs typeface="Noto Sans SC"/>
                <a:sym typeface="Noto Sans SC"/>
              </a:rPr>
              <a:t>引导方向：对比传统层级制与平台型组织的核心特点与优势。</a:t>
            </a:r>
          </a:p>
        </p:txBody>
      </p:sp>
      <p:sp>
        <p:nvSpPr>
          <p:cNvPr id="13" name="AutoShape 13"/>
          <p:cNvSpPr/>
          <p:nvPr/>
        </p:nvSpPr>
        <p:spPr>
          <a:xfrm>
            <a:off x="6223000" y="4191000"/>
            <a:ext cx="5207000" cy="2286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6223000" y="4191000"/>
            <a:ext cx="76200" cy="2286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6477000" y="4381500"/>
            <a:ext cx="4699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400" b="1" i="0" u="none" strike="noStrike">
                <a:solidFill>
                  <a:srgbClr val="22C55E"/>
                </a:solidFill>
                <a:latin typeface="Noto Sans SC"/>
                <a:ea typeface="Noto Sans SC"/>
                <a:cs typeface="Noto Sans SC"/>
                <a:sym typeface="Noto Sans SC"/>
              </a:rPr>
              <a:t>04</a:t>
            </a:r>
            <a:r>
              <a:rPr lang="en-US" sz="1700" b="1" i="0" u="none" strike="noStrike">
                <a:solidFill>
                  <a:srgbClr val="1F2937"/>
                </a:solidFill>
                <a:latin typeface="Noto Sans SC"/>
                <a:ea typeface="Noto Sans SC"/>
                <a:cs typeface="Noto Sans SC"/>
                <a:sym typeface="Noto Sans SC"/>
              </a:rPr>
              <a:t>利益相关者理论的个人发展启示</a:t>
            </a:r>
            <a:endParaRPr lang="en-US" sz="1100"/>
          </a:p>
          <a:p>
            <a:pPr indent="0" algn="l">
              <a:lnSpc>
                <a:spcPct val="116666"/>
              </a:lnSpc>
              <a:spcBef>
                <a:spcPts val="1200"/>
              </a:spcBef>
            </a:pPr>
            <a:r>
              <a:rPr lang="en-US" sz="1300" b="0" i="0" u="none" strike="noStrike">
                <a:solidFill>
                  <a:srgbClr val="4B5563"/>
                </a:solidFill>
                <a:latin typeface="Noto Sans SC"/>
                <a:ea typeface="Noto Sans SC"/>
                <a:cs typeface="Noto Sans SC"/>
                <a:sym typeface="Noto Sans SC"/>
              </a:rPr>
              <a:t>该理论对大学生制定未来的就业与职业发展策略有何启发？</a:t>
            </a:r>
            <a:br>
              <a:rPr lang="en-US" sz="1600" b="0" i="0" u="none" strike="noStrike">
                <a:solidFill>
                  <a:srgbClr val="1F2329"/>
                </a:solidFill>
                <a:latin typeface="Noto Sans SC"/>
                <a:ea typeface="Noto Sans SC"/>
                <a:cs typeface="Noto Sans SC"/>
                <a:sym typeface="Noto Sans SC"/>
              </a:rPr>
            </a:br>
            <a:r>
              <a:rPr lang="en-US" sz="1200" b="0" i="1" u="none" strike="noStrike">
                <a:solidFill>
                  <a:srgbClr val="6B7280"/>
                </a:solidFill>
                <a:latin typeface="Noto Sans SC"/>
                <a:ea typeface="Noto Sans SC"/>
                <a:cs typeface="Noto Sans SC"/>
                <a:sym typeface="Noto Sans SC"/>
              </a:rPr>
              <a:t>引导方向：把自己视为一个“企业”，思考如何平衡各方期望，制定个人战略。</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战略管理者</a:t>
            </a:r>
            <a:endParaRPr lang="en-US" sz="1100"/>
          </a:p>
        </p:txBody>
      </p:sp>
      <p:pic>
        <p:nvPicPr>
          <p:cNvPr id="4" name="Picture 4"/>
          <p:cNvPicPr>
            <a:picLocks noChangeAspect="1"/>
          </p:cNvPicPr>
          <p:nvPr/>
        </p:nvPicPr>
        <p:blipFill>
          <a:blip r:embed="rId4"/>
          <a:srcRect t="5105" b="5105"/>
          <a:stretch>
            <a:fillRect/>
          </a:stretch>
        </p:blipFill>
        <p:spPr>
          <a:xfrm>
            <a:off x="762000" y="1651000"/>
            <a:ext cx="3302000" cy="4445000"/>
          </a:xfrm>
          <a:prstGeom prst="roundRect">
            <a:avLst>
              <a:gd name="adj" fmla="val 6153"/>
            </a:avLst>
          </a:prstGeom>
          <a:noFill/>
          <a:ln w="25400" cap="flat" cmpd="sng">
            <a:noFill/>
            <a:prstDash val="solid"/>
            <a:round/>
          </a:ln>
          <a:effectLst>
            <a:outerShdw blurRad="444500" dist="190500" dir="2700000" algn="tl" rotWithShape="0">
              <a:srgbClr val="000000">
                <a:alpha val="25000"/>
              </a:srgbClr>
            </a:outerShdw>
          </a:effectLst>
        </p:spPr>
      </p:pic>
      <p:sp>
        <p:nvSpPr>
          <p:cNvPr id="5" name="AutoShape 5"/>
          <p:cNvSpPr/>
          <p:nvPr/>
        </p:nvSpPr>
        <p:spPr>
          <a:xfrm>
            <a:off x="4445000" y="1651000"/>
            <a:ext cx="6985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99000" y="1841500"/>
            <a:ext cx="355600" cy="355600"/>
          </a:xfrm>
          <a:prstGeom prst="rect">
            <a:avLst/>
          </a:prstGeom>
        </p:spPr>
      </p:pic>
      <p:sp>
        <p:nvSpPr>
          <p:cNvPr id="7" name="AutoShape 7"/>
          <p:cNvSpPr/>
          <p:nvPr/>
        </p:nvSpPr>
        <p:spPr>
          <a:xfrm>
            <a:off x="5207000" y="1828800"/>
            <a:ext cx="584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C55E"/>
                </a:solidFill>
                <a:latin typeface="Noto Sans SC"/>
                <a:ea typeface="Noto Sans SC"/>
                <a:cs typeface="Noto Sans SC"/>
                <a:sym typeface="Noto Sans SC"/>
              </a:rPr>
              <a:t>定义：谁是战略管理者？</a:t>
            </a:r>
            <a:endParaRPr lang="en-US" sz="1100"/>
          </a:p>
        </p:txBody>
      </p:sp>
      <p:sp>
        <p:nvSpPr>
          <p:cNvPr id="8" name="AutoShape 8"/>
          <p:cNvSpPr/>
          <p:nvPr/>
        </p:nvSpPr>
        <p:spPr>
          <a:xfrm>
            <a:off x="4699000" y="2413000"/>
            <a:ext cx="6477000" cy="1143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400" b="1" i="0" u="none" strike="noStrike">
                <a:solidFill>
                  <a:srgbClr val="374151"/>
                </a:solidFill>
                <a:latin typeface="Noto Sans SC"/>
                <a:ea typeface="Noto Sans SC"/>
                <a:cs typeface="Noto Sans SC"/>
                <a:sym typeface="Noto Sans SC"/>
              </a:rPr>
              <a:t>广义定义：</a:t>
            </a:r>
            <a:r>
              <a:rPr lang="en-US" sz="1400" b="0" i="0" u="none" strike="noStrike">
                <a:solidFill>
                  <a:srgbClr val="4B5563"/>
                </a:solidFill>
                <a:latin typeface="Noto Sans SC"/>
                <a:ea typeface="Noto Sans SC"/>
                <a:cs typeface="Noto Sans SC"/>
                <a:sym typeface="Noto Sans SC"/>
              </a:rPr>
              <a:t>参与企业战略管理过程中任何环节的所有人员。</a:t>
            </a:r>
            <a:endParaRPr lang="en-US" sz="1100"/>
          </a:p>
          <a:p>
            <a:pPr indent="0" algn="l">
              <a:lnSpc>
                <a:spcPct val="108333"/>
              </a:lnSpc>
              <a:spcBef>
                <a:spcPts val="800"/>
              </a:spcBef>
            </a:pPr>
            <a:r>
              <a:rPr lang="en-US" sz="1400" b="1" i="0" u="none" strike="noStrike">
                <a:solidFill>
                  <a:srgbClr val="374151"/>
                </a:solidFill>
                <a:latin typeface="Noto Sans SC"/>
                <a:ea typeface="Noto Sans SC"/>
                <a:cs typeface="Noto Sans SC"/>
                <a:sym typeface="Noto Sans SC"/>
              </a:rPr>
              <a:t>狭义定义 (本书采用)：</a:t>
            </a:r>
            <a:r>
              <a:rPr lang="en-US" sz="1400" b="0" i="0" u="none" strike="noStrike">
                <a:solidFill>
                  <a:srgbClr val="4B5563"/>
                </a:solidFill>
                <a:latin typeface="Noto Sans SC"/>
                <a:ea typeface="Noto Sans SC"/>
                <a:cs typeface="Noto Sans SC"/>
                <a:sym typeface="Noto Sans SC"/>
              </a:rPr>
              <a:t>专指企业的</a:t>
            </a:r>
            <a:r>
              <a:rPr lang="en-US" sz="1400" b="1" i="0" u="none" strike="noStrike">
                <a:solidFill>
                  <a:srgbClr val="22C55E"/>
                </a:solidFill>
                <a:latin typeface="Noto Sans SC"/>
                <a:ea typeface="Noto Sans SC"/>
                <a:cs typeface="Noto Sans SC"/>
                <a:sym typeface="Noto Sans SC"/>
              </a:rPr>
              <a:t>决策层</a:t>
            </a:r>
            <a:r>
              <a:rPr lang="en-US" sz="1400" b="0" i="0" u="none" strike="noStrike">
                <a:solidFill>
                  <a:srgbClr val="4B5563"/>
                </a:solidFill>
                <a:latin typeface="Noto Sans SC"/>
                <a:ea typeface="Noto Sans SC"/>
                <a:cs typeface="Noto Sans SC"/>
                <a:sym typeface="Noto Sans SC"/>
              </a:rPr>
              <a:t>，即负责分析、制定和实施企业战略的高级管理人员。</a:t>
            </a:r>
          </a:p>
        </p:txBody>
      </p:sp>
      <p:sp>
        <p:nvSpPr>
          <p:cNvPr id="9" name="AutoShape 9"/>
          <p:cNvSpPr/>
          <p:nvPr/>
        </p:nvSpPr>
        <p:spPr>
          <a:xfrm>
            <a:off x="4445000" y="3937000"/>
            <a:ext cx="6985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699000" y="4127500"/>
            <a:ext cx="355600" cy="355600"/>
          </a:xfrm>
          <a:prstGeom prst="rect">
            <a:avLst/>
          </a:prstGeom>
        </p:spPr>
      </p:pic>
      <p:sp>
        <p:nvSpPr>
          <p:cNvPr id="11" name="AutoShape 11"/>
          <p:cNvSpPr/>
          <p:nvPr/>
        </p:nvSpPr>
        <p:spPr>
          <a:xfrm>
            <a:off x="5207000" y="4114800"/>
            <a:ext cx="584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C55E"/>
                </a:solidFill>
                <a:latin typeface="Noto Sans SC"/>
                <a:ea typeface="Noto Sans SC"/>
                <a:cs typeface="Noto Sans SC"/>
                <a:sym typeface="Noto Sans SC"/>
              </a:rPr>
              <a:t>核心团队组成</a:t>
            </a:r>
            <a:endParaRPr lang="en-US" sz="1100"/>
          </a:p>
        </p:txBody>
      </p:sp>
      <p:sp>
        <p:nvSpPr>
          <p:cNvPr id="12" name="AutoShape 12"/>
          <p:cNvSpPr/>
          <p:nvPr/>
        </p:nvSpPr>
        <p:spPr>
          <a:xfrm>
            <a:off x="4699000" y="4826000"/>
            <a:ext cx="3175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74151"/>
                </a:solidFill>
                <a:latin typeface="Noto Sans SC"/>
                <a:ea typeface="Noto Sans SC"/>
                <a:cs typeface="Noto Sans SC"/>
                <a:sym typeface="Noto Sans SC"/>
              </a:rPr>
              <a:t>● 董事会：</a:t>
            </a:r>
            <a:r>
              <a:rPr lang="en-US" sz="1300" b="0" i="0" u="none" strike="noStrike">
                <a:solidFill>
                  <a:srgbClr val="6B7280"/>
                </a:solidFill>
                <a:latin typeface="Noto Sans SC"/>
                <a:ea typeface="Noto Sans SC"/>
                <a:cs typeface="Noto Sans SC"/>
                <a:sym typeface="Noto Sans SC"/>
              </a:rPr>
              <a:t>战略最高监督者和最终批准者</a:t>
            </a:r>
            <a:endParaRPr lang="en-US" sz="1100"/>
          </a:p>
          <a:p>
            <a:pPr indent="0" algn="l">
              <a:lnSpc>
                <a:spcPct val="125000"/>
              </a:lnSpc>
            </a:pPr>
            <a:r>
              <a:rPr lang="en-US" sz="1300" b="1" i="0" u="none" strike="noStrike">
                <a:solidFill>
                  <a:srgbClr val="374151"/>
                </a:solidFill>
                <a:latin typeface="Noto Sans SC"/>
                <a:ea typeface="Noto Sans SC"/>
                <a:cs typeface="Noto Sans SC"/>
                <a:sym typeface="Noto Sans SC"/>
              </a:rPr>
              <a:t>● 首席执行官 (CEO)：</a:t>
            </a:r>
            <a:r>
              <a:rPr lang="en-US" sz="1300" b="0" i="0" u="none" strike="noStrike">
                <a:solidFill>
                  <a:srgbClr val="6B7280"/>
                </a:solidFill>
                <a:latin typeface="Noto Sans SC"/>
                <a:ea typeface="Noto Sans SC"/>
                <a:cs typeface="Noto Sans SC"/>
                <a:sym typeface="Noto Sans SC"/>
              </a:rPr>
              <a:t>主要制定者与推动者</a:t>
            </a:r>
          </a:p>
          <a:p>
            <a:pPr indent="0" algn="l">
              <a:lnSpc>
                <a:spcPct val="125000"/>
              </a:lnSpc>
            </a:pPr>
            <a:r>
              <a:rPr lang="en-US" sz="1300" b="1" i="0" u="none" strike="noStrike">
                <a:solidFill>
                  <a:srgbClr val="374151"/>
                </a:solidFill>
                <a:latin typeface="Noto Sans SC"/>
                <a:ea typeface="Noto Sans SC"/>
                <a:cs typeface="Noto Sans SC"/>
                <a:sym typeface="Noto Sans SC"/>
              </a:rPr>
              <a:t>● 首席战略官 (CSO)：</a:t>
            </a:r>
            <a:r>
              <a:rPr lang="en-US" sz="1300" b="0" i="0" u="none" strike="noStrike">
                <a:solidFill>
                  <a:srgbClr val="6B7280"/>
                </a:solidFill>
                <a:latin typeface="Noto Sans SC"/>
                <a:ea typeface="Noto Sans SC"/>
                <a:cs typeface="Noto Sans SC"/>
                <a:sym typeface="Noto Sans SC"/>
              </a:rPr>
              <a:t>CEO的核心参谋</a:t>
            </a:r>
          </a:p>
        </p:txBody>
      </p:sp>
      <p:sp>
        <p:nvSpPr>
          <p:cNvPr id="13" name="AutoShape 13"/>
          <p:cNvSpPr/>
          <p:nvPr/>
        </p:nvSpPr>
        <p:spPr>
          <a:xfrm>
            <a:off x="8001000" y="4826000"/>
            <a:ext cx="3048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300" b="1" i="0" u="none" strike="noStrike">
                <a:solidFill>
                  <a:srgbClr val="374151"/>
                </a:solidFill>
                <a:latin typeface="Noto Sans SC"/>
                <a:ea typeface="Noto Sans SC"/>
                <a:cs typeface="Noto Sans SC"/>
                <a:sym typeface="Noto Sans SC"/>
              </a:rPr>
              <a:t>● 高层管理团队：</a:t>
            </a:r>
            <a:r>
              <a:rPr lang="en-US" sz="1300" b="0" i="0" u="none" strike="noStrike">
                <a:solidFill>
                  <a:srgbClr val="6B7280"/>
                </a:solidFill>
                <a:latin typeface="Noto Sans SC"/>
                <a:ea typeface="Noto Sans SC"/>
                <a:cs typeface="Noto Sans SC"/>
                <a:sym typeface="Noto Sans SC"/>
              </a:rPr>
              <a:t>战略落地的关键执行者</a:t>
            </a:r>
            <a:endParaRPr lang="en-US" sz="1100"/>
          </a:p>
          <a:p>
            <a:pPr indent="0" algn="l">
              <a:lnSpc>
                <a:spcPct val="125000"/>
              </a:lnSpc>
              <a:spcBef>
                <a:spcPts val="1200"/>
              </a:spcBef>
            </a:pPr>
            <a:r>
              <a:rPr lang="en-US" sz="1300" b="1" i="0" u="none" strike="noStrike">
                <a:solidFill>
                  <a:srgbClr val="374151"/>
                </a:solidFill>
                <a:latin typeface="Noto Sans SC"/>
                <a:ea typeface="Noto Sans SC"/>
                <a:cs typeface="Noto Sans SC"/>
                <a:sym typeface="Noto Sans SC"/>
              </a:rPr>
              <a:t>● 专职战略规划人员：</a:t>
            </a:r>
            <a:r>
              <a:rPr lang="en-US" sz="1300" b="0" i="0" u="none" strike="noStrike">
                <a:solidFill>
                  <a:srgbClr val="6B7280"/>
                </a:solidFill>
                <a:latin typeface="Noto Sans SC"/>
                <a:ea typeface="Noto Sans SC"/>
                <a:cs typeface="Noto Sans SC"/>
                <a:sym typeface="Noto Sans SC"/>
              </a:rPr>
              <a:t>提供专业分析与建议</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问题导学</a:t>
            </a:r>
            <a:endParaRPr lang="en-US" sz="1100"/>
          </a:p>
        </p:txBody>
      </p:sp>
      <p:sp>
        <p:nvSpPr>
          <p:cNvPr id="4" name="AutoShape 4"/>
          <p:cNvSpPr/>
          <p:nvPr/>
        </p:nvSpPr>
        <p:spPr>
          <a:xfrm>
            <a:off x="762000" y="1524000"/>
            <a:ext cx="10668000" cy="1397000"/>
          </a:xfrm>
          <a:prstGeom prst="roundRect">
            <a:avLst>
              <a:gd name="adj" fmla="val 7272"/>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1841500"/>
            <a:ext cx="711200" cy="711200"/>
          </a:xfrm>
          <a:prstGeom prst="rect">
            <a:avLst/>
          </a:prstGeom>
        </p:spPr>
      </p:pic>
      <p:sp>
        <p:nvSpPr>
          <p:cNvPr id="6" name="AutoShape 6"/>
          <p:cNvSpPr/>
          <p:nvPr/>
        </p:nvSpPr>
        <p:spPr>
          <a:xfrm>
            <a:off x="2032000" y="1714500"/>
            <a:ext cx="90170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800" b="1" i="0" u="none" strike="noStrike">
                <a:solidFill>
                  <a:srgbClr val="22C55E"/>
                </a:solidFill>
                <a:latin typeface="Noto Sans SC"/>
                <a:ea typeface="Noto Sans SC"/>
                <a:cs typeface="Noto Sans SC"/>
                <a:sym typeface="Noto Sans SC"/>
              </a:rPr>
              <a:t>【理论与实践前沿】</a:t>
            </a:r>
            <a:endParaRPr lang="en-US" sz="1100"/>
          </a:p>
          <a:p>
            <a:pPr indent="0" algn="l">
              <a:lnSpc>
                <a:spcPct val="116666"/>
              </a:lnSpc>
            </a:pPr>
            <a:r>
              <a:rPr lang="en-US" sz="1400" b="0" i="0" u="none" strike="noStrike">
                <a:solidFill>
                  <a:srgbClr val="374151"/>
                </a:solidFill>
                <a:latin typeface="Noto Sans SC"/>
                <a:ea typeface="Noto Sans SC"/>
                <a:cs typeface="Noto Sans SC"/>
                <a:sym typeface="Noto Sans SC"/>
              </a:rPr>
              <a:t>在互联网上搜索并阅读《“投早、投小、投硬”…… 从0到1创新 锻造“明天的产业”》文章，了解战略管理实践前沿，思考战略在企业发展中扮演的角色。</a:t>
            </a:r>
          </a:p>
        </p:txBody>
      </p:sp>
      <p:sp>
        <p:nvSpPr>
          <p:cNvPr id="7" name="AutoShape 7"/>
          <p:cNvSpPr/>
          <p:nvPr/>
        </p:nvSpPr>
        <p:spPr>
          <a:xfrm>
            <a:off x="762000" y="3302000"/>
            <a:ext cx="5207000" cy="2794000"/>
          </a:xfrm>
          <a:prstGeom prst="roundRect">
            <a:avLst>
              <a:gd name="adj" fmla="val 3636"/>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1016000" y="35560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22C55E"/>
                </a:solidFill>
                <a:latin typeface="Noto Sans SC"/>
                <a:ea typeface="Noto Sans SC"/>
                <a:cs typeface="Noto Sans SC"/>
                <a:sym typeface="Noto Sans SC"/>
              </a:rPr>
              <a:t>01</a:t>
            </a:r>
            <a:endParaRPr lang="en-US" sz="1100"/>
          </a:p>
        </p:txBody>
      </p:sp>
      <p:sp>
        <p:nvSpPr>
          <p:cNvPr id="9" name="AutoShape 9"/>
          <p:cNvSpPr/>
          <p:nvPr/>
        </p:nvSpPr>
        <p:spPr>
          <a:xfrm>
            <a:off x="1905000" y="3619500"/>
            <a:ext cx="368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11827"/>
                </a:solidFill>
                <a:latin typeface="Noto Sans SC"/>
                <a:ea typeface="Noto Sans SC"/>
                <a:cs typeface="Noto Sans SC"/>
                <a:sym typeface="Noto Sans SC"/>
              </a:rPr>
              <a:t>不同利益相关者视角的</a:t>
            </a:r>
            <a:br>
              <a:rPr lang="en-US" sz="1800" b="1" i="0" u="none" strike="noStrike">
                <a:solidFill>
                  <a:srgbClr val="111827"/>
                </a:solidFill>
                <a:latin typeface="Noto Sans SC"/>
                <a:ea typeface="Noto Sans SC"/>
                <a:cs typeface="Noto Sans SC"/>
                <a:sym typeface="Noto Sans SC"/>
              </a:rPr>
            </a:br>
            <a:r>
              <a:rPr lang="en-US" sz="1800" b="1" i="0" u="none" strike="noStrike">
                <a:solidFill>
                  <a:srgbClr val="111827"/>
                </a:solidFill>
                <a:latin typeface="Noto Sans SC"/>
                <a:ea typeface="Noto Sans SC"/>
                <a:cs typeface="Noto Sans SC"/>
                <a:sym typeface="Noto Sans SC"/>
              </a:rPr>
              <a:t>战略管理职能是什么？</a:t>
            </a:r>
            <a:endParaRPr lang="en-US" sz="1100"/>
          </a:p>
        </p:txBody>
      </p:sp>
      <p:sp>
        <p:nvSpPr>
          <p:cNvPr id="10" name="AutoShape 10"/>
          <p:cNvSpPr/>
          <p:nvPr/>
        </p:nvSpPr>
        <p:spPr>
          <a:xfrm>
            <a:off x="1016000" y="4699000"/>
            <a:ext cx="4699000" cy="1143000"/>
          </a:xfrm>
          <a:prstGeom prst="roundRect">
            <a:avLst>
              <a:gd name="adj" fmla="val 6666"/>
            </a:avLst>
          </a:prstGeom>
          <a:solidFill>
            <a:srgbClr val="ECFDF5">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1" name="AutoShape 11"/>
          <p:cNvSpPr/>
          <p:nvPr/>
        </p:nvSpPr>
        <p:spPr>
          <a:xfrm>
            <a:off x="1206500" y="48895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15803D"/>
                </a:solidFill>
                <a:latin typeface="Noto Sans SC"/>
                <a:ea typeface="Noto Sans SC"/>
                <a:cs typeface="Noto Sans SC"/>
                <a:sym typeface="Noto Sans SC"/>
              </a:rPr>
              <a:t>核心问题思考：</a:t>
            </a:r>
            <a:r>
              <a:rPr lang="en-US" sz="1300" b="0" i="0" u="none" strike="noStrike">
                <a:solidFill>
                  <a:srgbClr val="15803D"/>
                </a:solidFill>
                <a:latin typeface="Noto Sans SC"/>
                <a:ea typeface="Noto Sans SC"/>
                <a:cs typeface="Noto Sans SC"/>
                <a:sym typeface="Noto Sans SC"/>
              </a:rPr>
              <a:t>企业的战略决策仅仅是为了实现股东利益的最大化吗？还是需要兼顾更多维度、更多方的利益诉求？</a:t>
            </a:r>
            <a:endParaRPr lang="en-US" sz="1100"/>
          </a:p>
        </p:txBody>
      </p:sp>
      <p:sp>
        <p:nvSpPr>
          <p:cNvPr id="12" name="AutoShape 12"/>
          <p:cNvSpPr/>
          <p:nvPr/>
        </p:nvSpPr>
        <p:spPr>
          <a:xfrm>
            <a:off x="6223000" y="3302000"/>
            <a:ext cx="5207000" cy="2794000"/>
          </a:xfrm>
          <a:prstGeom prst="roundRect">
            <a:avLst>
              <a:gd name="adj" fmla="val 3636"/>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3" name="AutoShape 13"/>
          <p:cNvSpPr/>
          <p:nvPr/>
        </p:nvSpPr>
        <p:spPr>
          <a:xfrm>
            <a:off x="6477000" y="3556000"/>
            <a:ext cx="762000" cy="762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000" b="1" i="0" u="none" strike="noStrike">
                <a:solidFill>
                  <a:srgbClr val="22C55E"/>
                </a:solidFill>
                <a:latin typeface="Noto Sans SC"/>
                <a:ea typeface="Noto Sans SC"/>
                <a:cs typeface="Noto Sans SC"/>
                <a:sym typeface="Noto Sans SC"/>
              </a:rPr>
              <a:t>02</a:t>
            </a:r>
            <a:endParaRPr lang="en-US" sz="1100"/>
          </a:p>
        </p:txBody>
      </p:sp>
      <p:sp>
        <p:nvSpPr>
          <p:cNvPr id="14" name="AutoShape 14"/>
          <p:cNvSpPr/>
          <p:nvPr/>
        </p:nvSpPr>
        <p:spPr>
          <a:xfrm>
            <a:off x="7366000" y="3619500"/>
            <a:ext cx="3683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11827"/>
                </a:solidFill>
                <a:latin typeface="Noto Sans SC"/>
                <a:ea typeface="Noto Sans SC"/>
                <a:cs typeface="Noto Sans SC"/>
                <a:sym typeface="Noto Sans SC"/>
              </a:rPr>
              <a:t>战略管理者应具备</a:t>
            </a:r>
            <a:br>
              <a:rPr lang="en-US" sz="1800" b="1" i="0" u="none" strike="noStrike">
                <a:solidFill>
                  <a:srgbClr val="111827"/>
                </a:solidFill>
                <a:latin typeface="Noto Sans SC"/>
                <a:ea typeface="Noto Sans SC"/>
                <a:cs typeface="Noto Sans SC"/>
                <a:sym typeface="Noto Sans SC"/>
              </a:rPr>
            </a:br>
            <a:r>
              <a:rPr lang="en-US" sz="1800" b="1" i="0" u="none" strike="noStrike">
                <a:solidFill>
                  <a:srgbClr val="111827"/>
                </a:solidFill>
                <a:latin typeface="Noto Sans SC"/>
                <a:ea typeface="Noto Sans SC"/>
                <a:cs typeface="Noto Sans SC"/>
                <a:sym typeface="Noto Sans SC"/>
              </a:rPr>
              <a:t>什么样的能力素质？</a:t>
            </a:r>
            <a:endParaRPr lang="en-US" sz="1100"/>
          </a:p>
        </p:txBody>
      </p:sp>
      <p:sp>
        <p:nvSpPr>
          <p:cNvPr id="15" name="AutoShape 15"/>
          <p:cNvSpPr/>
          <p:nvPr/>
        </p:nvSpPr>
        <p:spPr>
          <a:xfrm>
            <a:off x="6477000" y="4699000"/>
            <a:ext cx="4699000" cy="1143000"/>
          </a:xfrm>
          <a:prstGeom prst="roundRect">
            <a:avLst>
              <a:gd name="adj" fmla="val 6666"/>
            </a:avLst>
          </a:prstGeom>
          <a:solidFill>
            <a:srgbClr val="EFF6FF">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6667500" y="4889500"/>
            <a:ext cx="4318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300" b="1" i="0" u="none" strike="noStrike">
                <a:solidFill>
                  <a:srgbClr val="1E40AF"/>
                </a:solidFill>
                <a:latin typeface="Noto Sans SC"/>
                <a:ea typeface="Noto Sans SC"/>
                <a:cs typeface="Noto Sans SC"/>
                <a:sym typeface="Noto Sans SC"/>
              </a:rPr>
              <a:t>核心问题思考：</a:t>
            </a:r>
            <a:r>
              <a:rPr lang="en-US" sz="1300" b="0" i="0" u="none" strike="noStrike">
                <a:solidFill>
                  <a:srgbClr val="1E40AF"/>
                </a:solidFill>
                <a:latin typeface="Noto Sans SC"/>
                <a:ea typeface="Noto Sans SC"/>
                <a:cs typeface="Noto Sans SC"/>
                <a:sym typeface="Noto Sans SC"/>
              </a:rPr>
              <a:t>除了扎实的专业知识与行业洞察力，一个优秀的战略管理者还需要具备哪些不可或缺的“软实力”？</a:t>
            </a:r>
            <a:endParaRPr lang="en-US" sz="1100"/>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26060</TotalTime>
  <Words>1390</Words>
  <Application>Microsoft Office PowerPoint</Application>
  <PresentationFormat>宽屏</PresentationFormat>
  <Paragraphs>253</Paragraphs>
  <Slides>16</Slides>
  <Notes>16</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16</vt:i4>
      </vt:variant>
    </vt:vector>
  </HeadingPairs>
  <TitlesOfParts>
    <vt:vector size="20"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Uncle Blues</dc:creator>
  <cp:lastModifiedBy>Blues Uncle</cp:lastModifiedBy>
  <cp:revision>4</cp:revision>
  <dcterms:modified xsi:type="dcterms:W3CDTF">2026-06-25T11:38:16Z</dcterms:modified>
</cp:coreProperties>
</file>