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1"/>
  </p:notesMasterIdLst>
  <p:sldIdLst>
    <p:sldId id="328" r:id="rId3"/>
    <p:sldId id="329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680" y="6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25.06.2026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欢迎来到战略管理课程的最后一个模块——战略控制。如果说战略分析是“看路”，战略制定是“规划路线”，战略实施是“开车”，那么战略控制就是“看仪表盘”并随时调整方向。本模块将学习如何确保战略这艘大船能够沿着正确的航向，最终抵达成功的彼岸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战略控制遵循一个清晰的四步流程。首先，设定具体的控制标准。其次，衡量实际绩效。然后，分析实际绩效与标准之间的偏差。最后，根据分析结果采取纠正行动。这是一个持续循环、不断优化的过程。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进入2026年，数字化和智能化正深刻重塑战略控制。实时数据驱动让我们拥有“上帝视角”；AI实现了从“事后补救”到“事前预警”的跨越；智能系统辅助决策；去中心化控制则提升了组织的敏捷性。这引发了我们的思考：传统企业应如何重构其战略控制系统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另一个重要趋势是可持续发展。ESG已从“加分项”变为“必选项”。企业的战略控制不再局限于财务指标，而是将ESG指标纳入评估体系，更加注重长期价值和利益相关者的诉求，并引导资源向绿色创新倾斜。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理论学习之后，我们进入第二部分：案例分析与讨论。我们将通过华为的案例，以及关于东南亚电动车市场和行为经济学的前沿话题，来具体看看战略控制在真实商业世界中是如何应用的。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华为的案例。华为的战略控制体系非常强大且独特。它以客户为中心，通过“压强原则”聚焦资源，通过精细化流程进行运营控制，并以“灰度管理”体现灵活性。尤其值得一提的是，华为通过独特的人力资本控制，将员工与公司战略深度绑定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看一个非常有意思的案例。在东南亚电动车市场，强大的中国品牌为何干不过越南本土品牌VinFast？这背后反映了品牌认知、本地化适应、销售渠道等多重挑战。这个案例引发了我们对中国车企出海战略的深刻思考：我们是否需要调整战略？应该如何调整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从行为经济学的视角来审视战略控制。“损失厌恶”和“现状偏差”这两个概念，深刻地揭示了决策者在面对变革时的心理障碍。为什么放弃旧战略那么难？为什么企业容易陷入路径依赖？理解这些心理偏差，能帮助我们更好地设计战略控制机制，克服转型阻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我们来进行一个问题导学。如何进行战略控制？这个问题贯穿了我们整个模块的学习。一个完整的回答应该包括明确控制什么、如何衡量、如何分析、如何行动，并要考虑未来的趋势。这个练习将帮助你把今天学到的知识系统地串联起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的课程内容就到这里。我们学习了战略控制的基本概念、流程和未来趋势，并通过多个案例加深了理解。希望大家能将这些知识运用到未来的学习和工作中。现在是提问环节，欢迎大家就今天的内容进行提问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六个部分。首先，我们通过引言进入主题。接着，明确学习目标。然后，系统学习战略控制的基本知识和流程。之后，探讨未来趋势并通过案例进行实战演练。最后，我们会通过问题导学和总结来巩固所学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始之前，让我们思考两句话。《晏子春秋》告诉我们，坚持不懈的行动才能带来成功。而管理大师彼得·圣吉则提醒我们，真正的变革源于思维方式的改变。这两句话共同揭示了战略控制的本质：不仅要持续行动，更要在行动中不断反思和调整我们的思维与方法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学习完本模块，我们应该达到三个层面的目标。在知识层面，我们要掌握战略控制的定义、流程和原则。在能力层面，我们要能分析偏差并提出纠偏建议。在素养层面，我们要树立全局观和动态观，并增强对数据和可持续发展的认知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接下来，我们正式进入第一部分，系统学习战略控制的基本知识。这部分内容是后续所有应用的基础，我们将从战略控制的定义、分类、原则以及作用等多个维度进行深入讲解。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首先，什么是战略控制？简单来说，它就是一个动态的管理过程，通过持续的监测和评估，确保我们的行动不偏离战略方向，并在出现偏差时及时纠正。它是战略管理闭环中不可或缺的关键一环。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战略控制可以从不同角度进行分类。按时间，可分为事前的预先控制、事中的现场控制和事后的反馈控制。按主体，可分为战略层、战术层和作业层控制。按内容，则可分为财务、营销、生产、人力资源等不同方面的控制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有效的战略控制应遵循六大原则：目标导向、及时性、客观性、经济性、灵活性和全员参与。这些原则确保了控制活动既能保证方向正确，又能高效、灵活地应对变化。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战略控制的作用是多方面的。它不仅能保证战略方向的正确性，还能及时发现问题，为决策提供反馈，促进资源有效利用，并激励和引导员工的行为。可以说，战略控制是战略成功的守护者。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8.jpeg"/><Relationship Id="rId7" Type="http://schemas.openxmlformats.org/officeDocument/2006/relationships/image" Target="../media/image54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11" Type="http://schemas.openxmlformats.org/officeDocument/2006/relationships/image" Target="../media/image58.svg"/><Relationship Id="rId5" Type="http://schemas.openxmlformats.org/officeDocument/2006/relationships/image" Target="../media/image52.sv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3" Type="http://schemas.openxmlformats.org/officeDocument/2006/relationships/image" Target="../media/image8.jpeg"/><Relationship Id="rId7" Type="http://schemas.openxmlformats.org/officeDocument/2006/relationships/image" Target="../media/image60.png"/><Relationship Id="rId12" Type="http://schemas.openxmlformats.org/officeDocument/2006/relationships/image" Target="../media/image63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svg"/><Relationship Id="rId11" Type="http://schemas.openxmlformats.org/officeDocument/2006/relationships/image" Target="../media/image62.png"/><Relationship Id="rId5" Type="http://schemas.openxmlformats.org/officeDocument/2006/relationships/image" Target="../media/image53.png"/><Relationship Id="rId10" Type="http://schemas.openxmlformats.org/officeDocument/2006/relationships/image" Target="../media/image24.svg"/><Relationship Id="rId4" Type="http://schemas.openxmlformats.org/officeDocument/2006/relationships/image" Target="../media/image59.jpe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8.jpeg"/><Relationship Id="rId7" Type="http://schemas.openxmlformats.org/officeDocument/2006/relationships/image" Target="../media/image67.png"/><Relationship Id="rId12" Type="http://schemas.openxmlformats.org/officeDocument/2006/relationships/image" Target="../media/image70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svg"/><Relationship Id="rId11" Type="http://schemas.openxmlformats.org/officeDocument/2006/relationships/image" Target="../media/image69.png"/><Relationship Id="rId5" Type="http://schemas.openxmlformats.org/officeDocument/2006/relationships/image" Target="../media/image65.png"/><Relationship Id="rId10" Type="http://schemas.openxmlformats.org/officeDocument/2006/relationships/image" Target="../media/image30.svg"/><Relationship Id="rId4" Type="http://schemas.openxmlformats.org/officeDocument/2006/relationships/image" Target="../media/image64.jpe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8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6.svg"/><Relationship Id="rId5" Type="http://schemas.openxmlformats.org/officeDocument/2006/relationships/image" Target="../media/image75.png"/><Relationship Id="rId10" Type="http://schemas.openxmlformats.org/officeDocument/2006/relationships/image" Target="../media/image78.svg"/><Relationship Id="rId4" Type="http://schemas.openxmlformats.org/officeDocument/2006/relationships/image" Target="../media/image74.jpeg"/><Relationship Id="rId9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80.svg"/><Relationship Id="rId3" Type="http://schemas.openxmlformats.org/officeDocument/2006/relationships/image" Target="../media/image8.jpeg"/><Relationship Id="rId7" Type="http://schemas.openxmlformats.org/officeDocument/2006/relationships/image" Target="../media/image22.svg"/><Relationship Id="rId12" Type="http://schemas.openxmlformats.org/officeDocument/2006/relationships/image" Target="../media/image7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58.svg"/><Relationship Id="rId5" Type="http://schemas.openxmlformats.org/officeDocument/2006/relationships/image" Target="../media/image12.svg"/><Relationship Id="rId10" Type="http://schemas.openxmlformats.org/officeDocument/2006/relationships/image" Target="../media/image57.png"/><Relationship Id="rId4" Type="http://schemas.openxmlformats.org/officeDocument/2006/relationships/image" Target="../media/image11.png"/><Relationship Id="rId9" Type="http://schemas.openxmlformats.org/officeDocument/2006/relationships/image" Target="../media/image44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jpe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8.jpeg"/><Relationship Id="rId7" Type="http://schemas.openxmlformats.org/officeDocument/2006/relationships/image" Target="../media/image2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8.jpeg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2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8.jpe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svg"/><Relationship Id="rId3" Type="http://schemas.openxmlformats.org/officeDocument/2006/relationships/image" Target="../media/image8.jpeg"/><Relationship Id="rId7" Type="http://schemas.openxmlformats.org/officeDocument/2006/relationships/image" Target="../media/image34.svg"/><Relationship Id="rId12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12.svg"/><Relationship Id="rId15" Type="http://schemas.openxmlformats.org/officeDocument/2006/relationships/image" Target="../media/image30.svg"/><Relationship Id="rId10" Type="http://schemas.openxmlformats.org/officeDocument/2006/relationships/image" Target="../media/image37.png"/><Relationship Id="rId4" Type="http://schemas.openxmlformats.org/officeDocument/2006/relationships/image" Target="../media/image11.png"/><Relationship Id="rId9" Type="http://schemas.openxmlformats.org/officeDocument/2006/relationships/image" Target="../media/image36.svg"/><Relationship Id="rId1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3" Type="http://schemas.openxmlformats.org/officeDocument/2006/relationships/image" Target="../media/image8.jpe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2860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项目三 基于实战场景的战略管理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461000" y="3556000"/>
            <a:ext cx="127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4191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模块四：战略控制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334000"/>
            <a:ext cx="31750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20000"/>
            </a:srgbClr>
          </a:solidFill>
          <a:ln w="12700" cap="flat" cmpd="sng">
            <a:solidFill>
              <a:srgbClr val="2E7D32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6500" y="5524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651000" y="5461000"/>
            <a:ext cx="241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战略控制是航行中的“仪表盘”，它通过监控关键指标，确保组织始终行驶在正确的战略航向上。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5342709">
            <a:off x="4127500" y="5835703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4699000" y="5334000"/>
            <a:ext cx="31750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20000"/>
            </a:srgbClr>
          </a:solidFill>
          <a:ln w="12700" cap="flat" cmpd="sng">
            <a:solidFill>
              <a:srgbClr val="2E7D32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89500" y="55245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334000" y="5461000"/>
            <a:ext cx="241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衔接战略分析、制定与实施，及时发现偏差并动态调整，保障战略意图从规划落地到执行结果。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5342709">
            <a:off x="7810500" y="5835703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8382000" y="5334000"/>
            <a:ext cx="31750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20000"/>
            </a:srgbClr>
          </a:solidFill>
          <a:ln w="12700" cap="flat" cmpd="sng">
            <a:solidFill>
              <a:srgbClr val="2E7D32">
                <a:alpha val="6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72500" y="55245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017000" y="5461000"/>
            <a:ext cx="241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作为战略管理的闭环终点，最终驱动组织高效达成既定目标，实现可持续的竞争优势与价值创造。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(二) 控制流程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24765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2476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3495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349500"/>
            <a:ext cx="1587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20834">
            <a:off x="952519" y="3041650"/>
            <a:ext cx="209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889000" y="3302000"/>
            <a:ext cx="222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设定控制标准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Establish Standards</a:t>
            </a:r>
          </a:p>
        </p:txBody>
      </p:sp>
      <p:sp>
        <p:nvSpPr>
          <p:cNvPr id="10" name="AutoShape 10"/>
          <p:cNvSpPr/>
          <p:nvPr/>
        </p:nvSpPr>
        <p:spPr>
          <a:xfrm>
            <a:off x="889000" y="4445000"/>
            <a:ext cx="222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将组织的战略目标逐层分解，转化为具体的、可衡量的关键绩效指标（KPIs），为后续控制提供基准。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3492500" y="2032000"/>
            <a:ext cx="24765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3492500" y="2032000"/>
            <a:ext cx="2476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83000" y="2349500"/>
            <a:ext cx="457200" cy="4572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4254500" y="2349500"/>
            <a:ext cx="1587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20834">
            <a:off x="3683019" y="3041650"/>
            <a:ext cx="209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3619500" y="3302000"/>
            <a:ext cx="222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衡量实际绩效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Measure Performance</a:t>
            </a:r>
          </a:p>
        </p:txBody>
      </p:sp>
      <p:sp>
        <p:nvSpPr>
          <p:cNvPr id="17" name="AutoShape 17"/>
          <p:cNvSpPr/>
          <p:nvPr/>
        </p:nvSpPr>
        <p:spPr>
          <a:xfrm>
            <a:off x="3619500" y="4445000"/>
            <a:ext cx="222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通过多种渠道系统地收集、整理与控制标准相关的数据和信息，客观反映战略实施的实际进展情况。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6223000" y="2032000"/>
            <a:ext cx="24765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6223000" y="2032000"/>
            <a:ext cx="2476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13500" y="2349500"/>
            <a:ext cx="457200" cy="4572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2349500"/>
            <a:ext cx="1587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cxnSp>
        <p:nvCxnSpPr>
          <p:cNvPr id="22" name="Connector 22"/>
          <p:cNvCxnSpPr/>
          <p:nvPr/>
        </p:nvCxnSpPr>
        <p:spPr>
          <a:xfrm rot="-20834">
            <a:off x="6413519" y="3041650"/>
            <a:ext cx="209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AutoShape 23"/>
          <p:cNvSpPr/>
          <p:nvPr/>
        </p:nvSpPr>
        <p:spPr>
          <a:xfrm>
            <a:off x="6350000" y="3302000"/>
            <a:ext cx="222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进行偏差分析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Compare Performance with Standards</a:t>
            </a:r>
          </a:p>
        </p:txBody>
      </p:sp>
      <p:sp>
        <p:nvSpPr>
          <p:cNvPr id="24" name="AutoShape 24"/>
          <p:cNvSpPr/>
          <p:nvPr/>
        </p:nvSpPr>
        <p:spPr>
          <a:xfrm>
            <a:off x="6350000" y="4445000"/>
            <a:ext cx="222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将实际绩效数据与设定的控制标准进行对比，识别两者间的差异，并深入分析产生偏差的内外部原因。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8953500" y="2032000"/>
            <a:ext cx="24765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6"/>
          <p:cNvSpPr/>
          <p:nvPr/>
        </p:nvSpPr>
        <p:spPr>
          <a:xfrm>
            <a:off x="8953500" y="2032000"/>
            <a:ext cx="2476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144000" y="2349500"/>
            <a:ext cx="457200" cy="4572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9715500" y="2349500"/>
            <a:ext cx="15875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cxnSp>
        <p:nvCxnSpPr>
          <p:cNvPr id="29" name="Connector 29"/>
          <p:cNvCxnSpPr/>
          <p:nvPr/>
        </p:nvCxnSpPr>
        <p:spPr>
          <a:xfrm rot="-20834">
            <a:off x="9144019" y="3041650"/>
            <a:ext cx="209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AutoShape 30"/>
          <p:cNvSpPr/>
          <p:nvPr/>
        </p:nvSpPr>
        <p:spPr>
          <a:xfrm>
            <a:off x="9080500" y="3302000"/>
            <a:ext cx="222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采取纠正行动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Take Corrective Action</a:t>
            </a:r>
          </a:p>
        </p:txBody>
      </p:sp>
      <p:sp>
        <p:nvSpPr>
          <p:cNvPr id="31" name="AutoShape 31"/>
          <p:cNvSpPr/>
          <p:nvPr/>
        </p:nvSpPr>
        <p:spPr>
          <a:xfrm>
            <a:off x="9080500" y="4445000"/>
            <a:ext cx="2222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根据偏差分析结果，采取针对性的纠正措施以改进绩效，或在必要时调整原有标准，形成闭环管理。</a:t>
            </a:r>
            <a:endParaRPr lang="en-US" sz="1100"/>
          </a:p>
        </p:txBody>
      </p:sp>
      <p:sp>
        <p:nvSpPr>
          <p:cNvPr id="32" name="AutoShape 32"/>
          <p:cNvSpPr/>
          <p:nvPr/>
        </p:nvSpPr>
        <p:spPr>
          <a:xfrm>
            <a:off x="762000" y="58420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3" name="AutoShape 33"/>
          <p:cNvSpPr/>
          <p:nvPr/>
        </p:nvSpPr>
        <p:spPr>
          <a:xfrm>
            <a:off x="889000" y="5943600"/>
            <a:ext cx="10414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流程核心：这是一个持续循环、不断优化的动态过程，确保组织战略始终沿着既定轨道高效推进。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(三) 未来趋势：数字化与智能化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7407" b="7407"/>
          <a:stretch>
            <a:fillRect/>
          </a:stretch>
        </p:blipFill>
        <p:spPr>
          <a:xfrm>
            <a:off x="762000" y="1905000"/>
            <a:ext cx="4572000" cy="2921000"/>
          </a:xfrm>
          <a:prstGeom prst="rect">
            <a:avLst/>
          </a:prstGeom>
          <a:noFill/>
          <a:ln w="25400" cap="flat" cmpd="sng">
            <a:solidFill>
              <a:srgbClr val="2E7D32">
                <a:alpha val="4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通过先进的BI数据仪表盘，企业能够将分散的业务数据转化为可视化的洞察，实现对战略执行全流程的透明化监控与管理。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89257">
            <a:off x="3810000" y="3930660"/>
            <a:ext cx="406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6096000" y="1905000"/>
            <a:ext cx="273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6096000" y="1905000"/>
            <a:ext cx="508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86500" y="20574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731000" y="20320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实时数据驱动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6286500" y="26035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依托IoT设备与信息系统互联，打破数据孤岛，实现对战略执行过程的实时、动态监控与数据采集。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9017000" y="1905000"/>
            <a:ext cx="273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9017000" y="1905000"/>
            <a:ext cx="508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07500" y="20574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9652000" y="20320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预测性控制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9207500" y="26035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利用AI与机器学习算法分析历史数据，从“事后纠偏”转向“事前预警”，对潜在风险进行主动识别与干预。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096000" y="4000500"/>
            <a:ext cx="273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096000" y="4000500"/>
            <a:ext cx="508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86500" y="41529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731000" y="41275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智能决策支持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86500" y="46990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构建智能辅助决策系统，整合多维度信息，为管理者提供科学依据，减少主观判断偏差，提升决策效率与质量。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9017000" y="4000500"/>
            <a:ext cx="273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9017000" y="4000500"/>
            <a:ext cx="508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207500" y="4152900"/>
            <a:ext cx="355600" cy="3556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9652000" y="4127500"/>
            <a:ext cx="203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去中心化控制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9207500" y="4699000"/>
            <a:ext cx="241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通过实时数据赋能基层员工，赋予其一定的自主决策权，构建敏捷响应机制，快速应对市场与环境的变化。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(三) 未来趋势：可持续发展与战略控制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004" r="4004"/>
          <a:stretch>
            <a:fillRect/>
          </a:stretch>
        </p:blipFill>
        <p:spPr>
          <a:xfrm>
            <a:off x="762000" y="1905000"/>
            <a:ext cx="4572000" cy="3302000"/>
          </a:xfrm>
          <a:prstGeom prst="rect">
            <a:avLst/>
          </a:prstGeom>
          <a:noFill/>
          <a:ln w="254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461000"/>
            <a:ext cx="45720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5461000"/>
            <a:ext cx="762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965200" y="5562600"/>
            <a:ext cx="4191000" cy="812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石安牧场再生绿能厂案例：通过沼气回收与资源循环，将农业废弃物转化为清洁能源，实现“变废为宝”，是企业践行ESG理念、实现环境与经济效益双赢的标杆实践。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969000" y="1905000"/>
            <a:ext cx="2857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59500" y="2095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604000" y="2057400"/>
            <a:ext cx="209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纳入非财务指标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8093">
            <a:off x="6159517" y="2660650"/>
            <a:ext cx="241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159500" y="2794000"/>
            <a:ext cx="254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将碳排放、资源消耗、员工权益等ESG关键指标全面纳入企业战略评估体系，实现从单一财务考核向综合价值评估的转变。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9017000" y="1905000"/>
            <a:ext cx="2857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07500" y="20955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9588500" y="2057400"/>
            <a:ext cx="209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坚持长期价值导向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18093">
            <a:off x="9207517" y="2660650"/>
            <a:ext cx="241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9207500" y="2794000"/>
            <a:ext cx="254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超越短期利润追逐，更加注重企业的长期价值创造，在商业运营中主动平衡短期收益与环境、社会的长期可持续影响。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969000" y="4191000"/>
            <a:ext cx="2857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159500" y="43815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6604000" y="4343400"/>
            <a:ext cx="209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利益相关者导向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8093">
            <a:off x="6159517" y="4946650"/>
            <a:ext cx="241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6159500" y="5080000"/>
            <a:ext cx="254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在战略决策中充分考量政府、社区、环保组织及公众等广泛利益相关者的期望，构建共生共赢的可持续商业生态。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9017000" y="4191000"/>
            <a:ext cx="2857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207500" y="4381500"/>
            <a:ext cx="355600" cy="3556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9588500" y="4343400"/>
            <a:ext cx="2095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绿色技术与创新驱动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18093">
            <a:off x="9207517" y="4946650"/>
            <a:ext cx="241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9207500" y="5080000"/>
            <a:ext cx="2540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引导资本与研发资源向绿色技术、节能减排及循环经济项目倾斜，以技术创新驱动企业实现低碳转型与高质量发展。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1270000"/>
            <a:ext cx="1219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0000" b="1" i="0" u="none" strike="noStrike">
                <a:solidFill>
                  <a:srgbClr val="2E7D32">
                    <a:alpha val="1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3048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PART 02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3810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案例分析与讨论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715000" y="5080000"/>
            <a:ext cx="762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16000" y="5588000"/>
            <a:ext cx="31750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1016000" y="5588000"/>
            <a:ext cx="508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1206500" y="56515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标杆案例：华为战略控制实践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508500" y="5588000"/>
            <a:ext cx="31750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508500" y="5588000"/>
            <a:ext cx="508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699000" y="56515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市场洞察：东南亚电动车蓝海机遇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001000" y="5588000"/>
            <a:ext cx="31750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8001000" y="5588000"/>
            <a:ext cx="508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8191500" y="5651500"/>
            <a:ext cx="2857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理论延伸：行为经济学与决策偏差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案例一: 华为的战略控制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843" r="2843"/>
          <a:stretch>
            <a:fillRect/>
          </a:stretch>
        </p:blipFill>
        <p:spPr>
          <a:xfrm>
            <a:off x="762000" y="1905000"/>
            <a:ext cx="4318000" cy="304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207000"/>
            <a:ext cx="431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华为松山湖研发基地全景，这里不仅是技术创新的高地，更是其战略资源聚焦、流程化运营与人才发展战略的实体化体现。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90177">
            <a:off x="3365500" y="4121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5842000" y="1905000"/>
            <a:ext cx="508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6032500" y="1905000"/>
            <a:ext cx="273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以客户为中心的控制导向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将客户满意度作为核心控制指标，确保战略执行始终围绕客户真实需求展开，构建企业生存与发展的根本基石。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5842000" y="3302000"/>
            <a:ext cx="508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6032500" y="3302000"/>
            <a:ext cx="273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“压强原则”与资源聚焦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集中优势资源，精准投入到主航道业务和关键战略机会点上，在关键技术和市场上形成突破，避免资源分散。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5842000" y="4826000"/>
            <a:ext cx="508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032500" y="4826000"/>
            <a:ext cx="273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基于流程的精细化运营控制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通过IPD、ISC等核心流程体系，实现从研发到交付端到端的精细化控制，保障运营效率与质量的一致性。</a:t>
            </a:r>
          </a:p>
        </p:txBody>
      </p:sp>
      <p:cxnSp>
        <p:nvCxnSpPr>
          <p:cNvPr id="13" name="Connector 13"/>
          <p:cNvCxnSpPr/>
          <p:nvPr/>
        </p:nvCxnSpPr>
        <p:spPr>
          <a:xfrm rot="5390177">
            <a:off x="6667500" y="4121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9017000" y="1905000"/>
            <a:ext cx="50800" cy="1651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9207500" y="1905000"/>
            <a:ext cx="2603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“灰度管理”的灵活控制哲学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摒弃非黑即白的机械控制，允许在一定范围内的模糊与妥协。这种弹性机制鼓励内部创新、包容试错，为战略调整预留空间，让组织更具适应力。</a:t>
            </a:r>
          </a:p>
        </p:txBody>
      </p:sp>
      <p:cxnSp>
        <p:nvCxnSpPr>
          <p:cNvPr id="16" name="Connector 16"/>
          <p:cNvCxnSpPr/>
          <p:nvPr/>
        </p:nvCxnSpPr>
        <p:spPr>
          <a:xfrm rot="-15989">
            <a:off x="9017015" y="3930650"/>
            <a:ext cx="2730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9017000" y="4318000"/>
            <a:ext cx="50800" cy="1651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9207500" y="4318000"/>
            <a:ext cx="2603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人力资本的深度战略绑定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通过独特的全员持股与激励体系，将员工个人发展与公司长远战略目标深度绑定。把人力资本转化为战略执行的核心驱动力，实现个人与组织的共赢。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课堂思考与讨论：中国车企在东南亚的战略挑战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在越南市场，比亚迪等中国汽车巨头的展厅常显冷清，而越南本土品牌VinFast却门庭若市、热度高涨。这一强烈反差，不仅是市场表现的差异，更折射出中国车企出海东南亚时在品牌认知、本地化适应及渠道策略上面临的多重现实困境。</a:t>
            </a:r>
            <a:endParaRPr lang="en-US" sz="11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1313" r="1313"/>
          <a:stretch>
            <a:fillRect/>
          </a:stretch>
        </p:blipFill>
        <p:spPr>
          <a:xfrm>
            <a:off x="762000" y="3048000"/>
            <a:ext cx="3302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5207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VinFast：本土标杆的崛起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依托本土政策支持与文化认同，精准切入消费需求，通过直营店与体验店结合的模式，在终端市场迅速建立起极高的用户信任与市场热度。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5386249">
            <a:off x="2794000" y="4629163"/>
            <a:ext cx="317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l="2149" r="2149"/>
          <a:stretch>
            <a:fillRect/>
          </a:stretch>
        </p:blipFill>
        <p:spPr>
          <a:xfrm>
            <a:off x="4572000" y="3048000"/>
            <a:ext cx="3302000" cy="1905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4572000" y="5207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比亚迪：国际龙头的遇冷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虽手握技术与产能优势，但在东南亚市场面临品牌认知度低、渠道渗透不足、产品与本土使用场景契合度待优化等问题，导致展厅人气与销量不及预期。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5386249">
            <a:off x="6477000" y="4629163"/>
            <a:ext cx="317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" name="AutoShape 11"/>
          <p:cNvSpPr/>
          <p:nvPr/>
        </p:nvSpPr>
        <p:spPr>
          <a:xfrm>
            <a:off x="8255000" y="3048000"/>
            <a:ext cx="33020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8255000" y="3048000"/>
            <a:ext cx="508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8382000" y="3111500"/>
            <a:ext cx="304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核心挑战辨析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中国品牌在东南亚市场的核心痛点是什么？是品牌影响力不足、渠道铺设滞后，还是产品功能与本地需求的错位？</a:t>
            </a:r>
          </a:p>
        </p:txBody>
      </p:sp>
      <p:sp>
        <p:nvSpPr>
          <p:cNvPr id="14" name="AutoShape 14"/>
          <p:cNvSpPr/>
          <p:nvPr/>
        </p:nvSpPr>
        <p:spPr>
          <a:xfrm>
            <a:off x="8255000" y="4191000"/>
            <a:ext cx="33020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8255000" y="4191000"/>
            <a:ext cx="508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8382000" y="4254500"/>
            <a:ext cx="304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战略调整的必要性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基于当前的市场反馈，现有的出海战略是否需要根本性调整？驱动这一调整的市场信号和商业逻辑是什么？</a:t>
            </a:r>
          </a:p>
        </p:txBody>
      </p:sp>
      <p:sp>
        <p:nvSpPr>
          <p:cNvPr id="17" name="AutoShape 17"/>
          <p:cNvSpPr/>
          <p:nvPr/>
        </p:nvSpPr>
        <p:spPr>
          <a:xfrm>
            <a:off x="8255000" y="5270500"/>
            <a:ext cx="33020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255000" y="5270500"/>
            <a:ext cx="508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8382000" y="5334000"/>
            <a:ext cx="3048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本地化战略重构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在品牌叙事、产品定义及渠道模式上，应如何进行“在地化”改造，以构建符合东南亚市场的竞争优势？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课堂思考与讨论：行为经济学在战略控制中的体现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762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1905000"/>
            <a:ext cx="482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损失厌恶 (Loss Aversion)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行为经济学的核心概念，指人们面对同样数量的收益和损失时，认为损失更加令他们难以忍受。这种心理会让决策者对“失去”的恐惧远大于对“得到”的渴望，从而影响战略判断。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762000" y="3556000"/>
            <a:ext cx="53340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762000" y="3556000"/>
            <a:ext cx="762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1016000" y="3683000"/>
            <a:ext cx="4826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现状偏差 (Status Quo Bias)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指个体在决策时，倾向于维持当前的状态或选择，即使有更好的替代方案。这种惯性思维使得决策者更愿意沿用熟悉的流程和策略，而抗拒主动改变，是战略僵化的重要心理根源。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 l="6337" r="6337"/>
          <a:stretch>
            <a:fillRect/>
          </a:stretch>
        </p:blipFill>
        <p:spPr>
          <a:xfrm>
            <a:off x="6604000" y="1778000"/>
            <a:ext cx="4826000" cy="3238500"/>
          </a:xfrm>
          <a:prstGeom prst="rect">
            <a:avLst/>
          </a:prstGeom>
          <a:noFill/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762000" y="5334000"/>
            <a:ext cx="10668000" cy="1143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6000" y="5524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5486400"/>
            <a:ext cx="292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为何难舍旧战略？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曾经成功的经验形成了心理锚点，对“失去成功模式”的恐惧阻碍了决策者放弃过时战略。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5342709">
            <a:off x="4191000" y="5899203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826000" y="5524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270500" y="5486400"/>
            <a:ext cx="292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为何沿用低效流程？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改变流程需要付出学习成本和协调成本，而维持现状是阻力最小的选择，即使它意味着效率的牺牲。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5342709">
            <a:off x="7683500" y="5899203"/>
            <a:ext cx="76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8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55000" y="5524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636000" y="5486400"/>
            <a:ext cx="2730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如何破解路径依赖？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A5A5A"/>
                </a:solidFill>
                <a:latin typeface="Noto Sans SC"/>
                <a:ea typeface="Noto Sans SC"/>
                <a:cs typeface="Noto Sans SC"/>
                <a:sym typeface="Noto Sans SC"/>
              </a:rPr>
              <a:t>这些心理偏差会导致企业陷入“路径依赖”，我们该如何设计机制来主动打破这种惯性，抓住转型机遇？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问题导学：如何进行战略控制？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这是贯穿本模块学习的开放性核心问题，需要综合运用全模块知识点进行系统回答。一个完整的战略控制闭环，应包含从标准设定到行动纠偏，再到面向未来的完整思考维度。</a:t>
            </a:r>
            <a:endParaRPr lang="en-US" sz="1100"/>
          </a:p>
        </p:txBody>
      </p:sp>
      <p:cxnSp>
        <p:nvCxnSpPr>
          <p:cNvPr id="5" name="Connector 5"/>
          <p:cNvCxnSpPr/>
          <p:nvPr/>
        </p:nvCxnSpPr>
        <p:spPr>
          <a:xfrm rot="-4092">
            <a:off x="762004" y="2660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AutoShape 6"/>
          <p:cNvSpPr/>
          <p:nvPr/>
        </p:nvSpPr>
        <p:spPr>
          <a:xfrm>
            <a:off x="762000" y="3048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762000" y="3048000"/>
            <a:ext cx="76200" cy="1714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2385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2131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 明确控制什么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1016000" y="3810000"/>
            <a:ext cx="292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基于企业战略目标，设定关键的财务和非财务控制标准（KPIs），确保控制对象与战略方向高度一致。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81500" y="3048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381500" y="3048000"/>
            <a:ext cx="76200" cy="1714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5500" y="3238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143500" y="32131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 如何衡量绩效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35500" y="3810000"/>
            <a:ext cx="292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建立科学、有效的数据收集和绩效衡量体系，保证数据的准确性、及时性和全面性，为后续分析提供依据。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001000" y="3048000"/>
            <a:ext cx="3429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001000" y="3048000"/>
            <a:ext cx="76200" cy="1714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55000" y="3238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763000" y="32131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 诊断偏差原因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255000" y="3810000"/>
            <a:ext cx="2921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对比实际绩效与控制标准，深入分析偏差产生的根源，判断是执行问题、环境变化还是标准本身的合理性问题。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762000" y="50800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762000" y="508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5232400"/>
            <a:ext cx="330200" cy="3302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1524000" y="5207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 采取纠正与调整行动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1016000" y="5715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根据分析结果，及时采取恰当的纠正措施改进执行，或根据实际情况动态调整控制标准，确保战略目标的实现。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6350000" y="50800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7" name="AutoShape 27"/>
          <p:cNvSpPr/>
          <p:nvPr/>
        </p:nvSpPr>
        <p:spPr>
          <a:xfrm>
            <a:off x="6350000" y="508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04000" y="5232400"/>
            <a:ext cx="330200" cy="330200"/>
          </a:xfrm>
          <a:prstGeom prst="rect">
            <a:avLst/>
          </a:prstGeom>
        </p:spPr>
      </p:pic>
      <p:sp>
        <p:nvSpPr>
          <p:cNvPr id="29" name="AutoShape 29"/>
          <p:cNvSpPr/>
          <p:nvPr/>
        </p:nvSpPr>
        <p:spPr>
          <a:xfrm>
            <a:off x="7112000" y="52070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 面向未来的战略思考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6604000" y="5715000"/>
            <a:ext cx="4699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在数字化和可持续发展的背景下，主动利用大数据、AI等新技术与ESG理念，提升战略控制的效率、深度与前瞻性。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794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Q&amp;A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588000" y="4064000"/>
            <a:ext cx="1016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4572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感谢聆听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715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欢迎大家就战略控制的概念、流程与实践案例进行提问，让我们共同探讨，深化理解。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目录 CONTENTS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500" y="2095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778000" y="2006600"/>
            <a:ext cx="400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开篇引言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引用经典管理名言，引出战略控制在企业运营中的核心地位，阐明其对组织目标实现的重要保障作用。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3429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762000" y="3429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9500" y="3619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778000" y="3530600"/>
            <a:ext cx="400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学习目标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明确本章需掌握的战略控制核心知识，培养战略思维与分析能力，提升对企业战略实施监督与调整的专业素养。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62000" y="4826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762000" y="4826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79500" y="5016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778000" y="4927600"/>
            <a:ext cx="400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战略控制基本知识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系统梳理战略控制的定义、主要分类、基本原则，深入解析其在战略管理闭环中承上启下的关键作用与价值。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223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223000" y="1905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40500" y="20955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239000" y="2006600"/>
            <a:ext cx="400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战略控制流程与未来趋势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掌握完整的战略控制实施流程，探讨数字化转型、可持续发展理念如何重塑企业战略控制的模式与方向。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6223000" y="3429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6223000" y="3429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40500" y="3619500"/>
            <a:ext cx="406400" cy="4064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7239000" y="3530600"/>
            <a:ext cx="400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05. 案例分析与讨论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深度剖析华为等标杆企业的战略控制实战案例，结合当下前沿商业话题，在研讨中掌握理论落地的实际方法。</a:t>
            </a:r>
          </a:p>
        </p:txBody>
      </p:sp>
      <p:sp>
        <p:nvSpPr>
          <p:cNvPr id="24" name="AutoShape 24"/>
          <p:cNvSpPr/>
          <p:nvPr/>
        </p:nvSpPr>
        <p:spPr>
          <a:xfrm>
            <a:off x="6223000" y="4826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6223000" y="4826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40500" y="5016500"/>
            <a:ext cx="406400" cy="4064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7239000" y="4927600"/>
            <a:ext cx="4000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06. 问题导学与总结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通过关键问题引导互动交流，梳理本章核心脉络，总结战略控制的实践要点，深化对课程内容的理解与记忆。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1016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战略控制的本质：行动与思维的共振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461000" y="2159000"/>
            <a:ext cx="127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1016000" y="2794000"/>
            <a:ext cx="4889500" cy="2794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2794000"/>
            <a:ext cx="76200" cy="2794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333500" y="3111500"/>
            <a:ext cx="431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22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“为者常成，行者常至。”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0261">
            <a:off x="1333509" y="4438650"/>
            <a:ext cx="425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3333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333500" y="46990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———《晏子春秋·内篇杂下》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/>
                <a:ea typeface="Noto Sans SC"/>
                <a:cs typeface="Noto Sans SC"/>
                <a:sym typeface="Noto Sans SC"/>
              </a:rPr>
              <a:t>唯有坚持不懈的行动，才能跨越山海，抵达成功的彼岸，这是战略落地的基石。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86500" y="2794000"/>
            <a:ext cx="4889500" cy="2794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286500" y="2794000"/>
            <a:ext cx="76200" cy="2794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6604000" y="3111500"/>
            <a:ext cx="4318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“改变战略、结构和体系是不够的，除非它们赖以产生的思维方式也发生变化。”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10261">
            <a:off x="6604009" y="4438650"/>
            <a:ext cx="425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333333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6604000" y="46990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——— 彼得·圣吉（Peter Senge）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400" b="0" i="0" u="none" strike="noStrike">
                <a:solidFill>
                  <a:srgbClr val="757575"/>
                </a:solidFill>
                <a:latin typeface="Noto Sans SC"/>
                <a:ea typeface="Noto Sans SC"/>
                <a:cs typeface="Noto Sans SC"/>
                <a:sym typeface="Noto Sans SC"/>
              </a:rPr>
              <a:t>真正的变革始于思维。战略控制不仅是行动的执行，更是深层认知模式的迭代与重塑。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模块四 战略控制学习目标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4092">
            <a:off x="762004" y="1517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" name="AutoShape 5"/>
          <p:cNvSpPr/>
          <p:nvPr/>
        </p:nvSpPr>
        <p:spPr>
          <a:xfrm>
            <a:off x="7620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3495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98600" y="2311400"/>
            <a:ext cx="2413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关键能力构建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5211">
            <a:off x="1016014" y="2978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952500" y="3175000"/>
            <a:ext cx="2997200" cy="222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运用战略控制理论分析实施偏差并提出纠偏建议；通过案例评估执行效果、预判风险并动态调整；培养在数字化与可持续发展背景下，设计和优化战略控制系统的实践能力。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942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3942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8200" y="2349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130800" y="2311400"/>
            <a:ext cx="2413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核心素养培育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5211">
            <a:off x="4648214" y="2978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4584700" y="3175000"/>
            <a:ext cx="2997200" cy="222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树立战略控制的全局观与动态观，深刻理解“控制”是为了更好地“实现”；培养数据敏感度，把握数据在现代战略控制中的核心价值；增强企业社会责任认知，理解其与战略控制的内在逻辑联系。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264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0264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80400" y="23495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763000" y="2311400"/>
            <a:ext cx="2413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必备知识掌握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5211">
            <a:off x="8280414" y="2978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8216900" y="3175000"/>
            <a:ext cx="2997200" cy="222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74151"/>
                </a:solidFill>
                <a:latin typeface="Noto Sans SC"/>
                <a:ea typeface="Noto Sans SC"/>
                <a:cs typeface="Noto Sans SC"/>
                <a:sym typeface="Noto Sans SC"/>
              </a:rPr>
              <a:t>夯实战略控制的定义、分类与原则等基础概念；掌握设定标准、衡量绩效、偏差分析及纠正行动的完整流程；洞察数字化、智能化技术与可持续发展趋势为战略控制带来的新机遇与挑战。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5905500"/>
            <a:ext cx="10668000" cy="635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952500" y="5994400"/>
            <a:ext cx="10287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总结：以知识为基石，以能力为核心，以素养为导向，构建系统化的战略控制思维体系，实现理论与实践的深度融合。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032000"/>
            <a:ext cx="12192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2000" b="1" i="0" u="none" strike="noStrike">
                <a:solidFill>
                  <a:srgbClr val="2E7D32">
                    <a:alpha val="1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4191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PART 01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5080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战略控制基本知识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概述：战略控制的定义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10668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76200" cy="1651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2032000"/>
            <a:ext cx="10160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控制是指在企业战略实施过程中，为了确保战略目标的实现，对战略实施的进展、效果进行持续的监测、评估，并根据内外部环境的变化与战略执行的偏差，及时采取纠正措施或进行战略调整的动态管理过程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4191000"/>
            <a:ext cx="3429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762000" y="4191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4445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4419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核心目的：方向校准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4323">
            <a:off x="952513" y="49466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952500" y="5143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通过对战略实施过程的管控，确保企业的实际行动始终与预定的战略方向保持高度一致，避免出现根本性的偏差。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381500" y="4191000"/>
            <a:ext cx="3429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4381500" y="4191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72000" y="44450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016500" y="4419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关键过程：闭环管理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4323">
            <a:off x="4572013" y="49466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4572000" y="5143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是一个持续循环的闭环过程，涵盖对战略执行的监测、阶段性的效果评估，以及基于评估结果进行的即时纠偏或适应性调整。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001000" y="4191000"/>
            <a:ext cx="34290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001000" y="4191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91500" y="44450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8636000" y="44196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本质属性：动态适应</a:t>
            </a:r>
            <a:endParaRPr lang="en-US" sz="1100"/>
          </a:p>
        </p:txBody>
      </p:sp>
      <p:cxnSp>
        <p:nvCxnSpPr>
          <p:cNvPr id="23" name="Connector 23"/>
          <p:cNvCxnSpPr/>
          <p:nvPr/>
        </p:nvCxnSpPr>
        <p:spPr>
          <a:xfrm rot="-14323">
            <a:off x="8191513" y="49466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24"/>
          <p:cNvSpPr/>
          <p:nvPr/>
        </p:nvSpPr>
        <p:spPr>
          <a:xfrm>
            <a:off x="8191500" y="51435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战略控制并非一成不变的静态规则，而是根据内外部环境变化灵活调整的动态管理过程，是保障战略生命力的关键环节。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概述：战略控制的分类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429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3429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3495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336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按控制时间分类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4323">
            <a:off x="952513" y="2978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952500" y="31750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预先控制：防患于未然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在行动开始前进行，通过对影响因素的控制，从源头预防问题发生，确保计划实施的基础条件具备。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952500" y="41910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现场控制：过程实时纠偏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在战略实施过程中进行，管理者深入现场监督检查，及时发现并纠正偏差，保证活动按计划执行。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952500" y="5207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反馈控制：事后总结提升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活动结束后进行，分析结果与目标的差异，总结经验教训，为未来的战略调整提供依据。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4381500" y="2032000"/>
            <a:ext cx="3429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4381500" y="2032000"/>
            <a:ext cx="3429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72000" y="2349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5016500" y="2336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按控制主体分类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4323">
            <a:off x="4572013" y="2978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4572000" y="31750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战略层控制：宏观把控方向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由高层管理者实施，关注组织的宏观战略方向、资源配置及整体绩效，确保长期目标的实现。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4572000" y="4191000"/>
            <a:ext cx="3048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战术层控制：聚焦部门绩效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由中层管理者实施，将战略转化为具体战术，关注各部门的目标达成、协作效率及计划执行情况。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4572000" y="5207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作业层控制：落实具体流程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由基层管理者实施，专注于日常作业流程的标准化、规范化，确保每一项具体任务的质量与效率。</a:t>
            </a:r>
          </a:p>
        </p:txBody>
      </p:sp>
      <p:sp>
        <p:nvSpPr>
          <p:cNvPr id="21" name="AutoShape 21"/>
          <p:cNvSpPr/>
          <p:nvPr/>
        </p:nvSpPr>
        <p:spPr>
          <a:xfrm>
            <a:off x="8001000" y="2032000"/>
            <a:ext cx="3429000" cy="431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8001000" y="2032000"/>
            <a:ext cx="3429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91500" y="2349500"/>
            <a:ext cx="355600" cy="355600"/>
          </a:xfrm>
          <a:prstGeom prst="rect">
            <a:avLst/>
          </a:prstGeom>
        </p:spPr>
      </p:pic>
      <p:sp>
        <p:nvSpPr>
          <p:cNvPr id="24" name="AutoShape 24"/>
          <p:cNvSpPr/>
          <p:nvPr/>
        </p:nvSpPr>
        <p:spPr>
          <a:xfrm>
            <a:off x="8636000" y="23368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按控制内容分类</a:t>
            </a:r>
            <a:endParaRPr lang="en-US" sz="1100"/>
          </a:p>
        </p:txBody>
      </p:sp>
      <p:cxnSp>
        <p:nvCxnSpPr>
          <p:cNvPr id="25" name="Connector 25"/>
          <p:cNvCxnSpPr/>
          <p:nvPr/>
        </p:nvCxnSpPr>
        <p:spPr>
          <a:xfrm rot="-14323">
            <a:off x="8191513" y="2978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6" name="AutoShape 26"/>
          <p:cNvSpPr/>
          <p:nvPr/>
        </p:nvSpPr>
        <p:spPr>
          <a:xfrm>
            <a:off x="8191500" y="3175000"/>
            <a:ext cx="14986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7" name="AutoShape 27"/>
          <p:cNvSpPr/>
          <p:nvPr/>
        </p:nvSpPr>
        <p:spPr>
          <a:xfrm>
            <a:off x="8255000" y="3238500"/>
            <a:ext cx="13716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财务控制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监控资金流转、预算执行及财务健康，确保资源合理配置，规避财务风险。</a:t>
            </a:r>
          </a:p>
        </p:txBody>
      </p:sp>
      <p:sp>
        <p:nvSpPr>
          <p:cNvPr id="28" name="AutoShape 28"/>
          <p:cNvSpPr/>
          <p:nvPr/>
        </p:nvSpPr>
        <p:spPr>
          <a:xfrm>
            <a:off x="9740900" y="3175000"/>
            <a:ext cx="14986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9804400" y="3238500"/>
            <a:ext cx="13716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营销控制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评估市场份额、品牌形象与客户满意度，及时调整营销策略以适应市场变化。</a:t>
            </a:r>
          </a:p>
        </p:txBody>
      </p:sp>
      <p:sp>
        <p:nvSpPr>
          <p:cNvPr id="30" name="AutoShape 30"/>
          <p:cNvSpPr/>
          <p:nvPr/>
        </p:nvSpPr>
        <p:spPr>
          <a:xfrm>
            <a:off x="8191500" y="4762500"/>
            <a:ext cx="14986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1" name="AutoShape 31"/>
          <p:cNvSpPr/>
          <p:nvPr/>
        </p:nvSpPr>
        <p:spPr>
          <a:xfrm>
            <a:off x="8255000" y="4826000"/>
            <a:ext cx="13716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生产控制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把控产品质量、生产效率与成本消耗，优化生产流程，保障产能稳定输出。</a:t>
            </a:r>
          </a:p>
        </p:txBody>
      </p:sp>
      <p:sp>
        <p:nvSpPr>
          <p:cNvPr id="32" name="AutoShape 32"/>
          <p:cNvSpPr/>
          <p:nvPr/>
        </p:nvSpPr>
        <p:spPr>
          <a:xfrm>
            <a:off x="9740900" y="4762500"/>
            <a:ext cx="14986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3" name="AutoShape 33"/>
          <p:cNvSpPr/>
          <p:nvPr/>
        </p:nvSpPr>
        <p:spPr>
          <a:xfrm>
            <a:off x="9804400" y="4826000"/>
            <a:ext cx="1371600" cy="1333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人力资源控制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考核员工绩效、培养人才储备，优化组织结构，确保人力资源支撑战略发展。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</a:t>
            </a:r>
            <a:r>
              <a:rPr lang="en-US" sz="3200" b="1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概述：战略控制的原则</a:t>
            </a:r>
            <a:r>
              <a:rPr lang="zh-CN" altLang="en-US" sz="20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（与本教材不一致，为什么？你</a:t>
            </a:r>
            <a:r>
              <a:rPr lang="zh-CN" alt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的观点？）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32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0066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目标导向原则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9167">
            <a:off x="1016008" y="2533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26416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所有控制活动都必须紧紧围绕战略目标的实现展开，确保各项工作不偏离核心方向。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429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762000" y="3429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3556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35306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及时性原则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167">
            <a:off x="1016008" y="4057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1016000" y="41656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快速敏锐地发现执行偏差和外部环境变化，及时采取纠正或调整行动，减少损失与延误。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953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762000" y="4953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0800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524000" y="50546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客观性原则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9167">
            <a:off x="1016008" y="5581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1016000" y="56896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制定的控制标准和评估方法应尽可能客观、量化，以数据为依据，减少主观臆断的干扰。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223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6223000" y="1905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2032000"/>
            <a:ext cx="355600" cy="3556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6985000" y="20066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经济性原则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9167">
            <a:off x="6477008" y="2533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6477000" y="26416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充分考虑控制活动的成本效益，合理配置资源，避免因过度控制增加成本，或控制不足导致风险。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223000" y="3429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6223000" y="3429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77000" y="3556000"/>
            <a:ext cx="355600" cy="3556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6985000" y="35306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05. 灵活性原则</a:t>
            </a:r>
            <a:endParaRPr lang="en-US" sz="1100"/>
          </a:p>
        </p:txBody>
      </p:sp>
      <p:cxnSp>
        <p:nvCxnSpPr>
          <p:cNvPr id="32" name="Connector 32"/>
          <p:cNvCxnSpPr/>
          <p:nvPr/>
        </p:nvCxnSpPr>
        <p:spPr>
          <a:xfrm rot="-9167">
            <a:off x="6477008" y="4057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3" name="AutoShape 33"/>
          <p:cNvSpPr/>
          <p:nvPr/>
        </p:nvSpPr>
        <p:spPr>
          <a:xfrm>
            <a:off x="6477000" y="41656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控制系统应保持足够的弹性，能够适应内外部环境的不确定性和突发变化，及时调整控制策略。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6223000" y="4953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5" name="AutoShape 35"/>
          <p:cNvSpPr/>
          <p:nvPr/>
        </p:nvSpPr>
        <p:spPr>
          <a:xfrm>
            <a:off x="6223000" y="4953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77000" y="5080000"/>
            <a:ext cx="355600" cy="355600"/>
          </a:xfrm>
          <a:prstGeom prst="rect">
            <a:avLst/>
          </a:prstGeom>
        </p:spPr>
      </p:pic>
      <p:sp>
        <p:nvSpPr>
          <p:cNvPr id="37" name="AutoShape 37"/>
          <p:cNvSpPr/>
          <p:nvPr/>
        </p:nvSpPr>
        <p:spPr>
          <a:xfrm>
            <a:off x="6985000" y="50546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06. 全员参与原则</a:t>
            </a:r>
            <a:endParaRPr lang="en-US" sz="1100"/>
          </a:p>
        </p:txBody>
      </p:sp>
      <p:cxnSp>
        <p:nvCxnSpPr>
          <p:cNvPr id="38" name="Connector 38"/>
          <p:cNvCxnSpPr/>
          <p:nvPr/>
        </p:nvCxnSpPr>
        <p:spPr>
          <a:xfrm rot="-9167">
            <a:off x="6477008" y="5581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9" name="AutoShape 39"/>
          <p:cNvSpPr/>
          <p:nvPr/>
        </p:nvSpPr>
        <p:spPr>
          <a:xfrm>
            <a:off x="6477000" y="56896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战略控制并非仅靠管理层，而是需要企业各层级员工的充分理解、积极参与和密切配合来共同完成。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概述：战略控制的作用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22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2184400"/>
            <a:ext cx="260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保证战略实施方向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4628">
            <a:off x="1016014" y="2724150"/>
            <a:ext cx="298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2921000"/>
            <a:ext cx="2984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确保企业各项经营管理活动紧紧围绕核心目标展开，有效规避路径偏移，始终行走在既定的战略轨道之上。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81500" y="2032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381500" y="2032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5500" y="2222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080000" y="2184400"/>
            <a:ext cx="260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及时发现问题与偏差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4628">
            <a:off x="4635514" y="2724150"/>
            <a:ext cx="298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635500" y="2921000"/>
            <a:ext cx="2984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建立常态化的监控机制，尽早识别战略实施过程中出现的潜在风险、执行问题和与计划的偏差，防患于未然。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001000" y="2032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001000" y="2032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55000" y="2222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699500" y="2184400"/>
            <a:ext cx="260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提供决策反馈信息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4628">
            <a:off x="8255014" y="2724150"/>
            <a:ext cx="298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8255000" y="2921000"/>
            <a:ext cx="2984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通过数据收集与分析，为战略的动态调整、执行优化甚至重大变革提供真实、客观且宝贵的决策依据和支撑。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4318000"/>
            <a:ext cx="5270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762000" y="4318000"/>
            <a:ext cx="76200" cy="1714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4508500"/>
            <a:ext cx="355600" cy="3556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1524000" y="4470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促进资源有效利用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9167">
            <a:off x="1016008" y="5073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1016000" y="5207000"/>
            <a:ext cx="476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通过战略控制合理分配人力、物力、财力等核心资源，确保资源被精准、高效地投入到对实现战略目标最关键的领域，避免浪费与低效配置。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413500" y="4318000"/>
            <a:ext cx="52705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6413500" y="4318000"/>
            <a:ext cx="76200" cy="1714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67500" y="4508500"/>
            <a:ext cx="355600" cy="3556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7175500" y="4470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激励与引导员工行为</a:t>
            </a:r>
            <a:endParaRPr lang="en-US" sz="1100"/>
          </a:p>
        </p:txBody>
      </p:sp>
      <p:cxnSp>
        <p:nvCxnSpPr>
          <p:cNvPr id="32" name="Connector 32"/>
          <p:cNvCxnSpPr/>
          <p:nvPr/>
        </p:nvCxnSpPr>
        <p:spPr>
          <a:xfrm rot="-9167">
            <a:off x="6667508" y="5073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3" name="AutoShape 33"/>
          <p:cNvSpPr/>
          <p:nvPr/>
        </p:nvSpPr>
        <p:spPr>
          <a:xfrm>
            <a:off x="6667500" y="5207000"/>
            <a:ext cx="4762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建立清晰的控制标准和公正的绩效评估体系，将个人目标与企业战略目标紧密结合，从而有效引导、规范并激励员工的行为，凝聚团队合力。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1386</Words>
  <Application>Microsoft Office PowerPoint</Application>
  <PresentationFormat>宽屏</PresentationFormat>
  <Paragraphs>235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Uncle Blues</dc:creator>
  <cp:lastModifiedBy>Blues Uncle</cp:lastModifiedBy>
  <cp:revision>2</cp:revision>
  <dcterms:modified xsi:type="dcterms:W3CDTF">2026-06-25T11:49:52Z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{"Label":"1","ContentProducer":"001191110102MACQD9K64010000","ProduceID":"7649706128448670695","ReservedCode1":"","ContentPropagator":"","PropagateID":"","ReservedCode2":""}</vt:lpwstr>
  </property>
</Properties>
</file>