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2"/>
  </p:notesMasterIdLst>
  <p:sldIdLst>
    <p:sldId id="310" r:id="rId3"/>
    <p:sldId id="311" r:id="rId4"/>
    <p:sldId id="312" r:id="rId5"/>
    <p:sldId id="313" r:id="rId6"/>
    <p:sldId id="314" r:id="rId7"/>
    <p:sldId id="315" r:id="rId8"/>
    <p:sldId id="316" r:id="rId9"/>
    <p:sldId id="317" r:id="rId10"/>
    <p:sldId id="318" r:id="rId11"/>
    <p:sldId id="319" r:id="rId12"/>
    <p:sldId id="320" r:id="rId13"/>
    <p:sldId id="321" r:id="rId14"/>
    <p:sldId id="322" r:id="rId15"/>
    <p:sldId id="323" r:id="rId16"/>
    <p:sldId id="324" r:id="rId17"/>
    <p:sldId id="325" r:id="rId18"/>
    <p:sldId id="326" r:id="rId19"/>
    <p:sldId id="289" r:id="rId20"/>
    <p:sldId id="327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945" autoAdjust="0"/>
  </p:normalViewPr>
  <p:slideViewPr>
    <p:cSldViewPr snapToGrid="0">
      <p:cViewPr varScale="1">
        <p:scale>
          <a:sx n="49" d="100"/>
          <a:sy n="49" d="100"/>
        </p:scale>
        <p:origin x="1056" y="5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25.06.2026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继续学习战略管理课程。前面我们学习了战略分析和战略制定，明确了“做什么”。今天，我们将进入模块三：战略实施，探讨“如何做”。正如钱德勒所言：“结构服从于战略”，一个好的战略必须有与之匹配的组织和流程来支撑。本模块将聚焦于如何将宏伟的战略蓝图转化为具体的行动和结果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教材作者结合实战经验提出的“六步法则”，为我们提供了一个非常实用的战略执行框架。它包括分解战略、落实责任、确定计划、制定政策、配置资源和反馈纠偏。这六个步骤形成一个闭环，确保战略能够被一步步地转化为行动，并在执行过程中不断优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理论学习之后，我们进入第二部分：案例分析与讨论。我们将通过华为和华润的案例，以及关于企业“护城河”、赛力斯和立讯精密的前沿话题，来具体看看战略实施在真实商业世界中是如何应用的。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华为的成功，很大程度上归功于其强大的战略执行体系，核心是DSTE流程。通过战略解码，华为将宏观战略转化为具体的年度计划。通过一系列运营管理手段，确保战略得到有效执行。而这一切的背后，是适配的组织架构、以奋斗者为本的人才管理和强大的执行力文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华润集团前董事长宁高宁先生的管理思想，为战略实施提供了另一个深刻的视角。华润通过“6S管理体系”实现了围绕战略的科学管理。而“五步组合论”更是将“人”置于战略实施的核心位置，强调选对人、组建团队是战略成功的首要前提。这深刻揭示了战略与执行的乘法关系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来讨论一个经典的战略概念——“护城河”。巴菲特认为，伟大的企业都拥有宽阔的护城河。常见的护城河包括无形资产、成本优势、转换成本和网络效应。请大家结合一个具体的企业案例，分析它的护城河是什么，以及它是如何通过战略实施来构建和维护这条护城河的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再来看一个热门案例：赛力斯与华为的合作。这是一个典型的“制造+科技”的战略协同案例。请大家从战略实施的角度，分析双方合作的协同效应体现在哪里？他们采取了哪些具体的实施举措？以及这种合作模式可能面临哪些挑战？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来看立讯精密的案例。这家公司提出了构建“制造+科技”双轮驱动的全球化产业生态的战略目标。请大家查询相关资料，分析一下，为了实现这一宏伟目标，立讯精密在战略实施层面采取了哪些具体举措？比如在技术研发、产能扩张、供应链管理等方面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现在，我们来进行一个问题导学。假设你是一家传统制造企业的CEO，面对智能制造转型的战略，你将如何领导这场变革？请从变革管理、组织适配、人才配置、资源配置和目标控制这几个维度来思考。这个练习将帮助你把今天学到的知识转化为实际操作能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今天的课程内容就到这里。我们学习了战略实施的基本概念、流程和核心模型，并通过多个案例加深了理解。希望大家能将这些知识运用到未来的学习和工作中。现在是提问环节，欢迎大家就今天的内容进行提问。谢谢大家！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五个部分。首先，我们会明确本模块的学习目标。接着，系统学习战略实施的基本知识。然后，我们将解析战略实施的核心流程。之后，通过多个案例进行实战演练。最后，我们会通过问题导学来巩固所学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学习完本模块，我们应该达到三个层面的目标。在知识层面，我们要掌握战略实施的定义、流程和核心模型。在能力层面，我们要能将战略规划转化为行动，并进行有效监控。更重要的是，在素养层面，我们要培养务实执行、动态调整的思维，并增强对前沿趋势的敏感度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接下来，我们正式进入第一部分，系统学习战略实施的基本知识。这部分内容是后续所有应用的基础，我们将从战略实施的定义、分类、原则以及作用等多个维度进行深入讲解。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什么是战略实施？简单来说，它就是把战略规划变成实际行动的过程。为了确保成功，教材提出了四项核心原则：统一领导、合适非理想、阶段目标和权变原则。这些原则为我们的战略实施提供了基本的指导思想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战略实施可以分为四种类型。指令型是自上而下的强制推行，效率高但可能抑制创造力。合作型是上下结合，集思广益但周期较长。文化型是通过企业文化引导员工自觉行动，效果持久但塑造周期长。增长型则鼓励基层创新和试错，灵活敏捷但有失控风险。企业需要根据自身情况选择合适的实施方式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战略实施的作用至关重要。首先，它是将战略转化为实际价值的唯一途径。其次，它是检验战略是否正确的试金石。第三，成功的实施过程本身就能构建和提升组织的核心能力。最后，它能激励员工，统一思想，形成强大的组织合力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卡普兰提出的战略中心型组织五项原则，为我们构建一个以战略为核心的组织提供了清晰的框架。从高层领导推动，到将战略转化为行动，再到组织协同、全员参与，最后使战略成为持续的流程，这五项原则环环相扣，确保战略能够真正落地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卡普兰的六阶段战略管理体系，将战略管理视为一个完整的闭环。从制定战略开始，经过规划、协同、运营，再到监控学习和检验调整，这个体系确保了战略管理的系统性和动态性，使战略能够持续适应变化。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10" Type="http://schemas.openxmlformats.org/officeDocument/2006/relationships/image" Target="../media/image30.svg"/><Relationship Id="rId4" Type="http://schemas.openxmlformats.org/officeDocument/2006/relationships/image" Target="../media/image46.jpeg"/><Relationship Id="rId9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svg"/><Relationship Id="rId3" Type="http://schemas.openxmlformats.org/officeDocument/2006/relationships/image" Target="../media/image2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svg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53.png"/><Relationship Id="rId3" Type="http://schemas.openxmlformats.org/officeDocument/2006/relationships/image" Target="../media/image2.jpeg"/><Relationship Id="rId7" Type="http://schemas.openxmlformats.org/officeDocument/2006/relationships/image" Target="../media/image32.svg"/><Relationship Id="rId12" Type="http://schemas.openxmlformats.org/officeDocument/2006/relationships/image" Target="../media/image5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png"/><Relationship Id="rId11" Type="http://schemas.openxmlformats.org/officeDocument/2006/relationships/image" Target="../media/image30.svg"/><Relationship Id="rId5" Type="http://schemas.openxmlformats.org/officeDocument/2006/relationships/image" Target="../media/image51.svg"/><Relationship Id="rId10" Type="http://schemas.openxmlformats.org/officeDocument/2006/relationships/image" Target="../media/image29.png"/><Relationship Id="rId4" Type="http://schemas.openxmlformats.org/officeDocument/2006/relationships/image" Target="../media/image50.png"/><Relationship Id="rId9" Type="http://schemas.openxmlformats.org/officeDocument/2006/relationships/image" Target="../media/image38.svg"/><Relationship Id="rId14" Type="http://schemas.openxmlformats.org/officeDocument/2006/relationships/image" Target="../media/image54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svg"/><Relationship Id="rId3" Type="http://schemas.openxmlformats.org/officeDocument/2006/relationships/image" Target="../media/image2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8.svg"/><Relationship Id="rId5" Type="http://schemas.openxmlformats.org/officeDocument/2006/relationships/image" Target="../media/image37.pn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3" Type="http://schemas.openxmlformats.org/officeDocument/2006/relationships/image" Target="../media/image2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10" Type="http://schemas.openxmlformats.org/officeDocument/2006/relationships/image" Target="../media/image20.svg"/><Relationship Id="rId4" Type="http://schemas.openxmlformats.org/officeDocument/2006/relationships/image" Target="../media/image56.jpe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66.svg"/><Relationship Id="rId3" Type="http://schemas.openxmlformats.org/officeDocument/2006/relationships/image" Target="../media/image2.jpeg"/><Relationship Id="rId7" Type="http://schemas.openxmlformats.org/officeDocument/2006/relationships/image" Target="../media/image62.svg"/><Relationship Id="rId12" Type="http://schemas.openxmlformats.org/officeDocument/2006/relationships/image" Target="../media/image6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11" Type="http://schemas.openxmlformats.org/officeDocument/2006/relationships/image" Target="../media/image64.svg"/><Relationship Id="rId5" Type="http://schemas.openxmlformats.org/officeDocument/2006/relationships/image" Target="../media/image30.svg"/><Relationship Id="rId10" Type="http://schemas.openxmlformats.org/officeDocument/2006/relationships/image" Target="../media/image63.png"/><Relationship Id="rId4" Type="http://schemas.openxmlformats.org/officeDocument/2006/relationships/image" Target="../media/image29.png"/><Relationship Id="rId9" Type="http://schemas.openxmlformats.org/officeDocument/2006/relationships/image" Target="../media/image20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jpe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openxmlformats.org/officeDocument/2006/relationships/image" Target="../media/image16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18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.jpe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30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png"/><Relationship Id="rId11" Type="http://schemas.openxmlformats.org/officeDocument/2006/relationships/image" Target="../media/image32.svg"/><Relationship Id="rId5" Type="http://schemas.openxmlformats.org/officeDocument/2006/relationships/image" Target="../media/image28.svg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1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.jpeg"/><Relationship Id="rId7" Type="http://schemas.openxmlformats.org/officeDocument/2006/relationships/image" Target="../media/image34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11" Type="http://schemas.openxmlformats.org/officeDocument/2006/relationships/image" Target="../media/image38.svg"/><Relationship Id="rId5" Type="http://schemas.openxmlformats.org/officeDocument/2006/relationships/image" Target="../media/image4.svg"/><Relationship Id="rId10" Type="http://schemas.openxmlformats.org/officeDocument/2006/relationships/image" Target="../media/image37.png"/><Relationship Id="rId4" Type="http://schemas.openxmlformats.org/officeDocument/2006/relationships/image" Target="../media/image3.png"/><Relationship Id="rId9" Type="http://schemas.openxmlformats.org/officeDocument/2006/relationships/image" Target="../media/image3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4.svg"/><Relationship Id="rId3" Type="http://schemas.openxmlformats.org/officeDocument/2006/relationships/image" Target="../media/image2.jpeg"/><Relationship Id="rId7" Type="http://schemas.openxmlformats.org/officeDocument/2006/relationships/image" Target="../media/image40.sv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11" Type="http://schemas.openxmlformats.org/officeDocument/2006/relationships/image" Target="../media/image42.svg"/><Relationship Id="rId5" Type="http://schemas.openxmlformats.org/officeDocument/2006/relationships/image" Target="../media/image20.svg"/><Relationship Id="rId10" Type="http://schemas.openxmlformats.org/officeDocument/2006/relationships/image" Target="../media/image41.png"/><Relationship Id="rId4" Type="http://schemas.openxmlformats.org/officeDocument/2006/relationships/image" Target="../media/image19.png"/><Relationship Id="rId9" Type="http://schemas.openxmlformats.org/officeDocument/2006/relationships/image" Target="../media/image38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2286000"/>
            <a:ext cx="1219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项目三 基于实战场景的战略管理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5461000" y="3556000"/>
            <a:ext cx="127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0" y="3937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模块三：战略实施 —— 将蓝图转化为行动的核心路径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080000"/>
            <a:ext cx="1016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FFFFFF">
                    <a:alpha val="85098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“结构服从于战略”，战略实施是连接规划与结果的桥梁。本模块聚焦如何通过匹配的组织架构、高效的业务流程和有力的资源配置，将抽象的战略规划落地为可执行的行动方案，确保战略意图精准转化为企业价值。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(二) 实施流程：战略执行“六步法则”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3406" b="3406"/>
          <a:stretch>
            <a:fillRect/>
          </a:stretch>
        </p:blipFill>
        <p:spPr>
          <a:xfrm>
            <a:off x="762000" y="2032000"/>
            <a:ext cx="3556000" cy="3302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588000"/>
            <a:ext cx="355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just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战略执行“六步法则”形成闭环管理系统，确保战略从目标设定到落地执行，再到反馈优化的全流程可控、可测、可纠偏。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90177">
            <a:off x="2603500" y="4121159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5207000" y="1905000"/>
            <a:ext cx="31115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5207000" y="1905000"/>
            <a:ext cx="762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5397500" y="20066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分解战略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5397500" y="2476500"/>
            <a:ext cx="2794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将总体战略目标层层拆解，转化为各部门、各阶段具体的、可量化、可操作的细分任务和项目，确保目标清晰可及。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8509000" y="1905000"/>
            <a:ext cx="31115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8509000" y="1905000"/>
            <a:ext cx="762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8699500" y="20066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落实责任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699500" y="2476500"/>
            <a:ext cx="2794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明确每个任务和项目的第一负责人，界定团队成员的具体职责与权限边界，建立权责对等的责任体系，避免推诿扯皮。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5207000" y="3492500"/>
            <a:ext cx="31115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5207000" y="3492500"/>
            <a:ext cx="762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5397500" y="35941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确定计划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5397500" y="4064000"/>
            <a:ext cx="2794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为每项任务制定详细的执行路线图，明确关键节点、时间进度表以及所需的各类资源，让执行过程有章可循、有序推进。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8509000" y="3492500"/>
            <a:ext cx="31115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8509000" y="3492500"/>
            <a:ext cx="762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8699500" y="35941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04. 制定政策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8699500" y="4064000"/>
            <a:ext cx="2794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配套出台支持战略落地的规章制度、激励机制与行为规范，为战略执行提供制度保障和方向指引，减少执行阻力。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5207000" y="5080000"/>
            <a:ext cx="31115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5207000" y="5080000"/>
            <a:ext cx="762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5" name="AutoShape 25"/>
          <p:cNvSpPr/>
          <p:nvPr/>
        </p:nvSpPr>
        <p:spPr>
          <a:xfrm>
            <a:off x="5397500" y="51816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05. 配置资源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5397500" y="5588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统筹分配人力、物力、财力等核心资源，确保资源向关键战略任务倾斜，保障执行过程中的资源供给充足且高效。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8509000" y="5080000"/>
            <a:ext cx="31115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8" name="AutoShape 28"/>
          <p:cNvSpPr/>
          <p:nvPr/>
        </p:nvSpPr>
        <p:spPr>
          <a:xfrm>
            <a:off x="8509000" y="5080000"/>
            <a:ext cx="762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9" name="AutoShape 29"/>
          <p:cNvSpPr/>
          <p:nvPr/>
        </p:nvSpPr>
        <p:spPr>
          <a:xfrm>
            <a:off x="8699500" y="5181600"/>
            <a:ext cx="279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06. 反馈纠偏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8699500" y="5588000"/>
            <a:ext cx="2794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建立常态化的监控与评估机制，实时追踪执行进度与效果，及时发现偏差并分析原因，动态调整策略，确保战略目标达成。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2286000"/>
            <a:ext cx="1219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8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5715000" y="3937000"/>
            <a:ext cx="762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0" y="4445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案例分析与讨论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715000"/>
            <a:ext cx="1016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从华为、华润的经典实践，到“护城河”构建与赛力斯、立讯精密的前沿探索，深度解析战略实施的商业逻辑。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华为的战略实施：DSTE体系与强大执行力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617" r="5617"/>
          <a:stretch>
            <a:fillRect/>
          </a:stretch>
        </p:blipFill>
        <p:spPr>
          <a:xfrm>
            <a:off x="762000" y="1905000"/>
            <a:ext cx="4318000" cy="3238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461000"/>
            <a:ext cx="431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华为松山湖研发基地不仅是技术创新的高地，更是其战略规划与执行体系高效运转的缩影，承载着将宏大战略转化为现实生产力的使命。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90177">
            <a:off x="3365500" y="4121159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5842000" y="1905000"/>
            <a:ext cx="57150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6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5842000" y="1905000"/>
            <a:ext cx="762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096000" y="20574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604000" y="2032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战略解码：BEM方法论驱动转化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8384">
            <a:off x="6096008" y="2533650"/>
            <a:ext cx="5207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6096000" y="2667000"/>
            <a:ext cx="520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将中长期战略规划(SP)精准转化为年度可执行的业务计划(BP)与预算，通过“六步法”把战略目标拆解为可衡量、可落地的KPI指标与具体行动计划。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5842000" y="3556000"/>
            <a:ext cx="57150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6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5842000" y="3556000"/>
            <a:ext cx="762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096000" y="37084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604000" y="3683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运营管理：闭环机制保障落地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8384">
            <a:off x="6096008" y="4184650"/>
            <a:ext cx="5207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6096000" y="4318000"/>
            <a:ext cx="520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构建“KPI监控+战略管理团队+项目化管理”的多维体系，结合预算管控与经营分析会，及时纠偏调整，确保战略执行过程不偏航、不走样。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5842000" y="5207000"/>
            <a:ext cx="57150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6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5842000" y="5207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96000" y="5359400"/>
            <a:ext cx="355600" cy="3556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6604000" y="5334000"/>
            <a:ext cx="4699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组织文化：战略落地的核心基石</a:t>
            </a:r>
            <a:endParaRPr lang="en-US" sz="1100"/>
          </a:p>
        </p:txBody>
      </p:sp>
      <p:cxnSp>
        <p:nvCxnSpPr>
          <p:cNvPr id="23" name="Connector 23"/>
          <p:cNvCxnSpPr/>
          <p:nvPr/>
        </p:nvCxnSpPr>
        <p:spPr>
          <a:xfrm rot="-8384">
            <a:off x="6096008" y="5772150"/>
            <a:ext cx="5207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4" name="AutoShape 24"/>
          <p:cNvSpPr/>
          <p:nvPr/>
        </p:nvSpPr>
        <p:spPr>
          <a:xfrm>
            <a:off x="6096000" y="5867400"/>
            <a:ext cx="520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以灵活适配的组织架构为支撑，坚持“以奋斗者为本”的人才理念，辅以强大的执行力文化，为战略实施提供源源不断的动力。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案例二: 华润的战略实施：体系化管理与人本思想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25154" b="25154"/>
          <a:stretch>
            <a:fillRect/>
          </a:stretch>
        </p:blipFill>
        <p:spPr>
          <a:xfrm>
            <a:off x="762000" y="1905000"/>
            <a:ext cx="3302000" cy="2921000"/>
          </a:xfrm>
          <a:prstGeom prst="rect">
            <a:avLst/>
          </a:prstGeom>
          <a:noFill/>
          <a:ln w="254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080000"/>
            <a:ext cx="330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just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华润集团总部大厦“春笋”，以独特的建筑形态象征着企业在科学战略指引下，展现出的蓬勃生命力与稳健、向上的可持续发展态势。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90177">
            <a:off x="2159000" y="4121159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4572000" y="1905000"/>
            <a:ext cx="33655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572000" y="1905000"/>
            <a:ext cx="33655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762500" y="2159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207000" y="2133600"/>
            <a:ext cx="260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6S管理体系：科学管控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14628">
            <a:off x="4762514" y="2660650"/>
            <a:ext cx="298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4762500" y="2857500"/>
            <a:ext cx="2984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围绕“公司战略”运行的闭环管理方法，涵盖战略单元、预算管理、管理报告、内部审计、业绩评价及经理人考核六大核心体系，将战略目标层层分解，实现战略规划与日常运营的无缝衔接与高效落地。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191500" y="1905000"/>
            <a:ext cx="3365500" cy="2921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8191500" y="1905000"/>
            <a:ext cx="33655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82000" y="2159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8826500" y="2133600"/>
            <a:ext cx="260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五步组合论：人本核心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4628">
            <a:off x="8382014" y="2660650"/>
            <a:ext cx="298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8382000" y="2857500"/>
            <a:ext cx="2984500" cy="171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以“人”为战略落地的核心，构建“选经理人→组建团队→发展战略→形成竞争力→价值创造与业绩评价”的完整实践路径。强调选对领军人物、组建适配团队是战略成功的首要前提，确立了“人”在管理中的核心驱动地位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4572000" y="5207000"/>
            <a:ext cx="6985000" cy="1143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4572000" y="5207000"/>
            <a:ext cx="50800" cy="1143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4826000" y="5334000"/>
            <a:ext cx="6477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0" i="1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“人是决定战略成功的关键因素。” —— 宁高宁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这一理念深刻揭示了战略制定与执行中“人”的核心驱动作用，将人本思想贯穿于企业管理的全流程，为大型企业集团的战略实施提供了宝贵的实践范本。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课堂思考与讨论：企业“护城河”战略及其实施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4092">
            <a:off x="762004" y="1517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2E7D32">
                <a:alpha val="5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5" name="AutoShape 5"/>
          <p:cNvSpPr/>
          <p:nvPr/>
        </p:nvSpPr>
        <p:spPr>
          <a:xfrm>
            <a:off x="762000" y="1841500"/>
            <a:ext cx="60960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1841500"/>
            <a:ext cx="762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952500" y="1905000"/>
            <a:ext cx="5778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“护城河”是巴菲特提出的核心战略概念，指企业拥有的、能长期抵御竞争对手侵蚀的结构性竞争优势，是企业保持长期盈利能力的关键壁垒。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762000" y="3175000"/>
            <a:ext cx="29845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9000" y="3302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1270000" y="3276600"/>
            <a:ext cx="2349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无形资产壁垒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15989">
            <a:off x="889015" y="3740150"/>
            <a:ext cx="2730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889000" y="3873500"/>
            <a:ext cx="2730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涵盖品牌影响力、专利技术及政府法定许可等，是竞争对手难以复制的软实力，构建了极高的准入门槛。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3937000" y="3175000"/>
            <a:ext cx="29845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064000" y="33020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4445000" y="3276600"/>
            <a:ext cx="2349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成本优势壁垒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15989">
            <a:off x="4064015" y="3740150"/>
            <a:ext cx="2730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" name="AutoShape 17"/>
          <p:cNvSpPr/>
          <p:nvPr/>
        </p:nvSpPr>
        <p:spPr>
          <a:xfrm>
            <a:off x="4064000" y="3873500"/>
            <a:ext cx="2730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源于规模效应、独特资源获取或工艺优化，让企业能以更低成本运营，在价格竞争中占据绝对主动地位。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62000" y="4889500"/>
            <a:ext cx="29845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89000" y="5016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1270000" y="4991100"/>
            <a:ext cx="2349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转换成本壁垒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15989">
            <a:off x="889015" y="5454650"/>
            <a:ext cx="2730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889000" y="5588000"/>
            <a:ext cx="2730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用户更换供应商需付出的时间、金钱或学习成本。转换成本越高，用户的忠诚度与留存率就越高。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3937000" y="4889500"/>
            <a:ext cx="2984500" cy="1460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64000" y="50165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4445000" y="4991100"/>
            <a:ext cx="23495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网络效应壁垒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15989">
            <a:off x="4064015" y="5454650"/>
            <a:ext cx="2730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4064000" y="5588000"/>
            <a:ext cx="27305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产品或服务的价值随用户数量增加而提升，形成正向循环，使后来者难以打破已建立的用户生态系统。</a:t>
            </a:r>
            <a:endParaRPr lang="en-US" sz="1100"/>
          </a:p>
        </p:txBody>
      </p:sp>
      <p:cxnSp>
        <p:nvCxnSpPr>
          <p:cNvPr id="28" name="Connector 28"/>
          <p:cNvCxnSpPr/>
          <p:nvPr/>
        </p:nvCxnSpPr>
        <p:spPr>
          <a:xfrm rot="5390316">
            <a:off x="4984750" y="4089409"/>
            <a:ext cx="4508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pic>
        <p:nvPicPr>
          <p:cNvPr id="29" name="Picture 29"/>
          <p:cNvPicPr>
            <a:picLocks noChangeAspect="1"/>
          </p:cNvPicPr>
          <p:nvPr/>
        </p:nvPicPr>
        <p:blipFill>
          <a:blip r:embed="rId12"/>
          <a:srcRect t="10161" b="10161"/>
          <a:stretch>
            <a:fillRect/>
          </a:stretch>
        </p:blipFill>
        <p:spPr>
          <a:xfrm>
            <a:off x="7493000" y="1841500"/>
            <a:ext cx="3937000" cy="2349500"/>
          </a:xfrm>
          <a:prstGeom prst="rect">
            <a:avLst/>
          </a:prstGeom>
          <a:noFill/>
          <a:ln w="12700" cap="flat" cmpd="sng">
            <a:solidFill>
              <a:srgbClr val="2E7D32">
                <a:alpha val="50000"/>
              </a:srgbClr>
            </a:solidFill>
            <a:prstDash val="solid"/>
            <a:round/>
          </a:ln>
        </p:spPr>
      </p:pic>
      <p:sp>
        <p:nvSpPr>
          <p:cNvPr id="30" name="AutoShape 30"/>
          <p:cNvSpPr/>
          <p:nvPr/>
        </p:nvSpPr>
        <p:spPr>
          <a:xfrm>
            <a:off x="7493000" y="4445000"/>
            <a:ext cx="3937000" cy="1905000"/>
          </a:xfrm>
          <a:prstGeom prst="roundRect">
            <a:avLst>
              <a:gd name="adj" fmla="val 0"/>
            </a:avLst>
          </a:prstGeom>
          <a:solidFill>
            <a:srgbClr val="2E7D32">
              <a:alpha val="5000"/>
            </a:srgbClr>
          </a:solidFill>
          <a:ln w="12700" cap="flat" cmpd="sng">
            <a:solidFill>
              <a:srgbClr val="2E7D32">
                <a:alpha val="4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1" name="AutoShape 31"/>
          <p:cNvSpPr/>
          <p:nvPr/>
        </p:nvSpPr>
        <p:spPr>
          <a:xfrm>
            <a:off x="7493000" y="4445000"/>
            <a:ext cx="3937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620000" y="4635500"/>
            <a:ext cx="304800" cy="304800"/>
          </a:xfrm>
          <a:prstGeom prst="rect">
            <a:avLst/>
          </a:prstGeom>
        </p:spPr>
      </p:pic>
      <p:sp>
        <p:nvSpPr>
          <p:cNvPr id="33" name="AutoShape 33"/>
          <p:cNvSpPr/>
          <p:nvPr/>
        </p:nvSpPr>
        <p:spPr>
          <a:xfrm>
            <a:off x="8001000" y="4610100"/>
            <a:ext cx="3302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实战研讨：案例深度剖析</a:t>
            </a:r>
            <a:endParaRPr lang="en-US" sz="1100"/>
          </a:p>
        </p:txBody>
      </p:sp>
      <p:cxnSp>
        <p:nvCxnSpPr>
          <p:cNvPr id="34" name="Connector 34"/>
          <p:cNvCxnSpPr/>
          <p:nvPr/>
        </p:nvCxnSpPr>
        <p:spPr>
          <a:xfrm rot="-11854">
            <a:off x="7620011" y="5073650"/>
            <a:ext cx="3683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5" name="AutoShape 35"/>
          <p:cNvSpPr/>
          <p:nvPr/>
        </p:nvSpPr>
        <p:spPr>
          <a:xfrm>
            <a:off x="7620000" y="5207000"/>
            <a:ext cx="3683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选取茅台、可口可乐或微软等熟悉企业，分析其核心“护城河”构成，并探讨企业是通过哪些具体战略举措来构建、加固和维护这条竞争壁垒的？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课堂思考与讨论：赛力斯与华为的“牵手”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2941" b="2941"/>
          <a:stretch>
            <a:fillRect/>
          </a:stretch>
        </p:blipFill>
        <p:spPr>
          <a:xfrm>
            <a:off x="762000" y="1905000"/>
            <a:ext cx="4064000" cy="2794000"/>
          </a:xfrm>
          <a:prstGeom prst="rect">
            <a:avLst/>
          </a:prstGeom>
          <a:noFill/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4953000"/>
            <a:ext cx="406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赛力斯华为智选SF5作为双方合作的首款产品，深度融合了赛力斯的工业制造能力与华为的ICT技术优势，是“制造+科技”战略协同的直观体现。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89582">
            <a:off x="3238500" y="3994160"/>
            <a:ext cx="419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5588000" y="1905000"/>
            <a:ext cx="58420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5588000" y="1905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5778500" y="2032000"/>
            <a:ext cx="5524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合作背景：跨界融合的起点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四年前，赛力斯与华为开启战略合作，首创“华为智选”模式。华为输出技术、渠道与品牌势能，赛力斯聚焦智能制造与整车研发，双方优势互补，共同探索新能源汽车产业的全新可能。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5588000" y="3556000"/>
            <a:ext cx="2857500" cy="2222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40400" y="370840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159500" y="3683000"/>
            <a:ext cx="2159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 战略协同分析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-16934">
            <a:off x="5740416" y="4184650"/>
            <a:ext cx="25781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5740400" y="4318000"/>
            <a:ext cx="25527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从战略实施角度，深度剖析双方合作产生的协同效应。这种“制造+科技”的结合，在资源配置、市场渗透和核心能力构建上，分别体现了哪些具体的战略价值？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572500" y="3556000"/>
            <a:ext cx="2857500" cy="2222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24900" y="37084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9144000" y="3683000"/>
            <a:ext cx="2159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 实施举措分析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-16934">
            <a:off x="8724916" y="4184650"/>
            <a:ext cx="25781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8724900" y="4318000"/>
            <a:ext cx="25527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探讨双方在产品定义、技术研发、渠道销售及品牌营销全链路的具体行动。这些举措如何将战略蓝图转化为市场上的实际产品与用户体验？</a:t>
            </a:r>
            <a:endParaRPr lang="en-US" sz="11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课堂思考与讨论：立讯精密的战略实施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01" r="101"/>
          <a:stretch>
            <a:fillRect/>
          </a:stretch>
        </p:blipFill>
        <p:spPr>
          <a:xfrm>
            <a:off x="762000" y="1905000"/>
            <a:ext cx="4826000" cy="2540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4699000"/>
            <a:ext cx="48260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4699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952500" y="4762500"/>
            <a:ext cx="4445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5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战略愿景：</a:t>
            </a: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“面向未来三到五年，我们的核心目标是构建‘制造+科技’双轮驱动的全球化产业生态。”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6096000" y="1905000"/>
            <a:ext cx="5334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286500" y="2095500"/>
            <a:ext cx="355600" cy="3556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858000" y="20066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01. 战略内核解读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如何理解“制造+科技”双轮驱动？这两者在立讯精密的全球化布局中是如何定位、相辅相成的？</a:t>
            </a:r>
          </a:p>
        </p:txBody>
      </p:sp>
      <p:sp>
        <p:nvSpPr>
          <p:cNvPr id="11" name="AutoShape 11"/>
          <p:cNvSpPr/>
          <p:nvPr/>
        </p:nvSpPr>
        <p:spPr>
          <a:xfrm>
            <a:off x="6096000" y="3302000"/>
            <a:ext cx="5334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286500" y="3492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6858000" y="34036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02. 关键实施举措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结合技术研发投入、产能全球扩张、供应链垂直整合及市场多元化拓展，分析其为达成目标采取的具体行动。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096000" y="4762500"/>
            <a:ext cx="5334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5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286500" y="4953000"/>
            <a:ext cx="355600" cy="3556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6858000" y="4864100"/>
            <a:ext cx="4445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03. 组织能力匹配度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现有的组织架构、高端技术人才储备体系以及企业文化，是否足以支撑这一宏大战略的落地与持续演进？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问题导学：如何进行战略实施？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778000"/>
            <a:ext cx="106680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778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1905000"/>
            <a:ext cx="1016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【核心假设】</a:t>
            </a:r>
            <a:r>
              <a:rPr lang="en-US" sz="15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假设你是一家传统制造业企业的CEO，公司决定全面向智能制造转型。面对技术迭代、流程重构与团队认知的多重挑战，你将如何统筹全局，领导这场关乎企业生存与发展的战略实施？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810000"/>
            <a:ext cx="33782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4000500"/>
            <a:ext cx="355600" cy="355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460500" y="3962400"/>
            <a:ext cx="254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变革管理：凝聚共识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如何打破惯性思维，通过沟通与激励，获得高层团队的坚定支持和基层员工的广泛认同？</a:t>
            </a:r>
          </a:p>
        </p:txBody>
      </p:sp>
      <p:sp>
        <p:nvSpPr>
          <p:cNvPr id="10" name="AutoShape 10"/>
          <p:cNvSpPr/>
          <p:nvPr/>
        </p:nvSpPr>
        <p:spPr>
          <a:xfrm>
            <a:off x="4394200" y="3810000"/>
            <a:ext cx="33782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4700" y="4000500"/>
            <a:ext cx="355600" cy="3556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5092700" y="3962400"/>
            <a:ext cx="254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组织适配：架构重塑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如何调整现有组织架构，优化业务流程，建立敏捷、扁平的新型组织形态以适配智能生产？</a:t>
            </a:r>
          </a:p>
        </p:txBody>
      </p:sp>
      <p:sp>
        <p:nvSpPr>
          <p:cNvPr id="13" name="AutoShape 13"/>
          <p:cNvSpPr/>
          <p:nvPr/>
        </p:nvSpPr>
        <p:spPr>
          <a:xfrm>
            <a:off x="8026400" y="3810000"/>
            <a:ext cx="34036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16900" y="4000500"/>
            <a:ext cx="355600" cy="3556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8724900" y="3962400"/>
            <a:ext cx="254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人才配置：能力升级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如何识别转型关键岗位，通过培训、引才或外包，构建具备数字化素养的核心人才梯队？</a:t>
            </a:r>
          </a:p>
        </p:txBody>
      </p:sp>
      <p:sp>
        <p:nvSpPr>
          <p:cNvPr id="16" name="AutoShape 16"/>
          <p:cNvSpPr/>
          <p:nvPr/>
        </p:nvSpPr>
        <p:spPr>
          <a:xfrm>
            <a:off x="762000" y="5270500"/>
            <a:ext cx="5334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500" y="5461000"/>
            <a:ext cx="355600" cy="3556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460500" y="54229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资源配置：精准投入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如何科学分配资金预算，平衡短期收益与长期投入？同时保障技术引进、设备更新所需的关键资源供给。</a:t>
            </a:r>
          </a:p>
        </p:txBody>
      </p:sp>
      <p:sp>
        <p:nvSpPr>
          <p:cNvPr id="19" name="AutoShape 19"/>
          <p:cNvSpPr/>
          <p:nvPr/>
        </p:nvSpPr>
        <p:spPr>
          <a:xfrm>
            <a:off x="6350000" y="5270500"/>
            <a:ext cx="5334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40500" y="5461000"/>
            <a:ext cx="355600" cy="3556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7048500" y="54229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目标与控制：动态纠偏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如何拆解阶段性里程碑目标，建立可量化的监控指标体系，并及时评估实施效果、调整行动策略？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4362994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lvl="0">
              <a:lnSpc>
                <a:spcPct val="125000"/>
              </a:lnSpc>
              <a:defRPr/>
            </a:pP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理论结合实践指引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 -</a:t>
            </a:r>
            <a:r>
              <a:rPr lang="zh-CN" altLang="en-US" sz="3200" dirty="0"/>
              <a:t>战略执行</a:t>
            </a:r>
            <a:r>
              <a:rPr lang="en-US" altLang="zh-CN" sz="3200" dirty="0"/>
              <a:t>———</a:t>
            </a:r>
            <a:r>
              <a:rPr lang="zh-CN" altLang="en-US" sz="3200" dirty="0"/>
              <a:t>战略性行动方案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?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76200" cy="889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1016000" y="1752600"/>
            <a:ext cx="10160000" cy="685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战略执行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———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战略性行动方案</a:t>
            </a:r>
          </a:p>
          <a:p>
            <a:pPr marL="0" marR="0" lvl="0" indent="0" algn="l" defTabSz="914400" rtl="0" eaLnBrk="1" fontAlgn="auto" latinLnBrk="0" hangingPunct="1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我们知道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在企业的战略实施中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选择和管理战略性行动方案至关重要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只有有效的，行动方案、责任人与相应预算才能有力地推进企业既定的战略目标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,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以实现短期行动计划与长期战略的协同。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71376D1-3624-52EC-B43F-15789F6F66D0}"/>
              </a:ext>
            </a:extLst>
          </p:cNvPr>
          <p:cNvSpPr txBox="1"/>
          <p:nvPr/>
        </p:nvSpPr>
        <p:spPr>
          <a:xfrm>
            <a:off x="3049089" y="4997994"/>
            <a:ext cx="60938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【</a:t>
            </a: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知识加油站</a:t>
            </a:r>
            <a:r>
              <a:rPr kumimoji="0" lang="en-US" altLang="zh-CN" sz="3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】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各位同学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,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为了便于你课前预习和课后学习的巩固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,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本书配套了微课视频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,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请</a:t>
            </a: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扫描以下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二维码开启你的学习之旅吧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!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2794000"/>
            <a:ext cx="1219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Q&amp;A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5588000" y="4127500"/>
            <a:ext cx="1016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0" y="4572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200" b="0" i="0" u="none" strike="noStrike">
                <a:solidFill>
                  <a:srgbClr val="FFFFFF">
                    <a:alpha val="90196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感谢聆听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0" y="584200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FFFFFF">
                    <a:alpha val="6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期待与您深入探讨战略实施的无限可能，共同探索可持续发展的未来方向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目录 CONTENTS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3429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76200" cy="1778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095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057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 学习目标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4946">
            <a:off x="1016014" y="26606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27940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明确本章课程需要掌握的核心知识、关键能力与职业素养要求，建立整体认知框架。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508500" y="1905000"/>
            <a:ext cx="3429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4508500" y="1905000"/>
            <a:ext cx="76200" cy="1778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762500" y="2095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270500" y="2057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 战略实施基础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14946">
            <a:off x="4762514" y="26606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4762500" y="27940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系统学习战略实施的定义、主要分类方式、核心实施原则，以及其在企业管理中的关键作用。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255000" y="1905000"/>
            <a:ext cx="3429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8255000" y="1905000"/>
            <a:ext cx="76200" cy="1778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09000" y="20955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9017000" y="20574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 战略实施流程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14946">
            <a:off x="8509014" y="26606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8509000" y="27940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深入解析战略中心型组织构建、战略实施的六阶段体系，以及高效落地的“六步法则”。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4191000"/>
            <a:ext cx="52324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762000" y="4191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4381500"/>
            <a:ext cx="355600" cy="3556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1524000" y="43434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 案例分析与实战研讨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9241">
            <a:off x="1016009" y="4946650"/>
            <a:ext cx="4724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1016000" y="5080000"/>
            <a:ext cx="47244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结合华为、华润等标杆企业的真实案例，剖析战略实施的成功经验与常见误区，通过小组讨论掌握理论在实战场景中的灵活应用方法。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324600" y="4191000"/>
            <a:ext cx="52324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9" name="AutoShape 29"/>
          <p:cNvSpPr/>
          <p:nvPr/>
        </p:nvSpPr>
        <p:spPr>
          <a:xfrm>
            <a:off x="6324600" y="4191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78600" y="4381500"/>
            <a:ext cx="355600" cy="355600"/>
          </a:xfrm>
          <a:prstGeom prst="rect">
            <a:avLst/>
          </a:prstGeom>
        </p:spPr>
      </p:pic>
      <p:sp>
        <p:nvSpPr>
          <p:cNvPr id="31" name="AutoShape 31"/>
          <p:cNvSpPr/>
          <p:nvPr/>
        </p:nvSpPr>
        <p:spPr>
          <a:xfrm>
            <a:off x="7086600" y="4343400"/>
            <a:ext cx="406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05 问题导学与互动总结</a:t>
            </a:r>
            <a:endParaRPr lang="en-US" sz="1100"/>
          </a:p>
        </p:txBody>
      </p:sp>
      <p:cxnSp>
        <p:nvCxnSpPr>
          <p:cNvPr id="32" name="Connector 32"/>
          <p:cNvCxnSpPr/>
          <p:nvPr/>
        </p:nvCxnSpPr>
        <p:spPr>
          <a:xfrm rot="-9241">
            <a:off x="6578609" y="4946650"/>
            <a:ext cx="4724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3" name="AutoShape 33"/>
          <p:cNvSpPr/>
          <p:nvPr/>
        </p:nvSpPr>
        <p:spPr>
          <a:xfrm>
            <a:off x="6578600" y="5080000"/>
            <a:ext cx="47244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通过针对性的引导问题开展课堂互动交流，梳理重点难点，答疑解惑，帮助学员深化对战略实施全流程的理解与记忆。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模块三 战略实施学习目标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4290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22860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397000" y="2260600"/>
            <a:ext cx="2603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关键能力构建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4323">
            <a:off x="952513" y="2851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952500" y="3048000"/>
            <a:ext cx="30480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掌握战略实施的基本流程与方法，将抽象规划转化为具体行动计划；熟练运用控制工具对实施过程进行监控评估；强化跨部门协作意识，发挥组织协同在战略落地中的关键作用。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81500" y="2032000"/>
            <a:ext cx="34290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4381500" y="2032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72000" y="22860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016500" y="2260600"/>
            <a:ext cx="2603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核心素养培育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14323">
            <a:off x="4572013" y="2851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4572000" y="3048000"/>
            <a:ext cx="30480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践行“知行合一”的务实执行素养；树立动态调整、持续优化的敏捷思维以适应变化的商业环境；增强对数字化、智能化与可持续发展等前沿趋势的敏锐洞察，为战略迭代提供支撑。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001000" y="2032000"/>
            <a:ext cx="3429000" cy="3429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8001000" y="2032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91500" y="22860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636000" y="2260600"/>
            <a:ext cx="2603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必备知识体系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14323">
            <a:off x="8191513" y="2851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8191500" y="3048000"/>
            <a:ext cx="30480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系统掌握战略实施的定义、分类、原则与核心作用；深入理解战略中心型组织、六阶段体系及六步法则等关键流程；能够结合理论，客观分析并复盘企业战略实施的真实案例。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5778500"/>
            <a:ext cx="10668000" cy="762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762000" y="5778500"/>
            <a:ext cx="76200" cy="762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1016000" y="5867400"/>
            <a:ext cx="10160000" cy="584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通过知识、能力与素养的三位一体培养，构建完整的战略实施认知框架，实现从理论理解到实践应用的闭环，提升战略落地的有效性与前瞻性。</a:t>
            </a:r>
            <a:endParaRPr lang="en-US" sz="11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1016000" y="1778000"/>
            <a:ext cx="10160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0" y="2159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72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PART 01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5461000" y="3683000"/>
            <a:ext cx="127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0" y="4191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战略实施基本知识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1651000" y="5588000"/>
            <a:ext cx="889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夯实战略落地的基石，系统解析战略实施的定义、核心原则与关键作用，构建完整的理论认知框架。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概述：战略实施的定义与原则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651000"/>
            <a:ext cx="10668000" cy="1397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651000"/>
            <a:ext cx="76200" cy="1397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1778000"/>
            <a:ext cx="10160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定义：</a:t>
            </a: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实施是指将企业制定的战略计划转化为实际行动的过程。它涉及组织内部的各个层面和部门，通过明确目标、分配资源、调整组织架构、优化流程等一系列措施，确保战略能够得到有效执行，是连接战略规划与战略目标达成的关键桥梁。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556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3746500"/>
            <a:ext cx="406400" cy="4064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1524000" y="3657600"/>
            <a:ext cx="4254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统一领导原则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战略实施是“一把手工程”，需要高层管理者强有力的领导与统筹，确保全员思想统一、步调一致，保障战略推进的权威性。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6223000" y="3556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13500" y="3746500"/>
            <a:ext cx="406400" cy="4064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985000" y="3657600"/>
            <a:ext cx="4254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合适非理想原则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不盲目追求理论上的“最优方案”，而是结合企业现有的资源条件、能力水平和外部环境，选择最适合当前发展阶段的可行方案。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762000" y="5080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2500" y="5270500"/>
            <a:ext cx="406400" cy="4064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1524000" y="5181600"/>
            <a:ext cx="4254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阶段目标原则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将宏大的总体战略目标科学分解为一系列具体、明确、可衡量的短期阶段性目标，通过逐步实现小目标，最终达成长期战略愿景。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6223000" y="5080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13500" y="5270500"/>
            <a:ext cx="406400" cy="4064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985000" y="5181600"/>
            <a:ext cx="4254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04. 权变原则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05050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战略实施过程中需保持灵活性，当内外部环境变化导致现实与规划出现偏差时，及时评估并修正短期目标或执行路径，动态适应变化。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概述：战略实施的分类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26035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26035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2413000"/>
            <a:ext cx="508000" cy="5080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952500" y="3175000"/>
            <a:ext cx="222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指令型 (Directive)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9644">
            <a:off x="952518" y="3803650"/>
            <a:ext cx="222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952500" y="4000500"/>
            <a:ext cx="22225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自上而下强制推行，决策迅速高效，能确保战略快速落地。适用于环境稳定、战略目标清晰且统一的企业，但可能抑制基层创造力。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530600" y="2032000"/>
            <a:ext cx="26035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3530600" y="2032000"/>
            <a:ext cx="26035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21100" y="2413000"/>
            <a:ext cx="508000" cy="508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3721100" y="3175000"/>
            <a:ext cx="222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合作型 (Collaborative)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19644">
            <a:off x="3721118" y="3803650"/>
            <a:ext cx="222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3721100" y="4000500"/>
            <a:ext cx="22225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上下结合，高层与中层管理人员共同制定方案，集思广益优化战略。适用于战略复杂、涉及多部门利益协调与深度协作的企业场景。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99200" y="2032000"/>
            <a:ext cx="26035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6299200" y="2032000"/>
            <a:ext cx="26035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89700" y="2413000"/>
            <a:ext cx="508000" cy="5080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6489700" y="3175000"/>
            <a:ext cx="222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文化型 (Cultural)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19644">
            <a:off x="6489718" y="3803650"/>
            <a:ext cx="222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6489700" y="4000500"/>
            <a:ext cx="22225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通过塑造匹配的企业文化和价值观，引导员工自觉行动，使战略成为全员共识。效果持久深远，特别适用于强调创新、团队精神和客户导向的企业。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9067800" y="2032000"/>
            <a:ext cx="2603500" cy="39370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9067800" y="2032000"/>
            <a:ext cx="26035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58300" y="2413000"/>
            <a:ext cx="508000" cy="5080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9258300" y="3175000"/>
            <a:ext cx="2222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增长型 (Growth-oriented)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19644">
            <a:off x="9258318" y="3803650"/>
            <a:ext cx="222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9258300" y="4000500"/>
            <a:ext cx="2222500" cy="177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444444"/>
                </a:solidFill>
                <a:latin typeface="Noto Sans SC"/>
                <a:ea typeface="Noto Sans SC"/>
                <a:cs typeface="Noto Sans SC"/>
                <a:sym typeface="Noto Sans SC"/>
              </a:rPr>
              <a:t>鼓励基层部门探索和创新，通过试错逐步推动整体战略演进。组织灵活敏捷，能快速响应市场变化，是快速变化、不确定性高的行业的优选方式。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概述：战略实施的作用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9500" y="2222500"/>
            <a:ext cx="406400" cy="4064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651000" y="2184400"/>
            <a:ext cx="4127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确保战略目标的实现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9291">
            <a:off x="1079509" y="2787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79500" y="2984500"/>
            <a:ext cx="4635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战略实施是连接规划与结果的桥梁，它将抽象的战略愿景和目标，精准转化为企业各层级、各部门具体的、可衡量、可执行的行动计划，确保战略蓝图落地生根，转化为实实在在的成果。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86500" y="20320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286500" y="2032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04000" y="2222500"/>
            <a:ext cx="406400" cy="4064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7175500" y="2184400"/>
            <a:ext cx="4127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提升企业竞争力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9291">
            <a:off x="6604009" y="2787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6604000" y="2984500"/>
            <a:ext cx="4635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通过科学的资源配置优化和运营流程再造，战略实施将企业的核心优势转化为市场竞争中的胜势，构建难以被复制的护城河，从而在激烈的市场环境中占据主动，实现可持续发展。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1910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762000" y="4191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79500" y="4381500"/>
            <a:ext cx="406400" cy="4064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651000" y="4343400"/>
            <a:ext cx="4127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适应环境变化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9291">
            <a:off x="1079509" y="4946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1079500" y="5143500"/>
            <a:ext cx="4635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在动态复杂的市场环境中，有效的战略实施体系包含及时的反馈与灵活的调整机制，能够敏锐捕捉外部环境的信号，快速响应市场趋势、政策变化与竞争格局，帮助企业从容应对不确定性。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286500" y="4191000"/>
            <a:ext cx="52705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6286500" y="4191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04000" y="4381500"/>
            <a:ext cx="406400" cy="4064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7175500" y="4343400"/>
            <a:ext cx="4127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促进组织变革与发展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9291">
            <a:off x="6604009" y="4946650"/>
            <a:ext cx="469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6604000" y="5143500"/>
            <a:ext cx="4635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战略实施的过程往往伴随着组织架构的优化、业务流程的重塑和企业文化的迭代。这不仅是战略落地的需要，更是推动企业内部资源整合、激发团队活力、实现组织进化升级的核心驱动力。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(二) 实施流程：战略中心型组织五项原则 (卡普兰)</a:t>
            </a:r>
            <a:endParaRPr lang="en-US" sz="1100"/>
          </a:p>
        </p:txBody>
      </p:sp>
      <p:cxnSp>
        <p:nvCxnSpPr>
          <p:cNvPr id="4" name="Connector 4"/>
          <p:cNvCxnSpPr/>
          <p:nvPr/>
        </p:nvCxnSpPr>
        <p:spPr>
          <a:xfrm rot="-4092">
            <a:off x="762004" y="1644650"/>
            <a:ext cx="1066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2E7D32">
                <a:alpha val="100000"/>
              </a:srgbClr>
            </a:solidFill>
            <a:prstDash val="solid"/>
            <a:round/>
            <a:headEnd type="none" w="lg" len="lg"/>
            <a:tailEnd type="none" w="lg" len="lg"/>
          </a:ln>
        </p:spPr>
      </p:cxnSp>
      <p:sp>
        <p:nvSpPr>
          <p:cNvPr id="5" name="AutoShape 5"/>
          <p:cNvSpPr/>
          <p:nvPr/>
        </p:nvSpPr>
        <p:spPr>
          <a:xfrm>
            <a:off x="762000" y="2032000"/>
            <a:ext cx="34290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222500"/>
            <a:ext cx="355600" cy="3556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2184400"/>
            <a:ext cx="2476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高层领导推动变革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14628">
            <a:off x="1016014" y="2787650"/>
            <a:ext cx="298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1016000" y="2921000"/>
            <a:ext cx="292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领导者必须展现出对战略的坚定承诺和决心，通过自身的行动为组织树立榜样，引领战略变革的方向与节奏。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81500" y="2032000"/>
            <a:ext cx="34290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381500" y="2032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35500" y="22225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143500" y="2184400"/>
            <a:ext cx="2476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战略转化为行动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14628">
            <a:off x="4635514" y="2787650"/>
            <a:ext cx="298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4635500" y="2921000"/>
            <a:ext cx="292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利用战略地图和平衡计分卡工具，将抽象的战略目标转化为清晰、具体、可衡量的关键指标，让战略不再停留在口号层面。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001000" y="2032000"/>
            <a:ext cx="3429000" cy="18415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8001000" y="2032000"/>
            <a:ext cx="762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55000" y="2222500"/>
            <a:ext cx="355600" cy="3556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763000" y="2184400"/>
            <a:ext cx="2476500" cy="4064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组织围绕战略协同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14628">
            <a:off x="8255014" y="2787650"/>
            <a:ext cx="2984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8255000" y="2921000"/>
            <a:ext cx="29210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打破部门壁垒，确保各业务单元、职能部门的目标与公司总体战略保持高度一致，形成上下同欲、左右协同的合力。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62000" y="4318000"/>
            <a:ext cx="5270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762000" y="4318000"/>
            <a:ext cx="76200" cy="1905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4508500"/>
            <a:ext cx="406400" cy="4064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1587500" y="44704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04. 让战略成为每个人的日常工作</a:t>
            </a:r>
            <a:endParaRPr lang="en-US" sz="1100"/>
          </a:p>
        </p:txBody>
      </p:sp>
      <p:cxnSp>
        <p:nvCxnSpPr>
          <p:cNvPr id="27" name="Connector 27"/>
          <p:cNvCxnSpPr/>
          <p:nvPr/>
        </p:nvCxnSpPr>
        <p:spPr>
          <a:xfrm rot="-9167">
            <a:off x="1016008" y="51371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8" name="AutoShape 28"/>
          <p:cNvSpPr/>
          <p:nvPr/>
        </p:nvSpPr>
        <p:spPr>
          <a:xfrm>
            <a:off x="1016000" y="5270500"/>
            <a:ext cx="476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将战略目标层层分解并与员工的个人绩效紧密挂钩，通过培训与沟通，让每位员工理解并认同战略，使战略意识渗透到日常工作的每一个环节。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159500" y="4318000"/>
            <a:ext cx="5270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0" name="AutoShape 30"/>
          <p:cNvSpPr/>
          <p:nvPr/>
        </p:nvSpPr>
        <p:spPr>
          <a:xfrm>
            <a:off x="6159500" y="4318000"/>
            <a:ext cx="76200" cy="1905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13500" y="4508500"/>
            <a:ext cx="406400" cy="406400"/>
          </a:xfrm>
          <a:prstGeom prst="rect">
            <a:avLst/>
          </a:prstGeom>
        </p:spPr>
      </p:pic>
      <p:sp>
        <p:nvSpPr>
          <p:cNvPr id="32" name="AutoShape 32"/>
          <p:cNvSpPr/>
          <p:nvPr/>
        </p:nvSpPr>
        <p:spPr>
          <a:xfrm>
            <a:off x="6985000" y="4470400"/>
            <a:ext cx="41910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05. 使战略成为持续的流程</a:t>
            </a:r>
            <a:endParaRPr lang="en-US" sz="1100"/>
          </a:p>
        </p:txBody>
      </p:sp>
      <p:cxnSp>
        <p:nvCxnSpPr>
          <p:cNvPr id="33" name="Connector 33"/>
          <p:cNvCxnSpPr/>
          <p:nvPr/>
        </p:nvCxnSpPr>
        <p:spPr>
          <a:xfrm rot="-9167">
            <a:off x="6413508" y="51371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4" name="AutoShape 34"/>
          <p:cNvSpPr/>
          <p:nvPr/>
        </p:nvSpPr>
        <p:spPr>
          <a:xfrm>
            <a:off x="6413500" y="5270500"/>
            <a:ext cx="4762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摒弃战略管理是一次性年度事件的观念，将战略回顾、分析与调整融入日常管理会议和决策流程中，形成动态、持续的闭环管理机制。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(二) 实施流程：综合的六阶段战略管理体系 (卡普兰)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460500"/>
            <a:ext cx="10668000" cy="25400"/>
          </a:xfrm>
          <a:prstGeom prst="roundRect">
            <a:avLst>
              <a:gd name="adj" fmla="val 0"/>
            </a:avLst>
          </a:prstGeom>
          <a:solidFill>
            <a:srgbClr val="2E7D32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1905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016000" y="19685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制定战略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明确组织的使命、愿景和长期目标，确立企业发展的核心方向，为后续战略规划提供根本指引与价值锚点。</a:t>
            </a:r>
          </a:p>
        </p:txBody>
      </p:sp>
      <p:sp>
        <p:nvSpPr>
          <p:cNvPr id="8" name="AutoShape 8"/>
          <p:cNvSpPr/>
          <p:nvPr/>
        </p:nvSpPr>
        <p:spPr>
          <a:xfrm>
            <a:off x="762000" y="33655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762000" y="33655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0" name="AutoShape 10"/>
          <p:cNvSpPr/>
          <p:nvPr/>
        </p:nvSpPr>
        <p:spPr>
          <a:xfrm>
            <a:off x="1016000" y="34290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规划战略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将宏观战略目标拆解为具体可执行的行动计划，量化关键成功要素，明确所需的人力、物力等资源配置需求。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762000" y="4826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762000" y="4826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1016000" y="48895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组织协同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打破部门壁垒，统一各业务单元的目标与行动方向，确保不同层级、不同部门的工作合力服务于整体公司战略。</a:t>
            </a:r>
          </a:p>
        </p:txBody>
      </p:sp>
      <p:sp>
        <p:nvSpPr>
          <p:cNvPr id="14" name="AutoShape 14"/>
          <p:cNvSpPr/>
          <p:nvPr/>
        </p:nvSpPr>
        <p:spPr>
          <a:xfrm>
            <a:off x="6223000" y="1905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6223000" y="1905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6477000" y="19685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04. 规划运营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把战略规划转化为年度预算、日常流程和关键运营指标，将长期战略意图落地到每日的具体业务执行环节中。</a:t>
            </a:r>
          </a:p>
        </p:txBody>
      </p:sp>
      <p:sp>
        <p:nvSpPr>
          <p:cNvPr id="17" name="AutoShape 17"/>
          <p:cNvSpPr/>
          <p:nvPr/>
        </p:nvSpPr>
        <p:spPr>
          <a:xfrm>
            <a:off x="6223000" y="33655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6223000" y="33655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/>
        </p:nvSpPr>
        <p:spPr>
          <a:xfrm>
            <a:off x="6477000" y="34290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05. 监控与学习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持续跟踪战略执行进度，通过绩效评估分析偏差原因，在实践中总结经验教训，实现组织的动态学习与能力提升。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6223000" y="4826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6223000" y="4826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6477000" y="4889500"/>
            <a:ext cx="46990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06. 检验与调整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依据监控反馈的数据和内外部市场环境的变化，及时复盘战略有效性，灵活调整战略方向与执行策略，形成闭环管理。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1550</Words>
  <Application>Microsoft Office PowerPoint</Application>
  <PresentationFormat>宽屏</PresentationFormat>
  <Paragraphs>214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Uncle Blues</dc:creator>
  <cp:lastModifiedBy>Blues Uncle</cp:lastModifiedBy>
  <cp:revision>4</cp:revision>
  <dcterms:modified xsi:type="dcterms:W3CDTF">2026-06-25T11:50:16Z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{"Label":"1","ContentProducer":"001191110102MACQD9K64010000","ProduceID":"7649700197137058756","ReservedCode1":"","ContentPropagator":"","PropagateID":"","ReservedCode2":""}</vt:lpwstr>
  </property>
</Properties>
</file>