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1"/>
  </p:notesMasterIdLst>
  <p:sldIdLst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680" y="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继续学习战略管理课程。在上一模块，我们学习了战略分析，回答了“我们现在在哪里”。今天，我们将进入模块二：战略制定，核心是回答“我们应该做什么”以及“我们如何去做”。这是战略管理的核心环节，是连接分析与实施的桥梁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从宏观流程来看，战略制定遵循一个清晰的七步法。从明确使命愿景开始，经过内外部环境分析，设定战略目标，然后制定、评估并选择最合适的战略方案，最后将战略转化为具体的行动计划。这是一个完整的、逻辑严密的决策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理论学习之后，我们进入第二部分：案例分析。我们将通过华为、协鑫集团和OPPO的案例，来具体看看战略制定在真实商业世界中是如何应用的。通过案例，我们可以更好地理解理论工具的实际价值。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华为的案例。华为的战略制定体现了几个鲜明的特点：坚持长期主义和客户导向，拥有独特的“灰度”哲学和开放合作精神，始终保持强烈的危机意识和自我批判，以及在聚焦主航道的同时进行多元化拓展。这些特点共同构成了华为强大的战略韧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看一个思考题。协鑫集团创始人朱共山先生的这段话，蕴含着深刻的战略哲学。从财务角度看，它强调稳健；从公司战略角度看，它强调聚焦主业；从战略哲学角度看，它强调敬畏市场和风险。这对于任何企业，尤其是在当前不确定的环境下，都具有重要的启示意义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OPPO的国际化战略是另一个精彩的案例。面对国内市场的饱和，OPPO选择出海寻找新的增长点。其核心策略是“全球本地化”，即在保持全球统一品牌形象的同时，进行深度的本地化运营。这一战略帮助OPPO成功开拓了海外市场，但同时也面临着地缘政治、市场竞争等多重风险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针对OPPO的案例，我们提出四个思考题。这些问题涵盖了战略制定的背景、策略分析工具、核心策略特点以及风险评估。大家可以尝试运用我们之前学到的理论知识来回答这些问题，这将极大地加深你对战略制定全过程的理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看一个最新的案例：百度收购YY的国际业务。从战略制定的角度分析，百度的意图非常清晰：通过此次收购，加码AI和内容生态，拓展海外市场，并寻找新的增长点。这次收购的意义不仅在于获得了业务本身，更在于加速了百度AI技术的商业化，提升了其在全球市场的竞争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和案例分析之后，现在是大家思考和讨论的时间。这里有两个开放性问题。第一个问题是关于如何平衡长期规划与短期灵活性，这是所有企业都面临的难题。第二个问题是关于一个好战略的特征。希望通过讨论，大家能把今天学到的知识真正内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课程内容就到这里。我们学习了战略制定的基本概念、原则、层次和流程，并通过多个案例加深了理解。希望大家能将这些知识运用到未来的学习和工作中。现在是提问环节，欢迎大家就今天的内容进行提问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六个部分。首先，我们会明确本模块的学习目标。接着，系统学习战略制定的基本知识，包括定义、原则、层次和挑战。然后，我们将从工具和宏观流程两个角度解析战略制定的过程。之后，通过多个案例进行实战演练。最后，我们会结合前沿案例，并进行课堂讨论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学习完本模块，我们应该达到三个层面的目标。在知识层面，我们要掌握战略制定的定义、流程和工具。在能力层面，我们要能实际运用这些工具去分析案例。更重要的是，在素养层面，我们要培养起变革创新意识、目标意识和问题意识。这三个目标相辅相成，最终将帮助我们成为一名合格的战略制定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接下来，我们正式进入第一部分，系统学习战略制定的基本知识。这部分内容是后续所有应用的基础，我们将从战略制定的定义、原则、层次以及面临的挑战等多个维度进行深入讲解。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首先，什么是战略制定？简单来说，它就是在战略分析的基础上，决定“我们应该做什么”和“我们如何去做”的过程。它是战略管理的核心，承上启下，将分析的结果转化为具体的行动方案。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确保战略的科学性和有效性，战略制定需要遵循一些基本原则。包括适应环境、全程管理、整体最优、全员参与和反馈修正。这些原则确保了战略不仅是科学的，而且是可行的、动态的，并能得到整个组织的认同和执行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企业战略通常分为三个层次。顶层是公司层战略，决定我们做什么业务；中间是业务层战略，决定我们如何在某个业务中竞争；底层是职能层战略，决定各部门如何支持业务战略。这三个层次自上而下分解，自下而上支撑，构成了一个完整的战略体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当前的BANI时代，也就是脆弱、焦虑、非线性和不可理解的时代，战略制定面临着巨大的挑战。环境的不确定性、信息过载、竞争的复杂性、内部资源的限制以及组织惯性，都是战略制定者需要克服的障碍。这要求我们的战略必须具备更强的韧性和适应性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制定的科学性离不开各种分析工具。从宏观环境的PESTEL分析，到行业竞争的波特五力模型，再到内外部结合的SWOT分析，以及用于业务组合管理的波士顿矩阵。这些工具帮助我们系统地梳理信息，为战略决策提供坚实的依据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4.svg"/><Relationship Id="rId3" Type="http://schemas.openxmlformats.org/officeDocument/2006/relationships/image" Target="../media/image2.jpeg"/><Relationship Id="rId7" Type="http://schemas.openxmlformats.org/officeDocument/2006/relationships/image" Target="../media/image50.svg"/><Relationship Id="rId12" Type="http://schemas.openxmlformats.org/officeDocument/2006/relationships/image" Target="../media/image53.png"/><Relationship Id="rId17" Type="http://schemas.openxmlformats.org/officeDocument/2006/relationships/image" Target="../media/image58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png"/><Relationship Id="rId11" Type="http://schemas.openxmlformats.org/officeDocument/2006/relationships/image" Target="../media/image4.svg"/><Relationship Id="rId5" Type="http://schemas.openxmlformats.org/officeDocument/2006/relationships/image" Target="../media/image48.svg"/><Relationship Id="rId15" Type="http://schemas.openxmlformats.org/officeDocument/2006/relationships/image" Target="../media/image56.svg"/><Relationship Id="rId10" Type="http://schemas.openxmlformats.org/officeDocument/2006/relationships/image" Target="../media/image3.png"/><Relationship Id="rId4" Type="http://schemas.openxmlformats.org/officeDocument/2006/relationships/image" Target="../media/image47.png"/><Relationship Id="rId9" Type="http://schemas.openxmlformats.org/officeDocument/2006/relationships/image" Target="../media/image52.svg"/><Relationship Id="rId14" Type="http://schemas.openxmlformats.org/officeDocument/2006/relationships/image" Target="../media/image5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2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Relationship Id="rId9" Type="http://schemas.openxmlformats.org/officeDocument/2006/relationships/image" Target="../media/image60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2.jpeg"/><Relationship Id="rId7" Type="http://schemas.openxmlformats.org/officeDocument/2006/relationships/image" Target="../media/image12.svg"/><Relationship Id="rId12" Type="http://schemas.openxmlformats.org/officeDocument/2006/relationships/image" Target="../media/image6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11" Type="http://schemas.openxmlformats.org/officeDocument/2006/relationships/image" Target="../media/image66.svg"/><Relationship Id="rId5" Type="http://schemas.openxmlformats.org/officeDocument/2006/relationships/image" Target="../media/image62.svg"/><Relationship Id="rId10" Type="http://schemas.openxmlformats.org/officeDocument/2006/relationships/image" Target="../media/image65.png"/><Relationship Id="rId4" Type="http://schemas.openxmlformats.org/officeDocument/2006/relationships/image" Target="../media/image61.png"/><Relationship Id="rId9" Type="http://schemas.openxmlformats.org/officeDocument/2006/relationships/image" Target="../media/image64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svg"/><Relationship Id="rId3" Type="http://schemas.openxmlformats.org/officeDocument/2006/relationships/image" Target="../media/image2.jpe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0.svg"/><Relationship Id="rId5" Type="http://schemas.openxmlformats.org/officeDocument/2006/relationships/image" Target="../media/image69.png"/><Relationship Id="rId10" Type="http://schemas.openxmlformats.org/officeDocument/2006/relationships/image" Target="../media/image74.svg"/><Relationship Id="rId4" Type="http://schemas.openxmlformats.org/officeDocument/2006/relationships/image" Target="../media/image68.jpeg"/><Relationship Id="rId9" Type="http://schemas.openxmlformats.org/officeDocument/2006/relationships/image" Target="../media/image7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2.jpe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svg"/><Relationship Id="rId5" Type="http://schemas.openxmlformats.org/officeDocument/2006/relationships/image" Target="../media/image32.png"/><Relationship Id="rId10" Type="http://schemas.openxmlformats.org/officeDocument/2006/relationships/image" Target="../media/image77.svg"/><Relationship Id="rId4" Type="http://schemas.openxmlformats.org/officeDocument/2006/relationships/image" Target="../media/image75.jpeg"/><Relationship Id="rId9" Type="http://schemas.openxmlformats.org/officeDocument/2006/relationships/image" Target="../media/image7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.jpeg"/><Relationship Id="rId7" Type="http://schemas.openxmlformats.org/officeDocument/2006/relationships/image" Target="../media/image43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11" Type="http://schemas.openxmlformats.org/officeDocument/2006/relationships/image" Target="../media/image77.svg"/><Relationship Id="rId5" Type="http://schemas.openxmlformats.org/officeDocument/2006/relationships/image" Target="../media/image50.svg"/><Relationship Id="rId10" Type="http://schemas.openxmlformats.org/officeDocument/2006/relationships/image" Target="../media/image76.png"/><Relationship Id="rId4" Type="http://schemas.openxmlformats.org/officeDocument/2006/relationships/image" Target="../media/image49.png"/><Relationship Id="rId9" Type="http://schemas.openxmlformats.org/officeDocument/2006/relationships/image" Target="../media/image12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81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0.png"/><Relationship Id="rId5" Type="http://schemas.openxmlformats.org/officeDocument/2006/relationships/image" Target="../media/image79.jpeg"/><Relationship Id="rId4" Type="http://schemas.openxmlformats.org/officeDocument/2006/relationships/image" Target="../media/image78.jpeg"/><Relationship Id="rId9" Type="http://schemas.openxmlformats.org/officeDocument/2006/relationships/image" Target="../media/image33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svg"/><Relationship Id="rId3" Type="http://schemas.openxmlformats.org/officeDocument/2006/relationships/image" Target="../media/image2.jpe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4.svg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Relationship Id="rId9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0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svg"/><Relationship Id="rId3" Type="http://schemas.openxmlformats.org/officeDocument/2006/relationships/image" Target="../media/image2.jpeg"/><Relationship Id="rId7" Type="http://schemas.openxmlformats.org/officeDocument/2006/relationships/image" Target="../media/image22.sv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12.svg"/><Relationship Id="rId10" Type="http://schemas.openxmlformats.org/officeDocument/2006/relationships/image" Target="../media/image25.png"/><Relationship Id="rId4" Type="http://schemas.openxmlformats.org/officeDocument/2006/relationships/image" Target="../media/image11.png"/><Relationship Id="rId9" Type="http://schemas.openxmlformats.org/officeDocument/2006/relationships/image" Target="../media/image2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jpeg"/><Relationship Id="rId9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43.svg"/><Relationship Id="rId3" Type="http://schemas.openxmlformats.org/officeDocument/2006/relationships/image" Target="../media/image2.jpeg"/><Relationship Id="rId7" Type="http://schemas.openxmlformats.org/officeDocument/2006/relationships/image" Target="../media/image37.sv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6.png"/><Relationship Id="rId11" Type="http://schemas.openxmlformats.org/officeDocument/2006/relationships/image" Target="../media/image41.svg"/><Relationship Id="rId5" Type="http://schemas.openxmlformats.org/officeDocument/2006/relationships/image" Target="../media/image33.svg"/><Relationship Id="rId10" Type="http://schemas.openxmlformats.org/officeDocument/2006/relationships/image" Target="../media/image40.png"/><Relationship Id="rId4" Type="http://schemas.openxmlformats.org/officeDocument/2006/relationships/image" Target="../media/image32.png"/><Relationship Id="rId9" Type="http://schemas.openxmlformats.org/officeDocument/2006/relationships/image" Target="../media/image39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3" Type="http://schemas.openxmlformats.org/officeDocument/2006/relationships/image" Target="../media/image2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10" Type="http://schemas.openxmlformats.org/officeDocument/2006/relationships/image" Target="../media/image8.svg"/><Relationship Id="rId4" Type="http://schemas.openxmlformats.org/officeDocument/2006/relationships/image" Target="../media/image44.jpe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5443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393700" y="1143000"/>
            <a:ext cx="1143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 dirty="0" err="1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项目三</a:t>
            </a:r>
            <a:r>
              <a:rPr lang="en-US" sz="4800" b="1" i="0" u="none" strike="noStrike" dirty="0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en-US" sz="4800" b="1" i="0" u="none" strike="noStrike" dirty="0" err="1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基于实战场景的战略管理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5334000" y="3810000"/>
            <a:ext cx="1524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4445000"/>
            <a:ext cx="10668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8000"/>
            </a:srgbClr>
          </a:solidFill>
          <a:ln w="127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46990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200" b="1" i="0" u="none" strike="noStrike">
                <a:solidFill>
                  <a:srgbClr val="4CAF50"/>
                </a:solidFill>
                <a:latin typeface="Noto Sans SC"/>
                <a:ea typeface="Noto Sans SC"/>
                <a:cs typeface="Noto Sans SC"/>
                <a:sym typeface="Noto Sans SC"/>
              </a:rPr>
              <a:t>02 / 战略制定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5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战略管理的核心枢纽，承接战略分析的成果，为后续实施明确方向与路径，是从“认知现状”迈向“规划未来”的关键一跃。</a:t>
            </a:r>
          </a:p>
        </p:txBody>
      </p:sp>
      <p:cxnSp>
        <p:nvCxnSpPr>
          <p:cNvPr id="7" name="Connector 7"/>
          <p:cNvCxnSpPr/>
          <p:nvPr/>
        </p:nvCxnSpPr>
        <p:spPr>
          <a:xfrm rot="5361804">
            <a:off x="5524500" y="5264185"/>
            <a:ext cx="114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FFFFFF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6350000" y="4699000"/>
            <a:ext cx="482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22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核心命题：方向与行动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5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聚焦回答“我们应该做什么”的顶层设计问题，以及“我们如何去做”的执行策略问题，确立企业长期竞争优势的基石。</a:t>
            </a:r>
          </a:p>
        </p:txBody>
      </p:sp>
      <p:sp>
        <p:nvSpPr>
          <p:cNvPr id="9" name="AutoShape 5">
            <a:extLst>
              <a:ext uri="{FF2B5EF4-FFF2-40B4-BE49-F238E27FC236}">
                <a16:creationId xmlns:a16="http://schemas.microsoft.com/office/drawing/2014/main" id="{1FB23BED-CB13-E412-00BA-54A8AC6432D9}"/>
              </a:ext>
            </a:extLst>
          </p:cNvPr>
          <p:cNvSpPr/>
          <p:nvPr/>
        </p:nvSpPr>
        <p:spPr>
          <a:xfrm>
            <a:off x="-254000" y="3029822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 dirty="0" err="1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模块</a:t>
            </a:r>
            <a:r>
              <a:rPr lang="zh-CN" altLang="en-US" sz="2800" b="1" i="0" u="none" strike="noStrike" dirty="0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二</a:t>
            </a:r>
            <a:r>
              <a:rPr lang="en-US" sz="2800" b="1" i="0" u="none" strike="noStrike" dirty="0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：</a:t>
            </a:r>
            <a:r>
              <a:rPr lang="en-US" sz="2800" b="1" i="0" u="none" strike="noStrike" dirty="0" err="1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战略</a:t>
            </a:r>
            <a:r>
              <a:rPr lang="zh-CN" altLang="en-US" sz="2800" b="1" i="0" u="none" strike="noStrike" dirty="0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制定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战略制定的流程：从宏观流程切入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2540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254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095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33500" y="2057400"/>
            <a:ext cx="184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确立起点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20221">
            <a:off x="952519" y="2597150"/>
            <a:ext cx="215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889000" y="2730500"/>
            <a:ext cx="2286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明确企业的使命、愿景与核心价值观，这是战略制定的逻辑起点和根本指引。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467100" y="1905000"/>
            <a:ext cx="2540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3467100" y="1905000"/>
            <a:ext cx="254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57600" y="2095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4038600" y="2057400"/>
            <a:ext cx="184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外部洞察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20221">
            <a:off x="3657619" y="2597150"/>
            <a:ext cx="215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3594100" y="2730500"/>
            <a:ext cx="2286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分析宏观环境、行业结构与竞争对手，识别企业面临的外部机会与潜在威胁。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172200" y="1905000"/>
            <a:ext cx="2540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172200" y="1905000"/>
            <a:ext cx="254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362700" y="2095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743700" y="2057400"/>
            <a:ext cx="184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内部审视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20221">
            <a:off x="6362719" y="2597150"/>
            <a:ext cx="215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6299200" y="2730500"/>
            <a:ext cx="2286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盘点企业的资源储备与核心能力，剖析自身的优势与劣势，做到知己知彼。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877300" y="1905000"/>
            <a:ext cx="2540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8877300" y="1905000"/>
            <a:ext cx="254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67800" y="2095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9448800" y="2057400"/>
            <a:ext cx="184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目标设定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20221">
            <a:off x="9067819" y="2597150"/>
            <a:ext cx="215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9004300" y="2730500"/>
            <a:ext cx="2286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基于分析结果，遵循SMART原则，制定清晰、可衡量、可达成的阶段性战略目标。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762000" y="4318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762000" y="4318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2500" y="4508500"/>
            <a:ext cx="304800" cy="3048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1333500" y="4470400"/>
            <a:ext cx="273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方案制定：多策并举</a:t>
            </a:r>
            <a:endParaRPr lang="en-US" sz="1100"/>
          </a:p>
        </p:txBody>
      </p:sp>
      <p:cxnSp>
        <p:nvCxnSpPr>
          <p:cNvPr id="32" name="Connector 32"/>
          <p:cNvCxnSpPr/>
          <p:nvPr/>
        </p:nvCxnSpPr>
        <p:spPr>
          <a:xfrm rot="-14323">
            <a:off x="952513" y="5010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" name="AutoShape 33"/>
          <p:cNvSpPr/>
          <p:nvPr/>
        </p:nvSpPr>
        <p:spPr>
          <a:xfrm>
            <a:off x="889000" y="5143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围绕战略目标，集思广益，设计多个可行的战略备选方案，为后续评估提供充分选择空间。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4445000" y="4318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5" name="AutoShape 35"/>
          <p:cNvSpPr/>
          <p:nvPr/>
        </p:nvSpPr>
        <p:spPr>
          <a:xfrm>
            <a:off x="4445000" y="4318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635500" y="4508500"/>
            <a:ext cx="304800" cy="304800"/>
          </a:xfrm>
          <a:prstGeom prst="rect">
            <a:avLst/>
          </a:prstGeom>
        </p:spPr>
      </p:pic>
      <p:sp>
        <p:nvSpPr>
          <p:cNvPr id="37" name="AutoShape 37"/>
          <p:cNvSpPr/>
          <p:nvPr/>
        </p:nvSpPr>
        <p:spPr>
          <a:xfrm>
            <a:off x="5016500" y="4470400"/>
            <a:ext cx="273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06. 评估选择：科学决策</a:t>
            </a:r>
            <a:endParaRPr lang="en-US" sz="1100"/>
          </a:p>
        </p:txBody>
      </p:sp>
      <p:cxnSp>
        <p:nvCxnSpPr>
          <p:cNvPr id="38" name="Connector 38"/>
          <p:cNvCxnSpPr/>
          <p:nvPr/>
        </p:nvCxnSpPr>
        <p:spPr>
          <a:xfrm rot="-14323">
            <a:off x="4635513" y="5010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9" name="AutoShape 39"/>
          <p:cNvSpPr/>
          <p:nvPr/>
        </p:nvSpPr>
        <p:spPr>
          <a:xfrm>
            <a:off x="4572000" y="5143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依据适用性、可行性与可接受性三大标准，对备选方案进行系统评估，选定最优战略方案。</a:t>
            </a:r>
            <a:endParaRPr lang="en-US" sz="1100"/>
          </a:p>
        </p:txBody>
      </p:sp>
      <p:sp>
        <p:nvSpPr>
          <p:cNvPr id="40" name="AutoShape 40"/>
          <p:cNvSpPr/>
          <p:nvPr/>
        </p:nvSpPr>
        <p:spPr>
          <a:xfrm>
            <a:off x="8128000" y="4318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1" name="AutoShape 41"/>
          <p:cNvSpPr/>
          <p:nvPr/>
        </p:nvSpPr>
        <p:spPr>
          <a:xfrm>
            <a:off x="8128000" y="4318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42" name="Picture 42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318500" y="4508500"/>
            <a:ext cx="304800" cy="304800"/>
          </a:xfrm>
          <a:prstGeom prst="rect">
            <a:avLst/>
          </a:prstGeom>
        </p:spPr>
      </p:pic>
      <p:sp>
        <p:nvSpPr>
          <p:cNvPr id="43" name="AutoShape 43"/>
          <p:cNvSpPr/>
          <p:nvPr/>
        </p:nvSpPr>
        <p:spPr>
          <a:xfrm>
            <a:off x="8699500" y="4470400"/>
            <a:ext cx="2730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07. 行动转化：落地执行</a:t>
            </a:r>
            <a:endParaRPr lang="en-US" sz="1100"/>
          </a:p>
        </p:txBody>
      </p:sp>
      <p:cxnSp>
        <p:nvCxnSpPr>
          <p:cNvPr id="44" name="Connector 44"/>
          <p:cNvCxnSpPr/>
          <p:nvPr/>
        </p:nvCxnSpPr>
        <p:spPr>
          <a:xfrm rot="-14323">
            <a:off x="8318513" y="5010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45" name="AutoShape 45"/>
          <p:cNvSpPr/>
          <p:nvPr/>
        </p:nvSpPr>
        <p:spPr>
          <a:xfrm>
            <a:off x="8255000" y="5143500"/>
            <a:ext cx="3175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将选定的战略转化为具体的政策、预算与行动计划，明确责任分工，确保战略有效落地。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032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7200" b="1" i="0" u="none" strike="noStrike">
                <a:solidFill>
                  <a:srgbClr val="2E7D32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3556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461000" y="4826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524000" y="5461000"/>
            <a:ext cx="2921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14500" y="5651500"/>
            <a:ext cx="508000" cy="5080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2413000" y="5588000"/>
            <a:ext cx="190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华为：生态构建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全球化战略与技术创新融合</a:t>
            </a:r>
          </a:p>
        </p:txBody>
      </p:sp>
      <p:sp>
        <p:nvSpPr>
          <p:cNvPr id="9" name="AutoShape 9"/>
          <p:cNvSpPr/>
          <p:nvPr/>
        </p:nvSpPr>
        <p:spPr>
          <a:xfrm>
            <a:off x="4635500" y="5461000"/>
            <a:ext cx="2921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6000" y="5651500"/>
            <a:ext cx="508000" cy="5080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524500" y="5588000"/>
            <a:ext cx="190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协鑫：绿色转型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新能源赛道的战略布局实践</a:t>
            </a:r>
          </a:p>
        </p:txBody>
      </p:sp>
      <p:sp>
        <p:nvSpPr>
          <p:cNvPr id="12" name="AutoShape 12"/>
          <p:cNvSpPr/>
          <p:nvPr/>
        </p:nvSpPr>
        <p:spPr>
          <a:xfrm>
            <a:off x="7747000" y="5461000"/>
            <a:ext cx="2921000" cy="889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37500" y="5651500"/>
            <a:ext cx="508000" cy="508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36000" y="5588000"/>
            <a:ext cx="1905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OPPO：品牌升维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从产品驱动到科技价值重塑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案例一: 华为的战略制定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492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057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长期主义与客户导向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323">
            <a:off x="1016013" y="2597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794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始终坚持“以客户为中心”的核心价值观，持续保持高强度的研发投入，将关键资源坚定不移地集中投入到主航道业务上，拒绝机会主义。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08500" y="1905000"/>
            <a:ext cx="3492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508500" y="1905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62500" y="2095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07000" y="2057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“灰度”哲学与开放合作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4323">
            <a:off x="4762513" y="2597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762500" y="2794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在黑与白之间寻求平衡，主张宽容与妥协，保持组织的灵活性与适应性。坚持开放合作，积极与全球伙伴共建健康、共赢的开放产业生态。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91000"/>
            <a:ext cx="3492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762000" y="4191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81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460500" y="4343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危机意识与自我批判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4323">
            <a:off x="1016013" y="4883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1016000" y="5080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通过《华为的冬天》等经典文章不断警示全员，建立制度化的自我批判机制，让组织始终保持清醒，在成功中预见危机，持续迭代进化。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508500" y="4191000"/>
            <a:ext cx="3492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4508500" y="4191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762500" y="4381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5207000" y="4343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聚焦主航道与多元拓展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14323">
            <a:off x="4762513" y="4883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4762500" y="5080000"/>
            <a:ext cx="304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牢牢聚焦ICT主航道不动摇，同时在主航道纵深上进行相关多元化业务布局，形成“核心稳固、两翼齐飞”的强大业务组合与竞争壁垒。</a:t>
            </a:r>
            <a:endParaRPr lang="en-US" sz="1100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2"/>
          <a:srcRect b="24422"/>
          <a:stretch>
            <a:fillRect/>
          </a:stretch>
        </p:blipFill>
        <p:spPr>
          <a:xfrm>
            <a:off x="8128000" y="1905000"/>
            <a:ext cx="3302000" cy="330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9" name="AutoShape 29"/>
          <p:cNvSpPr/>
          <p:nvPr/>
        </p:nvSpPr>
        <p:spPr>
          <a:xfrm>
            <a:off x="8128000" y="5461000"/>
            <a:ext cx="3302000" cy="889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8255000" y="5588000"/>
            <a:ext cx="304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“华为没有成功，只有成长。我们要以长期主义的心态，在不确定性中寻找确定性。” —— 任正非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课堂思考与讨论：协鑫集团的战略哲学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752600"/>
            <a:ext cx="10160000" cy="812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“不短贷长投，不寅吃卯粮，永不偏主业，永不盲目扩张，永远敬畏市场，敬畏风险。”</a:t>
            </a: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—— 朱共山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163" r="163"/>
          <a:stretch>
            <a:fillRect/>
          </a:stretch>
        </p:blipFill>
        <p:spPr>
          <a:xfrm>
            <a:off x="762000" y="3175000"/>
            <a:ext cx="4318000" cy="2413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8" name="AutoShape 8"/>
          <p:cNvSpPr/>
          <p:nvPr/>
        </p:nvSpPr>
        <p:spPr>
          <a:xfrm>
            <a:off x="762000" y="5715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just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协鑫集团深耕光伏主业，在沙漠中建立起规模化的绿色能源基地，正是其战略哲学在产业布局上的直观体现。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5386777">
            <a:off x="3937000" y="4819662"/>
            <a:ext cx="3302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5842000" y="3175000"/>
            <a:ext cx="5842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32500" y="3365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604000" y="32766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财务战略：稳健为本，严控风险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“不短贷长投，不寅吃卯粮”是对现金流管理的极致要求，从根源上杜绝资金链断裂风险，构建企业生存发展的安全底线。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5842000" y="4381500"/>
            <a:ext cx="5842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32500" y="45720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604000" y="44831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公司战略：聚焦主业，构筑壁垒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“永不偏主业”是核心竞争力的基石。长期聚焦让企业得以深耕技术、积累专利，形成难以复制的规模效应与行业护城河。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5842000" y="5461000"/>
            <a:ext cx="5842000" cy="1079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2500" y="5651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604000" y="5562600"/>
            <a:ext cx="4889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战略哲学：敬畏市场，保持韧性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“不盲目扩张、敬畏风险”契合了BANI时代的不确定性。审慎务实的态度，让企业在复杂环境中保持战略定力与经营韧性。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案例二: OPPO的国际化战略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4761" r="4761"/>
          <a:stretch>
            <a:fillRect/>
          </a:stretch>
        </p:blipFill>
        <p:spPr>
          <a:xfrm>
            <a:off x="762000" y="1778000"/>
            <a:ext cx="4318000" cy="3302000"/>
          </a:xfrm>
          <a:prstGeom prst="rect">
            <a:avLst/>
          </a:prstGeom>
          <a:noFill/>
          <a:ln w="25400" cap="flat" cmpd="sng">
            <a:solidFill>
              <a:srgbClr val="2E7D32">
                <a:alpha val="4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334000"/>
            <a:ext cx="4318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图为OPPO ColorOS海外发布会现场，通过本地化的产品发布与营销活动，OPPO成功将品牌理念传递给全球用户，实现了从“中国品牌”向“全球品牌”的跨越。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90177">
            <a:off x="3365500" y="3994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842000" y="1778000"/>
            <a:ext cx="1968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842000" y="1778000"/>
            <a:ext cx="19685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69000" y="20320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413500" y="2032000"/>
            <a:ext cx="133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战略背景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25464">
            <a:off x="5969024" y="2660650"/>
            <a:ext cx="171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5969000" y="2921000"/>
            <a:ext cx="17145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国内市场饱和：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智能手机存量竞争激烈，国内市场增长放缓，亟需寻找新的业务增量。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全球机遇涌现：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东南亚、非洲等新兴市场智能手机渗透率快速提升，市场潜力巨大。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001000" y="1778000"/>
            <a:ext cx="1968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001000" y="1778000"/>
            <a:ext cx="19685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28000" y="2032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572500" y="2032000"/>
            <a:ext cx="133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核心策略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25464">
            <a:off x="8128024" y="2660650"/>
            <a:ext cx="171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128000" y="2921000"/>
            <a:ext cx="17145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全球本地化 (Glocalization)：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保持全球统一的品牌定位，同时针对本地市场调整产品功能与营销，组建本土团队深耕当地渠道与运营。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0096500" y="1778000"/>
            <a:ext cx="19685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10096500" y="1778000"/>
            <a:ext cx="19685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23500" y="20320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0668000" y="2032000"/>
            <a:ext cx="133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主要风险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25464">
            <a:off x="10223524" y="2660650"/>
            <a:ext cx="171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10223500" y="2921000"/>
            <a:ext cx="1714500" cy="317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多重挑战并存：</a:t>
            </a: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面临地缘政治、海外市场的激烈竞争、品牌认知度建设的长期投入，以及供应链全球化布局和跨文化管理的复杂差异。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案例二: OPPO的国际化战略【案例思考】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1400" y="2222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2098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战略制定的背景是什么？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341">
            <a:off x="1041409" y="2787650"/>
            <a:ext cx="4673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41400" y="29210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面对国内智能手机市场增长放缓、趋于饱和的现状，OPPO亟需开拓全球市场新机遇，同时为了实现品牌从“中国名牌”向“世界名牌”的跨越，主动发起了国际化战略布局。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23000" y="20320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223000" y="2032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02400" y="2222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985000" y="22098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如何分析高端化出海策略？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341">
            <a:off x="6502409" y="2787650"/>
            <a:ext cx="4673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6502400" y="29210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针对“高价值手机出海”策略，可运用SWOT分析明确内外部优劣势与机会威胁；利用价值链分析梳理高端产品的研发、营销与服务环节；通过安索夫矩阵评估市场渗透与产品延伸的可行性。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4450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762000" y="4445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1400" y="4635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524000" y="46228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“全球本地化”战略的核心特点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9341">
            <a:off x="1041409" y="5200650"/>
            <a:ext cx="4673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1041400" y="53340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坚持全球统一的品牌视觉与核心价值观，同时在产品功能、市场营销、渠道运营等层面深度贴合当地文化习俗、消费习惯和法规政策，实现“一个OPPO，多种表达”的本地化落地。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223000" y="4445000"/>
            <a:ext cx="5207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6223000" y="4445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02400" y="46355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6985000" y="4622800"/>
            <a:ext cx="4191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国际化进程中的潜在风险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341">
            <a:off x="6502409" y="5200650"/>
            <a:ext cx="4673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6502400" y="5334000"/>
            <a:ext cx="4699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面临地缘政治不确定性、海外市场的激烈竞争与品牌认知度不足的挑战，同时需应对全球供应链波动、跨文化管理冲突等多重风险，需建立完善的风险预警与应对机制。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理论结合实践指引 - 百度收购YY意义何在?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889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752600"/>
            <a:ext cx="10160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2020年，百度宣布以约36亿美元收购欢聚集团（YY）旗下的国际视频社交业务Bigo。这一举措不仅是业务版图的扩张，更是百度在AI时代构建全球化内容生态、寻找新增长曲线的关键落子。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3571" r="3571"/>
          <a:stretch>
            <a:fillRect/>
          </a:stretch>
        </p:blipFill>
        <p:spPr>
          <a:xfrm>
            <a:off x="762000" y="3048000"/>
            <a:ext cx="2476500" cy="177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 l="10926" r="10926"/>
          <a:stretch>
            <a:fillRect/>
          </a:stretch>
        </p:blipFill>
        <p:spPr>
          <a:xfrm>
            <a:off x="3492500" y="3048000"/>
            <a:ext cx="2476500" cy="177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9" name="AutoShape 9"/>
          <p:cNvSpPr/>
          <p:nvPr/>
        </p:nvSpPr>
        <p:spPr>
          <a:xfrm>
            <a:off x="762000" y="5080000"/>
            <a:ext cx="5207000" cy="1143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952500" y="5207000"/>
            <a:ext cx="4826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此次收购将百度的AI技术优势与YY的海外视频社交场景深度融合，为百度打开了全球流量入口，也为AI技术的商业化应用提供了真实的海量数据支撑与落地场景。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5387267">
            <a:off x="4635500" y="4629162"/>
            <a:ext cx="342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604000" y="2921000"/>
            <a:ext cx="4826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794500" y="30734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7239000" y="30480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战略意图：构建AI驱动的全球内容生态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9822">
            <a:off x="6794509" y="3549650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6794500" y="3683000"/>
            <a:ext cx="4508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通过获取海量海外用户数据和视频内容训练AI模型，同时借助Bigo的平台拓展海外市场，切入高速增长的全球视频社交赛道，与搜索、信息流业务形成强大的协同效应。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6604000" y="4889500"/>
            <a:ext cx="4826000" cy="1714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794500" y="50419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7239000" y="5016500"/>
            <a:ext cx="393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核心价值：补齐短板，加速商业化落地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9822">
            <a:off x="6794509" y="5518150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6794500" y="5651500"/>
            <a:ext cx="4508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不仅获得了宝贵的海外运营经验以应对全球竞争，更提升了公司整体估值，有效补齐了内容生态的短板，让AI技术在真实的社交场景中实现规模化商业变现。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257" r="1257"/>
          <a:stretch>
            <a:fillRect/>
          </a:stretch>
        </p:blipFill>
        <p:spPr>
          <a:xfrm>
            <a:off x="762000" y="2032000"/>
            <a:ext cx="4826000" cy="3302000"/>
          </a:xfrm>
          <a:prstGeom prst="rect">
            <a:avLst/>
          </a:prstGeom>
          <a:noFill/>
          <a:ln w="254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5880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团队协作与思维碰撞是产生卓越战略的基石。在开放的讨论中，我们将探索商业环境中的战略平衡之道。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89889">
            <a:off x="3937000" y="4184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6477000" y="2032000"/>
            <a:ext cx="508000" cy="50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78600" y="2133600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175500" y="2032000"/>
            <a:ext cx="4254500" cy="184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平衡之道：长期规划 vs 短期灵活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在当前快速变化、充满不确定性的商业环境中，企业往往面临“既要又要”的困境。请结合实际案例，思考企业应如何在坚持长期战略定力的同时，保持对市场信号的敏锐捕捉与短期策略的灵活调整？</a:t>
            </a:r>
          </a:p>
        </p:txBody>
      </p:sp>
      <p:cxnSp>
        <p:nvCxnSpPr>
          <p:cNvPr id="10" name="Connector 10"/>
          <p:cNvCxnSpPr/>
          <p:nvPr/>
        </p:nvCxnSpPr>
        <p:spPr>
          <a:xfrm rot="-8929">
            <a:off x="6477008" y="4184650"/>
            <a:ext cx="4889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00000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6477000" y="4445000"/>
            <a:ext cx="508000" cy="50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578600" y="45466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175500" y="4445000"/>
            <a:ext cx="42545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核心特征：何为“好战略”？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一个能够引领企业穿越周期的好战略，应当具备哪些关键特征？是明确的差异化定位，还是强大的资源整合能力？请列举你认为成功的战略案例，并分析其共性特征。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794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Q&amp;A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588000" y="4064000"/>
            <a:ext cx="1016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4699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0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感谢聆听 · 欢迎就战略制定相关内容提问与交流</a:t>
            </a:r>
            <a:endParaRPr lang="en-US" sz="1100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500" y="2222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778000" y="2133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学习目标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1778000" y="2667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明确本章需要掌握的核心知识体系，梳理关键能力要求与职业素养的培养方向。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3556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762000" y="3556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79500" y="3746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778000" y="3657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战略制定基本知识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778000" y="4191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深入解析战略制定的核心定义、关键原则、不同战略层次，以及实践中面临的主要挑战。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5080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762000" y="5080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79500" y="5270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778000" y="5181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战略制定流程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1778000" y="5715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从实用分析工具和宏观实施步骤两个维度，全面掌握科学、系统的战略制定全过程。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6286500" y="2032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286500" y="2032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4000" y="2222500"/>
            <a:ext cx="406400" cy="4064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7302500" y="2133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案例分析</a:t>
            </a:r>
            <a:endParaRPr lang="en-US" sz="1100"/>
          </a:p>
        </p:txBody>
      </p:sp>
      <p:sp>
        <p:nvSpPr>
          <p:cNvPr id="24" name="AutoShape 24"/>
          <p:cNvSpPr/>
          <p:nvPr/>
        </p:nvSpPr>
        <p:spPr>
          <a:xfrm>
            <a:off x="7302500" y="2667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深度剖析华为、协鑫、OPPO等标杆企业的战略实践，掌握战略制定在真实商业环境中的应用。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6286500" y="3556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6286500" y="3556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7" name="Picture 2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04000" y="3746500"/>
            <a:ext cx="406400" cy="406400"/>
          </a:xfrm>
          <a:prstGeom prst="rect">
            <a:avLst/>
          </a:prstGeom>
        </p:spPr>
      </p:pic>
      <p:sp>
        <p:nvSpPr>
          <p:cNvPr id="28" name="AutoShape 28"/>
          <p:cNvSpPr/>
          <p:nvPr/>
        </p:nvSpPr>
        <p:spPr>
          <a:xfrm>
            <a:off x="7302500" y="3657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理论结合实践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7302500" y="4191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以百度收购YY案例为切入点，探讨理论如何指导复杂的商业决策，提升战略洞察力。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6286500" y="5080000"/>
            <a:ext cx="52705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" name="AutoShape 31"/>
          <p:cNvSpPr/>
          <p:nvPr/>
        </p:nvSpPr>
        <p:spPr>
          <a:xfrm>
            <a:off x="6286500" y="5080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4000" y="5270500"/>
            <a:ext cx="406400" cy="406400"/>
          </a:xfrm>
          <a:prstGeom prst="rect">
            <a:avLst/>
          </a:prstGeom>
        </p:spPr>
      </p:pic>
      <p:sp>
        <p:nvSpPr>
          <p:cNvPr id="33" name="AutoShape 33"/>
          <p:cNvSpPr/>
          <p:nvPr/>
        </p:nvSpPr>
        <p:spPr>
          <a:xfrm>
            <a:off x="7302500" y="51816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06. 课堂思考与讨论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7302500" y="5715000"/>
            <a:ext cx="406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通过小组互动、观点碰撞与开放式讨论，深化对战略制定核心逻辑与现实应用的理解。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模块二 战略制定学习目标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5200" y="23114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3114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关键能力构建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4691">
            <a:off x="965214" y="2914650"/>
            <a:ext cx="2971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965200" y="3111500"/>
            <a:ext cx="29718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通过跨专业知识与实际案例结合，系统培养跨专业分析能力；掌握归纳提炼观点的核心技能，在真实商业案例中锻炼发现问题、分析逻辑与解决复杂战略难题的综合实战能力。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942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942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7400" y="23114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56200" y="23114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核心素养培育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4691">
            <a:off x="4597414" y="2914650"/>
            <a:ext cx="2971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597400" y="3111500"/>
            <a:ext cx="29718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汲取古今中外优秀战略管理思想精髓，树立清晰的学习目标意识与敏锐的问题意识；立足新时代背景，着重塑造战略管理者必备的变革视野与持续创新的思维模式。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264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264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29600" y="23114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788400" y="2311400"/>
            <a:ext cx="2286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必备知识体系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4691">
            <a:off x="8229614" y="2914650"/>
            <a:ext cx="2971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229600" y="3111500"/>
            <a:ext cx="2971800" cy="228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系统掌握战略制定的定义、核心原则、层次架构与现实挑战；厘清工具与宏观双视角的制定流程，熟练运用基础方法与专业工具，具备独立拆解与深度分析企业战略案例的能力。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58420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952500" y="5969000"/>
            <a:ext cx="1028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知识奠基、能力赋能、素养引领，三者有机融合，旨在培养具备系统战略思维与实践能力的新时代管理者。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413000"/>
            <a:ext cx="1219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3937000"/>
            <a:ext cx="1219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800" b="0" i="0" u="none" strike="noStrike">
                <a:solidFill>
                  <a:srgbClr val="333333">
                    <a:alpha val="7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PART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4826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战略制定基本知识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5461000" y="6096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概述：战略制定的定义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106680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762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79500" y="2222500"/>
            <a:ext cx="1016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 / 战略制定的本质定义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4324">
            <a:off x="1079504" y="2660650"/>
            <a:ext cx="10096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79500" y="2794000"/>
            <a:ext cx="10160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战略制定是指在综合分析组织内外部环境的基础上，确定组织的愿景、使命和长期目标，并选择和制定能够实现这些目标的行动方案和资源配置策略的过程，是对组织未来发展方向的系统性规划。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62000" y="4064000"/>
            <a:ext cx="5207000" cy="215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762000" y="4064000"/>
            <a:ext cx="76200" cy="2159000"/>
          </a:xfrm>
          <a:prstGeom prst="roundRect">
            <a:avLst>
              <a:gd name="adj" fmla="val 0"/>
            </a:avLst>
          </a:prstGeom>
          <a:solidFill>
            <a:srgbClr val="2E7D32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500" y="4254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524000" y="4216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核心环节：承上启下的桥梁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418">
            <a:off x="1079509" y="48196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1079500" y="4953000"/>
            <a:ext cx="4635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它是战略管理全过程中的中枢与核心，紧密连接“战略分析”的信息输入与“战略实施”的行动落地，确保组织资源与外部机遇高效匹配，避免规划与执行脱节。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4064000"/>
            <a:ext cx="5207000" cy="215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223000" y="4064000"/>
            <a:ext cx="76200" cy="2159000"/>
          </a:xfrm>
          <a:prstGeom prst="roundRect">
            <a:avLst>
              <a:gd name="adj" fmla="val 0"/>
            </a:avLst>
          </a:prstGeom>
          <a:solidFill>
            <a:srgbClr val="2E7D32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0500" y="4254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985000" y="4216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核心问题：决策的根本导向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9418">
            <a:off x="6540509" y="4819650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6540500" y="4953000"/>
            <a:ext cx="2222500" cy="1079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629400" y="5054600"/>
            <a:ext cx="203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1. 我们应该做什么？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明确组织的愿景、使命与核心目标，锚定未来发展的方向与边界。</a:t>
            </a:r>
          </a:p>
        </p:txBody>
      </p:sp>
      <p:sp>
        <p:nvSpPr>
          <p:cNvPr id="23" name="AutoShape 23"/>
          <p:cNvSpPr/>
          <p:nvPr/>
        </p:nvSpPr>
        <p:spPr>
          <a:xfrm>
            <a:off x="8953500" y="4953000"/>
            <a:ext cx="2222500" cy="1079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9042400" y="5054600"/>
            <a:ext cx="203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5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2. 我们如何去做？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规划实现目标的路径、资源配置与竞争策略，构建可持续的行动方案。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概述：战略制定的原则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1844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适应环境原则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5211">
            <a:off x="1016014" y="278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1016000" y="2984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战略必须与内外部环境相匹配，综合考量市场趋势、竞争格局与组织自身资源，确保战略的可行性与适应性。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94200" y="2032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94200" y="2032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200" y="2222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56200" y="21844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全程管理原则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5211">
            <a:off x="4648214" y="278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648200" y="2984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战略制定并非一次性的工作，而是一个持续的、动态的管理过程，涵盖规划、实施、监控的每一个环节。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26400" y="2032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26400" y="2032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80400" y="2222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788400" y="2184400"/>
            <a:ext cx="2413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整体最优原则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5211">
            <a:off x="8280414" y="27876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280400" y="2984500"/>
            <a:ext cx="2870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战略决策应着眼于组织的整体利益，协调各部门、各层级的目标与行动，追求全局利益的最大化而非局部最优。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4381500"/>
            <a:ext cx="52451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762000" y="43815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572000"/>
            <a:ext cx="355600" cy="3556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1524000" y="45339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全员参与原则</a:t>
            </a:r>
            <a:endParaRPr lang="en-US" sz="1100"/>
          </a:p>
        </p:txBody>
      </p:sp>
      <p:cxnSp>
        <p:nvCxnSpPr>
          <p:cNvPr id="27" name="Connector 27"/>
          <p:cNvCxnSpPr/>
          <p:nvPr/>
        </p:nvCxnSpPr>
        <p:spPr>
          <a:xfrm rot="-9216">
            <a:off x="1016009" y="5137150"/>
            <a:ext cx="4737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" name="AutoShape 28"/>
          <p:cNvSpPr/>
          <p:nvPr/>
        </p:nvSpPr>
        <p:spPr>
          <a:xfrm>
            <a:off x="1016000" y="5270500"/>
            <a:ext cx="47371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战略制定不应仅局限于高层管理者，更要鼓励中下层管理者和普通员工的参与，汇聚集体智慧，增强战略的认同感与执行力。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159500" y="4381500"/>
            <a:ext cx="52451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6159500" y="43815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3500" y="4572000"/>
            <a:ext cx="355600" cy="3556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921500" y="4533900"/>
            <a:ext cx="41910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反馈修正原则</a:t>
            </a:r>
            <a:endParaRPr lang="en-US" sz="1100"/>
          </a:p>
        </p:txBody>
      </p:sp>
      <p:cxnSp>
        <p:nvCxnSpPr>
          <p:cNvPr id="33" name="Connector 33"/>
          <p:cNvCxnSpPr/>
          <p:nvPr/>
        </p:nvCxnSpPr>
        <p:spPr>
          <a:xfrm rot="-9216">
            <a:off x="6413509" y="5137150"/>
            <a:ext cx="4737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4" name="AutoShape 34"/>
          <p:cNvSpPr/>
          <p:nvPr/>
        </p:nvSpPr>
        <p:spPr>
          <a:xfrm>
            <a:off x="6413500" y="5270500"/>
            <a:ext cx="47371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战略实施过程中需建立完善的反馈机制，根据内外部环境的变化及时对战略进行调整和修正，保持战略的灵活性与有效性。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概述：战略制定的层次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2380" r="2380"/>
          <a:stretch>
            <a:fillRect/>
          </a:stretch>
        </p:blipFill>
        <p:spPr>
          <a:xfrm>
            <a:off x="762000" y="2032000"/>
            <a:ext cx="4572000" cy="330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588000"/>
            <a:ext cx="457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just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战略金字塔展示了从宏观到微观的层级关系，自上而下是战略的分解，自下而上是战略的支撑，三者紧密结合构成完整的战略体系。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90177">
            <a:off x="3619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6096000" y="18415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6096000" y="18415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50000" y="20066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794500" y="19685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公司层战略 (Corporate-level Strategy)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9046">
            <a:off x="6350008" y="2470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350000" y="2565400"/>
            <a:ext cx="495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由最高管理层制定，聚焦公司整体业务组合与发展方向。核心回答“我们应该在哪些领域开展业务？”这一首要问题。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6096000" y="34925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6096000" y="34925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350000" y="36576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794500" y="36195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业务层战略 (Business-level Strategy)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9046">
            <a:off x="6350008" y="41211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6350000" y="4216400"/>
            <a:ext cx="495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由各业务单元管理者制定，关注如何在特定细分市场中建立并保持竞争优势。核心回答“我们如何在选择的业务领域中取胜？”。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6096000" y="5080000"/>
            <a:ext cx="5334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096000" y="5080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350000" y="52451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794500" y="52070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职能层战略 (Functional-level Strategy)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9046">
            <a:off x="6350008" y="57086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6350000" y="5803900"/>
            <a:ext cx="4953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由各职能部门管理者制定，聚焦运营层面的资源配置与效率。核心回答“我们如何通过职能管理支持业务层战略的实施？”。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概述：战略制定的挑战 (BANI时代)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2606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460500" y="22225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环境的高度不确定性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4566">
            <a:off x="952513" y="2787650"/>
            <a:ext cx="2997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952500" y="2984500"/>
            <a:ext cx="2997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技术迭代、市场需求与政策导向变化迅速且难以预测，传统的线性预测模型失效，战略规划需应对频繁的突发变量。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94200" y="2032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94200" y="2032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4700" y="22606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092700" y="22225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信息过载与真伪难辨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4566">
            <a:off x="4584713" y="2787650"/>
            <a:ext cx="2997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584700" y="2984500"/>
            <a:ext cx="2997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决策者被海量碎片化信息包围，有效信息与噪音混杂，筛选、甄别和整合高价值信息的难度与成本大幅提升。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26400" y="2032000"/>
            <a:ext cx="33782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26400" y="2032000"/>
            <a:ext cx="33782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6900" y="22606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724900" y="2222500"/>
            <a:ext cx="254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竞争的动态性与复杂性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4566">
            <a:off x="8216913" y="2787650"/>
            <a:ext cx="2997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216900" y="2984500"/>
            <a:ext cx="29972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竞争对手反应周期极短，跨界颠覆频发，产业边界日益模糊，传统竞争优势的生命周期被大幅压缩，难以长期维系。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4445000"/>
            <a:ext cx="53086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762000" y="4445000"/>
            <a:ext cx="53086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00" y="46990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1524000" y="4699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内部资源与能力的限制</a:t>
            </a:r>
            <a:endParaRPr lang="en-US" sz="1100"/>
          </a:p>
        </p:txBody>
      </p:sp>
      <p:cxnSp>
        <p:nvCxnSpPr>
          <p:cNvPr id="27" name="Connector 27"/>
          <p:cNvCxnSpPr/>
          <p:nvPr/>
        </p:nvCxnSpPr>
        <p:spPr>
          <a:xfrm rot="-8860">
            <a:off x="952508" y="5264150"/>
            <a:ext cx="4927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" name="AutoShape 28"/>
          <p:cNvSpPr/>
          <p:nvPr/>
        </p:nvSpPr>
        <p:spPr>
          <a:xfrm>
            <a:off x="952500" y="5397500"/>
            <a:ext cx="49276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企业往往面临资金、人才、技术等资源的稀缺性，如何在理想的战略构想与现实的资源约束之间找到平衡点，是战略落地的核心难题。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223000" y="4445000"/>
            <a:ext cx="53086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6223000" y="4445000"/>
            <a:ext cx="53086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3500" y="4699000"/>
            <a:ext cx="406400" cy="4064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985000" y="46990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组织惯性与变革阻力</a:t>
            </a:r>
            <a:endParaRPr lang="en-US" sz="1100"/>
          </a:p>
        </p:txBody>
      </p:sp>
      <p:cxnSp>
        <p:nvCxnSpPr>
          <p:cNvPr id="33" name="Connector 33"/>
          <p:cNvCxnSpPr/>
          <p:nvPr/>
        </p:nvCxnSpPr>
        <p:spPr>
          <a:xfrm rot="-8860">
            <a:off x="6413508" y="5264150"/>
            <a:ext cx="49276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4" name="AutoShape 34"/>
          <p:cNvSpPr/>
          <p:nvPr/>
        </p:nvSpPr>
        <p:spPr>
          <a:xfrm>
            <a:off x="6413500" y="5397500"/>
            <a:ext cx="49276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长期形成的思维定势、固化的业务流程以及既得利益集团的存在，会对新战略的推行产生强大阻力，阻碍组织的敏捷转型。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战略制定的流程：从运用工具角度切入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34671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/>
          <a:srcRect l="18769" r="18769"/>
          <a:stretch>
            <a:fillRect/>
          </a:stretch>
        </p:blipFill>
        <p:spPr>
          <a:xfrm>
            <a:off x="889000" y="19050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6" name="AutoShape 6"/>
          <p:cNvSpPr/>
          <p:nvPr/>
        </p:nvSpPr>
        <p:spPr>
          <a:xfrm>
            <a:off x="2413000" y="1905000"/>
            <a:ext cx="1714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宏观环境分析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采用PESTEL模型，系统剖析政治、经济、社会、技术、环境及法律六大外部因素，把握宏观趋势。</a:t>
            </a:r>
          </a:p>
        </p:txBody>
      </p:sp>
      <p:cxnSp>
        <p:nvCxnSpPr>
          <p:cNvPr id="7" name="Connector 7"/>
          <p:cNvCxnSpPr/>
          <p:nvPr/>
        </p:nvCxnSpPr>
        <p:spPr>
          <a:xfrm rot="-13587">
            <a:off x="889013" y="3486150"/>
            <a:ext cx="3213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889000" y="3619500"/>
            <a:ext cx="32131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该工具帮助企业识别外部机会与威胁，确保战略方向与宏观环境的发展相契合，避免因环境变化导致战略失效。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394200" y="1778000"/>
            <a:ext cx="34671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521200" y="19050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1" name="AutoShape 11"/>
          <p:cNvSpPr/>
          <p:nvPr/>
        </p:nvSpPr>
        <p:spPr>
          <a:xfrm>
            <a:off x="6045200" y="1905000"/>
            <a:ext cx="1714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行业竞争分析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运用波特五力模型，分析现有竞争者、潜在进入者、替代品、供应商和购买者的议价能力，明确行业吸引力。</a:t>
            </a:r>
          </a:p>
        </p:txBody>
      </p:sp>
      <p:cxnSp>
        <p:nvCxnSpPr>
          <p:cNvPr id="12" name="Connector 12"/>
          <p:cNvCxnSpPr/>
          <p:nvPr/>
        </p:nvCxnSpPr>
        <p:spPr>
          <a:xfrm rot="-13587">
            <a:off x="4521213" y="3486150"/>
            <a:ext cx="3213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4521200" y="3619500"/>
            <a:ext cx="32131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通过模型量化竞争格局，帮助企业找到定位，制定针对性的竞争策略，构建可持续的竞争优势壁垒。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026400" y="1778000"/>
            <a:ext cx="3467100" cy="2794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8153400" y="1905000"/>
            <a:ext cx="1397000" cy="1397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6" name="AutoShape 16"/>
          <p:cNvSpPr/>
          <p:nvPr/>
        </p:nvSpPr>
        <p:spPr>
          <a:xfrm>
            <a:off x="9677400" y="1905000"/>
            <a:ext cx="17145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内外部综合分析</a:t>
            </a:r>
            <a:endParaRPr lang="en-US" sz="1100"/>
          </a:p>
          <a:p>
            <a:pPr marL="0" indent="0" algn="l">
              <a:lnSpc>
                <a:spcPct val="100000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利用SWOT矩阵，结合企业内部的优势与劣势，以及外部的机会与威胁，进行交叉匹配分析。</a:t>
            </a:r>
          </a:p>
        </p:txBody>
      </p:sp>
      <p:cxnSp>
        <p:nvCxnSpPr>
          <p:cNvPr id="17" name="Connector 17"/>
          <p:cNvCxnSpPr/>
          <p:nvPr/>
        </p:nvCxnSpPr>
        <p:spPr>
          <a:xfrm rot="-13587">
            <a:off x="8153413" y="3486150"/>
            <a:ext cx="3213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153400" y="3619500"/>
            <a:ext cx="32131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通过组合分析明确战略方向，如SO战略（增长型）、WO战略（扭转型）等，实现资源的最优配置。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62000" y="5080000"/>
            <a:ext cx="5397500" cy="1270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762000" y="5080000"/>
            <a:ext cx="76200" cy="1270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5270500"/>
            <a:ext cx="406400" cy="4064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1587500" y="5207000"/>
            <a:ext cx="438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业务组合分析：波士顿矩阵 (BCG Matrix)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通过“市场增长率-相对市场份额”维度将业务分为明星、现金牛、问题和瘦狗四类，指导企业进行业务组合的资源分配与战略调整，实现业务的动态平衡与发展。</a:t>
            </a:r>
          </a:p>
        </p:txBody>
      </p:sp>
      <p:sp>
        <p:nvSpPr>
          <p:cNvPr id="23" name="AutoShape 23"/>
          <p:cNvSpPr/>
          <p:nvPr/>
        </p:nvSpPr>
        <p:spPr>
          <a:xfrm>
            <a:off x="6413500" y="5080000"/>
            <a:ext cx="5397500" cy="1270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6413500" y="5080000"/>
            <a:ext cx="76200" cy="1270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7500" y="52705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7239000" y="5207000"/>
            <a:ext cx="43815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内部运营分析：价值链分析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剖析企业设计、生产、销售、交货等基本活动及支持性活动，识别企业的核心增值环节，优化流程效率，通过提升关键环节的竞争力来构建企业整体的竞争优势。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1455</Words>
  <Application>Microsoft Office PowerPoint</Application>
  <PresentationFormat>宽屏</PresentationFormat>
  <Paragraphs>213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Uncle Blues</dc:creator>
  <cp:lastModifiedBy>Blues Uncle</cp:lastModifiedBy>
  <cp:revision>2</cp:revision>
  <dcterms:modified xsi:type="dcterms:W3CDTF">2026-06-25T11:50:39Z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{"Label":"1","ContentProducer":"001191110102MACQD9K64010000","ProduceID":"7649667345564715993","ReservedCode1":"","ContentPropagator":"","PropagateID":"","ReservedCode2":""}</vt:lpwstr>
  </property>
</Properties>
</file>