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22"/>
  </p:notesMasterIdLst>
  <p:sldIdLst>
    <p:sldId id="256" r:id="rId3"/>
    <p:sldId id="257" r:id="rId4"/>
    <p:sldId id="258" r:id="rId5"/>
    <p:sldId id="274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2851" autoAdjust="0"/>
  </p:normalViewPr>
  <p:slideViewPr>
    <p:cSldViewPr snapToGrid="0">
      <p:cViewPr varScale="1">
        <p:scale>
          <a:sx n="45" d="100"/>
          <a:sy n="45" d="100"/>
        </p:scale>
        <p:origin x="1216" y="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25.06.2026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 dirty="0" err="1">
                <a:solidFill>
                  <a:srgbClr val="000000"/>
                </a:solidFill>
              </a:rPr>
              <a:t>大家好，欢迎来到战略管理课程</a:t>
            </a:r>
            <a:r>
              <a:rPr lang="en-US" sz="1400" b="0" i="0" u="none" strike="noStrike" dirty="0">
                <a:solidFill>
                  <a:srgbClr val="000000"/>
                </a:solidFill>
              </a:rPr>
              <a:t>。</a:t>
            </a:r>
            <a:r>
              <a:rPr lang="zh-CN" altLang="en-US" sz="1400" b="0" i="0" u="none" strike="noStrike" dirty="0">
                <a:solidFill>
                  <a:srgbClr val="000000"/>
                </a:solidFill>
              </a:rPr>
              <a:t>在此之前，我们已较为系统地、主要从理论层面研学了战略管理的四个环节，大家还记得吗？我来问一下哪位同学。</a:t>
            </a:r>
            <a:endParaRPr lang="en-US" altLang="zh-CN" sz="1400" b="0" i="0" u="none" strike="noStrike" dirty="0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en-US" sz="1400" b="0" i="0" u="none" strike="noStrike" dirty="0" err="1">
                <a:solidFill>
                  <a:srgbClr val="000000"/>
                </a:solidFill>
              </a:rPr>
              <a:t>今天我们将深入探讨项目三的核心内容</a:t>
            </a:r>
            <a:r>
              <a:rPr lang="en-US" sz="1400" b="0" i="0" u="none" strike="noStrike" dirty="0">
                <a:solidFill>
                  <a:srgbClr val="000000"/>
                </a:solidFill>
              </a:rPr>
              <a:t>——</a:t>
            </a:r>
            <a:r>
              <a:rPr lang="en-US" sz="1400" b="0" i="0" u="none" strike="noStrike" dirty="0" err="1">
                <a:solidFill>
                  <a:srgbClr val="000000"/>
                </a:solidFill>
              </a:rPr>
              <a:t>基于实战场景的战略管理，并首先聚焦于模块一：战略分析</a:t>
            </a:r>
            <a:r>
              <a:rPr lang="en-US" sz="1400" b="0" i="0" u="none" strike="noStrike" dirty="0">
                <a:solidFill>
                  <a:srgbClr val="000000"/>
                </a:solidFill>
              </a:rPr>
              <a:t>。</a:t>
            </a:r>
            <a:r>
              <a:rPr lang="zh-CN" altLang="en-US" sz="1400" b="0" i="0" u="none" strike="noStrike" dirty="0">
                <a:solidFill>
                  <a:srgbClr val="000000"/>
                </a:solidFill>
              </a:rPr>
              <a:t>从理论上讲，战</a:t>
            </a:r>
            <a:r>
              <a:rPr lang="en-US" sz="1400" b="0" i="0" u="none" strike="noStrike" dirty="0">
                <a:solidFill>
                  <a:srgbClr val="000000"/>
                </a:solidFill>
              </a:rPr>
              <a:t>略分析是整个战略管理流程的基石，它帮助我们清晰地认识“我们现在在哪里”以及“我们面临着什么”，为后续的战略制定提供坚实的决策依据。</a:t>
            </a:r>
            <a:r>
              <a:rPr lang="zh-CN" altLang="en-US" sz="1400" b="0" i="0" u="none" strike="noStrike" dirty="0">
                <a:solidFill>
                  <a:srgbClr val="000000"/>
                </a:solidFill>
              </a:rPr>
              <a:t>这一章我们主要以案例为主，以企业实战为依托，将之前我们所学的理论知识应用于实战案例，进一步掌握理论知识，同时训练大家的发现问题、分析问题以及解决问题的能力。</a:t>
            </a: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要做好战略分析，需要具备五种核心思维。系统性思维帮助我们理解全局关联；前瞻性思维让我们着眼未来；批判性思维使我们不盲从信息；全局性思维确保我们从整体利益出发；而数据驱动思维则保证了分析的客观性和准确性。这些思维方式是战略分析师的必备素养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战略分析遵循一个标准的五步流程。第一步，明确目标，知道我们要解决什么问题。第二步，收集和整理数据，这是分析的基础。第三步，应用各种分析工具，将数据转化为洞察。第四步，基于洞察提出初步建议。最后一步，评估和调整，确保建议的可行性。这是一个严谨、循环的过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分析流程的第三步，我们会用到一系列经典的分析工具。PEST模型帮助我们理解宏观环境，波特五力模型用于剖析行业竞争格局，SWOT分析则综合了内外部因素，形成最终的战略判断。这些工具就像医生的听诊器和CT扫描仪，帮助我们更精准地诊断企业状况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在实际操作中，战略分析也会遇到一些常见问题。比如，陷入信息海洋无法自拔，或者过于依赖过去的成功经验。还有可能对自己的能力评估不准，或者分析报告写得很好但无法落地。针对这些问题，我们都需要有清醒的认识和有效的应对策略，才能让战略分析真正产生价值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理论学习之后，我们进入第二部分：案例分析。我们将通过两个截然不同的案例——华为和老乡鸡，来具体看看战略分析在真实商业世界中是如何应用的。通过案例，我们可以更好地理解理论工具的实际价值。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们来看华为的案例。面对复杂的外部环境，华为通过深刻的战略分析，清晰地认识到自身的优势在于强大的研发能力，劣势在于核心技术的外部依赖。同时，它抓住了全球数字化转型的机会，并积极应对外部制裁的威胁。其“备胎计划”就是基于这种深刻分析而做出的战略应对，体现了高超的战略管理水平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再来看老乡鸡的案例。作为中式快餐的领军者，老乡鸡的成功在于精准的战略定位。它抓住了消费者对健康品质餐饮的需求趋势，通过“农家土鸡汤”这一爆品建立了差异化优势。同时，它也清醒地认识到自身在全国化扩张方面的不足，并积极借助资本力量来弥补短板。这是一个典型的利用优势抓住机会的战略案例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，我们将理论与最新的实践相结合，展望一下2025年的全球并购市场。通过战略分析视角，我们可以看到，宏观环境的变化，特别是技术和政策因素，正在重塑并购市场的格局。科技、能源和医疗健康将是热点领域。这对企业的战略决策者，无论是买方还是卖方，都提出了新的要求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理论学习和案例分析之后，现在是大家思考和讨论的时间。这里有三个问题，请大家分组讨论。第一个问题是关于PEST模型的应用，第二个是关于波特五力模型，第三个是关于SWOT分析中两个核心概念的辨析。希望通过讨论，大家能把今天学到的知识真正内化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 dirty="0">
                <a:solidFill>
                  <a:srgbClr val="000000"/>
                </a:solidFill>
              </a:rPr>
              <a:t>今天的课程内容就到这里。我们学习了战略分析的基本概念、流程和工具，并通过案例加深了理解。希望大家能将这些知识运用到未来的学习和工作中。现在是提问环节，</a:t>
            </a:r>
            <a:r>
              <a:rPr lang="zh-CN" altLang="en-US" sz="1400" b="0" i="0" u="none" strike="noStrike">
                <a:solidFill>
                  <a:srgbClr val="000000"/>
                </a:solidFill>
              </a:rPr>
              <a:t>同学们</a:t>
            </a:r>
            <a:r>
              <a:rPr lang="en-US" sz="1400" b="0" i="0" u="none" strike="noStrike">
                <a:solidFill>
                  <a:srgbClr val="000000"/>
                </a:solidFill>
              </a:rPr>
              <a:t>就今天的内容进行提问</a:t>
            </a:r>
            <a:r>
              <a:rPr lang="en-US" sz="1400" b="0" i="0" u="none" strike="noStrike" dirty="0">
                <a:solidFill>
                  <a:srgbClr val="000000"/>
                </a:solidFill>
              </a:rPr>
              <a:t>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本次课程将分为六个部分。首先，我们会通过知识图谱了解项目全貌。接着，通过一个工作场景案例，感受战略分析的实际应用。然后，明确本模块的学习目标。核心部分是第四部分，我们将系统学习战略分析的基本知识。之后，通过华为和老乡鸡的案例进行实战演练。最后，我们会结合前沿趋势，探讨理论如何指导实践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是我们整个项目三的知识图谱。可以看到，战略管理是一个完整的闭环，包括战略分析、战略制定、战略实施和战略控制四个模块。我们今天学习的“战略分析”是起点和基础，它为后续所有环节提供输入和依据。理解这个整体框架，有助于我们把握学习的重点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F57A3E-9E1F-BAC7-D2FA-09A9A82C8B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0CC4871-5E1F-E32E-C370-585D9635A3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2711B08-0EE7-B197-8A07-F0F2F505116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4EB92A6F-C6D6-0D9A-153B-DEBDAE50DF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1324DC0-A6E0-A7A7-68F2-1D9E26A468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是我们整个项目三的知识图谱。可以看到，战略管理是一个完整的闭环，包括战略分析、战略制定、战略实施和战略控制四个模块。我们今天学习的“战略分析”是起点和基础，它为后续所有环节提供输入和依据。理解这个整体框架，有助于我们把握学习的重点。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7746B2-F221-A3F5-F0DA-1F5365A1082E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CED65F-9E62-516F-274C-93FAD67655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cs-CZ" sz="1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61608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让我们来看一个真实的工作场景。张有为的智能机器人公司遇到了成长的烦恼：方向迷失、竞争加剧、资源紧张。这是许多创业公司都会面临的困境。这个案例告诉我们，当企业发展到一定阶段，凭感觉做事已经行不通，必须依靠科学的战略分析来找到出路。这正是我们今天要学习的内容的价值所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学习完本模块，我们应该达到三个层面的目标。在知识层面，我们要掌握战略分析的定义、流程和工具。在能力层面，我们要能实际运用这些工具去分析案例。更重要的是，在素养层面，我们要培养起战略思维、风险意识和商业敏感度。这三个目标相辅相成，最终将帮助我们成为一名合格的战略思考者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接下来，我们正式进入第一部分，系统学习战略分析的基本知识。这部分内容是后续所有应用的基础，我们将从战略分析的定义、作用、思维方式以及具体流程等多个维度进行深入讲解。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首先，什么是战略分析？简单来说，它就是一个全面体检的过程。企业通过审视外部环境和内部能力，来回答“我们现在在哪”和“我们面临着什么”这两个根本问题。记住，战略分析不是简单地罗列信息，而是要从中提炼出有价值的洞察，为决策服务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战略分析的作用体现在五个方面。它为决策提供依据，帮助我们识别机会与威胁，评估自身的优势与劣势，支持我们更有效地配置资源，并最终增强整个组织的战略协同性。可以说，没有战略分析，企业的战略就成了无源之水，无本之木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36.svg"/><Relationship Id="rId3" Type="http://schemas.openxmlformats.org/officeDocument/2006/relationships/image" Target="../media/image8.jpeg"/><Relationship Id="rId7" Type="http://schemas.openxmlformats.org/officeDocument/2006/relationships/image" Target="../media/image48.sv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7.png"/><Relationship Id="rId11" Type="http://schemas.openxmlformats.org/officeDocument/2006/relationships/image" Target="../media/image52.svg"/><Relationship Id="rId5" Type="http://schemas.openxmlformats.org/officeDocument/2006/relationships/image" Target="../media/image46.sv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58.svg"/><Relationship Id="rId3" Type="http://schemas.openxmlformats.org/officeDocument/2006/relationships/image" Target="../media/image8.jpeg"/><Relationship Id="rId7" Type="http://schemas.openxmlformats.org/officeDocument/2006/relationships/image" Target="../media/image54.svg"/><Relationship Id="rId12" Type="http://schemas.openxmlformats.org/officeDocument/2006/relationships/image" Target="../media/image5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3.png"/><Relationship Id="rId11" Type="http://schemas.openxmlformats.org/officeDocument/2006/relationships/image" Target="../media/image56.svg"/><Relationship Id="rId5" Type="http://schemas.openxmlformats.org/officeDocument/2006/relationships/image" Target="../media/image34.svg"/><Relationship Id="rId10" Type="http://schemas.openxmlformats.org/officeDocument/2006/relationships/image" Target="../media/image55.png"/><Relationship Id="rId4" Type="http://schemas.openxmlformats.org/officeDocument/2006/relationships/image" Target="../media/image33.png"/><Relationship Id="rId9" Type="http://schemas.openxmlformats.org/officeDocument/2006/relationships/image" Target="../media/image26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8.jpeg"/><Relationship Id="rId7" Type="http://schemas.openxmlformats.org/officeDocument/2006/relationships/image" Target="../media/image62.sv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8.jpeg"/><Relationship Id="rId7" Type="http://schemas.openxmlformats.org/officeDocument/2006/relationships/image" Target="../media/image67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6.png"/><Relationship Id="rId11" Type="http://schemas.openxmlformats.org/officeDocument/2006/relationships/image" Target="../media/image46.svg"/><Relationship Id="rId5" Type="http://schemas.openxmlformats.org/officeDocument/2006/relationships/image" Target="../media/image65.svg"/><Relationship Id="rId10" Type="http://schemas.openxmlformats.org/officeDocument/2006/relationships/image" Target="../media/image45.png"/><Relationship Id="rId4" Type="http://schemas.openxmlformats.org/officeDocument/2006/relationships/image" Target="../media/image64.png"/><Relationship Id="rId9" Type="http://schemas.openxmlformats.org/officeDocument/2006/relationships/image" Target="../media/image69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svg"/><Relationship Id="rId3" Type="http://schemas.openxmlformats.org/officeDocument/2006/relationships/image" Target="../media/image8.jpe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2.svg"/><Relationship Id="rId5" Type="http://schemas.openxmlformats.org/officeDocument/2006/relationships/image" Target="../media/image71.png"/><Relationship Id="rId10" Type="http://schemas.openxmlformats.org/officeDocument/2006/relationships/image" Target="../media/image76.svg"/><Relationship Id="rId4" Type="http://schemas.openxmlformats.org/officeDocument/2006/relationships/image" Target="../media/image70.jpeg"/><Relationship Id="rId9" Type="http://schemas.openxmlformats.org/officeDocument/2006/relationships/image" Target="../media/image7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svg"/><Relationship Id="rId3" Type="http://schemas.openxmlformats.org/officeDocument/2006/relationships/image" Target="../media/image8.jpe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2.svg"/><Relationship Id="rId5" Type="http://schemas.openxmlformats.org/officeDocument/2006/relationships/image" Target="../media/image71.png"/><Relationship Id="rId10" Type="http://schemas.openxmlformats.org/officeDocument/2006/relationships/image" Target="../media/image81.svg"/><Relationship Id="rId4" Type="http://schemas.openxmlformats.org/officeDocument/2006/relationships/image" Target="../media/image77.jpeg"/><Relationship Id="rId9" Type="http://schemas.openxmlformats.org/officeDocument/2006/relationships/image" Target="../media/image8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svg"/><Relationship Id="rId3" Type="http://schemas.openxmlformats.org/officeDocument/2006/relationships/image" Target="../media/image8.jpeg"/><Relationship Id="rId7" Type="http://schemas.openxmlformats.org/officeDocument/2006/relationships/image" Target="../media/image8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10" Type="http://schemas.openxmlformats.org/officeDocument/2006/relationships/image" Target="../media/image87.svg"/><Relationship Id="rId4" Type="http://schemas.openxmlformats.org/officeDocument/2006/relationships/image" Target="../media/image83.jpeg"/><Relationship Id="rId9" Type="http://schemas.openxmlformats.org/officeDocument/2006/relationships/image" Target="../media/image8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jpe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8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svg"/><Relationship Id="rId5" Type="http://schemas.openxmlformats.org/officeDocument/2006/relationships/image" Target="../media/image19.png"/><Relationship Id="rId10" Type="http://schemas.openxmlformats.org/officeDocument/2006/relationships/image" Target="../media/image24.svg"/><Relationship Id="rId4" Type="http://schemas.openxmlformats.org/officeDocument/2006/relationships/image" Target="../media/image18.jpe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8.jpeg"/><Relationship Id="rId7" Type="http://schemas.openxmlformats.org/officeDocument/2006/relationships/image" Target="../media/image28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svg"/><Relationship Id="rId4" Type="http://schemas.openxmlformats.org/officeDocument/2006/relationships/image" Target="../media/image25.png"/><Relationship Id="rId9" Type="http://schemas.openxmlformats.org/officeDocument/2006/relationships/image" Target="../media/image3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8.jpeg"/><Relationship Id="rId7" Type="http://schemas.openxmlformats.org/officeDocument/2006/relationships/image" Target="../media/image34.sv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32.svg"/><Relationship Id="rId4" Type="http://schemas.openxmlformats.org/officeDocument/2006/relationships/image" Target="../media/image31.png"/><Relationship Id="rId9" Type="http://schemas.openxmlformats.org/officeDocument/2006/relationships/image" Target="../media/image36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6.svg"/><Relationship Id="rId3" Type="http://schemas.openxmlformats.org/officeDocument/2006/relationships/image" Target="../media/image8.jpeg"/><Relationship Id="rId7" Type="http://schemas.openxmlformats.org/officeDocument/2006/relationships/image" Target="../media/image40.sv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9.png"/><Relationship Id="rId11" Type="http://schemas.openxmlformats.org/officeDocument/2006/relationships/image" Target="../media/image44.svg"/><Relationship Id="rId5" Type="http://schemas.openxmlformats.org/officeDocument/2006/relationships/image" Target="../media/image38.sv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5080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0" y="2032000"/>
            <a:ext cx="1219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项目三 基于实战场景的战略管理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5461000" y="3429000"/>
            <a:ext cx="1270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0" y="3937000"/>
            <a:ext cx="12192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800" b="1" i="0" u="none" strike="noStrike">
                <a:solidFill>
                  <a:srgbClr val="FFFFFF">
                    <a:alpha val="9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模块一：战略分析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762000" y="5207000"/>
            <a:ext cx="3378200" cy="1143000"/>
          </a:xfrm>
          <a:prstGeom prst="roundRect">
            <a:avLst>
              <a:gd name="adj" fmla="val 0"/>
            </a:avLst>
          </a:prstGeom>
          <a:solidFill>
            <a:srgbClr val="2E7D32">
              <a:alpha val="25000"/>
            </a:srgbClr>
          </a:solidFill>
          <a:ln w="12700" cap="flat" cmpd="sng">
            <a:solidFill>
              <a:srgbClr val="2E7D32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5397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5334000"/>
            <a:ext cx="2603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明确“现在在哪里”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剖析企业内外部环境，精准定位当前发展阶段与市场位置，夯实决策根基。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4406900" y="5207000"/>
            <a:ext cx="3378200" cy="1143000"/>
          </a:xfrm>
          <a:prstGeom prst="roundRect">
            <a:avLst>
              <a:gd name="adj" fmla="val 0"/>
            </a:avLst>
          </a:prstGeom>
          <a:solidFill>
            <a:srgbClr val="2E7D32">
              <a:alpha val="25000"/>
            </a:srgbClr>
          </a:solidFill>
          <a:ln w="12700" cap="flat" cmpd="sng">
            <a:solidFill>
              <a:srgbClr val="2E7D32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97400" y="53975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5041900" y="5334000"/>
            <a:ext cx="2603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洞察“面临着什么”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研判宏观趋势、行业竞争格局与核心资源能力，识别机遇与潜在风险因素。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051800" y="5207000"/>
            <a:ext cx="3378200" cy="1143000"/>
          </a:xfrm>
          <a:prstGeom prst="roundRect">
            <a:avLst>
              <a:gd name="adj" fmla="val 0"/>
            </a:avLst>
          </a:prstGeom>
          <a:solidFill>
            <a:srgbClr val="2E7D32">
              <a:alpha val="25000"/>
            </a:srgbClr>
          </a:solidFill>
          <a:ln w="12700" cap="flat" cmpd="sng">
            <a:solidFill>
              <a:srgbClr val="2E7D32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42300" y="5397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686800" y="5334000"/>
            <a:ext cx="2603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6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锚定战略决策依据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FFFFFF">
                    <a:alpha val="8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整合分析数据形成系统化认知，为后续战略制定、选择与实施提供科学支撑。</a:t>
            </a:r>
            <a:endParaRPr lang="en-US" sz="11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(一) 概述：战略分析的思维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2E7D32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3429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032000"/>
            <a:ext cx="3429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2222500"/>
            <a:ext cx="304800" cy="3048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397000" y="21844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系统性思维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-14323">
            <a:off x="952513" y="27241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952500" y="2857500"/>
            <a:ext cx="304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将企业视为开放系统，摒弃孤立视角，深刻理解其内部各要素协同以及与外部市场、政策等环境的相互作用与动态关联。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445000" y="2032000"/>
            <a:ext cx="3429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4445000" y="2032000"/>
            <a:ext cx="3429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35500" y="2222500"/>
            <a:ext cx="304800" cy="3048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5080000" y="21844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前瞻性思维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14323">
            <a:off x="4635513" y="27241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4635500" y="2857500"/>
            <a:ext cx="304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不拘泥于当下现状，主动研判行业趋势、技术变革与消费习惯的演变，提前预判风险与机遇，为长远发展布局谋篇。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001000" y="2032000"/>
            <a:ext cx="34290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8001000" y="2032000"/>
            <a:ext cx="3429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91500" y="2222500"/>
            <a:ext cx="304800" cy="3048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8636000" y="21844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批判性思维</a:t>
            </a:r>
            <a:endParaRPr lang="en-US" sz="1100"/>
          </a:p>
        </p:txBody>
      </p:sp>
      <p:cxnSp>
        <p:nvCxnSpPr>
          <p:cNvPr id="21" name="Connector 21"/>
          <p:cNvCxnSpPr/>
          <p:nvPr/>
        </p:nvCxnSpPr>
        <p:spPr>
          <a:xfrm rot="-14323">
            <a:off x="8191513" y="27241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2" name="AutoShape 22"/>
          <p:cNvSpPr/>
          <p:nvPr/>
        </p:nvSpPr>
        <p:spPr>
          <a:xfrm>
            <a:off x="8191500" y="2857500"/>
            <a:ext cx="3048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对各类信息、观点保持审慎态度，不盲从经验或表象，深入探究数据背后的逻辑、因果关系与潜在假设，去伪存真。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762000" y="4381500"/>
            <a:ext cx="5270500" cy="177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AutoShape 24"/>
          <p:cNvSpPr/>
          <p:nvPr/>
        </p:nvSpPr>
        <p:spPr>
          <a:xfrm>
            <a:off x="762000" y="4381500"/>
            <a:ext cx="52705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5" name="Picture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2500" y="4572000"/>
            <a:ext cx="304800" cy="304800"/>
          </a:xfrm>
          <a:prstGeom prst="rect">
            <a:avLst/>
          </a:prstGeom>
        </p:spPr>
      </p:pic>
      <p:sp>
        <p:nvSpPr>
          <p:cNvPr id="26" name="AutoShape 26"/>
          <p:cNvSpPr/>
          <p:nvPr/>
        </p:nvSpPr>
        <p:spPr>
          <a:xfrm>
            <a:off x="1397000" y="45339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全局性思维</a:t>
            </a:r>
            <a:endParaRPr lang="en-US" sz="1100"/>
          </a:p>
        </p:txBody>
      </p:sp>
      <p:cxnSp>
        <p:nvCxnSpPr>
          <p:cNvPr id="27" name="Connector 27"/>
          <p:cNvCxnSpPr/>
          <p:nvPr/>
        </p:nvCxnSpPr>
        <p:spPr>
          <a:xfrm rot="-8929">
            <a:off x="952508" y="5073650"/>
            <a:ext cx="4889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8" name="AutoShape 28"/>
          <p:cNvSpPr/>
          <p:nvPr/>
        </p:nvSpPr>
        <p:spPr>
          <a:xfrm>
            <a:off x="952500" y="5207000"/>
            <a:ext cx="4889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始终从企业整体利益与长期愿景出发，统筹协调各业务单元、职能部门的目标，有效平衡局部利益与整体效益、短期成果与长期可持续发展之间的关系。</a:t>
            </a:r>
            <a:endParaRPr lang="en-US" sz="1100"/>
          </a:p>
        </p:txBody>
      </p:sp>
      <p:sp>
        <p:nvSpPr>
          <p:cNvPr id="29" name="AutoShape 29"/>
          <p:cNvSpPr/>
          <p:nvPr/>
        </p:nvSpPr>
        <p:spPr>
          <a:xfrm>
            <a:off x="6286500" y="4381500"/>
            <a:ext cx="5270500" cy="177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0" name="AutoShape 30"/>
          <p:cNvSpPr/>
          <p:nvPr/>
        </p:nvSpPr>
        <p:spPr>
          <a:xfrm>
            <a:off x="6286500" y="4381500"/>
            <a:ext cx="52705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1" name="Picture 3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77000" y="4572000"/>
            <a:ext cx="304800" cy="304800"/>
          </a:xfrm>
          <a:prstGeom prst="rect">
            <a:avLst/>
          </a:prstGeom>
        </p:spPr>
      </p:pic>
      <p:sp>
        <p:nvSpPr>
          <p:cNvPr id="32" name="AutoShape 32"/>
          <p:cNvSpPr/>
          <p:nvPr/>
        </p:nvSpPr>
        <p:spPr>
          <a:xfrm>
            <a:off x="6921500" y="4533900"/>
            <a:ext cx="444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数据驱动思维</a:t>
            </a:r>
            <a:endParaRPr lang="en-US" sz="1100"/>
          </a:p>
        </p:txBody>
      </p:sp>
      <p:cxnSp>
        <p:nvCxnSpPr>
          <p:cNvPr id="33" name="Connector 33"/>
          <p:cNvCxnSpPr/>
          <p:nvPr/>
        </p:nvCxnSpPr>
        <p:spPr>
          <a:xfrm rot="-8929">
            <a:off x="6477008" y="5073650"/>
            <a:ext cx="4889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15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4" name="AutoShape 34"/>
          <p:cNvSpPr/>
          <p:nvPr/>
        </p:nvSpPr>
        <p:spPr>
          <a:xfrm>
            <a:off x="6477000" y="5207000"/>
            <a:ext cx="48895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424242"/>
                </a:solidFill>
                <a:latin typeface="Noto Sans SC"/>
                <a:ea typeface="Noto Sans SC"/>
                <a:cs typeface="Noto Sans SC"/>
                <a:sym typeface="Noto Sans SC"/>
              </a:rPr>
              <a:t>坚持以客观数据、真实市场反馈和事实为决策基础，量化分析关键指标与业务表现，摒弃主观臆断，让战略判断更科学、精准、可验证。</a:t>
            </a:r>
            <a:endParaRPr lang="en-US" sz="11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(二) 分析流程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2032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20320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413000"/>
            <a:ext cx="457200" cy="4572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952500" y="3175000"/>
            <a:ext cx="165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 明确目标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26443">
            <a:off x="952524" y="3930650"/>
            <a:ext cx="165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952500" y="4191000"/>
            <a:ext cx="165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确定本次分析的具体目的和范围，聚焦核心问题，为后续工作划定清晰的边界。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3048000" y="2032000"/>
            <a:ext cx="2032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3048000" y="2032000"/>
            <a:ext cx="20320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02000" y="2413000"/>
            <a:ext cx="457200" cy="4572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3238500" y="3175000"/>
            <a:ext cx="165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 数据归集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26443">
            <a:off x="3238524" y="3930650"/>
            <a:ext cx="165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3238500" y="4191000"/>
            <a:ext cx="165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系统性收集内外部关键信息，对数据进行严格的筛选、分类整理与交叉验证，确保信息真实有效。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5334000" y="2032000"/>
            <a:ext cx="2032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5334000" y="2032000"/>
            <a:ext cx="20320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88000" y="2413000"/>
            <a:ext cx="457200" cy="4572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5524500" y="3175000"/>
            <a:ext cx="165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 工具赋能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26443">
            <a:off x="5524524" y="3930650"/>
            <a:ext cx="165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5524500" y="4191000"/>
            <a:ext cx="165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综合运用PEST、波特五力、SWOT等经典分析框架，对整理后的数据进行结构化、深层次的剖析。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620000" y="2032000"/>
            <a:ext cx="2032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7620000" y="2032000"/>
            <a:ext cx="20320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874000" y="2413000"/>
            <a:ext cx="457200" cy="4572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7810500" y="3175000"/>
            <a:ext cx="165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04 方案产出</a:t>
            </a:r>
            <a:endParaRPr lang="en-US" sz="1100"/>
          </a:p>
        </p:txBody>
      </p:sp>
      <p:cxnSp>
        <p:nvCxnSpPr>
          <p:cNvPr id="26" name="Connector 26"/>
          <p:cNvCxnSpPr/>
          <p:nvPr/>
        </p:nvCxnSpPr>
        <p:spPr>
          <a:xfrm rot="-26443">
            <a:off x="7810524" y="3930650"/>
            <a:ext cx="165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7" name="AutoShape 27"/>
          <p:cNvSpPr/>
          <p:nvPr/>
        </p:nvSpPr>
        <p:spPr>
          <a:xfrm>
            <a:off x="7810500" y="4191000"/>
            <a:ext cx="165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基于分析洞察识别关键痛点与机会点，提出针对性的初步战略方向和可落地的行动方案。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9779000" y="2032000"/>
            <a:ext cx="2032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85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9" name="AutoShape 29"/>
          <p:cNvSpPr/>
          <p:nvPr/>
        </p:nvSpPr>
        <p:spPr>
          <a:xfrm>
            <a:off x="9779000" y="2032000"/>
            <a:ext cx="20320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033000" y="2413000"/>
            <a:ext cx="457200" cy="457200"/>
          </a:xfrm>
          <a:prstGeom prst="rect">
            <a:avLst/>
          </a:prstGeom>
        </p:spPr>
      </p:pic>
      <p:sp>
        <p:nvSpPr>
          <p:cNvPr id="31" name="AutoShape 31"/>
          <p:cNvSpPr/>
          <p:nvPr/>
        </p:nvSpPr>
        <p:spPr>
          <a:xfrm>
            <a:off x="9969500" y="3175000"/>
            <a:ext cx="1651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05 迭代优化</a:t>
            </a:r>
            <a:endParaRPr lang="en-US" sz="1100"/>
          </a:p>
        </p:txBody>
      </p:sp>
      <p:cxnSp>
        <p:nvCxnSpPr>
          <p:cNvPr id="32" name="Connector 32"/>
          <p:cNvCxnSpPr/>
          <p:nvPr/>
        </p:nvCxnSpPr>
        <p:spPr>
          <a:xfrm rot="-26443">
            <a:off x="9969524" y="3930650"/>
            <a:ext cx="165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3" name="AutoShape 33"/>
          <p:cNvSpPr/>
          <p:nvPr/>
        </p:nvSpPr>
        <p:spPr>
          <a:xfrm>
            <a:off x="9969500" y="4191000"/>
            <a:ext cx="1651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对初步建议进行全面的可行性评估与风险分析，经过多轮修正与完善，最终形成决策报告。</a:t>
            </a:r>
            <a:endParaRPr lang="en-US" sz="1100"/>
          </a:p>
        </p:txBody>
      </p:sp>
      <p:sp>
        <p:nvSpPr>
          <p:cNvPr id="34" name="AutoShape 34"/>
          <p:cNvSpPr/>
          <p:nvPr/>
        </p:nvSpPr>
        <p:spPr>
          <a:xfrm>
            <a:off x="762000" y="5842000"/>
            <a:ext cx="11049000" cy="635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5" name="AutoShape 35"/>
          <p:cNvSpPr/>
          <p:nvPr/>
        </p:nvSpPr>
        <p:spPr>
          <a:xfrm>
            <a:off x="952500" y="5943600"/>
            <a:ext cx="10668000" cy="431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整个流程形成“目标-数据-分析-方案-评估”的闭环，确保战略建议既有数据支撑，又具备现实可行性。</a:t>
            </a:r>
            <a:endParaRPr lang="en-US" sz="11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(二) 分析流程：应用分析工具与方法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2E7D32">
              <a:alpha val="3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5270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 l="17692" r="17692"/>
          <a:stretch>
            <a:fillRect/>
          </a:stretch>
        </p:blipFill>
        <p:spPr>
          <a:xfrm>
            <a:off x="952500" y="2032000"/>
            <a:ext cx="1905000" cy="1841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7" name="AutoShape 7"/>
          <p:cNvSpPr/>
          <p:nvPr/>
        </p:nvSpPr>
        <p:spPr>
          <a:xfrm>
            <a:off x="3048000" y="2032000"/>
            <a:ext cx="381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3238500" y="2032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01. 宏观环境分析 (PEST)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3238500" y="2540000"/>
            <a:ext cx="2667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从政治(P)、经济(E)、社会(S)、技术(T)四个维度，全面扫描企业所处的外部宏观环境，识别关键的驱动因素与潜在风险。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286500" y="1905000"/>
            <a:ext cx="5270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/>
          <a:srcRect t="1666" b="1666"/>
          <a:stretch>
            <a:fillRect/>
          </a:stretch>
        </p:blipFill>
        <p:spPr>
          <a:xfrm>
            <a:off x="6477000" y="2032000"/>
            <a:ext cx="1905000" cy="1841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12" name="AutoShape 12"/>
          <p:cNvSpPr/>
          <p:nvPr/>
        </p:nvSpPr>
        <p:spPr>
          <a:xfrm>
            <a:off x="8572500" y="2032000"/>
            <a:ext cx="381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3" name="AutoShape 13"/>
          <p:cNvSpPr/>
          <p:nvPr/>
        </p:nvSpPr>
        <p:spPr>
          <a:xfrm>
            <a:off x="8763000" y="2032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02. 行业竞争分析 (波特五力)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8763000" y="2540000"/>
            <a:ext cx="2667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剖析供应商、购买者、新进入者、替代品及现有竞争者五种力量的博弈关系，精准定位企业在行业中的竞争态势与利润空间。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762000" y="4318000"/>
            <a:ext cx="5270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952500" y="4445000"/>
            <a:ext cx="19050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60500" y="4889500"/>
            <a:ext cx="889000" cy="889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3048000" y="4445000"/>
            <a:ext cx="381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9"/>
          <p:cNvSpPr/>
          <p:nvPr/>
        </p:nvSpPr>
        <p:spPr>
          <a:xfrm>
            <a:off x="3238500" y="4445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03. 内部能力分析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3238500" y="4953000"/>
            <a:ext cx="2667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通过资源与能力盘点、价值链分析，梳理企业核心竞争力与短板，明确内部优势来源，为战略匹配提供坚实的能力支撑。</a:t>
            </a:r>
            <a:endParaRPr lang="en-US" sz="1100"/>
          </a:p>
        </p:txBody>
      </p:sp>
      <p:sp>
        <p:nvSpPr>
          <p:cNvPr id="21" name="AutoShape 21"/>
          <p:cNvSpPr/>
          <p:nvPr/>
        </p:nvSpPr>
        <p:spPr>
          <a:xfrm>
            <a:off x="6286500" y="4318000"/>
            <a:ext cx="5270500" cy="2095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8"/>
          <a:srcRect t="1666" b="1666"/>
          <a:stretch>
            <a:fillRect/>
          </a:stretch>
        </p:blipFill>
        <p:spPr>
          <a:xfrm>
            <a:off x="6477000" y="4445000"/>
            <a:ext cx="1905000" cy="18415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23" name="AutoShape 23"/>
          <p:cNvSpPr/>
          <p:nvPr/>
        </p:nvSpPr>
        <p:spPr>
          <a:xfrm>
            <a:off x="8572500" y="4445000"/>
            <a:ext cx="38100" cy="1841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AutoShape 24"/>
          <p:cNvSpPr/>
          <p:nvPr/>
        </p:nvSpPr>
        <p:spPr>
          <a:xfrm>
            <a:off x="8763000" y="4445000"/>
            <a:ext cx="2667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04. 综合分析 (SWOT)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8763000" y="4953000"/>
            <a:ext cx="2667000" cy="1206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系统整合内外部分析结果，构建优势、劣势、机会、威胁矩阵，通过战略匹配（如SO、WO、ST、WT策略）形成最终的战略判断。</a:t>
            </a:r>
            <a:endParaRPr lang="en-US" sz="11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(三) 常见问题及应对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52705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76200" cy="1968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0955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0574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问题一：信息过载与分析瘫痪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9167">
            <a:off x="1016008" y="26606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5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16000" y="2819400"/>
            <a:ext cx="4762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应对策略：始终围绕分析核心目标，聚焦关键问题，建立信息筛选机制，有效区分数据中的“噪音”和真正有价值的“信号”，避免陷入细节迷失方向。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6286500" y="1905000"/>
            <a:ext cx="52705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6286500" y="1905000"/>
            <a:ext cx="76200" cy="1968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40500" y="20955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7048500" y="20574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问题二：过度依赖过去经验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9167">
            <a:off x="6540508" y="26606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5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6540500" y="2819400"/>
            <a:ext cx="4762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应对策略：保持对行业新趋势的敏感度，引入PEST、趋势预判等前瞻性分析工具，开展多维度的“情景规划”，用动态视角替代静态的历史经验参考。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4191000"/>
            <a:ext cx="52705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762000" y="4191000"/>
            <a:ext cx="76200" cy="1968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16000" y="43815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1524000" y="43434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问题三：忽视内部能力的真实评估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9167">
            <a:off x="1016008" y="49466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5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1016000" y="5105400"/>
            <a:ext cx="4762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应对策略：建立客观、量化的内部能力评估指标体系，必要时引入外部行业专家进行中立诊断，或对标行业最佳实践，避免主观臆断与盲目自信。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6286500" y="4191000"/>
            <a:ext cx="5270500" cy="1968500"/>
          </a:xfrm>
          <a:prstGeom prst="roundRect">
            <a:avLst>
              <a:gd name="adj" fmla="val 0"/>
            </a:avLst>
          </a:prstGeom>
          <a:solidFill>
            <a:srgbClr val="FFFFFF">
              <a:alpha val="7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6286500" y="4191000"/>
            <a:ext cx="76200" cy="1968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40500" y="4381500"/>
            <a:ext cx="355600" cy="3556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7048500" y="4343400"/>
            <a:ext cx="425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问题四：分析与决策脱节</a:t>
            </a:r>
            <a:endParaRPr lang="en-US" sz="1100"/>
          </a:p>
        </p:txBody>
      </p:sp>
      <p:cxnSp>
        <p:nvCxnSpPr>
          <p:cNvPr id="26" name="Connector 26"/>
          <p:cNvCxnSpPr/>
          <p:nvPr/>
        </p:nvCxnSpPr>
        <p:spPr>
          <a:xfrm rot="-9167">
            <a:off x="6540508" y="49466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5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" name="AutoShape 27"/>
          <p:cNvSpPr/>
          <p:nvPr/>
        </p:nvSpPr>
        <p:spPr>
          <a:xfrm>
            <a:off x="6540500" y="5105400"/>
            <a:ext cx="4762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应对策略：确保核心决策者全程参与关键分析环节，将分析结论提炼为清晰、简洁的战略选项，而非冗长的数据报告，让分析直接服务于最终决策。</a:t>
            </a:r>
            <a:endParaRPr lang="en-US" sz="11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0" y="1524000"/>
            <a:ext cx="12192000" cy="1524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9600" b="1" i="0" u="none" strike="noStrike">
                <a:solidFill>
                  <a:srgbClr val="2E7D32">
                    <a:alpha val="1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0" y="3302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案例分析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5588000" y="4572000"/>
            <a:ext cx="1016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1016000" y="5207000"/>
            <a:ext cx="1016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16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通过剖析“华为”与“老乡鸡”两个典型商业案例，将战略分析理论落地于真实市场环境，深度解读企业战略选择背后的逻辑与实践价值。</a:t>
            </a:r>
            <a:endParaRPr lang="en-US" sz="11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案例一: 华为的战略分析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4753" b="4753"/>
          <a:stretch>
            <a:fillRect/>
          </a:stretch>
        </p:blipFill>
        <p:spPr>
          <a:xfrm>
            <a:off x="762000" y="1778000"/>
            <a:ext cx="3556000" cy="2413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4572000"/>
            <a:ext cx="3556000" cy="1651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12700" cap="flat" cmpd="sng">
            <a:solidFill>
              <a:srgbClr val="2E7D32">
                <a:alpha val="5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4572000"/>
            <a:ext cx="76200" cy="1651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1016000" y="4699000"/>
            <a:ext cx="3111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核心战略应对：备胎计划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14031">
            <a:off x="1016013" y="5200650"/>
            <a:ext cx="3111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16000" y="5334000"/>
            <a:ext cx="3111500" cy="825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面对外部制裁，华为提前布局“备胎计划”，加速芯片与系统的自主研发进程，同时积极拓展多元化市场，构建非对称竞争优势，实现战略突围。</a:t>
            </a:r>
            <a:endParaRPr lang="en-US" sz="1100"/>
          </a:p>
        </p:txBody>
      </p:sp>
      <p:cxnSp>
        <p:nvCxnSpPr>
          <p:cNvPr id="10" name="Connector 10"/>
          <p:cNvCxnSpPr/>
          <p:nvPr/>
        </p:nvCxnSpPr>
        <p:spPr>
          <a:xfrm rot="5390177">
            <a:off x="2603500" y="3994159"/>
            <a:ext cx="444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000000">
                <a:alpha val="1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AutoShape 11"/>
          <p:cNvSpPr/>
          <p:nvPr/>
        </p:nvSpPr>
        <p:spPr>
          <a:xfrm>
            <a:off x="5080000" y="1778000"/>
            <a:ext cx="2235200" cy="444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232400" y="1968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651500" y="1930400"/>
            <a:ext cx="152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外部环境 PEST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22616">
            <a:off x="5232421" y="2533650"/>
            <a:ext cx="1930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5232400" y="2730500"/>
            <a:ext cx="1930400" cy="323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政治(P)：</a:t>
            </a: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遭遇严峻的技术封锁和国际贸易限制，外部政策环境复杂多变。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经济(E)：</a:t>
            </a: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全球数字化转型加速，5G、AI行业需求持续旺盛，市场空间广阔。</a:t>
            </a:r>
          </a:p>
          <a:p>
            <a:pPr marL="0" indent="0" algn="l">
              <a:lnSpc>
                <a:spcPct val="116666"/>
              </a:lnSpc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社会(S)：</a:t>
            </a: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消费者高度关注信息安全与隐私保护，对可信技术方案需求迫切。</a:t>
            </a:r>
          </a:p>
          <a:p>
            <a:pPr marL="0" indent="0" algn="l">
              <a:lnSpc>
                <a:spcPct val="116666"/>
              </a:lnSpc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技术(T)：</a:t>
            </a: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通信技术迭代迅速，6G研发与AI融合成为行业技术竞争新焦点。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7518400" y="1778000"/>
            <a:ext cx="2235200" cy="444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670800" y="1968500"/>
            <a:ext cx="304800" cy="3048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8089900" y="1930400"/>
            <a:ext cx="152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行业竞争 五力</a:t>
            </a:r>
            <a:endParaRPr lang="en-US" sz="1100"/>
          </a:p>
        </p:txBody>
      </p:sp>
      <p:cxnSp>
        <p:nvCxnSpPr>
          <p:cNvPr id="19" name="Connector 19"/>
          <p:cNvCxnSpPr/>
          <p:nvPr/>
        </p:nvCxnSpPr>
        <p:spPr>
          <a:xfrm rot="-22616">
            <a:off x="7670821" y="2533650"/>
            <a:ext cx="19304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AutoShape 20"/>
          <p:cNvSpPr/>
          <p:nvPr/>
        </p:nvSpPr>
        <p:spPr>
          <a:xfrm>
            <a:off x="7670800" y="2730500"/>
            <a:ext cx="1930400" cy="323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同业竞争：</a:t>
            </a: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爱立信、诺基亚等国际巨头环伺，全球通信设备市场竞争白热化。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供应商议价：</a:t>
            </a: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高端芯片、核心操作系统依赖少数供应商，供应链稳定性面临挑战。</a:t>
            </a:r>
          </a:p>
          <a:p>
            <a:pPr marL="0" indent="0" algn="l">
              <a:lnSpc>
                <a:spcPct val="116666"/>
              </a:lnSpc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购买者议价：</a:t>
            </a: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主要客户为大型运营商，集中采购使其具备较强的议价谈判能力。</a:t>
            </a:r>
          </a:p>
          <a:p>
            <a:pPr marL="0" indent="0" algn="l">
              <a:lnSpc>
                <a:spcPct val="116666"/>
              </a:lnSpc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潜在威胁：</a:t>
            </a: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新进入者壁垒极高，但跨界科技巨头的入局带来潜在市场冲击。</a:t>
            </a:r>
          </a:p>
        </p:txBody>
      </p:sp>
      <p:sp>
        <p:nvSpPr>
          <p:cNvPr id="21" name="AutoShape 21"/>
          <p:cNvSpPr/>
          <p:nvPr/>
        </p:nvSpPr>
        <p:spPr>
          <a:xfrm>
            <a:off x="9855200" y="1778000"/>
            <a:ext cx="2235200" cy="4445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007600" y="1968500"/>
            <a:ext cx="304800" cy="3048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10426700" y="1930400"/>
            <a:ext cx="152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内部能力 SWOT</a:t>
            </a:r>
            <a:endParaRPr lang="en-US" sz="1100"/>
          </a:p>
        </p:txBody>
      </p:sp>
      <p:cxnSp>
        <p:nvCxnSpPr>
          <p:cNvPr id="24" name="Connector 24"/>
          <p:cNvCxnSpPr/>
          <p:nvPr/>
        </p:nvCxnSpPr>
        <p:spPr>
          <a:xfrm rot="-23872">
            <a:off x="10007622" y="2533650"/>
            <a:ext cx="18288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AutoShape 25"/>
          <p:cNvSpPr/>
          <p:nvPr/>
        </p:nvSpPr>
        <p:spPr>
          <a:xfrm>
            <a:off x="10007600" y="2730500"/>
            <a:ext cx="1930400" cy="323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优势(S)：</a:t>
            </a: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研发投入高，技术积累深厚；全球化布局完善，品牌认知度强。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劣势(W)：</a:t>
            </a: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部分核心技术依赖外部生态；外部制裁对品牌形象有短期影响。</a:t>
            </a:r>
          </a:p>
          <a:p>
            <a:pPr marL="0" indent="0" algn="l">
              <a:lnSpc>
                <a:spcPct val="116666"/>
              </a:lnSpc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机会(O)：</a:t>
            </a: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万物互联时代的数字化转型机遇；政企市场与新兴市场增长潜力大。</a:t>
            </a:r>
          </a:p>
          <a:p>
            <a:pPr marL="0" indent="0" algn="l">
              <a:lnSpc>
                <a:spcPct val="116666"/>
              </a:lnSpc>
            </a:pPr>
            <a:r>
              <a:rPr lang="en-US" sz="1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威胁(T)：</a:t>
            </a:r>
            <a:r>
              <a:rPr lang="en-US" sz="12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持续的外部制裁与市场准入限制；关键技术领域的“卡脖子”风险。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案例二: 老乡鸡的战略分析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8449" r="8449"/>
          <a:stretch>
            <a:fillRect/>
          </a:stretch>
        </p:blipFill>
        <p:spPr>
          <a:xfrm>
            <a:off x="762000" y="1905000"/>
            <a:ext cx="3810000" cy="304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5207000"/>
            <a:ext cx="3810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老乡鸡第五代门店以“健康、温馨”为核心设计理念，通过标准化的空间与服务，构建亲民的品牌形象，成为中式快餐行业的标杆范本。</a:t>
            </a:r>
            <a:endParaRPr lang="en-US" sz="1100"/>
          </a:p>
        </p:txBody>
      </p:sp>
      <p:cxnSp>
        <p:nvCxnSpPr>
          <p:cNvPr id="6" name="Connector 6"/>
          <p:cNvCxnSpPr/>
          <p:nvPr/>
        </p:nvCxnSpPr>
        <p:spPr>
          <a:xfrm rot="5389889">
            <a:off x="2921000" y="4057659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AutoShape 7"/>
          <p:cNvSpPr/>
          <p:nvPr/>
        </p:nvSpPr>
        <p:spPr>
          <a:xfrm>
            <a:off x="5334000" y="1905000"/>
            <a:ext cx="3111500" cy="1968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5334000" y="1905000"/>
            <a:ext cx="50800" cy="1968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24500" y="2032000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5969000" y="2006600"/>
            <a:ext cx="2349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外部环境洞察 (PEST)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-15626">
            <a:off x="5524514" y="2533650"/>
            <a:ext cx="279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5524500" y="2667000"/>
            <a:ext cx="279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消费端对健康、高性价比餐饮需求激增；移动互联网与外卖平台拓宽销售边界，为中式快餐规模化发展提供了成熟的技术土壤。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8572500" y="1905000"/>
            <a:ext cx="3111500" cy="1968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8572500" y="1905000"/>
            <a:ext cx="50800" cy="1968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5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763000" y="2032000"/>
            <a:ext cx="304800" cy="304800"/>
          </a:xfrm>
          <a:prstGeom prst="rect">
            <a:avLst/>
          </a:prstGeom>
        </p:spPr>
      </p:pic>
      <p:sp>
        <p:nvSpPr>
          <p:cNvPr id="16" name="AutoShape 16"/>
          <p:cNvSpPr/>
          <p:nvPr/>
        </p:nvSpPr>
        <p:spPr>
          <a:xfrm>
            <a:off x="9207500" y="2006600"/>
            <a:ext cx="2349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核心能力剖析 (SW)</a:t>
            </a:r>
            <a:endParaRPr lang="en-US" sz="1100"/>
          </a:p>
        </p:txBody>
      </p:sp>
      <p:cxnSp>
        <p:nvCxnSpPr>
          <p:cNvPr id="17" name="Connector 17"/>
          <p:cNvCxnSpPr/>
          <p:nvPr/>
        </p:nvCxnSpPr>
        <p:spPr>
          <a:xfrm rot="-15626">
            <a:off x="8763014" y="2533650"/>
            <a:ext cx="279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8" name="AutoShape 18"/>
          <p:cNvSpPr/>
          <p:nvPr/>
        </p:nvSpPr>
        <p:spPr>
          <a:xfrm>
            <a:off x="8763000" y="2667000"/>
            <a:ext cx="2794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以“农家土鸡汤”建立差异化爆品优势，拥有自建养殖基地与强大供应链保障品质；但目前品牌影响力仍集中在华东，全国扩张速度有待提升。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5334000" y="4191000"/>
            <a:ext cx="6350000" cy="2032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5334000" y="4191000"/>
            <a:ext cx="50800" cy="2032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524500" y="4318000"/>
            <a:ext cx="304800" cy="304800"/>
          </a:xfrm>
          <a:prstGeom prst="rect">
            <a:avLst/>
          </a:prstGeom>
        </p:spPr>
      </p:pic>
      <p:sp>
        <p:nvSpPr>
          <p:cNvPr id="22" name="AutoShape 22"/>
          <p:cNvSpPr/>
          <p:nvPr/>
        </p:nvSpPr>
        <p:spPr>
          <a:xfrm>
            <a:off x="5969000" y="4292600"/>
            <a:ext cx="5524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战略路径与应对 (OT)</a:t>
            </a:r>
            <a:endParaRPr lang="en-US" sz="1100"/>
          </a:p>
        </p:txBody>
      </p:sp>
      <p:cxnSp>
        <p:nvCxnSpPr>
          <p:cNvPr id="23" name="Connector 23"/>
          <p:cNvCxnSpPr/>
          <p:nvPr/>
        </p:nvCxnSpPr>
        <p:spPr>
          <a:xfrm rot="-7237">
            <a:off x="5524507" y="4819650"/>
            <a:ext cx="603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4" name="AutoShape 24"/>
          <p:cNvSpPr/>
          <p:nvPr/>
        </p:nvSpPr>
        <p:spPr>
          <a:xfrm>
            <a:off x="5524500" y="4953000"/>
            <a:ext cx="2984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把握机遇：</a:t>
            </a:r>
            <a:r>
              <a:rPr lang="en-US" sz="13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强化“国民品牌”心智，借助资本力量加速全国化布局，将区域优势转化为全国竞争力，深耕社区与商圈双场景。</a:t>
            </a:r>
            <a:endParaRPr lang="en-US" sz="1100"/>
          </a:p>
        </p:txBody>
      </p:sp>
      <p:cxnSp>
        <p:nvCxnSpPr>
          <p:cNvPr id="25" name="Connector 25"/>
          <p:cNvCxnSpPr/>
          <p:nvPr/>
        </p:nvCxnSpPr>
        <p:spPr>
          <a:xfrm rot="5357030">
            <a:off x="8064500" y="5518190"/>
            <a:ext cx="101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AutoShape 26"/>
          <p:cNvSpPr/>
          <p:nvPr/>
        </p:nvSpPr>
        <p:spPr>
          <a:xfrm>
            <a:off x="8699500" y="4953000"/>
            <a:ext cx="2857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防御风险：</a:t>
            </a:r>
            <a:r>
              <a:rPr lang="en-US" sz="13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以严苛的食品安全标准构建护城河，应对同质化价格战，始终坚持“好吃不贵”的价值主张，稳固用户基本盘。</a:t>
            </a:r>
            <a:endParaRPr lang="en-US" sz="11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理论结合实践指引 - 2025全球并购市场前瞻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t="16687" b="16687"/>
          <a:stretch>
            <a:fillRect/>
          </a:stretch>
        </p:blipFill>
        <p:spPr>
          <a:xfrm>
            <a:off x="762000" y="1905000"/>
            <a:ext cx="3302000" cy="3302000"/>
          </a:xfrm>
          <a:prstGeom prst="rect">
            <a:avLst/>
          </a:prstGeom>
          <a:noFill/>
          <a:ln w="25400" cap="flat" cmpd="sng">
            <a:solidFill>
              <a:srgbClr val="2E7D32">
                <a:alpha val="50000"/>
              </a:srgbClr>
            </a:solidFill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5461000"/>
            <a:ext cx="330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just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上海浦东陆家嘴夜景象征着全球金融中心的蓬勃活力，也预示着2025年并购市场在复杂环境中孕育的新机遇。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4572000" y="1905000"/>
            <a:ext cx="6858000" cy="1460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4572000" y="1905000"/>
            <a:ext cx="76200" cy="1460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8" name="AutoShape 8"/>
          <p:cNvSpPr/>
          <p:nvPr/>
        </p:nvSpPr>
        <p:spPr>
          <a:xfrm>
            <a:off x="4826000" y="2032000"/>
            <a:ext cx="635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01. 宏观环境 (P/E/S/T) 重塑格局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-6875">
            <a:off x="4826006" y="2432050"/>
            <a:ext cx="635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4826000" y="2540000"/>
            <a:ext cx="3048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政策与经济：</a:t>
            </a: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反垄断监管持续趋严，利率环境直接影响融资成本与交易定价策略，成为并购决策的关键变量。</a:t>
            </a:r>
            <a:endParaRPr lang="en-US" sz="1100"/>
          </a:p>
        </p:txBody>
      </p:sp>
      <p:cxnSp>
        <p:nvCxnSpPr>
          <p:cNvPr id="11" name="Connector 11"/>
          <p:cNvCxnSpPr/>
          <p:nvPr/>
        </p:nvCxnSpPr>
        <p:spPr>
          <a:xfrm rot="5331254">
            <a:off x="7683500" y="2914713"/>
            <a:ext cx="63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" name="AutoShape 12"/>
          <p:cNvSpPr/>
          <p:nvPr/>
        </p:nvSpPr>
        <p:spPr>
          <a:xfrm>
            <a:off x="8128000" y="2540000"/>
            <a:ext cx="3111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社会与技术：</a:t>
            </a: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ESG已成为核心考量标准；AI、生物科技等前沿领域技术突破，持续催生跨行业的并购整合机会。</a:t>
            </a:r>
            <a:endParaRPr lang="en-US" sz="1100"/>
          </a:p>
        </p:txBody>
      </p:sp>
      <p:sp>
        <p:nvSpPr>
          <p:cNvPr id="13" name="AutoShape 13"/>
          <p:cNvSpPr/>
          <p:nvPr/>
        </p:nvSpPr>
        <p:spPr>
          <a:xfrm>
            <a:off x="4572000" y="3619500"/>
            <a:ext cx="6858000" cy="1460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4" name="AutoShape 14"/>
          <p:cNvSpPr/>
          <p:nvPr/>
        </p:nvSpPr>
        <p:spPr>
          <a:xfrm>
            <a:off x="4572000" y="3619500"/>
            <a:ext cx="76200" cy="1460500"/>
          </a:xfrm>
          <a:prstGeom prst="roundRect">
            <a:avLst>
              <a:gd name="adj" fmla="val 0"/>
            </a:avLst>
          </a:prstGeom>
          <a:solidFill>
            <a:srgbClr val="2E7D32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4826000" y="3746500"/>
            <a:ext cx="6350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02. 三大核心行业并购趋势显现</a:t>
            </a:r>
            <a:endParaRPr lang="en-US" sz="1100"/>
          </a:p>
        </p:txBody>
      </p:sp>
      <p:cxnSp>
        <p:nvCxnSpPr>
          <p:cNvPr id="16" name="Connector 16"/>
          <p:cNvCxnSpPr/>
          <p:nvPr/>
        </p:nvCxnSpPr>
        <p:spPr>
          <a:xfrm rot="-6875">
            <a:off x="4826006" y="4146550"/>
            <a:ext cx="6350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AutoShape 17"/>
          <p:cNvSpPr/>
          <p:nvPr/>
        </p:nvSpPr>
        <p:spPr>
          <a:xfrm>
            <a:off x="4826000" y="4254500"/>
            <a:ext cx="2095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科技赛道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围绕AI全产业链的垂直整合与生态协同将持续深化，技术并购活跃。</a:t>
            </a:r>
            <a:endParaRPr lang="en-US" sz="1100"/>
          </a:p>
        </p:txBody>
      </p:sp>
      <p:cxnSp>
        <p:nvCxnSpPr>
          <p:cNvPr id="18" name="Connector 18"/>
          <p:cNvCxnSpPr/>
          <p:nvPr/>
        </p:nvCxnSpPr>
        <p:spPr>
          <a:xfrm rot="5323618">
            <a:off x="6699250" y="4597471"/>
            <a:ext cx="571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AutoShape 19"/>
          <p:cNvSpPr/>
          <p:nvPr/>
        </p:nvSpPr>
        <p:spPr>
          <a:xfrm>
            <a:off x="7048500" y="4254500"/>
            <a:ext cx="2095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能源转型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传统能源企业加速布局新能源项目，通过并购实现绿色低碳的战略转型。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5323618">
            <a:off x="8921750" y="4597471"/>
            <a:ext cx="571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9271000" y="4254500"/>
            <a:ext cx="20955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医疗健康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生物技术研发成果转化与数字医疗应用场景融合，成为市场关注焦点。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4572000" y="5334000"/>
            <a:ext cx="68580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4572000" y="5334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AutoShape 24"/>
          <p:cNvSpPr/>
          <p:nvPr/>
        </p:nvSpPr>
        <p:spPr>
          <a:xfrm>
            <a:off x="4826000" y="5435600"/>
            <a:ext cx="3111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买方战略：审慎评估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需严格开展尽职调查，重点评估技术协同效应、企业文化兼容性，以及标的公司的ESG潜在风险。</a:t>
            </a:r>
            <a:endParaRPr lang="en-US" sz="1100"/>
          </a:p>
        </p:txBody>
      </p:sp>
      <p:cxnSp>
        <p:nvCxnSpPr>
          <p:cNvPr id="25" name="Connector 25"/>
          <p:cNvCxnSpPr/>
          <p:nvPr/>
        </p:nvCxnSpPr>
        <p:spPr>
          <a:xfrm rot="5350892">
            <a:off x="7556500" y="5899195"/>
            <a:ext cx="889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6" name="AutoShape 26"/>
          <p:cNvSpPr/>
          <p:nvPr/>
        </p:nvSpPr>
        <p:spPr>
          <a:xfrm>
            <a:off x="8128000" y="5435600"/>
            <a:ext cx="31115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卖方启示：价值聚焦</a:t>
            </a:r>
            <a:br>
              <a:rPr lang="en-US" sz="1600" b="0" i="0" u="none" strike="noStrike">
                <a:solidFill>
                  <a:srgbClr val="1F2329"/>
                </a:solidFill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拥有核心技术壁垒或独特场景应用能力的企业，将成为资本市场和产业资本追逐的核心标的。</a:t>
            </a:r>
            <a:endParaRPr lang="en-US" sz="11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课堂思考与讨论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5533" r="5533"/>
          <a:stretch>
            <a:fillRect/>
          </a:stretch>
        </p:blipFill>
        <p:spPr>
          <a:xfrm>
            <a:off x="762000" y="1905000"/>
            <a:ext cx="4064000" cy="304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5270500"/>
            <a:ext cx="4064000" cy="952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889000" y="5397500"/>
            <a:ext cx="3810000" cy="698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结合真实商业场景，分组探讨宏观环境、行业竞争与战略分析的核心逻辑，将理论工具转化为解决实际问题的能力。</a:t>
            </a:r>
            <a:endParaRPr lang="en-US" sz="1100"/>
          </a:p>
        </p:txBody>
      </p:sp>
      <p:cxnSp>
        <p:nvCxnSpPr>
          <p:cNvPr id="7" name="Connector 7"/>
          <p:cNvCxnSpPr/>
          <p:nvPr/>
        </p:nvCxnSpPr>
        <p:spPr>
          <a:xfrm rot="5390177">
            <a:off x="3111500" y="4121159"/>
            <a:ext cx="4445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8" name="AutoShape 8"/>
          <p:cNvSpPr/>
          <p:nvPr/>
        </p:nvSpPr>
        <p:spPr>
          <a:xfrm>
            <a:off x="5588000" y="1905000"/>
            <a:ext cx="5842000" cy="1333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9" name="AutoShape 9"/>
          <p:cNvSpPr/>
          <p:nvPr/>
        </p:nvSpPr>
        <p:spPr>
          <a:xfrm>
            <a:off x="5588000" y="1905000"/>
            <a:ext cx="76200" cy="1333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42000" y="2032000"/>
            <a:ext cx="304800" cy="3048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350000" y="20066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01. PEST模型：宏观环境的深度洞察</a:t>
            </a:r>
            <a:endParaRPr lang="en-US" sz="1100"/>
          </a:p>
        </p:txBody>
      </p:sp>
      <p:cxnSp>
        <p:nvCxnSpPr>
          <p:cNvPr id="12" name="Connector 12"/>
          <p:cNvCxnSpPr/>
          <p:nvPr/>
        </p:nvCxnSpPr>
        <p:spPr>
          <a:xfrm rot="-8185">
            <a:off x="5842008" y="2533650"/>
            <a:ext cx="533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AutoShape 13"/>
          <p:cNvSpPr/>
          <p:nvPr/>
        </p:nvSpPr>
        <p:spPr>
          <a:xfrm>
            <a:off x="5842000" y="2667000"/>
            <a:ext cx="5334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选取一家本地餐饮企业，从政治、经济、社会、技术维度分析其所处环境。思考：在当前市场格局下，哪一个宏观因素对其生存与发展的影响力最为关键？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5588000" y="3429000"/>
            <a:ext cx="5842000" cy="1333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5" name="AutoShape 15"/>
          <p:cNvSpPr/>
          <p:nvPr/>
        </p:nvSpPr>
        <p:spPr>
          <a:xfrm>
            <a:off x="5588000" y="3429000"/>
            <a:ext cx="76200" cy="1333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842000" y="3556000"/>
            <a:ext cx="304800" cy="3048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6350000" y="35306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02. 波特五力：解析行业竞争的底层逻辑</a:t>
            </a:r>
            <a:endParaRPr lang="en-US" sz="1100"/>
          </a:p>
        </p:txBody>
      </p:sp>
      <p:cxnSp>
        <p:nvCxnSpPr>
          <p:cNvPr id="18" name="Connector 18"/>
          <p:cNvCxnSpPr/>
          <p:nvPr/>
        </p:nvCxnSpPr>
        <p:spPr>
          <a:xfrm rot="-8185">
            <a:off x="5842008" y="4057650"/>
            <a:ext cx="533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AutoShape 19"/>
          <p:cNvSpPr/>
          <p:nvPr/>
        </p:nvSpPr>
        <p:spPr>
          <a:xfrm>
            <a:off x="5842000" y="4191000"/>
            <a:ext cx="5334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聚焦共享单车或新能源汽车等热门行业，分析五种竞争力量的强度。探究：决定该行业长期盈利能力和竞争态势的核心力量是什么？</a:t>
            </a:r>
            <a:endParaRPr lang="en-US" sz="1100"/>
          </a:p>
        </p:txBody>
      </p:sp>
      <p:sp>
        <p:nvSpPr>
          <p:cNvPr id="20" name="AutoShape 20"/>
          <p:cNvSpPr/>
          <p:nvPr/>
        </p:nvSpPr>
        <p:spPr>
          <a:xfrm>
            <a:off x="5588000" y="5080000"/>
            <a:ext cx="5842000" cy="1333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5588000" y="5080000"/>
            <a:ext cx="76200" cy="1333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842000" y="5207000"/>
            <a:ext cx="304800" cy="304800"/>
          </a:xfrm>
          <a:prstGeom prst="rect">
            <a:avLst/>
          </a:prstGeom>
        </p:spPr>
      </p:pic>
      <p:sp>
        <p:nvSpPr>
          <p:cNvPr id="23" name="AutoShape 23"/>
          <p:cNvSpPr/>
          <p:nvPr/>
        </p:nvSpPr>
        <p:spPr>
          <a:xfrm>
            <a:off x="6350000" y="51816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03. SWOT辨析：厘清“优势”与“机会”的边界</a:t>
            </a:r>
            <a:endParaRPr lang="en-US" sz="1100"/>
          </a:p>
        </p:txBody>
      </p:sp>
      <p:cxnSp>
        <p:nvCxnSpPr>
          <p:cNvPr id="24" name="Connector 24"/>
          <p:cNvCxnSpPr/>
          <p:nvPr/>
        </p:nvCxnSpPr>
        <p:spPr>
          <a:xfrm rot="-8185">
            <a:off x="5842008" y="5645150"/>
            <a:ext cx="5334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5" name="AutoShape 25"/>
          <p:cNvSpPr/>
          <p:nvPr/>
        </p:nvSpPr>
        <p:spPr>
          <a:xfrm>
            <a:off x="5842000" y="5753100"/>
            <a:ext cx="5334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深入辨析SWOT中“优势”（内部）与“机会”（外部）的本质区别。结合具体商业案例，阐述如何利用内部优势去捕捉外部市场机会。</a:t>
            </a:r>
            <a:endParaRPr lang="en-US" sz="11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000000">
              <a:alpha val="4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0" y="2667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Q&amp;A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5461000" y="3937000"/>
            <a:ext cx="1270000" cy="508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0" y="4572000"/>
            <a:ext cx="12192000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2400" b="0" i="0" u="none" strike="noStrike">
                <a:solidFill>
                  <a:srgbClr val="FFFFFF">
                    <a:alpha val="9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感谢聆听</a:t>
            </a:r>
            <a:endParaRPr lang="en-US" sz="1100"/>
          </a:p>
          <a:p>
            <a:pPr marL="0" indent="0" algn="ctr">
              <a:lnSpc>
                <a:spcPct val="125000"/>
              </a:lnSpc>
            </a:pPr>
            <a:r>
              <a:rPr lang="en-US" sz="1600" b="0" i="0" u="none" strike="noStrike">
                <a:solidFill>
                  <a:srgbClr val="FFFFFF">
                    <a:alpha val="7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欢迎大家就课程内容提出问题，我们一起探讨与交流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6190112"/>
            <a:ext cx="1524000" cy="6678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目录 CONTENTS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397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2E7D32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1905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1905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1016000" y="1968500"/>
            <a:ext cx="63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E7D32">
                    <a:alpha val="2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5354166">
            <a:off x="1428750" y="2501942"/>
            <a:ext cx="95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2095500" y="2032000"/>
            <a:ext cx="3683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项目知识图谱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全面梳理项目的整体框架，系统串联核心知识点，建立结构化的认知体系，为后续学习奠定坚实基础。</a:t>
            </a:r>
          </a:p>
        </p:txBody>
      </p:sp>
      <p:sp>
        <p:nvSpPr>
          <p:cNvPr id="10" name="AutoShape 10"/>
          <p:cNvSpPr/>
          <p:nvPr/>
        </p:nvSpPr>
        <p:spPr>
          <a:xfrm>
            <a:off x="762000" y="3429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762000" y="3429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1016000" y="3492500"/>
            <a:ext cx="63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E7D32">
                    <a:alpha val="2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02</a:t>
            </a:r>
            <a:endParaRPr lang="en-US" sz="1100"/>
          </a:p>
        </p:txBody>
      </p:sp>
      <p:cxnSp>
        <p:nvCxnSpPr>
          <p:cNvPr id="13" name="Connector 13"/>
          <p:cNvCxnSpPr/>
          <p:nvPr/>
        </p:nvCxnSpPr>
        <p:spPr>
          <a:xfrm rot="5354166">
            <a:off x="1428750" y="4025942"/>
            <a:ext cx="95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14"/>
          <p:cNvSpPr/>
          <p:nvPr/>
        </p:nvSpPr>
        <p:spPr>
          <a:xfrm>
            <a:off x="2095500" y="3556000"/>
            <a:ext cx="3683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项目工作场景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引入真实商业情境，还原战略分析在实际工作中的应用场景，深刻理解战略思维对业务决策的重要性与必要性。</a:t>
            </a:r>
          </a:p>
        </p:txBody>
      </p:sp>
      <p:sp>
        <p:nvSpPr>
          <p:cNvPr id="15" name="AutoShape 15"/>
          <p:cNvSpPr/>
          <p:nvPr/>
        </p:nvSpPr>
        <p:spPr>
          <a:xfrm>
            <a:off x="762000" y="4953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6" name="AutoShape 16"/>
          <p:cNvSpPr/>
          <p:nvPr/>
        </p:nvSpPr>
        <p:spPr>
          <a:xfrm>
            <a:off x="762000" y="4953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1016000" y="5016500"/>
            <a:ext cx="63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E7D32">
                    <a:alpha val="2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03</a:t>
            </a:r>
            <a:endParaRPr lang="en-US" sz="1100"/>
          </a:p>
        </p:txBody>
      </p:sp>
      <p:cxnSp>
        <p:nvCxnSpPr>
          <p:cNvPr id="18" name="Connector 18"/>
          <p:cNvCxnSpPr/>
          <p:nvPr/>
        </p:nvCxnSpPr>
        <p:spPr>
          <a:xfrm rot="5354166">
            <a:off x="1428750" y="5549942"/>
            <a:ext cx="95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AutoShape 19"/>
          <p:cNvSpPr/>
          <p:nvPr/>
        </p:nvSpPr>
        <p:spPr>
          <a:xfrm>
            <a:off x="2095500" y="5080000"/>
            <a:ext cx="3683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模块一学习目标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明确本阶段需要掌握的核心知识、关键能力与职业素养，确立清晰的学习方向，确保学习过程有的放矢、高效推进。</a:t>
            </a:r>
          </a:p>
        </p:txBody>
      </p:sp>
      <p:sp>
        <p:nvSpPr>
          <p:cNvPr id="20" name="AutoShape 20"/>
          <p:cNvSpPr/>
          <p:nvPr/>
        </p:nvSpPr>
        <p:spPr>
          <a:xfrm>
            <a:off x="6350000" y="1905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1" name="AutoShape 21"/>
          <p:cNvSpPr/>
          <p:nvPr/>
        </p:nvSpPr>
        <p:spPr>
          <a:xfrm>
            <a:off x="6350000" y="1905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2" name="AutoShape 22"/>
          <p:cNvSpPr/>
          <p:nvPr/>
        </p:nvSpPr>
        <p:spPr>
          <a:xfrm>
            <a:off x="6604000" y="1968500"/>
            <a:ext cx="63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E7D32">
                    <a:alpha val="2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04</a:t>
            </a:r>
            <a:endParaRPr lang="en-US" sz="1100"/>
          </a:p>
        </p:txBody>
      </p:sp>
      <p:cxnSp>
        <p:nvCxnSpPr>
          <p:cNvPr id="23" name="Connector 23"/>
          <p:cNvCxnSpPr/>
          <p:nvPr/>
        </p:nvCxnSpPr>
        <p:spPr>
          <a:xfrm rot="5354166">
            <a:off x="7016750" y="2501942"/>
            <a:ext cx="95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4" name="AutoShape 24"/>
          <p:cNvSpPr/>
          <p:nvPr/>
        </p:nvSpPr>
        <p:spPr>
          <a:xfrm>
            <a:off x="7683500" y="2032000"/>
            <a:ext cx="3683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战略分析基本知识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深入剖析战略分析的定义、核心作用与底层逻辑，系统学习战略分析的思维模型与标准化流程，构建专业理论基础。</a:t>
            </a:r>
          </a:p>
        </p:txBody>
      </p:sp>
      <p:sp>
        <p:nvSpPr>
          <p:cNvPr id="25" name="AutoShape 25"/>
          <p:cNvSpPr/>
          <p:nvPr/>
        </p:nvSpPr>
        <p:spPr>
          <a:xfrm>
            <a:off x="6350000" y="3429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6" name="AutoShape 26"/>
          <p:cNvSpPr/>
          <p:nvPr/>
        </p:nvSpPr>
        <p:spPr>
          <a:xfrm>
            <a:off x="6350000" y="3429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7" name="AutoShape 27"/>
          <p:cNvSpPr/>
          <p:nvPr/>
        </p:nvSpPr>
        <p:spPr>
          <a:xfrm>
            <a:off x="6604000" y="3492500"/>
            <a:ext cx="63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E7D32">
                    <a:alpha val="2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05</a:t>
            </a:r>
            <a:endParaRPr lang="en-US" sz="1100"/>
          </a:p>
        </p:txBody>
      </p:sp>
      <p:cxnSp>
        <p:nvCxnSpPr>
          <p:cNvPr id="28" name="Connector 28"/>
          <p:cNvCxnSpPr/>
          <p:nvPr/>
        </p:nvCxnSpPr>
        <p:spPr>
          <a:xfrm rot="5354166">
            <a:off x="7016750" y="4025942"/>
            <a:ext cx="95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" name="AutoShape 29"/>
          <p:cNvSpPr/>
          <p:nvPr/>
        </p:nvSpPr>
        <p:spPr>
          <a:xfrm>
            <a:off x="7683500" y="3556000"/>
            <a:ext cx="3683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案例分析：华为与老乡鸡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通过行业巨头华为与餐饮标杆老乡鸡的真实案例拆解，将理论知识落地于实战，掌握不同赛道的战略分析应用方法。</a:t>
            </a:r>
          </a:p>
        </p:txBody>
      </p:sp>
      <p:sp>
        <p:nvSpPr>
          <p:cNvPr id="30" name="AutoShape 30"/>
          <p:cNvSpPr/>
          <p:nvPr/>
        </p:nvSpPr>
        <p:spPr>
          <a:xfrm>
            <a:off x="6350000" y="4953000"/>
            <a:ext cx="5207000" cy="12065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1" name="AutoShape 31"/>
          <p:cNvSpPr/>
          <p:nvPr/>
        </p:nvSpPr>
        <p:spPr>
          <a:xfrm>
            <a:off x="6350000" y="4953000"/>
            <a:ext cx="76200" cy="12065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2" name="AutoShape 32"/>
          <p:cNvSpPr/>
          <p:nvPr/>
        </p:nvSpPr>
        <p:spPr>
          <a:xfrm>
            <a:off x="6604000" y="5016500"/>
            <a:ext cx="635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2E7D32">
                    <a:alpha val="20000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06</a:t>
            </a:r>
            <a:endParaRPr lang="en-US" sz="1100"/>
          </a:p>
        </p:txBody>
      </p:sp>
      <p:cxnSp>
        <p:nvCxnSpPr>
          <p:cNvPr id="33" name="Connector 33"/>
          <p:cNvCxnSpPr/>
          <p:nvPr/>
        </p:nvCxnSpPr>
        <p:spPr>
          <a:xfrm rot="5354166">
            <a:off x="7016750" y="5549942"/>
            <a:ext cx="95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4" name="AutoShape 34"/>
          <p:cNvSpPr/>
          <p:nvPr/>
        </p:nvSpPr>
        <p:spPr>
          <a:xfrm>
            <a:off x="7683500" y="5080000"/>
            <a:ext cx="3683000" cy="952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理论结合实践与趋势探讨</a:t>
            </a:r>
            <a:endParaRPr lang="en-US" sz="1100"/>
          </a:p>
          <a:p>
            <a:pPr marL="0" indent="0" algn="l">
              <a:lnSpc>
                <a:spcPct val="116666"/>
              </a:lnSpc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探讨行业前沿发展趋势，将战略分析理论灵活运用于新商业环境，进一步提升战略洞察力与实际问题解决能力。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本项目知识图谱</a:t>
            </a:r>
            <a:endParaRPr lang="en-US" sz="110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9F15791-5338-9625-7789-22FB761C30D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3280" r="6625"/>
          <a:stretch>
            <a:fillRect/>
          </a:stretch>
        </p:blipFill>
        <p:spPr>
          <a:xfrm>
            <a:off x="6096000" y="0"/>
            <a:ext cx="5334000" cy="665881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396AA36-A72E-A256-F15C-53CD166FB6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E7E80A71-372E-B662-0F3E-61427752674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AutoShape 3">
            <a:extLst>
              <a:ext uri="{FF2B5EF4-FFF2-40B4-BE49-F238E27FC236}">
                <a16:creationId xmlns:a16="http://schemas.microsoft.com/office/drawing/2014/main" id="{4FBCDDB9-7076-BF9F-2738-E0A679DD9C8E}"/>
              </a:ext>
            </a:extLst>
          </p:cNvPr>
          <p:cNvSpPr/>
          <p:nvPr/>
        </p:nvSpPr>
        <p:spPr>
          <a:xfrm>
            <a:off x="762000" y="635000"/>
            <a:ext cx="10668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本项目知识图谱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3099C714-3631-AC35-668B-2A229DC0930C}"/>
              </a:ext>
            </a:extLst>
          </p:cNvPr>
          <p:cNvSpPr/>
          <p:nvPr/>
        </p:nvSpPr>
        <p:spPr>
          <a:xfrm>
            <a:off x="762000" y="1905000"/>
            <a:ext cx="5207000" cy="3429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66E3C62B-0764-D19A-8C4A-50AC4C726B4B}"/>
              </a:ext>
            </a:extLst>
          </p:cNvPr>
          <p:cNvSpPr/>
          <p:nvPr/>
        </p:nvSpPr>
        <p:spPr>
          <a:xfrm>
            <a:off x="762000" y="1905000"/>
            <a:ext cx="5207000" cy="609600"/>
          </a:xfrm>
          <a:prstGeom prst="roundRect">
            <a:avLst>
              <a:gd name="adj" fmla="val 0"/>
            </a:avLst>
          </a:prstGeom>
          <a:solidFill>
            <a:srgbClr val="2E7D32">
              <a:alpha val="8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6" name="Picture 6">
            <a:extLst>
              <a:ext uri="{FF2B5EF4-FFF2-40B4-BE49-F238E27FC236}">
                <a16:creationId xmlns:a16="http://schemas.microsoft.com/office/drawing/2014/main" id="{B033268F-49E4-126D-504E-CFB5DB6B73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2032000"/>
            <a:ext cx="355600" cy="355600"/>
          </a:xfrm>
          <a:prstGeom prst="rect">
            <a:avLst/>
          </a:prstGeom>
        </p:spPr>
      </p:pic>
      <p:sp>
        <p:nvSpPr>
          <p:cNvPr id="7" name="AutoShape 7">
            <a:extLst>
              <a:ext uri="{FF2B5EF4-FFF2-40B4-BE49-F238E27FC236}">
                <a16:creationId xmlns:a16="http://schemas.microsoft.com/office/drawing/2014/main" id="{FDDA2863-881C-D045-F42A-FDBF4DD9BAA6}"/>
              </a:ext>
            </a:extLst>
          </p:cNvPr>
          <p:cNvSpPr/>
          <p:nvPr/>
        </p:nvSpPr>
        <p:spPr>
          <a:xfrm>
            <a:off x="1460500" y="1981200"/>
            <a:ext cx="4318000" cy="4572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模块一：战略分析（起点与基础）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AutoShape 8">
            <a:extLst>
              <a:ext uri="{FF2B5EF4-FFF2-40B4-BE49-F238E27FC236}">
                <a16:creationId xmlns:a16="http://schemas.microsoft.com/office/drawing/2014/main" id="{C0770186-5EEB-CA2B-2507-C174E889A2A5}"/>
              </a:ext>
            </a:extLst>
          </p:cNvPr>
          <p:cNvSpPr/>
          <p:nvPr/>
        </p:nvSpPr>
        <p:spPr>
          <a:xfrm>
            <a:off x="952500" y="2794000"/>
            <a:ext cx="482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83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明确战略目标，系统收集内外部数据，运用专业分析工具，识别关键问题并提出针对性建议，是战略管理的首要环节。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9" name="Connector 9">
            <a:extLst>
              <a:ext uri="{FF2B5EF4-FFF2-40B4-BE49-F238E27FC236}">
                <a16:creationId xmlns:a16="http://schemas.microsoft.com/office/drawing/2014/main" id="{6F0E405F-F6C6-FBA0-7146-0A6837E52CF0}"/>
              </a:ext>
            </a:extLst>
          </p:cNvPr>
          <p:cNvCxnSpPr/>
          <p:nvPr/>
        </p:nvCxnSpPr>
        <p:spPr>
          <a:xfrm rot="-9046">
            <a:off x="952508" y="3803650"/>
            <a:ext cx="482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" name="AutoShape 10">
            <a:extLst>
              <a:ext uri="{FF2B5EF4-FFF2-40B4-BE49-F238E27FC236}">
                <a16:creationId xmlns:a16="http://schemas.microsoft.com/office/drawing/2014/main" id="{7A5ED8DE-D46F-1880-B710-A9CF8C1CED0C}"/>
              </a:ext>
            </a:extLst>
          </p:cNvPr>
          <p:cNvSpPr/>
          <p:nvPr/>
        </p:nvSpPr>
        <p:spPr>
          <a:xfrm>
            <a:off x="952500" y="4000500"/>
            <a:ext cx="23495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>
                <a:ln>
                  <a:noFill/>
                </a:ln>
                <a:solidFill>
                  <a:srgbClr val="2E7D3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核心流程：</a:t>
            </a:r>
            <a:b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1F2329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确立目标 → 数据采集 → 工具应用 → 策略建议 → 动态评估与调整。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1" name="Connector 11">
            <a:extLst>
              <a:ext uri="{FF2B5EF4-FFF2-40B4-BE49-F238E27FC236}">
                <a16:creationId xmlns:a16="http://schemas.microsoft.com/office/drawing/2014/main" id="{F607BD46-387F-702C-08F7-21FA603ED6BF}"/>
              </a:ext>
            </a:extLst>
          </p:cNvPr>
          <p:cNvCxnSpPr/>
          <p:nvPr/>
        </p:nvCxnSpPr>
        <p:spPr>
          <a:xfrm rot="5357030">
            <a:off x="2857500" y="4565690"/>
            <a:ext cx="1016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AutoShape 12">
            <a:extLst>
              <a:ext uri="{FF2B5EF4-FFF2-40B4-BE49-F238E27FC236}">
                <a16:creationId xmlns:a16="http://schemas.microsoft.com/office/drawing/2014/main" id="{BAF7CED4-F49A-8187-109E-93DA01508FDB}"/>
              </a:ext>
            </a:extLst>
          </p:cNvPr>
          <p:cNvSpPr/>
          <p:nvPr/>
        </p:nvSpPr>
        <p:spPr>
          <a:xfrm>
            <a:off x="3492500" y="4000500"/>
            <a:ext cx="2286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1666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300" b="1" i="0" u="none" strike="noStrike" kern="0" cap="none" spc="0" normalizeH="0" baseline="0" noProof="0">
                <a:ln>
                  <a:noFill/>
                </a:ln>
                <a:solidFill>
                  <a:srgbClr val="2E7D3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经典案例：</a:t>
            </a:r>
            <a:b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1F2329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555555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深度解析华为全球化战略布局、老乡鸡品牌升级战略，提炼实战应对策略。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" name="AutoShape 13">
            <a:extLst>
              <a:ext uri="{FF2B5EF4-FFF2-40B4-BE49-F238E27FC236}">
                <a16:creationId xmlns:a16="http://schemas.microsoft.com/office/drawing/2014/main" id="{0A35168F-6AE4-C332-0262-62C21D4106B9}"/>
              </a:ext>
            </a:extLst>
          </p:cNvPr>
          <p:cNvSpPr/>
          <p:nvPr/>
        </p:nvSpPr>
        <p:spPr>
          <a:xfrm>
            <a:off x="6350000" y="1905000"/>
            <a:ext cx="5080000" cy="1016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4" name="AutoShape 14">
            <a:extLst>
              <a:ext uri="{FF2B5EF4-FFF2-40B4-BE49-F238E27FC236}">
                <a16:creationId xmlns:a16="http://schemas.microsoft.com/office/drawing/2014/main" id="{1F689434-F011-3356-10BF-3E71108C6F42}"/>
              </a:ext>
            </a:extLst>
          </p:cNvPr>
          <p:cNvSpPr/>
          <p:nvPr/>
        </p:nvSpPr>
        <p:spPr>
          <a:xfrm>
            <a:off x="6350000" y="1905000"/>
            <a:ext cx="76200" cy="1016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5" name="Picture 15">
            <a:extLst>
              <a:ext uri="{FF2B5EF4-FFF2-40B4-BE49-F238E27FC236}">
                <a16:creationId xmlns:a16="http://schemas.microsoft.com/office/drawing/2014/main" id="{D8B8E35B-FE6B-84ED-7E6C-05F4ECFF06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04000" y="2095500"/>
            <a:ext cx="406400" cy="406400"/>
          </a:xfrm>
          <a:prstGeom prst="rect">
            <a:avLst/>
          </a:prstGeom>
        </p:spPr>
      </p:pic>
      <p:sp>
        <p:nvSpPr>
          <p:cNvPr id="16" name="AutoShape 16">
            <a:extLst>
              <a:ext uri="{FF2B5EF4-FFF2-40B4-BE49-F238E27FC236}">
                <a16:creationId xmlns:a16="http://schemas.microsoft.com/office/drawing/2014/main" id="{30D8AB5A-DB9E-DE8E-FABA-94A3735A59D3}"/>
              </a:ext>
            </a:extLst>
          </p:cNvPr>
          <p:cNvSpPr/>
          <p:nvPr/>
        </p:nvSpPr>
        <p:spPr>
          <a:xfrm>
            <a:off x="7239000" y="2032000"/>
            <a:ext cx="393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模块二：战略制定</a:t>
            </a:r>
            <a:b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1F2329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在分析基础上，制定使命、愿景与目标，明确业务组合与竞争策略，形成可落地的行动蓝图。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7" name="AutoShape 17">
            <a:extLst>
              <a:ext uri="{FF2B5EF4-FFF2-40B4-BE49-F238E27FC236}">
                <a16:creationId xmlns:a16="http://schemas.microsoft.com/office/drawing/2014/main" id="{E5543FE8-891A-13CB-2109-B199DC898DE7}"/>
              </a:ext>
            </a:extLst>
          </p:cNvPr>
          <p:cNvSpPr/>
          <p:nvPr/>
        </p:nvSpPr>
        <p:spPr>
          <a:xfrm>
            <a:off x="6350000" y="3175000"/>
            <a:ext cx="5080000" cy="1016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" name="AutoShape 18">
            <a:extLst>
              <a:ext uri="{FF2B5EF4-FFF2-40B4-BE49-F238E27FC236}">
                <a16:creationId xmlns:a16="http://schemas.microsoft.com/office/drawing/2014/main" id="{7704E028-6BF1-8A0A-52BE-9F264B197D90}"/>
              </a:ext>
            </a:extLst>
          </p:cNvPr>
          <p:cNvSpPr/>
          <p:nvPr/>
        </p:nvSpPr>
        <p:spPr>
          <a:xfrm>
            <a:off x="6350000" y="3175000"/>
            <a:ext cx="76200" cy="1016000"/>
          </a:xfrm>
          <a:prstGeom prst="roundRect">
            <a:avLst>
              <a:gd name="adj" fmla="val 0"/>
            </a:avLst>
          </a:prstGeom>
          <a:solidFill>
            <a:srgbClr val="2E7D32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9" name="Picture 19">
            <a:extLst>
              <a:ext uri="{FF2B5EF4-FFF2-40B4-BE49-F238E27FC236}">
                <a16:creationId xmlns:a16="http://schemas.microsoft.com/office/drawing/2014/main" id="{C8743DA6-B3AA-8FC0-F145-8C89C3572FD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04000" y="3365500"/>
            <a:ext cx="406400" cy="406400"/>
          </a:xfrm>
          <a:prstGeom prst="rect">
            <a:avLst/>
          </a:prstGeom>
        </p:spPr>
      </p:pic>
      <p:sp>
        <p:nvSpPr>
          <p:cNvPr id="20" name="AutoShape 20">
            <a:extLst>
              <a:ext uri="{FF2B5EF4-FFF2-40B4-BE49-F238E27FC236}">
                <a16:creationId xmlns:a16="http://schemas.microsoft.com/office/drawing/2014/main" id="{18E66F27-8CCC-4472-FDBD-13D2B4D616FC}"/>
              </a:ext>
            </a:extLst>
          </p:cNvPr>
          <p:cNvSpPr/>
          <p:nvPr/>
        </p:nvSpPr>
        <p:spPr>
          <a:xfrm>
            <a:off x="7239000" y="3302000"/>
            <a:ext cx="393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模块三：战略实施</a:t>
            </a:r>
            <a:b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1F2329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将战略规划转化为实际行动，通过组织架构优化、资源配置与流程管控，确保战略目标逐层落地。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" name="AutoShape 21">
            <a:extLst>
              <a:ext uri="{FF2B5EF4-FFF2-40B4-BE49-F238E27FC236}">
                <a16:creationId xmlns:a16="http://schemas.microsoft.com/office/drawing/2014/main" id="{75159CBD-FA70-2E69-84E2-460A598346B3}"/>
              </a:ext>
            </a:extLst>
          </p:cNvPr>
          <p:cNvSpPr/>
          <p:nvPr/>
        </p:nvSpPr>
        <p:spPr>
          <a:xfrm>
            <a:off x="6350000" y="4445000"/>
            <a:ext cx="5080000" cy="1016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2" name="AutoShape 22">
            <a:extLst>
              <a:ext uri="{FF2B5EF4-FFF2-40B4-BE49-F238E27FC236}">
                <a16:creationId xmlns:a16="http://schemas.microsoft.com/office/drawing/2014/main" id="{8732E149-4E81-3044-C948-1307A61BD34E}"/>
              </a:ext>
            </a:extLst>
          </p:cNvPr>
          <p:cNvSpPr/>
          <p:nvPr/>
        </p:nvSpPr>
        <p:spPr>
          <a:xfrm>
            <a:off x="6350000" y="4445000"/>
            <a:ext cx="76200" cy="1016000"/>
          </a:xfrm>
          <a:prstGeom prst="roundRect">
            <a:avLst>
              <a:gd name="adj" fmla="val 0"/>
            </a:avLst>
          </a:prstGeom>
          <a:solidFill>
            <a:srgbClr val="2E7D32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23" name="Picture 23">
            <a:extLst>
              <a:ext uri="{FF2B5EF4-FFF2-40B4-BE49-F238E27FC236}">
                <a16:creationId xmlns:a16="http://schemas.microsoft.com/office/drawing/2014/main" id="{668F469F-266E-CFD5-846E-A2C6F527B36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04000" y="4635500"/>
            <a:ext cx="406400" cy="406400"/>
          </a:xfrm>
          <a:prstGeom prst="rect">
            <a:avLst/>
          </a:prstGeom>
        </p:spPr>
      </p:pic>
      <p:sp>
        <p:nvSpPr>
          <p:cNvPr id="24" name="AutoShape 24">
            <a:extLst>
              <a:ext uri="{FF2B5EF4-FFF2-40B4-BE49-F238E27FC236}">
                <a16:creationId xmlns:a16="http://schemas.microsoft.com/office/drawing/2014/main" id="{63D666E8-D6A1-9814-F0B4-DC0A0EED0EC3}"/>
              </a:ext>
            </a:extLst>
          </p:cNvPr>
          <p:cNvSpPr/>
          <p:nvPr/>
        </p:nvSpPr>
        <p:spPr>
          <a:xfrm>
            <a:off x="7239000" y="4572000"/>
            <a:ext cx="3937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模块四：战略控制</a:t>
            </a:r>
            <a:br>
              <a: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1F2329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</a:br>
            <a:r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建立监控与评估机制，对比实际绩效与目标偏差，及时进行纠偏调整，形成战略管理的完整闭环。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" name="AutoShape 25">
            <a:extLst>
              <a:ext uri="{FF2B5EF4-FFF2-40B4-BE49-F238E27FC236}">
                <a16:creationId xmlns:a16="http://schemas.microsoft.com/office/drawing/2014/main" id="{3263544C-5EC5-2501-04F2-F507B4EFF585}"/>
              </a:ext>
            </a:extLst>
          </p:cNvPr>
          <p:cNvSpPr/>
          <p:nvPr/>
        </p:nvSpPr>
        <p:spPr>
          <a:xfrm>
            <a:off x="762000" y="5778500"/>
            <a:ext cx="10668000" cy="698500"/>
          </a:xfrm>
          <a:prstGeom prst="roundRect">
            <a:avLst>
              <a:gd name="adj" fmla="val 0"/>
            </a:avLst>
          </a:prstGeom>
          <a:solidFill>
            <a:srgbClr val="2E7D32">
              <a:alpha val="1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6" name="AutoShape 26">
            <a:extLst>
              <a:ext uri="{FF2B5EF4-FFF2-40B4-BE49-F238E27FC236}">
                <a16:creationId xmlns:a16="http://schemas.microsoft.com/office/drawing/2014/main" id="{4FEC3DBB-94F9-A995-AAA9-4C965F18798D}"/>
              </a:ext>
            </a:extLst>
          </p:cNvPr>
          <p:cNvSpPr/>
          <p:nvPr/>
        </p:nvSpPr>
        <p:spPr>
          <a:xfrm>
            <a:off x="952500" y="5880100"/>
            <a:ext cx="10287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marR="0" lvl="0" indent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2E7D3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核心逻辑：</a:t>
            </a:r>
            <a:r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424242"/>
                </a:solidFill>
                <a:effectLst/>
                <a:uLnTx/>
                <a:uFillTx/>
                <a:latin typeface="Noto Sans SC"/>
                <a:ea typeface="Noto Sans SC"/>
                <a:cs typeface="Noto Sans SC"/>
                <a:sym typeface="Noto Sans SC"/>
              </a:rPr>
              <a:t>战略管理是“分析-制定-实施-控制”的动态闭环系统，各模块相互支撑，缺一不可，共同构成企业可持续发展的基石。</a:t>
            </a: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6610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项目工作场景</a:t>
            </a:r>
            <a:endParaRPr lang="en-US" sz="1100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 l="1420" r="1420"/>
          <a:stretch>
            <a:fillRect/>
          </a:stretch>
        </p:blipFill>
        <p:spPr>
          <a:xfrm>
            <a:off x="762000" y="1905000"/>
            <a:ext cx="4826000" cy="2794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5" name="AutoShape 5"/>
          <p:cNvSpPr/>
          <p:nvPr/>
        </p:nvSpPr>
        <p:spPr>
          <a:xfrm>
            <a:off x="762000" y="5080000"/>
            <a:ext cx="4826000" cy="1143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5080000"/>
            <a:ext cx="50800" cy="1143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7" name="AutoShape 7"/>
          <p:cNvSpPr/>
          <p:nvPr/>
        </p:nvSpPr>
        <p:spPr>
          <a:xfrm>
            <a:off x="952500" y="5207000"/>
            <a:ext cx="4445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张有为创办的智能机器人公司，在技术探索后遭遇变现难、资金链紧张与团队分歧的多重压力，正处于发展的十字路口。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5389889">
            <a:off x="3937000" y="4057659"/>
            <a:ext cx="431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3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6350000" y="1905000"/>
            <a:ext cx="17145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40500" y="2095500"/>
            <a:ext cx="355600" cy="3556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477000" y="2603500"/>
            <a:ext cx="14605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方向迷失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公司长远发展路径模糊，团队对未来走向缺乏共识，亟需明确核心目标。</a:t>
            </a:r>
          </a:p>
        </p:txBody>
      </p:sp>
      <p:sp>
        <p:nvSpPr>
          <p:cNvPr id="12" name="AutoShape 12"/>
          <p:cNvSpPr/>
          <p:nvPr/>
        </p:nvSpPr>
        <p:spPr>
          <a:xfrm>
            <a:off x="8255000" y="1905000"/>
            <a:ext cx="17145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45500" y="2095500"/>
            <a:ext cx="355600" cy="3556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382000" y="2603500"/>
            <a:ext cx="14605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竞争加剧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国内外对手快速崛起，市场份额争夺激烈，现有核心竞争力难以形成壁垒。</a:t>
            </a:r>
          </a:p>
        </p:txBody>
      </p:sp>
      <p:sp>
        <p:nvSpPr>
          <p:cNvPr id="15" name="AutoShape 15"/>
          <p:cNvSpPr/>
          <p:nvPr/>
        </p:nvSpPr>
        <p:spPr>
          <a:xfrm>
            <a:off x="9969500" y="1905000"/>
            <a:ext cx="1714500" cy="1905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60000" y="2095500"/>
            <a:ext cx="355600" cy="3556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10096500" y="2603500"/>
            <a:ext cx="1460500" cy="1079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资源瓶颈</a:t>
            </a:r>
            <a:endParaRPr lang="en-US" sz="1100"/>
          </a:p>
          <a:p>
            <a:pPr marL="0" indent="0" algn="l">
              <a:lnSpc>
                <a:spcPct val="108333"/>
              </a:lnSpc>
            </a:pPr>
            <a:r>
              <a:rPr lang="en-US" sz="12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资金与人力储备有限，关键环节投入难以兼顾，制约了技术迭代与市场拓展。</a:t>
            </a:r>
          </a:p>
        </p:txBody>
      </p:sp>
      <p:sp>
        <p:nvSpPr>
          <p:cNvPr id="18" name="AutoShape 18"/>
          <p:cNvSpPr/>
          <p:nvPr/>
        </p:nvSpPr>
        <p:spPr>
          <a:xfrm>
            <a:off x="6350000" y="4318000"/>
            <a:ext cx="5334000" cy="1905000"/>
          </a:xfrm>
          <a:prstGeom prst="roundRect">
            <a:avLst>
              <a:gd name="adj" fmla="val 0"/>
            </a:avLst>
          </a:prstGeom>
          <a:solidFill>
            <a:srgbClr val="2E7D32">
              <a:alpha val="6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9" name="AutoShape 19"/>
          <p:cNvSpPr/>
          <p:nvPr/>
        </p:nvSpPr>
        <p:spPr>
          <a:xfrm>
            <a:off x="6350000" y="4318000"/>
            <a:ext cx="50800" cy="1905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0" name="AutoShape 20"/>
          <p:cNvSpPr/>
          <p:nvPr/>
        </p:nvSpPr>
        <p:spPr>
          <a:xfrm>
            <a:off x="6540500" y="4445000"/>
            <a:ext cx="49530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战略分析：破局的关键一步</a:t>
            </a:r>
            <a:endParaRPr lang="en-US" sz="1100"/>
          </a:p>
          <a:p>
            <a:pPr marL="0" indent="0" algn="l">
              <a:lnSpc>
                <a:spcPct val="125000"/>
              </a:lnSpc>
            </a:pPr>
            <a:r>
              <a:rPr lang="en-US" sz="14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面对困境，唯有通过全面、深入的战略分析，才能厘清现状、精准识别市场机会并有效规避潜在风险，从而为公司的下一步战略制定提供科学、坚实的决策依据，让企业走出迷雾，重回正轨。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35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战略分析学习目标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3378200" cy="3556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33782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349500"/>
            <a:ext cx="355600" cy="3556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524000" y="2311400"/>
            <a:ext cx="23622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关键能力构建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15211">
            <a:off x="1016014" y="2978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952500" y="3175000"/>
            <a:ext cx="2997200" cy="215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熟练运用PEST、波特五力及SWOT等经典工具，对企业内外部环境进行系统性拆解。培养基于数据的收集、整理与分析能力，将理论模型应用于真实商业案例，形成可落地的战略洞察与决策建议。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394200" y="2032000"/>
            <a:ext cx="3378200" cy="3556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4394200" y="2032000"/>
            <a:ext cx="33782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48200" y="2349500"/>
            <a:ext cx="355600" cy="355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156200" y="2311400"/>
            <a:ext cx="23622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核心素养培育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15211">
            <a:off x="4648214" y="2978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4584700" y="3175000"/>
            <a:ext cx="2997200" cy="215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建立前瞻性、全局性的战略思维，在复杂信息中精准捕捉关键问题。强化风险意识，敏锐识别潜在威胁与机遇，同时提升商业敏感度，深刻理解市场动态、竞争格局与企业核心能力之间的内在逻辑与互动关系。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026400" y="2032000"/>
            <a:ext cx="3378200" cy="3556000"/>
          </a:xfrm>
          <a:prstGeom prst="roundRect">
            <a:avLst>
              <a:gd name="adj" fmla="val 0"/>
            </a:avLst>
          </a:prstGeom>
          <a:solidFill>
            <a:srgbClr val="FFFFFF">
              <a:alpha val="8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8026400" y="2032000"/>
            <a:ext cx="33782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80400" y="2349500"/>
            <a:ext cx="355600" cy="3556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8788400" y="2311400"/>
            <a:ext cx="2362200" cy="444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必备知识储备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15211">
            <a:off x="8280414" y="2978150"/>
            <a:ext cx="28702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8216900" y="3175000"/>
            <a:ext cx="2997200" cy="215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系统掌握战略分析的定义、核心价值与底层思维，厘清从信息搜集到策略输出的完整流程。透彻理解各类分析工具的适用场景与原理，同时警惕分析过程中的常见认知误区，掌握科学的应对与修正策略。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62000" y="5905500"/>
            <a:ext cx="10668000" cy="6985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1016000" y="59944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知识、能力与素养三位一体，共同构筑战略思考的基石，助力从理论认知迈向实战应用的全面提升。</a:t>
            </a:r>
            <a:endParaRPr lang="en-US" sz="1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0" y="0"/>
            <a:ext cx="152400" cy="6858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4" name="AutoShape 4"/>
          <p:cNvSpPr/>
          <p:nvPr/>
        </p:nvSpPr>
        <p:spPr>
          <a:xfrm>
            <a:off x="0" y="2413000"/>
            <a:ext cx="12192000" cy="1270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9600" b="1" i="0" u="none" strike="noStrike">
                <a:solidFill>
                  <a:srgbClr val="2E7D32">
                    <a:alpha val="14902"/>
                  </a:srgbClr>
                </a:solidFill>
                <a:latin typeface="Noto Sans SC"/>
                <a:ea typeface="Noto Sans SC"/>
                <a:cs typeface="Noto Sans SC"/>
                <a:sym typeface="Noto Sans SC"/>
              </a:rPr>
              <a:t>01</a:t>
            </a:r>
            <a:endParaRPr lang="en-US" sz="1100"/>
          </a:p>
        </p:txBody>
      </p:sp>
      <p:sp>
        <p:nvSpPr>
          <p:cNvPr id="5" name="AutoShape 5"/>
          <p:cNvSpPr/>
          <p:nvPr/>
        </p:nvSpPr>
        <p:spPr>
          <a:xfrm>
            <a:off x="0" y="4191000"/>
            <a:ext cx="1219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25000"/>
              </a:lnSpc>
              <a:defRPr/>
            </a:pPr>
            <a:r>
              <a:rPr lang="en-US" sz="4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战略分析基本知识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016000" y="5588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555555"/>
                </a:solidFill>
                <a:latin typeface="Noto Sans SC"/>
                <a:ea typeface="Noto Sans SC"/>
                <a:cs typeface="Noto Sans SC"/>
                <a:sym typeface="Noto Sans SC"/>
              </a:rPr>
              <a:t>从定义、核心作用到思维构建与执行流程，全方位夯实战略分析的理论基石，为后续商业决策提供底层逻辑支撑。</a:t>
            </a:r>
            <a:endParaRPr lang="en-US" sz="11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(一) 概述：战略分析的定义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1524000"/>
            <a:ext cx="10668000" cy="25400"/>
          </a:xfrm>
          <a:prstGeom prst="roundRect">
            <a:avLst>
              <a:gd name="adj" fmla="val 0"/>
            </a:avLst>
          </a:prstGeom>
          <a:solidFill>
            <a:srgbClr val="2E7D32">
              <a:alpha val="5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3429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6" name="AutoShape 6"/>
          <p:cNvSpPr/>
          <p:nvPr/>
        </p:nvSpPr>
        <p:spPr>
          <a:xfrm>
            <a:off x="762000" y="2032000"/>
            <a:ext cx="34290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500" y="23495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1524000" y="23495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核心定义</a:t>
            </a:r>
            <a:endParaRPr lang="en-US" sz="1100"/>
          </a:p>
        </p:txBody>
      </p:sp>
      <p:cxnSp>
        <p:nvCxnSpPr>
          <p:cNvPr id="9" name="Connector 9"/>
          <p:cNvCxnSpPr/>
          <p:nvPr/>
        </p:nvCxnSpPr>
        <p:spPr>
          <a:xfrm rot="-14323">
            <a:off x="952513" y="30416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" name="AutoShape 10"/>
          <p:cNvSpPr/>
          <p:nvPr/>
        </p:nvSpPr>
        <p:spPr>
          <a:xfrm>
            <a:off x="952500" y="3238500"/>
            <a:ext cx="3048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战略分析是企业为制定科学有效的战略，对外部宏观环境、行业竞争环境以及内部资源与能力进行全面、系统、深入的研究和评估的过程，是战略管理的基石。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381500" y="2032000"/>
            <a:ext cx="3429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2" name="AutoShape 12"/>
          <p:cNvSpPr/>
          <p:nvPr/>
        </p:nvSpPr>
        <p:spPr>
          <a:xfrm>
            <a:off x="4381500" y="2032000"/>
            <a:ext cx="34290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72000" y="2349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5143500" y="23495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核心目的</a:t>
            </a:r>
            <a:endParaRPr lang="en-US" sz="1100"/>
          </a:p>
        </p:txBody>
      </p:sp>
      <p:cxnSp>
        <p:nvCxnSpPr>
          <p:cNvPr id="15" name="Connector 15"/>
          <p:cNvCxnSpPr/>
          <p:nvPr/>
        </p:nvCxnSpPr>
        <p:spPr>
          <a:xfrm rot="-14323">
            <a:off x="4572013" y="30416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6" name="AutoShape 16"/>
          <p:cNvSpPr/>
          <p:nvPr/>
        </p:nvSpPr>
        <p:spPr>
          <a:xfrm>
            <a:off x="4572000" y="3238500"/>
            <a:ext cx="3048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作为战略管理的起点，旨在通过系统分析，精准回答两个核心问题：一是“我们现在在哪里？”，完成对企业现状的客观评估；二是“我们面临着什么？”，识别关键的市场机会与潜在威胁。</a:t>
            </a:r>
            <a:endParaRPr lang="en-US" sz="1100"/>
          </a:p>
        </p:txBody>
      </p:sp>
      <p:sp>
        <p:nvSpPr>
          <p:cNvPr id="17" name="AutoShape 17"/>
          <p:cNvSpPr/>
          <p:nvPr/>
        </p:nvSpPr>
        <p:spPr>
          <a:xfrm>
            <a:off x="8001000" y="2032000"/>
            <a:ext cx="3429000" cy="3302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8" name="AutoShape 18"/>
          <p:cNvSpPr/>
          <p:nvPr/>
        </p:nvSpPr>
        <p:spPr>
          <a:xfrm>
            <a:off x="8001000" y="2032000"/>
            <a:ext cx="3429000" cy="762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9" name="Picture 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91500" y="2349500"/>
            <a:ext cx="406400" cy="406400"/>
          </a:xfrm>
          <a:prstGeom prst="rect">
            <a:avLst/>
          </a:prstGeom>
        </p:spPr>
      </p:pic>
      <p:sp>
        <p:nvSpPr>
          <p:cNvPr id="20" name="AutoShape 20"/>
          <p:cNvSpPr/>
          <p:nvPr/>
        </p:nvSpPr>
        <p:spPr>
          <a:xfrm>
            <a:off x="8763000" y="2349500"/>
            <a:ext cx="2413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关键特征</a:t>
            </a:r>
            <a:endParaRPr lang="en-US" sz="1100"/>
          </a:p>
        </p:txBody>
      </p:sp>
      <p:cxnSp>
        <p:nvCxnSpPr>
          <p:cNvPr id="21" name="Connector 21"/>
          <p:cNvCxnSpPr/>
          <p:nvPr/>
        </p:nvCxnSpPr>
        <p:spPr>
          <a:xfrm rot="-14323">
            <a:off x="8191513" y="3041650"/>
            <a:ext cx="3048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2" name="AutoShape 22"/>
          <p:cNvSpPr/>
          <p:nvPr/>
        </p:nvSpPr>
        <p:spPr>
          <a:xfrm>
            <a:off x="8191500" y="3238500"/>
            <a:ext cx="3048000" cy="190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16666"/>
              </a:lnSpc>
              <a:defRPr/>
            </a:pPr>
            <a:r>
              <a:rPr lang="en-US" sz="1400" b="0" i="0" u="none" strike="noStrike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战略分析并非简单罗列事实，而是对信息进行深度加工与解读。其核心在于揭示环境变化的趋势、竞争的本质以及企业的优劣势，为后续战略制定提供清晰、可靠的方向与决策依据。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762000" y="5651500"/>
            <a:ext cx="10668000" cy="889000"/>
          </a:xfrm>
          <a:prstGeom prst="roundRect">
            <a:avLst>
              <a:gd name="adj" fmla="val 0"/>
            </a:avLst>
          </a:prstGeom>
          <a:solidFill>
            <a:srgbClr val="2E7D32">
              <a:alpha val="8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4" name="AutoShape 24"/>
          <p:cNvSpPr/>
          <p:nvPr/>
        </p:nvSpPr>
        <p:spPr>
          <a:xfrm>
            <a:off x="952500" y="5778500"/>
            <a:ext cx="10287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总结而言，战略分析是企业的“全面体检”，它通过内外结合的审视，将碎片化信息转化为战略洞察，确保企业在复杂多变的市场中找准定位、把握机遇。</a:t>
            </a:r>
            <a:endParaRPr lang="en-US" sz="11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4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3" name="AutoShape 3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32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(一) 概述：战略分析的作用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762000" y="2032000"/>
            <a:ext cx="3429000" cy="177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5" name="AutoShape 5"/>
          <p:cNvSpPr/>
          <p:nvPr/>
        </p:nvSpPr>
        <p:spPr>
          <a:xfrm>
            <a:off x="762000" y="2032000"/>
            <a:ext cx="76200" cy="1778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6000" y="2222500"/>
            <a:ext cx="304800" cy="304800"/>
          </a:xfrm>
          <a:prstGeom prst="rect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1460500" y="2184400"/>
            <a:ext cx="2603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提供决策依据</a:t>
            </a:r>
            <a:endParaRPr lang="en-US" sz="1100"/>
          </a:p>
        </p:txBody>
      </p:sp>
      <p:cxnSp>
        <p:nvCxnSpPr>
          <p:cNvPr id="8" name="Connector 8"/>
          <p:cNvCxnSpPr/>
          <p:nvPr/>
        </p:nvCxnSpPr>
        <p:spPr>
          <a:xfrm rot="-14946">
            <a:off x="1016014" y="27241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AutoShape 9"/>
          <p:cNvSpPr/>
          <p:nvPr/>
        </p:nvSpPr>
        <p:spPr>
          <a:xfrm>
            <a:off x="1016000" y="2921000"/>
            <a:ext cx="292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是制定公司层、业务层和职能层战略的根本出发点，确保战略方向的科学性与合理性。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4445000" y="2032000"/>
            <a:ext cx="3429000" cy="177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1" name="AutoShape 11"/>
          <p:cNvSpPr/>
          <p:nvPr/>
        </p:nvSpPr>
        <p:spPr>
          <a:xfrm>
            <a:off x="4445000" y="2032000"/>
            <a:ext cx="76200" cy="1778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99000" y="2222500"/>
            <a:ext cx="304800" cy="3048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5143500" y="2184400"/>
            <a:ext cx="2603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识别机会与威胁</a:t>
            </a:r>
            <a:endParaRPr lang="en-US" sz="1100"/>
          </a:p>
        </p:txBody>
      </p:sp>
      <p:cxnSp>
        <p:nvCxnSpPr>
          <p:cNvPr id="14" name="Connector 14"/>
          <p:cNvCxnSpPr/>
          <p:nvPr/>
        </p:nvCxnSpPr>
        <p:spPr>
          <a:xfrm rot="-14946">
            <a:off x="4699014" y="27241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" name="AutoShape 15"/>
          <p:cNvSpPr/>
          <p:nvPr/>
        </p:nvSpPr>
        <p:spPr>
          <a:xfrm>
            <a:off x="4699000" y="2921000"/>
            <a:ext cx="292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敏锐捕捉新技术、新政策带来的市场机会，同时前瞻性识别新竞争者、用户偏好变化等潜在威胁。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8001000" y="2032000"/>
            <a:ext cx="3429000" cy="1778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17" name="AutoShape 17"/>
          <p:cNvSpPr/>
          <p:nvPr/>
        </p:nvSpPr>
        <p:spPr>
          <a:xfrm>
            <a:off x="8001000" y="2032000"/>
            <a:ext cx="76200" cy="1778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18" name="Picture 1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55000" y="2222500"/>
            <a:ext cx="304800" cy="304800"/>
          </a:xfrm>
          <a:prstGeom prst="rect">
            <a:avLst/>
          </a:prstGeom>
        </p:spPr>
      </p:pic>
      <p:sp>
        <p:nvSpPr>
          <p:cNvPr id="19" name="AutoShape 19"/>
          <p:cNvSpPr/>
          <p:nvPr/>
        </p:nvSpPr>
        <p:spPr>
          <a:xfrm>
            <a:off x="8699500" y="2184400"/>
            <a:ext cx="26035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评估优势与劣势</a:t>
            </a:r>
            <a:endParaRPr lang="en-US" sz="1100"/>
          </a:p>
        </p:txBody>
      </p:sp>
      <p:cxnSp>
        <p:nvCxnSpPr>
          <p:cNvPr id="20" name="Connector 20"/>
          <p:cNvCxnSpPr/>
          <p:nvPr/>
        </p:nvCxnSpPr>
        <p:spPr>
          <a:xfrm rot="-14946">
            <a:off x="8255014" y="2724150"/>
            <a:ext cx="292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AutoShape 21"/>
          <p:cNvSpPr/>
          <p:nvPr/>
        </p:nvSpPr>
        <p:spPr>
          <a:xfrm>
            <a:off x="8255000" y="2921000"/>
            <a:ext cx="2921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清晰剖析自身核心竞争力与资源短板，从而在战略执行中做到扬长避短，最大化发挥自身潜力。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62000" y="4318000"/>
            <a:ext cx="52705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3" name="AutoShape 23"/>
          <p:cNvSpPr/>
          <p:nvPr/>
        </p:nvSpPr>
        <p:spPr>
          <a:xfrm>
            <a:off x="762000" y="4318000"/>
            <a:ext cx="76200" cy="1651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16000" y="4508500"/>
            <a:ext cx="304800" cy="3048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1460500" y="4470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支持资源配置</a:t>
            </a:r>
            <a:endParaRPr lang="en-US" sz="1100"/>
          </a:p>
        </p:txBody>
      </p:sp>
      <p:cxnSp>
        <p:nvCxnSpPr>
          <p:cNvPr id="26" name="Connector 26"/>
          <p:cNvCxnSpPr/>
          <p:nvPr/>
        </p:nvCxnSpPr>
        <p:spPr>
          <a:xfrm rot="-9167">
            <a:off x="1016008" y="50101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7" name="AutoShape 27"/>
          <p:cNvSpPr/>
          <p:nvPr/>
        </p:nvSpPr>
        <p:spPr>
          <a:xfrm>
            <a:off x="1016000" y="5207000"/>
            <a:ext cx="4762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基于战略优先级，将有限的人力、物力和财力资源，集中投入到最能创造价值、最符合战略目标的关键领域，避免资源分散与浪费。</a:t>
            </a:r>
            <a:endParaRPr lang="en-US" sz="1100"/>
          </a:p>
        </p:txBody>
      </p:sp>
      <p:sp>
        <p:nvSpPr>
          <p:cNvPr id="28" name="AutoShape 28"/>
          <p:cNvSpPr/>
          <p:nvPr/>
        </p:nvSpPr>
        <p:spPr>
          <a:xfrm>
            <a:off x="6286500" y="4318000"/>
            <a:ext cx="5270500" cy="1651000"/>
          </a:xfrm>
          <a:prstGeom prst="roundRect">
            <a:avLst>
              <a:gd name="adj" fmla="val 0"/>
            </a:avLst>
          </a:prstGeom>
          <a:solidFill>
            <a:srgbClr val="FFFFFF">
              <a:alpha val="7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sp>
        <p:nvSpPr>
          <p:cNvPr id="29" name="AutoShape 29"/>
          <p:cNvSpPr/>
          <p:nvPr/>
        </p:nvSpPr>
        <p:spPr>
          <a:xfrm>
            <a:off x="6286500" y="4318000"/>
            <a:ext cx="76200" cy="1651000"/>
          </a:xfrm>
          <a:prstGeom prst="roundRect">
            <a:avLst>
              <a:gd name="adj" fmla="val 0"/>
            </a:avLst>
          </a:prstGeom>
          <a:solidFill>
            <a:srgbClr val="2E7D32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  <a:endParaRPr/>
          </a:p>
        </p:txBody>
      </p:sp>
      <p:pic>
        <p:nvPicPr>
          <p:cNvPr id="30" name="Picture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40500" y="4508500"/>
            <a:ext cx="304800" cy="304800"/>
          </a:xfrm>
          <a:prstGeom prst="rect">
            <a:avLst/>
          </a:prstGeom>
        </p:spPr>
      </p:pic>
      <p:sp>
        <p:nvSpPr>
          <p:cNvPr id="31" name="AutoShape 31"/>
          <p:cNvSpPr/>
          <p:nvPr/>
        </p:nvSpPr>
        <p:spPr>
          <a:xfrm>
            <a:off x="6985000" y="4470400"/>
            <a:ext cx="4318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2E7D32"/>
                </a:solidFill>
                <a:latin typeface="Noto Sans SC"/>
                <a:ea typeface="Noto Sans SC"/>
                <a:cs typeface="Noto Sans SC"/>
                <a:sym typeface="Noto Sans SC"/>
              </a:rPr>
              <a:t>增强战略协同</a:t>
            </a:r>
            <a:endParaRPr lang="en-US" sz="1100"/>
          </a:p>
        </p:txBody>
      </p:sp>
      <p:cxnSp>
        <p:nvCxnSpPr>
          <p:cNvPr id="32" name="Connector 32"/>
          <p:cNvCxnSpPr/>
          <p:nvPr/>
        </p:nvCxnSpPr>
        <p:spPr>
          <a:xfrm rot="-9167">
            <a:off x="6540508" y="5010150"/>
            <a:ext cx="4762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2E7D32">
                <a:alpha val="2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3" name="AutoShape 33"/>
          <p:cNvSpPr/>
          <p:nvPr/>
        </p:nvSpPr>
        <p:spPr>
          <a:xfrm>
            <a:off x="6540500" y="5207000"/>
            <a:ext cx="47625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8333"/>
              </a:lnSpc>
              <a:defRPr/>
            </a:pPr>
            <a:r>
              <a:rPr lang="en-US" sz="1300" b="0" i="0" u="none" strike="noStrike">
                <a:solidFill>
                  <a:srgbClr val="525252"/>
                </a:solidFill>
                <a:latin typeface="Noto Sans SC"/>
                <a:ea typeface="Noto Sans SC"/>
                <a:cs typeface="Noto Sans SC"/>
                <a:sym typeface="Noto Sans SC"/>
              </a:rPr>
              <a:t>统一管理层与各部门的认知，使研发、营销、运营等各业务单元的行动计划与公司整体战略保持高度一致，形成强大的组织合力。</a:t>
            </a:r>
            <a:endParaRPr lang="en-US" sz="11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1681</Words>
  <Application>Microsoft Office PowerPoint</Application>
  <PresentationFormat>宽屏</PresentationFormat>
  <Paragraphs>225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Uncle Blues</dc:creator>
  <cp:lastModifiedBy>Blues Uncle</cp:lastModifiedBy>
  <cp:revision>6</cp:revision>
  <dcterms:modified xsi:type="dcterms:W3CDTF">2026-06-25T11:45:14Z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{"Label":"1","ContentProducer":"001191110102MACQD9K64010000","ProduceID":"7649251055073594341","ReservedCode1":"","ContentPropagator":"","PropagateID":"","ReservedCode2":""}</vt:lpwstr>
  </property>
</Properties>
</file>