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19"/>
  </p:notesMasterIdLst>
  <p:sldIdLst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083" autoAdjust="0"/>
  </p:normalViewPr>
  <p:slideViewPr>
    <p:cSldViewPr snapToGrid="0">
      <p:cViewPr varScale="1">
        <p:scale>
          <a:sx n="51" d="100"/>
          <a:sy n="51" d="100"/>
        </p:scale>
        <p:origin x="976" y="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25.06.2026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欢迎来到战略管理课程项目二的第一模块。在本模块中，我们将探讨战略管理的实务基础，首先聚焦于组织战略的基石——愿景、使命与价值观。这三者是任何组织制定和执行战略的起点，是指引方向的灯塔，是凝聚人心的灵魂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我们来回答第一个问题：如何确定及推行愿景、使命与价值观？确定需要经过审视环境、集体研讨、提炼思想、征求意见和正式发布五个步骤。而推行则需要高层垂范、持续沟通、融入制度、故事化传播和仪式化强化五种方法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二个问题是如何制定企业战略目标。制定目标应遵循SMART原则、与V-M-V一致、平衡短期与长期、突出重点等原则。方法上，可以采用自上而下与自下而上相结合的方式，并运用战略分析工具，设定挑战性目标并进行分解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第三个问题是如何确保愿景、使命、价值观与战略目标一致。关键在于通过战略解码、绘制战略地图、定期审视与调整，以及文化与制度保障这四种方法，确保战略目标始终服务于最终愿景的实现。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学完本模块，让我们一起回顾和总结。愿景是灯塔，指引方向；使命是路径，明确业务；价值观是罗盘，规范行为。掌握并有效运用这三者，是组织实现长远发展的根本保障。希望大家能通过这个小结，巩固所学，并明确下一步的学习方向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理论学习的最终目的是理解和指导实践。我们来看华为的案例。它的愿景、使命和价值观都非常清晰且有力。使命定义了业务，愿景描绘了未来，价值观则塑造了文化。这三者共同构成了华为成功的基石。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理论只有与实践相结合才能发挥其最大价值。这里我们介绍一个实用工具——“价值观-行为-结果”模型，用于自我评估。通过这个模型，你可以反思自己的行为是否与价值观一致，并思考如何调整行为以取得更好的结果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让我们回到开篇的案例。运用本模块所学的知识，我们可以清晰地看到，如果张有为团队能在创业初期就明确愿景、使命和价值观，他们可能就不会陷入困境。同时，我们介绍一个新的概念——企业宗旨，它代表了现代企业战略的新高度。感谢大家的聆听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开始学习之前，我们先明确本模块的学习目标。我们将从关键能力、核心素养和必备知识三个维度来构建我们的学习框架。通过本模块的学习，大家不仅要掌握愿景、使命和价值观的知识，更要培养分析和解决问题的能力，并树立前瞻性的战略思维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首先来理解三个核心概念。愿景，是组织的灯塔，回答“我们想成为什么”。使命，定义了组织的核心业务，回答“我们做什么”。价值观，是组织的行为准则，回答“我们如何做”。这三者共同构成了战略的基石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理论学习的最终目的是为了指导实践。在企业中，确立愿景、使命和价值观通常需要经过高层发起、内部研讨、员工沟通等步骤。我们本模块的学习内容，正是为了解决这些实际工作中的挑战。这个矩阵清晰地展示了理论与实践的对应关系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愿景、使命和价值观并非空洞的口号，它们深刻地影响着战略管理的四大职能。在战略制定、组织设计、领导激励和文化建设的每一个环节，我们都能看到它们的影子。它们为战略制定提供依据，为组织设计提供原则，为领导激励提供方向，为文化建设提供核心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 dirty="0">
                <a:solidFill>
                  <a:srgbClr val="000000"/>
                </a:solidFill>
              </a:rPr>
              <a:t>理论需要通过实践来深化。在企业中，确立和推行愿景、使命与价值观通常是一个重要的管理项目。这个过程包括内外部调研、组织研讨、文案撰写、发布沟通和融入管理体系等步骤，确保战略基石能够真正落地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，我们来进行一些课堂思考。首先，请大家选择一家知名企业进行案例分析。然后，我们来探讨一个比喻：为什么说没有价值观的企业就像没有罗盘的船？最后，请大家思考一下，如何将这些概念应用到自己的个人职业规划中。希望大家能积极思考，踊跃发言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在愿景、使命和价值观的管理中，战略管理者扮演着至关重要的角色。从董事会到CEO，再到高层管理团队、人力资源部门和全体管理者，每个人都承担着不同的责任，共同推动战略基石的落地。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深入探讨之前，我们先提出三个核心问题：如何确定和推行愿景、使命与价值观？如何制定战略目标？以及如何确保它们之间的一致性？同时，我们看看理论与实践的前沿趋势，如价值观驱动的领导力、ESG融合和数字化时代的价值观重塑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2.jpeg"/><Relationship Id="rId7" Type="http://schemas.openxmlformats.org/officeDocument/2006/relationships/image" Target="../media/image47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6.png"/><Relationship Id="rId5" Type="http://schemas.openxmlformats.org/officeDocument/2006/relationships/image" Target="../media/image45.svg"/><Relationship Id="rId10" Type="http://schemas.openxmlformats.org/officeDocument/2006/relationships/image" Target="../media/image17.svg"/><Relationship Id="rId4" Type="http://schemas.openxmlformats.org/officeDocument/2006/relationships/image" Target="../media/image44.png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.jpeg"/><Relationship Id="rId7" Type="http://schemas.openxmlformats.org/officeDocument/2006/relationships/image" Target="../media/image52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5" Type="http://schemas.openxmlformats.org/officeDocument/2006/relationships/image" Target="../media/image50.svg"/><Relationship Id="rId4" Type="http://schemas.openxmlformats.org/officeDocument/2006/relationships/image" Target="../media/image49.png"/><Relationship Id="rId9" Type="http://schemas.openxmlformats.org/officeDocument/2006/relationships/image" Target="../media/image33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2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5.svg"/><Relationship Id="rId5" Type="http://schemas.openxmlformats.org/officeDocument/2006/relationships/image" Target="../media/image54.png"/><Relationship Id="rId10" Type="http://schemas.openxmlformats.org/officeDocument/2006/relationships/image" Target="../media/image57.svg"/><Relationship Id="rId4" Type="http://schemas.openxmlformats.org/officeDocument/2006/relationships/image" Target="../media/image53.jpeg"/><Relationship Id="rId9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2.jpeg"/><Relationship Id="rId7" Type="http://schemas.openxmlformats.org/officeDocument/2006/relationships/image" Target="../media/image47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6.png"/><Relationship Id="rId11" Type="http://schemas.openxmlformats.org/officeDocument/2006/relationships/image" Target="../media/image63.svg"/><Relationship Id="rId5" Type="http://schemas.openxmlformats.org/officeDocument/2006/relationships/image" Target="../media/image59.svg"/><Relationship Id="rId10" Type="http://schemas.openxmlformats.org/officeDocument/2006/relationships/image" Target="../media/image62.png"/><Relationship Id="rId4" Type="http://schemas.openxmlformats.org/officeDocument/2006/relationships/image" Target="../media/image58.png"/><Relationship Id="rId9" Type="http://schemas.openxmlformats.org/officeDocument/2006/relationships/image" Target="../media/image61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2.jpeg"/><Relationship Id="rId7" Type="http://schemas.openxmlformats.org/officeDocument/2006/relationships/image" Target="../media/image67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png"/><Relationship Id="rId5" Type="http://schemas.openxmlformats.org/officeDocument/2006/relationships/image" Target="../media/image65.svg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jpeg"/><Relationship Id="rId7" Type="http://schemas.openxmlformats.org/officeDocument/2006/relationships/image" Target="../media/image12.jpeg"/><Relationship Id="rId12" Type="http://schemas.openxmlformats.org/officeDocument/2006/relationships/image" Target="../media/image17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sv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1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jpe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11" Type="http://schemas.openxmlformats.org/officeDocument/2006/relationships/image" Target="../media/image29.svg"/><Relationship Id="rId5" Type="http://schemas.openxmlformats.org/officeDocument/2006/relationships/image" Target="../media/image23.sv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.jpeg"/><Relationship Id="rId7" Type="http://schemas.openxmlformats.org/officeDocument/2006/relationships/image" Target="../media/image33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5" Type="http://schemas.openxmlformats.org/officeDocument/2006/relationships/image" Target="../media/image31.svg"/><Relationship Id="rId4" Type="http://schemas.openxmlformats.org/officeDocument/2006/relationships/image" Target="../media/image30.png"/><Relationship Id="rId9" Type="http://schemas.openxmlformats.org/officeDocument/2006/relationships/image" Target="../media/image35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svg"/><Relationship Id="rId3" Type="http://schemas.openxmlformats.org/officeDocument/2006/relationships/image" Target="../media/image2.jpeg"/><Relationship Id="rId7" Type="http://schemas.openxmlformats.org/officeDocument/2006/relationships/image" Target="../media/image19.sv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11" Type="http://schemas.openxmlformats.org/officeDocument/2006/relationships/image" Target="../media/image41.svg"/><Relationship Id="rId5" Type="http://schemas.openxmlformats.org/officeDocument/2006/relationships/image" Target="../media/image37.svg"/><Relationship Id="rId10" Type="http://schemas.openxmlformats.org/officeDocument/2006/relationships/image" Target="../media/image40.png"/><Relationship Id="rId4" Type="http://schemas.openxmlformats.org/officeDocument/2006/relationships/image" Target="../media/image36.png"/><Relationship Id="rId9" Type="http://schemas.openxmlformats.org/officeDocument/2006/relationships/image" Target="../media/image39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6858000" y="1397000"/>
            <a:ext cx="457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项目二 · 模块一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6858000" y="2286000"/>
            <a:ext cx="4826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愿景、使命</a:t>
            </a:r>
            <a:br>
              <a:rPr lang="en-US" sz="4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4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与价值观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6858000" y="4064000"/>
            <a:ext cx="4572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6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战略的基石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6858000" y="5461000"/>
            <a:ext cx="1016000" cy="762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问题一: 如何确定及推行愿景、使命与价值观?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457200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19050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01 / 确定步骤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413000"/>
            <a:ext cx="508000" cy="381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1016000" y="2794000"/>
            <a:ext cx="4699000" cy="317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01. 审视内外环境：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分析宏观趋势、行业方向、竞争格局、客户需求及内部资源能力，明确定位。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02. 组织集体研讨：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邀请公司高层、核心骨干及外部专家共同参与，群策群力探讨企业未来发展方向。</a:t>
            </a:r>
          </a:p>
          <a:p>
            <a:pPr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03. 提炼核心思想：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基于研讨结果形成草案，文字表述应追求简洁、清晰，且具备强大的感召力。</a:t>
            </a:r>
          </a:p>
          <a:p>
            <a:pPr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04. 广泛征求意见：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在企业内部全范围公示草案，充分收集并听取来自各层级员工的意见与建议。</a:t>
            </a:r>
          </a:p>
          <a:p>
            <a:pPr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05. 正式发布：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经最终修订完善后，由公司最高管理层正式对外对内宣布，确立指导地位。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6223000" y="1651000"/>
            <a:ext cx="5207000" cy="457200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6477000" y="19050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02 / 推行方法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477000" y="2413000"/>
            <a:ext cx="508000" cy="381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6477000" y="2794000"/>
            <a:ext cx="4699000" cy="317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01. 高层垂范：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企业的核心领导者要以身作则，率先垂范，成为践行价值观的标杆与榜样。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02. 持续沟通：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通过企业内刊、会议、公告栏等多种渠道反复宣传解读，确保全员理解认同。</a:t>
            </a:r>
          </a:p>
          <a:p>
            <a:pPr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03. 融入制度：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将价值观深度融入招聘、考核、晋升、激励等人力资源管理制度中，规范行为。</a:t>
            </a:r>
          </a:p>
          <a:p>
            <a:pPr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04. 故事化传播：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挖掘和讲述体现价值观的优秀员工事迹及客户成功案例，让理念变得生动可感。</a:t>
            </a:r>
          </a:p>
          <a:p>
            <a:pPr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05. 仪式化强化：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利用年会、表彰大会、入职仪式等重要活动契机，进行精神洗礼，强化文化认同。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问题二: 如何制定企业战略目标?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企业战略目标是连接愿景、使命与具体行动计划的桥梁，是指引企业发展方向的关键。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286000"/>
            <a:ext cx="5207000" cy="3937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2286000"/>
            <a:ext cx="5207000" cy="762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1016000" y="2603500"/>
            <a:ext cx="469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5803D"/>
                </a:solidFill>
                <a:latin typeface="Noto Sans SC"/>
                <a:ea typeface="Noto Sans SC"/>
                <a:cs typeface="Noto Sans SC"/>
                <a:sym typeface="Noto Sans SC"/>
              </a:rPr>
              <a:t>01 制定原则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302000"/>
            <a:ext cx="4699000" cy="266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• SMART原则：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目标应是具体的(Specific)、可衡量的(Measurable)、可实现的(Achievable)、相关的(Relevant)、有时限的(Time-bound)。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• 与V-M-V一致：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所有战略目标必须源于并支撑企业的愿景(Vision)、使命(Mission)和价值观(Value)，保持方向一致。</a:t>
            </a:r>
          </a:p>
          <a:p>
            <a:pPr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• 平衡短期与长期：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既要兼顾短期财务指标以维持生存，也要关注长期发展能力以保障未来，避免短视。</a:t>
            </a:r>
          </a:p>
          <a:p>
            <a:pPr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• 突出重点：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资源有限，应聚焦于对实现愿景最关键的少数几个核心目标，避免分散精力。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6223000" y="2286000"/>
            <a:ext cx="5207000" cy="3937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6223000" y="2286000"/>
            <a:ext cx="5207000" cy="762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6477000" y="2603500"/>
            <a:ext cx="469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5803D"/>
                </a:solidFill>
                <a:latin typeface="Noto Sans SC"/>
                <a:ea typeface="Noto Sans SC"/>
                <a:cs typeface="Noto Sans SC"/>
                <a:sym typeface="Noto Sans SC"/>
              </a:rPr>
              <a:t>02 制定方法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477000" y="3302000"/>
            <a:ext cx="4699000" cy="266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• 双向结合：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高层从宏观视角制定总体目标，同时各业务与职能部门从执行视角提出建议并制定分解目标，确保上下对齐。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• 工具辅助：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科学运用战略分析工具，如分析内外部环境的SWOT分析、分析宏观环境的PEST分析等，为目标制定提供依据。</a:t>
            </a:r>
          </a:p>
          <a:p>
            <a:pPr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• 适度挑战：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设定具有一定挑战性的目标以激发组织潜能，但要基于客观实际，避免目标过高导致士气受挫或脱离实际。</a:t>
            </a:r>
          </a:p>
          <a:p>
            <a:pPr indent="0" algn="l">
              <a:lnSpc>
                <a:spcPct val="116666"/>
              </a:lnSpc>
            </a:pPr>
            <a:r>
              <a:rPr lang="en-US" sz="14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• 层层分解：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将公司总体战略目标，按业务单元、职能部门、甚至岗位层层拆解，确保全员参与，人人肩上有指标。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问题三：如何确保愿景、使命、价值观与战略目标一致?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确保一致性是战略管理成功的关键，通过系统化的方法将顶层设计转化为落地实践。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159000"/>
            <a:ext cx="5207000" cy="20955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476500"/>
            <a:ext cx="609600" cy="609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905000" y="2413000"/>
            <a:ext cx="3810000" cy="158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01. 战略解码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将抽象的愿景、使命和价值观转化为具体的、可衡量的战略目标和关键绩效指标（KPIs），打通从“顶层设计”到“执行动作”的逻辑链路。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762000" y="4445000"/>
            <a:ext cx="5207000" cy="20955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4762500"/>
            <a:ext cx="609600" cy="609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905000" y="4699000"/>
            <a:ext cx="3810000" cy="158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03. 定期审视与调整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建立常态化的战略回顾机制（如季度/年度复盘），审视战略目标的落地执行情况，动态评估执行动作与V-M-V是否保持逻辑一致性，并及时纠偏。</a:t>
            </a:r>
          </a:p>
        </p:txBody>
      </p:sp>
      <p:sp>
        <p:nvSpPr>
          <p:cNvPr id="11" name="AutoShape 11"/>
          <p:cNvSpPr/>
          <p:nvPr/>
        </p:nvSpPr>
        <p:spPr>
          <a:xfrm>
            <a:off x="6223000" y="2159000"/>
            <a:ext cx="5207000" cy="20955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/>
          <a:srcRect l="27208" r="27208"/>
          <a:stretch>
            <a:fillRect/>
          </a:stretch>
        </p:blipFill>
        <p:spPr>
          <a:xfrm>
            <a:off x="6477000" y="2413000"/>
            <a:ext cx="1143000" cy="1587500"/>
          </a:xfrm>
          <a:prstGeom prst="roundRect">
            <a:avLst>
              <a:gd name="adj" fmla="val 8888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3" name="AutoShape 13"/>
          <p:cNvSpPr/>
          <p:nvPr/>
        </p:nvSpPr>
        <p:spPr>
          <a:xfrm>
            <a:off x="7810500" y="2413000"/>
            <a:ext cx="3365500" cy="158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02. 战略地图可视化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运用平衡计分卡（BSC）等专业工具绘制战略地图，清晰展示从愿景到财务、客户、内部流程、学习与成长四个维度目标的因果逻辑与支撑关系。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6223000" y="4445000"/>
            <a:ext cx="5207000" cy="20955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77000" y="4762500"/>
            <a:ext cx="609600" cy="609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7366000" y="4699000"/>
            <a:ext cx="3810000" cy="158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04. 文化与制度双重保障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建立与价值观导向一致的企业文化与管理制度体系，将价值观践行纳入绩效考核与晋升标准，从“软性”文化与“硬性”规则两方面保障战略落地不走样。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学习小结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6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本章系统学习了战略管理的基石——愿景、使命与价值观。我们了解了它们的定义、特征及其相互关系，并探讨了如何确定、推行它们，以及如何确保它们与战略目标的一致性。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413000"/>
            <a:ext cx="3302000" cy="2159000"/>
          </a:xfrm>
          <a:prstGeom prst="roundRect">
            <a:avLst>
              <a:gd name="adj" fmla="val 7058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730500"/>
            <a:ext cx="457200" cy="4572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651000" y="2667000"/>
            <a:ext cx="215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愿景 Vision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是灯塔，指引方向。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确立组织长期奋斗目标，描绘未来的宏伟蓝图。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4445000" y="2413000"/>
            <a:ext cx="3302000" cy="2159000"/>
          </a:xfrm>
          <a:prstGeom prst="roundRect">
            <a:avLst>
              <a:gd name="adj" fmla="val 7058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99000" y="2730500"/>
            <a:ext cx="457200" cy="4572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334000" y="2667000"/>
            <a:ext cx="215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使命 Mission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是路径，明确业务。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界定组织的核心业务范围与存在的根本理由。</a:t>
            </a:r>
          </a:p>
        </p:txBody>
      </p:sp>
      <p:sp>
        <p:nvSpPr>
          <p:cNvPr id="11" name="AutoShape 11"/>
          <p:cNvSpPr/>
          <p:nvPr/>
        </p:nvSpPr>
        <p:spPr>
          <a:xfrm>
            <a:off x="8128000" y="2413000"/>
            <a:ext cx="3302000" cy="2159000"/>
          </a:xfrm>
          <a:prstGeom prst="roundRect">
            <a:avLst>
              <a:gd name="adj" fmla="val 7058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82000" y="2730500"/>
            <a:ext cx="457200" cy="4572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9017000" y="2667000"/>
            <a:ext cx="215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价值观 Values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是罗盘，规范行为。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确立组织与员工共同遵循的行为准则与道德标准。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762000" y="4953000"/>
            <a:ext cx="10668000" cy="1397000"/>
          </a:xfrm>
          <a:prstGeom prst="roundRect">
            <a:avLst>
              <a:gd name="adj" fmla="val 7272"/>
            </a:avLst>
          </a:prstGeom>
          <a:solidFill>
            <a:srgbClr val="F0FDF4">
              <a:alpha val="100000"/>
            </a:srgbClr>
          </a:solidFill>
          <a:ln w="12700" cap="flat" cmpd="sng">
            <a:solidFill>
              <a:srgbClr val="BBF7D0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1016000" y="52070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5803D"/>
                </a:solidFill>
                <a:latin typeface="Noto Sans SC"/>
                <a:ea typeface="Noto Sans SC"/>
                <a:cs typeface="Noto Sans SC"/>
                <a:sym typeface="Noto Sans SC"/>
              </a:rPr>
              <a:t>“掌握并有效运用愿景、使命与价值观，是组织实现长远发展和持续成功的根本保障。”</a:t>
            </a:r>
            <a:endParaRPr lang="en-US"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看企业实际运作：华为技术有限公司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11659" b="11659"/>
          <a:stretch>
            <a:fillRect/>
          </a:stretch>
        </p:blipFill>
        <p:spPr>
          <a:xfrm>
            <a:off x="762000" y="1651000"/>
            <a:ext cx="5080000" cy="2921000"/>
          </a:xfrm>
          <a:prstGeom prst="roundRect">
            <a:avLst>
              <a:gd name="adj" fmla="val 5217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826000"/>
            <a:ext cx="5080000" cy="1651000"/>
          </a:xfrm>
          <a:prstGeom prst="roundRect">
            <a:avLst>
              <a:gd name="adj" fmla="val 9230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952500" y="50165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华为的实践充分体现了其愿景、使命和价值观的一致性。无论是在5G技术的研发上，还是在全球市场的开拓中，华为始终围绕“为客户创造价值”这一核心使命，通过“艰苦奋斗”的价值观，致力于构建“万物互联的智能世界”这一宏伟愿景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223000" y="1651000"/>
            <a:ext cx="5207000" cy="1524000"/>
          </a:xfrm>
          <a:prstGeom prst="roundRect">
            <a:avLst>
              <a:gd name="adj" fmla="val 8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6223000" y="1651000"/>
            <a:ext cx="101600" cy="15240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40500" y="19050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112000" y="1841500"/>
            <a:ext cx="4064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愿景 Vision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把数字世界带入每个人、每个家庭、每个组织，构建万物互联的智能世界。</a:t>
            </a:r>
          </a:p>
        </p:txBody>
      </p:sp>
      <p:sp>
        <p:nvSpPr>
          <p:cNvPr id="11" name="AutoShape 11"/>
          <p:cNvSpPr/>
          <p:nvPr/>
        </p:nvSpPr>
        <p:spPr>
          <a:xfrm>
            <a:off x="6223000" y="3429000"/>
            <a:ext cx="5207000" cy="1524000"/>
          </a:xfrm>
          <a:prstGeom prst="roundRect">
            <a:avLst>
              <a:gd name="adj" fmla="val 8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6223000" y="3429000"/>
            <a:ext cx="101600" cy="15240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540500" y="3683000"/>
            <a:ext cx="355600" cy="355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7112000" y="3619500"/>
            <a:ext cx="4064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使命 Mission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聚焦客户关注的挑战和压力，提供有竞争力的通信解决方案和服务，持续为客户创造最大价值。</a:t>
            </a:r>
          </a:p>
        </p:txBody>
      </p:sp>
      <p:sp>
        <p:nvSpPr>
          <p:cNvPr id="15" name="AutoShape 15"/>
          <p:cNvSpPr/>
          <p:nvPr/>
        </p:nvSpPr>
        <p:spPr>
          <a:xfrm>
            <a:off x="6223000" y="5080000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6" name="AutoShape 16"/>
          <p:cNvSpPr/>
          <p:nvPr/>
        </p:nvSpPr>
        <p:spPr>
          <a:xfrm>
            <a:off x="6223000" y="5080000"/>
            <a:ext cx="101600" cy="13970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540500" y="5359400"/>
            <a:ext cx="355600" cy="3556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7112000" y="5207000"/>
            <a:ext cx="4064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核心价值观 Values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6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以客户为中心，以奋斗者为本，长期坚持艰苦奋斗，坚持自我批判。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理论结合实践指引：自我评估模型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运用“价值观 - 行为 - 结果”模型进行自我评估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286000"/>
            <a:ext cx="5207000" cy="1905000"/>
          </a:xfrm>
          <a:prstGeom prst="roundRect">
            <a:avLst>
              <a:gd name="adj" fmla="val 8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F3F4F6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730500"/>
            <a:ext cx="609600" cy="609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905000" y="2540000"/>
            <a:ext cx="3683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01. 列出你的核心价值观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1000"/>
              </a:spcBef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思考对你来说最重要的3-5个价值观（如诚信、创新、责任、协作），明确个人行事的根本准则。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6223000" y="2286000"/>
            <a:ext cx="5207000" cy="1905000"/>
          </a:xfrm>
          <a:prstGeom prst="roundRect">
            <a:avLst>
              <a:gd name="adj" fmla="val 8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F3F4F6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2730500"/>
            <a:ext cx="609600" cy="609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366000" y="2540000"/>
            <a:ext cx="3683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02. 分析你的日常行为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1000"/>
              </a:spcBef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回顾过去一周，检视你的主要工作行为、决策依据及时间分配，判断其是否体现了你的核心价值观。</a:t>
            </a:r>
          </a:p>
        </p:txBody>
      </p:sp>
      <p:sp>
        <p:nvSpPr>
          <p:cNvPr id="11" name="AutoShape 11"/>
          <p:cNvSpPr/>
          <p:nvPr/>
        </p:nvSpPr>
        <p:spPr>
          <a:xfrm>
            <a:off x="762000" y="4445000"/>
            <a:ext cx="5207000" cy="1905000"/>
          </a:xfrm>
          <a:prstGeom prst="roundRect">
            <a:avLst>
              <a:gd name="adj" fmla="val 8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F3F4F6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4889500"/>
            <a:ext cx="609600" cy="609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905000" y="4699000"/>
            <a:ext cx="3683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03. 评估行为结果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1000"/>
              </a:spcBef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复盘行为产生的直接和间接结果，分析这些结果是否与你设定的短期目标或长期愿景相契合。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6223000" y="4445000"/>
            <a:ext cx="5207000" cy="1905000"/>
          </a:xfrm>
          <a:prstGeom prst="roundRect">
            <a:avLst>
              <a:gd name="adj" fmla="val 8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F3F4F6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77000" y="4889500"/>
            <a:ext cx="609600" cy="609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7366000" y="4699000"/>
            <a:ext cx="3683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04. 反思与调整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1000"/>
              </a:spcBef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若发现行为与价值观脱节，或结果未达预期，制定具体的行动调整方案，确保行为与价值观一致。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项目工作场景回顾 &amp; 知识加油站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F3F4F6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5207000" cy="762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6800" y="22352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651000" y="21844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项目工作场景回顾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66800" y="3175000"/>
            <a:ext cx="4597400" cy="241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回到本项目开篇的【项目工作场景】，张有为同学创办的智能机器人公司面临产品变现困难、市场竞争激烈等严峻挑战。</a:t>
            </a:r>
            <a:endParaRPr lang="en-US" sz="1100"/>
          </a:p>
          <a:p>
            <a:pPr indent="0" algn="l">
              <a:lnSpc>
                <a:spcPct val="133333"/>
              </a:lnSpc>
              <a:spcBef>
                <a:spcPts val="1200"/>
              </a:spcBef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试想，如果他们能在创业初期就明确公司的</a:t>
            </a:r>
            <a:r>
              <a:rPr lang="en-US" sz="14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愿景、使命和价值观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，那么在产品研发方向、市场定位和团队建设上可能会更加清晰和聚焦，从而更好地应对挑战，少走弯路。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6223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F3F4F6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6223000" y="1778000"/>
            <a:ext cx="5207000" cy="762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27800" y="22352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7112000" y="2184400"/>
            <a:ext cx="406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知识加油站：企业宗旨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527800" y="3175000"/>
            <a:ext cx="4597400" cy="241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近年来，一个新的战略概念——</a:t>
            </a: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“企业宗旨” (Corporate Purpose)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越来越受到全球企业的关注。</a:t>
            </a:r>
            <a:endParaRPr lang="en-US" sz="1100"/>
          </a:p>
          <a:p>
            <a:pPr indent="0" algn="l">
              <a:lnSpc>
                <a:spcPct val="133333"/>
              </a:lnSpc>
              <a:spcBef>
                <a:spcPts val="1200"/>
              </a:spcBef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它超越了传统的“利润最大化”单一目标，强调企业对社会和环境的积极贡献，回答“企业为什么存在”的根本问题。它与愿景、使命、价值观共同构成了现代企业战略的</a:t>
            </a:r>
            <a:r>
              <a:rPr lang="en-US" sz="14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灵魂与基石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68000" y="6190112"/>
            <a:ext cx="1524000" cy="6678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学习目标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3302000" cy="4572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3302000" cy="762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6800" y="2032000"/>
            <a:ext cx="457200" cy="4572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651000" y="2032000"/>
            <a:ext cx="215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关键能力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2921000"/>
            <a:ext cx="2794000" cy="304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通过跨专业知识与实际案例相结合，培养学生的跨专业分析能力。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培养学生案例分析、判断能力及观点的归纳、提炼技能。</a:t>
            </a: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通过案例学习培养学生发现、分析与解决问题的能力。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4445000" y="1651000"/>
            <a:ext cx="3302000" cy="4572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4445000" y="1651000"/>
            <a:ext cx="3302000" cy="762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49800" y="2032000"/>
            <a:ext cx="457200" cy="4572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334000" y="2032000"/>
            <a:ext cx="215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核心素养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99000" y="2921000"/>
            <a:ext cx="2794000" cy="304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培养学生的前瞻性思维和系统的战略思维。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关注当下中国挑战，客观分析短板，树立迎难而上的决心与信心。</a:t>
            </a:r>
          </a:p>
          <a:p>
            <a:pPr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学习中国传统优秀战略思想，培养民族自豪感及将其运用于实践的意识。</a:t>
            </a:r>
          </a:p>
          <a:p>
            <a:pPr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关注战略管理中的利益相关者，培养多视角、全方位分析问题的意识。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8128000" y="1651000"/>
            <a:ext cx="3302000" cy="4572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8128000" y="1651000"/>
            <a:ext cx="3302000" cy="762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32800" y="2032000"/>
            <a:ext cx="457200" cy="4572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9017000" y="2032000"/>
            <a:ext cx="215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必备知识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382000" y="2921000"/>
            <a:ext cx="2794000" cy="304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愿景、使命与价值观的定义、特征与相互关系。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企业战略目标的制定方法与原则。</a:t>
            </a: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如何确保愿景、使命、价值观与战略目标的一致性。</a:t>
            </a: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战略管理职能与战略管理者的角色。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基本知识：核心概念定义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3302000" cy="4699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t="12531" b="12531"/>
          <a:stretch>
            <a:fillRect/>
          </a:stretch>
        </p:blipFill>
        <p:spPr>
          <a:xfrm>
            <a:off x="762000" y="1651000"/>
            <a:ext cx="3302000" cy="1651000"/>
          </a:xfrm>
          <a:prstGeom prst="roundRect">
            <a:avLst>
              <a:gd name="adj" fmla="val 9230"/>
            </a:avLst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5560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460500" y="35306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愿景 (Vision)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4318000"/>
            <a:ext cx="2794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定义：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组织对未来的憧憬和期望，回答“我们想成为什么？”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1200"/>
              </a:spcBef>
            </a:pPr>
            <a:r>
              <a:rPr lang="en-US" sz="14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特征：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前瞻性 · 激励性 · 独特性 · 相对稳定性</a:t>
            </a:r>
          </a:p>
        </p:txBody>
      </p:sp>
      <p:sp>
        <p:nvSpPr>
          <p:cNvPr id="9" name="AutoShape 9"/>
          <p:cNvSpPr/>
          <p:nvPr/>
        </p:nvSpPr>
        <p:spPr>
          <a:xfrm>
            <a:off x="4445000" y="1651000"/>
            <a:ext cx="3302000" cy="4699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7"/>
          <a:srcRect t="11117" b="11117"/>
          <a:stretch>
            <a:fillRect/>
          </a:stretch>
        </p:blipFill>
        <p:spPr>
          <a:xfrm>
            <a:off x="4445000" y="1651000"/>
            <a:ext cx="3302000" cy="1651000"/>
          </a:xfrm>
          <a:prstGeom prst="roundRect">
            <a:avLst>
              <a:gd name="adj" fmla="val 9230"/>
            </a:avLst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99000" y="35560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143500" y="35306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使命 (Mission)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99000" y="4318000"/>
            <a:ext cx="2794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定义：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组织存在的根本理由和目的，回答“我们的业务是什么？”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1200"/>
              </a:spcBef>
            </a:pPr>
            <a:r>
              <a:rPr lang="en-US" sz="14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特征：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基础性 · 导向性 · 现实性 · 区别性</a:t>
            </a:r>
          </a:p>
        </p:txBody>
      </p:sp>
      <p:sp>
        <p:nvSpPr>
          <p:cNvPr id="14" name="AutoShape 14"/>
          <p:cNvSpPr/>
          <p:nvPr/>
        </p:nvSpPr>
        <p:spPr>
          <a:xfrm>
            <a:off x="8128000" y="1651000"/>
            <a:ext cx="3302000" cy="4699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0"/>
          <a:srcRect t="12518" b="12518"/>
          <a:stretch>
            <a:fillRect/>
          </a:stretch>
        </p:blipFill>
        <p:spPr>
          <a:xfrm>
            <a:off x="8128000" y="1651000"/>
            <a:ext cx="3302000" cy="1651000"/>
          </a:xfrm>
          <a:prstGeom prst="roundRect">
            <a:avLst>
              <a:gd name="adj" fmla="val 9230"/>
            </a:avLst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382000" y="35560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8826500" y="35306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价值观 (Values)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382000" y="4318000"/>
            <a:ext cx="2794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定义：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组织及其成员共同信奉的行为准则，回答“我们的行为准则是什么？”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1200"/>
              </a:spcBef>
            </a:pPr>
            <a:r>
              <a:rPr lang="en-US" sz="14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特征：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指导性 · 一致性 · 实践性 · 持久性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实际工作过程与理论学习场景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5207000" cy="1905000"/>
          </a:xfrm>
          <a:prstGeom prst="roundRect">
            <a:avLst>
              <a:gd name="adj" fmla="val 5333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17780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47800" y="1752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实际工作过程：组织灵魂的塑造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286000"/>
            <a:ext cx="469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在企业中，确立愿景、使命与价值观通常由</a:t>
            </a:r>
            <a:r>
              <a:rPr lang="en-US" sz="13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高层管理者发起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，经内部研讨、外部咨询及全员沟通达成共识并发布。这一过程不仅是文字的凝练，更是统一组织思想、凝聚全员共识、塑造组织核心灵魂的关键步骤。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23000" y="1524000"/>
            <a:ext cx="5207000" cy="1905000"/>
          </a:xfrm>
          <a:prstGeom prst="roundRect">
            <a:avLst>
              <a:gd name="adj" fmla="val 5333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17780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908800" y="1752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理论学习：精准解决工作痛点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477000" y="2286000"/>
            <a:ext cx="469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理论学习的价值在于为实际工作提供系统性的方法论支撑。下方的矩阵清晰展示了“知识点”与“工作阶段”的一一对应关系，确保我们所学的每一项技能都能直接转化为解决工作难题的能力。</a:t>
            </a:r>
            <a:endParaRPr lang="en-US" sz="1100"/>
          </a:p>
        </p:txBody>
      </p:sp>
      <p:graphicFrame>
        <p:nvGraphicFramePr>
          <p:cNvPr id="12" name="Table 12"/>
          <p:cNvGraphicFramePr>
            <a:graphicFrameLocks noGrp="1"/>
          </p:cNvGraphicFramePr>
          <p:nvPr/>
        </p:nvGraphicFramePr>
        <p:xfrm>
          <a:off x="762000" y="3683000"/>
          <a:ext cx="10668000" cy="266700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2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350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学习场景 / 知识点</a:t>
                      </a:r>
                      <a:endParaRPr lang="en-US" sz="110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22C55E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1. 明确V-M-V</a:t>
                      </a:r>
                      <a:endParaRPr lang="en-US" sz="110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22C55E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2. 确定战略目标</a:t>
                      </a:r>
                      <a:endParaRPr lang="en-US" sz="110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22C55E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3. 确保两者一致性</a:t>
                      </a:r>
                      <a:endParaRPr lang="en-US" sz="110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22C55E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4. 推行与落地</a:t>
                      </a:r>
                      <a:endParaRPr lang="en-US" sz="110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22C55E">
                        <a:alpha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374151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愿景、使命、价值观基础知识</a:t>
                      </a:r>
                      <a:endParaRPr lang="en-US" sz="1100"/>
                    </a:p>
                  </a:txBody>
                  <a:tcPr marL="1270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DF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 i="0" u="none" strike="noStrike">
                          <a:solidFill>
                            <a:srgbClr val="16A34A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√</a:t>
                      </a:r>
                      <a:endParaRPr lang="en-US" sz="110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DF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 i="0" u="none" strike="noStrike">
                          <a:solidFill>
                            <a:srgbClr val="16A34A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√</a:t>
                      </a:r>
                      <a:endParaRPr lang="en-US" sz="110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DF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 i="0" u="none" strike="noStrike">
                          <a:solidFill>
                            <a:srgbClr val="16A34A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√</a:t>
                      </a:r>
                      <a:endParaRPr lang="en-US" sz="110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DF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 i="0" u="none" strike="noStrike">
                          <a:solidFill>
                            <a:srgbClr val="16A34A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√</a:t>
                      </a:r>
                      <a:endParaRPr lang="en-US" sz="110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DF4">
                        <a:alpha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374151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战略目标的制定方法与工具</a:t>
                      </a:r>
                      <a:endParaRPr lang="en-US" sz="1100"/>
                    </a:p>
                  </a:txBody>
                  <a:tcPr marL="1270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9CA3AF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-</a:t>
                      </a:r>
                      <a:endParaRPr lang="en-US" sz="110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 i="0" u="none" strike="noStrike">
                          <a:solidFill>
                            <a:srgbClr val="16A34A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√</a:t>
                      </a:r>
                      <a:endParaRPr lang="en-US" sz="110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 i="0" u="none" strike="noStrike">
                          <a:solidFill>
                            <a:srgbClr val="16A34A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√</a:t>
                      </a:r>
                      <a:endParaRPr lang="en-US" sz="110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9CA3AF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-</a:t>
                      </a:r>
                      <a:endParaRPr lang="en-US" sz="110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374151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V-M-V与战略目标一致性检验</a:t>
                      </a:r>
                      <a:endParaRPr lang="en-US" sz="1100"/>
                    </a:p>
                  </a:txBody>
                  <a:tcPr marL="1270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DF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9CA3AF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-</a:t>
                      </a:r>
                      <a:endParaRPr lang="en-US" sz="110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DF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9CA3AF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-</a:t>
                      </a:r>
                      <a:endParaRPr lang="en-US" sz="110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DF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 i="0" u="none" strike="noStrike">
                          <a:solidFill>
                            <a:srgbClr val="16A34A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√</a:t>
                      </a:r>
                      <a:endParaRPr lang="en-US" sz="110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DF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9CA3AF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-</a:t>
                      </a:r>
                      <a:endParaRPr lang="en-US" sz="110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DF4">
                        <a:alpha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374151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V-M-V的全员沟通与落地执行</a:t>
                      </a:r>
                      <a:endParaRPr lang="en-US" sz="1100"/>
                    </a:p>
                  </a:txBody>
                  <a:tcPr marL="1270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9CA3AF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-</a:t>
                      </a:r>
                      <a:endParaRPr lang="en-US" sz="110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9CA3AF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-</a:t>
                      </a:r>
                      <a:endParaRPr lang="en-US" sz="110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0" i="0" u="none" strike="noStrike">
                          <a:solidFill>
                            <a:srgbClr val="9CA3AF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-</a:t>
                      </a:r>
                      <a:endParaRPr lang="en-US" sz="110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1" i="0" u="none" strike="noStrike">
                          <a:solidFill>
                            <a:srgbClr val="16A34A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√</a:t>
                      </a:r>
                      <a:endParaRPr lang="en-US" sz="1100"/>
                    </a:p>
                  </a:txBody>
                  <a:tcPr marL="101600" marR="101600" marT="101600" marB="1016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9FAFB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战略管理职能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2286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032000"/>
            <a:ext cx="609600" cy="609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905000" y="1968500"/>
            <a:ext cx="3810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5803D"/>
                </a:solidFill>
                <a:latin typeface="Noto Sans SC"/>
                <a:ea typeface="Noto Sans SC"/>
                <a:cs typeface="Noto Sans SC"/>
                <a:sym typeface="Noto Sans SC"/>
              </a:rPr>
              <a:t>战略制定职能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10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在制定公司层、业务层和职能层战略时，必须以愿景、使命和价值观为根本依据，确保战略方向与组织的核心意图高度一致。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6223000" y="1651000"/>
            <a:ext cx="5207000" cy="2286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2032000"/>
            <a:ext cx="609600" cy="6096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7366000" y="1968500"/>
            <a:ext cx="3810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5803D"/>
                </a:solidFill>
                <a:latin typeface="Noto Sans SC"/>
                <a:ea typeface="Noto Sans SC"/>
                <a:cs typeface="Noto Sans SC"/>
                <a:sym typeface="Noto Sans SC"/>
              </a:rPr>
              <a:t>组织设计职能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10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构建的组织结构、管控模式和业务流程，应能有效地支撑愿景、使命和价值观的落地与贯彻，消除执行中的结构性障碍。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762000" y="4191000"/>
            <a:ext cx="5207000" cy="2286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4572000"/>
            <a:ext cx="609600" cy="6096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905000" y="4508500"/>
            <a:ext cx="3810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5803D"/>
                </a:solidFill>
                <a:latin typeface="Noto Sans SC"/>
                <a:ea typeface="Noto Sans SC"/>
                <a:cs typeface="Noto Sans SC"/>
                <a:sym typeface="Noto Sans SC"/>
              </a:rPr>
              <a:t>领导与激励职能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10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高层管理者通过决策、言行和管理举措，以身作则践行价值观，通过有效的激励机制，凝聚人心，驱动全员共同追求组织愿景。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6223000" y="4191000"/>
            <a:ext cx="5207000" cy="2286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77000" y="4572000"/>
            <a:ext cx="609600" cy="609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7366000" y="4508500"/>
            <a:ext cx="3810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5803D"/>
                </a:solidFill>
                <a:latin typeface="Noto Sans SC"/>
                <a:ea typeface="Noto Sans SC"/>
                <a:cs typeface="Noto Sans SC"/>
                <a:sym typeface="Noto Sans SC"/>
              </a:rPr>
              <a:t>文化建设职能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10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将核心价值观深度融入企业的制度、行为规范与日常管理，潜移默化地塑造员工的思维与行为方式，使其成为企业的内在基因和全员的自觉行动。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关键管理项目：确立与推行V-M-V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3302000" cy="2222500"/>
          </a:xfrm>
          <a:prstGeom prst="roundRect">
            <a:avLst>
              <a:gd name="adj" fmla="val 4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65200" y="1905000"/>
            <a:ext cx="609600" cy="6096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965200" y="1981200"/>
            <a:ext cx="6096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778000" y="1879600"/>
            <a:ext cx="2032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7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内外部调研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分析行业发展趋势、当前市场的竞争格局、客户核心需求，以及倾听内部员工对企业的期望。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4445000" y="1651000"/>
            <a:ext cx="3302000" cy="2222500"/>
          </a:xfrm>
          <a:prstGeom prst="roundRect">
            <a:avLst>
              <a:gd name="adj" fmla="val 4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4648200" y="1905000"/>
            <a:ext cx="609600" cy="6096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4648200" y="1981200"/>
            <a:ext cx="6096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5461000" y="1879600"/>
            <a:ext cx="2032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7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组织研讨工作坊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组织一系列的内部研讨会，引导企业管理层和核心骨干员工共同探讨，提炼出企业共识。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8128000" y="1651000"/>
            <a:ext cx="3302000" cy="2222500"/>
          </a:xfrm>
          <a:prstGeom prst="roundRect">
            <a:avLst>
              <a:gd name="adj" fmla="val 4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8331200" y="1905000"/>
            <a:ext cx="609600" cy="6096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8331200" y="1981200"/>
            <a:ext cx="6096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9144000" y="1879600"/>
            <a:ext cx="2032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7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文案撰写与修订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将研讨形成的思想成果转化为精炼、准确且易于传播和记忆的文字表述，经反复打磨定稿。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1651000" y="4191000"/>
            <a:ext cx="4318000" cy="2222500"/>
          </a:xfrm>
          <a:prstGeom prst="roundRect">
            <a:avLst>
              <a:gd name="adj" fmla="val 4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1854200" y="4445000"/>
            <a:ext cx="609600" cy="6096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1854200" y="4521200"/>
            <a:ext cx="6096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04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2667000" y="4419600"/>
            <a:ext cx="3048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7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发布与沟通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通过正式渠道向全体员工、客户及社会各界发布。同时，在企业内部开展持续的沟通与宣贯，确保全员认知。</a:t>
            </a:r>
          </a:p>
        </p:txBody>
      </p:sp>
      <p:sp>
        <p:nvSpPr>
          <p:cNvPr id="20" name="AutoShape 20"/>
          <p:cNvSpPr/>
          <p:nvPr/>
        </p:nvSpPr>
        <p:spPr>
          <a:xfrm>
            <a:off x="6223000" y="4191000"/>
            <a:ext cx="4318000" cy="2222500"/>
          </a:xfrm>
          <a:prstGeom prst="roundRect">
            <a:avLst>
              <a:gd name="adj" fmla="val 4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" name="AutoShape 21"/>
          <p:cNvSpPr/>
          <p:nvPr/>
        </p:nvSpPr>
        <p:spPr>
          <a:xfrm>
            <a:off x="6426200" y="4445000"/>
            <a:ext cx="609600" cy="6096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2" name="AutoShape 22"/>
          <p:cNvSpPr/>
          <p:nvPr/>
        </p:nvSpPr>
        <p:spPr>
          <a:xfrm>
            <a:off x="6426200" y="4521200"/>
            <a:ext cx="6096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05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7239000" y="4419600"/>
            <a:ext cx="3048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7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融入管理体系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将价值观的要求融入到招聘、入职培训、绩效考核、晋升选拔等人力资源全流程，使其真正落地执行。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课堂思考与讨论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6800" y="2159000"/>
            <a:ext cx="457200" cy="4572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51000" y="2108200"/>
            <a:ext cx="2032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案例分析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66800" y="2921000"/>
            <a:ext cx="2692400" cy="25400"/>
          </a:xfrm>
          <a:prstGeom prst="roundRect">
            <a:avLst>
              <a:gd name="adj" fmla="val 0"/>
            </a:avLst>
          </a:prstGeom>
          <a:solidFill>
            <a:srgbClr val="E5E7E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1066800" y="3302000"/>
            <a:ext cx="26924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请选择一家你熟悉的知名企业（如苹果、华为、阿里巴巴），分析其公开的愿景、使命和价值观，并讨论它们如何体现在公司的产品、服务和行为中。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45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49800" y="2159000"/>
            <a:ext cx="457200" cy="4572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334000" y="2108200"/>
            <a:ext cx="2032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比喻理解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749800" y="2921000"/>
            <a:ext cx="2692400" cy="25400"/>
          </a:xfrm>
          <a:prstGeom prst="roundRect">
            <a:avLst>
              <a:gd name="adj" fmla="val 0"/>
            </a:avLst>
          </a:prstGeom>
          <a:solidFill>
            <a:srgbClr val="E5E7E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4749800" y="3302000"/>
            <a:ext cx="26924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为什么说“没有价值观的企业就像一艘没有罗盘的船”？请结合实际商业案例，谈谈你对这一比喻的理解和思考。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128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32800" y="2159000"/>
            <a:ext cx="457200" cy="4572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9017000" y="2108200"/>
            <a:ext cx="2032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03 个人规划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432800" y="2921000"/>
            <a:ext cx="2692400" cy="25400"/>
          </a:xfrm>
          <a:prstGeom prst="roundRect">
            <a:avLst>
              <a:gd name="adj" fmla="val 0"/>
            </a:avLst>
          </a:prstGeom>
          <a:solidFill>
            <a:srgbClr val="E5E7E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8432800" y="3302000"/>
            <a:ext cx="26924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在制定个人职业规划时，你个人的“愿景、使命、价值观”分别是什么？它们将如何指导你的职业选择、发展方向与日常行为？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战略管理者的角色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3302000" cy="2222500"/>
          </a:xfrm>
          <a:prstGeom prst="roundRect">
            <a:avLst>
              <a:gd name="adj" fmla="val 4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3302000" cy="635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5200" y="19685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1930400"/>
            <a:ext cx="228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董事会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65200" y="2667000"/>
            <a:ext cx="28956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负责最终审批和确立公司的愿景、使命和价值观，是战略方向的最高决策者。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45000" y="1651000"/>
            <a:ext cx="3302000" cy="2222500"/>
          </a:xfrm>
          <a:prstGeom prst="roundRect">
            <a:avLst>
              <a:gd name="adj" fmla="val 4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4445000" y="1651000"/>
            <a:ext cx="3302000" cy="635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48200" y="19685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207000" y="1930400"/>
            <a:ext cx="228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首席执行官 (CEO)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48200" y="2667000"/>
            <a:ext cx="28956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作为公司的最高领导者，是愿景、使命和价值观的主要倡导者与推动者，以身作则引领战略落地。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128000" y="1651000"/>
            <a:ext cx="3302000" cy="2222500"/>
          </a:xfrm>
          <a:prstGeom prst="roundRect">
            <a:avLst>
              <a:gd name="adj" fmla="val 4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8128000" y="1651000"/>
            <a:ext cx="3302000" cy="635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31200" y="19685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8890000" y="1930400"/>
            <a:ext cx="228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高层管理团队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331200" y="2667000"/>
            <a:ext cx="28956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在各自分管的业务或职能领域内，将公司宏观的愿景使命拆解并转化为可执行的具体战略。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4191000"/>
            <a:ext cx="5207000" cy="2095500"/>
          </a:xfrm>
          <a:prstGeom prst="roundRect">
            <a:avLst>
              <a:gd name="adj" fmla="val 4848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762000" y="4191000"/>
            <a:ext cx="5207000" cy="635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6000" y="4572000"/>
            <a:ext cx="457200" cy="4572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1651000" y="4572000"/>
            <a:ext cx="406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9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人力资源部门 (HR)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016000" y="5334000"/>
            <a:ext cx="4699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将价值观深度融入人才招聘、培训、绩效考核与晋升等全流程，从制度层面保障员工对价值观的认同与践行。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223000" y="4191000"/>
            <a:ext cx="5207000" cy="2095500"/>
          </a:xfrm>
          <a:prstGeom prst="roundRect">
            <a:avLst>
              <a:gd name="adj" fmla="val 4848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5" name="AutoShape 25"/>
          <p:cNvSpPr/>
          <p:nvPr/>
        </p:nvSpPr>
        <p:spPr>
          <a:xfrm>
            <a:off x="6223000" y="4191000"/>
            <a:ext cx="5207000" cy="635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477000" y="4572000"/>
            <a:ext cx="457200" cy="457200"/>
          </a:xfrm>
          <a:prstGeom prst="rect">
            <a:avLst/>
          </a:prstGeom>
        </p:spPr>
      </p:pic>
      <p:sp>
        <p:nvSpPr>
          <p:cNvPr id="27" name="AutoShape 27"/>
          <p:cNvSpPr/>
          <p:nvPr/>
        </p:nvSpPr>
        <p:spPr>
          <a:xfrm>
            <a:off x="7112000" y="4572000"/>
            <a:ext cx="406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9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全体管理者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6477000" y="5334000"/>
            <a:ext cx="4699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在日常的团队管理、业务决策和人际互动中，以实际行动诠释公司价值观，将战略理念传递给每一位基层员工。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问题导学与理论前沿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1143000"/>
          </a:xfrm>
          <a:prstGeom prst="roundRect">
            <a:avLst>
              <a:gd name="adj" fmla="val 8888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1651000"/>
            <a:ext cx="635000" cy="635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905000" y="1587500"/>
            <a:ext cx="927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【理论与实践前沿】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在互联网上搜索并阅读《解码优秀企业的文化基因：从愿景使命到价值观落地》等相关文章，了解当前企业在塑造和落地企业文化方面的最新实践。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2794000"/>
            <a:ext cx="3302000" cy="1651000"/>
          </a:xfrm>
          <a:prstGeom prst="roundRect">
            <a:avLst>
              <a:gd name="adj" fmla="val 615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952500" y="2984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4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如何确定及推行愿景、使命与价值观？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1000"/>
              </a:spcBef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企业价值观的提炼不仅是口号，更是战略基石，如何让全员理解并践行？</a:t>
            </a:r>
          </a:p>
        </p:txBody>
      </p:sp>
      <p:sp>
        <p:nvSpPr>
          <p:cNvPr id="9" name="AutoShape 9"/>
          <p:cNvSpPr/>
          <p:nvPr/>
        </p:nvSpPr>
        <p:spPr>
          <a:xfrm>
            <a:off x="4445000" y="2794000"/>
            <a:ext cx="3302000" cy="1651000"/>
          </a:xfrm>
          <a:prstGeom prst="roundRect">
            <a:avLst>
              <a:gd name="adj" fmla="val 615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4635500" y="2984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4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如何制定企业战略目标？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1000"/>
              </a:spcBef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战略目标如何平衡短期增长与长期可持续发展，确保既有挑战性又具可行性？</a:t>
            </a:r>
          </a:p>
        </p:txBody>
      </p:sp>
      <p:sp>
        <p:nvSpPr>
          <p:cNvPr id="11" name="AutoShape 11"/>
          <p:cNvSpPr/>
          <p:nvPr/>
        </p:nvSpPr>
        <p:spPr>
          <a:xfrm>
            <a:off x="8128000" y="2794000"/>
            <a:ext cx="3302000" cy="1651000"/>
          </a:xfrm>
          <a:prstGeom prst="roundRect">
            <a:avLst>
              <a:gd name="adj" fmla="val 615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8318500" y="2984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400" b="1" i="0" u="none" strike="noStrike">
                <a:solidFill>
                  <a:srgbClr val="22C55E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如何确保愿景与战略目标一致？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1000"/>
              </a:spcBef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避免“两张皮”现象，建立文化与战略的联动机制，让价值观成为战略落地的引擎。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762000" y="4826000"/>
            <a:ext cx="3302000" cy="1651000"/>
          </a:xfrm>
          <a:prstGeom prst="roundRect">
            <a:avLst>
              <a:gd name="adj" fmla="val 6153"/>
            </a:avLst>
          </a:prstGeom>
          <a:solidFill>
            <a:srgbClr val="F9FAFB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762000" y="4826000"/>
            <a:ext cx="50800" cy="16510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1016000" y="5016500"/>
            <a:ext cx="279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价值观驱动的领导力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现代领导力不再仅仅关注业绩，更强调领导者应成为价值观的布道者与践行者，引领组织文化方向。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4445000" y="4826000"/>
            <a:ext cx="3302000" cy="1651000"/>
          </a:xfrm>
          <a:prstGeom prst="roundRect">
            <a:avLst>
              <a:gd name="adj" fmla="val 6153"/>
            </a:avLst>
          </a:prstGeom>
          <a:solidFill>
            <a:srgbClr val="F9FAFB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4445000" y="4826000"/>
            <a:ext cx="50800" cy="16510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4699000" y="5016500"/>
            <a:ext cx="279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ESG与价值观融合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环境、社会和治理(ESG)因素已超越合规要求，正逐步内化为企业核心价值观，成为衡量优秀企业的重要标尺。</a:t>
            </a:r>
          </a:p>
        </p:txBody>
      </p:sp>
      <p:sp>
        <p:nvSpPr>
          <p:cNvPr id="19" name="AutoShape 19"/>
          <p:cNvSpPr/>
          <p:nvPr/>
        </p:nvSpPr>
        <p:spPr>
          <a:xfrm>
            <a:off x="8128000" y="4826000"/>
            <a:ext cx="3302000" cy="1651000"/>
          </a:xfrm>
          <a:prstGeom prst="roundRect">
            <a:avLst>
              <a:gd name="adj" fmla="val 6153"/>
            </a:avLst>
          </a:prstGeom>
          <a:solidFill>
            <a:srgbClr val="F9FAFB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8128000" y="4826000"/>
            <a:ext cx="50800" cy="16510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" name="AutoShape 21"/>
          <p:cNvSpPr/>
          <p:nvPr/>
        </p:nvSpPr>
        <p:spPr>
          <a:xfrm>
            <a:off x="8382000" y="5016500"/>
            <a:ext cx="279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数字化时代的价值观重塑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面对数字化转型带来的新挑战，企业需要重新审视并动态调整价值观，以适应快速变化的市场环境。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26054</TotalTime>
  <Words>1408</Words>
  <Application>Microsoft Office PowerPoint</Application>
  <PresentationFormat>宽屏</PresentationFormat>
  <Paragraphs>232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Noto Sans SC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Uncle Blues</dc:creator>
  <cp:lastModifiedBy>Blues Uncle</cp:lastModifiedBy>
  <cp:revision>3</cp:revision>
  <dcterms:modified xsi:type="dcterms:W3CDTF">2026-06-25T11:39:21Z</dcterms:modified>
</cp:coreProperties>
</file>