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 id="2147483660" r:id="rId2"/>
  </p:sldMasterIdLst>
  <p:notesMasterIdLst>
    <p:notesMasterId r:id="rId22"/>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9" d="100"/>
          <a:sy n="59" d="100"/>
        </p:scale>
        <p:origin x="680" y="4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25.06.2026</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大家好，欢迎来到本次关于战略管理的课程。今天我们将深入探讨“战略管理工具、技术的选择与应用”这一核心模块。在当今复杂多变的商业环境中，掌握正确的战略工具，如同手握罗盘，能帮助我们在迷雾中找到方向，做出明智的决策。本模块将系统介绍各类经典工具，并探讨如何在数智时代创新应用它们。</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现在，让我们进入思考与讨论环节。这里有几个问题供大家探讨。例如，对于一家AI初创公司，应该优先使用哪些工具？我们如何避免SWOT分析流于形式？经典的五力模型在分析抖音这样的平台型企业时是否依然有效？这些问题没有标准答案，旨在激发大家的思考，深化对工具应用的理解。</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接下来这几个问题，引导我们更深入地思考工具的本质。我们必须明白，工具是辅助我们思考的罗盘，而不是可以依赖的拐杖。在快速变化的市场中，我们需要平衡经典工具的稳定性与应对变化的灵活性。对于资源有限的中小企业，则更需要聚焦核心，实现“小投入，大产出”。</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战略管理理论和实践也在不断发展。一方面，大数据和AI技术正在赋能传统战略工具，使其更加动态和精准。另一方面，新的战略框架如蓝海战略、精益创业和平台战略也不断涌现，为我们应对新的商业挑战提供了新的思路。</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现在我们来回答第一个核心问题：如何在战略管理的不同阶段正确运用工具？这是一个动态匹配的过程。</a:t>
            </a:r>
          </a:p>
          <a:p>
            <a:pPr indent="0" algn="l">
              <a:lnSpc>
                <a:spcPct val="100000"/>
              </a:lnSpc>
            </a:pPr>
            <a:r>
              <a:rPr lang="en-US" sz="1400" b="0" i="0" u="none" strike="noStrike">
                <a:solidFill>
                  <a:srgbClr val="000000"/>
                </a:solidFill>
              </a:rPr>
              <a:t>在分析阶段，我们用PESTEL、五力模型和SWOT来“知己知彼”，全面扫描外部机遇与威胁，以及内部的优势与劣势。</a:t>
            </a:r>
          </a:p>
          <a:p>
            <a:pPr indent="0" algn="l">
              <a:lnSpc>
                <a:spcPct val="100000"/>
              </a:lnSpc>
            </a:pPr>
            <a:r>
              <a:rPr lang="en-US" sz="1400" b="0" i="0" u="none" strike="noStrike">
                <a:solidFill>
                  <a:srgbClr val="000000"/>
                </a:solidFill>
              </a:rPr>
              <a:t>在选择阶段，利用BCG矩阵优化业务组合，QSPM进行科学评估，以及蓝海战略寻找差异化的竞争优势，从而“确定方向”。</a:t>
            </a:r>
          </a:p>
          <a:p>
            <a:pPr indent="0" algn="l">
              <a:lnSpc>
                <a:spcPct val="100000"/>
              </a:lnSpc>
            </a:pPr>
            <a:r>
              <a:rPr lang="en-US" sz="1400" b="0" i="0" u="none" strike="noStrike">
                <a:solidFill>
                  <a:srgbClr val="000000"/>
                </a:solidFill>
              </a:rPr>
              <a:t>在实施阶段，核心是“落地执行”，我们需要利用平衡计分卡和战略地图把抽象的战略目标层层分解为可执行的指标，并配合相应的预算和资源支持。</a:t>
            </a:r>
          </a:p>
          <a:p>
            <a:pPr indent="0" algn="l">
              <a:lnSpc>
                <a:spcPct val="100000"/>
              </a:lnSpc>
            </a:pPr>
            <a:r>
              <a:rPr lang="en-US" sz="1400" b="0" i="0" u="none" strike="noStrike">
                <a:solidFill>
                  <a:srgbClr val="000000"/>
                </a:solidFill>
              </a:rPr>
              <a:t>最后在控制阶段，通过KPI监控和定期的战略复盘，进行“评估调整”，确保战略不偏离方向并适应市场变化。这四个阶段环环相扣，缺一不可。</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第二个核心问题是，在数智时代，我们如何创新应用经典工具？核心在于用数据和技术为其“赋能”。例如，让SWOT分析从静态快照变为动态视频，让PEST分析从定性描述变为定量洞察。数智化并非要抛弃经典工具，而是要让它们升级为驱动企业增长的智能决策系统。</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现在我们来对本模块进行一个小结。我们回顾一下核心要点：战略工具是我们的“工具箱”，选择时要注意匹配性，数智化为其带来了新活力，但最重要的是，工具永远是辅助手段，不能替代我们的战略判断。希望通过本模块的学习，大家能建立起系统的战略思维框架。</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理论结合实践，我们来看一个真实的案例：中国制造业出海。在这个过程中，企业需要运用PESTEL分析目标市场，用SWOT评估自身处境，通过价值链分析进行数字化改造，并使用平衡计分卡来确保战略落地。这充分说明了战略工具在指导企业重大决策中的核心作用。</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为了更好地将理论应用于实践，这里提供三点指引。首先，掌握工具选择的三步法：明确问题、匹配工具、灵活运用。其次，建立数据驱动的分析流程，让决策更科学。最后，保持持续学习和迭代的心态，不断提升我们的战略管理能力。</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学习永无止境。在“知识加油站”环节，我为大家推荐了几本经典的战略管理书籍、一些实用的软件工具，以及几个值得关注的前沿概念。希望大家能利用这些资源，继续深化学习，不断拓展自己的战略视野。</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感谢大家的聆听。希望本次课程能帮助大家更好地掌握战略管理工具，在未来的工作和学习中做出更具远见的决策。谢谢大家！</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本次课程将分为五个部分。首先，我们将明确本模块的学习目标。接着，系统学习战略管理的基本知识和核心工具。然后，通过实践场景和思考讨论加深理解。之后，我们会探讨理论前沿和数智时代的应用。最后，进行总结并提供实践指引和拓展资源。</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在开始学习之前，我们首先要明确本模块的学习目标。我们将从知识、能力和素养三个维度来构建我们的学习框架。知识上，我们要掌握核心概念和工具原理；能力上，要学会如何选择和应用这些工具；素养上，则要培养我们的战略思维和创新精神。</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首先，我们来厘清几个基本概念：方法、技术和工具。简单来说，方法是指导思想，技术是具体手段，而工具则是将它们可视化的模型。我们可以从战略管理的不同阶段或分析层次对这些工具进行分类。它们的核心价值在于为我们提供结构化的分析框架，帮助我们做出更理性的决策。</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在众多的战略工具中，我们将重点学习这六个最经典、最常用的工具。从宏观环境的PESTEL分析，到行业竞争的五力模型，再到企业内部的价值链分析，以及用于战略选择和实施的BCG矩阵与平衡计分卡。这些工具构成了我们战略分析的核心“工具箱”。</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首先来看两个用于外部环境分析的工具。PESTEL分析帮助我们从宏观层面把握政治、经济、社会等六大因素的影响。而波特五力模型则聚焦于行业层面，通过分析五种竞争力量，来评估一个行业的吸引力以及我们在其中的竞争地位。这两个工具是战略分析的起点。</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接下来是两个非常核心的综合分析工具。SWOT分析是最经典的战略规划工具之一，它帮助我们整合内外部信息，形成四种不同的战略组合。而价值链分析则深入企业内部，剖析价值是如何在各个环节被创造出来的，帮助我们找到核心竞争力所在。</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最后，我们来看两个用于战略选择和实施的工具。BCG矩阵是多元化企业进行业务组合分析和资源分配的经典工具，它帮助我们决定哪些业务该大力投入，哪些该维持或剥离。而平衡计分卡则是一个强大的战略实施工具，它将抽象的战略目标转化为四个维度的具体指标，确保战略能够真正落地执行。</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理论学习最终要服务于实践。在实际工作中，无论是进入新市场还是制定年度规划，这些工具都是我们的得力助手。同样，在理论学习中，通过案例分析和商业模拟，我们可以更好地理解和掌握这些工具的应用方法，将知识转化为能力。</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标题幻灯片" type="title">
  <p:cSld name="TITLE">
    <p:spTree>
      <p:nvGrpSpPr>
        <p:cNvPr id="1" name="Shape 11"/>
        <p:cNvGrpSpPr/>
        <p:nvPr/>
      </p:nvGrpSpPr>
      <p:grpSpPr>
        <a:xfrm>
          <a:off x="0" y="0"/>
          <a:ext cx="0" cy="0"/>
          <a:chOff x="0" y="0"/>
          <a:chExt cx="0" cy="0"/>
        </a:xfrm>
      </p:grpSpPr>
      <p:sp>
        <p:nvSpPr>
          <p:cNvPr id="12" name="Shape 30"/>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3" name="Shape 31"/>
          <p:cNvSpPr txBox="1">
            <a:spLocks noGrp="1"/>
          </p:cNvSpPr>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
        <p:nvSpPr>
          <p:cNvPr id="14" name="Shape 3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5" name="Shape 3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6" name="Shape 3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标题和竖排文字" type="vertTx">
  <p:cSld name="VERTICAL_TEXT">
    <p:spTree>
      <p:nvGrpSpPr>
        <p:cNvPr id="1" name="Shape 68"/>
        <p:cNvGrpSpPr/>
        <p:nvPr/>
      </p:nvGrpSpPr>
      <p:grpSpPr>
        <a:xfrm>
          <a:off x="0" y="0"/>
          <a:ext cx="0" cy="0"/>
          <a:chOff x="0" y="0"/>
          <a:chExt cx="0" cy="0"/>
        </a:xfrm>
      </p:grpSpPr>
      <p:sp>
        <p:nvSpPr>
          <p:cNvPr id="69" name="Shape 4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0" name="Shape 50"/>
          <p:cNvSpPr txBox="1">
            <a:spLocks noGrp="1"/>
          </p:cNvSpPr>
          <p:nvPr>
            <p:ph type="body" idx="1"/>
          </p:nvPr>
        </p:nvSpPr>
        <p:spPr>
          <a:xfrm rot="5400000">
            <a:off x="2940248" y="-942379"/>
            <a:ext cx="3263504"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1" name="Shape 5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2" name="Shape 5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3" name="Shape 5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竖排标题与文本" type="vertTitleAndTx">
  <p:cSld name="VERTICAL_TITLE_AND_VERTICAL_TEXT">
    <p:spTree>
      <p:nvGrpSpPr>
        <p:cNvPr id="1" name="Shape 74"/>
        <p:cNvGrpSpPr/>
        <p:nvPr/>
      </p:nvGrpSpPr>
      <p:grpSpPr>
        <a:xfrm>
          <a:off x="0" y="0"/>
          <a:ext cx="0" cy="0"/>
          <a:chOff x="0" y="0"/>
          <a:chExt cx="0" cy="0"/>
        </a:xfrm>
      </p:grpSpPr>
      <p:sp>
        <p:nvSpPr>
          <p:cNvPr id="75" name="Shape 15"/>
          <p:cNvSpPr txBox="1">
            <a:spLocks noGrp="1"/>
          </p:cNvSpPr>
          <p:nvPr>
            <p:ph type="title"/>
          </p:nvPr>
        </p:nvSpPr>
        <p:spPr>
          <a:xfrm rot="5400000">
            <a:off x="5350073" y="1467445"/>
            <a:ext cx="4358879" cy="1971675"/>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6" name="Shape 16"/>
          <p:cNvSpPr txBox="1">
            <a:spLocks noGrp="1"/>
          </p:cNvSpPr>
          <p:nvPr>
            <p:ph type="body" idx="1"/>
          </p:nvPr>
        </p:nvSpPr>
        <p:spPr>
          <a:xfrm rot="5400000">
            <a:off x="1349573" y="-447080"/>
            <a:ext cx="4358879" cy="5800725"/>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7" name="Shape 1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8" name="Shape 1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9" name="Shape 1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标题和内容" type="obj">
  <p:cSld name="OBJECT">
    <p:spTree>
      <p:nvGrpSpPr>
        <p:cNvPr id="1" name="Shape 17"/>
        <p:cNvGrpSpPr/>
        <p:nvPr/>
      </p:nvGrpSpPr>
      <p:grpSpPr>
        <a:xfrm>
          <a:off x="0" y="0"/>
          <a:ext cx="0" cy="0"/>
          <a:chOff x="0" y="0"/>
          <a:chExt cx="0" cy="0"/>
        </a:xfrm>
      </p:grpSpPr>
      <p:sp>
        <p:nvSpPr>
          <p:cNvPr id="18" name="Shape 54"/>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9" name="Shape 55"/>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20" name="Shape 5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1" name="Shape 5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2" name="Shape 5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节标题" type="secHead">
  <p:cSld name="SECTION_HEADER">
    <p:spTree>
      <p:nvGrpSpPr>
        <p:cNvPr id="1" name="Shape 23"/>
        <p:cNvGrpSpPr/>
        <p:nvPr/>
      </p:nvGrpSpPr>
      <p:grpSpPr>
        <a:xfrm>
          <a:off x="0" y="0"/>
          <a:ext cx="0" cy="0"/>
          <a:chOff x="0" y="0"/>
          <a:chExt cx="0" cy="0"/>
        </a:xfrm>
      </p:grpSpPr>
      <p:sp>
        <p:nvSpPr>
          <p:cNvPr id="24" name="Shape 59"/>
          <p:cNvSpPr txBox="1">
            <a:spLocks noGrp="1"/>
          </p:cNvSpPr>
          <p:nvPr>
            <p:ph type="title"/>
          </p:nvPr>
        </p:nvSpPr>
        <p:spPr>
          <a:xfrm>
            <a:off x="623888" y="1282304"/>
            <a:ext cx="7886700" cy="2139553"/>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5" name="Shape 60"/>
          <p:cNvSpPr txBox="1">
            <a:spLocks noGrp="1"/>
          </p:cNvSpPr>
          <p:nvPr>
            <p:ph type="body" idx="1"/>
          </p:nvPr>
        </p:nvSpPr>
        <p:spPr>
          <a:xfrm>
            <a:off x="623888" y="3442097"/>
            <a:ext cx="7886700" cy="112514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a:endParaRPr/>
          </a:p>
        </p:txBody>
      </p:sp>
      <p:sp>
        <p:nvSpPr>
          <p:cNvPr id="26" name="Shape 6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7" name="Shape 6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8" name="Shape 6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两栏内容" type="twoObj">
  <p:cSld name="TWO_OBJECTS">
    <p:spTree>
      <p:nvGrpSpPr>
        <p:cNvPr id="1" name="Shape 29"/>
        <p:cNvGrpSpPr/>
        <p:nvPr/>
      </p:nvGrpSpPr>
      <p:grpSpPr>
        <a:xfrm>
          <a:off x="0" y="0"/>
          <a:ext cx="0" cy="0"/>
          <a:chOff x="0" y="0"/>
          <a:chExt cx="0" cy="0"/>
        </a:xfrm>
      </p:grpSpPr>
      <p:sp>
        <p:nvSpPr>
          <p:cNvPr id="30" name="Shape 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1" name="Shape 10"/>
          <p:cNvSpPr txBox="1">
            <a:spLocks noGrp="1"/>
          </p:cNvSpPr>
          <p:nvPr>
            <p:ph type="body" idx="1"/>
          </p:nvPr>
        </p:nvSpPr>
        <p:spPr>
          <a:xfrm>
            <a:off x="6286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2" name="Shape 11"/>
          <p:cNvSpPr txBox="1">
            <a:spLocks noGrp="1"/>
          </p:cNvSpPr>
          <p:nvPr>
            <p:ph type="body" idx="2"/>
          </p:nvPr>
        </p:nvSpPr>
        <p:spPr>
          <a:xfrm>
            <a:off x="46291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3" name="Shape 1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4" name="Shape 1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5" name="Shape 1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比较" type="twoTxTwoObj">
  <p:cSld name="TWO_OBJECTS_WITH_TEXT">
    <p:spTree>
      <p:nvGrpSpPr>
        <p:cNvPr id="1" name="Shape 36"/>
        <p:cNvGrpSpPr/>
        <p:nvPr/>
      </p:nvGrpSpPr>
      <p:grpSpPr>
        <a:xfrm>
          <a:off x="0" y="0"/>
          <a:ext cx="0" cy="0"/>
          <a:chOff x="0" y="0"/>
          <a:chExt cx="0" cy="0"/>
        </a:xfrm>
      </p:grpSpPr>
      <p:sp>
        <p:nvSpPr>
          <p:cNvPr id="37" name="Shape 35"/>
          <p:cNvSpPr txBox="1">
            <a:spLocks noGrp="1"/>
          </p:cNvSpPr>
          <p:nvPr>
            <p:ph type="title"/>
          </p:nvPr>
        </p:nvSpPr>
        <p:spPr>
          <a:xfrm>
            <a:off x="629841"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8" name="Shape 36"/>
          <p:cNvSpPr txBox="1">
            <a:spLocks noGrp="1"/>
          </p:cNvSpPr>
          <p:nvPr>
            <p:ph type="body" idx="1"/>
          </p:nvPr>
        </p:nvSpPr>
        <p:spPr>
          <a:xfrm>
            <a:off x="629841" y="1260872"/>
            <a:ext cx="3868340"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39" name="Shape 37"/>
          <p:cNvSpPr txBox="1">
            <a:spLocks noGrp="1"/>
          </p:cNvSpPr>
          <p:nvPr>
            <p:ph type="body" idx="2"/>
          </p:nvPr>
        </p:nvSpPr>
        <p:spPr>
          <a:xfrm>
            <a:off x="629841" y="1878806"/>
            <a:ext cx="3868340"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0" name="Shape 38"/>
          <p:cNvSpPr txBox="1">
            <a:spLocks noGrp="1"/>
          </p:cNvSpPr>
          <p:nvPr>
            <p:ph type="body" idx="3"/>
          </p:nvPr>
        </p:nvSpPr>
        <p:spPr>
          <a:xfrm>
            <a:off x="4629150" y="1260872"/>
            <a:ext cx="3887391"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41" name="Shape 39"/>
          <p:cNvSpPr txBox="1">
            <a:spLocks noGrp="1"/>
          </p:cNvSpPr>
          <p:nvPr>
            <p:ph type="body" idx="4"/>
          </p:nvPr>
        </p:nvSpPr>
        <p:spPr>
          <a:xfrm>
            <a:off x="4629150" y="1878806"/>
            <a:ext cx="3887391"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2" name="Shape 40"/>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3" name="Shape 41"/>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4" name="Shape 42"/>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仅标题" type="titleOnly">
  <p:cSld name="TITLE_ONLY">
    <p:spTree>
      <p:nvGrpSpPr>
        <p:cNvPr id="1" name="Shape 45"/>
        <p:cNvGrpSpPr/>
        <p:nvPr/>
      </p:nvGrpSpPr>
      <p:grpSpPr>
        <a:xfrm>
          <a:off x="0" y="0"/>
          <a:ext cx="0" cy="0"/>
          <a:chOff x="0" y="0"/>
          <a:chExt cx="0" cy="0"/>
        </a:xfrm>
      </p:grpSpPr>
      <p:sp>
        <p:nvSpPr>
          <p:cNvPr id="46" name="Shape 20"/>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47" name="Shape 2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8" name="Shape 2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9" name="Shape 2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空白" type="blank">
  <p:cSld name="BLANK">
    <p:spTree>
      <p:nvGrpSpPr>
        <p:cNvPr id="1" name="Shape 50"/>
        <p:cNvGrpSpPr/>
        <p:nvPr/>
      </p:nvGrpSpPr>
      <p:grpSpPr>
        <a:xfrm>
          <a:off x="0" y="0"/>
          <a:ext cx="0" cy="0"/>
          <a:chOff x="0" y="0"/>
          <a:chExt cx="0" cy="0"/>
        </a:xfrm>
      </p:grpSpPr>
      <p:sp>
        <p:nvSpPr>
          <p:cNvPr id="51" name="Shape 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2" name="Shape 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3" name="Shape 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内容与标题" type="objTx">
  <p:cSld name="OBJECT_WITH_CAPTION_TEXT">
    <p:spTree>
      <p:nvGrpSpPr>
        <p:cNvPr id="1" name="Shape 54"/>
        <p:cNvGrpSpPr/>
        <p:nvPr/>
      </p:nvGrpSpPr>
      <p:grpSpPr>
        <a:xfrm>
          <a:off x="0" y="0"/>
          <a:ext cx="0" cy="0"/>
          <a:chOff x="0" y="0"/>
          <a:chExt cx="0" cy="0"/>
        </a:xfrm>
      </p:grpSpPr>
      <p:sp>
        <p:nvSpPr>
          <p:cNvPr id="55" name="Shape 43"/>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6" name="Shape 44"/>
          <p:cNvSpPr txBox="1">
            <a:spLocks noGrp="1"/>
          </p:cNvSpPr>
          <p:nvPr>
            <p:ph type="body" idx="1"/>
          </p:nvPr>
        </p:nvSpPr>
        <p:spPr>
          <a:xfrm>
            <a:off x="3887391" y="740569"/>
            <a:ext cx="4629150" cy="3655219"/>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a:endParaRPr/>
          </a:p>
        </p:txBody>
      </p:sp>
      <p:sp>
        <p:nvSpPr>
          <p:cNvPr id="57" name="Shape 45"/>
          <p:cNvSpPr txBox="1">
            <a:spLocks noGrp="1"/>
          </p:cNvSpPr>
          <p:nvPr>
            <p:ph type="body" idx="2"/>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58" name="Shape 4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9" name="Shape 4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0" name="Shape 4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图片与标题" type="picTx">
  <p:cSld name="PICTURE_WITH_CAPTION_TEXT">
    <p:spTree>
      <p:nvGrpSpPr>
        <p:cNvPr id="1" name="Shape 61"/>
        <p:cNvGrpSpPr/>
        <p:nvPr/>
      </p:nvGrpSpPr>
      <p:grpSpPr>
        <a:xfrm>
          <a:off x="0" y="0"/>
          <a:ext cx="0" cy="0"/>
          <a:chOff x="0" y="0"/>
          <a:chExt cx="0" cy="0"/>
        </a:xfrm>
      </p:grpSpPr>
      <p:sp>
        <p:nvSpPr>
          <p:cNvPr id="62" name="Shape 24"/>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63" name="Shape 25"/>
          <p:cNvSpPr>
            <a:spLocks noGrp="1"/>
          </p:cNvSpPr>
          <p:nvPr>
            <p:ph type="pic" idx="2"/>
          </p:nvPr>
        </p:nvSpPr>
        <p:spPr>
          <a:xfrm>
            <a:off x="3887391" y="740569"/>
            <a:ext cx="4629150" cy="3655219"/>
          </a:xfrm>
          <a:prstGeom prst="rect">
            <a:avLst/>
          </a:prstGeom>
          <a:noFill/>
          <a:ln>
            <a:noFill/>
          </a:ln>
        </p:spPr>
      </p:sp>
      <p:sp>
        <p:nvSpPr>
          <p:cNvPr id="64" name="Shape 26"/>
          <p:cNvSpPr txBox="1">
            <a:spLocks noGrp="1"/>
          </p:cNvSpPr>
          <p:nvPr>
            <p:ph type="body" idx="1"/>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65" name="Shape 2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6" name="Shape 2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7" name="Shape 2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1"/>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Arial"/>
              <a:buNone/>
              <a:defRPr sz="3300" b="0" i="0" u="none" strike="noStrike" cap="non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7" name="Shape 2"/>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9pPr>
          </a:lstStyle>
          <a:p>
            <a:endParaRPr/>
          </a:p>
        </p:txBody>
      </p:sp>
      <p:sp>
        <p:nvSpPr>
          <p:cNvPr id="8" name="Shape 3"/>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9" name="Shape 4"/>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10" name="Shape 5"/>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Arial"/>
                <a:ea typeface="Arial"/>
                <a:cs typeface="Arial"/>
                <a:sym typeface="Arial"/>
              </a:defRPr>
            </a:lvl1pPr>
            <a:lvl2pPr marL="0" marR="0" lvl="1" indent="0" algn="r" rtl="0">
              <a:spcBef>
                <a:spcPts val="0"/>
              </a:spcBef>
              <a:buNone/>
              <a:defRPr sz="900" b="0" i="0" u="none" strike="noStrike" cap="none">
                <a:solidFill>
                  <a:srgbClr val="888888"/>
                </a:solidFill>
                <a:latin typeface="Arial"/>
                <a:ea typeface="Arial"/>
                <a:cs typeface="Arial"/>
                <a:sym typeface="Arial"/>
              </a:defRPr>
            </a:lvl2pPr>
            <a:lvl3pPr marL="0" marR="0" lvl="2" indent="0" algn="r" rtl="0">
              <a:spcBef>
                <a:spcPts val="0"/>
              </a:spcBef>
              <a:buNone/>
              <a:defRPr sz="900" b="0" i="0" u="none" strike="noStrike" cap="none">
                <a:solidFill>
                  <a:srgbClr val="888888"/>
                </a:solidFill>
                <a:latin typeface="Arial"/>
                <a:ea typeface="Arial"/>
                <a:cs typeface="Arial"/>
                <a:sym typeface="Arial"/>
              </a:defRPr>
            </a:lvl3pPr>
            <a:lvl4pPr marL="0" marR="0" lvl="3" indent="0" algn="r" rtl="0">
              <a:spcBef>
                <a:spcPts val="0"/>
              </a:spcBef>
              <a:buNone/>
              <a:defRPr sz="900" b="0" i="0" u="none" strike="noStrike" cap="none">
                <a:solidFill>
                  <a:srgbClr val="888888"/>
                </a:solidFill>
                <a:latin typeface="Arial"/>
                <a:ea typeface="Arial"/>
                <a:cs typeface="Arial"/>
                <a:sym typeface="Arial"/>
              </a:defRPr>
            </a:lvl4pPr>
            <a:lvl5pPr marL="0" marR="0" lvl="4" indent="0" algn="r" rtl="0">
              <a:spcBef>
                <a:spcPts val="0"/>
              </a:spcBef>
              <a:buNone/>
              <a:defRPr sz="900" b="0" i="0" u="none" strike="noStrike" cap="none">
                <a:solidFill>
                  <a:srgbClr val="888888"/>
                </a:solidFill>
                <a:latin typeface="Arial"/>
                <a:ea typeface="Arial"/>
                <a:cs typeface="Arial"/>
                <a:sym typeface="Arial"/>
              </a:defRPr>
            </a:lvl5pPr>
            <a:lvl6pPr marL="0" marR="0" lvl="5" indent="0" algn="r" rtl="0">
              <a:spcBef>
                <a:spcPts val="0"/>
              </a:spcBef>
              <a:buNone/>
              <a:defRPr sz="900" b="0" i="0" u="none" strike="noStrike" cap="none">
                <a:solidFill>
                  <a:srgbClr val="888888"/>
                </a:solidFill>
                <a:latin typeface="Arial"/>
                <a:ea typeface="Arial"/>
                <a:cs typeface="Arial"/>
                <a:sym typeface="Arial"/>
              </a:defRPr>
            </a:lvl6pPr>
            <a:lvl7pPr marL="0" marR="0" lvl="6" indent="0" algn="r" rtl="0">
              <a:spcBef>
                <a:spcPts val="0"/>
              </a:spcBef>
              <a:buNone/>
              <a:defRPr sz="900" b="0" i="0" u="none" strike="noStrike" cap="none">
                <a:solidFill>
                  <a:srgbClr val="888888"/>
                </a:solidFill>
                <a:latin typeface="Arial"/>
                <a:ea typeface="Arial"/>
                <a:cs typeface="Arial"/>
                <a:sym typeface="Arial"/>
              </a:defRPr>
            </a:lvl7pPr>
            <a:lvl8pPr marL="0" marR="0" lvl="7" indent="0" algn="r" rtl="0">
              <a:spcBef>
                <a:spcPts val="0"/>
              </a:spcBef>
              <a:buNone/>
              <a:defRPr sz="900" b="0" i="0" u="none" strike="noStrike" cap="none">
                <a:solidFill>
                  <a:srgbClr val="888888"/>
                </a:solidFill>
                <a:latin typeface="Arial"/>
                <a:ea typeface="Arial"/>
                <a:cs typeface="Arial"/>
                <a:sym typeface="Arial"/>
              </a:defRPr>
            </a:lvl8pPr>
            <a:lvl9pPr marL="0" marR="0" lvl="8" indent="0" algn="r" rtl="0">
              <a:spcBef>
                <a:spcPts val="0"/>
              </a:spcBef>
              <a:buNone/>
              <a:defRPr sz="9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zh-C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默认主题">
    <p:bg>
      <p:bgPr>
        <a:solidFill>
          <a:srgbClr val="FFFFFF">
            <a:alpha val="100000"/>
          </a:srgbClr>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5748369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2.jpeg"/><Relationship Id="rId7" Type="http://schemas.openxmlformats.org/officeDocument/2006/relationships/image" Target="../media/image36.sv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35.png"/><Relationship Id="rId5" Type="http://schemas.openxmlformats.org/officeDocument/2006/relationships/image" Target="../media/image34.svg"/><Relationship Id="rId4" Type="http://schemas.openxmlformats.org/officeDocument/2006/relationships/image" Target="../media/image33.png"/><Relationship Id="rId9" Type="http://schemas.openxmlformats.org/officeDocument/2006/relationships/image" Target="../media/image38.sv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40.jpeg"/><Relationship Id="rId4" Type="http://schemas.openxmlformats.org/officeDocument/2006/relationships/image" Target="../media/image39.jpeg"/></Relationships>
</file>

<file path=ppt/slides/_rels/slide13.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2.jpeg"/><Relationship Id="rId7" Type="http://schemas.openxmlformats.org/officeDocument/2006/relationships/image" Target="../media/image44.sv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43.png"/><Relationship Id="rId11" Type="http://schemas.openxmlformats.org/officeDocument/2006/relationships/image" Target="../media/image48.svg"/><Relationship Id="rId5" Type="http://schemas.openxmlformats.org/officeDocument/2006/relationships/image" Target="../media/image42.sv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svg"/></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49.jpeg"/></Relationships>
</file>

<file path=ppt/slides/_rels/slide15.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2.jpeg"/><Relationship Id="rId7" Type="http://schemas.openxmlformats.org/officeDocument/2006/relationships/image" Target="../media/image51.sv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50.png"/><Relationship Id="rId11" Type="http://schemas.openxmlformats.org/officeDocument/2006/relationships/image" Target="../media/image8.svg"/><Relationship Id="rId5" Type="http://schemas.openxmlformats.org/officeDocument/2006/relationships/image" Target="../media/image6.svg"/><Relationship Id="rId10" Type="http://schemas.openxmlformats.org/officeDocument/2006/relationships/image" Target="../media/image7.png"/><Relationship Id="rId4" Type="http://schemas.openxmlformats.org/officeDocument/2006/relationships/image" Target="../media/image5.png"/><Relationship Id="rId9" Type="http://schemas.openxmlformats.org/officeDocument/2006/relationships/image" Target="../media/image48.svg"/></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55.sv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image" Target="../media/image54.png"/><Relationship Id="rId5" Type="http://schemas.openxmlformats.org/officeDocument/2006/relationships/image" Target="../media/image53.jpeg"/><Relationship Id="rId4" Type="http://schemas.openxmlformats.org/officeDocument/2006/relationships/image" Target="../media/image52.jpeg"/></Relationships>
</file>

<file path=ppt/slides/_rels/slide17.xml.rels><?xml version="1.0" encoding="UTF-8" standalone="yes"?>
<Relationships xmlns="http://schemas.openxmlformats.org/package/2006/relationships"><Relationship Id="rId8" Type="http://schemas.openxmlformats.org/officeDocument/2006/relationships/image" Target="../media/image58.svg"/><Relationship Id="rId3" Type="http://schemas.openxmlformats.org/officeDocument/2006/relationships/image" Target="../media/image2.jpeg"/><Relationship Id="rId7" Type="http://schemas.openxmlformats.org/officeDocument/2006/relationships/image" Target="../media/image57.pn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56.jpeg"/><Relationship Id="rId5" Type="http://schemas.openxmlformats.org/officeDocument/2006/relationships/image" Target="../media/image6.svg"/><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2.jpeg"/><Relationship Id="rId7" Type="http://schemas.openxmlformats.org/officeDocument/2006/relationships/image" Target="../media/image6.sv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60.svg"/></Relationships>
</file>

<file path=ppt/slides/_rels/slide19.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62.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sv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8.svg"/></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2.jpeg"/><Relationship Id="rId7" Type="http://schemas.openxmlformats.org/officeDocument/2006/relationships/image" Target="../media/image10.sv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9.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12.svg"/></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svg"/><Relationship Id="rId3" Type="http://schemas.openxmlformats.org/officeDocument/2006/relationships/image" Target="../media/image2.jpeg"/><Relationship Id="rId7" Type="http://schemas.openxmlformats.org/officeDocument/2006/relationships/image" Target="../media/image16.svg"/><Relationship Id="rId12"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15.png"/><Relationship Id="rId11" Type="http://schemas.openxmlformats.org/officeDocument/2006/relationships/image" Target="../media/image20.svg"/><Relationship Id="rId5" Type="http://schemas.openxmlformats.org/officeDocument/2006/relationships/image" Target="../media/image14.svg"/><Relationship Id="rId15" Type="http://schemas.openxmlformats.org/officeDocument/2006/relationships/image" Target="../media/image24.sv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svg"/><Relationship Id="rId14" Type="http://schemas.openxmlformats.org/officeDocument/2006/relationships/image" Target="../media/image23.pn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26.jpeg"/><Relationship Id="rId4" Type="http://schemas.openxmlformats.org/officeDocument/2006/relationships/image" Target="../media/image25.jpe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28.jpeg"/><Relationship Id="rId4" Type="http://schemas.openxmlformats.org/officeDocument/2006/relationships/image" Target="../media/image27.jpe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30.jpeg"/><Relationship Id="rId4" Type="http://schemas.openxmlformats.org/officeDocument/2006/relationships/image" Target="../media/image29.jpe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image" Target="../media/image32.jpeg"/><Relationship Id="rId4" Type="http://schemas.openxmlformats.org/officeDocument/2006/relationships/image" Target="../media/image3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00000">
              <a:alpha val="4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1016000" y="1397000"/>
            <a:ext cx="1016000" cy="76200"/>
          </a:xfrm>
          <a:prstGeom prst="roundRect">
            <a:avLst>
              <a:gd name="adj" fmla="val 0"/>
            </a:avLst>
          </a:prstGeom>
          <a:solidFill>
            <a:srgbClr val="FFD700">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4" name="AutoShape 4"/>
          <p:cNvSpPr/>
          <p:nvPr/>
        </p:nvSpPr>
        <p:spPr>
          <a:xfrm>
            <a:off x="1016000" y="2286000"/>
            <a:ext cx="10414000" cy="1524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4800" b="1" i="0" u="none" strike="noStrike">
                <a:solidFill>
                  <a:srgbClr val="FFFFFF"/>
                </a:solidFill>
                <a:latin typeface="Noto Sans SC"/>
                <a:ea typeface="Noto Sans SC"/>
                <a:cs typeface="Noto Sans SC"/>
                <a:sym typeface="Noto Sans SC"/>
              </a:rPr>
              <a:t>战略管理工具、技术的选择与应用</a:t>
            </a:r>
            <a:endParaRPr lang="en-US" sz="1100"/>
          </a:p>
        </p:txBody>
      </p:sp>
      <p:sp>
        <p:nvSpPr>
          <p:cNvPr id="5" name="AutoShape 5"/>
          <p:cNvSpPr/>
          <p:nvPr/>
        </p:nvSpPr>
        <p:spPr>
          <a:xfrm>
            <a:off x="1016000" y="4191000"/>
            <a:ext cx="10414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800" b="0" i="0" u="none" strike="noStrike">
                <a:solidFill>
                  <a:srgbClr val="FFFFFF">
                    <a:alpha val="85098"/>
                  </a:srgbClr>
                </a:solidFill>
                <a:latin typeface="Noto Sans SC"/>
                <a:ea typeface="Noto Sans SC"/>
                <a:cs typeface="Noto Sans SC"/>
                <a:sym typeface="Noto Sans SC"/>
              </a:rPr>
              <a:t>项目二 · 战略管理的实务基础 | 模块三</a:t>
            </a:r>
            <a:endParaRPr lang="en-US" sz="1100"/>
          </a:p>
        </p:txBody>
      </p:sp>
      <p:sp>
        <p:nvSpPr>
          <p:cNvPr id="6" name="AutoShape 6"/>
          <p:cNvSpPr/>
          <p:nvPr/>
        </p:nvSpPr>
        <p:spPr>
          <a:xfrm>
            <a:off x="1016000" y="5461000"/>
            <a:ext cx="10414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FFFFFF">
                    <a:alpha val="54902"/>
                  </a:srgbClr>
                </a:solidFill>
                <a:latin typeface="Noto Sans SC"/>
                <a:ea typeface="Noto Sans SC"/>
                <a:cs typeface="Noto Sans SC"/>
                <a:sym typeface="Noto Sans SC"/>
              </a:rPr>
              <a:t>STRATEGIC MANAGEMENT TOOLS AND APPLICATIONS</a:t>
            </a:r>
            <a:endParaRPr lang="en-US" sz="11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571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a:ea typeface="Noto Sans SC"/>
                <a:cs typeface="Noto Sans SC"/>
                <a:sym typeface="Noto Sans SC"/>
              </a:rPr>
              <a:t>课堂思考与讨论</a:t>
            </a:r>
            <a:endParaRPr lang="en-US" sz="1100"/>
          </a:p>
        </p:txBody>
      </p:sp>
      <p:sp>
        <p:nvSpPr>
          <p:cNvPr id="3" name="AutoShape 3"/>
          <p:cNvSpPr/>
          <p:nvPr/>
        </p:nvSpPr>
        <p:spPr>
          <a:xfrm>
            <a:off x="762000" y="1206500"/>
            <a:ext cx="1066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spc="100">
                <a:solidFill>
                  <a:srgbClr val="004D40"/>
                </a:solidFill>
                <a:latin typeface="Noto Sans SC"/>
                <a:ea typeface="Noto Sans SC"/>
                <a:cs typeface="Noto Sans SC"/>
                <a:sym typeface="Noto Sans SC"/>
              </a:rPr>
              <a:t>THINKING &amp; DISCUSSION</a:t>
            </a:r>
            <a:endParaRPr lang="en-US" sz="1100"/>
          </a:p>
        </p:txBody>
      </p:sp>
      <p:sp>
        <p:nvSpPr>
          <p:cNvPr id="4" name="AutoShape 4"/>
          <p:cNvSpPr/>
          <p:nvPr/>
        </p:nvSpPr>
        <p:spPr>
          <a:xfrm>
            <a:off x="762000" y="2032000"/>
            <a:ext cx="5207000" cy="2095500"/>
          </a:xfrm>
          <a:prstGeom prst="roundRect">
            <a:avLst>
              <a:gd name="adj" fmla="val 4848"/>
            </a:avLst>
          </a:prstGeom>
          <a:solidFill>
            <a:srgbClr val="FFFFFF">
              <a:alpha val="95000"/>
            </a:srgbClr>
          </a:solidFill>
          <a:ln w="12700" cap="flat" cmpd="sng">
            <a:solidFill>
              <a:srgbClr val="E6E6E6">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5" name="AutoShape 5"/>
          <p:cNvSpPr/>
          <p:nvPr/>
        </p:nvSpPr>
        <p:spPr>
          <a:xfrm>
            <a:off x="1016000" y="2286000"/>
            <a:ext cx="762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000" b="1" i="0" u="none" strike="noStrike">
                <a:solidFill>
                  <a:srgbClr val="004D40"/>
                </a:solidFill>
                <a:latin typeface="Noto Sans SC"/>
                <a:ea typeface="Noto Sans SC"/>
                <a:cs typeface="Noto Sans SC"/>
                <a:sym typeface="Noto Sans SC"/>
              </a:rPr>
              <a:t>01</a:t>
            </a:r>
            <a:endParaRPr lang="en-US" sz="1100"/>
          </a:p>
        </p:txBody>
      </p:sp>
      <p:sp>
        <p:nvSpPr>
          <p:cNvPr id="6" name="AutoShape 6"/>
          <p:cNvSpPr/>
          <p:nvPr/>
        </p:nvSpPr>
        <p:spPr>
          <a:xfrm>
            <a:off x="1968500" y="2286000"/>
            <a:ext cx="3746500" cy="1587500"/>
          </a:xfrm>
          <a:prstGeom prst="rect">
            <a:avLst/>
          </a:prstGeom>
          <a:noFill/>
          <a:ln w="12700" cap="flat" cmpd="sng">
            <a:noFill/>
            <a:prstDash val="solid"/>
            <a:round/>
          </a:ln>
        </p:spPr>
        <p:txBody>
          <a:bodyPr vert="horz" wrap="square" lIns="0" tIns="0" rIns="0" bIns="0" rtlCol="0" anchor="t" anchorCtr="0"/>
          <a:lstStyle/>
          <a:p>
            <a:pPr indent="0" algn="l">
              <a:lnSpc>
                <a:spcPct val="108333"/>
              </a:lnSpc>
              <a:spcAft>
                <a:spcPts val="800"/>
              </a:spcAft>
              <a:defRPr/>
            </a:pPr>
            <a:r>
              <a:rPr lang="en-US" sz="1600" b="1" i="0" u="none" strike="noStrike">
                <a:solidFill>
                  <a:srgbClr val="333333"/>
                </a:solidFill>
                <a:latin typeface="Noto Sans SC"/>
                <a:ea typeface="Noto Sans SC"/>
                <a:cs typeface="Noto Sans SC"/>
                <a:sym typeface="Noto Sans SC"/>
              </a:rPr>
              <a:t>AI医疗影像初创公司的战略工具选择</a:t>
            </a:r>
            <a:endParaRPr lang="en-US" sz="1100"/>
          </a:p>
          <a:p>
            <a:pPr indent="0" algn="l">
              <a:lnSpc>
                <a:spcPct val="116666"/>
              </a:lnSpc>
            </a:pPr>
            <a:r>
              <a:rPr lang="en-US" sz="1300" b="0" i="0" u="none" strike="noStrike">
                <a:solidFill>
                  <a:srgbClr val="616161"/>
                </a:solidFill>
                <a:latin typeface="Noto Sans SC"/>
                <a:ea typeface="Noto Sans SC"/>
                <a:cs typeface="Noto Sans SC"/>
                <a:sym typeface="Noto Sans SC"/>
              </a:rPr>
              <a:t>一家初创的AI医疗影像公司，在进行战略规划时，应该优先使用哪些工具？请结合行业特性与企业发展阶段，阐述选择理由。</a:t>
            </a:r>
          </a:p>
        </p:txBody>
      </p:sp>
      <p:sp>
        <p:nvSpPr>
          <p:cNvPr id="7" name="AutoShape 7"/>
          <p:cNvSpPr/>
          <p:nvPr/>
        </p:nvSpPr>
        <p:spPr>
          <a:xfrm>
            <a:off x="6223000" y="2032000"/>
            <a:ext cx="5207000" cy="2095500"/>
          </a:xfrm>
          <a:prstGeom prst="roundRect">
            <a:avLst>
              <a:gd name="adj" fmla="val 4848"/>
            </a:avLst>
          </a:prstGeom>
          <a:solidFill>
            <a:srgbClr val="FFFFFF">
              <a:alpha val="95000"/>
            </a:srgbClr>
          </a:solidFill>
          <a:ln w="12700" cap="flat" cmpd="sng">
            <a:solidFill>
              <a:srgbClr val="E6E6E6">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8" name="AutoShape 8"/>
          <p:cNvSpPr/>
          <p:nvPr/>
        </p:nvSpPr>
        <p:spPr>
          <a:xfrm>
            <a:off x="6477000" y="2286000"/>
            <a:ext cx="762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000" b="1" i="0" u="none" strike="noStrike">
                <a:solidFill>
                  <a:srgbClr val="004D40"/>
                </a:solidFill>
                <a:latin typeface="Noto Sans SC"/>
                <a:ea typeface="Noto Sans SC"/>
                <a:cs typeface="Noto Sans SC"/>
                <a:sym typeface="Noto Sans SC"/>
              </a:rPr>
              <a:t>02</a:t>
            </a:r>
            <a:endParaRPr lang="en-US" sz="1100"/>
          </a:p>
        </p:txBody>
      </p:sp>
      <p:sp>
        <p:nvSpPr>
          <p:cNvPr id="9" name="AutoShape 9"/>
          <p:cNvSpPr/>
          <p:nvPr/>
        </p:nvSpPr>
        <p:spPr>
          <a:xfrm>
            <a:off x="7429500" y="2286000"/>
            <a:ext cx="3746500" cy="1587500"/>
          </a:xfrm>
          <a:prstGeom prst="rect">
            <a:avLst/>
          </a:prstGeom>
          <a:noFill/>
          <a:ln w="12700" cap="flat" cmpd="sng">
            <a:noFill/>
            <a:prstDash val="solid"/>
            <a:round/>
          </a:ln>
        </p:spPr>
        <p:txBody>
          <a:bodyPr vert="horz" wrap="square" lIns="0" tIns="0" rIns="0" bIns="0" rtlCol="0" anchor="t" anchorCtr="0"/>
          <a:lstStyle/>
          <a:p>
            <a:pPr indent="0" algn="l">
              <a:lnSpc>
                <a:spcPct val="108333"/>
              </a:lnSpc>
              <a:spcAft>
                <a:spcPts val="800"/>
              </a:spcAft>
              <a:defRPr/>
            </a:pPr>
            <a:r>
              <a:rPr lang="en-US" sz="1600" b="1" i="0" u="none" strike="noStrike">
                <a:solidFill>
                  <a:srgbClr val="333333"/>
                </a:solidFill>
                <a:latin typeface="Noto Sans SC"/>
                <a:ea typeface="Noto Sans SC"/>
                <a:cs typeface="Noto Sans SC"/>
                <a:sym typeface="Noto Sans SC"/>
              </a:rPr>
              <a:t>SWOT分析的优劣势与落地挑战</a:t>
            </a:r>
            <a:endParaRPr lang="en-US" sz="1100"/>
          </a:p>
          <a:p>
            <a:pPr indent="0" algn="l">
              <a:lnSpc>
                <a:spcPct val="116666"/>
              </a:lnSpc>
            </a:pPr>
            <a:r>
              <a:rPr lang="en-US" sz="1300" b="0" i="0" u="none" strike="noStrike">
                <a:solidFill>
                  <a:srgbClr val="616161"/>
                </a:solidFill>
                <a:latin typeface="Noto Sans SC"/>
                <a:ea typeface="Noto Sans SC"/>
                <a:cs typeface="Noto Sans SC"/>
                <a:sym typeface="Noto Sans SC"/>
              </a:rPr>
              <a:t>SWOT分析的优势和局限性分别是什么？在实际战略制定过程中，如何避免SWOT分析流于形式、沦为“口号式”的罗列？</a:t>
            </a:r>
          </a:p>
        </p:txBody>
      </p:sp>
      <p:sp>
        <p:nvSpPr>
          <p:cNvPr id="10" name="AutoShape 10"/>
          <p:cNvSpPr/>
          <p:nvPr/>
        </p:nvSpPr>
        <p:spPr>
          <a:xfrm>
            <a:off x="762000" y="4381500"/>
            <a:ext cx="5207000" cy="2095500"/>
          </a:xfrm>
          <a:prstGeom prst="roundRect">
            <a:avLst>
              <a:gd name="adj" fmla="val 4848"/>
            </a:avLst>
          </a:prstGeom>
          <a:solidFill>
            <a:srgbClr val="FFFFFF">
              <a:alpha val="95000"/>
            </a:srgbClr>
          </a:solidFill>
          <a:ln w="12700" cap="flat" cmpd="sng">
            <a:solidFill>
              <a:srgbClr val="E6E6E6">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1" name="AutoShape 11"/>
          <p:cNvSpPr/>
          <p:nvPr/>
        </p:nvSpPr>
        <p:spPr>
          <a:xfrm>
            <a:off x="1016000" y="4635500"/>
            <a:ext cx="762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000" b="1" i="0" u="none" strike="noStrike">
                <a:solidFill>
                  <a:srgbClr val="004D40"/>
                </a:solidFill>
                <a:latin typeface="Noto Sans SC"/>
                <a:ea typeface="Noto Sans SC"/>
                <a:cs typeface="Noto Sans SC"/>
                <a:sym typeface="Noto Sans SC"/>
              </a:rPr>
              <a:t>03</a:t>
            </a:r>
            <a:endParaRPr lang="en-US" sz="1100"/>
          </a:p>
        </p:txBody>
      </p:sp>
      <p:sp>
        <p:nvSpPr>
          <p:cNvPr id="12" name="AutoShape 12"/>
          <p:cNvSpPr/>
          <p:nvPr/>
        </p:nvSpPr>
        <p:spPr>
          <a:xfrm>
            <a:off x="1968500" y="4635500"/>
            <a:ext cx="3746500" cy="1587500"/>
          </a:xfrm>
          <a:prstGeom prst="rect">
            <a:avLst/>
          </a:prstGeom>
          <a:noFill/>
          <a:ln w="12700" cap="flat" cmpd="sng">
            <a:noFill/>
            <a:prstDash val="solid"/>
            <a:round/>
          </a:ln>
        </p:spPr>
        <p:txBody>
          <a:bodyPr vert="horz" wrap="square" lIns="0" tIns="0" rIns="0" bIns="0" rtlCol="0" anchor="t" anchorCtr="0"/>
          <a:lstStyle/>
          <a:p>
            <a:pPr indent="0" algn="l">
              <a:lnSpc>
                <a:spcPct val="108333"/>
              </a:lnSpc>
              <a:spcAft>
                <a:spcPts val="800"/>
              </a:spcAft>
              <a:defRPr/>
            </a:pPr>
            <a:r>
              <a:rPr lang="en-US" sz="1600" b="1" i="0" u="none" strike="noStrike">
                <a:solidFill>
                  <a:srgbClr val="333333"/>
                </a:solidFill>
                <a:latin typeface="Noto Sans SC"/>
                <a:ea typeface="Noto Sans SC"/>
                <a:cs typeface="Noto Sans SC"/>
                <a:sym typeface="Noto Sans SC"/>
              </a:rPr>
              <a:t>五力模型在数字平台型企业的适用性</a:t>
            </a:r>
            <a:endParaRPr lang="en-US" sz="1100"/>
          </a:p>
          <a:p>
            <a:pPr indent="0" algn="l">
              <a:lnSpc>
                <a:spcPct val="116666"/>
              </a:lnSpc>
            </a:pPr>
            <a:r>
              <a:rPr lang="en-US" sz="1300" b="0" i="0" u="none" strike="noStrike">
                <a:solidFill>
                  <a:srgbClr val="616161"/>
                </a:solidFill>
                <a:latin typeface="Noto Sans SC"/>
                <a:ea typeface="Noto Sans SC"/>
                <a:cs typeface="Noto Sans SC"/>
                <a:sym typeface="Noto Sans SC"/>
              </a:rPr>
              <a:t>波特五力模型在分析美团、抖音等双边/多边数字平台型企业时，其适用性如何？是否需要对模型的要素进行调整或补充？</a:t>
            </a:r>
          </a:p>
        </p:txBody>
      </p:sp>
      <p:sp>
        <p:nvSpPr>
          <p:cNvPr id="13" name="AutoShape 13"/>
          <p:cNvSpPr/>
          <p:nvPr/>
        </p:nvSpPr>
        <p:spPr>
          <a:xfrm>
            <a:off x="6223000" y="4381500"/>
            <a:ext cx="5207000" cy="2095500"/>
          </a:xfrm>
          <a:prstGeom prst="roundRect">
            <a:avLst>
              <a:gd name="adj" fmla="val 4848"/>
            </a:avLst>
          </a:prstGeom>
          <a:solidFill>
            <a:srgbClr val="FFFFFF">
              <a:alpha val="95000"/>
            </a:srgbClr>
          </a:solidFill>
          <a:ln w="12700" cap="flat" cmpd="sng">
            <a:solidFill>
              <a:srgbClr val="E6E6E6">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4" name="AutoShape 14"/>
          <p:cNvSpPr/>
          <p:nvPr/>
        </p:nvSpPr>
        <p:spPr>
          <a:xfrm>
            <a:off x="6477000" y="4635500"/>
            <a:ext cx="762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000" b="1" i="0" u="none" strike="noStrike">
                <a:solidFill>
                  <a:srgbClr val="004D40"/>
                </a:solidFill>
                <a:latin typeface="Noto Sans SC"/>
                <a:ea typeface="Noto Sans SC"/>
                <a:cs typeface="Noto Sans SC"/>
                <a:sym typeface="Noto Sans SC"/>
              </a:rPr>
              <a:t>04</a:t>
            </a:r>
            <a:endParaRPr lang="en-US" sz="1100"/>
          </a:p>
        </p:txBody>
      </p:sp>
      <p:sp>
        <p:nvSpPr>
          <p:cNvPr id="15" name="AutoShape 15"/>
          <p:cNvSpPr/>
          <p:nvPr/>
        </p:nvSpPr>
        <p:spPr>
          <a:xfrm>
            <a:off x="7429500" y="4635500"/>
            <a:ext cx="3746500" cy="1587500"/>
          </a:xfrm>
          <a:prstGeom prst="rect">
            <a:avLst/>
          </a:prstGeom>
          <a:noFill/>
          <a:ln w="12700" cap="flat" cmpd="sng">
            <a:noFill/>
            <a:prstDash val="solid"/>
            <a:round/>
          </a:ln>
        </p:spPr>
        <p:txBody>
          <a:bodyPr vert="horz" wrap="square" lIns="0" tIns="0" rIns="0" bIns="0" rtlCol="0" anchor="t" anchorCtr="0"/>
          <a:lstStyle/>
          <a:p>
            <a:pPr indent="0" algn="l">
              <a:lnSpc>
                <a:spcPct val="108333"/>
              </a:lnSpc>
              <a:spcAft>
                <a:spcPts val="800"/>
              </a:spcAft>
              <a:defRPr/>
            </a:pPr>
            <a:r>
              <a:rPr lang="en-US" sz="1600" b="1" i="0" u="none" strike="noStrike">
                <a:solidFill>
                  <a:srgbClr val="333333"/>
                </a:solidFill>
                <a:latin typeface="Noto Sans SC"/>
                <a:ea typeface="Noto Sans SC"/>
                <a:cs typeface="Noto Sans SC"/>
                <a:sym typeface="Noto Sans SC"/>
              </a:rPr>
              <a:t>“最好”的战略工具是否存在？</a:t>
            </a:r>
            <a:endParaRPr lang="en-US" sz="1100"/>
          </a:p>
          <a:p>
            <a:pPr indent="0" algn="l">
              <a:lnSpc>
                <a:spcPct val="116666"/>
              </a:lnSpc>
            </a:pPr>
            <a:r>
              <a:rPr lang="en-US" sz="1300" b="0" i="0" u="none" strike="noStrike">
                <a:solidFill>
                  <a:srgbClr val="616161"/>
                </a:solidFill>
                <a:latin typeface="Noto Sans SC"/>
                <a:ea typeface="Noto Sans SC"/>
                <a:cs typeface="Noto Sans SC"/>
                <a:sym typeface="Noto Sans SC"/>
              </a:rPr>
              <a:t>讨论：是否存在放之四海而皆准的“最好”战略工具？在不同的商业情境下，选择和组合战略分析工具的关键依据是什么？</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a:ea typeface="Noto Sans SC"/>
                <a:cs typeface="Noto Sans SC"/>
                <a:sym typeface="Noto Sans SC"/>
              </a:rPr>
              <a:t>问题导学</a:t>
            </a:r>
            <a:endParaRPr lang="en-US" sz="1100"/>
          </a:p>
        </p:txBody>
      </p:sp>
      <p:sp>
        <p:nvSpPr>
          <p:cNvPr id="3" name="AutoShape 3"/>
          <p:cNvSpPr/>
          <p:nvPr/>
        </p:nvSpPr>
        <p:spPr>
          <a:xfrm>
            <a:off x="762000" y="1270000"/>
            <a:ext cx="1066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4D40"/>
                </a:solidFill>
                <a:latin typeface="Noto Sans SC"/>
                <a:ea typeface="Noto Sans SC"/>
                <a:cs typeface="Noto Sans SC"/>
                <a:sym typeface="Noto Sans SC"/>
              </a:rPr>
              <a:t>GUIDING QUESTIONS</a:t>
            </a:r>
            <a:endParaRPr lang="en-US" sz="1100"/>
          </a:p>
        </p:txBody>
      </p:sp>
      <p:sp>
        <p:nvSpPr>
          <p:cNvPr id="4" name="AutoShape 4"/>
          <p:cNvSpPr/>
          <p:nvPr/>
        </p:nvSpPr>
        <p:spPr>
          <a:xfrm>
            <a:off x="762000" y="2159000"/>
            <a:ext cx="3302000" cy="4064000"/>
          </a:xfrm>
          <a:prstGeom prst="roundRect">
            <a:avLst>
              <a:gd name="adj" fmla="val 4615"/>
            </a:avLst>
          </a:prstGeom>
          <a:solidFill>
            <a:srgbClr val="FFFFFF">
              <a:alpha val="100000"/>
            </a:srgbClr>
          </a:solidFill>
          <a:ln w="12700" cap="flat" cmpd="sng">
            <a:solidFill>
              <a:srgbClr val="EEEEEE">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5" name="AutoShape 5"/>
          <p:cNvSpPr/>
          <p:nvPr/>
        </p:nvSpPr>
        <p:spPr>
          <a:xfrm>
            <a:off x="762000" y="2159000"/>
            <a:ext cx="3302000" cy="762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2540000"/>
            <a:ext cx="457200" cy="457200"/>
          </a:xfrm>
          <a:prstGeom prst="rect">
            <a:avLst/>
          </a:prstGeom>
        </p:spPr>
      </p:pic>
      <p:sp>
        <p:nvSpPr>
          <p:cNvPr id="7" name="AutoShape 7"/>
          <p:cNvSpPr/>
          <p:nvPr/>
        </p:nvSpPr>
        <p:spPr>
          <a:xfrm>
            <a:off x="1651000" y="2514600"/>
            <a:ext cx="2159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800" b="1" i="0" u="none" strike="noStrike">
                <a:solidFill>
                  <a:srgbClr val="004D40"/>
                </a:solidFill>
                <a:latin typeface="Noto Sans SC"/>
                <a:ea typeface="Noto Sans SC"/>
                <a:cs typeface="Noto Sans SC"/>
                <a:sym typeface="Noto Sans SC"/>
              </a:rPr>
              <a:t>01</a:t>
            </a:r>
            <a:endParaRPr lang="en-US" sz="1100"/>
          </a:p>
        </p:txBody>
      </p:sp>
      <p:sp>
        <p:nvSpPr>
          <p:cNvPr id="8" name="AutoShape 8"/>
          <p:cNvSpPr/>
          <p:nvPr/>
        </p:nvSpPr>
        <p:spPr>
          <a:xfrm>
            <a:off x="1016000" y="3302000"/>
            <a:ext cx="2794000" cy="1143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600" b="1" i="0" u="none" strike="noStrike">
                <a:solidFill>
                  <a:srgbClr val="333333"/>
                </a:solidFill>
                <a:latin typeface="Noto Sans SC"/>
                <a:ea typeface="Noto Sans SC"/>
                <a:cs typeface="Noto Sans SC"/>
                <a:sym typeface="Noto Sans SC"/>
              </a:rPr>
              <a:t>为什么说战略工具是“思考的罗盘”而非“行动的拐杖”？</a:t>
            </a:r>
            <a:endParaRPr lang="en-US" sz="1100"/>
          </a:p>
        </p:txBody>
      </p:sp>
      <p:sp>
        <p:nvSpPr>
          <p:cNvPr id="9" name="AutoShape 9"/>
          <p:cNvSpPr/>
          <p:nvPr/>
        </p:nvSpPr>
        <p:spPr>
          <a:xfrm>
            <a:off x="1016000" y="4699000"/>
            <a:ext cx="27940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0" i="0" u="none" strike="noStrike">
                <a:solidFill>
                  <a:srgbClr val="616161"/>
                </a:solidFill>
                <a:latin typeface="Noto Sans SC"/>
                <a:ea typeface="Noto Sans SC"/>
                <a:cs typeface="Noto Sans SC"/>
                <a:sym typeface="Noto Sans SC"/>
              </a:rPr>
              <a:t>工具提供分析框架和思维路径，但不能替代管理者的判断和决策，关键在于培养战略思维能力。</a:t>
            </a:r>
            <a:endParaRPr lang="en-US" sz="1100"/>
          </a:p>
        </p:txBody>
      </p:sp>
      <p:sp>
        <p:nvSpPr>
          <p:cNvPr id="10" name="AutoShape 10"/>
          <p:cNvSpPr/>
          <p:nvPr/>
        </p:nvSpPr>
        <p:spPr>
          <a:xfrm>
            <a:off x="4445000" y="2159000"/>
            <a:ext cx="3302000" cy="4064000"/>
          </a:xfrm>
          <a:prstGeom prst="roundRect">
            <a:avLst>
              <a:gd name="adj" fmla="val 4615"/>
            </a:avLst>
          </a:prstGeom>
          <a:solidFill>
            <a:srgbClr val="FFFFFF">
              <a:alpha val="100000"/>
            </a:srgbClr>
          </a:solidFill>
          <a:ln w="12700" cap="flat" cmpd="sng">
            <a:solidFill>
              <a:srgbClr val="EEEEEE">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1" name="AutoShape 11"/>
          <p:cNvSpPr/>
          <p:nvPr/>
        </p:nvSpPr>
        <p:spPr>
          <a:xfrm>
            <a:off x="4445000" y="2159000"/>
            <a:ext cx="3302000" cy="762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2" name="Picture 1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699000" y="2540000"/>
            <a:ext cx="457200" cy="457200"/>
          </a:xfrm>
          <a:prstGeom prst="rect">
            <a:avLst/>
          </a:prstGeom>
        </p:spPr>
      </p:pic>
      <p:sp>
        <p:nvSpPr>
          <p:cNvPr id="13" name="AutoShape 13"/>
          <p:cNvSpPr/>
          <p:nvPr/>
        </p:nvSpPr>
        <p:spPr>
          <a:xfrm>
            <a:off x="5334000" y="2514600"/>
            <a:ext cx="2159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800" b="1" i="0" u="none" strike="noStrike">
                <a:solidFill>
                  <a:srgbClr val="004D40"/>
                </a:solidFill>
                <a:latin typeface="Noto Sans SC"/>
                <a:ea typeface="Noto Sans SC"/>
                <a:cs typeface="Noto Sans SC"/>
                <a:sym typeface="Noto Sans SC"/>
              </a:rPr>
              <a:t>02</a:t>
            </a:r>
            <a:endParaRPr lang="en-US" sz="1100"/>
          </a:p>
        </p:txBody>
      </p:sp>
      <p:sp>
        <p:nvSpPr>
          <p:cNvPr id="14" name="AutoShape 14"/>
          <p:cNvSpPr/>
          <p:nvPr/>
        </p:nvSpPr>
        <p:spPr>
          <a:xfrm>
            <a:off x="4699000" y="3302000"/>
            <a:ext cx="2794000" cy="1143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600" b="1" i="0" u="none" strike="noStrike">
                <a:solidFill>
                  <a:srgbClr val="333333"/>
                </a:solidFill>
                <a:latin typeface="Noto Sans SC"/>
                <a:ea typeface="Noto Sans SC"/>
                <a:cs typeface="Noto Sans SC"/>
                <a:sym typeface="Noto Sans SC"/>
              </a:rPr>
              <a:t>在快速变化的市场中，如何平衡经典工具的稳定性与应对变化的灵活性？</a:t>
            </a:r>
            <a:endParaRPr lang="en-US" sz="1100"/>
          </a:p>
        </p:txBody>
      </p:sp>
      <p:sp>
        <p:nvSpPr>
          <p:cNvPr id="15" name="AutoShape 15"/>
          <p:cNvSpPr/>
          <p:nvPr/>
        </p:nvSpPr>
        <p:spPr>
          <a:xfrm>
            <a:off x="4699000" y="4699000"/>
            <a:ext cx="27940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0" i="0" u="none" strike="noStrike">
                <a:solidFill>
                  <a:srgbClr val="616161"/>
                </a:solidFill>
                <a:latin typeface="Noto Sans SC"/>
                <a:ea typeface="Noto Sans SC"/>
                <a:cs typeface="Noto Sans SC"/>
                <a:sym typeface="Noto Sans SC"/>
              </a:rPr>
              <a:t>经典工具提供基本分析框架，同时需要结合敏捷方法和实时数据进行动态调整，以变应变。</a:t>
            </a:r>
            <a:endParaRPr lang="en-US" sz="1100"/>
          </a:p>
        </p:txBody>
      </p:sp>
      <p:sp>
        <p:nvSpPr>
          <p:cNvPr id="16" name="AutoShape 16"/>
          <p:cNvSpPr/>
          <p:nvPr/>
        </p:nvSpPr>
        <p:spPr>
          <a:xfrm>
            <a:off x="8128000" y="2159000"/>
            <a:ext cx="3302000" cy="4064000"/>
          </a:xfrm>
          <a:prstGeom prst="roundRect">
            <a:avLst>
              <a:gd name="adj" fmla="val 4615"/>
            </a:avLst>
          </a:prstGeom>
          <a:solidFill>
            <a:srgbClr val="FFFFFF">
              <a:alpha val="100000"/>
            </a:srgbClr>
          </a:solidFill>
          <a:ln w="12700" cap="flat" cmpd="sng">
            <a:solidFill>
              <a:srgbClr val="EEEEEE">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7" name="AutoShape 17"/>
          <p:cNvSpPr/>
          <p:nvPr/>
        </p:nvSpPr>
        <p:spPr>
          <a:xfrm>
            <a:off x="8128000" y="2159000"/>
            <a:ext cx="3302000" cy="762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8" name="Picture 18"/>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382000" y="2540000"/>
            <a:ext cx="457200" cy="457200"/>
          </a:xfrm>
          <a:prstGeom prst="rect">
            <a:avLst/>
          </a:prstGeom>
        </p:spPr>
      </p:pic>
      <p:sp>
        <p:nvSpPr>
          <p:cNvPr id="19" name="AutoShape 19"/>
          <p:cNvSpPr/>
          <p:nvPr/>
        </p:nvSpPr>
        <p:spPr>
          <a:xfrm>
            <a:off x="9017000" y="2514600"/>
            <a:ext cx="2159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800" b="1" i="0" u="none" strike="noStrike">
                <a:solidFill>
                  <a:srgbClr val="004D40"/>
                </a:solidFill>
                <a:latin typeface="Noto Sans SC"/>
                <a:ea typeface="Noto Sans SC"/>
                <a:cs typeface="Noto Sans SC"/>
                <a:sym typeface="Noto Sans SC"/>
              </a:rPr>
              <a:t>03</a:t>
            </a:r>
            <a:endParaRPr lang="en-US" sz="1100"/>
          </a:p>
        </p:txBody>
      </p:sp>
      <p:sp>
        <p:nvSpPr>
          <p:cNvPr id="20" name="AutoShape 20"/>
          <p:cNvSpPr/>
          <p:nvPr/>
        </p:nvSpPr>
        <p:spPr>
          <a:xfrm>
            <a:off x="8382000" y="3302000"/>
            <a:ext cx="2794000" cy="1143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600" b="1" i="0" u="none" strike="noStrike">
                <a:solidFill>
                  <a:srgbClr val="333333"/>
                </a:solidFill>
                <a:latin typeface="Noto Sans SC"/>
                <a:ea typeface="Noto Sans SC"/>
                <a:cs typeface="Noto Sans SC"/>
                <a:sym typeface="Noto Sans SC"/>
              </a:rPr>
              <a:t>中小企业资源有限，如何选择和运用战略工具以实现“小投入，大产出”？</a:t>
            </a:r>
            <a:endParaRPr lang="en-US" sz="1100"/>
          </a:p>
        </p:txBody>
      </p:sp>
      <p:sp>
        <p:nvSpPr>
          <p:cNvPr id="21" name="AutoShape 21"/>
          <p:cNvSpPr/>
          <p:nvPr/>
        </p:nvSpPr>
        <p:spPr>
          <a:xfrm>
            <a:off x="8382000" y="4699000"/>
            <a:ext cx="27940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0" i="0" u="none" strike="noStrike">
                <a:solidFill>
                  <a:srgbClr val="616161"/>
                </a:solidFill>
                <a:latin typeface="Noto Sans SC"/>
                <a:ea typeface="Noto Sans SC"/>
                <a:cs typeface="Noto Sans SC"/>
                <a:sym typeface="Noto Sans SC"/>
              </a:rPr>
              <a:t>聚焦企业当前发展阶段的核心痛点，选择最关键的1-2个工具进行深入分析，避免贪多求全，造成资源浪费。</a:t>
            </a:r>
            <a:endParaRPr lang="en-US" sz="11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a:ea typeface="Noto Sans SC"/>
                <a:cs typeface="Noto Sans SC"/>
                <a:sym typeface="Noto Sans SC"/>
              </a:rPr>
              <a:t>理论与实践前沿</a:t>
            </a:r>
            <a:endParaRPr lang="en-US" sz="1100"/>
          </a:p>
        </p:txBody>
      </p:sp>
      <p:sp>
        <p:nvSpPr>
          <p:cNvPr id="4" name="AutoShape 4"/>
          <p:cNvSpPr/>
          <p:nvPr/>
        </p:nvSpPr>
        <p:spPr>
          <a:xfrm>
            <a:off x="762000" y="1143000"/>
            <a:ext cx="10668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spc="300">
                <a:solidFill>
                  <a:srgbClr val="004D40"/>
                </a:solidFill>
                <a:latin typeface="Noto Sans SC"/>
                <a:ea typeface="Noto Sans SC"/>
                <a:cs typeface="Noto Sans SC"/>
                <a:sym typeface="Noto Sans SC"/>
              </a:rPr>
              <a:t>FRONTIERS</a:t>
            </a:r>
            <a:endParaRPr lang="en-US" sz="1100"/>
          </a:p>
        </p:txBody>
      </p:sp>
      <p:sp>
        <p:nvSpPr>
          <p:cNvPr id="5" name="AutoShape 5"/>
          <p:cNvSpPr/>
          <p:nvPr/>
        </p:nvSpPr>
        <p:spPr>
          <a:xfrm>
            <a:off x="762000" y="1905000"/>
            <a:ext cx="5207000" cy="4318000"/>
          </a:xfrm>
          <a:prstGeom prst="roundRect">
            <a:avLst>
              <a:gd name="adj" fmla="val 3529"/>
            </a:avLst>
          </a:prstGeom>
          <a:solidFill>
            <a:srgbClr val="FFFFFF">
              <a:alpha val="100000"/>
            </a:srgbClr>
          </a:solidFill>
          <a:ln w="12700" cap="flat" cmpd="sng">
            <a:solidFill>
              <a:srgbClr val="EBEB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r:embed="rId4"/>
          <a:srcRect t="18729" b="18729"/>
          <a:stretch>
            <a:fillRect/>
          </a:stretch>
        </p:blipFill>
        <p:spPr>
          <a:xfrm>
            <a:off x="1016000" y="2159000"/>
            <a:ext cx="4699000" cy="1651000"/>
          </a:xfrm>
          <a:prstGeom prst="roundRect">
            <a:avLst>
              <a:gd name="adj" fmla="val 6153"/>
            </a:avLst>
          </a:prstGeom>
          <a:noFill/>
          <a:ln w="25400" cap="flat" cmpd="sng">
            <a:noFill/>
            <a:prstDash val="solid"/>
            <a:round/>
          </a:ln>
        </p:spPr>
      </p:pic>
      <p:sp>
        <p:nvSpPr>
          <p:cNvPr id="7" name="AutoShape 7"/>
          <p:cNvSpPr/>
          <p:nvPr/>
        </p:nvSpPr>
        <p:spPr>
          <a:xfrm>
            <a:off x="1016000" y="4000500"/>
            <a:ext cx="4699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4D40"/>
                </a:solidFill>
                <a:latin typeface="Noto Sans SC"/>
                <a:ea typeface="Noto Sans SC"/>
                <a:cs typeface="Noto Sans SC"/>
                <a:sym typeface="Noto Sans SC"/>
              </a:rPr>
              <a:t>战略工具的数字化转型</a:t>
            </a:r>
            <a:endParaRPr lang="en-US" sz="1100"/>
          </a:p>
        </p:txBody>
      </p:sp>
      <p:sp>
        <p:nvSpPr>
          <p:cNvPr id="8" name="AutoShape 8"/>
          <p:cNvSpPr/>
          <p:nvPr/>
        </p:nvSpPr>
        <p:spPr>
          <a:xfrm>
            <a:off x="1016000" y="4699000"/>
            <a:ext cx="4699000" cy="1397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300" b="1" i="0" u="none" strike="noStrike">
                <a:solidFill>
                  <a:srgbClr val="333333"/>
                </a:solidFill>
                <a:latin typeface="Noto Sans SC"/>
                <a:ea typeface="Noto Sans SC"/>
                <a:cs typeface="Noto Sans SC"/>
                <a:sym typeface="Noto Sans SC"/>
              </a:rPr>
              <a:t>• 大数据与AI赋能：</a:t>
            </a:r>
            <a:r>
              <a:rPr lang="en-US" sz="1300" b="0" i="0" u="none" strike="noStrike">
                <a:solidFill>
                  <a:srgbClr val="555555"/>
                </a:solidFill>
                <a:latin typeface="Noto Sans SC"/>
                <a:ea typeface="Noto Sans SC"/>
                <a:cs typeface="Noto Sans SC"/>
                <a:sym typeface="Noto Sans SC"/>
              </a:rPr>
              <a:t>利用大数据分析替代传统定性分析，通过机器学习预测市场趋势，提升SWOT分析的动态性和准确性。</a:t>
            </a:r>
            <a:endParaRPr lang="en-US" sz="1100"/>
          </a:p>
          <a:p>
            <a:pPr indent="0" algn="l">
              <a:lnSpc>
                <a:spcPct val="116666"/>
              </a:lnSpc>
              <a:spcBef>
                <a:spcPts val="800"/>
              </a:spcBef>
            </a:pPr>
            <a:r>
              <a:rPr lang="en-US" sz="1300" b="1" i="0" u="none" strike="noStrike">
                <a:solidFill>
                  <a:srgbClr val="333333"/>
                </a:solidFill>
                <a:latin typeface="Noto Sans SC"/>
                <a:ea typeface="Noto Sans SC"/>
                <a:cs typeface="Noto Sans SC"/>
                <a:sym typeface="Noto Sans SC"/>
              </a:rPr>
              <a:t>• 可视化与协作平台：</a:t>
            </a:r>
            <a:r>
              <a:rPr lang="en-US" sz="1300" b="0" i="0" u="none" strike="noStrike">
                <a:solidFill>
                  <a:srgbClr val="555555"/>
                </a:solidFill>
                <a:latin typeface="Noto Sans SC"/>
                <a:ea typeface="Noto Sans SC"/>
                <a:cs typeface="Noto Sans SC"/>
                <a:sym typeface="Noto Sans SC"/>
              </a:rPr>
              <a:t>战略分析通过在线协作平台（如战略地图软件）进行实时共享、讨论和迭代，打破组织壁垒。</a:t>
            </a:r>
          </a:p>
        </p:txBody>
      </p:sp>
      <p:sp>
        <p:nvSpPr>
          <p:cNvPr id="9" name="AutoShape 9"/>
          <p:cNvSpPr/>
          <p:nvPr/>
        </p:nvSpPr>
        <p:spPr>
          <a:xfrm>
            <a:off x="6223000" y="1905000"/>
            <a:ext cx="5207000" cy="4318000"/>
          </a:xfrm>
          <a:prstGeom prst="roundRect">
            <a:avLst>
              <a:gd name="adj" fmla="val 3529"/>
            </a:avLst>
          </a:prstGeom>
          <a:solidFill>
            <a:srgbClr val="FFFFFF">
              <a:alpha val="100000"/>
            </a:srgbClr>
          </a:solidFill>
          <a:ln w="12700" cap="flat" cmpd="sng">
            <a:solidFill>
              <a:srgbClr val="EBEB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0" name="Picture 10"/>
          <p:cNvPicPr>
            <a:picLocks noChangeAspect="1"/>
          </p:cNvPicPr>
          <p:nvPr/>
        </p:nvPicPr>
        <p:blipFill>
          <a:blip r:embed="rId5"/>
          <a:srcRect t="32432" b="32432"/>
          <a:stretch>
            <a:fillRect/>
          </a:stretch>
        </p:blipFill>
        <p:spPr>
          <a:xfrm>
            <a:off x="6477000" y="2159000"/>
            <a:ext cx="4699000" cy="1651000"/>
          </a:xfrm>
          <a:prstGeom prst="roundRect">
            <a:avLst>
              <a:gd name="adj" fmla="val 6153"/>
            </a:avLst>
          </a:prstGeom>
          <a:noFill/>
          <a:ln w="25400" cap="flat" cmpd="sng">
            <a:noFill/>
            <a:prstDash val="solid"/>
            <a:round/>
          </a:ln>
        </p:spPr>
      </p:pic>
      <p:sp>
        <p:nvSpPr>
          <p:cNvPr id="11" name="AutoShape 11"/>
          <p:cNvSpPr/>
          <p:nvPr/>
        </p:nvSpPr>
        <p:spPr>
          <a:xfrm>
            <a:off x="6477000" y="4000500"/>
            <a:ext cx="4699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4D40"/>
                </a:solidFill>
                <a:latin typeface="Noto Sans SC"/>
                <a:ea typeface="Noto Sans SC"/>
                <a:cs typeface="Noto Sans SC"/>
                <a:sym typeface="Noto Sans SC"/>
              </a:rPr>
              <a:t>新兴战略框架的出现</a:t>
            </a:r>
            <a:endParaRPr lang="en-US" sz="1100"/>
          </a:p>
        </p:txBody>
      </p:sp>
      <p:sp>
        <p:nvSpPr>
          <p:cNvPr id="12" name="AutoShape 12"/>
          <p:cNvSpPr/>
          <p:nvPr/>
        </p:nvSpPr>
        <p:spPr>
          <a:xfrm>
            <a:off x="6477000" y="4635500"/>
            <a:ext cx="4699000" cy="15875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200" b="1" i="0" u="none" strike="noStrike">
                <a:solidFill>
                  <a:srgbClr val="333333"/>
                </a:solidFill>
                <a:latin typeface="Noto Sans SC"/>
                <a:ea typeface="Noto Sans SC"/>
                <a:cs typeface="Noto Sans SC"/>
                <a:sym typeface="Noto Sans SC"/>
              </a:rPr>
              <a:t>• 蓝海战略：</a:t>
            </a:r>
            <a:r>
              <a:rPr lang="en-US" sz="1200" b="0" i="0" u="none" strike="noStrike">
                <a:solidFill>
                  <a:srgbClr val="555555"/>
                </a:solidFill>
                <a:latin typeface="Noto Sans SC"/>
                <a:ea typeface="Noto Sans SC"/>
                <a:cs typeface="Noto Sans SC"/>
                <a:sym typeface="Noto Sans SC"/>
              </a:rPr>
              <a:t>超越传统竞争思维，通过价值创新开创无人竞争的市场空间，重建市场边界。</a:t>
            </a:r>
            <a:endParaRPr lang="en-US" sz="1100"/>
          </a:p>
          <a:p>
            <a:pPr indent="0" algn="l">
              <a:lnSpc>
                <a:spcPct val="108333"/>
              </a:lnSpc>
              <a:spcBef>
                <a:spcPts val="600"/>
              </a:spcBef>
            </a:pPr>
            <a:r>
              <a:rPr lang="en-US" sz="1200" b="1" i="0" u="none" strike="noStrike">
                <a:solidFill>
                  <a:srgbClr val="333333"/>
                </a:solidFill>
                <a:latin typeface="Noto Sans SC"/>
                <a:ea typeface="Noto Sans SC"/>
                <a:cs typeface="Noto Sans SC"/>
                <a:sym typeface="Noto Sans SC"/>
              </a:rPr>
              <a:t>• 精益创业：</a:t>
            </a:r>
            <a:r>
              <a:rPr lang="en-US" sz="1200" b="0" i="0" u="none" strike="noStrike">
                <a:solidFill>
                  <a:srgbClr val="555555"/>
                </a:solidFill>
                <a:latin typeface="Noto Sans SC"/>
                <a:ea typeface="Noto Sans SC"/>
                <a:cs typeface="Noto Sans SC"/>
                <a:sym typeface="Noto Sans SC"/>
              </a:rPr>
              <a:t>通过“构建-衡量-学习”的反馈循环，快速验证商业模式假设，降低创新风险。</a:t>
            </a:r>
          </a:p>
          <a:p>
            <a:pPr indent="0" algn="l">
              <a:lnSpc>
                <a:spcPct val="108333"/>
              </a:lnSpc>
              <a:spcBef>
                <a:spcPts val="600"/>
              </a:spcBef>
            </a:pPr>
            <a:r>
              <a:rPr lang="en-US" sz="1200" b="1" i="0" u="none" strike="noStrike">
                <a:solidFill>
                  <a:srgbClr val="333333"/>
                </a:solidFill>
                <a:latin typeface="Noto Sans SC"/>
                <a:ea typeface="Noto Sans SC"/>
                <a:cs typeface="Noto Sans SC"/>
                <a:sym typeface="Noto Sans SC"/>
              </a:rPr>
              <a:t>• 平台战略：</a:t>
            </a:r>
            <a:r>
              <a:rPr lang="en-US" sz="1200" b="0" i="0" u="none" strike="noStrike">
                <a:solidFill>
                  <a:srgbClr val="555555"/>
                </a:solidFill>
                <a:latin typeface="Noto Sans SC"/>
                <a:ea typeface="Noto Sans SC"/>
                <a:cs typeface="Noto Sans SC"/>
                <a:sym typeface="Noto Sans SC"/>
              </a:rPr>
              <a:t>聚焦数字平台型企业的网络效应，研究如何通过构建健康的生态系统实现指数级增长。</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a:ea typeface="Noto Sans SC"/>
                <a:cs typeface="Noto Sans SC"/>
                <a:sym typeface="Noto Sans SC"/>
              </a:rPr>
              <a:t>问题一：如何在战略管理各阶段正确运用相关技术与工具？</a:t>
            </a:r>
            <a:endParaRPr lang="en-US" sz="1100"/>
          </a:p>
        </p:txBody>
      </p:sp>
      <p:sp>
        <p:nvSpPr>
          <p:cNvPr id="3" name="AutoShape 3"/>
          <p:cNvSpPr/>
          <p:nvPr/>
        </p:nvSpPr>
        <p:spPr>
          <a:xfrm>
            <a:off x="762000" y="1270000"/>
            <a:ext cx="1066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4D40"/>
                </a:solidFill>
                <a:latin typeface="Noto Sans SC"/>
                <a:ea typeface="Noto Sans SC"/>
                <a:cs typeface="Noto Sans SC"/>
                <a:sym typeface="Noto Sans SC"/>
              </a:rPr>
              <a:t>TOOL APPLICATION IN DIFFERENT STAGES</a:t>
            </a:r>
            <a:endParaRPr lang="en-US" sz="1100"/>
          </a:p>
        </p:txBody>
      </p:sp>
      <p:sp>
        <p:nvSpPr>
          <p:cNvPr id="4" name="AutoShape 4"/>
          <p:cNvSpPr/>
          <p:nvPr/>
        </p:nvSpPr>
        <p:spPr>
          <a:xfrm>
            <a:off x="762000" y="2032000"/>
            <a:ext cx="5207000" cy="2159000"/>
          </a:xfrm>
          <a:prstGeom prst="roundRect">
            <a:avLst>
              <a:gd name="adj" fmla="val 7058"/>
            </a:avLst>
          </a:prstGeom>
          <a:solidFill>
            <a:srgbClr val="FFFFFF">
              <a:alpha val="92000"/>
            </a:srgbClr>
          </a:solidFill>
          <a:ln w="12700" cap="flat" cmpd="sng">
            <a:solidFill>
              <a:srgbClr val="E6E6E6">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5" name="AutoShape 5"/>
          <p:cNvSpPr/>
          <p:nvPr/>
        </p:nvSpPr>
        <p:spPr>
          <a:xfrm>
            <a:off x="762000" y="2222500"/>
            <a:ext cx="76200" cy="17780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41400" y="2222500"/>
            <a:ext cx="304800" cy="304800"/>
          </a:xfrm>
          <a:prstGeom prst="rect">
            <a:avLst/>
          </a:prstGeom>
        </p:spPr>
      </p:pic>
      <p:sp>
        <p:nvSpPr>
          <p:cNvPr id="7" name="AutoShape 7"/>
          <p:cNvSpPr/>
          <p:nvPr/>
        </p:nvSpPr>
        <p:spPr>
          <a:xfrm>
            <a:off x="1460500" y="21844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战略分析阶段</a:t>
            </a:r>
            <a:r>
              <a:rPr lang="en-US" sz="1400" b="0" i="0" u="none" strike="noStrike">
                <a:solidFill>
                  <a:srgbClr val="666666"/>
                </a:solidFill>
                <a:latin typeface="Noto Sans SC"/>
                <a:ea typeface="Noto Sans SC"/>
                <a:cs typeface="Noto Sans SC"/>
                <a:sym typeface="Noto Sans SC"/>
              </a:rPr>
              <a:t>(知己知彼)</a:t>
            </a:r>
            <a:endParaRPr lang="en-US" sz="1100"/>
          </a:p>
        </p:txBody>
      </p:sp>
      <p:sp>
        <p:nvSpPr>
          <p:cNvPr id="8" name="AutoShape 8"/>
          <p:cNvSpPr/>
          <p:nvPr/>
        </p:nvSpPr>
        <p:spPr>
          <a:xfrm>
            <a:off x="1041400" y="2794000"/>
            <a:ext cx="4699000" cy="12065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200" b="1" i="0" u="none" strike="noStrike">
                <a:solidFill>
                  <a:srgbClr val="555555"/>
                </a:solidFill>
                <a:latin typeface="Noto Sans SC"/>
                <a:ea typeface="Noto Sans SC"/>
                <a:cs typeface="Noto Sans SC"/>
                <a:sym typeface="Noto Sans SC"/>
              </a:rPr>
              <a:t>外部环境：</a:t>
            </a:r>
            <a:r>
              <a:rPr lang="en-US" sz="1200" b="0" i="0" u="none" strike="noStrike">
                <a:solidFill>
                  <a:srgbClr val="555555"/>
                </a:solidFill>
                <a:latin typeface="Noto Sans SC"/>
                <a:ea typeface="Noto Sans SC"/>
                <a:cs typeface="Noto Sans SC"/>
                <a:sym typeface="Noto Sans SC"/>
              </a:rPr>
              <a:t>PESTEL分析、波特五力模型 |</a:t>
            </a:r>
            <a:r>
              <a:rPr lang="en-US" sz="1200" b="1" i="0" u="none" strike="noStrike">
                <a:solidFill>
                  <a:srgbClr val="555555"/>
                </a:solidFill>
                <a:latin typeface="Noto Sans SC"/>
                <a:ea typeface="Noto Sans SC"/>
                <a:cs typeface="Noto Sans SC"/>
                <a:sym typeface="Noto Sans SC"/>
              </a:rPr>
              <a:t>内部环境：</a:t>
            </a:r>
            <a:r>
              <a:rPr lang="en-US" sz="1200" b="0" i="0" u="none" strike="noStrike">
                <a:solidFill>
                  <a:srgbClr val="555555"/>
                </a:solidFill>
                <a:latin typeface="Noto Sans SC"/>
                <a:ea typeface="Noto Sans SC"/>
                <a:cs typeface="Noto Sans SC"/>
                <a:sym typeface="Noto Sans SC"/>
              </a:rPr>
              <a:t>价值链分析、VRIN框架</a:t>
            </a:r>
            <a:endParaRPr lang="en-US" sz="1100"/>
          </a:p>
          <a:p>
            <a:pPr indent="0" algn="l">
              <a:lnSpc>
                <a:spcPct val="108333"/>
              </a:lnSpc>
            </a:pPr>
            <a:r>
              <a:rPr lang="en-US" sz="1200" b="1" i="0" u="none" strike="noStrike">
                <a:solidFill>
                  <a:srgbClr val="555555"/>
                </a:solidFill>
                <a:latin typeface="Noto Sans SC"/>
                <a:ea typeface="Noto Sans SC"/>
                <a:cs typeface="Noto Sans SC"/>
                <a:sym typeface="Noto Sans SC"/>
              </a:rPr>
              <a:t>综合分析：</a:t>
            </a:r>
            <a:r>
              <a:rPr lang="en-US" sz="1200" b="0" i="0" u="none" strike="noStrike">
                <a:solidFill>
                  <a:srgbClr val="555555"/>
                </a:solidFill>
                <a:latin typeface="Noto Sans SC"/>
                <a:ea typeface="Noto Sans SC"/>
                <a:cs typeface="Noto Sans SC"/>
                <a:sym typeface="Noto Sans SC"/>
              </a:rPr>
              <a:t>SWOT分析，系统整合内外部信息，识别关键战略要素</a:t>
            </a:r>
          </a:p>
        </p:txBody>
      </p:sp>
      <p:sp>
        <p:nvSpPr>
          <p:cNvPr id="9" name="AutoShape 9"/>
          <p:cNvSpPr/>
          <p:nvPr/>
        </p:nvSpPr>
        <p:spPr>
          <a:xfrm>
            <a:off x="6223000" y="2032000"/>
            <a:ext cx="5207000" cy="2159000"/>
          </a:xfrm>
          <a:prstGeom prst="roundRect">
            <a:avLst>
              <a:gd name="adj" fmla="val 7058"/>
            </a:avLst>
          </a:prstGeom>
          <a:solidFill>
            <a:srgbClr val="FFFFFF">
              <a:alpha val="92000"/>
            </a:srgbClr>
          </a:solidFill>
          <a:ln w="12700" cap="flat" cmpd="sng">
            <a:solidFill>
              <a:srgbClr val="E6E6E6">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0" name="AutoShape 10"/>
          <p:cNvSpPr/>
          <p:nvPr/>
        </p:nvSpPr>
        <p:spPr>
          <a:xfrm>
            <a:off x="6223000" y="2222500"/>
            <a:ext cx="76200" cy="17780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1" name="Picture 11"/>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502400" y="2222500"/>
            <a:ext cx="304800" cy="304800"/>
          </a:xfrm>
          <a:prstGeom prst="rect">
            <a:avLst/>
          </a:prstGeom>
        </p:spPr>
      </p:pic>
      <p:sp>
        <p:nvSpPr>
          <p:cNvPr id="12" name="AutoShape 12"/>
          <p:cNvSpPr/>
          <p:nvPr/>
        </p:nvSpPr>
        <p:spPr>
          <a:xfrm>
            <a:off x="6921500" y="21844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战略选择阶段</a:t>
            </a:r>
            <a:r>
              <a:rPr lang="en-US" sz="1400" b="0" i="0" u="none" strike="noStrike">
                <a:solidFill>
                  <a:srgbClr val="666666"/>
                </a:solidFill>
                <a:latin typeface="Noto Sans SC"/>
                <a:ea typeface="Noto Sans SC"/>
                <a:cs typeface="Noto Sans SC"/>
                <a:sym typeface="Noto Sans SC"/>
              </a:rPr>
              <a:t>(确定方向)</a:t>
            </a:r>
            <a:endParaRPr lang="en-US" sz="1100"/>
          </a:p>
        </p:txBody>
      </p:sp>
      <p:sp>
        <p:nvSpPr>
          <p:cNvPr id="13" name="AutoShape 13"/>
          <p:cNvSpPr/>
          <p:nvPr/>
        </p:nvSpPr>
        <p:spPr>
          <a:xfrm>
            <a:off x="6502400" y="2794000"/>
            <a:ext cx="4699000" cy="12065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200" b="1" i="0" u="none" strike="noStrike">
                <a:solidFill>
                  <a:srgbClr val="555555"/>
                </a:solidFill>
                <a:latin typeface="Noto Sans SC"/>
                <a:ea typeface="Noto Sans SC"/>
                <a:cs typeface="Noto Sans SC"/>
                <a:sym typeface="Noto Sans SC"/>
              </a:rPr>
              <a:t>业务组合：</a:t>
            </a:r>
            <a:r>
              <a:rPr lang="en-US" sz="1200" b="0" i="0" u="none" strike="noStrike">
                <a:solidFill>
                  <a:srgbClr val="555555"/>
                </a:solidFill>
                <a:latin typeface="Noto Sans SC"/>
                <a:ea typeface="Noto Sans SC"/>
                <a:cs typeface="Noto Sans SC"/>
                <a:sym typeface="Noto Sans SC"/>
              </a:rPr>
              <a:t>BCG矩阵、GE矩阵，优化业务单元资源投入</a:t>
            </a:r>
            <a:endParaRPr lang="en-US" sz="1100"/>
          </a:p>
          <a:p>
            <a:pPr indent="0" algn="l">
              <a:lnSpc>
                <a:spcPct val="108333"/>
              </a:lnSpc>
            </a:pPr>
            <a:r>
              <a:rPr lang="en-US" sz="1200" b="1" i="0" u="none" strike="noStrike">
                <a:solidFill>
                  <a:srgbClr val="555555"/>
                </a:solidFill>
                <a:latin typeface="Noto Sans SC"/>
                <a:ea typeface="Noto Sans SC"/>
                <a:cs typeface="Noto Sans SC"/>
                <a:sym typeface="Noto Sans SC"/>
              </a:rPr>
              <a:t>方案评估与定位：</a:t>
            </a:r>
            <a:r>
              <a:rPr lang="en-US" sz="1200" b="0" i="0" u="none" strike="noStrike">
                <a:solidFill>
                  <a:srgbClr val="555555"/>
                </a:solidFill>
                <a:latin typeface="Noto Sans SC"/>
                <a:ea typeface="Noto Sans SC"/>
                <a:cs typeface="Noto Sans SC"/>
                <a:sym typeface="Noto Sans SC"/>
              </a:rPr>
              <a:t>定量战略规划矩阵(QSPM)、蓝海战略价值曲线</a:t>
            </a:r>
          </a:p>
        </p:txBody>
      </p:sp>
      <p:sp>
        <p:nvSpPr>
          <p:cNvPr id="14" name="AutoShape 14"/>
          <p:cNvSpPr/>
          <p:nvPr/>
        </p:nvSpPr>
        <p:spPr>
          <a:xfrm>
            <a:off x="762000" y="4445000"/>
            <a:ext cx="5207000" cy="2159000"/>
          </a:xfrm>
          <a:prstGeom prst="roundRect">
            <a:avLst>
              <a:gd name="adj" fmla="val 7058"/>
            </a:avLst>
          </a:prstGeom>
          <a:solidFill>
            <a:srgbClr val="FFFFFF">
              <a:alpha val="92000"/>
            </a:srgbClr>
          </a:solidFill>
          <a:ln w="12700" cap="flat" cmpd="sng">
            <a:solidFill>
              <a:srgbClr val="E6E6E6">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5" name="AutoShape 15"/>
          <p:cNvSpPr/>
          <p:nvPr/>
        </p:nvSpPr>
        <p:spPr>
          <a:xfrm>
            <a:off x="762000" y="4635500"/>
            <a:ext cx="76200" cy="17780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6" name="Picture 1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41400" y="4635500"/>
            <a:ext cx="304800" cy="304800"/>
          </a:xfrm>
          <a:prstGeom prst="rect">
            <a:avLst/>
          </a:prstGeom>
        </p:spPr>
      </p:pic>
      <p:sp>
        <p:nvSpPr>
          <p:cNvPr id="17" name="AutoShape 17"/>
          <p:cNvSpPr/>
          <p:nvPr/>
        </p:nvSpPr>
        <p:spPr>
          <a:xfrm>
            <a:off x="1460500" y="45974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战略实施阶段</a:t>
            </a:r>
            <a:r>
              <a:rPr lang="en-US" sz="1400" b="0" i="0" u="none" strike="noStrike">
                <a:solidFill>
                  <a:srgbClr val="666666"/>
                </a:solidFill>
                <a:latin typeface="Noto Sans SC"/>
                <a:ea typeface="Noto Sans SC"/>
                <a:cs typeface="Noto Sans SC"/>
                <a:sym typeface="Noto Sans SC"/>
              </a:rPr>
              <a:t>(落地执行)</a:t>
            </a:r>
            <a:endParaRPr lang="en-US" sz="1100"/>
          </a:p>
        </p:txBody>
      </p:sp>
      <p:sp>
        <p:nvSpPr>
          <p:cNvPr id="18" name="AutoShape 18"/>
          <p:cNvSpPr/>
          <p:nvPr/>
        </p:nvSpPr>
        <p:spPr>
          <a:xfrm>
            <a:off x="1041400" y="5207000"/>
            <a:ext cx="4699000" cy="12065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200" b="1" i="0" u="none" strike="noStrike">
                <a:solidFill>
                  <a:srgbClr val="555555"/>
                </a:solidFill>
                <a:latin typeface="Noto Sans SC"/>
                <a:ea typeface="Noto Sans SC"/>
                <a:cs typeface="Noto Sans SC"/>
                <a:sym typeface="Noto Sans SC"/>
              </a:rPr>
              <a:t>目标分解：</a:t>
            </a:r>
            <a:r>
              <a:rPr lang="en-US" sz="1200" b="0" i="0" u="none" strike="noStrike">
                <a:solidFill>
                  <a:srgbClr val="555555"/>
                </a:solidFill>
                <a:latin typeface="Noto Sans SC"/>
                <a:ea typeface="Noto Sans SC"/>
                <a:cs typeface="Noto Sans SC"/>
                <a:sym typeface="Noto Sans SC"/>
              </a:rPr>
              <a:t>平衡计分卡(BSC)与战略地图，将公司战略转化为可执行指标</a:t>
            </a:r>
            <a:endParaRPr lang="en-US" sz="1100"/>
          </a:p>
          <a:p>
            <a:pPr indent="0" algn="l">
              <a:lnSpc>
                <a:spcPct val="108333"/>
              </a:lnSpc>
            </a:pPr>
            <a:r>
              <a:rPr lang="en-US" sz="1200" b="1" i="0" u="none" strike="noStrike">
                <a:solidFill>
                  <a:srgbClr val="555555"/>
                </a:solidFill>
                <a:latin typeface="Noto Sans SC"/>
                <a:ea typeface="Noto Sans SC"/>
                <a:cs typeface="Noto Sans SC"/>
                <a:sym typeface="Noto Sans SC"/>
              </a:rPr>
              <a:t>资源配置：</a:t>
            </a:r>
            <a:r>
              <a:rPr lang="en-US" sz="1200" b="0" i="0" u="none" strike="noStrike">
                <a:solidFill>
                  <a:srgbClr val="555555"/>
                </a:solidFill>
                <a:latin typeface="Noto Sans SC"/>
                <a:ea typeface="Noto Sans SC"/>
                <a:cs typeface="Noto Sans SC"/>
                <a:sym typeface="Noto Sans SC"/>
              </a:rPr>
              <a:t>制定详细的预算与资源分配计划，保障战略落地的物质基础</a:t>
            </a:r>
          </a:p>
        </p:txBody>
      </p:sp>
      <p:sp>
        <p:nvSpPr>
          <p:cNvPr id="19" name="AutoShape 19"/>
          <p:cNvSpPr/>
          <p:nvPr/>
        </p:nvSpPr>
        <p:spPr>
          <a:xfrm>
            <a:off x="6223000" y="4445000"/>
            <a:ext cx="5207000" cy="2159000"/>
          </a:xfrm>
          <a:prstGeom prst="roundRect">
            <a:avLst>
              <a:gd name="adj" fmla="val 7058"/>
            </a:avLst>
          </a:prstGeom>
          <a:solidFill>
            <a:srgbClr val="FFFFFF">
              <a:alpha val="92000"/>
            </a:srgbClr>
          </a:solidFill>
          <a:ln w="12700" cap="flat" cmpd="sng">
            <a:solidFill>
              <a:srgbClr val="E6E6E6">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20" name="AutoShape 20"/>
          <p:cNvSpPr/>
          <p:nvPr/>
        </p:nvSpPr>
        <p:spPr>
          <a:xfrm>
            <a:off x="6223000" y="4635500"/>
            <a:ext cx="76200" cy="17780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21" name="Picture 21"/>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502400" y="4635500"/>
            <a:ext cx="304800" cy="304800"/>
          </a:xfrm>
          <a:prstGeom prst="rect">
            <a:avLst/>
          </a:prstGeom>
        </p:spPr>
      </p:pic>
      <p:sp>
        <p:nvSpPr>
          <p:cNvPr id="22" name="AutoShape 22"/>
          <p:cNvSpPr/>
          <p:nvPr/>
        </p:nvSpPr>
        <p:spPr>
          <a:xfrm>
            <a:off x="6921500" y="45974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战略控制阶段</a:t>
            </a:r>
            <a:r>
              <a:rPr lang="en-US" sz="1400" b="0" i="0" u="none" strike="noStrike">
                <a:solidFill>
                  <a:srgbClr val="666666"/>
                </a:solidFill>
                <a:latin typeface="Noto Sans SC"/>
                <a:ea typeface="Noto Sans SC"/>
                <a:cs typeface="Noto Sans SC"/>
                <a:sym typeface="Noto Sans SC"/>
              </a:rPr>
              <a:t>(评估调整)</a:t>
            </a:r>
            <a:endParaRPr lang="en-US" sz="1100"/>
          </a:p>
        </p:txBody>
      </p:sp>
      <p:sp>
        <p:nvSpPr>
          <p:cNvPr id="23" name="AutoShape 23"/>
          <p:cNvSpPr/>
          <p:nvPr/>
        </p:nvSpPr>
        <p:spPr>
          <a:xfrm>
            <a:off x="6502400" y="5207000"/>
            <a:ext cx="4699000" cy="12065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200" b="1" i="0" u="none" strike="noStrike">
                <a:solidFill>
                  <a:srgbClr val="555555"/>
                </a:solidFill>
                <a:latin typeface="Noto Sans SC"/>
                <a:ea typeface="Noto Sans SC"/>
                <a:cs typeface="Noto Sans SC"/>
                <a:sym typeface="Noto Sans SC"/>
              </a:rPr>
              <a:t>绩效监控：</a:t>
            </a:r>
            <a:r>
              <a:rPr lang="en-US" sz="1200" b="0" i="0" u="none" strike="noStrike">
                <a:solidFill>
                  <a:srgbClr val="555555"/>
                </a:solidFill>
                <a:latin typeface="Noto Sans SC"/>
                <a:ea typeface="Noto Sans SC"/>
                <a:cs typeface="Noto Sans SC"/>
                <a:sym typeface="Noto Sans SC"/>
              </a:rPr>
              <a:t>建立关键绩效指标(KPI)体系，持续追踪战略目标完成情况</a:t>
            </a:r>
            <a:endParaRPr lang="en-US" sz="1100"/>
          </a:p>
          <a:p>
            <a:pPr indent="0" algn="l">
              <a:lnSpc>
                <a:spcPct val="108333"/>
              </a:lnSpc>
            </a:pPr>
            <a:r>
              <a:rPr lang="en-US" sz="1200" b="1" i="0" u="none" strike="noStrike">
                <a:solidFill>
                  <a:srgbClr val="555555"/>
                </a:solidFill>
                <a:latin typeface="Noto Sans SC"/>
                <a:ea typeface="Noto Sans SC"/>
                <a:cs typeface="Noto Sans SC"/>
                <a:sym typeface="Noto Sans SC"/>
              </a:rPr>
              <a:t>偏差分析：</a:t>
            </a:r>
            <a:r>
              <a:rPr lang="en-US" sz="1200" b="0" i="0" u="none" strike="noStrike">
                <a:solidFill>
                  <a:srgbClr val="555555"/>
                </a:solidFill>
                <a:latin typeface="Noto Sans SC"/>
                <a:ea typeface="Noto Sans SC"/>
                <a:cs typeface="Noto Sans SC"/>
                <a:sym typeface="Noto Sans SC"/>
              </a:rPr>
              <a:t>定期开展战略复盘，识别执行偏差并及时调整，确保战略适应性</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8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571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a:ea typeface="Noto Sans SC"/>
                <a:cs typeface="Noto Sans SC"/>
                <a:sym typeface="Noto Sans SC"/>
              </a:rPr>
              <a:t>问题二：在当今数智时代，如何应用经典战略工具？</a:t>
            </a:r>
            <a:endParaRPr lang="en-US" sz="1100"/>
          </a:p>
        </p:txBody>
      </p:sp>
      <p:sp>
        <p:nvSpPr>
          <p:cNvPr id="4" name="AutoShape 4"/>
          <p:cNvSpPr/>
          <p:nvPr/>
        </p:nvSpPr>
        <p:spPr>
          <a:xfrm>
            <a:off x="762000" y="1270000"/>
            <a:ext cx="10668000" cy="317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spc="300">
                <a:solidFill>
                  <a:srgbClr val="004D40"/>
                </a:solidFill>
                <a:latin typeface="Noto Sans SC"/>
                <a:ea typeface="Noto Sans SC"/>
                <a:cs typeface="Noto Sans SC"/>
                <a:sym typeface="Noto Sans SC"/>
              </a:rPr>
              <a:t>DIGITAL ERA APPLICATION</a:t>
            </a:r>
            <a:endParaRPr lang="en-US" sz="1100"/>
          </a:p>
        </p:txBody>
      </p:sp>
      <p:sp>
        <p:nvSpPr>
          <p:cNvPr id="5" name="AutoShape 5"/>
          <p:cNvSpPr/>
          <p:nvPr/>
        </p:nvSpPr>
        <p:spPr>
          <a:xfrm>
            <a:off x="762000" y="2032000"/>
            <a:ext cx="3429000" cy="1524000"/>
          </a:xfrm>
          <a:prstGeom prst="roundRect">
            <a:avLst>
              <a:gd name="adj" fmla="val 6666"/>
            </a:avLst>
          </a:prstGeom>
          <a:solidFill>
            <a:srgbClr val="FFFFFF">
              <a:alpha val="100000"/>
            </a:srgbClr>
          </a:solidFill>
          <a:ln w="12700" cap="flat" cmpd="sng">
            <a:solidFill>
              <a:srgbClr val="E6E6E6">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6" name="AutoShape 6"/>
          <p:cNvSpPr/>
          <p:nvPr/>
        </p:nvSpPr>
        <p:spPr>
          <a:xfrm>
            <a:off x="762000" y="2032000"/>
            <a:ext cx="76200" cy="15240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7" name="AutoShape 7"/>
          <p:cNvSpPr/>
          <p:nvPr/>
        </p:nvSpPr>
        <p:spPr>
          <a:xfrm>
            <a:off x="1016000" y="2184400"/>
            <a:ext cx="2921000" cy="12192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600" b="1" i="0" u="none" strike="noStrike">
                <a:solidFill>
                  <a:srgbClr val="004D40"/>
                </a:solidFill>
                <a:latin typeface="Noto Sans SC"/>
                <a:ea typeface="Noto Sans SC"/>
                <a:cs typeface="Noto Sans SC"/>
                <a:sym typeface="Noto Sans SC"/>
              </a:rPr>
              <a:t>01. 从“静态快照”到“动态视频”</a:t>
            </a:r>
            <a:endParaRPr lang="en-US" sz="1100"/>
          </a:p>
          <a:p>
            <a:pPr indent="0" algn="l">
              <a:lnSpc>
                <a:spcPct val="108333"/>
              </a:lnSpc>
              <a:spcBef>
                <a:spcPts val="800"/>
              </a:spcBef>
            </a:pPr>
            <a:r>
              <a:rPr lang="en-US" sz="1200" b="0" i="0" u="none" strike="noStrike">
                <a:solidFill>
                  <a:srgbClr val="555555"/>
                </a:solidFill>
                <a:latin typeface="Noto Sans SC"/>
                <a:ea typeface="Noto Sans SC"/>
                <a:cs typeface="Noto Sans SC"/>
                <a:sym typeface="Noto Sans SC"/>
              </a:rPr>
              <a:t>利用大数据实时更新SWOT分析，建立“机会雷达”和“威胁预警系统”，捕捉市场动态。</a:t>
            </a:r>
          </a:p>
        </p:txBody>
      </p:sp>
      <p:sp>
        <p:nvSpPr>
          <p:cNvPr id="8" name="AutoShape 8"/>
          <p:cNvSpPr/>
          <p:nvPr/>
        </p:nvSpPr>
        <p:spPr>
          <a:xfrm>
            <a:off x="4445000" y="2032000"/>
            <a:ext cx="3429000" cy="1524000"/>
          </a:xfrm>
          <a:prstGeom prst="roundRect">
            <a:avLst>
              <a:gd name="adj" fmla="val 6666"/>
            </a:avLst>
          </a:prstGeom>
          <a:solidFill>
            <a:srgbClr val="FFFFFF">
              <a:alpha val="100000"/>
            </a:srgbClr>
          </a:solidFill>
          <a:ln w="12700" cap="flat" cmpd="sng">
            <a:solidFill>
              <a:srgbClr val="E6E6E6">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9" name="AutoShape 9"/>
          <p:cNvSpPr/>
          <p:nvPr/>
        </p:nvSpPr>
        <p:spPr>
          <a:xfrm>
            <a:off x="4445000" y="2032000"/>
            <a:ext cx="76200" cy="15240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0" name="AutoShape 10"/>
          <p:cNvSpPr/>
          <p:nvPr/>
        </p:nvSpPr>
        <p:spPr>
          <a:xfrm>
            <a:off x="4699000" y="2184400"/>
            <a:ext cx="2921000" cy="12192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600" b="1" i="0" u="none" strike="noStrike">
                <a:solidFill>
                  <a:srgbClr val="004D40"/>
                </a:solidFill>
                <a:latin typeface="Noto Sans SC"/>
                <a:ea typeface="Noto Sans SC"/>
                <a:cs typeface="Noto Sans SC"/>
                <a:sym typeface="Noto Sans SC"/>
              </a:rPr>
              <a:t>02. 从“定性描述”到“定量洞察”</a:t>
            </a:r>
            <a:endParaRPr lang="en-US" sz="1100"/>
          </a:p>
          <a:p>
            <a:pPr indent="0" algn="l">
              <a:lnSpc>
                <a:spcPct val="108333"/>
              </a:lnSpc>
              <a:spcBef>
                <a:spcPts val="800"/>
              </a:spcBef>
            </a:pPr>
            <a:r>
              <a:rPr lang="en-US" sz="1200" b="0" i="0" u="none" strike="noStrike">
                <a:solidFill>
                  <a:srgbClr val="555555"/>
                </a:solidFill>
                <a:latin typeface="Noto Sans SC"/>
                <a:ea typeface="Noto Sans SC"/>
                <a:cs typeface="Noto Sans SC"/>
                <a:sym typeface="Noto Sans SC"/>
              </a:rPr>
              <a:t>运用大数据分析技术，量化PEST各因素的影响程度和趋势，为战略决策提供精准数据支撑。</a:t>
            </a:r>
          </a:p>
        </p:txBody>
      </p:sp>
      <p:sp>
        <p:nvSpPr>
          <p:cNvPr id="11" name="AutoShape 11"/>
          <p:cNvSpPr/>
          <p:nvPr/>
        </p:nvSpPr>
        <p:spPr>
          <a:xfrm>
            <a:off x="762000" y="3810000"/>
            <a:ext cx="3429000" cy="1524000"/>
          </a:xfrm>
          <a:prstGeom prst="roundRect">
            <a:avLst>
              <a:gd name="adj" fmla="val 6666"/>
            </a:avLst>
          </a:prstGeom>
          <a:solidFill>
            <a:srgbClr val="FFFFFF">
              <a:alpha val="100000"/>
            </a:srgbClr>
          </a:solidFill>
          <a:ln w="12700" cap="flat" cmpd="sng">
            <a:solidFill>
              <a:srgbClr val="E6E6E6">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2" name="AutoShape 12"/>
          <p:cNvSpPr/>
          <p:nvPr/>
        </p:nvSpPr>
        <p:spPr>
          <a:xfrm>
            <a:off x="762000" y="3810000"/>
            <a:ext cx="76200" cy="15240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3" name="AutoShape 13"/>
          <p:cNvSpPr/>
          <p:nvPr/>
        </p:nvSpPr>
        <p:spPr>
          <a:xfrm>
            <a:off x="1016000" y="3962400"/>
            <a:ext cx="2921000" cy="12192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600" b="1" i="0" u="none" strike="noStrike">
                <a:solidFill>
                  <a:srgbClr val="004D40"/>
                </a:solidFill>
                <a:latin typeface="Noto Sans SC"/>
                <a:ea typeface="Noto Sans SC"/>
                <a:cs typeface="Noto Sans SC"/>
                <a:sym typeface="Noto Sans SC"/>
              </a:rPr>
              <a:t>03. 从“孤立分析”到“系统联动”</a:t>
            </a:r>
            <a:endParaRPr lang="en-US" sz="1100"/>
          </a:p>
          <a:p>
            <a:pPr indent="0" algn="l">
              <a:lnSpc>
                <a:spcPct val="108333"/>
              </a:lnSpc>
              <a:spcBef>
                <a:spcPts val="800"/>
              </a:spcBef>
            </a:pPr>
            <a:r>
              <a:rPr lang="en-US" sz="1200" b="0" i="0" u="none" strike="noStrike">
                <a:solidFill>
                  <a:srgbClr val="555555"/>
                </a:solidFill>
                <a:latin typeface="Noto Sans SC"/>
                <a:ea typeface="Noto Sans SC"/>
                <a:cs typeface="Noto Sans SC"/>
                <a:sym typeface="Noto Sans SC"/>
              </a:rPr>
              <a:t>通过物联网和AI算法，将价值链延伸至上下游，打通数据壁垒，实现端到端可视化管理。</a:t>
            </a:r>
          </a:p>
        </p:txBody>
      </p:sp>
      <p:sp>
        <p:nvSpPr>
          <p:cNvPr id="14" name="AutoShape 14"/>
          <p:cNvSpPr/>
          <p:nvPr/>
        </p:nvSpPr>
        <p:spPr>
          <a:xfrm>
            <a:off x="4445000" y="3810000"/>
            <a:ext cx="3429000" cy="1524000"/>
          </a:xfrm>
          <a:prstGeom prst="roundRect">
            <a:avLst>
              <a:gd name="adj" fmla="val 6666"/>
            </a:avLst>
          </a:prstGeom>
          <a:solidFill>
            <a:srgbClr val="FFFFFF">
              <a:alpha val="100000"/>
            </a:srgbClr>
          </a:solidFill>
          <a:ln w="12700" cap="flat" cmpd="sng">
            <a:solidFill>
              <a:srgbClr val="E6E6E6">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5" name="AutoShape 15"/>
          <p:cNvSpPr/>
          <p:nvPr/>
        </p:nvSpPr>
        <p:spPr>
          <a:xfrm>
            <a:off x="4445000" y="3810000"/>
            <a:ext cx="76200" cy="15240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6" name="AutoShape 16"/>
          <p:cNvSpPr/>
          <p:nvPr/>
        </p:nvSpPr>
        <p:spPr>
          <a:xfrm>
            <a:off x="4699000" y="3962400"/>
            <a:ext cx="2921000" cy="12192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600" b="1" i="0" u="none" strike="noStrike">
                <a:solidFill>
                  <a:srgbClr val="004D40"/>
                </a:solidFill>
                <a:latin typeface="Noto Sans SC"/>
                <a:ea typeface="Noto Sans SC"/>
                <a:cs typeface="Noto Sans SC"/>
                <a:sym typeface="Noto Sans SC"/>
              </a:rPr>
              <a:t>04. 从“通用模型”到“个性化定制”</a:t>
            </a:r>
            <a:endParaRPr lang="en-US" sz="1100"/>
          </a:p>
          <a:p>
            <a:pPr indent="0" algn="l">
              <a:lnSpc>
                <a:spcPct val="108333"/>
              </a:lnSpc>
              <a:spcBef>
                <a:spcPts val="800"/>
              </a:spcBef>
            </a:pPr>
            <a:r>
              <a:rPr lang="en-US" sz="1200" b="0" i="0" u="none" strike="noStrike">
                <a:solidFill>
                  <a:srgbClr val="555555"/>
                </a:solidFill>
                <a:latin typeface="Noto Sans SC"/>
                <a:ea typeface="Noto Sans SC"/>
                <a:cs typeface="Noto Sans SC"/>
                <a:sym typeface="Noto Sans SC"/>
              </a:rPr>
              <a:t>基于企业自身数据资产，构建更精细的业务组合分析模型，如结合LTV与CAC进行价值评估。</a:t>
            </a:r>
          </a:p>
        </p:txBody>
      </p:sp>
      <p:sp>
        <p:nvSpPr>
          <p:cNvPr id="17" name="AutoShape 17"/>
          <p:cNvSpPr/>
          <p:nvPr/>
        </p:nvSpPr>
        <p:spPr>
          <a:xfrm>
            <a:off x="762000" y="5207000"/>
            <a:ext cx="7112000" cy="1206500"/>
          </a:xfrm>
          <a:prstGeom prst="roundRect">
            <a:avLst>
              <a:gd name="adj" fmla="val 8421"/>
            </a:avLst>
          </a:prstGeom>
          <a:solidFill>
            <a:srgbClr val="FFFFFF">
              <a:alpha val="100000"/>
            </a:srgbClr>
          </a:solidFill>
          <a:ln w="12700" cap="flat" cmpd="sng">
            <a:solidFill>
              <a:srgbClr val="E6E6E6">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8" name="AutoShape 18"/>
          <p:cNvSpPr/>
          <p:nvPr/>
        </p:nvSpPr>
        <p:spPr>
          <a:xfrm>
            <a:off x="762000" y="5207000"/>
            <a:ext cx="76200" cy="12065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9" name="AutoShape 19"/>
          <p:cNvSpPr/>
          <p:nvPr/>
        </p:nvSpPr>
        <p:spPr>
          <a:xfrm>
            <a:off x="1016000" y="5334000"/>
            <a:ext cx="6604000" cy="952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004D40"/>
                </a:solidFill>
                <a:latin typeface="Noto Sans SC"/>
                <a:ea typeface="Noto Sans SC"/>
                <a:cs typeface="Noto Sans SC"/>
                <a:sym typeface="Noto Sans SC"/>
              </a:rPr>
              <a:t>05. 从“事后总结”到“事前预测”</a:t>
            </a:r>
            <a:r>
              <a:rPr lang="en-US" sz="1300" b="0" i="0" u="none" strike="noStrike">
                <a:solidFill>
                  <a:srgbClr val="555555"/>
                </a:solidFill>
                <a:latin typeface="Noto Sans SC"/>
                <a:ea typeface="Noto Sans SC"/>
                <a:cs typeface="Noto Sans SC"/>
                <a:sym typeface="Noto Sans SC"/>
              </a:rPr>
              <a:t>— 结合AI预测模型，升级平衡计分卡，从过往的业绩回顾工具转变为支持企业前瞻性管理的核心系统。</a:t>
            </a:r>
            <a:endParaRPr lang="en-US" sz="1100"/>
          </a:p>
        </p:txBody>
      </p:sp>
      <p:pic>
        <p:nvPicPr>
          <p:cNvPr id="20" name="Picture 20"/>
          <p:cNvPicPr>
            <a:picLocks noChangeAspect="1"/>
          </p:cNvPicPr>
          <p:nvPr/>
        </p:nvPicPr>
        <p:blipFill>
          <a:blip r:embed="rId4"/>
          <a:srcRect l="23867" r="23867"/>
          <a:stretch>
            <a:fillRect/>
          </a:stretch>
        </p:blipFill>
        <p:spPr>
          <a:xfrm>
            <a:off x="8128000" y="2286000"/>
            <a:ext cx="3302000" cy="3556000"/>
          </a:xfrm>
          <a:prstGeom prst="roundRect">
            <a:avLst>
              <a:gd name="adj" fmla="val 4615"/>
            </a:avLst>
          </a:prstGeom>
          <a:noFill/>
          <a:ln w="38100" cap="flat" cmpd="sng">
            <a:solidFill>
              <a:srgbClr val="FFFFFF">
                <a:alpha val="100000"/>
              </a:srgbClr>
            </a:solidFill>
            <a:prstDash val="solid"/>
            <a:round/>
          </a:ln>
          <a:effectLst>
            <a:outerShdw blurRad="444500" dist="190500" dir="2700000" algn="tl" rotWithShape="0">
              <a:srgbClr val="000000">
                <a:alpha val="25000"/>
              </a:srgbClr>
            </a:outerShdw>
          </a:effectLst>
        </p:spPr>
      </p:pic>
      <p:sp>
        <p:nvSpPr>
          <p:cNvPr id="21" name="AutoShape 21"/>
          <p:cNvSpPr/>
          <p:nvPr/>
        </p:nvSpPr>
        <p:spPr>
          <a:xfrm>
            <a:off x="8128000" y="5969000"/>
            <a:ext cx="3302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200" b="0" i="1" u="none" strike="noStrike">
                <a:solidFill>
                  <a:srgbClr val="646464"/>
                </a:solidFill>
                <a:latin typeface="Noto Sans SC"/>
                <a:ea typeface="Noto Sans SC"/>
                <a:cs typeface="Noto Sans SC"/>
                <a:sym typeface="Noto Sans SC"/>
              </a:rPr>
              <a:t>AI驱动的战略智能决策示意</a:t>
            </a:r>
            <a:endParaRPr lang="en-US" sz="11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508000"/>
            <a:ext cx="3810000" cy="571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a:ea typeface="Noto Sans SC"/>
                <a:cs typeface="Noto Sans SC"/>
                <a:sym typeface="Noto Sans SC"/>
              </a:rPr>
              <a:t>学习小结</a:t>
            </a:r>
            <a:endParaRPr lang="en-US" sz="1100"/>
          </a:p>
        </p:txBody>
      </p:sp>
      <p:sp>
        <p:nvSpPr>
          <p:cNvPr id="3" name="AutoShape 3"/>
          <p:cNvSpPr/>
          <p:nvPr/>
        </p:nvSpPr>
        <p:spPr>
          <a:xfrm>
            <a:off x="2794000" y="609600"/>
            <a:ext cx="254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spc="200">
                <a:solidFill>
                  <a:srgbClr val="004D40"/>
                </a:solidFill>
                <a:latin typeface="Noto Sans SC"/>
                <a:ea typeface="Noto Sans SC"/>
                <a:cs typeface="Noto Sans SC"/>
                <a:sym typeface="Noto Sans SC"/>
              </a:rPr>
              <a:t>SUMMARY</a:t>
            </a:r>
            <a:endParaRPr lang="en-US" sz="1100"/>
          </a:p>
        </p:txBody>
      </p:sp>
      <p:sp>
        <p:nvSpPr>
          <p:cNvPr id="4" name="AutoShape 4"/>
          <p:cNvSpPr/>
          <p:nvPr/>
        </p:nvSpPr>
        <p:spPr>
          <a:xfrm>
            <a:off x="762000" y="1651000"/>
            <a:ext cx="2590800" cy="2794000"/>
          </a:xfrm>
          <a:prstGeom prst="roundRect">
            <a:avLst>
              <a:gd name="adj" fmla="val 3921"/>
            </a:avLst>
          </a:prstGeom>
          <a:solidFill>
            <a:srgbClr val="FFFFFF">
              <a:alpha val="95000"/>
            </a:srgbClr>
          </a:solidFill>
          <a:ln w="12700" cap="flat" cmpd="sng">
            <a:solidFill>
              <a:srgbClr val="E6E6E6">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1905000"/>
            <a:ext cx="457200" cy="457200"/>
          </a:xfrm>
          <a:prstGeom prst="rect">
            <a:avLst/>
          </a:prstGeom>
        </p:spPr>
      </p:pic>
      <p:sp>
        <p:nvSpPr>
          <p:cNvPr id="6" name="AutoShape 6"/>
          <p:cNvSpPr/>
          <p:nvPr/>
        </p:nvSpPr>
        <p:spPr>
          <a:xfrm>
            <a:off x="1651000" y="1905000"/>
            <a:ext cx="14478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33333"/>
                </a:solidFill>
                <a:latin typeface="Noto Sans SC"/>
                <a:ea typeface="Noto Sans SC"/>
                <a:cs typeface="Noto Sans SC"/>
                <a:sym typeface="Noto Sans SC"/>
              </a:rPr>
              <a:t>思维的“工具箱”</a:t>
            </a:r>
            <a:endParaRPr lang="en-US" sz="1100"/>
          </a:p>
        </p:txBody>
      </p:sp>
      <p:sp>
        <p:nvSpPr>
          <p:cNvPr id="7" name="AutoShape 7"/>
          <p:cNvSpPr/>
          <p:nvPr/>
        </p:nvSpPr>
        <p:spPr>
          <a:xfrm>
            <a:off x="952500" y="2667000"/>
            <a:ext cx="2209800" cy="1397000"/>
          </a:xfrm>
          <a:prstGeom prst="rect">
            <a:avLst/>
          </a:prstGeom>
          <a:noFill/>
          <a:ln w="12700" cap="flat" cmpd="sng">
            <a:noFill/>
            <a:prstDash val="solid"/>
            <a:round/>
          </a:ln>
        </p:spPr>
        <p:txBody>
          <a:bodyPr vert="horz" wrap="square" lIns="0" tIns="0" rIns="0" bIns="0" rtlCol="0" anchor="t" anchorCtr="0"/>
          <a:lstStyle/>
          <a:p>
            <a:pPr indent="0" algn="l">
              <a:lnSpc>
                <a:spcPct val="116666"/>
              </a:lnSpc>
              <a:defRPr/>
            </a:pPr>
            <a:r>
              <a:rPr lang="en-US" sz="1200" b="0" i="0" u="none" strike="noStrike">
                <a:solidFill>
                  <a:srgbClr val="555555"/>
                </a:solidFill>
                <a:latin typeface="Noto Sans SC"/>
                <a:ea typeface="Noto Sans SC"/>
                <a:cs typeface="Noto Sans SC"/>
                <a:sym typeface="Noto Sans SC"/>
              </a:rPr>
              <a:t>战略工具不仅是方法，更是我们系统地分析复杂商业问题、科学做出战略决策的重要支撑体系。</a:t>
            </a:r>
            <a:endParaRPr lang="en-US" sz="1100"/>
          </a:p>
        </p:txBody>
      </p:sp>
      <p:sp>
        <p:nvSpPr>
          <p:cNvPr id="8" name="AutoShape 8"/>
          <p:cNvSpPr/>
          <p:nvPr/>
        </p:nvSpPr>
        <p:spPr>
          <a:xfrm>
            <a:off x="3454400" y="1651000"/>
            <a:ext cx="2590800" cy="2794000"/>
          </a:xfrm>
          <a:prstGeom prst="roundRect">
            <a:avLst>
              <a:gd name="adj" fmla="val 3921"/>
            </a:avLst>
          </a:prstGeom>
          <a:solidFill>
            <a:srgbClr val="FFFFFF">
              <a:alpha val="95000"/>
            </a:srgbClr>
          </a:solidFill>
          <a:ln w="12700" cap="flat" cmpd="sng">
            <a:solidFill>
              <a:srgbClr val="E6E6E6">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708400" y="1905000"/>
            <a:ext cx="457200" cy="457200"/>
          </a:xfrm>
          <a:prstGeom prst="rect">
            <a:avLst/>
          </a:prstGeom>
        </p:spPr>
      </p:pic>
      <p:sp>
        <p:nvSpPr>
          <p:cNvPr id="10" name="AutoShape 10"/>
          <p:cNvSpPr/>
          <p:nvPr/>
        </p:nvSpPr>
        <p:spPr>
          <a:xfrm>
            <a:off x="4343400" y="1905000"/>
            <a:ext cx="14478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33333"/>
                </a:solidFill>
                <a:latin typeface="Noto Sans SC"/>
                <a:ea typeface="Noto Sans SC"/>
                <a:cs typeface="Noto Sans SC"/>
                <a:sym typeface="Noto Sans SC"/>
              </a:rPr>
              <a:t>适配性原则</a:t>
            </a:r>
            <a:endParaRPr lang="en-US" sz="1100"/>
          </a:p>
        </p:txBody>
      </p:sp>
      <p:sp>
        <p:nvSpPr>
          <p:cNvPr id="11" name="AutoShape 11"/>
          <p:cNvSpPr/>
          <p:nvPr/>
        </p:nvSpPr>
        <p:spPr>
          <a:xfrm>
            <a:off x="3644900" y="2667000"/>
            <a:ext cx="2209800" cy="1397000"/>
          </a:xfrm>
          <a:prstGeom prst="rect">
            <a:avLst/>
          </a:prstGeom>
          <a:noFill/>
          <a:ln w="12700" cap="flat" cmpd="sng">
            <a:noFill/>
            <a:prstDash val="solid"/>
            <a:round/>
          </a:ln>
        </p:spPr>
        <p:txBody>
          <a:bodyPr vert="horz" wrap="square" lIns="0" tIns="0" rIns="0" bIns="0" rtlCol="0" anchor="t" anchorCtr="0"/>
          <a:lstStyle/>
          <a:p>
            <a:pPr indent="0" algn="l">
              <a:lnSpc>
                <a:spcPct val="116666"/>
              </a:lnSpc>
              <a:defRPr/>
            </a:pPr>
            <a:r>
              <a:rPr lang="en-US" sz="1200" b="0" i="0" u="none" strike="noStrike">
                <a:solidFill>
                  <a:srgbClr val="555555"/>
                </a:solidFill>
                <a:latin typeface="Noto Sans SC"/>
                <a:ea typeface="Noto Sans SC"/>
                <a:cs typeface="Noto Sans SC"/>
                <a:sym typeface="Noto Sans SC"/>
              </a:rPr>
              <a:t>没有万能的工具，关键在于根据企业所处的战略管理阶段、内外部环境以及分析的具体层次，精准选择与应用。</a:t>
            </a:r>
            <a:endParaRPr lang="en-US" sz="1100"/>
          </a:p>
        </p:txBody>
      </p:sp>
      <p:sp>
        <p:nvSpPr>
          <p:cNvPr id="12" name="AutoShape 12"/>
          <p:cNvSpPr/>
          <p:nvPr/>
        </p:nvSpPr>
        <p:spPr>
          <a:xfrm>
            <a:off x="6146800" y="1651000"/>
            <a:ext cx="2590800" cy="2794000"/>
          </a:xfrm>
          <a:prstGeom prst="roundRect">
            <a:avLst>
              <a:gd name="adj" fmla="val 3921"/>
            </a:avLst>
          </a:prstGeom>
          <a:solidFill>
            <a:srgbClr val="FFFFFF">
              <a:alpha val="95000"/>
            </a:srgbClr>
          </a:solidFill>
          <a:ln w="12700" cap="flat" cmpd="sng">
            <a:solidFill>
              <a:srgbClr val="E6E6E6">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400800" y="1905000"/>
            <a:ext cx="457200" cy="457200"/>
          </a:xfrm>
          <a:prstGeom prst="rect">
            <a:avLst/>
          </a:prstGeom>
        </p:spPr>
      </p:pic>
      <p:sp>
        <p:nvSpPr>
          <p:cNvPr id="14" name="AutoShape 14"/>
          <p:cNvSpPr/>
          <p:nvPr/>
        </p:nvSpPr>
        <p:spPr>
          <a:xfrm>
            <a:off x="7035800" y="1905000"/>
            <a:ext cx="14478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33333"/>
                </a:solidFill>
                <a:latin typeface="Noto Sans SC"/>
                <a:ea typeface="Noto Sans SC"/>
                <a:cs typeface="Noto Sans SC"/>
                <a:sym typeface="Noto Sans SC"/>
              </a:rPr>
              <a:t>数智化新活力</a:t>
            </a:r>
            <a:endParaRPr lang="en-US" sz="1100"/>
          </a:p>
        </p:txBody>
      </p:sp>
      <p:sp>
        <p:nvSpPr>
          <p:cNvPr id="15" name="AutoShape 15"/>
          <p:cNvSpPr/>
          <p:nvPr/>
        </p:nvSpPr>
        <p:spPr>
          <a:xfrm>
            <a:off x="6337300" y="2667000"/>
            <a:ext cx="2209800" cy="1397000"/>
          </a:xfrm>
          <a:prstGeom prst="rect">
            <a:avLst/>
          </a:prstGeom>
          <a:noFill/>
          <a:ln w="12700" cap="flat" cmpd="sng">
            <a:noFill/>
            <a:prstDash val="solid"/>
            <a:round/>
          </a:ln>
        </p:spPr>
        <p:txBody>
          <a:bodyPr vert="horz" wrap="square" lIns="0" tIns="0" rIns="0" bIns="0" rtlCol="0" anchor="t" anchorCtr="0"/>
          <a:lstStyle/>
          <a:p>
            <a:pPr indent="0" algn="l">
              <a:lnSpc>
                <a:spcPct val="116666"/>
              </a:lnSpc>
              <a:defRPr/>
            </a:pPr>
            <a:r>
              <a:rPr lang="en-US" sz="1200" b="0" i="0" u="none" strike="noStrike">
                <a:solidFill>
                  <a:srgbClr val="555555"/>
                </a:solidFill>
                <a:latin typeface="Noto Sans SC"/>
                <a:ea typeface="Noto Sans SC"/>
                <a:cs typeface="Noto Sans SC"/>
                <a:sym typeface="Noto Sans SC"/>
              </a:rPr>
              <a:t>数智化技术赋能让传统的经典分析工具，具备更强的动态感知能力、数据处理的精准性以及对未来趋势的预测性。</a:t>
            </a:r>
            <a:endParaRPr lang="en-US" sz="1100"/>
          </a:p>
        </p:txBody>
      </p:sp>
      <p:sp>
        <p:nvSpPr>
          <p:cNvPr id="16" name="AutoShape 16"/>
          <p:cNvSpPr/>
          <p:nvPr/>
        </p:nvSpPr>
        <p:spPr>
          <a:xfrm>
            <a:off x="8839200" y="1651000"/>
            <a:ext cx="2590800" cy="2794000"/>
          </a:xfrm>
          <a:prstGeom prst="roundRect">
            <a:avLst>
              <a:gd name="adj" fmla="val 3921"/>
            </a:avLst>
          </a:prstGeom>
          <a:solidFill>
            <a:srgbClr val="FFFFFF">
              <a:alpha val="95000"/>
            </a:srgbClr>
          </a:solidFill>
          <a:ln w="12700" cap="flat" cmpd="sng">
            <a:solidFill>
              <a:srgbClr val="E6E6E6">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7" name="Picture 17"/>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9093200" y="1905000"/>
            <a:ext cx="457200" cy="457200"/>
          </a:xfrm>
          <a:prstGeom prst="rect">
            <a:avLst/>
          </a:prstGeom>
        </p:spPr>
      </p:pic>
      <p:sp>
        <p:nvSpPr>
          <p:cNvPr id="18" name="AutoShape 18"/>
          <p:cNvSpPr/>
          <p:nvPr/>
        </p:nvSpPr>
        <p:spPr>
          <a:xfrm>
            <a:off x="9728200" y="1905000"/>
            <a:ext cx="14478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33333"/>
                </a:solidFill>
                <a:latin typeface="Noto Sans SC"/>
                <a:ea typeface="Noto Sans SC"/>
                <a:cs typeface="Noto Sans SC"/>
                <a:sym typeface="Noto Sans SC"/>
              </a:rPr>
              <a:t>辅助而非替代</a:t>
            </a:r>
            <a:endParaRPr lang="en-US" sz="1100"/>
          </a:p>
        </p:txBody>
      </p:sp>
      <p:sp>
        <p:nvSpPr>
          <p:cNvPr id="19" name="AutoShape 19"/>
          <p:cNvSpPr/>
          <p:nvPr/>
        </p:nvSpPr>
        <p:spPr>
          <a:xfrm>
            <a:off x="9029700" y="2667000"/>
            <a:ext cx="2209800" cy="1397000"/>
          </a:xfrm>
          <a:prstGeom prst="rect">
            <a:avLst/>
          </a:prstGeom>
          <a:noFill/>
          <a:ln w="12700" cap="flat" cmpd="sng">
            <a:noFill/>
            <a:prstDash val="solid"/>
            <a:round/>
          </a:ln>
        </p:spPr>
        <p:txBody>
          <a:bodyPr vert="horz" wrap="square" lIns="0" tIns="0" rIns="0" bIns="0" rtlCol="0" anchor="t" anchorCtr="0"/>
          <a:lstStyle/>
          <a:p>
            <a:pPr indent="0" algn="l">
              <a:lnSpc>
                <a:spcPct val="116666"/>
              </a:lnSpc>
              <a:defRPr/>
            </a:pPr>
            <a:r>
              <a:rPr lang="en-US" sz="1200" b="0" i="0" u="none" strike="noStrike">
                <a:solidFill>
                  <a:srgbClr val="555555"/>
                </a:solidFill>
                <a:latin typeface="Noto Sans SC"/>
                <a:ea typeface="Noto Sans SC"/>
                <a:cs typeface="Noto Sans SC"/>
                <a:sym typeface="Noto Sans SC"/>
              </a:rPr>
              <a:t>工具始终是辅助决策的手段，它无法完全替代管理者基于经验与直觉的战略判断力和创造性思维。</a:t>
            </a:r>
            <a:endParaRPr lang="en-US" sz="1100"/>
          </a:p>
        </p:txBody>
      </p:sp>
      <p:sp>
        <p:nvSpPr>
          <p:cNvPr id="20" name="AutoShape 20"/>
          <p:cNvSpPr/>
          <p:nvPr/>
        </p:nvSpPr>
        <p:spPr>
          <a:xfrm>
            <a:off x="762000" y="4699000"/>
            <a:ext cx="10668000" cy="1651000"/>
          </a:xfrm>
          <a:prstGeom prst="roundRect">
            <a:avLst>
              <a:gd name="adj" fmla="val 7692"/>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21" name="AutoShape 21"/>
          <p:cNvSpPr/>
          <p:nvPr/>
        </p:nvSpPr>
        <p:spPr>
          <a:xfrm>
            <a:off x="1016000" y="4953000"/>
            <a:ext cx="10160000" cy="1143000"/>
          </a:xfrm>
          <a:prstGeom prst="rect">
            <a:avLst/>
          </a:prstGeom>
          <a:noFill/>
          <a:ln w="12700" cap="flat" cmpd="sng">
            <a:noFill/>
            <a:prstDash val="solid"/>
            <a:round/>
          </a:ln>
        </p:spPr>
        <p:txBody>
          <a:bodyPr vert="horz" wrap="square" lIns="0" tIns="0" rIns="0" bIns="0" rtlCol="0" anchor="ctr" anchorCtr="0"/>
          <a:lstStyle/>
          <a:p>
            <a:pPr indent="0" algn="l">
              <a:lnSpc>
                <a:spcPct val="108333"/>
              </a:lnSpc>
              <a:spcAft>
                <a:spcPts val="800"/>
              </a:spcAft>
              <a:defRPr/>
            </a:pPr>
            <a:r>
              <a:rPr lang="en-US" sz="1600" b="1" i="0" u="none" strike="noStrike">
                <a:solidFill>
                  <a:srgbClr val="FFFFFF"/>
                </a:solidFill>
                <a:latin typeface="Noto Sans SC"/>
                <a:ea typeface="Noto Sans SC"/>
                <a:cs typeface="Noto Sans SC"/>
                <a:sym typeface="Noto Sans SC"/>
              </a:rPr>
              <a:t>本模块回顾</a:t>
            </a:r>
            <a:endParaRPr lang="en-US" sz="1100"/>
          </a:p>
          <a:p>
            <a:pPr indent="0" algn="l">
              <a:lnSpc>
                <a:spcPct val="125000"/>
              </a:lnSpc>
            </a:pPr>
            <a:r>
              <a:rPr lang="en-US" sz="1300" b="0" i="0" u="none" strike="noStrike">
                <a:solidFill>
                  <a:srgbClr val="EBF5FB"/>
                </a:solidFill>
                <a:latin typeface="Noto Sans SC"/>
                <a:ea typeface="Noto Sans SC"/>
                <a:cs typeface="Noto Sans SC"/>
                <a:sym typeface="Noto Sans SC"/>
              </a:rPr>
              <a:t>本模块系统介绍了战略管理工具、技术的选择与应用。我们从学习目标出发，深入学习了核心工具的原理与应用，并探讨了在战略管理各阶段及数智时代的创新应用，旨在帮助大家建立起系统、灵活的战略分析框架。</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a:ea typeface="Noto Sans SC"/>
                <a:cs typeface="Noto Sans SC"/>
                <a:sym typeface="Noto Sans SC"/>
              </a:rPr>
              <a:t>看企业实际运作：中国制造业出海</a:t>
            </a:r>
            <a:endParaRPr lang="en-US" sz="1100"/>
          </a:p>
        </p:txBody>
      </p:sp>
      <p:sp>
        <p:nvSpPr>
          <p:cNvPr id="4" name="AutoShape 4"/>
          <p:cNvSpPr/>
          <p:nvPr/>
        </p:nvSpPr>
        <p:spPr>
          <a:xfrm>
            <a:off x="762000" y="1168400"/>
            <a:ext cx="10668000" cy="317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004D40"/>
                </a:solidFill>
                <a:latin typeface="Noto Sans SC"/>
                <a:ea typeface="Noto Sans SC"/>
                <a:cs typeface="Noto Sans SC"/>
                <a:sym typeface="Noto Sans SC"/>
              </a:rPr>
              <a:t>CASE STUDY: CHINESE MANUFACTURING GLOBALIZATION</a:t>
            </a:r>
            <a:endParaRPr lang="en-US" sz="1100"/>
          </a:p>
        </p:txBody>
      </p:sp>
      <p:sp>
        <p:nvSpPr>
          <p:cNvPr id="5" name="AutoShape 5"/>
          <p:cNvSpPr/>
          <p:nvPr/>
        </p:nvSpPr>
        <p:spPr>
          <a:xfrm>
            <a:off x="762000" y="1778000"/>
            <a:ext cx="10668000" cy="889000"/>
          </a:xfrm>
          <a:prstGeom prst="roundRect">
            <a:avLst>
              <a:gd name="adj" fmla="val 11428"/>
            </a:avLst>
          </a:prstGeom>
          <a:solidFill>
            <a:srgbClr val="FFFFFF">
              <a:alpha val="95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6" name="AutoShape 6"/>
          <p:cNvSpPr/>
          <p:nvPr/>
        </p:nvSpPr>
        <p:spPr>
          <a:xfrm>
            <a:off x="1016000" y="1905000"/>
            <a:ext cx="10160000" cy="635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400" b="1" i="0" u="none" strike="noStrike">
                <a:solidFill>
                  <a:srgbClr val="004D40"/>
                </a:solidFill>
                <a:latin typeface="Noto Sans SC"/>
                <a:ea typeface="Noto Sans SC"/>
                <a:cs typeface="Noto Sans SC"/>
                <a:sym typeface="Noto Sans SC"/>
              </a:rPr>
              <a:t>背景：</a:t>
            </a:r>
            <a:r>
              <a:rPr lang="en-US" sz="1300" b="0" i="0" u="none" strike="noStrike">
                <a:solidFill>
                  <a:srgbClr val="505050"/>
                </a:solidFill>
                <a:latin typeface="Noto Sans SC"/>
                <a:ea typeface="Noto Sans SC"/>
                <a:cs typeface="Noto Sans SC"/>
                <a:sym typeface="Noto Sans SC"/>
              </a:rPr>
              <a:t>中国制造业正积极寻求海外“新增长空间”，从单纯的产品输出转向产业链与能力输出。在此过程中，数字化与智能化转型不仅是内部升级的要求，更是企业应对国际竞争、提升全球供应链韧性的关键战略抓手。</a:t>
            </a:r>
            <a:endParaRPr lang="en-US" sz="1100"/>
          </a:p>
        </p:txBody>
      </p:sp>
      <p:sp>
        <p:nvSpPr>
          <p:cNvPr id="7" name="AutoShape 7"/>
          <p:cNvSpPr/>
          <p:nvPr/>
        </p:nvSpPr>
        <p:spPr>
          <a:xfrm>
            <a:off x="762000" y="2921000"/>
            <a:ext cx="5207000" cy="2286000"/>
          </a:xfrm>
          <a:prstGeom prst="roundRect">
            <a:avLst>
              <a:gd name="adj" fmla="val 555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8" name="Picture 8"/>
          <p:cNvPicPr>
            <a:picLocks noChangeAspect="1"/>
          </p:cNvPicPr>
          <p:nvPr/>
        </p:nvPicPr>
        <p:blipFill>
          <a:blip r:embed="rId4"/>
          <a:srcRect l="21132" r="21132"/>
          <a:stretch>
            <a:fillRect/>
          </a:stretch>
        </p:blipFill>
        <p:spPr>
          <a:xfrm>
            <a:off x="952500" y="3111500"/>
            <a:ext cx="1651000" cy="1905000"/>
          </a:xfrm>
          <a:prstGeom prst="roundRect">
            <a:avLst>
              <a:gd name="adj" fmla="val 7692"/>
            </a:avLst>
          </a:prstGeom>
          <a:noFill/>
          <a:ln w="25400" cap="flat" cmpd="sng">
            <a:noFill/>
            <a:prstDash val="solid"/>
            <a:round/>
          </a:ln>
        </p:spPr>
      </p:pic>
      <p:sp>
        <p:nvSpPr>
          <p:cNvPr id="9" name="AutoShape 9"/>
          <p:cNvSpPr/>
          <p:nvPr/>
        </p:nvSpPr>
        <p:spPr>
          <a:xfrm>
            <a:off x="2794000" y="3111500"/>
            <a:ext cx="2984500" cy="1905000"/>
          </a:xfrm>
          <a:prstGeom prst="rect">
            <a:avLst/>
          </a:prstGeom>
          <a:noFill/>
          <a:ln w="12700" cap="flat" cmpd="sng">
            <a:noFill/>
            <a:prstDash val="solid"/>
            <a:round/>
          </a:ln>
        </p:spPr>
        <p:txBody>
          <a:bodyPr vert="horz" wrap="square" lIns="0" tIns="0" rIns="0" bIns="0" rtlCol="0" anchor="ctr" anchorCtr="0"/>
          <a:lstStyle/>
          <a:p>
            <a:pPr indent="0" algn="l">
              <a:lnSpc>
                <a:spcPct val="100000"/>
              </a:lnSpc>
              <a:spcAft>
                <a:spcPts val="800"/>
              </a:spcAft>
              <a:defRPr/>
            </a:pPr>
            <a:r>
              <a:rPr lang="en-US" sz="1500" b="1" i="0" u="none" strike="noStrike">
                <a:solidFill>
                  <a:srgbClr val="004D40"/>
                </a:solidFill>
                <a:latin typeface="Noto Sans SC"/>
                <a:ea typeface="Noto Sans SC"/>
                <a:cs typeface="Noto Sans SC"/>
                <a:sym typeface="Noto Sans SC"/>
              </a:rPr>
              <a:t>🌍 PESTEL 宏观环境分析</a:t>
            </a:r>
            <a:br>
              <a:rPr lang="en-US" sz="1600" b="0" i="0" u="none" strike="noStrike">
                <a:solidFill>
                  <a:srgbClr val="1F2329"/>
                </a:solidFill>
                <a:latin typeface="Noto Sans SC"/>
                <a:ea typeface="Noto Sans SC"/>
                <a:cs typeface="Noto Sans SC"/>
                <a:sym typeface="Noto Sans SC"/>
              </a:rPr>
            </a:br>
            <a:r>
              <a:rPr lang="en-US" sz="1100" b="0" i="0" u="none" strike="noStrike">
                <a:solidFill>
                  <a:srgbClr val="616161"/>
                </a:solidFill>
                <a:latin typeface="Noto Sans SC"/>
                <a:ea typeface="Noto Sans SC"/>
                <a:cs typeface="Noto Sans SC"/>
                <a:sym typeface="Noto Sans SC"/>
              </a:rPr>
              <a:t>系统研判目标国的贸易壁垒、市场消费潜力、基础设施成熟度及法律法规体系，规避地缘政治与合规风险。</a:t>
            </a:r>
            <a:endParaRPr lang="en-US" sz="1100"/>
          </a:p>
          <a:p>
            <a:pPr indent="0" algn="l">
              <a:lnSpc>
                <a:spcPct val="100000"/>
              </a:lnSpc>
            </a:pPr>
            <a:r>
              <a:rPr lang="en-US" sz="1500" b="1" i="0" u="none" strike="noStrike">
                <a:solidFill>
                  <a:srgbClr val="004D40"/>
                </a:solidFill>
                <a:latin typeface="Noto Sans SC"/>
                <a:ea typeface="Noto Sans SC"/>
                <a:cs typeface="Noto Sans SC"/>
                <a:sym typeface="Noto Sans SC"/>
              </a:rPr>
              <a:t>⚖️ SWOT 竞争态势评估</a:t>
            </a:r>
            <a:br>
              <a:rPr lang="en-US" sz="1600" b="0" i="0" u="none" strike="noStrike">
                <a:solidFill>
                  <a:srgbClr val="1F2329"/>
                </a:solidFill>
                <a:latin typeface="Noto Sans SC"/>
                <a:ea typeface="Noto Sans SC"/>
                <a:cs typeface="Noto Sans SC"/>
                <a:sym typeface="Noto Sans SC"/>
              </a:rPr>
            </a:br>
            <a:r>
              <a:rPr lang="en-US" sz="1100" b="0" i="0" u="none" strike="noStrike">
                <a:solidFill>
                  <a:srgbClr val="616161"/>
                </a:solidFill>
                <a:latin typeface="Noto Sans SC"/>
                <a:ea typeface="Noto Sans SC"/>
                <a:cs typeface="Noto Sans SC"/>
                <a:sym typeface="Noto Sans SC"/>
              </a:rPr>
              <a:t>利用“全产业链+成本优势”应对“品牌认知度低”的短板；抓住“新兴市场基建需求”的机会，化解“逆全球化与贸易保护”的威胁。</a:t>
            </a:r>
          </a:p>
        </p:txBody>
      </p:sp>
      <p:sp>
        <p:nvSpPr>
          <p:cNvPr id="10" name="AutoShape 10"/>
          <p:cNvSpPr/>
          <p:nvPr/>
        </p:nvSpPr>
        <p:spPr>
          <a:xfrm>
            <a:off x="6223000" y="2921000"/>
            <a:ext cx="5207000" cy="2286000"/>
          </a:xfrm>
          <a:prstGeom prst="roundRect">
            <a:avLst>
              <a:gd name="adj" fmla="val 555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1" name="Picture 11"/>
          <p:cNvPicPr>
            <a:picLocks noChangeAspect="1"/>
          </p:cNvPicPr>
          <p:nvPr/>
        </p:nvPicPr>
        <p:blipFill>
          <a:blip r:embed="rId5"/>
          <a:srcRect l="25624" r="25624"/>
          <a:stretch>
            <a:fillRect/>
          </a:stretch>
        </p:blipFill>
        <p:spPr>
          <a:xfrm>
            <a:off x="6413500" y="3111500"/>
            <a:ext cx="1651000" cy="1905000"/>
          </a:xfrm>
          <a:prstGeom prst="roundRect">
            <a:avLst>
              <a:gd name="adj" fmla="val 7692"/>
            </a:avLst>
          </a:prstGeom>
          <a:noFill/>
          <a:ln w="25400" cap="flat" cmpd="sng">
            <a:noFill/>
            <a:prstDash val="solid"/>
            <a:round/>
          </a:ln>
        </p:spPr>
      </p:pic>
      <p:sp>
        <p:nvSpPr>
          <p:cNvPr id="12" name="AutoShape 12"/>
          <p:cNvSpPr/>
          <p:nvPr/>
        </p:nvSpPr>
        <p:spPr>
          <a:xfrm>
            <a:off x="8255000" y="3111500"/>
            <a:ext cx="2984500" cy="1905000"/>
          </a:xfrm>
          <a:prstGeom prst="rect">
            <a:avLst/>
          </a:prstGeom>
          <a:noFill/>
          <a:ln w="12700" cap="flat" cmpd="sng">
            <a:noFill/>
            <a:prstDash val="solid"/>
            <a:round/>
          </a:ln>
        </p:spPr>
        <p:txBody>
          <a:bodyPr vert="horz" wrap="square" lIns="0" tIns="0" rIns="0" bIns="0" rtlCol="0" anchor="ctr" anchorCtr="0"/>
          <a:lstStyle/>
          <a:p>
            <a:pPr indent="0" algn="l">
              <a:lnSpc>
                <a:spcPct val="100000"/>
              </a:lnSpc>
              <a:spcAft>
                <a:spcPts val="800"/>
              </a:spcAft>
              <a:defRPr/>
            </a:pPr>
            <a:r>
              <a:rPr lang="en-US" sz="1500" b="1" i="0" u="none" strike="noStrike">
                <a:solidFill>
                  <a:srgbClr val="004D40"/>
                </a:solidFill>
                <a:latin typeface="Noto Sans SC"/>
                <a:ea typeface="Noto Sans SC"/>
                <a:cs typeface="Noto Sans SC"/>
                <a:sym typeface="Noto Sans SC"/>
              </a:rPr>
              <a:t>🔗 价值链 (Value Chain) 重构</a:t>
            </a:r>
            <a:br>
              <a:rPr lang="en-US" sz="1600" b="0" i="0" u="none" strike="noStrike">
                <a:solidFill>
                  <a:srgbClr val="1F2329"/>
                </a:solidFill>
                <a:latin typeface="Noto Sans SC"/>
                <a:ea typeface="Noto Sans SC"/>
                <a:cs typeface="Noto Sans SC"/>
                <a:sym typeface="Noto Sans SC"/>
              </a:rPr>
            </a:br>
            <a:r>
              <a:rPr lang="en-US" sz="1100" b="0" i="0" u="none" strike="noStrike">
                <a:solidFill>
                  <a:srgbClr val="616161"/>
                </a:solidFill>
                <a:latin typeface="Noto Sans SC"/>
                <a:ea typeface="Noto Sans SC"/>
                <a:cs typeface="Noto Sans SC"/>
                <a:sym typeface="Noto Sans SC"/>
              </a:rPr>
              <a:t>通过产线智能化升级与供应链数字化打通，重塑从研发、生产到海外物流、售后的全链路价值，实现降本增效。</a:t>
            </a:r>
            <a:endParaRPr lang="en-US" sz="1100"/>
          </a:p>
          <a:p>
            <a:pPr indent="0" algn="l">
              <a:lnSpc>
                <a:spcPct val="100000"/>
              </a:lnSpc>
            </a:pPr>
            <a:r>
              <a:rPr lang="en-US" sz="1500" b="1" i="0" u="none" strike="noStrike">
                <a:solidFill>
                  <a:srgbClr val="004D40"/>
                </a:solidFill>
                <a:latin typeface="Noto Sans SC"/>
                <a:ea typeface="Noto Sans SC"/>
                <a:cs typeface="Noto Sans SC"/>
                <a:sym typeface="Noto Sans SC"/>
              </a:rPr>
              <a:t>📊 平衡计分卡 (BSC) 战略落地</a:t>
            </a:r>
            <a:br>
              <a:rPr lang="en-US" sz="1600" b="0" i="0" u="none" strike="noStrike">
                <a:solidFill>
                  <a:srgbClr val="1F2329"/>
                </a:solidFill>
                <a:latin typeface="Noto Sans SC"/>
                <a:ea typeface="Noto Sans SC"/>
                <a:cs typeface="Noto Sans SC"/>
                <a:sym typeface="Noto Sans SC"/>
              </a:rPr>
            </a:br>
            <a:r>
              <a:rPr lang="en-US" sz="1100" b="0" i="0" u="none" strike="noStrike">
                <a:solidFill>
                  <a:srgbClr val="616161"/>
                </a:solidFill>
                <a:latin typeface="Noto Sans SC"/>
                <a:ea typeface="Noto Sans SC"/>
                <a:cs typeface="Noto Sans SC"/>
                <a:sym typeface="Noto Sans SC"/>
              </a:rPr>
              <a:t>将“出海”战略分解为财务（海外营收占比）、客户（品牌本地化）、内部流程（运营协同）及学习成长（国际化人才）四大维度指标，确保战略执行不走样。</a:t>
            </a:r>
          </a:p>
        </p:txBody>
      </p:sp>
      <p:sp>
        <p:nvSpPr>
          <p:cNvPr id="13" name="AutoShape 13"/>
          <p:cNvSpPr/>
          <p:nvPr/>
        </p:nvSpPr>
        <p:spPr>
          <a:xfrm>
            <a:off x="762000" y="5461000"/>
            <a:ext cx="10668000" cy="1143000"/>
          </a:xfrm>
          <a:prstGeom prst="roundRect">
            <a:avLst>
              <a:gd name="adj" fmla="val 11111"/>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5753100"/>
            <a:ext cx="558800" cy="558800"/>
          </a:xfrm>
          <a:prstGeom prst="rect">
            <a:avLst/>
          </a:prstGeom>
        </p:spPr>
      </p:pic>
      <p:sp>
        <p:nvSpPr>
          <p:cNvPr id="15" name="AutoShape 15"/>
          <p:cNvSpPr/>
          <p:nvPr/>
        </p:nvSpPr>
        <p:spPr>
          <a:xfrm>
            <a:off x="1905000" y="5651500"/>
            <a:ext cx="9144000" cy="762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600" b="1" i="0" u="none" strike="noStrike">
                <a:solidFill>
                  <a:srgbClr val="FFFFFF"/>
                </a:solidFill>
                <a:latin typeface="Noto Sans SC"/>
                <a:ea typeface="Noto Sans SC"/>
                <a:cs typeface="Noto Sans SC"/>
                <a:sym typeface="Noto Sans SC"/>
              </a:rPr>
              <a:t>核心结论：</a:t>
            </a:r>
            <a:r>
              <a:rPr lang="en-US" sz="1400" b="0" i="0" u="none" strike="noStrike">
                <a:solidFill>
                  <a:srgbClr val="E6E6E6"/>
                </a:solidFill>
                <a:latin typeface="Noto Sans SC"/>
                <a:ea typeface="Noto Sans SC"/>
                <a:cs typeface="Noto Sans SC"/>
                <a:sym typeface="Noto Sans SC"/>
              </a:rPr>
              <a:t>工具的价值不在于“分析”本身，而在于为企业提供结构化的思维框架。灵活运用上述战略工具，结合数字化底座建设，能帮助企业更精准地洞察全球市场格局，构建不可替代的、可持续的全球竞争优势。</a:t>
            </a:r>
            <a:endParaRPr lang="en-US" sz="11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571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a:ea typeface="Noto Sans SC"/>
                <a:cs typeface="Noto Sans SC"/>
                <a:sym typeface="Noto Sans SC"/>
              </a:rPr>
              <a:t>理论结合实践指引</a:t>
            </a:r>
            <a:endParaRPr lang="en-US" sz="1100"/>
          </a:p>
        </p:txBody>
      </p:sp>
      <p:sp>
        <p:nvSpPr>
          <p:cNvPr id="4" name="AutoShape 4"/>
          <p:cNvSpPr/>
          <p:nvPr/>
        </p:nvSpPr>
        <p:spPr>
          <a:xfrm>
            <a:off x="762000" y="1270000"/>
            <a:ext cx="1066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004D40"/>
                </a:solidFill>
                <a:latin typeface="Noto Sans SC"/>
                <a:ea typeface="Noto Sans SC"/>
                <a:cs typeface="Noto Sans SC"/>
                <a:sym typeface="Noto Sans SC"/>
              </a:rPr>
              <a:t>PRACTICAL GUIDANCE</a:t>
            </a:r>
            <a:endParaRPr lang="en-US" sz="1100"/>
          </a:p>
        </p:txBody>
      </p:sp>
      <p:sp>
        <p:nvSpPr>
          <p:cNvPr id="5" name="AutoShape 5"/>
          <p:cNvSpPr/>
          <p:nvPr/>
        </p:nvSpPr>
        <p:spPr>
          <a:xfrm>
            <a:off x="762000" y="2032000"/>
            <a:ext cx="3302000" cy="4318000"/>
          </a:xfrm>
          <a:prstGeom prst="roundRect">
            <a:avLst>
              <a:gd name="adj" fmla="val 46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6" name="AutoShape 6"/>
          <p:cNvSpPr/>
          <p:nvPr/>
        </p:nvSpPr>
        <p:spPr>
          <a:xfrm>
            <a:off x="762000" y="2032000"/>
            <a:ext cx="3302000" cy="762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2413000"/>
            <a:ext cx="406400" cy="406400"/>
          </a:xfrm>
          <a:prstGeom prst="rect">
            <a:avLst/>
          </a:prstGeom>
        </p:spPr>
      </p:pic>
      <p:sp>
        <p:nvSpPr>
          <p:cNvPr id="8" name="AutoShape 8"/>
          <p:cNvSpPr/>
          <p:nvPr/>
        </p:nvSpPr>
        <p:spPr>
          <a:xfrm>
            <a:off x="1587500" y="2387600"/>
            <a:ext cx="2159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33333"/>
                </a:solidFill>
                <a:latin typeface="Noto Sans SC"/>
                <a:ea typeface="Noto Sans SC"/>
                <a:cs typeface="Noto Sans SC"/>
                <a:sym typeface="Noto Sans SC"/>
              </a:rPr>
              <a:t>工具选择三步法</a:t>
            </a:r>
            <a:endParaRPr lang="en-US" sz="1100"/>
          </a:p>
        </p:txBody>
      </p:sp>
      <p:sp>
        <p:nvSpPr>
          <p:cNvPr id="9" name="AutoShape 9"/>
          <p:cNvSpPr/>
          <p:nvPr/>
        </p:nvSpPr>
        <p:spPr>
          <a:xfrm>
            <a:off x="1016000" y="3302000"/>
            <a:ext cx="2794000" cy="2667000"/>
          </a:xfrm>
          <a:prstGeom prst="rect">
            <a:avLst/>
          </a:prstGeom>
          <a:noFill/>
          <a:ln w="12700" cap="flat" cmpd="sng">
            <a:noFill/>
            <a:prstDash val="solid"/>
            <a:round/>
          </a:ln>
        </p:spPr>
        <p:txBody>
          <a:bodyPr vert="horz" wrap="square" lIns="0" tIns="0" rIns="0" bIns="0" rtlCol="0" anchor="ctr" anchorCtr="0"/>
          <a:lstStyle/>
          <a:p>
            <a:pPr indent="0" algn="l">
              <a:lnSpc>
                <a:spcPct val="125000"/>
              </a:lnSpc>
              <a:spcBef>
                <a:spcPts val="800"/>
              </a:spcBef>
              <a:defRPr/>
            </a:pPr>
            <a:r>
              <a:rPr lang="en-US" sz="1400" b="1" i="0" u="none" strike="noStrike">
                <a:solidFill>
                  <a:srgbClr val="004D40"/>
                </a:solidFill>
                <a:latin typeface="Noto Sans SC"/>
                <a:ea typeface="Noto Sans SC"/>
                <a:cs typeface="Noto Sans SC"/>
                <a:sym typeface="Noto Sans SC"/>
              </a:rPr>
              <a:t>第一步：明确问题</a:t>
            </a:r>
            <a:br>
              <a:rPr lang="en-US" sz="1600" b="0" i="0" u="none" strike="noStrike">
                <a:solidFill>
                  <a:srgbClr val="1F2329"/>
                </a:solidFill>
                <a:latin typeface="Noto Sans SC"/>
                <a:ea typeface="Noto Sans SC"/>
                <a:cs typeface="Noto Sans SC"/>
                <a:sym typeface="Noto Sans SC"/>
              </a:rPr>
            </a:br>
            <a:r>
              <a:rPr lang="en-US" sz="1200" b="0" i="0" u="none" strike="noStrike">
                <a:solidFill>
                  <a:srgbClr val="555555"/>
                </a:solidFill>
                <a:latin typeface="Noto Sans SC"/>
                <a:ea typeface="Noto Sans SC"/>
                <a:cs typeface="Noto Sans SC"/>
                <a:sym typeface="Noto Sans SC"/>
              </a:rPr>
              <a:t>清晰界定当前面临的战略问题是什么？是增长受阻还是竞争加剧？</a:t>
            </a:r>
            <a:endParaRPr lang="en-US" sz="1100"/>
          </a:p>
          <a:p>
            <a:pPr indent="0" algn="l">
              <a:lnSpc>
                <a:spcPct val="125000"/>
              </a:lnSpc>
              <a:spcBef>
                <a:spcPts val="1200"/>
              </a:spcBef>
            </a:pPr>
            <a:r>
              <a:rPr lang="en-US" sz="1400" b="1" i="0" u="none" strike="noStrike">
                <a:solidFill>
                  <a:srgbClr val="004D40"/>
                </a:solidFill>
                <a:latin typeface="Noto Sans SC"/>
                <a:ea typeface="Noto Sans SC"/>
                <a:cs typeface="Noto Sans SC"/>
                <a:sym typeface="Noto Sans SC"/>
              </a:rPr>
              <a:t>第二步：匹配工具</a:t>
            </a:r>
            <a:br>
              <a:rPr lang="en-US" sz="1600" b="0" i="0" u="none" strike="noStrike">
                <a:solidFill>
                  <a:srgbClr val="1F2329"/>
                </a:solidFill>
                <a:latin typeface="Noto Sans SC"/>
                <a:ea typeface="Noto Sans SC"/>
                <a:cs typeface="Noto Sans SC"/>
                <a:sym typeface="Noto Sans SC"/>
              </a:rPr>
            </a:br>
            <a:r>
              <a:rPr lang="en-US" sz="1200" b="0" i="0" u="none" strike="noStrike">
                <a:solidFill>
                  <a:srgbClr val="555555"/>
                </a:solidFill>
                <a:latin typeface="Noto Sans SC"/>
                <a:ea typeface="Noto Sans SC"/>
                <a:cs typeface="Noto Sans SC"/>
                <a:sym typeface="Noto Sans SC"/>
              </a:rPr>
              <a:t>根据问题类型，选择最适用的工具模型，拒绝生搬硬套。</a:t>
            </a:r>
          </a:p>
          <a:p>
            <a:pPr indent="0" algn="l">
              <a:lnSpc>
                <a:spcPct val="125000"/>
              </a:lnSpc>
              <a:spcBef>
                <a:spcPts val="1200"/>
              </a:spcBef>
            </a:pPr>
            <a:r>
              <a:rPr lang="en-US" sz="1400" b="1" i="0" u="none" strike="noStrike">
                <a:solidFill>
                  <a:srgbClr val="004D40"/>
                </a:solidFill>
                <a:latin typeface="Noto Sans SC"/>
                <a:ea typeface="Noto Sans SC"/>
                <a:cs typeface="Noto Sans SC"/>
                <a:sym typeface="Noto Sans SC"/>
              </a:rPr>
              <a:t>第三步：灵活运用</a:t>
            </a:r>
            <a:br>
              <a:rPr lang="en-US" sz="1600" b="0" i="0" u="none" strike="noStrike">
                <a:solidFill>
                  <a:srgbClr val="1F2329"/>
                </a:solidFill>
                <a:latin typeface="Noto Sans SC"/>
                <a:ea typeface="Noto Sans SC"/>
                <a:cs typeface="Noto Sans SC"/>
                <a:sym typeface="Noto Sans SC"/>
              </a:rPr>
            </a:br>
            <a:r>
              <a:rPr lang="en-US" sz="1200" b="0" i="0" u="none" strike="noStrike">
                <a:solidFill>
                  <a:srgbClr val="555555"/>
                </a:solidFill>
                <a:latin typeface="Noto Sans SC"/>
                <a:ea typeface="Noto Sans SC"/>
                <a:cs typeface="Noto Sans SC"/>
                <a:sym typeface="Noto Sans SC"/>
              </a:rPr>
              <a:t>结合企业实际情况调整，视工具为启发思考的框架而非僵化教条。</a:t>
            </a:r>
          </a:p>
        </p:txBody>
      </p:sp>
      <p:sp>
        <p:nvSpPr>
          <p:cNvPr id="10" name="AutoShape 10"/>
          <p:cNvSpPr/>
          <p:nvPr/>
        </p:nvSpPr>
        <p:spPr>
          <a:xfrm>
            <a:off x="4445000" y="2032000"/>
            <a:ext cx="3302000" cy="4318000"/>
          </a:xfrm>
          <a:prstGeom prst="roundRect">
            <a:avLst>
              <a:gd name="adj" fmla="val 46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1" name="Picture 11"/>
          <p:cNvPicPr>
            <a:picLocks noChangeAspect="1"/>
          </p:cNvPicPr>
          <p:nvPr/>
        </p:nvPicPr>
        <p:blipFill>
          <a:blip r:embed="rId6"/>
          <a:srcRect l="3794" r="3794"/>
          <a:stretch>
            <a:fillRect/>
          </a:stretch>
        </p:blipFill>
        <p:spPr>
          <a:xfrm>
            <a:off x="4635500" y="2286000"/>
            <a:ext cx="2921000" cy="1778000"/>
          </a:xfrm>
          <a:prstGeom prst="roundRect">
            <a:avLst>
              <a:gd name="adj" fmla="val 5714"/>
            </a:avLst>
          </a:prstGeom>
          <a:noFill/>
          <a:ln w="25400" cap="flat" cmpd="sng">
            <a:noFill/>
            <a:prstDash val="solid"/>
            <a:round/>
          </a:ln>
        </p:spPr>
      </p:pic>
      <p:sp>
        <p:nvSpPr>
          <p:cNvPr id="12" name="AutoShape 12"/>
          <p:cNvSpPr/>
          <p:nvPr/>
        </p:nvSpPr>
        <p:spPr>
          <a:xfrm>
            <a:off x="4635500" y="4191000"/>
            <a:ext cx="2921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800" b="1" i="0" u="none" strike="noStrike">
                <a:solidFill>
                  <a:srgbClr val="333333"/>
                </a:solidFill>
                <a:latin typeface="Noto Sans SC"/>
                <a:ea typeface="Noto Sans SC"/>
                <a:cs typeface="Noto Sans SC"/>
                <a:sym typeface="Noto Sans SC"/>
              </a:rPr>
              <a:t>数据驱动的战略分析流程</a:t>
            </a:r>
            <a:endParaRPr lang="en-US" sz="1100"/>
          </a:p>
        </p:txBody>
      </p:sp>
      <p:sp>
        <p:nvSpPr>
          <p:cNvPr id="13" name="AutoShape 13"/>
          <p:cNvSpPr/>
          <p:nvPr/>
        </p:nvSpPr>
        <p:spPr>
          <a:xfrm>
            <a:off x="4635500" y="4826000"/>
            <a:ext cx="2921000" cy="1397000"/>
          </a:xfrm>
          <a:prstGeom prst="rect">
            <a:avLst/>
          </a:prstGeom>
          <a:noFill/>
          <a:ln w="12700" cap="flat" cmpd="sng">
            <a:noFill/>
            <a:prstDash val="solid"/>
            <a:round/>
          </a:ln>
        </p:spPr>
        <p:txBody>
          <a:bodyPr vert="horz" wrap="square" lIns="0" tIns="0" rIns="0" bIns="0" rtlCol="0" anchor="ctr" anchorCtr="0"/>
          <a:lstStyle/>
          <a:p>
            <a:pPr indent="0" algn="ctr">
              <a:lnSpc>
                <a:spcPct val="133333"/>
              </a:lnSpc>
              <a:defRPr/>
            </a:pPr>
            <a:r>
              <a:rPr lang="en-US" sz="1300" b="0" i="0" u="none" strike="noStrike">
                <a:solidFill>
                  <a:srgbClr val="555555"/>
                </a:solidFill>
                <a:latin typeface="Noto Sans SC"/>
                <a:ea typeface="Noto Sans SC"/>
                <a:cs typeface="Noto Sans SC"/>
                <a:sym typeface="Noto Sans SC"/>
              </a:rPr>
              <a:t>数据采集 → 数据处理与分析</a:t>
            </a:r>
            <a:br>
              <a:rPr lang="en-US" sz="1300" b="0" i="0" u="none" strike="noStrike">
                <a:solidFill>
                  <a:srgbClr val="1F2329"/>
                </a:solidFill>
                <a:latin typeface="Noto Sans SC"/>
                <a:ea typeface="Noto Sans SC"/>
                <a:cs typeface="Noto Sans SC"/>
                <a:sym typeface="Noto Sans SC"/>
              </a:rPr>
            </a:br>
            <a:r>
              <a:rPr lang="en-US" sz="1300" b="0" i="0" u="none" strike="noStrike">
                <a:solidFill>
                  <a:srgbClr val="555555"/>
                </a:solidFill>
                <a:latin typeface="Noto Sans SC"/>
                <a:ea typeface="Noto Sans SC"/>
                <a:cs typeface="Noto Sans SC"/>
                <a:sym typeface="Noto Sans SC"/>
              </a:rPr>
              <a:t>↓</a:t>
            </a:r>
            <a:br>
              <a:rPr lang="en-US" sz="1300" b="0" i="0" u="none" strike="noStrike">
                <a:solidFill>
                  <a:srgbClr val="1F2329"/>
                </a:solidFill>
                <a:latin typeface="Noto Sans SC"/>
                <a:ea typeface="Noto Sans SC"/>
                <a:cs typeface="Noto Sans SC"/>
                <a:sym typeface="Noto Sans SC"/>
              </a:rPr>
            </a:br>
            <a:r>
              <a:rPr lang="en-US" sz="1300" b="0" i="0" u="none" strike="noStrike">
                <a:solidFill>
                  <a:srgbClr val="555555"/>
                </a:solidFill>
                <a:latin typeface="Noto Sans SC"/>
                <a:ea typeface="Noto Sans SC"/>
                <a:cs typeface="Noto Sans SC"/>
                <a:sym typeface="Noto Sans SC"/>
              </a:rPr>
              <a:t>工具应用 →</a:t>
            </a:r>
            <a:r>
              <a:rPr lang="en-US" sz="1300" b="1" i="0" u="none" strike="noStrike">
                <a:solidFill>
                  <a:srgbClr val="004D40"/>
                </a:solidFill>
                <a:latin typeface="Noto Sans SC"/>
                <a:ea typeface="Noto Sans SC"/>
                <a:cs typeface="Noto Sans SC"/>
                <a:sym typeface="Noto Sans SC"/>
              </a:rPr>
              <a:t>洞察与决策</a:t>
            </a:r>
            <a:endParaRPr lang="en-US" sz="1100"/>
          </a:p>
        </p:txBody>
      </p:sp>
      <p:sp>
        <p:nvSpPr>
          <p:cNvPr id="14" name="AutoShape 14"/>
          <p:cNvSpPr/>
          <p:nvPr/>
        </p:nvSpPr>
        <p:spPr>
          <a:xfrm>
            <a:off x="8128000" y="2032000"/>
            <a:ext cx="3302000" cy="4318000"/>
          </a:xfrm>
          <a:prstGeom prst="roundRect">
            <a:avLst>
              <a:gd name="adj" fmla="val 46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5" name="AutoShape 15"/>
          <p:cNvSpPr/>
          <p:nvPr/>
        </p:nvSpPr>
        <p:spPr>
          <a:xfrm>
            <a:off x="8128000" y="2032000"/>
            <a:ext cx="3302000" cy="762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6" name="Picture 16"/>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382000" y="2413000"/>
            <a:ext cx="406400" cy="406400"/>
          </a:xfrm>
          <a:prstGeom prst="rect">
            <a:avLst/>
          </a:prstGeom>
        </p:spPr>
      </p:pic>
      <p:sp>
        <p:nvSpPr>
          <p:cNvPr id="17" name="AutoShape 17"/>
          <p:cNvSpPr/>
          <p:nvPr/>
        </p:nvSpPr>
        <p:spPr>
          <a:xfrm>
            <a:off x="8953500" y="2387600"/>
            <a:ext cx="2159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33333"/>
                </a:solidFill>
                <a:latin typeface="Noto Sans SC"/>
                <a:ea typeface="Noto Sans SC"/>
                <a:cs typeface="Noto Sans SC"/>
                <a:sym typeface="Noto Sans SC"/>
              </a:rPr>
              <a:t>持续学习与迭代</a:t>
            </a:r>
            <a:endParaRPr lang="en-US" sz="1100"/>
          </a:p>
        </p:txBody>
      </p:sp>
      <p:sp>
        <p:nvSpPr>
          <p:cNvPr id="18" name="AutoShape 18"/>
          <p:cNvSpPr/>
          <p:nvPr/>
        </p:nvSpPr>
        <p:spPr>
          <a:xfrm>
            <a:off x="8382000" y="3302000"/>
            <a:ext cx="2794000" cy="2667000"/>
          </a:xfrm>
          <a:prstGeom prst="rect">
            <a:avLst/>
          </a:prstGeom>
          <a:noFill/>
          <a:ln w="12700" cap="flat" cmpd="sng">
            <a:noFill/>
            <a:prstDash val="solid"/>
            <a:round/>
          </a:ln>
        </p:spPr>
        <p:txBody>
          <a:bodyPr vert="horz" wrap="square" lIns="0" tIns="0" rIns="0" bIns="0" rtlCol="0" anchor="ctr" anchorCtr="0"/>
          <a:lstStyle/>
          <a:p>
            <a:pPr indent="0" algn="l">
              <a:lnSpc>
                <a:spcPct val="125000"/>
              </a:lnSpc>
              <a:spcBef>
                <a:spcPts val="800"/>
              </a:spcBef>
              <a:defRPr/>
            </a:pPr>
            <a:r>
              <a:rPr lang="en-US" sz="1400" b="1" i="0" u="none" strike="noStrike">
                <a:solidFill>
                  <a:srgbClr val="004D40"/>
                </a:solidFill>
                <a:latin typeface="Noto Sans SC"/>
                <a:ea typeface="Noto Sans SC"/>
                <a:cs typeface="Noto Sans SC"/>
                <a:sym typeface="Noto Sans SC"/>
              </a:rPr>
              <a:t>定期复盘总结</a:t>
            </a:r>
            <a:br>
              <a:rPr lang="en-US" sz="1600" b="0" i="0" u="none" strike="noStrike">
                <a:solidFill>
                  <a:srgbClr val="1F2329"/>
                </a:solidFill>
                <a:latin typeface="Noto Sans SC"/>
                <a:ea typeface="Noto Sans SC"/>
                <a:cs typeface="Noto Sans SC"/>
                <a:sym typeface="Noto Sans SC"/>
              </a:rPr>
            </a:br>
            <a:r>
              <a:rPr lang="en-US" sz="1200" b="0" i="0" u="none" strike="noStrike">
                <a:solidFill>
                  <a:srgbClr val="555555"/>
                </a:solidFill>
                <a:latin typeface="Noto Sans SC"/>
                <a:ea typeface="Noto Sans SC"/>
                <a:cs typeface="Noto Sans SC"/>
                <a:sym typeface="Noto Sans SC"/>
              </a:rPr>
              <a:t>定期回顾战略工具的应用效果，复盘关键决策点，总结成功经验与失败教训。</a:t>
            </a:r>
            <a:endParaRPr lang="en-US" sz="1100"/>
          </a:p>
          <a:p>
            <a:pPr indent="0" algn="l">
              <a:lnSpc>
                <a:spcPct val="125000"/>
              </a:lnSpc>
              <a:spcBef>
                <a:spcPts val="2400"/>
              </a:spcBef>
            </a:pPr>
            <a:r>
              <a:rPr lang="en-US" sz="1400" b="1" i="0" u="none" strike="noStrike">
                <a:solidFill>
                  <a:srgbClr val="004D40"/>
                </a:solidFill>
                <a:latin typeface="Noto Sans SC"/>
                <a:ea typeface="Noto Sans SC"/>
                <a:cs typeface="Noto Sans SC"/>
                <a:sym typeface="Noto Sans SC"/>
              </a:rPr>
              <a:t>保持开放心态</a:t>
            </a:r>
            <a:br>
              <a:rPr lang="en-US" sz="1600" b="0" i="0" u="none" strike="noStrike">
                <a:solidFill>
                  <a:srgbClr val="1F2329"/>
                </a:solidFill>
                <a:latin typeface="Noto Sans SC"/>
                <a:ea typeface="Noto Sans SC"/>
                <a:cs typeface="Noto Sans SC"/>
                <a:sym typeface="Noto Sans SC"/>
              </a:rPr>
            </a:br>
            <a:r>
              <a:rPr lang="en-US" sz="1200" b="0" i="0" u="none" strike="noStrike">
                <a:solidFill>
                  <a:srgbClr val="555555"/>
                </a:solidFill>
                <a:latin typeface="Noto Sans SC"/>
                <a:ea typeface="Noto Sans SC"/>
                <a:cs typeface="Noto Sans SC"/>
                <a:sym typeface="Noto Sans SC"/>
              </a:rPr>
              <a:t>密切关注战略管理领域的新理论、新工具，结合企业实际情况进行融合与创新。</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8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5080000" cy="571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a:ea typeface="Noto Sans SC"/>
                <a:cs typeface="Noto Sans SC"/>
                <a:sym typeface="Noto Sans SC"/>
              </a:rPr>
              <a:t>知识加油站</a:t>
            </a:r>
            <a:endParaRPr lang="en-US" sz="1100"/>
          </a:p>
        </p:txBody>
      </p:sp>
      <p:sp>
        <p:nvSpPr>
          <p:cNvPr id="4" name="AutoShape 4"/>
          <p:cNvSpPr/>
          <p:nvPr/>
        </p:nvSpPr>
        <p:spPr>
          <a:xfrm>
            <a:off x="762000" y="1168400"/>
            <a:ext cx="508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spc="100">
                <a:solidFill>
                  <a:srgbClr val="004D40"/>
                </a:solidFill>
                <a:latin typeface="Noto Sans SC"/>
                <a:ea typeface="Noto Sans SC"/>
                <a:cs typeface="Noto Sans SC"/>
                <a:sym typeface="Noto Sans SC"/>
              </a:rPr>
              <a:t>KNOWLEDGE GAS STATION</a:t>
            </a:r>
            <a:endParaRPr lang="en-US" sz="1100"/>
          </a:p>
        </p:txBody>
      </p:sp>
      <p:sp>
        <p:nvSpPr>
          <p:cNvPr id="5" name="AutoShape 5"/>
          <p:cNvSpPr/>
          <p:nvPr/>
        </p:nvSpPr>
        <p:spPr>
          <a:xfrm>
            <a:off x="762000" y="2032000"/>
            <a:ext cx="3302000" cy="4191000"/>
          </a:xfrm>
          <a:prstGeom prst="roundRect">
            <a:avLst>
              <a:gd name="adj" fmla="val 3076"/>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2286000"/>
            <a:ext cx="457200" cy="457200"/>
          </a:xfrm>
          <a:prstGeom prst="rect">
            <a:avLst/>
          </a:prstGeom>
        </p:spPr>
      </p:pic>
      <p:sp>
        <p:nvSpPr>
          <p:cNvPr id="7" name="AutoShape 7"/>
          <p:cNvSpPr/>
          <p:nvPr/>
        </p:nvSpPr>
        <p:spPr>
          <a:xfrm>
            <a:off x="1651000" y="2286000"/>
            <a:ext cx="2159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4D40"/>
                </a:solidFill>
                <a:latin typeface="Noto Sans SC"/>
                <a:ea typeface="Noto Sans SC"/>
                <a:cs typeface="Noto Sans SC"/>
                <a:sym typeface="Noto Sans SC"/>
              </a:rPr>
              <a:t>推荐阅读</a:t>
            </a:r>
            <a:endParaRPr lang="en-US" sz="1100"/>
          </a:p>
        </p:txBody>
      </p:sp>
      <p:sp>
        <p:nvSpPr>
          <p:cNvPr id="8" name="AutoShape 8"/>
          <p:cNvSpPr/>
          <p:nvPr/>
        </p:nvSpPr>
        <p:spPr>
          <a:xfrm>
            <a:off x="1016000" y="3175000"/>
            <a:ext cx="2794000" cy="2413000"/>
          </a:xfrm>
          <a:prstGeom prst="rect">
            <a:avLst/>
          </a:prstGeom>
          <a:noFill/>
          <a:ln w="12700" cap="flat" cmpd="sng">
            <a:noFill/>
            <a:prstDash val="solid"/>
            <a:round/>
          </a:ln>
        </p:spPr>
        <p:txBody>
          <a:bodyPr vert="horz" wrap="square" lIns="0" tIns="0" rIns="0" bIns="0" rtlCol="0" anchor="ctr" anchorCtr="0"/>
          <a:lstStyle/>
          <a:p>
            <a:pPr indent="0" algn="l">
              <a:lnSpc>
                <a:spcPct val="133333"/>
              </a:lnSpc>
              <a:defRPr/>
            </a:pPr>
            <a:r>
              <a:rPr lang="en-US" sz="1300" b="0" i="0" u="none" strike="noStrike">
                <a:solidFill>
                  <a:srgbClr val="333333"/>
                </a:solidFill>
                <a:latin typeface="Noto Sans SC"/>
                <a:ea typeface="Noto Sans SC"/>
                <a:cs typeface="Noto Sans SC"/>
                <a:sym typeface="Noto Sans SC"/>
              </a:rPr>
              <a:t>• 《竞争战略》</a:t>
            </a:r>
            <a:r>
              <a:rPr lang="en-US" sz="1200" b="0" i="0" u="none" strike="noStrike">
                <a:solidFill>
                  <a:srgbClr val="757575"/>
                </a:solidFill>
                <a:latin typeface="Noto Sans SC"/>
                <a:ea typeface="Noto Sans SC"/>
                <a:cs typeface="Noto Sans SC"/>
                <a:sym typeface="Noto Sans SC"/>
              </a:rPr>
              <a:t>- 迈克尔·波特</a:t>
            </a:r>
            <a:endParaRPr lang="en-US" sz="1100"/>
          </a:p>
          <a:p>
            <a:pPr indent="0" algn="l">
              <a:lnSpc>
                <a:spcPct val="133333"/>
              </a:lnSpc>
            </a:pPr>
            <a:r>
              <a:rPr lang="en-US" sz="1300" b="0" i="0" u="none" strike="noStrike">
                <a:solidFill>
                  <a:srgbClr val="333333"/>
                </a:solidFill>
                <a:latin typeface="Noto Sans SC"/>
                <a:ea typeface="Noto Sans SC"/>
                <a:cs typeface="Noto Sans SC"/>
                <a:sym typeface="Noto Sans SC"/>
              </a:rPr>
              <a:t>• 《蓝海战略》</a:t>
            </a:r>
            <a:r>
              <a:rPr lang="en-US" sz="1200" b="0" i="0" u="none" strike="noStrike">
                <a:solidFill>
                  <a:srgbClr val="757575"/>
                </a:solidFill>
                <a:latin typeface="Noto Sans SC"/>
                <a:ea typeface="Noto Sans SC"/>
                <a:cs typeface="Noto Sans SC"/>
                <a:sym typeface="Noto Sans SC"/>
              </a:rPr>
              <a:t>- W.钱·金 &amp; 勒妮·莫博涅</a:t>
            </a:r>
          </a:p>
          <a:p>
            <a:pPr indent="0" algn="l">
              <a:lnSpc>
                <a:spcPct val="133333"/>
              </a:lnSpc>
            </a:pPr>
            <a:r>
              <a:rPr lang="en-US" sz="1300" b="0" i="0" u="none" strike="noStrike">
                <a:solidFill>
                  <a:srgbClr val="333333"/>
                </a:solidFill>
                <a:latin typeface="Noto Sans SC"/>
                <a:ea typeface="Noto Sans SC"/>
                <a:cs typeface="Noto Sans SC"/>
                <a:sym typeface="Noto Sans SC"/>
              </a:rPr>
              <a:t>• 《战略地图》</a:t>
            </a:r>
            <a:r>
              <a:rPr lang="en-US" sz="1200" b="0" i="0" u="none" strike="noStrike">
                <a:solidFill>
                  <a:srgbClr val="757575"/>
                </a:solidFill>
                <a:latin typeface="Noto Sans SC"/>
                <a:ea typeface="Noto Sans SC"/>
                <a:cs typeface="Noto Sans SC"/>
                <a:sym typeface="Noto Sans SC"/>
              </a:rPr>
              <a:t>- 罗伯特·卡普兰 &amp; 戴维·诺顿</a:t>
            </a:r>
          </a:p>
        </p:txBody>
      </p:sp>
      <p:sp>
        <p:nvSpPr>
          <p:cNvPr id="9" name="AutoShape 9"/>
          <p:cNvSpPr/>
          <p:nvPr/>
        </p:nvSpPr>
        <p:spPr>
          <a:xfrm>
            <a:off x="4445000" y="2032000"/>
            <a:ext cx="3302000" cy="4191000"/>
          </a:xfrm>
          <a:prstGeom prst="roundRect">
            <a:avLst>
              <a:gd name="adj" fmla="val 3076"/>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0" name="Picture 10"/>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699000" y="2286000"/>
            <a:ext cx="457200" cy="457200"/>
          </a:xfrm>
          <a:prstGeom prst="rect">
            <a:avLst/>
          </a:prstGeom>
        </p:spPr>
      </p:pic>
      <p:sp>
        <p:nvSpPr>
          <p:cNvPr id="11" name="AutoShape 11"/>
          <p:cNvSpPr/>
          <p:nvPr/>
        </p:nvSpPr>
        <p:spPr>
          <a:xfrm>
            <a:off x="5334000" y="2286000"/>
            <a:ext cx="2159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4D40"/>
                </a:solidFill>
                <a:latin typeface="Noto Sans SC"/>
                <a:ea typeface="Noto Sans SC"/>
                <a:cs typeface="Noto Sans SC"/>
                <a:sym typeface="Noto Sans SC"/>
              </a:rPr>
              <a:t>推荐工具 / 软件</a:t>
            </a:r>
            <a:endParaRPr lang="en-US" sz="1100"/>
          </a:p>
        </p:txBody>
      </p:sp>
      <p:sp>
        <p:nvSpPr>
          <p:cNvPr id="12" name="AutoShape 12"/>
          <p:cNvSpPr/>
          <p:nvPr/>
        </p:nvSpPr>
        <p:spPr>
          <a:xfrm>
            <a:off x="4699000" y="3175000"/>
            <a:ext cx="2794000" cy="241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1" i="0" u="none" strike="noStrike">
                <a:solidFill>
                  <a:srgbClr val="004D40"/>
                </a:solidFill>
                <a:latin typeface="Noto Sans SC"/>
                <a:ea typeface="Noto Sans SC"/>
                <a:cs typeface="Noto Sans SC"/>
                <a:sym typeface="Noto Sans SC"/>
              </a:rPr>
              <a:t>战略分析软件：</a:t>
            </a:r>
            <a:r>
              <a:rPr lang="en-US" sz="1200" b="0" i="0" u="none" strike="noStrike">
                <a:solidFill>
                  <a:srgbClr val="555555"/>
                </a:solidFill>
                <a:latin typeface="Noto Sans SC"/>
                <a:ea typeface="Noto Sans SC"/>
                <a:cs typeface="Noto Sans SC"/>
                <a:sym typeface="Noto Sans SC"/>
              </a:rPr>
              <a:t>Strategy Tools, SmartDraw, Creately</a:t>
            </a:r>
            <a:endParaRPr lang="en-US" sz="1100"/>
          </a:p>
          <a:p>
            <a:pPr indent="0" algn="l">
              <a:lnSpc>
                <a:spcPct val="125000"/>
              </a:lnSpc>
            </a:pPr>
            <a:r>
              <a:rPr lang="en-US" sz="1300" b="1" i="0" u="none" strike="noStrike">
                <a:solidFill>
                  <a:srgbClr val="004D40"/>
                </a:solidFill>
                <a:latin typeface="Noto Sans SC"/>
                <a:ea typeface="Noto Sans SC"/>
                <a:cs typeface="Noto Sans SC"/>
                <a:sym typeface="Noto Sans SC"/>
              </a:rPr>
              <a:t>数据分析工具：</a:t>
            </a:r>
            <a:r>
              <a:rPr lang="en-US" sz="1200" b="0" i="0" u="none" strike="noStrike">
                <a:solidFill>
                  <a:srgbClr val="555555"/>
                </a:solidFill>
                <a:latin typeface="Noto Sans SC"/>
                <a:ea typeface="Noto Sans SC"/>
                <a:cs typeface="Noto Sans SC"/>
                <a:sym typeface="Noto Sans SC"/>
              </a:rPr>
              <a:t>Microsoft Power BI, Tableau</a:t>
            </a:r>
          </a:p>
          <a:p>
            <a:pPr indent="0" algn="l">
              <a:lnSpc>
                <a:spcPct val="125000"/>
              </a:lnSpc>
            </a:pPr>
            <a:r>
              <a:rPr lang="en-US" sz="1300" b="1" i="0" u="none" strike="noStrike">
                <a:solidFill>
                  <a:srgbClr val="004D40"/>
                </a:solidFill>
                <a:latin typeface="Noto Sans SC"/>
                <a:ea typeface="Noto Sans SC"/>
                <a:cs typeface="Noto Sans SC"/>
                <a:sym typeface="Noto Sans SC"/>
              </a:rPr>
              <a:t>在线协作平台：</a:t>
            </a:r>
            <a:r>
              <a:rPr lang="en-US" sz="1200" b="0" i="0" u="none" strike="noStrike">
                <a:solidFill>
                  <a:srgbClr val="555555"/>
                </a:solidFill>
                <a:latin typeface="Noto Sans SC"/>
                <a:ea typeface="Noto Sans SC"/>
                <a:cs typeface="Noto Sans SC"/>
                <a:sym typeface="Noto Sans SC"/>
              </a:rPr>
              <a:t>Miro, Mural</a:t>
            </a:r>
          </a:p>
        </p:txBody>
      </p:sp>
      <p:sp>
        <p:nvSpPr>
          <p:cNvPr id="13" name="AutoShape 13"/>
          <p:cNvSpPr/>
          <p:nvPr/>
        </p:nvSpPr>
        <p:spPr>
          <a:xfrm>
            <a:off x="8128000" y="2032000"/>
            <a:ext cx="3302000" cy="4191000"/>
          </a:xfrm>
          <a:prstGeom prst="roundRect">
            <a:avLst>
              <a:gd name="adj" fmla="val 3076"/>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382000" y="2286000"/>
            <a:ext cx="457200" cy="457200"/>
          </a:xfrm>
          <a:prstGeom prst="rect">
            <a:avLst/>
          </a:prstGeom>
        </p:spPr>
      </p:pic>
      <p:sp>
        <p:nvSpPr>
          <p:cNvPr id="15" name="AutoShape 15"/>
          <p:cNvSpPr/>
          <p:nvPr/>
        </p:nvSpPr>
        <p:spPr>
          <a:xfrm>
            <a:off x="9017000" y="2286000"/>
            <a:ext cx="2159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4D40"/>
                </a:solidFill>
                <a:latin typeface="Noto Sans SC"/>
                <a:ea typeface="Noto Sans SC"/>
                <a:cs typeface="Noto Sans SC"/>
                <a:sym typeface="Noto Sans SC"/>
              </a:rPr>
              <a:t>前沿概念</a:t>
            </a:r>
            <a:endParaRPr lang="en-US" sz="1100"/>
          </a:p>
        </p:txBody>
      </p:sp>
      <p:sp>
        <p:nvSpPr>
          <p:cNvPr id="16" name="AutoShape 16"/>
          <p:cNvSpPr/>
          <p:nvPr/>
        </p:nvSpPr>
        <p:spPr>
          <a:xfrm>
            <a:off x="8382000" y="3175000"/>
            <a:ext cx="2794000" cy="2413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300" b="1" i="0" u="none" strike="noStrike">
                <a:solidFill>
                  <a:srgbClr val="333333"/>
                </a:solidFill>
                <a:latin typeface="Noto Sans SC"/>
                <a:ea typeface="Noto Sans SC"/>
                <a:cs typeface="Noto Sans SC"/>
                <a:sym typeface="Noto Sans SC"/>
              </a:rPr>
              <a:t>敏捷战略：</a:t>
            </a:r>
            <a:r>
              <a:rPr lang="en-US" sz="1200" b="0" i="0" u="none" strike="noStrike">
                <a:solidFill>
                  <a:srgbClr val="666666"/>
                </a:solidFill>
                <a:latin typeface="Noto Sans SC"/>
                <a:ea typeface="Noto Sans SC"/>
                <a:cs typeface="Noto Sans SC"/>
                <a:sym typeface="Noto Sans SC"/>
              </a:rPr>
              <a:t>强调快速迭代、持续反馈和适应性调整。</a:t>
            </a:r>
            <a:endParaRPr lang="en-US" sz="1100"/>
          </a:p>
          <a:p>
            <a:pPr indent="0" algn="l">
              <a:lnSpc>
                <a:spcPct val="116666"/>
              </a:lnSpc>
              <a:spcBef>
                <a:spcPts val="1200"/>
              </a:spcBef>
            </a:pPr>
            <a:r>
              <a:rPr lang="en-US" sz="1300" b="1" i="0" u="none" strike="noStrike">
                <a:solidFill>
                  <a:srgbClr val="333333"/>
                </a:solidFill>
                <a:latin typeface="Noto Sans SC"/>
                <a:ea typeface="Noto Sans SC"/>
                <a:cs typeface="Noto Sans SC"/>
                <a:sym typeface="Noto Sans SC"/>
              </a:rPr>
              <a:t>生态战略：</a:t>
            </a:r>
            <a:r>
              <a:rPr lang="en-US" sz="1200" b="0" i="0" u="none" strike="noStrike">
                <a:solidFill>
                  <a:srgbClr val="666666"/>
                </a:solidFill>
                <a:latin typeface="Noto Sans SC"/>
                <a:ea typeface="Noto Sans SC"/>
                <a:cs typeface="Noto Sans SC"/>
                <a:sym typeface="Noto Sans SC"/>
              </a:rPr>
              <a:t>构建包含多方在内的商业生态系统，实现共赢。</a:t>
            </a:r>
          </a:p>
          <a:p>
            <a:pPr indent="0" algn="l">
              <a:lnSpc>
                <a:spcPct val="116666"/>
              </a:lnSpc>
              <a:spcBef>
                <a:spcPts val="1200"/>
              </a:spcBef>
            </a:pPr>
            <a:r>
              <a:rPr lang="en-US" sz="1300" b="1" i="0" u="none" strike="noStrike">
                <a:solidFill>
                  <a:srgbClr val="333333"/>
                </a:solidFill>
                <a:latin typeface="Noto Sans SC"/>
                <a:ea typeface="Noto Sans SC"/>
                <a:cs typeface="Noto Sans SC"/>
                <a:sym typeface="Noto Sans SC"/>
              </a:rPr>
              <a:t>数据资产化：</a:t>
            </a:r>
            <a:r>
              <a:rPr lang="en-US" sz="1200" b="0" i="0" u="none" strike="noStrike">
                <a:solidFill>
                  <a:srgbClr val="666666"/>
                </a:solidFill>
                <a:latin typeface="Noto Sans SC"/>
                <a:ea typeface="Noto Sans SC"/>
                <a:cs typeface="Noto Sans SC"/>
                <a:sym typeface="Noto Sans SC"/>
              </a:rPr>
              <a:t>将数据视为企业的核心资产，进行系统化管理和价值运营。</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00000">
              <a:alpha val="5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5080000" y="2667000"/>
            <a:ext cx="6096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4000" b="1" i="0" u="none" strike="noStrike">
                <a:solidFill>
                  <a:srgbClr val="FFFFFF"/>
                </a:solidFill>
                <a:latin typeface="Noto Sans SC"/>
                <a:ea typeface="Noto Sans SC"/>
                <a:cs typeface="Noto Sans SC"/>
                <a:sym typeface="Noto Sans SC"/>
              </a:rPr>
              <a:t>感谢观看</a:t>
            </a:r>
            <a:endParaRPr lang="en-US" sz="1100"/>
          </a:p>
        </p:txBody>
      </p:sp>
      <p:sp>
        <p:nvSpPr>
          <p:cNvPr id="4" name="AutoShape 4"/>
          <p:cNvSpPr/>
          <p:nvPr/>
        </p:nvSpPr>
        <p:spPr>
          <a:xfrm>
            <a:off x="5080000" y="3937000"/>
            <a:ext cx="1016000" cy="50800"/>
          </a:xfrm>
          <a:prstGeom prst="roundRect">
            <a:avLst>
              <a:gd name="adj" fmla="val 0"/>
            </a:avLst>
          </a:prstGeom>
          <a:solidFill>
            <a:srgbClr val="EAB308">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5" name="AutoShape 5"/>
          <p:cNvSpPr/>
          <p:nvPr/>
        </p:nvSpPr>
        <p:spPr>
          <a:xfrm>
            <a:off x="5080000" y="4572000"/>
            <a:ext cx="6096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spc="400">
                <a:solidFill>
                  <a:srgbClr val="FFFFFF">
                    <a:alpha val="85098"/>
                  </a:srgbClr>
                </a:solidFill>
                <a:latin typeface="Noto Sans SC"/>
                <a:ea typeface="Noto Sans SC"/>
                <a:cs typeface="Noto Sans SC"/>
                <a:sym typeface="Noto Sans SC"/>
              </a:rPr>
              <a:t>THANKS FOR WATCHING</a:t>
            </a:r>
            <a:endParaRPr lang="en-US" sz="1100"/>
          </a:p>
        </p:txBody>
      </p:sp>
      <p:sp>
        <p:nvSpPr>
          <p:cNvPr id="6" name="AutoShape 6"/>
          <p:cNvSpPr/>
          <p:nvPr/>
        </p:nvSpPr>
        <p:spPr>
          <a:xfrm>
            <a:off x="5080000" y="5588000"/>
            <a:ext cx="6096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FFFFFF">
                    <a:alpha val="60000"/>
                  </a:srgbClr>
                </a:solidFill>
                <a:latin typeface="Noto Sans SC"/>
                <a:ea typeface="Noto Sans SC"/>
                <a:cs typeface="Noto Sans SC"/>
                <a:sym typeface="Noto Sans SC"/>
              </a:rPr>
              <a:t>期待与您携手共创更具远见的未来</a:t>
            </a:r>
            <a:endParaRPr lang="en-US" sz="1100"/>
          </a:p>
        </p:txBody>
      </p:sp>
      <p:pic>
        <p:nvPicPr>
          <p:cNvPr id="7" name="Picture 7"/>
          <p:cNvPicPr>
            <a:picLocks noChangeAspect="1"/>
          </p:cNvPicPr>
          <p:nvPr/>
        </p:nvPicPr>
        <p:blipFill>
          <a:blip r:embed="rId4"/>
          <a:stretch>
            <a:fillRect/>
          </a:stretch>
        </p:blipFill>
        <p:spPr>
          <a:xfrm>
            <a:off x="10668000" y="6190112"/>
            <a:ext cx="1524000" cy="66788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3175000" cy="571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a:ea typeface="Noto Sans SC"/>
                <a:cs typeface="Noto Sans SC"/>
                <a:sym typeface="Noto Sans SC"/>
              </a:rPr>
              <a:t>课程目录</a:t>
            </a:r>
            <a:endParaRPr lang="en-US" sz="1100"/>
          </a:p>
        </p:txBody>
      </p:sp>
      <p:sp>
        <p:nvSpPr>
          <p:cNvPr id="4" name="AutoShape 4"/>
          <p:cNvSpPr/>
          <p:nvPr/>
        </p:nvSpPr>
        <p:spPr>
          <a:xfrm>
            <a:off x="762000" y="1397000"/>
            <a:ext cx="10668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4800" b="1" i="0" u="none" strike="noStrike">
                <a:solidFill>
                  <a:srgbClr val="004D40"/>
                </a:solidFill>
                <a:latin typeface="Noto Sans SC"/>
                <a:ea typeface="Noto Sans SC"/>
                <a:cs typeface="Noto Sans SC"/>
                <a:sym typeface="Noto Sans SC"/>
              </a:rPr>
              <a:t>CONTENTS</a:t>
            </a:r>
            <a:endParaRPr lang="en-US" sz="1100"/>
          </a:p>
        </p:txBody>
      </p:sp>
      <p:sp>
        <p:nvSpPr>
          <p:cNvPr id="5" name="AutoShape 5"/>
          <p:cNvSpPr/>
          <p:nvPr/>
        </p:nvSpPr>
        <p:spPr>
          <a:xfrm>
            <a:off x="762000" y="2667000"/>
            <a:ext cx="2032000" cy="3302000"/>
          </a:xfrm>
          <a:prstGeom prst="roundRect">
            <a:avLst>
              <a:gd name="adj" fmla="val 750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6" name="AutoShape 6"/>
          <p:cNvSpPr/>
          <p:nvPr/>
        </p:nvSpPr>
        <p:spPr>
          <a:xfrm>
            <a:off x="762000" y="3048000"/>
            <a:ext cx="2032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800" b="1" i="0" u="none" strike="noStrike">
                <a:solidFill>
                  <a:srgbClr val="004D40"/>
                </a:solidFill>
                <a:latin typeface="Noto Sans SC"/>
                <a:ea typeface="Noto Sans SC"/>
                <a:cs typeface="Noto Sans SC"/>
                <a:sym typeface="Noto Sans SC"/>
              </a:rPr>
              <a:t>01</a:t>
            </a:r>
            <a:endParaRPr lang="en-US" sz="1100"/>
          </a:p>
        </p:txBody>
      </p:sp>
      <p:sp>
        <p:nvSpPr>
          <p:cNvPr id="7" name="AutoShape 7"/>
          <p:cNvSpPr/>
          <p:nvPr/>
        </p:nvSpPr>
        <p:spPr>
          <a:xfrm>
            <a:off x="762000" y="4191000"/>
            <a:ext cx="2032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a:solidFill>
                  <a:srgbClr val="333333"/>
                </a:solidFill>
                <a:latin typeface="Noto Sans SC"/>
                <a:ea typeface="Noto Sans SC"/>
                <a:cs typeface="Noto Sans SC"/>
                <a:sym typeface="Noto Sans SC"/>
              </a:rPr>
              <a:t>学习目标</a:t>
            </a:r>
            <a:endParaRPr lang="en-US" sz="1100"/>
          </a:p>
        </p:txBody>
      </p:sp>
      <p:sp>
        <p:nvSpPr>
          <p:cNvPr id="8" name="AutoShape 8"/>
          <p:cNvSpPr/>
          <p:nvPr/>
        </p:nvSpPr>
        <p:spPr>
          <a:xfrm>
            <a:off x="889000" y="5080000"/>
            <a:ext cx="1778000" cy="889000"/>
          </a:xfrm>
          <a:prstGeom prst="rect">
            <a:avLst/>
          </a:prstGeom>
          <a:noFill/>
          <a:ln w="12700" cap="flat" cmpd="sng">
            <a:noFill/>
            <a:prstDash val="solid"/>
            <a:round/>
          </a:ln>
        </p:spPr>
        <p:txBody>
          <a:bodyPr vert="horz" wrap="square" lIns="0" tIns="0" rIns="0" bIns="0" rtlCol="0" anchor="ctr" anchorCtr="0"/>
          <a:lstStyle/>
          <a:p>
            <a:pPr indent="0" algn="ctr">
              <a:lnSpc>
                <a:spcPct val="116666"/>
              </a:lnSpc>
              <a:defRPr/>
            </a:pPr>
            <a:r>
              <a:rPr lang="en-US" sz="1300" b="0" i="0" u="none" strike="noStrike">
                <a:solidFill>
                  <a:srgbClr val="606C76"/>
                </a:solidFill>
                <a:latin typeface="Noto Sans SC"/>
                <a:ea typeface="Noto Sans SC"/>
                <a:cs typeface="Noto Sans SC"/>
                <a:sym typeface="Noto Sans SC"/>
              </a:rPr>
              <a:t>明确知识、能力与</a:t>
            </a:r>
            <a:br>
              <a:rPr lang="en-US" sz="1300" b="0" i="0" u="none" strike="noStrike">
                <a:solidFill>
                  <a:srgbClr val="606C76"/>
                </a:solidFill>
                <a:latin typeface="Noto Sans SC"/>
                <a:ea typeface="Noto Sans SC"/>
                <a:cs typeface="Noto Sans SC"/>
                <a:sym typeface="Noto Sans SC"/>
              </a:rPr>
            </a:br>
            <a:r>
              <a:rPr lang="en-US" sz="1300" b="0" i="0" u="none" strike="noStrike">
                <a:solidFill>
                  <a:srgbClr val="606C76"/>
                </a:solidFill>
                <a:latin typeface="Noto Sans SC"/>
                <a:ea typeface="Noto Sans SC"/>
                <a:cs typeface="Noto Sans SC"/>
                <a:sym typeface="Noto Sans SC"/>
              </a:rPr>
              <a:t>素养目标</a:t>
            </a:r>
            <a:endParaRPr lang="en-US" sz="1100"/>
          </a:p>
        </p:txBody>
      </p:sp>
      <p:sp>
        <p:nvSpPr>
          <p:cNvPr id="9" name="AutoShape 9"/>
          <p:cNvSpPr/>
          <p:nvPr/>
        </p:nvSpPr>
        <p:spPr>
          <a:xfrm>
            <a:off x="2984500" y="2667000"/>
            <a:ext cx="2032000" cy="3302000"/>
          </a:xfrm>
          <a:prstGeom prst="roundRect">
            <a:avLst>
              <a:gd name="adj" fmla="val 750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0" name="AutoShape 10"/>
          <p:cNvSpPr/>
          <p:nvPr/>
        </p:nvSpPr>
        <p:spPr>
          <a:xfrm>
            <a:off x="2984500" y="3048000"/>
            <a:ext cx="2032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800" b="1" i="0" u="none" strike="noStrike">
                <a:solidFill>
                  <a:srgbClr val="004D40"/>
                </a:solidFill>
                <a:latin typeface="Noto Sans SC"/>
                <a:ea typeface="Noto Sans SC"/>
                <a:cs typeface="Noto Sans SC"/>
                <a:sym typeface="Noto Sans SC"/>
              </a:rPr>
              <a:t>02</a:t>
            </a:r>
            <a:endParaRPr lang="en-US" sz="1100"/>
          </a:p>
        </p:txBody>
      </p:sp>
      <p:sp>
        <p:nvSpPr>
          <p:cNvPr id="11" name="AutoShape 11"/>
          <p:cNvSpPr/>
          <p:nvPr/>
        </p:nvSpPr>
        <p:spPr>
          <a:xfrm>
            <a:off x="2984500" y="4191000"/>
            <a:ext cx="2032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a:solidFill>
                  <a:srgbClr val="333333"/>
                </a:solidFill>
                <a:latin typeface="Noto Sans SC"/>
                <a:ea typeface="Noto Sans SC"/>
                <a:cs typeface="Noto Sans SC"/>
                <a:sym typeface="Noto Sans SC"/>
              </a:rPr>
              <a:t>基本知识</a:t>
            </a:r>
            <a:endParaRPr lang="en-US" sz="1100"/>
          </a:p>
        </p:txBody>
      </p:sp>
      <p:sp>
        <p:nvSpPr>
          <p:cNvPr id="12" name="AutoShape 12"/>
          <p:cNvSpPr/>
          <p:nvPr/>
        </p:nvSpPr>
        <p:spPr>
          <a:xfrm>
            <a:off x="3111500" y="5080000"/>
            <a:ext cx="1778000" cy="889000"/>
          </a:xfrm>
          <a:prstGeom prst="rect">
            <a:avLst/>
          </a:prstGeom>
          <a:noFill/>
          <a:ln w="12700" cap="flat" cmpd="sng">
            <a:noFill/>
            <a:prstDash val="solid"/>
            <a:round/>
          </a:ln>
        </p:spPr>
        <p:txBody>
          <a:bodyPr vert="horz" wrap="square" lIns="0" tIns="0" rIns="0" bIns="0" rtlCol="0" anchor="ctr" anchorCtr="0"/>
          <a:lstStyle/>
          <a:p>
            <a:pPr indent="0" algn="ctr">
              <a:lnSpc>
                <a:spcPct val="116666"/>
              </a:lnSpc>
              <a:defRPr/>
            </a:pPr>
            <a:r>
              <a:rPr lang="en-US" sz="1300" b="0" i="0" u="none" strike="noStrike">
                <a:solidFill>
                  <a:srgbClr val="606C76"/>
                </a:solidFill>
                <a:latin typeface="Noto Sans SC"/>
                <a:ea typeface="Noto Sans SC"/>
                <a:cs typeface="Noto Sans SC"/>
                <a:sym typeface="Noto Sans SC"/>
              </a:rPr>
              <a:t>战略管理方法、技术</a:t>
            </a:r>
            <a:br>
              <a:rPr lang="en-US" sz="1300" b="0" i="0" u="none" strike="noStrike">
                <a:solidFill>
                  <a:srgbClr val="606C76"/>
                </a:solidFill>
                <a:latin typeface="Noto Sans SC"/>
                <a:ea typeface="Noto Sans SC"/>
                <a:cs typeface="Noto Sans SC"/>
                <a:sym typeface="Noto Sans SC"/>
              </a:rPr>
            </a:br>
            <a:r>
              <a:rPr lang="en-US" sz="1300" b="0" i="0" u="none" strike="noStrike">
                <a:solidFill>
                  <a:srgbClr val="606C76"/>
                </a:solidFill>
                <a:latin typeface="Noto Sans SC"/>
                <a:ea typeface="Noto Sans SC"/>
                <a:cs typeface="Noto Sans SC"/>
                <a:sym typeface="Noto Sans SC"/>
              </a:rPr>
              <a:t>与工具概述及详解</a:t>
            </a:r>
            <a:endParaRPr lang="en-US" sz="1100"/>
          </a:p>
        </p:txBody>
      </p:sp>
      <p:sp>
        <p:nvSpPr>
          <p:cNvPr id="13" name="AutoShape 13"/>
          <p:cNvSpPr/>
          <p:nvPr/>
        </p:nvSpPr>
        <p:spPr>
          <a:xfrm>
            <a:off x="5207000" y="2667000"/>
            <a:ext cx="2032000" cy="3302000"/>
          </a:xfrm>
          <a:prstGeom prst="roundRect">
            <a:avLst>
              <a:gd name="adj" fmla="val 750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4" name="AutoShape 14"/>
          <p:cNvSpPr/>
          <p:nvPr/>
        </p:nvSpPr>
        <p:spPr>
          <a:xfrm>
            <a:off x="5207000" y="3048000"/>
            <a:ext cx="2032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800" b="1" i="0" u="none" strike="noStrike">
                <a:solidFill>
                  <a:srgbClr val="004D40"/>
                </a:solidFill>
                <a:latin typeface="Noto Sans SC"/>
                <a:ea typeface="Noto Sans SC"/>
                <a:cs typeface="Noto Sans SC"/>
                <a:sym typeface="Noto Sans SC"/>
              </a:rPr>
              <a:t>03</a:t>
            </a:r>
            <a:endParaRPr lang="en-US" sz="1100"/>
          </a:p>
        </p:txBody>
      </p:sp>
      <p:sp>
        <p:nvSpPr>
          <p:cNvPr id="15" name="AutoShape 15"/>
          <p:cNvSpPr/>
          <p:nvPr/>
        </p:nvSpPr>
        <p:spPr>
          <a:xfrm>
            <a:off x="5207000" y="4191000"/>
            <a:ext cx="2032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a:solidFill>
                  <a:srgbClr val="333333"/>
                </a:solidFill>
                <a:latin typeface="Noto Sans SC"/>
                <a:ea typeface="Noto Sans SC"/>
                <a:cs typeface="Noto Sans SC"/>
                <a:sym typeface="Noto Sans SC"/>
              </a:rPr>
              <a:t>实践与思考</a:t>
            </a:r>
            <a:endParaRPr lang="en-US" sz="1100"/>
          </a:p>
        </p:txBody>
      </p:sp>
      <p:sp>
        <p:nvSpPr>
          <p:cNvPr id="16" name="AutoShape 16"/>
          <p:cNvSpPr/>
          <p:nvPr/>
        </p:nvSpPr>
        <p:spPr>
          <a:xfrm>
            <a:off x="5334000" y="5080000"/>
            <a:ext cx="1778000" cy="889000"/>
          </a:xfrm>
          <a:prstGeom prst="rect">
            <a:avLst/>
          </a:prstGeom>
          <a:noFill/>
          <a:ln w="12700" cap="flat" cmpd="sng">
            <a:noFill/>
            <a:prstDash val="solid"/>
            <a:round/>
          </a:ln>
        </p:spPr>
        <p:txBody>
          <a:bodyPr vert="horz" wrap="square" lIns="0" tIns="0" rIns="0" bIns="0" rtlCol="0" anchor="ctr" anchorCtr="0"/>
          <a:lstStyle/>
          <a:p>
            <a:pPr indent="0" algn="ctr">
              <a:lnSpc>
                <a:spcPct val="116666"/>
              </a:lnSpc>
              <a:defRPr/>
            </a:pPr>
            <a:r>
              <a:rPr lang="en-US" sz="1300" b="0" i="0" u="none" strike="noStrike">
                <a:solidFill>
                  <a:srgbClr val="606C76"/>
                </a:solidFill>
                <a:latin typeface="Noto Sans SC"/>
                <a:ea typeface="Noto Sans SC"/>
                <a:cs typeface="Noto Sans SC"/>
                <a:sym typeface="Noto Sans SC"/>
              </a:rPr>
              <a:t>实际工作场景、</a:t>
            </a:r>
            <a:br>
              <a:rPr lang="en-US" sz="1300" b="0" i="0" u="none" strike="noStrike">
                <a:solidFill>
                  <a:srgbClr val="606C76"/>
                </a:solidFill>
                <a:latin typeface="Noto Sans SC"/>
                <a:ea typeface="Noto Sans SC"/>
                <a:cs typeface="Noto Sans SC"/>
                <a:sym typeface="Noto Sans SC"/>
              </a:rPr>
            </a:br>
            <a:r>
              <a:rPr lang="en-US" sz="1300" b="0" i="0" u="none" strike="noStrike">
                <a:solidFill>
                  <a:srgbClr val="606C76"/>
                </a:solidFill>
                <a:latin typeface="Noto Sans SC"/>
                <a:ea typeface="Noto Sans SC"/>
                <a:cs typeface="Noto Sans SC"/>
                <a:sym typeface="Noto Sans SC"/>
              </a:rPr>
              <a:t>课堂讨论与问题导学</a:t>
            </a:r>
            <a:endParaRPr lang="en-US" sz="1100"/>
          </a:p>
        </p:txBody>
      </p:sp>
      <p:sp>
        <p:nvSpPr>
          <p:cNvPr id="17" name="AutoShape 17"/>
          <p:cNvSpPr/>
          <p:nvPr/>
        </p:nvSpPr>
        <p:spPr>
          <a:xfrm>
            <a:off x="7429500" y="2667000"/>
            <a:ext cx="2032000" cy="3302000"/>
          </a:xfrm>
          <a:prstGeom prst="roundRect">
            <a:avLst>
              <a:gd name="adj" fmla="val 750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8" name="AutoShape 18"/>
          <p:cNvSpPr/>
          <p:nvPr/>
        </p:nvSpPr>
        <p:spPr>
          <a:xfrm>
            <a:off x="7429500" y="3048000"/>
            <a:ext cx="2032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800" b="1" i="0" u="none" strike="noStrike">
                <a:solidFill>
                  <a:srgbClr val="004D40"/>
                </a:solidFill>
                <a:latin typeface="Noto Sans SC"/>
                <a:ea typeface="Noto Sans SC"/>
                <a:cs typeface="Noto Sans SC"/>
                <a:sym typeface="Noto Sans SC"/>
              </a:rPr>
              <a:t>04</a:t>
            </a:r>
            <a:endParaRPr lang="en-US" sz="1100"/>
          </a:p>
        </p:txBody>
      </p:sp>
      <p:sp>
        <p:nvSpPr>
          <p:cNvPr id="19" name="AutoShape 19"/>
          <p:cNvSpPr/>
          <p:nvPr/>
        </p:nvSpPr>
        <p:spPr>
          <a:xfrm>
            <a:off x="7429500" y="4191000"/>
            <a:ext cx="2032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a:solidFill>
                  <a:srgbClr val="333333"/>
                </a:solidFill>
                <a:latin typeface="Noto Sans SC"/>
                <a:ea typeface="Noto Sans SC"/>
                <a:cs typeface="Noto Sans SC"/>
                <a:sym typeface="Noto Sans SC"/>
              </a:rPr>
              <a:t>前沿与应用</a:t>
            </a:r>
            <a:endParaRPr lang="en-US" sz="1100"/>
          </a:p>
        </p:txBody>
      </p:sp>
      <p:sp>
        <p:nvSpPr>
          <p:cNvPr id="20" name="AutoShape 20"/>
          <p:cNvSpPr/>
          <p:nvPr/>
        </p:nvSpPr>
        <p:spPr>
          <a:xfrm>
            <a:off x="7556500" y="5080000"/>
            <a:ext cx="1778000" cy="889000"/>
          </a:xfrm>
          <a:prstGeom prst="rect">
            <a:avLst/>
          </a:prstGeom>
          <a:noFill/>
          <a:ln w="12700" cap="flat" cmpd="sng">
            <a:noFill/>
            <a:prstDash val="solid"/>
            <a:round/>
          </a:ln>
        </p:spPr>
        <p:txBody>
          <a:bodyPr vert="horz" wrap="square" lIns="0" tIns="0" rIns="0" bIns="0" rtlCol="0" anchor="ctr" anchorCtr="0"/>
          <a:lstStyle/>
          <a:p>
            <a:pPr indent="0" algn="ctr">
              <a:lnSpc>
                <a:spcPct val="116666"/>
              </a:lnSpc>
              <a:defRPr/>
            </a:pPr>
            <a:r>
              <a:rPr lang="en-US" sz="1300" b="0" i="0" u="none" strike="noStrike">
                <a:solidFill>
                  <a:srgbClr val="606C76"/>
                </a:solidFill>
                <a:latin typeface="Noto Sans SC"/>
                <a:ea typeface="Noto Sans SC"/>
                <a:cs typeface="Noto Sans SC"/>
                <a:sym typeface="Noto Sans SC"/>
              </a:rPr>
              <a:t>理论前沿、数智化</a:t>
            </a:r>
            <a:br>
              <a:rPr lang="en-US" sz="1300" b="0" i="0" u="none" strike="noStrike">
                <a:solidFill>
                  <a:srgbClr val="606C76"/>
                </a:solidFill>
                <a:latin typeface="Noto Sans SC"/>
                <a:ea typeface="Noto Sans SC"/>
                <a:cs typeface="Noto Sans SC"/>
                <a:sym typeface="Noto Sans SC"/>
              </a:rPr>
            </a:br>
            <a:r>
              <a:rPr lang="en-US" sz="1300" b="0" i="0" u="none" strike="noStrike">
                <a:solidFill>
                  <a:srgbClr val="606C76"/>
                </a:solidFill>
                <a:latin typeface="Noto Sans SC"/>
                <a:ea typeface="Noto Sans SC"/>
                <a:cs typeface="Noto Sans SC"/>
                <a:sym typeface="Noto Sans SC"/>
              </a:rPr>
              <a:t>应用及企业案例</a:t>
            </a:r>
            <a:endParaRPr lang="en-US" sz="1100"/>
          </a:p>
        </p:txBody>
      </p:sp>
      <p:sp>
        <p:nvSpPr>
          <p:cNvPr id="21" name="AutoShape 21"/>
          <p:cNvSpPr/>
          <p:nvPr/>
        </p:nvSpPr>
        <p:spPr>
          <a:xfrm>
            <a:off x="9652000" y="2667000"/>
            <a:ext cx="2032000" cy="3302000"/>
          </a:xfrm>
          <a:prstGeom prst="roundRect">
            <a:avLst>
              <a:gd name="adj" fmla="val 750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22" name="AutoShape 22"/>
          <p:cNvSpPr/>
          <p:nvPr/>
        </p:nvSpPr>
        <p:spPr>
          <a:xfrm>
            <a:off x="9652000" y="3048000"/>
            <a:ext cx="2032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800" b="1" i="0" u="none" strike="noStrike">
                <a:solidFill>
                  <a:srgbClr val="004D40"/>
                </a:solidFill>
                <a:latin typeface="Noto Sans SC"/>
                <a:ea typeface="Noto Sans SC"/>
                <a:cs typeface="Noto Sans SC"/>
                <a:sym typeface="Noto Sans SC"/>
              </a:rPr>
              <a:t>05</a:t>
            </a:r>
            <a:endParaRPr lang="en-US" sz="1100"/>
          </a:p>
        </p:txBody>
      </p:sp>
      <p:sp>
        <p:nvSpPr>
          <p:cNvPr id="23" name="AutoShape 23"/>
          <p:cNvSpPr/>
          <p:nvPr/>
        </p:nvSpPr>
        <p:spPr>
          <a:xfrm>
            <a:off x="9652000" y="4191000"/>
            <a:ext cx="2032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a:solidFill>
                  <a:srgbClr val="333333"/>
                </a:solidFill>
                <a:latin typeface="Noto Sans SC"/>
                <a:ea typeface="Noto Sans SC"/>
                <a:cs typeface="Noto Sans SC"/>
                <a:sym typeface="Noto Sans SC"/>
              </a:rPr>
              <a:t>总结与拓展</a:t>
            </a:r>
            <a:endParaRPr lang="en-US" sz="1100"/>
          </a:p>
        </p:txBody>
      </p:sp>
      <p:sp>
        <p:nvSpPr>
          <p:cNvPr id="24" name="AutoShape 24"/>
          <p:cNvSpPr/>
          <p:nvPr/>
        </p:nvSpPr>
        <p:spPr>
          <a:xfrm>
            <a:off x="9779000" y="5080000"/>
            <a:ext cx="1778000" cy="889000"/>
          </a:xfrm>
          <a:prstGeom prst="rect">
            <a:avLst/>
          </a:prstGeom>
          <a:noFill/>
          <a:ln w="12700" cap="flat" cmpd="sng">
            <a:noFill/>
            <a:prstDash val="solid"/>
            <a:round/>
          </a:ln>
        </p:spPr>
        <p:txBody>
          <a:bodyPr vert="horz" wrap="square" lIns="0" tIns="0" rIns="0" bIns="0" rtlCol="0" anchor="ctr" anchorCtr="0"/>
          <a:lstStyle/>
          <a:p>
            <a:pPr indent="0" algn="ctr">
              <a:lnSpc>
                <a:spcPct val="116666"/>
              </a:lnSpc>
              <a:defRPr/>
            </a:pPr>
            <a:r>
              <a:rPr lang="en-US" sz="1300" b="0" i="0" u="none" strike="noStrike">
                <a:solidFill>
                  <a:srgbClr val="606C76"/>
                </a:solidFill>
                <a:latin typeface="Noto Sans SC"/>
                <a:ea typeface="Noto Sans SC"/>
                <a:cs typeface="Noto Sans SC"/>
                <a:sym typeface="Noto Sans SC"/>
              </a:rPr>
              <a:t>学习小结、实践指引</a:t>
            </a:r>
            <a:br>
              <a:rPr lang="en-US" sz="1300" b="0" i="0" u="none" strike="noStrike">
                <a:solidFill>
                  <a:srgbClr val="606C76"/>
                </a:solidFill>
                <a:latin typeface="Noto Sans SC"/>
                <a:ea typeface="Noto Sans SC"/>
                <a:cs typeface="Noto Sans SC"/>
                <a:sym typeface="Noto Sans SC"/>
              </a:rPr>
            </a:br>
            <a:r>
              <a:rPr lang="en-US" sz="1300" b="0" i="0" u="none" strike="noStrike">
                <a:solidFill>
                  <a:srgbClr val="606C76"/>
                </a:solidFill>
                <a:latin typeface="Noto Sans SC"/>
                <a:ea typeface="Noto Sans SC"/>
                <a:cs typeface="Noto Sans SC"/>
                <a:sym typeface="Noto Sans SC"/>
              </a:rPr>
              <a:t>与知识加油站</a:t>
            </a:r>
            <a:endParaRPr lang="en-US" sz="11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09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a:ea typeface="Noto Sans SC"/>
                <a:cs typeface="Noto Sans SC"/>
                <a:sym typeface="Noto Sans SC"/>
              </a:rPr>
              <a:t>学习目标</a:t>
            </a:r>
            <a:endParaRPr lang="en-US" sz="1100"/>
          </a:p>
        </p:txBody>
      </p:sp>
      <p:sp>
        <p:nvSpPr>
          <p:cNvPr id="4" name="AutoShape 4"/>
          <p:cNvSpPr/>
          <p:nvPr/>
        </p:nvSpPr>
        <p:spPr>
          <a:xfrm>
            <a:off x="762000" y="1270000"/>
            <a:ext cx="10668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spc="200">
                <a:solidFill>
                  <a:srgbClr val="004D40"/>
                </a:solidFill>
                <a:latin typeface="Noto Sans SC"/>
                <a:ea typeface="Noto Sans SC"/>
                <a:cs typeface="Noto Sans SC"/>
                <a:sym typeface="Noto Sans SC"/>
              </a:rPr>
              <a:t>LEARNING OBJECTIVES</a:t>
            </a:r>
            <a:endParaRPr lang="en-US" sz="1100"/>
          </a:p>
        </p:txBody>
      </p:sp>
      <p:sp>
        <p:nvSpPr>
          <p:cNvPr id="5" name="AutoShape 5"/>
          <p:cNvSpPr/>
          <p:nvPr/>
        </p:nvSpPr>
        <p:spPr>
          <a:xfrm>
            <a:off x="762000" y="2032000"/>
            <a:ext cx="3302000" cy="4191000"/>
          </a:xfrm>
          <a:prstGeom prst="roundRect">
            <a:avLst>
              <a:gd name="adj" fmla="val 46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66800" y="2286000"/>
            <a:ext cx="457200" cy="457200"/>
          </a:xfrm>
          <a:prstGeom prst="rect">
            <a:avLst/>
          </a:prstGeom>
        </p:spPr>
      </p:pic>
      <p:sp>
        <p:nvSpPr>
          <p:cNvPr id="7" name="AutoShape 7"/>
          <p:cNvSpPr/>
          <p:nvPr/>
        </p:nvSpPr>
        <p:spPr>
          <a:xfrm>
            <a:off x="1651000" y="2260600"/>
            <a:ext cx="2159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4D40"/>
                </a:solidFill>
                <a:latin typeface="Noto Sans SC"/>
                <a:ea typeface="Noto Sans SC"/>
                <a:cs typeface="Noto Sans SC"/>
                <a:sym typeface="Noto Sans SC"/>
              </a:rPr>
              <a:t>知识目标</a:t>
            </a:r>
            <a:r>
              <a:rPr lang="en-US" sz="1300" b="0" i="0" u="none" strike="noStrike">
                <a:solidFill>
                  <a:srgbClr val="999999"/>
                </a:solidFill>
                <a:latin typeface="Noto Sans SC"/>
                <a:ea typeface="Noto Sans SC"/>
                <a:cs typeface="Noto Sans SC"/>
                <a:sym typeface="Noto Sans SC"/>
              </a:rPr>
              <a:t>KNOWLEDGE</a:t>
            </a:r>
            <a:endParaRPr lang="en-US" sz="1100"/>
          </a:p>
        </p:txBody>
      </p:sp>
      <p:sp>
        <p:nvSpPr>
          <p:cNvPr id="8" name="AutoShape 8"/>
          <p:cNvSpPr/>
          <p:nvPr/>
        </p:nvSpPr>
        <p:spPr>
          <a:xfrm>
            <a:off x="1066800" y="3048000"/>
            <a:ext cx="2692400" cy="12700"/>
          </a:xfrm>
          <a:prstGeom prst="roundRect">
            <a:avLst>
              <a:gd name="adj" fmla="val 0"/>
            </a:avLst>
          </a:prstGeom>
          <a:solidFill>
            <a:srgbClr val="004D40">
              <a:alpha val="20000"/>
            </a:srgbClr>
          </a:solidFill>
          <a:ln w="25400" cap="flat" cmpd="sng">
            <a:noFill/>
            <a:prstDash val="solid"/>
            <a:round/>
          </a:ln>
        </p:spPr>
        <p:txBody>
          <a:bodyPr vert="horz" wrap="square" lIns="63500" tIns="63500" rIns="63500" bIns="63500" rtlCol="0" anchor="ctr"/>
          <a:lstStyle/>
          <a:p>
            <a:pPr algn="ctr">
              <a:defRPr/>
            </a:pPr>
            <a:endParaRPr/>
          </a:p>
        </p:txBody>
      </p:sp>
      <p:sp>
        <p:nvSpPr>
          <p:cNvPr id="9" name="AutoShape 9"/>
          <p:cNvSpPr/>
          <p:nvPr/>
        </p:nvSpPr>
        <p:spPr>
          <a:xfrm>
            <a:off x="1016000" y="3302000"/>
            <a:ext cx="2794000" cy="2540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300" b="0" i="0" u="none" strike="noStrike">
                <a:solidFill>
                  <a:srgbClr val="4A4A4A"/>
                </a:solidFill>
                <a:latin typeface="Noto Sans SC"/>
                <a:ea typeface="Noto Sans SC"/>
                <a:cs typeface="Noto Sans SC"/>
                <a:sym typeface="Noto Sans SC"/>
              </a:rPr>
              <a:t>1. 掌握战略管理方法、技术与工具的基本概念、分类和作用。</a:t>
            </a:r>
            <a:endParaRPr lang="en-US" sz="1100"/>
          </a:p>
          <a:p>
            <a:pPr indent="0" algn="l">
              <a:lnSpc>
                <a:spcPct val="116666"/>
              </a:lnSpc>
            </a:pPr>
            <a:r>
              <a:rPr lang="en-US" sz="1300" b="0" i="0" u="none" strike="noStrike">
                <a:solidFill>
                  <a:srgbClr val="4A4A4A"/>
                </a:solidFill>
                <a:latin typeface="Noto Sans SC"/>
                <a:ea typeface="Noto Sans SC"/>
                <a:cs typeface="Noto Sans SC"/>
                <a:sym typeface="Noto Sans SC"/>
              </a:rPr>
              <a:t>2. 熟悉并理解PEST、五力模型、SWOT等主流战略工具的原理、步骤与应用场景。</a:t>
            </a:r>
          </a:p>
          <a:p>
            <a:pPr indent="0" algn="l">
              <a:lnSpc>
                <a:spcPct val="116666"/>
              </a:lnSpc>
            </a:pPr>
            <a:r>
              <a:rPr lang="en-US" sz="1300" b="0" i="0" u="none" strike="noStrike">
                <a:solidFill>
                  <a:srgbClr val="4A4A4A"/>
                </a:solidFill>
                <a:latin typeface="Noto Sans SC"/>
                <a:ea typeface="Noto Sans SC"/>
                <a:cs typeface="Noto Sans SC"/>
                <a:sym typeface="Noto Sans SC"/>
              </a:rPr>
              <a:t>3. 了解战略管理各阶段适用的工具组合与逻辑关联。</a:t>
            </a:r>
          </a:p>
        </p:txBody>
      </p:sp>
      <p:sp>
        <p:nvSpPr>
          <p:cNvPr id="10" name="AutoShape 10"/>
          <p:cNvSpPr/>
          <p:nvPr/>
        </p:nvSpPr>
        <p:spPr>
          <a:xfrm>
            <a:off x="4445000" y="2032000"/>
            <a:ext cx="3302000" cy="4191000"/>
          </a:xfrm>
          <a:prstGeom prst="roundRect">
            <a:avLst>
              <a:gd name="adj" fmla="val 46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1" name="Picture 11"/>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749800" y="2286000"/>
            <a:ext cx="457200" cy="457200"/>
          </a:xfrm>
          <a:prstGeom prst="rect">
            <a:avLst/>
          </a:prstGeom>
        </p:spPr>
      </p:pic>
      <p:sp>
        <p:nvSpPr>
          <p:cNvPr id="12" name="AutoShape 12"/>
          <p:cNvSpPr/>
          <p:nvPr/>
        </p:nvSpPr>
        <p:spPr>
          <a:xfrm>
            <a:off x="5334000" y="2260600"/>
            <a:ext cx="2159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4D40"/>
                </a:solidFill>
                <a:latin typeface="Noto Sans SC"/>
                <a:ea typeface="Noto Sans SC"/>
                <a:cs typeface="Noto Sans SC"/>
                <a:sym typeface="Noto Sans SC"/>
              </a:rPr>
              <a:t>能力目标</a:t>
            </a:r>
            <a:r>
              <a:rPr lang="en-US" sz="1300" b="0" i="0" u="none" strike="noStrike">
                <a:solidFill>
                  <a:srgbClr val="999999"/>
                </a:solidFill>
                <a:latin typeface="Noto Sans SC"/>
                <a:ea typeface="Noto Sans SC"/>
                <a:cs typeface="Noto Sans SC"/>
                <a:sym typeface="Noto Sans SC"/>
              </a:rPr>
              <a:t>ABILITY</a:t>
            </a:r>
            <a:endParaRPr lang="en-US" sz="1100"/>
          </a:p>
        </p:txBody>
      </p:sp>
      <p:sp>
        <p:nvSpPr>
          <p:cNvPr id="13" name="AutoShape 13"/>
          <p:cNvSpPr/>
          <p:nvPr/>
        </p:nvSpPr>
        <p:spPr>
          <a:xfrm>
            <a:off x="4749800" y="3048000"/>
            <a:ext cx="2692400" cy="12700"/>
          </a:xfrm>
          <a:prstGeom prst="roundRect">
            <a:avLst>
              <a:gd name="adj" fmla="val 0"/>
            </a:avLst>
          </a:prstGeom>
          <a:solidFill>
            <a:srgbClr val="004D40">
              <a:alpha val="20000"/>
            </a:srgbClr>
          </a:solidFill>
          <a:ln w="25400" cap="flat" cmpd="sng">
            <a:noFill/>
            <a:prstDash val="solid"/>
            <a:round/>
          </a:ln>
        </p:spPr>
        <p:txBody>
          <a:bodyPr vert="horz" wrap="square" lIns="63500" tIns="63500" rIns="63500" bIns="63500" rtlCol="0" anchor="ctr"/>
          <a:lstStyle/>
          <a:p>
            <a:pPr algn="ctr">
              <a:defRPr/>
            </a:pPr>
            <a:endParaRPr/>
          </a:p>
        </p:txBody>
      </p:sp>
      <p:sp>
        <p:nvSpPr>
          <p:cNvPr id="14" name="AutoShape 14"/>
          <p:cNvSpPr/>
          <p:nvPr/>
        </p:nvSpPr>
        <p:spPr>
          <a:xfrm>
            <a:off x="4699000" y="3302000"/>
            <a:ext cx="2794000" cy="2540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300" b="0" i="0" u="none" strike="noStrike">
                <a:solidFill>
                  <a:srgbClr val="4A4A4A"/>
                </a:solidFill>
                <a:latin typeface="Noto Sans SC"/>
                <a:ea typeface="Noto Sans SC"/>
                <a:cs typeface="Noto Sans SC"/>
                <a:sym typeface="Noto Sans SC"/>
              </a:rPr>
              <a:t>1. 能够根据企业内外部环境和战略管理阶段，准确选择并组合运用战略工具。</a:t>
            </a:r>
            <a:endParaRPr lang="en-US" sz="1100"/>
          </a:p>
          <a:p>
            <a:pPr indent="0" algn="l">
              <a:lnSpc>
                <a:spcPct val="116666"/>
              </a:lnSpc>
            </a:pPr>
            <a:r>
              <a:rPr lang="en-US" sz="1300" b="0" i="0" u="none" strike="noStrike">
                <a:solidFill>
                  <a:srgbClr val="4A4A4A"/>
                </a:solidFill>
                <a:latin typeface="Noto Sans SC"/>
                <a:ea typeface="Noto Sans SC"/>
                <a:cs typeface="Noto Sans SC"/>
                <a:sym typeface="Noto Sans SC"/>
              </a:rPr>
              <a:t>2. 具备将经典战略分析框架与大数据、AI等新技术结合应用的初步能力。</a:t>
            </a:r>
          </a:p>
          <a:p>
            <a:pPr indent="0" algn="l">
              <a:lnSpc>
                <a:spcPct val="116666"/>
              </a:lnSpc>
            </a:pPr>
            <a:r>
              <a:rPr lang="en-US" sz="1300" b="0" i="0" u="none" strike="noStrike">
                <a:solidFill>
                  <a:srgbClr val="4A4A4A"/>
                </a:solidFill>
                <a:latin typeface="Noto Sans SC"/>
                <a:ea typeface="Noto Sans SC"/>
                <a:cs typeface="Noto Sans SC"/>
                <a:sym typeface="Noto Sans SC"/>
              </a:rPr>
              <a:t>3. 显著提升运用战略工具分析现状、解决实际商业问题的实操能力。</a:t>
            </a:r>
          </a:p>
        </p:txBody>
      </p:sp>
      <p:sp>
        <p:nvSpPr>
          <p:cNvPr id="15" name="AutoShape 15"/>
          <p:cNvSpPr/>
          <p:nvPr/>
        </p:nvSpPr>
        <p:spPr>
          <a:xfrm>
            <a:off x="8128000" y="2032000"/>
            <a:ext cx="3302000" cy="4191000"/>
          </a:xfrm>
          <a:prstGeom prst="roundRect">
            <a:avLst>
              <a:gd name="adj" fmla="val 46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6" name="Picture 1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432800" y="2286000"/>
            <a:ext cx="457200" cy="457200"/>
          </a:xfrm>
          <a:prstGeom prst="rect">
            <a:avLst/>
          </a:prstGeom>
        </p:spPr>
      </p:pic>
      <p:sp>
        <p:nvSpPr>
          <p:cNvPr id="17" name="AutoShape 17"/>
          <p:cNvSpPr/>
          <p:nvPr/>
        </p:nvSpPr>
        <p:spPr>
          <a:xfrm>
            <a:off x="9017000" y="2260600"/>
            <a:ext cx="2159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4D40"/>
                </a:solidFill>
                <a:latin typeface="Noto Sans SC"/>
                <a:ea typeface="Noto Sans SC"/>
                <a:cs typeface="Noto Sans SC"/>
                <a:sym typeface="Noto Sans SC"/>
              </a:rPr>
              <a:t>素养目标</a:t>
            </a:r>
            <a:r>
              <a:rPr lang="en-US" sz="1300" b="0" i="0" u="none" strike="noStrike">
                <a:solidFill>
                  <a:srgbClr val="999999"/>
                </a:solidFill>
                <a:latin typeface="Noto Sans SC"/>
                <a:ea typeface="Noto Sans SC"/>
                <a:cs typeface="Noto Sans SC"/>
                <a:sym typeface="Noto Sans SC"/>
              </a:rPr>
              <a:t>LITERACY</a:t>
            </a:r>
            <a:endParaRPr lang="en-US" sz="1100"/>
          </a:p>
        </p:txBody>
      </p:sp>
      <p:sp>
        <p:nvSpPr>
          <p:cNvPr id="18" name="AutoShape 18"/>
          <p:cNvSpPr/>
          <p:nvPr/>
        </p:nvSpPr>
        <p:spPr>
          <a:xfrm>
            <a:off x="8432800" y="3048000"/>
            <a:ext cx="2692400" cy="12700"/>
          </a:xfrm>
          <a:prstGeom prst="roundRect">
            <a:avLst>
              <a:gd name="adj" fmla="val 0"/>
            </a:avLst>
          </a:prstGeom>
          <a:solidFill>
            <a:srgbClr val="004D40">
              <a:alpha val="20000"/>
            </a:srgbClr>
          </a:solidFill>
          <a:ln w="25400" cap="flat" cmpd="sng">
            <a:noFill/>
            <a:prstDash val="solid"/>
            <a:round/>
          </a:ln>
        </p:spPr>
        <p:txBody>
          <a:bodyPr vert="horz" wrap="square" lIns="63500" tIns="63500" rIns="63500" bIns="63500" rtlCol="0" anchor="ctr"/>
          <a:lstStyle/>
          <a:p>
            <a:pPr algn="ctr">
              <a:defRPr/>
            </a:pPr>
            <a:endParaRPr/>
          </a:p>
        </p:txBody>
      </p:sp>
      <p:sp>
        <p:nvSpPr>
          <p:cNvPr id="19" name="AutoShape 19"/>
          <p:cNvSpPr/>
          <p:nvPr/>
        </p:nvSpPr>
        <p:spPr>
          <a:xfrm>
            <a:off x="8382000" y="3302000"/>
            <a:ext cx="2794000" cy="2540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300" b="0" i="0" u="none" strike="noStrike">
                <a:solidFill>
                  <a:srgbClr val="4A4A4A"/>
                </a:solidFill>
                <a:latin typeface="Noto Sans SC"/>
                <a:ea typeface="Noto Sans SC"/>
                <a:cs typeface="Noto Sans SC"/>
                <a:sym typeface="Noto Sans SC"/>
              </a:rPr>
              <a:t>1. 培养全局观、系统性与前瞻性的战略思维模式。</a:t>
            </a:r>
            <a:endParaRPr lang="en-US" sz="1100"/>
          </a:p>
          <a:p>
            <a:pPr indent="0" algn="l">
              <a:lnSpc>
                <a:spcPct val="116666"/>
              </a:lnSpc>
            </a:pPr>
            <a:r>
              <a:rPr lang="en-US" sz="1300" b="0" i="0" u="none" strike="noStrike">
                <a:solidFill>
                  <a:srgbClr val="4A4A4A"/>
                </a:solidFill>
                <a:latin typeface="Noto Sans SC"/>
                <a:ea typeface="Noto Sans SC"/>
                <a:cs typeface="Noto Sans SC"/>
                <a:sym typeface="Noto Sans SC"/>
              </a:rPr>
              <a:t>2. 树立“数据驱动”的决策意识，提升分析结论的科学性与可信度。</a:t>
            </a:r>
          </a:p>
          <a:p>
            <a:pPr indent="0" algn="l">
              <a:lnSpc>
                <a:spcPct val="116666"/>
              </a:lnSpc>
            </a:pPr>
            <a:r>
              <a:rPr lang="en-US" sz="1300" b="0" i="0" u="none" strike="noStrike">
                <a:solidFill>
                  <a:srgbClr val="4A4A4A"/>
                </a:solidFill>
                <a:latin typeface="Noto Sans SC"/>
                <a:ea typeface="Noto Sans SC"/>
                <a:cs typeface="Noto Sans SC"/>
                <a:sym typeface="Noto Sans SC"/>
              </a:rPr>
              <a:t>3. 增强在快速变化的复杂商业环境中应对挑战的韧性与创新精神。</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09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a:ea typeface="Noto Sans SC"/>
                <a:cs typeface="Noto Sans SC"/>
                <a:sym typeface="Noto Sans SC"/>
              </a:rPr>
              <a:t>基本知识：战略管理的方法、技术与工具概述</a:t>
            </a:r>
            <a:endParaRPr lang="en-US" sz="1100"/>
          </a:p>
        </p:txBody>
      </p:sp>
      <p:sp>
        <p:nvSpPr>
          <p:cNvPr id="4" name="AutoShape 4"/>
          <p:cNvSpPr/>
          <p:nvPr/>
        </p:nvSpPr>
        <p:spPr>
          <a:xfrm>
            <a:off x="762000" y="1270000"/>
            <a:ext cx="1066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spc="100">
                <a:solidFill>
                  <a:srgbClr val="004D40"/>
                </a:solidFill>
                <a:latin typeface="Noto Sans SC"/>
                <a:ea typeface="Noto Sans SC"/>
                <a:cs typeface="Noto Sans SC"/>
                <a:sym typeface="Noto Sans SC"/>
              </a:rPr>
              <a:t>BASIC KNOWLEDGE</a:t>
            </a:r>
            <a:endParaRPr lang="en-US" sz="1100"/>
          </a:p>
        </p:txBody>
      </p:sp>
      <p:sp>
        <p:nvSpPr>
          <p:cNvPr id="5" name="AutoShape 5"/>
          <p:cNvSpPr/>
          <p:nvPr/>
        </p:nvSpPr>
        <p:spPr>
          <a:xfrm>
            <a:off x="762000" y="2032000"/>
            <a:ext cx="3302000" cy="4318000"/>
          </a:xfrm>
          <a:prstGeom prst="roundRect">
            <a:avLst>
              <a:gd name="adj" fmla="val 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6" name="AutoShape 6"/>
          <p:cNvSpPr/>
          <p:nvPr/>
        </p:nvSpPr>
        <p:spPr>
          <a:xfrm>
            <a:off x="762000" y="2032000"/>
            <a:ext cx="3302000" cy="762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2413000"/>
            <a:ext cx="355600" cy="355600"/>
          </a:xfrm>
          <a:prstGeom prst="rect">
            <a:avLst/>
          </a:prstGeom>
        </p:spPr>
      </p:pic>
      <p:sp>
        <p:nvSpPr>
          <p:cNvPr id="8" name="AutoShape 8"/>
          <p:cNvSpPr/>
          <p:nvPr/>
        </p:nvSpPr>
        <p:spPr>
          <a:xfrm>
            <a:off x="1524000" y="2362200"/>
            <a:ext cx="2286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004D40"/>
                </a:solidFill>
                <a:latin typeface="Noto Sans SC"/>
                <a:ea typeface="Noto Sans SC"/>
                <a:cs typeface="Noto Sans SC"/>
                <a:sym typeface="Noto Sans SC"/>
              </a:rPr>
              <a:t>01 / 定义与内涵</a:t>
            </a:r>
            <a:endParaRPr lang="en-US" sz="1100"/>
          </a:p>
        </p:txBody>
      </p:sp>
      <p:sp>
        <p:nvSpPr>
          <p:cNvPr id="9" name="AutoShape 9"/>
          <p:cNvSpPr/>
          <p:nvPr/>
        </p:nvSpPr>
        <p:spPr>
          <a:xfrm>
            <a:off x="952500" y="3175000"/>
            <a:ext cx="2921000" cy="2794000"/>
          </a:xfrm>
          <a:prstGeom prst="rect">
            <a:avLst/>
          </a:prstGeom>
          <a:noFill/>
          <a:ln w="12700" cap="flat" cmpd="sng">
            <a:noFill/>
            <a:prstDash val="solid"/>
            <a:round/>
          </a:ln>
        </p:spPr>
        <p:txBody>
          <a:bodyPr vert="horz" wrap="square" lIns="0" tIns="0" rIns="0" bIns="0" rtlCol="0" anchor="ctr" anchorCtr="0"/>
          <a:lstStyle/>
          <a:p>
            <a:pPr indent="0" algn="l">
              <a:lnSpc>
                <a:spcPct val="133333"/>
              </a:lnSpc>
              <a:defRPr/>
            </a:pPr>
            <a:r>
              <a:rPr lang="en-US" sz="1400" b="1" i="0" u="none" strike="noStrike">
                <a:solidFill>
                  <a:srgbClr val="333333"/>
                </a:solidFill>
                <a:latin typeface="Noto Sans SC"/>
                <a:ea typeface="Noto Sans SC"/>
                <a:cs typeface="Noto Sans SC"/>
                <a:sym typeface="Noto Sans SC"/>
              </a:rPr>
              <a:t>• 方法 (Method)：</a:t>
            </a:r>
            <a:r>
              <a:rPr lang="en-US" sz="1300" b="0" i="0" u="none" strike="noStrike">
                <a:solidFill>
                  <a:srgbClr val="555555"/>
                </a:solidFill>
                <a:latin typeface="Noto Sans SC"/>
                <a:ea typeface="Noto Sans SC"/>
                <a:cs typeface="Noto Sans SC"/>
                <a:sym typeface="Noto Sans SC"/>
              </a:rPr>
              <a:t>解决战略问题的系统性原则和路径，如理性规划法。</a:t>
            </a:r>
            <a:endParaRPr lang="en-US" sz="1100"/>
          </a:p>
          <a:p>
            <a:pPr indent="0" algn="l">
              <a:lnSpc>
                <a:spcPct val="133333"/>
              </a:lnSpc>
            </a:pPr>
            <a:r>
              <a:rPr lang="en-US" sz="1400" b="1" i="0" u="none" strike="noStrike">
                <a:solidFill>
                  <a:srgbClr val="333333"/>
                </a:solidFill>
                <a:latin typeface="Noto Sans SC"/>
                <a:ea typeface="Noto Sans SC"/>
                <a:cs typeface="Noto Sans SC"/>
                <a:sym typeface="Noto Sans SC"/>
              </a:rPr>
              <a:t>• 技术 (Technique)：</a:t>
            </a:r>
            <a:r>
              <a:rPr lang="en-US" sz="1300" b="0" i="0" u="none" strike="noStrike">
                <a:solidFill>
                  <a:srgbClr val="555555"/>
                </a:solidFill>
                <a:latin typeface="Noto Sans SC"/>
                <a:ea typeface="Noto Sans SC"/>
                <a:cs typeface="Noto Sans SC"/>
                <a:sym typeface="Noto Sans SC"/>
              </a:rPr>
              <a:t>战略分析与制定中的具体分析手段和技巧，如财务分析技术。</a:t>
            </a:r>
          </a:p>
          <a:p>
            <a:pPr indent="0" algn="l">
              <a:lnSpc>
                <a:spcPct val="133333"/>
              </a:lnSpc>
            </a:pPr>
            <a:r>
              <a:rPr lang="en-US" sz="1400" b="1" i="0" u="none" strike="noStrike">
                <a:solidFill>
                  <a:srgbClr val="333333"/>
                </a:solidFill>
                <a:latin typeface="Noto Sans SC"/>
                <a:ea typeface="Noto Sans SC"/>
                <a:cs typeface="Noto Sans SC"/>
                <a:sym typeface="Noto Sans SC"/>
              </a:rPr>
              <a:t>• 工具 (Tool)：</a:t>
            </a:r>
            <a:r>
              <a:rPr lang="en-US" sz="1300" b="0" i="0" u="none" strike="noStrike">
                <a:solidFill>
                  <a:srgbClr val="555555"/>
                </a:solidFill>
                <a:latin typeface="Noto Sans SC"/>
                <a:ea typeface="Noto Sans SC"/>
                <a:cs typeface="Noto Sans SC"/>
                <a:sym typeface="Noto Sans SC"/>
              </a:rPr>
              <a:t>将方法和技术具体化、可视化的操作框架或模型，如SWOT矩阵。</a:t>
            </a:r>
          </a:p>
        </p:txBody>
      </p:sp>
      <p:sp>
        <p:nvSpPr>
          <p:cNvPr id="10" name="AutoShape 10"/>
          <p:cNvSpPr/>
          <p:nvPr/>
        </p:nvSpPr>
        <p:spPr>
          <a:xfrm>
            <a:off x="4445000" y="2032000"/>
            <a:ext cx="3302000" cy="4318000"/>
          </a:xfrm>
          <a:prstGeom prst="roundRect">
            <a:avLst>
              <a:gd name="adj" fmla="val 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1" name="AutoShape 11"/>
          <p:cNvSpPr/>
          <p:nvPr/>
        </p:nvSpPr>
        <p:spPr>
          <a:xfrm>
            <a:off x="4445000" y="2032000"/>
            <a:ext cx="3302000" cy="762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2" name="Picture 1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699000" y="2413000"/>
            <a:ext cx="355600" cy="355600"/>
          </a:xfrm>
          <a:prstGeom prst="rect">
            <a:avLst/>
          </a:prstGeom>
        </p:spPr>
      </p:pic>
      <p:sp>
        <p:nvSpPr>
          <p:cNvPr id="13" name="AutoShape 13"/>
          <p:cNvSpPr/>
          <p:nvPr/>
        </p:nvSpPr>
        <p:spPr>
          <a:xfrm>
            <a:off x="5207000" y="2362200"/>
            <a:ext cx="2286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004D40"/>
                </a:solidFill>
                <a:latin typeface="Noto Sans SC"/>
                <a:ea typeface="Noto Sans SC"/>
                <a:cs typeface="Noto Sans SC"/>
                <a:sym typeface="Noto Sans SC"/>
              </a:rPr>
              <a:t>02 / 分类体系</a:t>
            </a:r>
            <a:endParaRPr lang="en-US" sz="1100"/>
          </a:p>
        </p:txBody>
      </p:sp>
      <p:sp>
        <p:nvSpPr>
          <p:cNvPr id="14" name="AutoShape 14"/>
          <p:cNvSpPr/>
          <p:nvPr/>
        </p:nvSpPr>
        <p:spPr>
          <a:xfrm>
            <a:off x="4635500" y="3175000"/>
            <a:ext cx="2921000" cy="2794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400" b="1" i="0" u="none" strike="noStrike">
                <a:solidFill>
                  <a:srgbClr val="004D40"/>
                </a:solidFill>
                <a:latin typeface="Noto Sans SC"/>
                <a:ea typeface="Noto Sans SC"/>
                <a:cs typeface="Noto Sans SC"/>
                <a:sym typeface="Noto Sans SC"/>
              </a:rPr>
              <a:t>▌按战略管理阶段划分</a:t>
            </a:r>
            <a:endParaRPr lang="en-US" sz="1100"/>
          </a:p>
          <a:p>
            <a:pPr indent="0" algn="l">
              <a:lnSpc>
                <a:spcPct val="108333"/>
              </a:lnSpc>
              <a:spcBef>
                <a:spcPts val="400"/>
              </a:spcBef>
            </a:pPr>
            <a:r>
              <a:rPr lang="en-US" sz="1200" b="0" i="0" u="none" strike="noStrike">
                <a:solidFill>
                  <a:srgbClr val="555555"/>
                </a:solidFill>
                <a:latin typeface="Noto Sans SC"/>
                <a:ea typeface="Noto Sans SC"/>
                <a:cs typeface="Noto Sans SC"/>
                <a:sym typeface="Noto Sans SC"/>
              </a:rPr>
              <a:t>分析(PEST/五力/SWOT) | 选择(BCG/GE/QSPM) | 实施与控制(BSC/KPI)</a:t>
            </a:r>
          </a:p>
          <a:p>
            <a:pPr indent="0" algn="l">
              <a:lnSpc>
                <a:spcPct val="116666"/>
              </a:lnSpc>
              <a:spcBef>
                <a:spcPts val="1200"/>
              </a:spcBef>
            </a:pPr>
            <a:r>
              <a:rPr lang="en-US" sz="1400" b="1" i="0" u="none" strike="noStrike">
                <a:solidFill>
                  <a:srgbClr val="004D40"/>
                </a:solidFill>
                <a:latin typeface="Noto Sans SC"/>
                <a:ea typeface="Noto Sans SC"/>
                <a:cs typeface="Noto Sans SC"/>
                <a:sym typeface="Noto Sans SC"/>
              </a:rPr>
              <a:t>▌按分析层次划分</a:t>
            </a:r>
          </a:p>
          <a:p>
            <a:pPr indent="0" algn="l">
              <a:lnSpc>
                <a:spcPct val="108333"/>
              </a:lnSpc>
              <a:spcBef>
                <a:spcPts val="400"/>
              </a:spcBef>
            </a:pPr>
            <a:r>
              <a:rPr lang="en-US" sz="1200" b="0" i="0" u="none" strike="noStrike">
                <a:solidFill>
                  <a:srgbClr val="555555"/>
                </a:solidFill>
                <a:latin typeface="Noto Sans SC"/>
                <a:ea typeface="Noto Sans SC"/>
                <a:cs typeface="Noto Sans SC"/>
                <a:sym typeface="Noto Sans SC"/>
              </a:rPr>
              <a:t>宏观(PESTEL) → 行业(五力模型) → 内部(价值链) → 综合(SWOT)</a:t>
            </a:r>
          </a:p>
        </p:txBody>
      </p:sp>
      <p:sp>
        <p:nvSpPr>
          <p:cNvPr id="15" name="AutoShape 15"/>
          <p:cNvSpPr/>
          <p:nvPr/>
        </p:nvSpPr>
        <p:spPr>
          <a:xfrm>
            <a:off x="8128000" y="2032000"/>
            <a:ext cx="3302000" cy="4318000"/>
          </a:xfrm>
          <a:prstGeom prst="roundRect">
            <a:avLst>
              <a:gd name="adj" fmla="val 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6" name="AutoShape 16"/>
          <p:cNvSpPr/>
          <p:nvPr/>
        </p:nvSpPr>
        <p:spPr>
          <a:xfrm>
            <a:off x="8128000" y="2032000"/>
            <a:ext cx="3302000" cy="762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7" name="Picture 17"/>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382000" y="2413000"/>
            <a:ext cx="355600" cy="355600"/>
          </a:xfrm>
          <a:prstGeom prst="rect">
            <a:avLst/>
          </a:prstGeom>
        </p:spPr>
      </p:pic>
      <p:sp>
        <p:nvSpPr>
          <p:cNvPr id="18" name="AutoShape 18"/>
          <p:cNvSpPr/>
          <p:nvPr/>
        </p:nvSpPr>
        <p:spPr>
          <a:xfrm>
            <a:off x="8890000" y="2362200"/>
            <a:ext cx="2286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004D40"/>
                </a:solidFill>
                <a:latin typeface="Noto Sans SC"/>
                <a:ea typeface="Noto Sans SC"/>
                <a:cs typeface="Noto Sans SC"/>
                <a:sym typeface="Noto Sans SC"/>
              </a:rPr>
              <a:t>03 / 作用与价值</a:t>
            </a:r>
            <a:endParaRPr lang="en-US" sz="1100"/>
          </a:p>
        </p:txBody>
      </p:sp>
      <p:sp>
        <p:nvSpPr>
          <p:cNvPr id="19" name="AutoShape 19"/>
          <p:cNvSpPr/>
          <p:nvPr/>
        </p:nvSpPr>
        <p:spPr>
          <a:xfrm>
            <a:off x="8318500" y="3175000"/>
            <a:ext cx="2921000" cy="2794000"/>
          </a:xfrm>
          <a:prstGeom prst="rect">
            <a:avLst/>
          </a:prstGeom>
          <a:noFill/>
          <a:ln w="12700" cap="flat" cmpd="sng">
            <a:noFill/>
            <a:prstDash val="solid"/>
            <a:round/>
          </a:ln>
        </p:spPr>
        <p:txBody>
          <a:bodyPr vert="horz" wrap="square" lIns="0" tIns="0" rIns="0" bIns="0" rtlCol="0" anchor="ctr" anchorCtr="0"/>
          <a:lstStyle/>
          <a:p>
            <a:pPr indent="0" algn="l">
              <a:lnSpc>
                <a:spcPct val="150000"/>
              </a:lnSpc>
              <a:defRPr/>
            </a:pPr>
            <a:r>
              <a:rPr lang="en-US" sz="1500" b="1" i="0" u="none" strike="noStrike">
                <a:solidFill>
                  <a:srgbClr val="333333"/>
                </a:solidFill>
                <a:latin typeface="Noto Sans SC"/>
                <a:ea typeface="Noto Sans SC"/>
                <a:cs typeface="Noto Sans SC"/>
                <a:sym typeface="Noto Sans SC"/>
              </a:rPr>
              <a:t>📌 促进理性决策</a:t>
            </a:r>
            <a:br>
              <a:rPr lang="en-US" sz="1600" b="0" i="0" u="none" strike="noStrike">
                <a:solidFill>
                  <a:srgbClr val="1F2329"/>
                </a:solidFill>
                <a:latin typeface="Noto Sans SC"/>
                <a:ea typeface="Noto Sans SC"/>
                <a:cs typeface="Noto Sans SC"/>
                <a:sym typeface="Noto Sans SC"/>
              </a:rPr>
            </a:br>
            <a:r>
              <a:rPr lang="en-US" sz="1300" b="0" i="0" u="none" strike="noStrike">
                <a:solidFill>
                  <a:srgbClr val="555555"/>
                </a:solidFill>
                <a:latin typeface="Noto Sans SC"/>
                <a:ea typeface="Noto Sans SC"/>
                <a:cs typeface="Noto Sans SC"/>
                <a:sym typeface="Noto Sans SC"/>
              </a:rPr>
              <a:t>提供结构化的分析框架，避免凭直觉行事，帮助管理者更全面、客观地审视战略环境与自身条件。</a:t>
            </a:r>
            <a:endParaRPr lang="en-US" sz="1100"/>
          </a:p>
          <a:p>
            <a:pPr indent="0" algn="l">
              <a:lnSpc>
                <a:spcPct val="150000"/>
              </a:lnSpc>
              <a:spcBef>
                <a:spcPts val="2400"/>
              </a:spcBef>
            </a:pPr>
            <a:r>
              <a:rPr lang="en-US" sz="1500" b="1" i="0" u="none" strike="noStrike">
                <a:solidFill>
                  <a:srgbClr val="333333"/>
                </a:solidFill>
                <a:latin typeface="Noto Sans SC"/>
                <a:ea typeface="Noto Sans SC"/>
                <a:cs typeface="Noto Sans SC"/>
                <a:sym typeface="Noto Sans SC"/>
              </a:rPr>
              <a:t>📌 赋能团队协作</a:t>
            </a:r>
            <a:br>
              <a:rPr lang="en-US" sz="1600" b="0" i="0" u="none" strike="noStrike">
                <a:solidFill>
                  <a:srgbClr val="1F2329"/>
                </a:solidFill>
                <a:latin typeface="Noto Sans SC"/>
                <a:ea typeface="Noto Sans SC"/>
                <a:cs typeface="Noto Sans SC"/>
                <a:sym typeface="Noto Sans SC"/>
              </a:rPr>
            </a:br>
            <a:r>
              <a:rPr lang="en-US" sz="1300" b="0" i="0" u="none" strike="noStrike">
                <a:solidFill>
                  <a:srgbClr val="555555"/>
                </a:solidFill>
                <a:latin typeface="Noto Sans SC"/>
                <a:ea typeface="Noto Sans SC"/>
                <a:cs typeface="Noto Sans SC"/>
                <a:sym typeface="Noto Sans SC"/>
              </a:rPr>
              <a:t>统一语言与逻辑，大幅提升组织内部沟通效率，激发团队的战略思维与创新潜力。</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a:ea typeface="Noto Sans SC"/>
                <a:cs typeface="Noto Sans SC"/>
                <a:sym typeface="Noto Sans SC"/>
              </a:rPr>
              <a:t>主要战略管理技术与工具概览</a:t>
            </a:r>
            <a:endParaRPr lang="en-US" sz="1100"/>
          </a:p>
        </p:txBody>
      </p:sp>
      <p:sp>
        <p:nvSpPr>
          <p:cNvPr id="4" name="AutoShape 4"/>
          <p:cNvSpPr/>
          <p:nvPr/>
        </p:nvSpPr>
        <p:spPr>
          <a:xfrm>
            <a:off x="762000" y="1168400"/>
            <a:ext cx="10668000" cy="317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004D40"/>
                </a:solidFill>
                <a:latin typeface="Noto Sans SC"/>
                <a:ea typeface="Noto Sans SC"/>
                <a:cs typeface="Noto Sans SC"/>
                <a:sym typeface="Noto Sans SC"/>
              </a:rPr>
              <a:t>KEY STRATEGIC MANAGEMENT TOOLS OVERVIEW</a:t>
            </a:r>
            <a:endParaRPr lang="en-US" sz="1100"/>
          </a:p>
        </p:txBody>
      </p:sp>
      <p:sp>
        <p:nvSpPr>
          <p:cNvPr id="5" name="AutoShape 5"/>
          <p:cNvSpPr/>
          <p:nvPr/>
        </p:nvSpPr>
        <p:spPr>
          <a:xfrm>
            <a:off x="762000" y="1905000"/>
            <a:ext cx="3302000" cy="2032000"/>
          </a:xfrm>
          <a:prstGeom prst="roundRect">
            <a:avLst>
              <a:gd name="adj" fmla="val 0"/>
            </a:avLst>
          </a:prstGeom>
          <a:solidFill>
            <a:srgbClr val="FFFFFF">
              <a:alpha val="100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6" name="AutoShape 6"/>
          <p:cNvSpPr/>
          <p:nvPr/>
        </p:nvSpPr>
        <p:spPr>
          <a:xfrm>
            <a:off x="762000" y="1905000"/>
            <a:ext cx="3302000" cy="762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2286000"/>
            <a:ext cx="558800" cy="558800"/>
          </a:xfrm>
          <a:prstGeom prst="rect">
            <a:avLst/>
          </a:prstGeom>
        </p:spPr>
      </p:pic>
      <p:sp>
        <p:nvSpPr>
          <p:cNvPr id="8" name="AutoShape 8"/>
          <p:cNvSpPr/>
          <p:nvPr/>
        </p:nvSpPr>
        <p:spPr>
          <a:xfrm>
            <a:off x="1778000" y="2222500"/>
            <a:ext cx="2032000" cy="1397000"/>
          </a:xfrm>
          <a:prstGeom prst="rect">
            <a:avLst/>
          </a:prstGeom>
          <a:noFill/>
          <a:ln w="12700" cap="flat" cmpd="sng">
            <a:noFill/>
            <a:prstDash val="solid"/>
            <a:round/>
          </a:ln>
        </p:spPr>
        <p:txBody>
          <a:bodyPr vert="horz" wrap="square" lIns="0" tIns="0" rIns="0" bIns="0" rtlCol="0" anchor="t" anchorCtr="0"/>
          <a:lstStyle/>
          <a:p>
            <a:pPr indent="0" algn="l">
              <a:lnSpc>
                <a:spcPct val="100000"/>
              </a:lnSpc>
              <a:defRPr/>
            </a:pPr>
            <a:r>
              <a:rPr lang="en-US" sz="1800" b="1" i="0" u="none" strike="noStrike">
                <a:solidFill>
                  <a:srgbClr val="333333"/>
                </a:solidFill>
                <a:latin typeface="Noto Sans SC"/>
                <a:ea typeface="Noto Sans SC"/>
                <a:cs typeface="Noto Sans SC"/>
                <a:sym typeface="Noto Sans SC"/>
              </a:rPr>
              <a:t>PESTEL 分析</a:t>
            </a:r>
            <a:endParaRPr lang="en-US" sz="1100"/>
          </a:p>
          <a:p>
            <a:pPr indent="0" algn="l">
              <a:lnSpc>
                <a:spcPct val="116666"/>
              </a:lnSpc>
              <a:spcBef>
                <a:spcPts val="800"/>
              </a:spcBef>
            </a:pPr>
            <a:r>
              <a:rPr lang="en-US" sz="1300" b="0" i="0" u="none" strike="noStrike">
                <a:solidFill>
                  <a:srgbClr val="666666"/>
                </a:solidFill>
                <a:latin typeface="Noto Sans SC"/>
                <a:ea typeface="Noto Sans SC"/>
                <a:cs typeface="Noto Sans SC"/>
                <a:sym typeface="Noto Sans SC"/>
              </a:rPr>
              <a:t>扫描宏观环境，从政治、经济、社会、技术、环境、法律六个维度识别外部宏观趋势。</a:t>
            </a:r>
          </a:p>
        </p:txBody>
      </p:sp>
      <p:sp>
        <p:nvSpPr>
          <p:cNvPr id="9" name="AutoShape 9"/>
          <p:cNvSpPr/>
          <p:nvPr/>
        </p:nvSpPr>
        <p:spPr>
          <a:xfrm>
            <a:off x="4445000" y="1905000"/>
            <a:ext cx="3302000" cy="2032000"/>
          </a:xfrm>
          <a:prstGeom prst="roundRect">
            <a:avLst>
              <a:gd name="adj" fmla="val 0"/>
            </a:avLst>
          </a:prstGeom>
          <a:solidFill>
            <a:srgbClr val="FFFFFF">
              <a:alpha val="100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0" name="AutoShape 10"/>
          <p:cNvSpPr/>
          <p:nvPr/>
        </p:nvSpPr>
        <p:spPr>
          <a:xfrm>
            <a:off x="4445000" y="1905000"/>
            <a:ext cx="3302000" cy="762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1" name="Picture 11"/>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699000" y="2286000"/>
            <a:ext cx="558800" cy="558800"/>
          </a:xfrm>
          <a:prstGeom prst="rect">
            <a:avLst/>
          </a:prstGeom>
        </p:spPr>
      </p:pic>
      <p:sp>
        <p:nvSpPr>
          <p:cNvPr id="12" name="AutoShape 12"/>
          <p:cNvSpPr/>
          <p:nvPr/>
        </p:nvSpPr>
        <p:spPr>
          <a:xfrm>
            <a:off x="5461000" y="2222500"/>
            <a:ext cx="2032000" cy="1397000"/>
          </a:xfrm>
          <a:prstGeom prst="rect">
            <a:avLst/>
          </a:prstGeom>
          <a:noFill/>
          <a:ln w="12700" cap="flat" cmpd="sng">
            <a:noFill/>
            <a:prstDash val="solid"/>
            <a:round/>
          </a:ln>
        </p:spPr>
        <p:txBody>
          <a:bodyPr vert="horz" wrap="square" lIns="0" tIns="0" rIns="0" bIns="0" rtlCol="0" anchor="t" anchorCtr="0"/>
          <a:lstStyle/>
          <a:p>
            <a:pPr indent="0" algn="l">
              <a:lnSpc>
                <a:spcPct val="100000"/>
              </a:lnSpc>
              <a:defRPr/>
            </a:pPr>
            <a:r>
              <a:rPr lang="en-US" sz="1800" b="1" i="0" u="none" strike="noStrike">
                <a:solidFill>
                  <a:srgbClr val="333333"/>
                </a:solidFill>
                <a:latin typeface="Noto Sans SC"/>
                <a:ea typeface="Noto Sans SC"/>
                <a:cs typeface="Noto Sans SC"/>
                <a:sym typeface="Noto Sans SC"/>
              </a:rPr>
              <a:t>波特五力模型</a:t>
            </a:r>
            <a:endParaRPr lang="en-US" sz="1100"/>
          </a:p>
          <a:p>
            <a:pPr indent="0" algn="l">
              <a:lnSpc>
                <a:spcPct val="116666"/>
              </a:lnSpc>
              <a:spcBef>
                <a:spcPts val="800"/>
              </a:spcBef>
            </a:pPr>
            <a:r>
              <a:rPr lang="en-US" sz="1300" b="0" i="0" u="none" strike="noStrike">
                <a:solidFill>
                  <a:srgbClr val="666666"/>
                </a:solidFill>
                <a:latin typeface="Noto Sans SC"/>
                <a:ea typeface="Noto Sans SC"/>
                <a:cs typeface="Noto Sans SC"/>
                <a:sym typeface="Noto Sans SC"/>
              </a:rPr>
              <a:t>深度剖析行业竞争结构，评估供应商、购买者、潜在进入者等五种力量，判断行业吸引力。</a:t>
            </a:r>
          </a:p>
        </p:txBody>
      </p:sp>
      <p:sp>
        <p:nvSpPr>
          <p:cNvPr id="13" name="AutoShape 13"/>
          <p:cNvSpPr/>
          <p:nvPr/>
        </p:nvSpPr>
        <p:spPr>
          <a:xfrm>
            <a:off x="8128000" y="1905000"/>
            <a:ext cx="3302000" cy="2032000"/>
          </a:xfrm>
          <a:prstGeom prst="roundRect">
            <a:avLst>
              <a:gd name="adj" fmla="val 0"/>
            </a:avLst>
          </a:prstGeom>
          <a:solidFill>
            <a:srgbClr val="FFFFFF">
              <a:alpha val="100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4" name="AutoShape 14"/>
          <p:cNvSpPr/>
          <p:nvPr/>
        </p:nvSpPr>
        <p:spPr>
          <a:xfrm>
            <a:off x="8128000" y="1905000"/>
            <a:ext cx="3302000" cy="762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5" name="Picture 15"/>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382000" y="2286000"/>
            <a:ext cx="558800" cy="558800"/>
          </a:xfrm>
          <a:prstGeom prst="rect">
            <a:avLst/>
          </a:prstGeom>
        </p:spPr>
      </p:pic>
      <p:sp>
        <p:nvSpPr>
          <p:cNvPr id="16" name="AutoShape 16"/>
          <p:cNvSpPr/>
          <p:nvPr/>
        </p:nvSpPr>
        <p:spPr>
          <a:xfrm>
            <a:off x="9144000" y="2222500"/>
            <a:ext cx="2032000" cy="1397000"/>
          </a:xfrm>
          <a:prstGeom prst="rect">
            <a:avLst/>
          </a:prstGeom>
          <a:noFill/>
          <a:ln w="12700" cap="flat" cmpd="sng">
            <a:noFill/>
            <a:prstDash val="solid"/>
            <a:round/>
          </a:ln>
        </p:spPr>
        <p:txBody>
          <a:bodyPr vert="horz" wrap="square" lIns="0" tIns="0" rIns="0" bIns="0" rtlCol="0" anchor="t" anchorCtr="0"/>
          <a:lstStyle/>
          <a:p>
            <a:pPr indent="0" algn="l">
              <a:lnSpc>
                <a:spcPct val="100000"/>
              </a:lnSpc>
              <a:defRPr/>
            </a:pPr>
            <a:r>
              <a:rPr lang="en-US" sz="1800" b="1" i="0" u="none" strike="noStrike">
                <a:solidFill>
                  <a:srgbClr val="333333"/>
                </a:solidFill>
                <a:latin typeface="Noto Sans SC"/>
                <a:ea typeface="Noto Sans SC"/>
                <a:cs typeface="Noto Sans SC"/>
                <a:sym typeface="Noto Sans SC"/>
              </a:rPr>
              <a:t>SWOT 分析</a:t>
            </a:r>
            <a:endParaRPr lang="en-US" sz="1100"/>
          </a:p>
          <a:p>
            <a:pPr indent="0" algn="l">
              <a:lnSpc>
                <a:spcPct val="116666"/>
              </a:lnSpc>
              <a:spcBef>
                <a:spcPts val="800"/>
              </a:spcBef>
            </a:pPr>
            <a:r>
              <a:rPr lang="en-US" sz="1300" b="0" i="0" u="none" strike="noStrike">
                <a:solidFill>
                  <a:srgbClr val="666666"/>
                </a:solidFill>
                <a:latin typeface="Noto Sans SC"/>
                <a:ea typeface="Noto Sans SC"/>
                <a:cs typeface="Noto Sans SC"/>
                <a:sym typeface="Noto Sans SC"/>
              </a:rPr>
              <a:t>综合分析企业内部的优势(S)与劣势(W)，结合外部的机会(O)与威胁(T)，制定匹配的战略组合。</a:t>
            </a:r>
          </a:p>
        </p:txBody>
      </p:sp>
      <p:sp>
        <p:nvSpPr>
          <p:cNvPr id="17" name="AutoShape 17"/>
          <p:cNvSpPr/>
          <p:nvPr/>
        </p:nvSpPr>
        <p:spPr>
          <a:xfrm>
            <a:off x="762000" y="4318000"/>
            <a:ext cx="3302000" cy="2032000"/>
          </a:xfrm>
          <a:prstGeom prst="roundRect">
            <a:avLst>
              <a:gd name="adj" fmla="val 0"/>
            </a:avLst>
          </a:prstGeom>
          <a:solidFill>
            <a:srgbClr val="FFFFFF">
              <a:alpha val="100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8" name="AutoShape 18"/>
          <p:cNvSpPr/>
          <p:nvPr/>
        </p:nvSpPr>
        <p:spPr>
          <a:xfrm>
            <a:off x="762000" y="4318000"/>
            <a:ext cx="3302000" cy="762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9" name="Picture 19"/>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16000" y="4699000"/>
            <a:ext cx="558800" cy="558800"/>
          </a:xfrm>
          <a:prstGeom prst="rect">
            <a:avLst/>
          </a:prstGeom>
        </p:spPr>
      </p:pic>
      <p:sp>
        <p:nvSpPr>
          <p:cNvPr id="20" name="AutoShape 20"/>
          <p:cNvSpPr/>
          <p:nvPr/>
        </p:nvSpPr>
        <p:spPr>
          <a:xfrm>
            <a:off x="1778000" y="4635500"/>
            <a:ext cx="2032000" cy="1397000"/>
          </a:xfrm>
          <a:prstGeom prst="rect">
            <a:avLst/>
          </a:prstGeom>
          <a:noFill/>
          <a:ln w="12700" cap="flat" cmpd="sng">
            <a:noFill/>
            <a:prstDash val="solid"/>
            <a:round/>
          </a:ln>
        </p:spPr>
        <p:txBody>
          <a:bodyPr vert="horz" wrap="square" lIns="0" tIns="0" rIns="0" bIns="0" rtlCol="0" anchor="t" anchorCtr="0"/>
          <a:lstStyle/>
          <a:p>
            <a:pPr indent="0" algn="l">
              <a:lnSpc>
                <a:spcPct val="100000"/>
              </a:lnSpc>
              <a:defRPr/>
            </a:pPr>
            <a:r>
              <a:rPr lang="en-US" sz="1800" b="1" i="0" u="none" strike="noStrike">
                <a:solidFill>
                  <a:srgbClr val="333333"/>
                </a:solidFill>
                <a:latin typeface="Noto Sans SC"/>
                <a:ea typeface="Noto Sans SC"/>
                <a:cs typeface="Noto Sans SC"/>
                <a:sym typeface="Noto Sans SC"/>
              </a:rPr>
              <a:t>价值链分析</a:t>
            </a:r>
            <a:endParaRPr lang="en-US" sz="1100"/>
          </a:p>
          <a:p>
            <a:pPr indent="0" algn="l">
              <a:lnSpc>
                <a:spcPct val="116666"/>
              </a:lnSpc>
              <a:spcBef>
                <a:spcPts val="800"/>
              </a:spcBef>
            </a:pPr>
            <a:r>
              <a:rPr lang="en-US" sz="1300" b="0" i="0" u="none" strike="noStrike">
                <a:solidFill>
                  <a:srgbClr val="666666"/>
                </a:solidFill>
                <a:latin typeface="Noto Sans SC"/>
                <a:ea typeface="Noto Sans SC"/>
                <a:cs typeface="Noto Sans SC"/>
                <a:sym typeface="Noto Sans SC"/>
              </a:rPr>
              <a:t>梳理企业研发、生产、营销、服务等价值创造环节，识别核心增值点，构建差异化竞争优势。</a:t>
            </a:r>
          </a:p>
        </p:txBody>
      </p:sp>
      <p:sp>
        <p:nvSpPr>
          <p:cNvPr id="21" name="AutoShape 21"/>
          <p:cNvSpPr/>
          <p:nvPr/>
        </p:nvSpPr>
        <p:spPr>
          <a:xfrm>
            <a:off x="4445000" y="4318000"/>
            <a:ext cx="3302000" cy="2032000"/>
          </a:xfrm>
          <a:prstGeom prst="roundRect">
            <a:avLst>
              <a:gd name="adj" fmla="val 0"/>
            </a:avLst>
          </a:prstGeom>
          <a:solidFill>
            <a:srgbClr val="FFFFFF">
              <a:alpha val="100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22" name="AutoShape 22"/>
          <p:cNvSpPr/>
          <p:nvPr/>
        </p:nvSpPr>
        <p:spPr>
          <a:xfrm>
            <a:off x="4445000" y="4318000"/>
            <a:ext cx="3302000" cy="762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23" name="Picture 23"/>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4699000" y="4699000"/>
            <a:ext cx="558800" cy="558800"/>
          </a:xfrm>
          <a:prstGeom prst="rect">
            <a:avLst/>
          </a:prstGeom>
        </p:spPr>
      </p:pic>
      <p:sp>
        <p:nvSpPr>
          <p:cNvPr id="24" name="AutoShape 24"/>
          <p:cNvSpPr/>
          <p:nvPr/>
        </p:nvSpPr>
        <p:spPr>
          <a:xfrm>
            <a:off x="5461000" y="4635500"/>
            <a:ext cx="2032000" cy="1397000"/>
          </a:xfrm>
          <a:prstGeom prst="rect">
            <a:avLst/>
          </a:prstGeom>
          <a:noFill/>
          <a:ln w="12700" cap="flat" cmpd="sng">
            <a:noFill/>
            <a:prstDash val="solid"/>
            <a:round/>
          </a:ln>
        </p:spPr>
        <p:txBody>
          <a:bodyPr vert="horz" wrap="square" lIns="0" tIns="0" rIns="0" bIns="0" rtlCol="0" anchor="t" anchorCtr="0"/>
          <a:lstStyle/>
          <a:p>
            <a:pPr indent="0" algn="l">
              <a:lnSpc>
                <a:spcPct val="100000"/>
              </a:lnSpc>
              <a:defRPr/>
            </a:pPr>
            <a:r>
              <a:rPr lang="en-US" sz="1800" b="1" i="0" u="none" strike="noStrike">
                <a:solidFill>
                  <a:srgbClr val="333333"/>
                </a:solidFill>
                <a:latin typeface="Noto Sans SC"/>
                <a:ea typeface="Noto Sans SC"/>
                <a:cs typeface="Noto Sans SC"/>
                <a:sym typeface="Noto Sans SC"/>
              </a:rPr>
              <a:t>BCG 矩阵</a:t>
            </a:r>
            <a:endParaRPr lang="en-US" sz="1100"/>
          </a:p>
          <a:p>
            <a:pPr indent="0" algn="l">
              <a:lnSpc>
                <a:spcPct val="116666"/>
              </a:lnSpc>
              <a:spcBef>
                <a:spcPts val="800"/>
              </a:spcBef>
            </a:pPr>
            <a:r>
              <a:rPr lang="en-US" sz="1300" b="0" i="0" u="none" strike="noStrike">
                <a:solidFill>
                  <a:srgbClr val="666666"/>
                </a:solidFill>
                <a:latin typeface="Noto Sans SC"/>
                <a:ea typeface="Noto Sans SC"/>
                <a:cs typeface="Noto Sans SC"/>
                <a:sym typeface="Noto Sans SC"/>
              </a:rPr>
              <a:t>通过“市场增长率”与“相对市场份额”两个维度评估多元化业务组合，指导战略资源分配。</a:t>
            </a:r>
          </a:p>
        </p:txBody>
      </p:sp>
      <p:sp>
        <p:nvSpPr>
          <p:cNvPr id="25" name="AutoShape 25"/>
          <p:cNvSpPr/>
          <p:nvPr/>
        </p:nvSpPr>
        <p:spPr>
          <a:xfrm>
            <a:off x="8128000" y="4318000"/>
            <a:ext cx="3302000" cy="2032000"/>
          </a:xfrm>
          <a:prstGeom prst="roundRect">
            <a:avLst>
              <a:gd name="adj" fmla="val 0"/>
            </a:avLst>
          </a:prstGeom>
          <a:solidFill>
            <a:srgbClr val="FFFFFF">
              <a:alpha val="100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26" name="AutoShape 26"/>
          <p:cNvSpPr/>
          <p:nvPr/>
        </p:nvSpPr>
        <p:spPr>
          <a:xfrm>
            <a:off x="8128000" y="4318000"/>
            <a:ext cx="3302000" cy="76200"/>
          </a:xfrm>
          <a:prstGeom prst="roundRect">
            <a:avLst>
              <a:gd name="adj" fmla="val 0"/>
            </a:avLst>
          </a:prstGeom>
          <a:solidFill>
            <a:srgbClr val="004D4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27" name="Picture 27"/>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382000" y="4699000"/>
            <a:ext cx="558800" cy="558800"/>
          </a:xfrm>
          <a:prstGeom prst="rect">
            <a:avLst/>
          </a:prstGeom>
        </p:spPr>
      </p:pic>
      <p:sp>
        <p:nvSpPr>
          <p:cNvPr id="28" name="AutoShape 28"/>
          <p:cNvSpPr/>
          <p:nvPr/>
        </p:nvSpPr>
        <p:spPr>
          <a:xfrm>
            <a:off x="9144000" y="4635500"/>
            <a:ext cx="2032000" cy="1397000"/>
          </a:xfrm>
          <a:prstGeom prst="rect">
            <a:avLst/>
          </a:prstGeom>
          <a:noFill/>
          <a:ln w="12700" cap="flat" cmpd="sng">
            <a:noFill/>
            <a:prstDash val="solid"/>
            <a:round/>
          </a:ln>
        </p:spPr>
        <p:txBody>
          <a:bodyPr vert="horz" wrap="square" lIns="0" tIns="0" rIns="0" bIns="0" rtlCol="0" anchor="t" anchorCtr="0"/>
          <a:lstStyle/>
          <a:p>
            <a:pPr indent="0" algn="l">
              <a:lnSpc>
                <a:spcPct val="100000"/>
              </a:lnSpc>
              <a:defRPr/>
            </a:pPr>
            <a:r>
              <a:rPr lang="en-US" sz="1800" b="1" i="0" u="none" strike="noStrike">
                <a:solidFill>
                  <a:srgbClr val="333333"/>
                </a:solidFill>
                <a:latin typeface="Noto Sans SC"/>
                <a:ea typeface="Noto Sans SC"/>
                <a:cs typeface="Noto Sans SC"/>
                <a:sym typeface="Noto Sans SC"/>
              </a:rPr>
              <a:t>平衡计分卡 (BSC)</a:t>
            </a:r>
            <a:endParaRPr lang="en-US" sz="1100"/>
          </a:p>
          <a:p>
            <a:pPr indent="0" algn="l">
              <a:lnSpc>
                <a:spcPct val="116666"/>
              </a:lnSpc>
              <a:spcBef>
                <a:spcPts val="800"/>
              </a:spcBef>
            </a:pPr>
            <a:r>
              <a:rPr lang="en-US" sz="1300" b="0" i="0" u="none" strike="noStrike">
                <a:solidFill>
                  <a:srgbClr val="666666"/>
                </a:solidFill>
                <a:latin typeface="Noto Sans SC"/>
                <a:ea typeface="Noto Sans SC"/>
                <a:cs typeface="Noto Sans SC"/>
                <a:sym typeface="Noto Sans SC"/>
              </a:rPr>
              <a:t>平衡财务与非财务指标，从财务、客户、内部流程及学习成长四个维度衡量绩效，确保战略落地。</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a:ea typeface="Noto Sans SC"/>
                <a:cs typeface="Noto Sans SC"/>
                <a:sym typeface="Noto Sans SC"/>
              </a:rPr>
              <a:t>主要工具详解：PESTEL分析 &amp; 波特五力模型</a:t>
            </a:r>
            <a:endParaRPr lang="en-US" sz="1100"/>
          </a:p>
        </p:txBody>
      </p:sp>
      <p:sp>
        <p:nvSpPr>
          <p:cNvPr id="3" name="AutoShape 3"/>
          <p:cNvSpPr/>
          <p:nvPr/>
        </p:nvSpPr>
        <p:spPr>
          <a:xfrm>
            <a:off x="762000" y="1270000"/>
            <a:ext cx="1066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spc="200">
                <a:solidFill>
                  <a:srgbClr val="004D40"/>
                </a:solidFill>
                <a:latin typeface="Noto Sans SC"/>
                <a:ea typeface="Noto Sans SC"/>
                <a:cs typeface="Noto Sans SC"/>
                <a:sym typeface="Noto Sans SC"/>
              </a:rPr>
              <a:t>TOOL DEEP DIVE</a:t>
            </a:r>
            <a:endParaRPr lang="en-US" sz="1100"/>
          </a:p>
        </p:txBody>
      </p:sp>
      <p:sp>
        <p:nvSpPr>
          <p:cNvPr id="4" name="AutoShape 4"/>
          <p:cNvSpPr/>
          <p:nvPr/>
        </p:nvSpPr>
        <p:spPr>
          <a:xfrm>
            <a:off x="762000" y="2032000"/>
            <a:ext cx="5207000" cy="4191000"/>
          </a:xfrm>
          <a:prstGeom prst="roundRect">
            <a:avLst>
              <a:gd name="adj" fmla="val 3636"/>
            </a:avLst>
          </a:prstGeom>
          <a:solidFill>
            <a:srgbClr val="FFFFFF">
              <a:alpha val="94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4"/>
          <a:srcRect/>
          <a:stretch>
            <a:fillRect/>
          </a:stretch>
        </p:blipFill>
        <p:spPr>
          <a:xfrm>
            <a:off x="1016000" y="2413000"/>
            <a:ext cx="1524000" cy="1524000"/>
          </a:xfrm>
          <a:prstGeom prst="roundRect">
            <a:avLst>
              <a:gd name="adj" fmla="val 6666"/>
            </a:avLst>
          </a:prstGeom>
          <a:noFill/>
          <a:ln w="25400" cap="flat" cmpd="sng">
            <a:noFill/>
            <a:prstDash val="solid"/>
            <a:round/>
          </a:ln>
        </p:spPr>
      </p:pic>
      <p:sp>
        <p:nvSpPr>
          <p:cNvPr id="6" name="AutoShape 6"/>
          <p:cNvSpPr/>
          <p:nvPr/>
        </p:nvSpPr>
        <p:spPr>
          <a:xfrm>
            <a:off x="2794000" y="2413000"/>
            <a:ext cx="2921000" cy="1524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004D40"/>
                </a:solidFill>
                <a:latin typeface="Noto Sans SC"/>
                <a:ea typeface="Noto Sans SC"/>
                <a:cs typeface="Noto Sans SC"/>
                <a:sym typeface="Noto Sans SC"/>
              </a:rPr>
              <a:t>PESTEL 分析</a:t>
            </a:r>
            <a:endParaRPr lang="en-US" sz="1100"/>
          </a:p>
          <a:p>
            <a:pPr indent="0" algn="l">
              <a:lnSpc>
                <a:spcPct val="100000"/>
              </a:lnSpc>
              <a:spcBef>
                <a:spcPts val="600"/>
              </a:spcBef>
            </a:pPr>
            <a:r>
              <a:rPr lang="en-US" sz="1200" b="0" i="0" u="none" strike="noStrike">
                <a:solidFill>
                  <a:srgbClr val="6B7280"/>
                </a:solidFill>
                <a:latin typeface="Noto Sans SC"/>
                <a:ea typeface="Noto Sans SC"/>
                <a:cs typeface="Noto Sans SC"/>
                <a:sym typeface="Noto Sans SC"/>
              </a:rPr>
              <a:t>用于宏观环境分析的经典框架，涵盖六大维度</a:t>
            </a:r>
          </a:p>
        </p:txBody>
      </p:sp>
      <p:sp>
        <p:nvSpPr>
          <p:cNvPr id="7" name="AutoShape 7"/>
          <p:cNvSpPr/>
          <p:nvPr/>
        </p:nvSpPr>
        <p:spPr>
          <a:xfrm>
            <a:off x="1016000" y="4191000"/>
            <a:ext cx="4699000" cy="1778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400" b="1" i="0" u="none" strike="noStrike">
                <a:solidFill>
                  <a:srgbClr val="333333"/>
                </a:solidFill>
                <a:latin typeface="Noto Sans SC"/>
                <a:ea typeface="Noto Sans SC"/>
                <a:cs typeface="Noto Sans SC"/>
                <a:sym typeface="Noto Sans SC"/>
              </a:rPr>
              <a:t>📌 定义：</a:t>
            </a:r>
            <a:r>
              <a:rPr lang="en-US" sz="1200" b="0" i="0" u="none" strike="noStrike">
                <a:solidFill>
                  <a:srgbClr val="4B5563"/>
                </a:solidFill>
                <a:latin typeface="Noto Sans SC"/>
                <a:ea typeface="Noto Sans SC"/>
                <a:cs typeface="Noto Sans SC"/>
                <a:sym typeface="Noto Sans SC"/>
              </a:rPr>
              <a:t>分析企业所处宏观环境的六大因素：政治 (P)、经济 (E)、社会 (S)、技术 (T)、环境 (E) 和法律 (L)。</a:t>
            </a:r>
            <a:endParaRPr lang="en-US" sz="1100"/>
          </a:p>
          <a:p>
            <a:pPr indent="0" algn="l">
              <a:lnSpc>
                <a:spcPct val="116666"/>
              </a:lnSpc>
              <a:spcBef>
                <a:spcPts val="1200"/>
              </a:spcBef>
            </a:pPr>
            <a:r>
              <a:rPr lang="en-US" sz="1400" b="1" i="0" u="none" strike="noStrike">
                <a:solidFill>
                  <a:srgbClr val="333333"/>
                </a:solidFill>
                <a:latin typeface="Noto Sans SC"/>
                <a:ea typeface="Noto Sans SC"/>
                <a:cs typeface="Noto Sans SC"/>
                <a:sym typeface="Noto Sans SC"/>
              </a:rPr>
              <a:t>🎯 应用：</a:t>
            </a:r>
            <a:r>
              <a:rPr lang="en-US" sz="1200" b="0" i="0" u="none" strike="noStrike">
                <a:solidFill>
                  <a:srgbClr val="4B5563"/>
                </a:solidFill>
                <a:latin typeface="Noto Sans SC"/>
                <a:ea typeface="Noto Sans SC"/>
                <a:cs typeface="Noto Sans SC"/>
                <a:sym typeface="Noto Sans SC"/>
              </a:rPr>
              <a:t>识别并理解可能影响行业发展与企业长期战略的关键外部趋势和宏观力量。</a:t>
            </a:r>
          </a:p>
        </p:txBody>
      </p:sp>
      <p:sp>
        <p:nvSpPr>
          <p:cNvPr id="8" name="AutoShape 8"/>
          <p:cNvSpPr/>
          <p:nvPr/>
        </p:nvSpPr>
        <p:spPr>
          <a:xfrm>
            <a:off x="6223000" y="2032000"/>
            <a:ext cx="5207000" cy="4191000"/>
          </a:xfrm>
          <a:prstGeom prst="roundRect">
            <a:avLst>
              <a:gd name="adj" fmla="val 3636"/>
            </a:avLst>
          </a:prstGeom>
          <a:solidFill>
            <a:srgbClr val="FFFFFF">
              <a:alpha val="94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5"/>
          <a:srcRect/>
          <a:stretch>
            <a:fillRect/>
          </a:stretch>
        </p:blipFill>
        <p:spPr>
          <a:xfrm>
            <a:off x="6477000" y="2413000"/>
            <a:ext cx="1524000" cy="1524000"/>
          </a:xfrm>
          <a:prstGeom prst="roundRect">
            <a:avLst>
              <a:gd name="adj" fmla="val 6666"/>
            </a:avLst>
          </a:prstGeom>
          <a:noFill/>
          <a:ln w="25400" cap="flat" cmpd="sng">
            <a:noFill/>
            <a:prstDash val="solid"/>
            <a:round/>
          </a:ln>
        </p:spPr>
      </p:pic>
      <p:sp>
        <p:nvSpPr>
          <p:cNvPr id="10" name="AutoShape 10"/>
          <p:cNvSpPr/>
          <p:nvPr/>
        </p:nvSpPr>
        <p:spPr>
          <a:xfrm>
            <a:off x="8255000" y="2413000"/>
            <a:ext cx="2921000" cy="1524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004D40"/>
                </a:solidFill>
                <a:latin typeface="Noto Sans SC"/>
                <a:ea typeface="Noto Sans SC"/>
                <a:cs typeface="Noto Sans SC"/>
                <a:sym typeface="Noto Sans SC"/>
              </a:rPr>
              <a:t>波特五力模型</a:t>
            </a:r>
            <a:endParaRPr lang="en-US" sz="1100"/>
          </a:p>
          <a:p>
            <a:pPr indent="0" algn="l">
              <a:lnSpc>
                <a:spcPct val="100000"/>
              </a:lnSpc>
              <a:spcBef>
                <a:spcPts val="600"/>
              </a:spcBef>
            </a:pPr>
            <a:r>
              <a:rPr lang="en-US" sz="1200" b="0" i="0" u="none" strike="noStrike">
                <a:solidFill>
                  <a:srgbClr val="6B7280"/>
                </a:solidFill>
                <a:latin typeface="Noto Sans SC"/>
                <a:ea typeface="Noto Sans SC"/>
                <a:cs typeface="Noto Sans SC"/>
                <a:sym typeface="Noto Sans SC"/>
              </a:rPr>
              <a:t>剖析行业竞争结构与盈利能力的战略工具</a:t>
            </a:r>
          </a:p>
        </p:txBody>
      </p:sp>
      <p:sp>
        <p:nvSpPr>
          <p:cNvPr id="11" name="AutoShape 11"/>
          <p:cNvSpPr/>
          <p:nvPr/>
        </p:nvSpPr>
        <p:spPr>
          <a:xfrm>
            <a:off x="6477000" y="4191000"/>
            <a:ext cx="4699000" cy="1778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400" b="1" i="0" u="none" strike="noStrike">
                <a:solidFill>
                  <a:srgbClr val="333333"/>
                </a:solidFill>
                <a:latin typeface="Noto Sans SC"/>
                <a:ea typeface="Noto Sans SC"/>
                <a:cs typeface="Noto Sans SC"/>
                <a:sym typeface="Noto Sans SC"/>
              </a:rPr>
              <a:t>📌 定义：</a:t>
            </a:r>
            <a:r>
              <a:rPr lang="en-US" sz="1200" b="0" i="0" u="none" strike="noStrike">
                <a:solidFill>
                  <a:srgbClr val="4B5563"/>
                </a:solidFill>
                <a:latin typeface="Noto Sans SC"/>
                <a:ea typeface="Noto Sans SC"/>
                <a:cs typeface="Noto Sans SC"/>
                <a:sym typeface="Noto Sans SC"/>
              </a:rPr>
              <a:t>分析行业竞争格局的五大驱动力：供应商与购买者的议价能力、潜在进入者与替代品的威胁，以及现有竞争者之间的对抗。</a:t>
            </a:r>
            <a:endParaRPr lang="en-US" sz="1100"/>
          </a:p>
          <a:p>
            <a:pPr indent="0" algn="l">
              <a:lnSpc>
                <a:spcPct val="116666"/>
              </a:lnSpc>
              <a:spcBef>
                <a:spcPts val="1200"/>
              </a:spcBef>
            </a:pPr>
            <a:r>
              <a:rPr lang="en-US" sz="1400" b="1" i="0" u="none" strike="noStrike">
                <a:solidFill>
                  <a:srgbClr val="333333"/>
                </a:solidFill>
                <a:latin typeface="Noto Sans SC"/>
                <a:ea typeface="Noto Sans SC"/>
                <a:cs typeface="Noto Sans SC"/>
                <a:sym typeface="Noto Sans SC"/>
              </a:rPr>
              <a:t>🎯 应用：</a:t>
            </a:r>
            <a:r>
              <a:rPr lang="en-US" sz="1200" b="0" i="0" u="none" strike="noStrike">
                <a:solidFill>
                  <a:srgbClr val="4B5563"/>
                </a:solidFill>
                <a:latin typeface="Noto Sans SC"/>
                <a:ea typeface="Noto Sans SC"/>
                <a:cs typeface="Noto Sans SC"/>
                <a:sym typeface="Noto Sans SC"/>
              </a:rPr>
              <a:t>科学评估特定行业的整体吸引力，帮助企业找准定位并制定差异化的竞争防御与进攻战略。</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8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571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a:ea typeface="Noto Sans SC"/>
                <a:cs typeface="Noto Sans SC"/>
                <a:sym typeface="Noto Sans SC"/>
              </a:rPr>
              <a:t>主要工具详解：SWOT分析 &amp; 价值链分析</a:t>
            </a:r>
            <a:endParaRPr lang="en-US" sz="1100"/>
          </a:p>
        </p:txBody>
      </p:sp>
      <p:sp>
        <p:nvSpPr>
          <p:cNvPr id="4" name="AutoShape 4"/>
          <p:cNvSpPr/>
          <p:nvPr/>
        </p:nvSpPr>
        <p:spPr>
          <a:xfrm>
            <a:off x="762000" y="1270000"/>
            <a:ext cx="1066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4D40"/>
                </a:solidFill>
                <a:latin typeface="Noto Sans SC"/>
                <a:ea typeface="Noto Sans SC"/>
                <a:cs typeface="Noto Sans SC"/>
                <a:sym typeface="Noto Sans SC"/>
              </a:rPr>
              <a:t>TOOL DEEP DIVE</a:t>
            </a:r>
            <a:endParaRPr lang="en-US" sz="1100"/>
          </a:p>
        </p:txBody>
      </p:sp>
      <p:sp>
        <p:nvSpPr>
          <p:cNvPr id="5" name="AutoShape 5"/>
          <p:cNvSpPr/>
          <p:nvPr/>
        </p:nvSpPr>
        <p:spPr>
          <a:xfrm>
            <a:off x="762000" y="2032000"/>
            <a:ext cx="5207000" cy="4318000"/>
          </a:xfrm>
          <a:prstGeom prst="roundRect">
            <a:avLst>
              <a:gd name="adj" fmla="val 3529"/>
            </a:avLst>
          </a:prstGeom>
          <a:solidFill>
            <a:srgbClr val="FFFFFF">
              <a:alpha val="100000"/>
            </a:srgbClr>
          </a:solidFill>
          <a:ln w="12700" cap="flat" cmpd="sng">
            <a:solidFill>
              <a:srgbClr val="E6E6E6">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r:embed="rId4"/>
          <a:srcRect t="31081" b="31081"/>
          <a:stretch>
            <a:fillRect/>
          </a:stretch>
        </p:blipFill>
        <p:spPr>
          <a:xfrm>
            <a:off x="1016000" y="2286000"/>
            <a:ext cx="4699000" cy="1778000"/>
          </a:xfrm>
          <a:prstGeom prst="rect">
            <a:avLst/>
          </a:prstGeom>
          <a:noFill/>
          <a:ln w="25400" cap="flat" cmpd="sng">
            <a:noFill/>
            <a:prstDash val="solid"/>
            <a:round/>
          </a:ln>
        </p:spPr>
      </p:pic>
      <p:sp>
        <p:nvSpPr>
          <p:cNvPr id="7" name="AutoShape 7"/>
          <p:cNvSpPr/>
          <p:nvPr/>
        </p:nvSpPr>
        <p:spPr>
          <a:xfrm>
            <a:off x="1016000" y="4254500"/>
            <a:ext cx="4699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4D40"/>
                </a:solidFill>
                <a:latin typeface="Noto Sans SC"/>
                <a:ea typeface="Noto Sans SC"/>
                <a:cs typeface="Noto Sans SC"/>
                <a:sym typeface="Noto Sans SC"/>
              </a:rPr>
              <a:t>SWOT 分析</a:t>
            </a:r>
            <a:endParaRPr lang="en-US" sz="1100"/>
          </a:p>
        </p:txBody>
      </p:sp>
      <p:sp>
        <p:nvSpPr>
          <p:cNvPr id="8" name="AutoShape 8"/>
          <p:cNvSpPr/>
          <p:nvPr/>
        </p:nvSpPr>
        <p:spPr>
          <a:xfrm>
            <a:off x="1016000" y="4826000"/>
            <a:ext cx="4699000" cy="1397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300" b="1" i="0" u="none" strike="noStrike">
                <a:solidFill>
                  <a:srgbClr val="333333"/>
                </a:solidFill>
                <a:latin typeface="Noto Sans SC"/>
                <a:ea typeface="Noto Sans SC"/>
                <a:cs typeface="Noto Sans SC"/>
                <a:sym typeface="Noto Sans SC"/>
              </a:rPr>
              <a:t>定义：</a:t>
            </a:r>
            <a:r>
              <a:rPr lang="en-US" sz="1300" b="0" i="0" u="none" strike="noStrike">
                <a:solidFill>
                  <a:srgbClr val="555555"/>
                </a:solidFill>
                <a:latin typeface="Noto Sans SC"/>
                <a:ea typeface="Noto Sans SC"/>
                <a:cs typeface="Noto Sans SC"/>
                <a:sym typeface="Noto Sans SC"/>
              </a:rPr>
              <a:t>综合分析企业内部的优势(S)和劣势(W)，以及外部环境的机会(O)和威胁(T)，全面审视企业现状。</a:t>
            </a:r>
            <a:endParaRPr lang="en-US" sz="1100"/>
          </a:p>
          <a:p>
            <a:pPr indent="0" algn="l">
              <a:lnSpc>
                <a:spcPct val="116666"/>
              </a:lnSpc>
              <a:spcBef>
                <a:spcPts val="800"/>
              </a:spcBef>
            </a:pPr>
            <a:r>
              <a:rPr lang="en-US" sz="1300" b="1" i="0" u="none" strike="noStrike">
                <a:solidFill>
                  <a:srgbClr val="333333"/>
                </a:solidFill>
                <a:latin typeface="Noto Sans SC"/>
                <a:ea typeface="Noto Sans SC"/>
                <a:cs typeface="Noto Sans SC"/>
                <a:sym typeface="Noto Sans SC"/>
              </a:rPr>
              <a:t>应用：</a:t>
            </a:r>
            <a:r>
              <a:rPr lang="en-US" sz="1300" b="0" i="0" u="none" strike="noStrike">
                <a:solidFill>
                  <a:srgbClr val="555555"/>
                </a:solidFill>
                <a:latin typeface="Noto Sans SC"/>
                <a:ea typeface="Noto Sans SC"/>
                <a:cs typeface="Noto Sans SC"/>
                <a:sym typeface="Noto Sans SC"/>
              </a:rPr>
              <a:t>组合内外部因素，制定SO（增长型）、WO（扭转型）、ST（防御型）、WT（多种经营）四大战略方向。</a:t>
            </a:r>
          </a:p>
        </p:txBody>
      </p:sp>
      <p:sp>
        <p:nvSpPr>
          <p:cNvPr id="9" name="AutoShape 9"/>
          <p:cNvSpPr/>
          <p:nvPr/>
        </p:nvSpPr>
        <p:spPr>
          <a:xfrm>
            <a:off x="6223000" y="2032000"/>
            <a:ext cx="5207000" cy="4318000"/>
          </a:xfrm>
          <a:prstGeom prst="roundRect">
            <a:avLst>
              <a:gd name="adj" fmla="val 3529"/>
            </a:avLst>
          </a:prstGeom>
          <a:solidFill>
            <a:srgbClr val="FFFFFF">
              <a:alpha val="100000"/>
            </a:srgbClr>
          </a:solidFill>
          <a:ln w="12700" cap="flat" cmpd="sng">
            <a:solidFill>
              <a:srgbClr val="E6E6E6">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0" name="Picture 10"/>
          <p:cNvPicPr>
            <a:picLocks noChangeAspect="1"/>
          </p:cNvPicPr>
          <p:nvPr/>
        </p:nvPicPr>
        <p:blipFill>
          <a:blip r:embed="rId5"/>
          <a:srcRect t="24774" b="24774"/>
          <a:stretch>
            <a:fillRect/>
          </a:stretch>
        </p:blipFill>
        <p:spPr>
          <a:xfrm>
            <a:off x="6477000" y="2286000"/>
            <a:ext cx="4699000" cy="1778000"/>
          </a:xfrm>
          <a:prstGeom prst="rect">
            <a:avLst/>
          </a:prstGeom>
          <a:noFill/>
          <a:ln w="25400" cap="flat" cmpd="sng">
            <a:noFill/>
            <a:prstDash val="solid"/>
            <a:round/>
          </a:ln>
        </p:spPr>
      </p:pic>
      <p:sp>
        <p:nvSpPr>
          <p:cNvPr id="11" name="AutoShape 11"/>
          <p:cNvSpPr/>
          <p:nvPr/>
        </p:nvSpPr>
        <p:spPr>
          <a:xfrm>
            <a:off x="6477000" y="4254500"/>
            <a:ext cx="4699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4D40"/>
                </a:solidFill>
                <a:latin typeface="Noto Sans SC"/>
                <a:ea typeface="Noto Sans SC"/>
                <a:cs typeface="Noto Sans SC"/>
                <a:sym typeface="Noto Sans SC"/>
              </a:rPr>
              <a:t>价值链分析</a:t>
            </a:r>
            <a:endParaRPr lang="en-US" sz="1100"/>
          </a:p>
        </p:txBody>
      </p:sp>
      <p:sp>
        <p:nvSpPr>
          <p:cNvPr id="12" name="AutoShape 12"/>
          <p:cNvSpPr/>
          <p:nvPr/>
        </p:nvSpPr>
        <p:spPr>
          <a:xfrm>
            <a:off x="6477000" y="4826000"/>
            <a:ext cx="4699000" cy="1397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300" b="1" i="0" u="none" strike="noStrike">
                <a:solidFill>
                  <a:srgbClr val="333333"/>
                </a:solidFill>
                <a:latin typeface="Noto Sans SC"/>
                <a:ea typeface="Noto Sans SC"/>
                <a:cs typeface="Noto Sans SC"/>
                <a:sym typeface="Noto Sans SC"/>
              </a:rPr>
              <a:t>定义：</a:t>
            </a:r>
            <a:r>
              <a:rPr lang="en-US" sz="1300" b="0" i="0" u="none" strike="noStrike">
                <a:solidFill>
                  <a:srgbClr val="555555"/>
                </a:solidFill>
                <a:latin typeface="Noto Sans SC"/>
                <a:ea typeface="Noto Sans SC"/>
                <a:cs typeface="Noto Sans SC"/>
                <a:sym typeface="Noto Sans SC"/>
              </a:rPr>
              <a:t>将企业整体经营活动系统性地分解为“基本活动”与“支持活动”，深入分析各环节的价值创造逻辑和成本构成。</a:t>
            </a:r>
            <a:endParaRPr lang="en-US" sz="1100"/>
          </a:p>
          <a:p>
            <a:pPr indent="0" algn="l">
              <a:lnSpc>
                <a:spcPct val="116666"/>
              </a:lnSpc>
              <a:spcBef>
                <a:spcPts val="800"/>
              </a:spcBef>
            </a:pPr>
            <a:r>
              <a:rPr lang="en-US" sz="1300" b="1" i="0" u="none" strike="noStrike">
                <a:solidFill>
                  <a:srgbClr val="333333"/>
                </a:solidFill>
                <a:latin typeface="Noto Sans SC"/>
                <a:ea typeface="Noto Sans SC"/>
                <a:cs typeface="Noto Sans SC"/>
                <a:sym typeface="Noto Sans SC"/>
              </a:rPr>
              <a:t>应用：</a:t>
            </a:r>
            <a:r>
              <a:rPr lang="en-US" sz="1300" b="0" i="0" u="none" strike="noStrike">
                <a:solidFill>
                  <a:srgbClr val="555555"/>
                </a:solidFill>
                <a:latin typeface="Noto Sans SC"/>
                <a:ea typeface="Noto Sans SC"/>
                <a:cs typeface="Noto Sans SC"/>
                <a:sym typeface="Noto Sans SC"/>
              </a:rPr>
              <a:t>精准识别企业核心竞争力的来源，优化关键业务流程，通过差异化或低成本战略构建可持续的竞争优势。</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a:ea typeface="Noto Sans SC"/>
                <a:cs typeface="Noto Sans SC"/>
                <a:sym typeface="Noto Sans SC"/>
              </a:rPr>
              <a:t>主要工具详解：BCG矩阵 &amp; 平衡计分卡</a:t>
            </a:r>
            <a:endParaRPr lang="en-US" sz="1100"/>
          </a:p>
        </p:txBody>
      </p:sp>
      <p:sp>
        <p:nvSpPr>
          <p:cNvPr id="4" name="AutoShape 4"/>
          <p:cNvSpPr/>
          <p:nvPr/>
        </p:nvSpPr>
        <p:spPr>
          <a:xfrm>
            <a:off x="762000" y="1270000"/>
            <a:ext cx="1066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spc="200">
                <a:solidFill>
                  <a:srgbClr val="004D40"/>
                </a:solidFill>
                <a:latin typeface="Noto Sans SC"/>
                <a:ea typeface="Noto Sans SC"/>
                <a:cs typeface="Noto Sans SC"/>
                <a:sym typeface="Noto Sans SC"/>
              </a:rPr>
              <a:t>TOOL DEEP DIVE</a:t>
            </a:r>
            <a:endParaRPr lang="en-US" sz="1100"/>
          </a:p>
        </p:txBody>
      </p:sp>
      <p:sp>
        <p:nvSpPr>
          <p:cNvPr id="5" name="AutoShape 5"/>
          <p:cNvSpPr/>
          <p:nvPr/>
        </p:nvSpPr>
        <p:spPr>
          <a:xfrm>
            <a:off x="762000" y="2032000"/>
            <a:ext cx="5207000" cy="4318000"/>
          </a:xfrm>
          <a:prstGeom prst="roundRect">
            <a:avLst>
              <a:gd name="adj" fmla="val 3529"/>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r:embed="rId4"/>
          <a:srcRect t="30106" b="30106"/>
          <a:stretch>
            <a:fillRect/>
          </a:stretch>
        </p:blipFill>
        <p:spPr>
          <a:xfrm>
            <a:off x="1016000" y="2286000"/>
            <a:ext cx="4699000" cy="1778000"/>
          </a:xfrm>
          <a:prstGeom prst="roundRect">
            <a:avLst>
              <a:gd name="adj" fmla="val 5714"/>
            </a:avLst>
          </a:prstGeom>
          <a:noFill/>
          <a:ln w="25400" cap="flat" cmpd="sng">
            <a:noFill/>
            <a:prstDash val="solid"/>
            <a:round/>
          </a:ln>
        </p:spPr>
      </p:pic>
      <p:sp>
        <p:nvSpPr>
          <p:cNvPr id="7" name="AutoShape 7"/>
          <p:cNvSpPr/>
          <p:nvPr/>
        </p:nvSpPr>
        <p:spPr>
          <a:xfrm>
            <a:off x="1016000" y="4254500"/>
            <a:ext cx="4699000" cy="1905000"/>
          </a:xfrm>
          <a:prstGeom prst="rect">
            <a:avLst/>
          </a:prstGeom>
          <a:noFill/>
          <a:ln w="12700" cap="flat" cmpd="sng">
            <a:noFill/>
            <a:prstDash val="solid"/>
            <a:round/>
          </a:ln>
        </p:spPr>
        <p:txBody>
          <a:bodyPr vert="horz" wrap="square" lIns="0" tIns="0" rIns="0" bIns="0" rtlCol="0" anchor="ctr" anchorCtr="0"/>
          <a:lstStyle/>
          <a:p>
            <a:pPr indent="0" algn="l">
              <a:lnSpc>
                <a:spcPct val="100000"/>
              </a:lnSpc>
              <a:spcAft>
                <a:spcPts val="1000"/>
              </a:spcAft>
              <a:defRPr/>
            </a:pPr>
            <a:r>
              <a:rPr lang="en-US" sz="2000" b="1" i="0" u="none" strike="noStrike">
                <a:solidFill>
                  <a:srgbClr val="004D40"/>
                </a:solidFill>
                <a:latin typeface="Noto Sans SC"/>
                <a:ea typeface="Noto Sans SC"/>
                <a:cs typeface="Noto Sans SC"/>
                <a:sym typeface="Noto Sans SC"/>
              </a:rPr>
              <a:t>01 / BCG 矩阵 (BCG Matrix)</a:t>
            </a:r>
            <a:endParaRPr lang="en-US" sz="1100"/>
          </a:p>
          <a:p>
            <a:pPr indent="0" algn="l">
              <a:lnSpc>
                <a:spcPct val="116666"/>
              </a:lnSpc>
            </a:pPr>
            <a:r>
              <a:rPr lang="en-US" sz="1300" b="1" i="0" u="none" strike="noStrike">
                <a:solidFill>
                  <a:srgbClr val="333333"/>
                </a:solidFill>
                <a:latin typeface="Noto Sans SC"/>
                <a:ea typeface="Noto Sans SC"/>
                <a:cs typeface="Noto Sans SC"/>
                <a:sym typeface="Noto Sans SC"/>
              </a:rPr>
              <a:t>定义：</a:t>
            </a:r>
            <a:r>
              <a:rPr lang="en-US" sz="1300" b="0" i="0" u="none" strike="noStrike">
                <a:solidFill>
                  <a:srgbClr val="555555"/>
                </a:solidFill>
                <a:latin typeface="Noto Sans SC"/>
                <a:ea typeface="Noto Sans SC"/>
                <a:cs typeface="Noto Sans SC"/>
                <a:sym typeface="Noto Sans SC"/>
              </a:rPr>
              <a:t>根据“市场增长率”和“相对市场份额”两个核心维度，将企业多元化业务组合划分为明星、金牛、问题和瘦狗四类。</a:t>
            </a:r>
          </a:p>
          <a:p>
            <a:pPr indent="0" algn="l">
              <a:lnSpc>
                <a:spcPct val="116666"/>
              </a:lnSpc>
              <a:spcBef>
                <a:spcPts val="800"/>
              </a:spcBef>
            </a:pPr>
            <a:r>
              <a:rPr lang="en-US" sz="1300" b="1" i="0" u="none" strike="noStrike">
                <a:solidFill>
                  <a:srgbClr val="333333"/>
                </a:solidFill>
                <a:latin typeface="Noto Sans SC"/>
                <a:ea typeface="Noto Sans SC"/>
                <a:cs typeface="Noto Sans SC"/>
                <a:sym typeface="Noto Sans SC"/>
              </a:rPr>
              <a:t>应用：</a:t>
            </a:r>
            <a:r>
              <a:rPr lang="en-US" sz="1300" b="0" i="0" u="none" strike="noStrike">
                <a:solidFill>
                  <a:srgbClr val="555555"/>
                </a:solidFill>
                <a:latin typeface="Noto Sans SC"/>
                <a:ea typeface="Noto Sans SC"/>
                <a:cs typeface="Noto Sans SC"/>
                <a:sym typeface="Noto Sans SC"/>
              </a:rPr>
              <a:t>辅助企业识别核心业务，进行业务组合的战略分析，从而科学地指导有限资源在不同业务单元间的分配与取舍。</a:t>
            </a:r>
          </a:p>
        </p:txBody>
      </p:sp>
      <p:sp>
        <p:nvSpPr>
          <p:cNvPr id="8" name="AutoShape 8"/>
          <p:cNvSpPr/>
          <p:nvPr/>
        </p:nvSpPr>
        <p:spPr>
          <a:xfrm>
            <a:off x="6223000" y="2032000"/>
            <a:ext cx="5207000" cy="4318000"/>
          </a:xfrm>
          <a:prstGeom prst="roundRect">
            <a:avLst>
              <a:gd name="adj" fmla="val 3529"/>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5"/>
          <a:srcRect t="31081" b="31081"/>
          <a:stretch>
            <a:fillRect/>
          </a:stretch>
        </p:blipFill>
        <p:spPr>
          <a:xfrm>
            <a:off x="6477000" y="2286000"/>
            <a:ext cx="4699000" cy="1778000"/>
          </a:xfrm>
          <a:prstGeom prst="roundRect">
            <a:avLst>
              <a:gd name="adj" fmla="val 5714"/>
            </a:avLst>
          </a:prstGeom>
          <a:noFill/>
          <a:ln w="25400" cap="flat" cmpd="sng">
            <a:noFill/>
            <a:prstDash val="solid"/>
            <a:round/>
          </a:ln>
        </p:spPr>
      </p:pic>
      <p:sp>
        <p:nvSpPr>
          <p:cNvPr id="10" name="AutoShape 10"/>
          <p:cNvSpPr/>
          <p:nvPr/>
        </p:nvSpPr>
        <p:spPr>
          <a:xfrm>
            <a:off x="6477000" y="4254500"/>
            <a:ext cx="4699000" cy="1905000"/>
          </a:xfrm>
          <a:prstGeom prst="rect">
            <a:avLst/>
          </a:prstGeom>
          <a:noFill/>
          <a:ln w="12700" cap="flat" cmpd="sng">
            <a:noFill/>
            <a:prstDash val="solid"/>
            <a:round/>
          </a:ln>
        </p:spPr>
        <p:txBody>
          <a:bodyPr vert="horz" wrap="square" lIns="0" tIns="0" rIns="0" bIns="0" rtlCol="0" anchor="ctr" anchorCtr="0"/>
          <a:lstStyle/>
          <a:p>
            <a:pPr indent="0" algn="l">
              <a:lnSpc>
                <a:spcPct val="100000"/>
              </a:lnSpc>
              <a:spcAft>
                <a:spcPts val="1000"/>
              </a:spcAft>
              <a:defRPr/>
            </a:pPr>
            <a:r>
              <a:rPr lang="en-US" sz="2000" b="1" i="0" u="none" strike="noStrike">
                <a:solidFill>
                  <a:srgbClr val="004D40"/>
                </a:solidFill>
                <a:latin typeface="Noto Sans SC"/>
                <a:ea typeface="Noto Sans SC"/>
                <a:cs typeface="Noto Sans SC"/>
                <a:sym typeface="Noto Sans SC"/>
              </a:rPr>
              <a:t>02 / 平衡计分卡 (BSC)</a:t>
            </a:r>
            <a:endParaRPr lang="en-US" sz="1100"/>
          </a:p>
          <a:p>
            <a:pPr indent="0" algn="l">
              <a:lnSpc>
                <a:spcPct val="116666"/>
              </a:lnSpc>
            </a:pPr>
            <a:r>
              <a:rPr lang="en-US" sz="1300" b="1" i="0" u="none" strike="noStrike">
                <a:solidFill>
                  <a:srgbClr val="333333"/>
                </a:solidFill>
                <a:latin typeface="Noto Sans SC"/>
                <a:ea typeface="Noto Sans SC"/>
                <a:cs typeface="Noto Sans SC"/>
                <a:sym typeface="Noto Sans SC"/>
              </a:rPr>
              <a:t>定义：</a:t>
            </a:r>
            <a:r>
              <a:rPr lang="en-US" sz="1300" b="0" i="0" u="none" strike="noStrike">
                <a:solidFill>
                  <a:srgbClr val="555555"/>
                </a:solidFill>
                <a:latin typeface="Noto Sans SC"/>
                <a:ea typeface="Noto Sans SC"/>
                <a:cs typeface="Noto Sans SC"/>
                <a:sym typeface="Noto Sans SC"/>
              </a:rPr>
              <a:t>从财务、客户、内部业务流程、学习与成长四个维度构建指标体系，将企业的战略愿景转化为可衡量、可执行的绩效指标。</a:t>
            </a:r>
          </a:p>
          <a:p>
            <a:pPr indent="0" algn="l">
              <a:lnSpc>
                <a:spcPct val="116666"/>
              </a:lnSpc>
              <a:spcBef>
                <a:spcPts val="800"/>
              </a:spcBef>
            </a:pPr>
            <a:r>
              <a:rPr lang="en-US" sz="1300" b="1" i="0" u="none" strike="noStrike">
                <a:solidFill>
                  <a:srgbClr val="333333"/>
                </a:solidFill>
                <a:latin typeface="Noto Sans SC"/>
                <a:ea typeface="Noto Sans SC"/>
                <a:cs typeface="Noto Sans SC"/>
                <a:sym typeface="Noto Sans SC"/>
              </a:rPr>
              <a:t>应用：</a:t>
            </a:r>
            <a:r>
              <a:rPr lang="en-US" sz="1300" b="0" i="0" u="none" strike="noStrike">
                <a:solidFill>
                  <a:srgbClr val="555555"/>
                </a:solidFill>
                <a:latin typeface="Noto Sans SC"/>
                <a:ea typeface="Noto Sans SC"/>
                <a:cs typeface="Noto Sans SC"/>
                <a:sym typeface="Noto Sans SC"/>
              </a:rPr>
              <a:t>确保企业战略自上而下的有效分解与落地，平衡短期财务结果与长期发展能力，实现全方位的战略实施与监控。</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8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571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a:ea typeface="Noto Sans SC"/>
                <a:cs typeface="Noto Sans SC"/>
                <a:sym typeface="Noto Sans SC"/>
              </a:rPr>
              <a:t>实际工作过程与理论学习场景</a:t>
            </a:r>
            <a:endParaRPr lang="en-US" sz="1100"/>
          </a:p>
        </p:txBody>
      </p:sp>
      <p:sp>
        <p:nvSpPr>
          <p:cNvPr id="4" name="AutoShape 4"/>
          <p:cNvSpPr/>
          <p:nvPr/>
        </p:nvSpPr>
        <p:spPr>
          <a:xfrm>
            <a:off x="762000" y="1206500"/>
            <a:ext cx="10668000" cy="317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004D40"/>
                </a:solidFill>
                <a:latin typeface="Noto Sans SC"/>
                <a:ea typeface="Noto Sans SC"/>
                <a:cs typeface="Noto Sans SC"/>
                <a:sym typeface="Noto Sans SC"/>
              </a:rPr>
              <a:t>PRACTICAL &amp; LEARNING SCENARIOS</a:t>
            </a:r>
            <a:endParaRPr lang="en-US" sz="1100"/>
          </a:p>
        </p:txBody>
      </p:sp>
      <p:sp>
        <p:nvSpPr>
          <p:cNvPr id="5" name="AutoShape 5"/>
          <p:cNvSpPr/>
          <p:nvPr/>
        </p:nvSpPr>
        <p:spPr>
          <a:xfrm>
            <a:off x="762000" y="1905000"/>
            <a:ext cx="5207000" cy="4445000"/>
          </a:xfrm>
          <a:prstGeom prst="roundRect">
            <a:avLst>
              <a:gd name="adj" fmla="val 3428"/>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r:embed="rId4"/>
          <a:srcRect t="21635" b="21635"/>
          <a:stretch>
            <a:fillRect/>
          </a:stretch>
        </p:blipFill>
        <p:spPr>
          <a:xfrm>
            <a:off x="1016000" y="2159000"/>
            <a:ext cx="4699000" cy="1778000"/>
          </a:xfrm>
          <a:prstGeom prst="roundRect">
            <a:avLst>
              <a:gd name="adj" fmla="val 5714"/>
            </a:avLst>
          </a:prstGeom>
          <a:noFill/>
          <a:ln w="25400" cap="flat" cmpd="sng">
            <a:noFill/>
            <a:prstDash val="solid"/>
            <a:round/>
          </a:ln>
        </p:spPr>
      </p:pic>
      <p:sp>
        <p:nvSpPr>
          <p:cNvPr id="7" name="AutoShape 7"/>
          <p:cNvSpPr/>
          <p:nvPr/>
        </p:nvSpPr>
        <p:spPr>
          <a:xfrm>
            <a:off x="1016000" y="4191000"/>
            <a:ext cx="4699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4D40"/>
                </a:solidFill>
                <a:latin typeface="Noto Sans SC"/>
                <a:ea typeface="Noto Sans SC"/>
                <a:cs typeface="Noto Sans SC"/>
                <a:sym typeface="Noto Sans SC"/>
              </a:rPr>
              <a:t>实际工作场景</a:t>
            </a:r>
            <a:endParaRPr lang="en-US" sz="1100"/>
          </a:p>
        </p:txBody>
      </p:sp>
      <p:sp>
        <p:nvSpPr>
          <p:cNvPr id="8" name="AutoShape 8"/>
          <p:cNvSpPr/>
          <p:nvPr/>
        </p:nvSpPr>
        <p:spPr>
          <a:xfrm>
            <a:off x="1016000" y="4826000"/>
            <a:ext cx="4699000" cy="1397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200" b="1" i="0" u="none" strike="noStrike">
                <a:solidFill>
                  <a:srgbClr val="004D40"/>
                </a:solidFill>
                <a:latin typeface="Noto Sans SC"/>
                <a:ea typeface="Noto Sans SC"/>
                <a:cs typeface="Noto Sans SC"/>
                <a:sym typeface="Noto Sans SC"/>
              </a:rPr>
              <a:t>▌场景一：新市场进入决策 ｜</a:t>
            </a:r>
            <a:r>
              <a:rPr lang="en-US" sz="1200" b="0" i="0" u="none" strike="noStrike">
                <a:solidFill>
                  <a:srgbClr val="555555"/>
                </a:solidFill>
                <a:latin typeface="Noto Sans SC"/>
                <a:ea typeface="Noto Sans SC"/>
                <a:cs typeface="Noto Sans SC"/>
                <a:sym typeface="Noto Sans SC"/>
              </a:rPr>
              <a:t>运用PESTEL、五力模型与SWOT分析工具，全面评估宏观环境、行业竞争格局及企业自身资源，科学决策进入新市场的可行性与最佳模式。</a:t>
            </a:r>
            <a:endParaRPr lang="en-US" sz="1100"/>
          </a:p>
          <a:p>
            <a:pPr indent="0" algn="l">
              <a:lnSpc>
                <a:spcPct val="108333"/>
              </a:lnSpc>
              <a:spcBef>
                <a:spcPts val="800"/>
              </a:spcBef>
            </a:pPr>
            <a:r>
              <a:rPr lang="en-US" sz="1200" b="1" i="0" u="none" strike="noStrike">
                <a:solidFill>
                  <a:srgbClr val="004D40"/>
                </a:solidFill>
                <a:latin typeface="Noto Sans SC"/>
                <a:ea typeface="Noto Sans SC"/>
                <a:cs typeface="Noto Sans SC"/>
                <a:sym typeface="Noto Sans SC"/>
              </a:rPr>
              <a:t>▌场景二：年度战略规划 ｜</a:t>
            </a:r>
            <a:r>
              <a:rPr lang="en-US" sz="1200" b="0" i="0" u="none" strike="noStrike">
                <a:solidFill>
                  <a:srgbClr val="555555"/>
                </a:solidFill>
                <a:latin typeface="Noto Sans SC"/>
                <a:ea typeface="Noto Sans SC"/>
                <a:cs typeface="Noto Sans SC"/>
                <a:sym typeface="Noto Sans SC"/>
              </a:rPr>
              <a:t>利用BCG矩阵分析并优化业务组合，通过平衡计分卡(BSC)将公司战略自上而下分解为各部门可执行的具体指标，确保战略落地。</a:t>
            </a:r>
          </a:p>
        </p:txBody>
      </p:sp>
      <p:sp>
        <p:nvSpPr>
          <p:cNvPr id="9" name="AutoShape 9"/>
          <p:cNvSpPr/>
          <p:nvPr/>
        </p:nvSpPr>
        <p:spPr>
          <a:xfrm>
            <a:off x="6223000" y="1905000"/>
            <a:ext cx="5207000" cy="4445000"/>
          </a:xfrm>
          <a:prstGeom prst="roundRect">
            <a:avLst>
              <a:gd name="adj" fmla="val 3428"/>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0" name="Picture 10"/>
          <p:cNvPicPr>
            <a:picLocks noChangeAspect="1"/>
          </p:cNvPicPr>
          <p:nvPr/>
        </p:nvPicPr>
        <p:blipFill>
          <a:blip r:embed="rId5"/>
          <a:srcRect t="9857" b="9857"/>
          <a:stretch>
            <a:fillRect/>
          </a:stretch>
        </p:blipFill>
        <p:spPr>
          <a:xfrm>
            <a:off x="6477000" y="2159000"/>
            <a:ext cx="4699000" cy="1778000"/>
          </a:xfrm>
          <a:prstGeom prst="roundRect">
            <a:avLst>
              <a:gd name="adj" fmla="val 5714"/>
            </a:avLst>
          </a:prstGeom>
          <a:noFill/>
          <a:ln w="25400" cap="flat" cmpd="sng">
            <a:noFill/>
            <a:prstDash val="solid"/>
            <a:round/>
          </a:ln>
        </p:spPr>
      </p:pic>
      <p:sp>
        <p:nvSpPr>
          <p:cNvPr id="11" name="AutoShape 11"/>
          <p:cNvSpPr/>
          <p:nvPr/>
        </p:nvSpPr>
        <p:spPr>
          <a:xfrm>
            <a:off x="6477000" y="4191000"/>
            <a:ext cx="4699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4D40"/>
                </a:solidFill>
                <a:latin typeface="Noto Sans SC"/>
                <a:ea typeface="Noto Sans SC"/>
                <a:cs typeface="Noto Sans SC"/>
                <a:sym typeface="Noto Sans SC"/>
              </a:rPr>
              <a:t>理论学习场景</a:t>
            </a:r>
            <a:endParaRPr lang="en-US" sz="1100"/>
          </a:p>
        </p:txBody>
      </p:sp>
      <p:sp>
        <p:nvSpPr>
          <p:cNvPr id="12" name="AutoShape 12"/>
          <p:cNvSpPr/>
          <p:nvPr/>
        </p:nvSpPr>
        <p:spPr>
          <a:xfrm>
            <a:off x="6477000" y="4826000"/>
            <a:ext cx="4699000" cy="1397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200" b="1" i="0" u="none" strike="noStrike">
                <a:solidFill>
                  <a:srgbClr val="004D40"/>
                </a:solidFill>
                <a:latin typeface="Noto Sans SC"/>
                <a:ea typeface="Noto Sans SC"/>
                <a:cs typeface="Noto Sans SC"/>
                <a:sym typeface="Noto Sans SC"/>
              </a:rPr>
              <a:t>▌场景一：企业案例深度分析 ｜</a:t>
            </a:r>
            <a:r>
              <a:rPr lang="en-US" sz="1200" b="0" i="0" u="none" strike="noStrike">
                <a:solidFill>
                  <a:srgbClr val="555555"/>
                </a:solidFill>
                <a:latin typeface="Noto Sans SC"/>
                <a:ea typeface="Noto Sans SC"/>
                <a:cs typeface="Noto Sans SC"/>
                <a:sym typeface="Noto Sans SC"/>
              </a:rPr>
              <a:t>选取小米、比亚迪等典型企业，分组协作，综合运用战略分析工具，完成行业及公司战略评估报告，提升分析与写作能力。</a:t>
            </a:r>
            <a:endParaRPr lang="en-US" sz="1100"/>
          </a:p>
          <a:p>
            <a:pPr indent="0" algn="l">
              <a:lnSpc>
                <a:spcPct val="108333"/>
              </a:lnSpc>
              <a:spcBef>
                <a:spcPts val="800"/>
              </a:spcBef>
            </a:pPr>
            <a:r>
              <a:rPr lang="en-US" sz="1200" b="1" i="0" u="none" strike="noStrike">
                <a:solidFill>
                  <a:srgbClr val="004D40"/>
                </a:solidFill>
                <a:latin typeface="Noto Sans SC"/>
                <a:ea typeface="Noto Sans SC"/>
                <a:cs typeface="Noto Sans SC"/>
                <a:sym typeface="Noto Sans SC"/>
              </a:rPr>
              <a:t>▌场景二：沉浸式商业模拟 ｜</a:t>
            </a:r>
            <a:r>
              <a:rPr lang="en-US" sz="1200" b="0" i="0" u="none" strike="noStrike">
                <a:solidFill>
                  <a:srgbClr val="555555"/>
                </a:solidFill>
                <a:latin typeface="Noto Sans SC"/>
                <a:ea typeface="Noto Sans SC"/>
                <a:cs typeface="Noto Sans SC"/>
                <a:sym typeface="Noto Sans SC"/>
              </a:rPr>
              <a:t>在课堂商业模拟游戏中，扮演企业管理者角色，在模拟市场环境中实战演练战略分析与决策过程，强化理论应用能力。</a:t>
            </a:r>
          </a:p>
        </p:txBody>
      </p:sp>
    </p:spTree>
  </p:cSld>
  <p:clrMapOvr>
    <a:masterClrMapping/>
  </p:clrMapOvr>
</p:sld>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26055</TotalTime>
  <Words>1787</Words>
  <Application>Microsoft Office PowerPoint</Application>
  <PresentationFormat>宽屏</PresentationFormat>
  <Paragraphs>265</Paragraphs>
  <Slides>19</Slides>
  <Notes>19</Notes>
  <HiddenSlides>0</HiddenSlides>
  <MMClips>0</MMClips>
  <ScaleCrop>false</ScaleCrop>
  <HeadingPairs>
    <vt:vector size="6" baseType="variant">
      <vt:variant>
        <vt:lpstr>已用的字体</vt:lpstr>
      </vt:variant>
      <vt:variant>
        <vt:i4>2</vt:i4>
      </vt:variant>
      <vt:variant>
        <vt:lpstr>主题</vt:lpstr>
      </vt:variant>
      <vt:variant>
        <vt:i4>2</vt:i4>
      </vt:variant>
      <vt:variant>
        <vt:lpstr>幻灯片标题</vt:lpstr>
      </vt:variant>
      <vt:variant>
        <vt:i4>19</vt:i4>
      </vt:variant>
    </vt:vector>
  </HeadingPairs>
  <TitlesOfParts>
    <vt:vector size="23" baseType="lpstr">
      <vt:lpstr>Noto Sans SC</vt:lpstr>
      <vt:lpstr>Arial</vt:lpstr>
      <vt:lpstr>Office 主题​​</vt:lpstr>
      <vt:lpstr>默认主题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Uncle Blues</dc:creator>
  <cp:lastModifiedBy>Blues Uncle</cp:lastModifiedBy>
  <cp:revision>3</cp:revision>
  <dcterms:modified xsi:type="dcterms:W3CDTF">2026-06-25T11:40:59Z</dcterms:modified>
</cp:coreProperties>
</file>