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680" y="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今天我们将深入探讨战略管理的核心框架——公司层、业务层与职能层战略。这三个层次构成了企业战略的完整体系，理解它们各自的内涵以及相互之间的协同关系，是制定有效战略的关键。本次课程将帮助大家建立系统的战略思维，掌握从宏观布局到微观执行的全流程管理方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战略的制定和执行离不开人。不同层次的管理者扮演着不同的角色。公司层管理者，如CEO，负责掌舵全局，决定企业的航向。业务层管理者，如事业部总经理，负责在各自的战场上带兵打仗，赢得竞争。而职能层管理者，则是保障前线作战的后勤和技术支持。这三个层次的管理者需要紧密协作，才能确保战略的成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深入探讨具体问题之前，我们先明确本章的核心问题：如何确保三个层次战略的一致性与协同性。同时，我们也要关注理论与实践的前沿动态。例如，数字化转型正在深刻影响着各个战略层次；平台和生态战略对传统的三层结构提出了新的挑战；可持续发展（ESG）也日益成为战略制定中不可或缺的考量因素。这些前沿话题值得我们持续关注和思考。</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回答第一个核心问题：如何协同三个层次的战略？关键在于建立有效的协同机制。这包括自上而下的战略分解，确保目标一致；自下而上的信息反馈，确保决策的科学性；促进横向沟通与协作，打破部门壁垒；使用统一的战略语言和工具，提高沟通效率；以及设计匹配的组织结构和流程，为协同提供制度保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第二个核心问题是关于国际化战略中的平衡艺术：如何协同全球整合与本土响应。</a:t>
            </a:r>
          </a:p>
          <a:p>
            <a:pPr indent="0" algn="l">
              <a:lnSpc>
                <a:spcPct val="100000"/>
              </a:lnSpc>
            </a:pPr>
            <a:r>
              <a:rPr lang="en-US" sz="1400" b="0" i="0" u="none" strike="noStrike">
                <a:solidFill>
                  <a:srgbClr val="000000"/>
                </a:solidFill>
              </a:rPr>
              <a:t>全球整合追求效率和标准化，而本土响应则要求适应和差异化。这两者往往构成一对矛盾，根据对这两者的不同侧重，企业可以选择四种典型的战略模式：低整合低响应的“国际战略”、低整合高响应的“多国本土化战略”、高整合低响应的“全球战略”以及兼顾两者的“跨国战略”。</a:t>
            </a:r>
          </a:p>
          <a:p>
            <a:pPr indent="0" algn="l">
              <a:lnSpc>
                <a:spcPct val="100000"/>
              </a:lnSpc>
            </a:pPr>
            <a:r>
              <a:rPr lang="en-US" sz="1400" b="0" i="0" u="none" strike="noStrike">
                <a:solidFill>
                  <a:srgbClr val="000000"/>
                </a:solidFill>
              </a:rPr>
              <a:t>跨国战略是理论上最理想的模式，它要求企业像跨国公司一样思考，像本地公司一样行动。这需要企业在保持核心竞争力全球一致的同时，给予本地团队足够的灵活性去应对当地市场的特殊情况。</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总结一下本模块的核心内容。我们学习了公司层、业务层和职能层战略，它们分别决定了企业“做什么”、“怎么做”和“做得好”。这三个层次紧密相连，成功的关键在于协同。大家可以对照这个自检清单，看看自己是否掌握了相关的关键能力、核心素养和必备知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让我们通过一个实际案例来加深理解。三星集团就是一个很好的例子。在公司层，它通过多元化战略布局了多个业务领域。在业务层，其核心的电子业务采取了差异化战略，追求技术创新和高端定位。而在职能层，强大的研发和供应链管理职能为其业务层战略提供了坚实的支撑。三星的成功，正是三个层次战略协同作用的结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有一个非常经典的问题：业务层战略必须在公司层战略之后制定吗？理论上，是的，因为公司层战略定义了战场范围。但在实践中，这个过程是动态的。有时，一个来自底层的创新业务可能会颠覆公司的原有战略布局，推动公司层战略进行调整，谷歌的安卓系统就是一个典型例子。因此，健康的战略管理体系应该是一个自上而下与自下而上相结合的动态循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让我们回到课程开始时的项目场景。假设张有为的智能机器人公司已经发展到了一个新阶段，他现在面临一系列战略决策。运用我们今天所学的三层战略框架，他可以系统地思考：在公司层，是否要多元化或国际化；在业务层，是选择成本竞争还是差异化；在职能层，如何配置研发、营销和人力资源来支持业务战略。这个框架能帮助他做出更科学的决策。</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帮助大家进一步深化学习，我们提供了一个知识加油站。这里推荐了一些经典的战略管理书籍，如波特的《竞争战略》。同时，拓展了几个重要的分析工具，如波士顿矩阵和安索夫矩阵。大家还可以通过哈佛商业评论和各大咨询公司的报告，获取最新的行业洞察。希望这些资源能帮助大家在战略管理的道路上不断前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现在是问答环节</a:t>
            </a:r>
            <a:r>
              <a:rPr lang="en-US" sz="1400" b="0" i="0" u="none" strike="noStrike" dirty="0" err="1">
                <a:solidFill>
                  <a:srgbClr val="000000"/>
                </a:solidFill>
              </a:rPr>
              <a:t>，欢迎大家就今天的内容提出任何问题，我们一起交流探讨</a:t>
            </a:r>
            <a:r>
              <a:rPr lang="en-US" sz="1400" b="0" i="0" u="none" strike="noStrike" dirty="0">
                <a:solidFill>
                  <a:srgbClr val="000000"/>
                </a:solidFill>
              </a:rPr>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课程将分为五个部分。首先，我们将明确学习目标，了解需要掌握的核心能力和知识。接着，我们会系统学习公司层、业务层和职能层战略的基本知识。然后，我们将探讨这些战略在实际工作中的应用过程和管理职能。之后，我们会深入分析战略协同和国际化等核心问题，并介绍相关理论前沿。最后，通过总结、案例分析和实践指引，巩固所学知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开始学习之前，我们首先要明确本模块的学习目标。通过学习，我们期望大家能够在关键能力、核心素养和必备知识三个方面得到提升。具体来说，我们要能够进行业务组合分析，制定竞争策略，理解职能战略的支撑作用，并提升协同思考能力。同时，树立全局观、培养批判性思维和创新意识。最终，大家需要掌握公司层、业务层、职能层战略的核心理论和协同方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首先来看公司层战略。这是企业最高层级的战略，回答的是“我们应该做什么业务”的问题。它关注的是企业的整体业务组合。主要的公司层战略包括多元化战略，即进入新的业务领域；一体化战略，即向产业链的上下游延伸；以及并购战略，通过资本手段实现扩张。这些战略的选择，决定了企业的发展边界和资源配置方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业务层战略，也就是竞争战略。它回答的是“我们如何在某个具体市场中获胜”的问题。根据迈克尔·波特的理论，企业有三种基本的竞争战略可以选择：成本领先，即成为行业成本最低者，如沃尔玛；差异化，即提供独特的产品或服务，如苹果；以及聚焦战略，即在一个狭窄的细分市场建立优势，如劳斯莱斯。正确的选择是业务成功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职能层战略。如果说公司层和业务层战略是规划“做什么”和“怎么做”，那么职能层战略就是确保“做得好”。它将高层战略分解到各个职能部门，如营销、财务、人力资源等。例如，营销部门需要制定具体的STP和4Ps策略，财务部门要确保资金支持，人力资源部门要提供合适的人才。职能层战略是整个战略体系得以有效执行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实际工作中，这三个层次的战略是一个动态的、自上而下分解和自下而上反馈的过程。公司层做出决策，业务层进行分解，职能层提供支持，最后通过执行和反馈进行调整。这个矩阵清晰地展示了理论知识点如何与实际工作过程相结合，帮助我们理解不同战略层次在实际运作中的作用和联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战略管理的四大职能——分析、制定、实施和评价，在不同层次的侧重点也不同。公司层更侧重于分析和制定，决定企业的方向。业务层则在制定和实施之间找到平衡，既要制定竞争策略，也要推动执行。而职能层主要负责实施和评价，确保战略能够落地并产生实际效果。这种职能上的分工与协作，构成了战略管理的完整闭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需要结合实际案例。我们可以通过分析一些关键管理项目，如多元化扩张、并购整合或战略转型，来加深理解。同时，这里有几个值得我们深入思考和讨论的问题：多元化是否总是好事？初创公司如何选择竞争战略？职能战略的混乱会带来什么后果？以及如何创造更多的协同效应？这些问题没有标准答案，但思考的过程本身就是学习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jpeg"/><Relationship Id="rId7" Type="http://schemas.openxmlformats.org/officeDocument/2006/relationships/image" Target="../media/image42.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44.svg"/></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jpeg"/><Relationship Id="rId7" Type="http://schemas.openxmlformats.org/officeDocument/2006/relationships/image" Target="../media/image48.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 Id="rId9" Type="http://schemas.openxmlformats.org/officeDocument/2006/relationships/image" Target="../media/image50.svg"/></Relationships>
</file>

<file path=ppt/slides/_rels/slide12.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4.svg"/><Relationship Id="rId3" Type="http://schemas.openxmlformats.org/officeDocument/2006/relationships/image" Target="../media/image2.jpeg"/><Relationship Id="rId7" Type="http://schemas.openxmlformats.org/officeDocument/2006/relationships/image" Target="../media/image54.svg"/><Relationship Id="rId12"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52.sv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sv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9.jpeg"/></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2.jpeg"/><Relationship Id="rId7" Type="http://schemas.openxmlformats.org/officeDocument/2006/relationships/image" Target="../media/image30.sv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3.sv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64.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66.svg"/><Relationship Id="rId4" Type="http://schemas.openxmlformats.org/officeDocument/2006/relationships/image" Target="../media/image65.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jpeg"/><Relationship Id="rId7" Type="http://schemas.openxmlformats.org/officeDocument/2006/relationships/image" Target="../media/image34.sv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68.svg"/><Relationship Id="rId4" Type="http://schemas.openxmlformats.org/officeDocument/2006/relationships/image" Target="../media/image67.png"/><Relationship Id="rId9" Type="http://schemas.openxmlformats.org/officeDocument/2006/relationships/image" Target="../media/image32.sv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jpeg"/><Relationship Id="rId7" Type="http://schemas.openxmlformats.org/officeDocument/2006/relationships/image" Target="../media/image4.sv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8.svg"/><Relationship Id="rId10" Type="http://schemas.openxmlformats.org/officeDocument/2006/relationships/image" Target="../media/image69.jpeg"/><Relationship Id="rId4" Type="http://schemas.openxmlformats.org/officeDocument/2006/relationships/image" Target="../media/image7.png"/><Relationship Id="rId9" Type="http://schemas.openxmlformats.org/officeDocument/2006/relationships/image" Target="../media/image61.svg"/></Relationships>
</file>

<file path=ppt/slides/_rels/slide1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3" Type="http://schemas.openxmlformats.org/officeDocument/2006/relationships/image" Target="../media/image2.jpe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jpeg"/><Relationship Id="rId9" Type="http://schemas.openxmlformats.org/officeDocument/2006/relationships/image" Target="../media/image19.png"/><Relationship Id="rId14" Type="http://schemas.openxmlformats.org/officeDocument/2006/relationships/image" Target="../media/image24.sv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jpe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jpe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jpeg"/><Relationship Id="rId7" Type="http://schemas.openxmlformats.org/officeDocument/2006/relationships/image" Target="../media/image36.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8.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2286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公司层、业务层与职能层战略</a:t>
            </a:r>
            <a:endParaRPr lang="en-US" sz="1100"/>
          </a:p>
        </p:txBody>
      </p:sp>
      <p:sp>
        <p:nvSpPr>
          <p:cNvPr id="4" name="AutoShape 4"/>
          <p:cNvSpPr/>
          <p:nvPr/>
        </p:nvSpPr>
        <p:spPr>
          <a:xfrm>
            <a:off x="1016000" y="3937000"/>
            <a:ext cx="1016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4445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alpha val="94902"/>
                  </a:srgbClr>
                </a:solidFill>
                <a:latin typeface="Noto Sans SC"/>
                <a:ea typeface="Noto Sans SC"/>
                <a:cs typeface="Noto Sans SC"/>
                <a:sym typeface="Noto Sans SC"/>
              </a:rPr>
              <a:t>战略管理实务基础</a:t>
            </a:r>
            <a:endParaRPr lang="en-US" sz="1100"/>
          </a:p>
        </p:txBody>
      </p:sp>
      <p:sp>
        <p:nvSpPr>
          <p:cNvPr id="6" name="AutoShape 6"/>
          <p:cNvSpPr/>
          <p:nvPr/>
        </p:nvSpPr>
        <p:spPr>
          <a:xfrm>
            <a:off x="1016000" y="5588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FFFFFF">
                    <a:alpha val="60000"/>
                  </a:srgbClr>
                </a:solidFill>
                <a:latin typeface="Noto Sans SC"/>
                <a:ea typeface="Noto Sans SC"/>
                <a:cs typeface="Noto Sans SC"/>
                <a:sym typeface="Noto Sans SC"/>
              </a:rPr>
              <a:t>STRATEGIC MANAGEMENT PRACTICE &amp; FRAMEWORK</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03 战略管理者</a:t>
            </a:r>
            <a:endParaRPr lang="en-US" sz="1100"/>
          </a:p>
        </p:txBody>
      </p:sp>
      <p:sp>
        <p:nvSpPr>
          <p:cNvPr id="4" name="AutoShape 4"/>
          <p:cNvSpPr/>
          <p:nvPr/>
        </p:nvSpPr>
        <p:spPr>
          <a:xfrm>
            <a:off x="762000" y="1778000"/>
            <a:ext cx="3302000" cy="4318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778000"/>
            <a:ext cx="3302000" cy="1016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508000" cy="508000"/>
          </a:xfrm>
          <a:prstGeom prst="rect">
            <a:avLst/>
          </a:prstGeom>
        </p:spPr>
      </p:pic>
      <p:sp>
        <p:nvSpPr>
          <p:cNvPr id="7" name="AutoShape 7"/>
          <p:cNvSpPr/>
          <p:nvPr/>
        </p:nvSpPr>
        <p:spPr>
          <a:xfrm>
            <a:off x="1651000" y="1930400"/>
            <a:ext cx="215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公司层管理者</a:t>
            </a:r>
            <a:endParaRPr lang="en-US" sz="1100"/>
          </a:p>
          <a:p>
            <a:pPr indent="0" algn="l">
              <a:lnSpc>
                <a:spcPct val="125000"/>
              </a:lnSpc>
            </a:pPr>
            <a:r>
              <a:rPr lang="en-US" sz="1200" b="0" i="0" u="none" strike="noStrike">
                <a:solidFill>
                  <a:srgbClr val="F0FDFA"/>
                </a:solidFill>
                <a:latin typeface="Noto Sans SC"/>
                <a:ea typeface="Noto Sans SC"/>
                <a:cs typeface="Noto Sans SC"/>
                <a:sym typeface="Noto Sans SC"/>
              </a:rPr>
              <a:t>CEO / 董事会</a:t>
            </a:r>
          </a:p>
        </p:txBody>
      </p:sp>
      <p:sp>
        <p:nvSpPr>
          <p:cNvPr id="8" name="AutoShape 8"/>
          <p:cNvSpPr/>
          <p:nvPr/>
        </p:nvSpPr>
        <p:spPr>
          <a:xfrm>
            <a:off x="952500" y="3048000"/>
            <a:ext cx="2921000" cy="2794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400" b="1" i="0" u="none" strike="noStrike">
                <a:solidFill>
                  <a:srgbClr val="374151"/>
                </a:solidFill>
                <a:latin typeface="Noto Sans SC"/>
                <a:ea typeface="Noto Sans SC"/>
                <a:cs typeface="Noto Sans SC"/>
                <a:sym typeface="Noto Sans SC"/>
              </a:rPr>
              <a:t>🎯 核心职责：</a:t>
            </a:r>
            <a:endParaRPr lang="en-US" sz="1100"/>
          </a:p>
          <a:p>
            <a:pPr indent="0" algn="l">
              <a:lnSpc>
                <a:spcPct val="116666"/>
              </a:lnSpc>
              <a:spcAft>
                <a:spcPts val="1500"/>
              </a:spcAft>
            </a:pPr>
            <a:r>
              <a:rPr lang="en-US" sz="1200" b="0" i="0" u="none" strike="noStrike">
                <a:solidFill>
                  <a:srgbClr val="4B5563"/>
                </a:solidFill>
                <a:latin typeface="Noto Sans SC"/>
                <a:ea typeface="Noto Sans SC"/>
                <a:cs typeface="Noto Sans SC"/>
                <a:sym typeface="Noto Sans SC"/>
              </a:rPr>
              <a:t>制定公司层战略，决定企业的整体方向和业务组合，对股东负责。</a:t>
            </a:r>
          </a:p>
          <a:p>
            <a:pPr indent="0" algn="l">
              <a:lnSpc>
                <a:spcPct val="108333"/>
              </a:lnSpc>
            </a:pPr>
            <a:r>
              <a:rPr lang="en-US" sz="1400" b="1" i="0" u="none" strike="noStrike">
                <a:solidFill>
                  <a:srgbClr val="2DD4BF"/>
                </a:solidFill>
                <a:latin typeface="Noto Sans SC"/>
                <a:ea typeface="Noto Sans SC"/>
                <a:cs typeface="Noto Sans SC"/>
                <a:sym typeface="Noto Sans SC"/>
              </a:rPr>
              <a:t>👁️ 关键视角：</a:t>
            </a:r>
          </a:p>
          <a:p>
            <a:pPr indent="0" algn="l">
              <a:lnSpc>
                <a:spcPct val="116666"/>
              </a:lnSpc>
            </a:pPr>
            <a:r>
              <a:rPr lang="en-US" sz="1200" b="0" i="0" u="none" strike="noStrike">
                <a:solidFill>
                  <a:srgbClr val="4B5563"/>
                </a:solidFill>
                <a:latin typeface="Noto Sans SC"/>
                <a:ea typeface="Noto Sans SC"/>
                <a:cs typeface="Noto Sans SC"/>
                <a:sym typeface="Noto Sans SC"/>
              </a:rPr>
              <a:t>具备</a:t>
            </a:r>
            <a:r>
              <a:rPr lang="en-US" sz="1200" b="1" i="0" u="none" strike="noStrike">
                <a:solidFill>
                  <a:srgbClr val="4B5563"/>
                </a:solidFill>
                <a:latin typeface="Noto Sans SC"/>
                <a:ea typeface="Noto Sans SC"/>
                <a:cs typeface="Noto Sans SC"/>
                <a:sym typeface="Noto Sans SC"/>
              </a:rPr>
              <a:t>全局视角</a:t>
            </a:r>
            <a:r>
              <a:rPr lang="en-US" sz="1200" b="0" i="0" u="none" strike="noStrike">
                <a:solidFill>
                  <a:srgbClr val="4B5563"/>
                </a:solidFill>
                <a:latin typeface="Noto Sans SC"/>
                <a:ea typeface="Noto Sans SC"/>
                <a:cs typeface="Noto Sans SC"/>
                <a:sym typeface="Noto Sans SC"/>
              </a:rPr>
              <a:t>，关注企业的长期可持续发展与股东价值创造。</a:t>
            </a:r>
          </a:p>
        </p:txBody>
      </p:sp>
      <p:sp>
        <p:nvSpPr>
          <p:cNvPr id="9" name="AutoShape 9"/>
          <p:cNvSpPr/>
          <p:nvPr/>
        </p:nvSpPr>
        <p:spPr>
          <a:xfrm>
            <a:off x="4445000" y="1778000"/>
            <a:ext cx="3302000" cy="4318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778000"/>
            <a:ext cx="3302000" cy="1016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032000"/>
            <a:ext cx="508000" cy="508000"/>
          </a:xfrm>
          <a:prstGeom prst="rect">
            <a:avLst/>
          </a:prstGeom>
        </p:spPr>
      </p:pic>
      <p:sp>
        <p:nvSpPr>
          <p:cNvPr id="12" name="AutoShape 12"/>
          <p:cNvSpPr/>
          <p:nvPr/>
        </p:nvSpPr>
        <p:spPr>
          <a:xfrm>
            <a:off x="5334000" y="1930400"/>
            <a:ext cx="215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业务层管理者</a:t>
            </a:r>
            <a:endParaRPr lang="en-US" sz="1100"/>
          </a:p>
          <a:p>
            <a:pPr indent="0" algn="l">
              <a:lnSpc>
                <a:spcPct val="125000"/>
              </a:lnSpc>
            </a:pPr>
            <a:r>
              <a:rPr lang="en-US" sz="1200" b="0" i="0" u="none" strike="noStrike">
                <a:solidFill>
                  <a:srgbClr val="F0FDFA"/>
                </a:solidFill>
                <a:latin typeface="Noto Sans SC"/>
                <a:ea typeface="Noto Sans SC"/>
                <a:cs typeface="Noto Sans SC"/>
                <a:sym typeface="Noto Sans SC"/>
              </a:rPr>
              <a:t>事业部总经理</a:t>
            </a:r>
          </a:p>
        </p:txBody>
      </p:sp>
      <p:sp>
        <p:nvSpPr>
          <p:cNvPr id="13" name="AutoShape 13"/>
          <p:cNvSpPr/>
          <p:nvPr/>
        </p:nvSpPr>
        <p:spPr>
          <a:xfrm>
            <a:off x="4635500" y="3048000"/>
            <a:ext cx="2921000" cy="2794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400" b="1" i="0" u="none" strike="noStrike">
                <a:solidFill>
                  <a:srgbClr val="374151"/>
                </a:solidFill>
                <a:latin typeface="Noto Sans SC"/>
                <a:ea typeface="Noto Sans SC"/>
                <a:cs typeface="Noto Sans SC"/>
                <a:sym typeface="Noto Sans SC"/>
              </a:rPr>
              <a:t>⚔️ 核心职责：</a:t>
            </a:r>
            <a:endParaRPr lang="en-US" sz="1100"/>
          </a:p>
          <a:p>
            <a:pPr indent="0" algn="l">
              <a:lnSpc>
                <a:spcPct val="116666"/>
              </a:lnSpc>
              <a:spcAft>
                <a:spcPts val="1500"/>
              </a:spcAft>
            </a:pPr>
            <a:r>
              <a:rPr lang="en-US" sz="1200" b="0" i="0" u="none" strike="noStrike">
                <a:solidFill>
                  <a:srgbClr val="4B5563"/>
                </a:solidFill>
                <a:latin typeface="Noto Sans SC"/>
                <a:ea typeface="Noto Sans SC"/>
                <a:cs typeface="Noto Sans SC"/>
                <a:sym typeface="Noto Sans SC"/>
              </a:rPr>
              <a:t>制定并执行特定业务单元的竞争战略，直接对业务的市场与财务绩效负责。</a:t>
            </a:r>
          </a:p>
          <a:p>
            <a:pPr indent="0" algn="l">
              <a:lnSpc>
                <a:spcPct val="108333"/>
              </a:lnSpc>
            </a:pPr>
            <a:r>
              <a:rPr lang="en-US" sz="1400" b="1" i="0" u="none" strike="noStrike">
                <a:solidFill>
                  <a:srgbClr val="2DD4BF"/>
                </a:solidFill>
                <a:latin typeface="Noto Sans SC"/>
                <a:ea typeface="Noto Sans SC"/>
                <a:cs typeface="Noto Sans SC"/>
                <a:sym typeface="Noto Sans SC"/>
              </a:rPr>
              <a:t>🎯 关键视角：</a:t>
            </a:r>
          </a:p>
          <a:p>
            <a:pPr indent="0" algn="l">
              <a:lnSpc>
                <a:spcPct val="116666"/>
              </a:lnSpc>
            </a:pPr>
            <a:r>
              <a:rPr lang="en-US" sz="1200" b="0" i="0" u="none" strike="noStrike">
                <a:solidFill>
                  <a:srgbClr val="4B5563"/>
                </a:solidFill>
                <a:latin typeface="Noto Sans SC"/>
                <a:ea typeface="Noto Sans SC"/>
                <a:cs typeface="Noto Sans SC"/>
                <a:sym typeface="Noto Sans SC"/>
              </a:rPr>
              <a:t>具备</a:t>
            </a:r>
            <a:r>
              <a:rPr lang="en-US" sz="1200" b="1" i="0" u="none" strike="noStrike">
                <a:solidFill>
                  <a:srgbClr val="4B5563"/>
                </a:solidFill>
                <a:latin typeface="Noto Sans SC"/>
                <a:ea typeface="Noto Sans SC"/>
                <a:cs typeface="Noto Sans SC"/>
                <a:sym typeface="Noto Sans SC"/>
              </a:rPr>
              <a:t>市场视角</a:t>
            </a:r>
            <a:r>
              <a:rPr lang="en-US" sz="1200" b="0" i="0" u="none" strike="noStrike">
                <a:solidFill>
                  <a:srgbClr val="4B5563"/>
                </a:solidFill>
                <a:latin typeface="Noto Sans SC"/>
                <a:ea typeface="Noto Sans SC"/>
                <a:cs typeface="Noto Sans SC"/>
                <a:sym typeface="Noto Sans SC"/>
              </a:rPr>
              <a:t>，专注于构建差异化的竞争优势与扩大市场份额。</a:t>
            </a:r>
          </a:p>
        </p:txBody>
      </p:sp>
      <p:sp>
        <p:nvSpPr>
          <p:cNvPr id="14" name="AutoShape 14"/>
          <p:cNvSpPr/>
          <p:nvPr/>
        </p:nvSpPr>
        <p:spPr>
          <a:xfrm>
            <a:off x="8128000" y="1778000"/>
            <a:ext cx="3302000" cy="4318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1778000"/>
            <a:ext cx="3302000" cy="1016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032000"/>
            <a:ext cx="508000" cy="508000"/>
          </a:xfrm>
          <a:prstGeom prst="rect">
            <a:avLst/>
          </a:prstGeom>
        </p:spPr>
      </p:pic>
      <p:sp>
        <p:nvSpPr>
          <p:cNvPr id="17" name="AutoShape 17"/>
          <p:cNvSpPr/>
          <p:nvPr/>
        </p:nvSpPr>
        <p:spPr>
          <a:xfrm>
            <a:off x="9017000" y="1930400"/>
            <a:ext cx="215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职能层管理者</a:t>
            </a:r>
            <a:endParaRPr lang="en-US" sz="1100"/>
          </a:p>
          <a:p>
            <a:pPr indent="0" algn="l">
              <a:lnSpc>
                <a:spcPct val="125000"/>
              </a:lnSpc>
            </a:pPr>
            <a:r>
              <a:rPr lang="en-US" sz="1200" b="0" i="0" u="none" strike="noStrike">
                <a:solidFill>
                  <a:srgbClr val="F0FDFA"/>
                </a:solidFill>
                <a:latin typeface="Noto Sans SC"/>
                <a:ea typeface="Noto Sans SC"/>
                <a:cs typeface="Noto Sans SC"/>
                <a:sym typeface="Noto Sans SC"/>
              </a:rPr>
              <a:t>营销/财务/人力总监</a:t>
            </a:r>
          </a:p>
        </p:txBody>
      </p:sp>
      <p:sp>
        <p:nvSpPr>
          <p:cNvPr id="18" name="AutoShape 18"/>
          <p:cNvSpPr/>
          <p:nvPr/>
        </p:nvSpPr>
        <p:spPr>
          <a:xfrm>
            <a:off x="8318500" y="3048000"/>
            <a:ext cx="2921000" cy="2794000"/>
          </a:xfrm>
          <a:prstGeom prst="rect">
            <a:avLst/>
          </a:prstGeom>
          <a:noFill/>
          <a:ln w="12700" cap="flat" cmpd="sng">
            <a:noFill/>
            <a:prstDash val="solid"/>
            <a:round/>
          </a:ln>
        </p:spPr>
        <p:txBody>
          <a:bodyPr vert="horz" wrap="square" lIns="0" tIns="0" rIns="0" bIns="0" rtlCol="0" anchor="t" anchorCtr="0"/>
          <a:lstStyle/>
          <a:p>
            <a:pPr indent="0" algn="l">
              <a:lnSpc>
                <a:spcPct val="108333"/>
              </a:lnSpc>
              <a:defRPr/>
            </a:pPr>
            <a:r>
              <a:rPr lang="en-US" sz="1400" b="1" i="0" u="none" strike="noStrike">
                <a:solidFill>
                  <a:srgbClr val="374151"/>
                </a:solidFill>
                <a:latin typeface="Noto Sans SC"/>
                <a:ea typeface="Noto Sans SC"/>
                <a:cs typeface="Noto Sans SC"/>
                <a:sym typeface="Noto Sans SC"/>
              </a:rPr>
              <a:t>🛠️ 核心职责：</a:t>
            </a:r>
            <a:endParaRPr lang="en-US" sz="1100"/>
          </a:p>
          <a:p>
            <a:pPr indent="0" algn="l">
              <a:lnSpc>
                <a:spcPct val="116666"/>
              </a:lnSpc>
              <a:spcAft>
                <a:spcPts val="1500"/>
              </a:spcAft>
            </a:pPr>
            <a:r>
              <a:rPr lang="en-US" sz="1200" b="0" i="0" u="none" strike="noStrike">
                <a:solidFill>
                  <a:srgbClr val="4B5563"/>
                </a:solidFill>
                <a:latin typeface="Noto Sans SC"/>
                <a:ea typeface="Noto Sans SC"/>
                <a:cs typeface="Noto Sans SC"/>
                <a:sym typeface="Noto Sans SC"/>
              </a:rPr>
              <a:t>制定并执行本专业领域的职能战略，为公司层与业务层战略落地提供资源与专业支持。</a:t>
            </a:r>
          </a:p>
          <a:p>
            <a:pPr indent="0" algn="l">
              <a:lnSpc>
                <a:spcPct val="108333"/>
              </a:lnSpc>
            </a:pPr>
            <a:r>
              <a:rPr lang="en-US" sz="1400" b="1" i="0" u="none" strike="noStrike">
                <a:solidFill>
                  <a:srgbClr val="2DD4BF"/>
                </a:solidFill>
                <a:latin typeface="Noto Sans SC"/>
                <a:ea typeface="Noto Sans SC"/>
                <a:cs typeface="Noto Sans SC"/>
                <a:sym typeface="Noto Sans SC"/>
              </a:rPr>
              <a:t>⚙️ 关键视角：</a:t>
            </a:r>
          </a:p>
          <a:p>
            <a:pPr indent="0" algn="l">
              <a:lnSpc>
                <a:spcPct val="116666"/>
              </a:lnSpc>
            </a:pPr>
            <a:r>
              <a:rPr lang="en-US" sz="1200" b="0" i="0" u="none" strike="noStrike">
                <a:solidFill>
                  <a:srgbClr val="4B5563"/>
                </a:solidFill>
                <a:latin typeface="Noto Sans SC"/>
                <a:ea typeface="Noto Sans SC"/>
                <a:cs typeface="Noto Sans SC"/>
                <a:sym typeface="Noto Sans SC"/>
              </a:rPr>
              <a:t>具备</a:t>
            </a:r>
            <a:r>
              <a:rPr lang="en-US" sz="1200" b="1" i="0" u="none" strike="noStrike">
                <a:solidFill>
                  <a:srgbClr val="4B5563"/>
                </a:solidFill>
                <a:latin typeface="Noto Sans SC"/>
                <a:ea typeface="Noto Sans SC"/>
                <a:cs typeface="Noto Sans SC"/>
                <a:sym typeface="Noto Sans SC"/>
              </a:rPr>
              <a:t>专业视角</a:t>
            </a:r>
            <a:r>
              <a:rPr lang="en-US" sz="1200" b="0" i="0" u="none" strike="noStrike">
                <a:solidFill>
                  <a:srgbClr val="4B5563"/>
                </a:solidFill>
                <a:latin typeface="Noto Sans SC"/>
                <a:ea typeface="Noto Sans SC"/>
                <a:cs typeface="Noto Sans SC"/>
                <a:sym typeface="Noto Sans SC"/>
              </a:rPr>
              <a:t>，聚焦于流程优化、运营效率提升与战略执行保障。</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04 问题导学与理论前沿</a:t>
            </a:r>
            <a:endParaRPr lang="en-US" sz="1100"/>
          </a:p>
        </p:txBody>
      </p:sp>
      <p:sp>
        <p:nvSpPr>
          <p:cNvPr id="4" name="AutoShape 4"/>
          <p:cNvSpPr/>
          <p:nvPr/>
        </p:nvSpPr>
        <p:spPr>
          <a:xfrm>
            <a:off x="762000" y="1651000"/>
            <a:ext cx="4953000" cy="4572000"/>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66800" y="2032000"/>
            <a:ext cx="43434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DD4BF"/>
                </a:solidFill>
                <a:latin typeface="Noto Sans SC"/>
                <a:ea typeface="Noto Sans SC"/>
                <a:cs typeface="Noto Sans SC"/>
                <a:sym typeface="Noto Sans SC"/>
              </a:rPr>
              <a:t>问题导学</a:t>
            </a:r>
            <a:endParaRPr lang="en-US" sz="1100"/>
          </a:p>
        </p:txBody>
      </p:sp>
      <p:sp>
        <p:nvSpPr>
          <p:cNvPr id="6" name="AutoShape 6"/>
          <p:cNvSpPr/>
          <p:nvPr/>
        </p:nvSpPr>
        <p:spPr>
          <a:xfrm>
            <a:off x="1066800" y="2921000"/>
            <a:ext cx="43434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4B5563"/>
                </a:solidFill>
                <a:latin typeface="Noto Sans SC"/>
                <a:ea typeface="Noto Sans SC"/>
                <a:cs typeface="Noto Sans SC"/>
                <a:sym typeface="Noto Sans SC"/>
              </a:rPr>
              <a:t>本章的核心问题是：</a:t>
            </a:r>
            <a:endParaRPr lang="en-US" sz="1100"/>
          </a:p>
        </p:txBody>
      </p:sp>
      <p:sp>
        <p:nvSpPr>
          <p:cNvPr id="7" name="AutoShape 7"/>
          <p:cNvSpPr/>
          <p:nvPr/>
        </p:nvSpPr>
        <p:spPr>
          <a:xfrm>
            <a:off x="1066800" y="3810000"/>
            <a:ext cx="4343400" cy="2032000"/>
          </a:xfrm>
          <a:prstGeom prst="roundRect">
            <a:avLst>
              <a:gd name="adj" fmla="val 5000"/>
            </a:avLst>
          </a:prstGeom>
          <a:solidFill>
            <a:srgbClr val="F0FDFA">
              <a:alpha val="100000"/>
            </a:srgbClr>
          </a:solidFill>
          <a:ln w="12700" cap="flat" cmpd="sng">
            <a:solidFill>
              <a:srgbClr val="2DD4BF">
                <a:alpha val="50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270000" y="4127500"/>
            <a:ext cx="3937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11827"/>
                </a:solidFill>
                <a:latin typeface="Noto Sans SC"/>
                <a:ea typeface="Noto Sans SC"/>
                <a:cs typeface="Noto Sans SC"/>
                <a:sym typeface="Noto Sans SC"/>
              </a:rPr>
              <a:t>如何确保公司层、业务层和职能层战略的一致性与协同性，从而实现组织的整体目标？</a:t>
            </a:r>
            <a:endParaRPr lang="en-US" sz="1100"/>
          </a:p>
        </p:txBody>
      </p:sp>
      <p:sp>
        <p:nvSpPr>
          <p:cNvPr id="9" name="AutoShape 9"/>
          <p:cNvSpPr/>
          <p:nvPr/>
        </p:nvSpPr>
        <p:spPr>
          <a:xfrm>
            <a:off x="6223000" y="1651000"/>
            <a:ext cx="5207000" cy="4572000"/>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6527800" y="2032000"/>
            <a:ext cx="45974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DD4BF"/>
                </a:solidFill>
                <a:latin typeface="Noto Sans SC"/>
                <a:ea typeface="Noto Sans SC"/>
                <a:cs typeface="Noto Sans SC"/>
                <a:sym typeface="Noto Sans SC"/>
              </a:rPr>
              <a:t>理论与实践前沿</a:t>
            </a:r>
            <a:endParaRPr lang="en-US" sz="1100"/>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27800" y="2921000"/>
            <a:ext cx="355600" cy="355600"/>
          </a:xfrm>
          <a:prstGeom prst="rect">
            <a:avLst/>
          </a:prstGeom>
        </p:spPr>
      </p:pic>
      <p:sp>
        <p:nvSpPr>
          <p:cNvPr id="12" name="AutoShape 12"/>
          <p:cNvSpPr/>
          <p:nvPr/>
        </p:nvSpPr>
        <p:spPr>
          <a:xfrm>
            <a:off x="7086600" y="2857500"/>
            <a:ext cx="4038600" cy="101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500" b="1" i="0" u="none" strike="noStrike">
                <a:solidFill>
                  <a:srgbClr val="1F2937"/>
                </a:solidFill>
                <a:latin typeface="Noto Sans SC"/>
                <a:ea typeface="Noto Sans SC"/>
                <a:cs typeface="Noto Sans SC"/>
                <a:sym typeface="Noto Sans SC"/>
              </a:rPr>
              <a:t>数字化转型对战略层次的影响</a:t>
            </a:r>
            <a:endParaRPr lang="en-US" sz="1100"/>
          </a:p>
          <a:p>
            <a:pPr indent="0" algn="l">
              <a:lnSpc>
                <a:spcPct val="108333"/>
              </a:lnSpc>
              <a:spcBef>
                <a:spcPts val="600"/>
              </a:spcBef>
            </a:pPr>
            <a:r>
              <a:rPr lang="en-US" sz="1200" b="0" i="0" u="none" strike="noStrike">
                <a:solidFill>
                  <a:srgbClr val="6B7280"/>
                </a:solidFill>
                <a:latin typeface="Noto Sans SC"/>
                <a:ea typeface="Noto Sans SC"/>
                <a:cs typeface="Noto Sans SC"/>
                <a:sym typeface="Noto Sans SC"/>
              </a:rPr>
              <a:t>数字化技术如何改变公司层的业务组合决策？如何影响业务层的竞争方式？如何重塑职能层的运作模式？</a:t>
            </a: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27800" y="4064000"/>
            <a:ext cx="355600" cy="355600"/>
          </a:xfrm>
          <a:prstGeom prst="rect">
            <a:avLst/>
          </a:prstGeom>
        </p:spPr>
      </p:pic>
      <p:sp>
        <p:nvSpPr>
          <p:cNvPr id="14" name="AutoShape 14"/>
          <p:cNvSpPr/>
          <p:nvPr/>
        </p:nvSpPr>
        <p:spPr>
          <a:xfrm>
            <a:off x="7086600" y="4000500"/>
            <a:ext cx="4038600" cy="889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500" b="1" i="0" u="none" strike="noStrike">
                <a:solidFill>
                  <a:srgbClr val="1F2937"/>
                </a:solidFill>
                <a:latin typeface="Noto Sans SC"/>
                <a:ea typeface="Noto Sans SC"/>
                <a:cs typeface="Noto Sans SC"/>
                <a:sym typeface="Noto Sans SC"/>
              </a:rPr>
              <a:t>平台战略与生态战略</a:t>
            </a:r>
            <a:endParaRPr lang="en-US" sz="1100"/>
          </a:p>
          <a:p>
            <a:pPr indent="0" algn="l">
              <a:lnSpc>
                <a:spcPct val="108333"/>
              </a:lnSpc>
              <a:spcBef>
                <a:spcPts val="600"/>
              </a:spcBef>
            </a:pPr>
            <a:r>
              <a:rPr lang="en-US" sz="1200" b="0" i="0" u="none" strike="noStrike">
                <a:solidFill>
                  <a:srgbClr val="6B7280"/>
                </a:solidFill>
                <a:latin typeface="Noto Sans SC"/>
                <a:ea typeface="Noto Sans SC"/>
                <a:cs typeface="Noto Sans SC"/>
                <a:sym typeface="Noto Sans SC"/>
              </a:rPr>
              <a:t>在平台和生态模式下，传统的三层战略结构是否依然适用？这对战略的整合提出了哪些新的要求？</a:t>
            </a: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27800" y="5207000"/>
            <a:ext cx="355600" cy="355600"/>
          </a:xfrm>
          <a:prstGeom prst="rect">
            <a:avLst/>
          </a:prstGeom>
        </p:spPr>
      </p:pic>
      <p:sp>
        <p:nvSpPr>
          <p:cNvPr id="16" name="AutoShape 16"/>
          <p:cNvSpPr/>
          <p:nvPr/>
        </p:nvSpPr>
        <p:spPr>
          <a:xfrm>
            <a:off x="7086600" y="5143500"/>
            <a:ext cx="4038600" cy="952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500" b="1" i="0" u="none" strike="noStrike">
                <a:solidFill>
                  <a:srgbClr val="1F2937"/>
                </a:solidFill>
                <a:latin typeface="Noto Sans SC"/>
                <a:ea typeface="Noto Sans SC"/>
                <a:cs typeface="Noto Sans SC"/>
                <a:sym typeface="Noto Sans SC"/>
              </a:rPr>
              <a:t>可持续发展（ESG）融入战略</a:t>
            </a:r>
            <a:endParaRPr lang="en-US" sz="1100"/>
          </a:p>
          <a:p>
            <a:pPr indent="0" algn="l">
              <a:lnSpc>
                <a:spcPct val="108333"/>
              </a:lnSpc>
              <a:spcBef>
                <a:spcPts val="600"/>
              </a:spcBef>
            </a:pPr>
            <a:r>
              <a:rPr lang="en-US" sz="1200" b="0" i="0" u="none" strike="noStrike">
                <a:solidFill>
                  <a:srgbClr val="6B7280"/>
                </a:solidFill>
                <a:latin typeface="Noto Sans SC"/>
                <a:ea typeface="Noto Sans SC"/>
                <a:cs typeface="Noto Sans SC"/>
                <a:sym typeface="Noto Sans SC"/>
              </a:rPr>
              <a:t>如何将环境(E)、社会(S)和治理(G)因素有机融入公司层、业务层和职能层的战略制定全过程中？</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04 问题一：如何协同公司层、业务层与职能层战略？</a:t>
            </a:r>
            <a:endParaRPr lang="en-US" sz="1100"/>
          </a:p>
        </p:txBody>
      </p:sp>
      <p:sp>
        <p:nvSpPr>
          <p:cNvPr id="4" name="AutoShape 4"/>
          <p:cNvSpPr/>
          <p:nvPr/>
        </p:nvSpPr>
        <p:spPr>
          <a:xfrm>
            <a:off x="762000" y="1651000"/>
            <a:ext cx="3429000" cy="2159000"/>
          </a:xfrm>
          <a:prstGeom prst="roundRect">
            <a:avLst>
              <a:gd name="adj" fmla="val 705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3429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1968500"/>
            <a:ext cx="406400" cy="406400"/>
          </a:xfrm>
          <a:prstGeom prst="rect">
            <a:avLst/>
          </a:prstGeom>
        </p:spPr>
      </p:pic>
      <p:sp>
        <p:nvSpPr>
          <p:cNvPr id="7" name="AutoShape 7"/>
          <p:cNvSpPr/>
          <p:nvPr/>
        </p:nvSpPr>
        <p:spPr>
          <a:xfrm>
            <a:off x="1524000" y="1905000"/>
            <a:ext cx="2476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自上而下的战略分解</a:t>
            </a:r>
            <a:endParaRPr lang="en-US" sz="1100"/>
          </a:p>
        </p:txBody>
      </p:sp>
      <p:sp>
        <p:nvSpPr>
          <p:cNvPr id="8" name="AutoShape 8"/>
          <p:cNvSpPr/>
          <p:nvPr/>
        </p:nvSpPr>
        <p:spPr>
          <a:xfrm>
            <a:off x="952500" y="2540000"/>
            <a:ext cx="3048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公司层战略为业务层提供方向与资源框架，业务层进一步明确对职能层的具体要求。利用平衡计分卡等工具分解目标，确保各层级目标高度一致。</a:t>
            </a:r>
            <a:endParaRPr lang="en-US" sz="1100"/>
          </a:p>
        </p:txBody>
      </p:sp>
      <p:sp>
        <p:nvSpPr>
          <p:cNvPr id="9" name="AutoShape 9"/>
          <p:cNvSpPr/>
          <p:nvPr/>
        </p:nvSpPr>
        <p:spPr>
          <a:xfrm>
            <a:off x="4381500" y="1651000"/>
            <a:ext cx="3429000" cy="2159000"/>
          </a:xfrm>
          <a:prstGeom prst="roundRect">
            <a:avLst>
              <a:gd name="adj" fmla="val 705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381500" y="1651000"/>
            <a:ext cx="3429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2000" y="1968500"/>
            <a:ext cx="406400" cy="406400"/>
          </a:xfrm>
          <a:prstGeom prst="rect">
            <a:avLst/>
          </a:prstGeom>
        </p:spPr>
      </p:pic>
      <p:sp>
        <p:nvSpPr>
          <p:cNvPr id="12" name="AutoShape 12"/>
          <p:cNvSpPr/>
          <p:nvPr/>
        </p:nvSpPr>
        <p:spPr>
          <a:xfrm>
            <a:off x="5143500" y="1905000"/>
            <a:ext cx="2476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自下而上的信息反馈</a:t>
            </a:r>
            <a:endParaRPr lang="en-US" sz="1100"/>
          </a:p>
        </p:txBody>
      </p:sp>
      <p:sp>
        <p:nvSpPr>
          <p:cNvPr id="13" name="AutoShape 13"/>
          <p:cNvSpPr/>
          <p:nvPr/>
        </p:nvSpPr>
        <p:spPr>
          <a:xfrm>
            <a:off x="4572000" y="2540000"/>
            <a:ext cx="3048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打通信息渠道，将职能层的执行进度与市场一线的真实反馈，经由业务层汇总并反馈给公司层，为高层的战略优化与科学决策提供一手依据。</a:t>
            </a:r>
            <a:endParaRPr lang="en-US" sz="1100"/>
          </a:p>
        </p:txBody>
      </p:sp>
      <p:sp>
        <p:nvSpPr>
          <p:cNvPr id="14" name="AutoShape 14"/>
          <p:cNvSpPr/>
          <p:nvPr/>
        </p:nvSpPr>
        <p:spPr>
          <a:xfrm>
            <a:off x="8001000" y="1651000"/>
            <a:ext cx="3429000" cy="2159000"/>
          </a:xfrm>
          <a:prstGeom prst="roundRect">
            <a:avLst>
              <a:gd name="adj" fmla="val 705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001000" y="1651000"/>
            <a:ext cx="3429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91500" y="1968500"/>
            <a:ext cx="406400" cy="406400"/>
          </a:xfrm>
          <a:prstGeom prst="rect">
            <a:avLst/>
          </a:prstGeom>
        </p:spPr>
      </p:pic>
      <p:sp>
        <p:nvSpPr>
          <p:cNvPr id="17" name="AutoShape 17"/>
          <p:cNvSpPr/>
          <p:nvPr/>
        </p:nvSpPr>
        <p:spPr>
          <a:xfrm>
            <a:off x="8763000" y="1905000"/>
            <a:ext cx="2476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横向沟通与协作</a:t>
            </a:r>
            <a:endParaRPr lang="en-US" sz="1100"/>
          </a:p>
        </p:txBody>
      </p:sp>
      <p:sp>
        <p:nvSpPr>
          <p:cNvPr id="18" name="AutoShape 18"/>
          <p:cNvSpPr/>
          <p:nvPr/>
        </p:nvSpPr>
        <p:spPr>
          <a:xfrm>
            <a:off x="8191500" y="2540000"/>
            <a:ext cx="3048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主动打破内部“部门墙”，建立跨业务单元、跨职能部门的常态化沟通机制，促进信息共享与资源协同，形成组织合力。</a:t>
            </a:r>
            <a:endParaRPr lang="en-US" sz="1100"/>
          </a:p>
        </p:txBody>
      </p:sp>
      <p:sp>
        <p:nvSpPr>
          <p:cNvPr id="19" name="AutoShape 19"/>
          <p:cNvSpPr/>
          <p:nvPr/>
        </p:nvSpPr>
        <p:spPr>
          <a:xfrm>
            <a:off x="762000" y="4191000"/>
            <a:ext cx="5207000" cy="2159000"/>
          </a:xfrm>
          <a:prstGeom prst="roundRect">
            <a:avLst>
              <a:gd name="adj" fmla="val 705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762000" y="4191000"/>
            <a:ext cx="5207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2500" y="4572000"/>
            <a:ext cx="457200" cy="457200"/>
          </a:xfrm>
          <a:prstGeom prst="rect">
            <a:avLst/>
          </a:prstGeom>
        </p:spPr>
      </p:pic>
      <p:sp>
        <p:nvSpPr>
          <p:cNvPr id="22" name="AutoShape 22"/>
          <p:cNvSpPr/>
          <p:nvPr/>
        </p:nvSpPr>
        <p:spPr>
          <a:xfrm>
            <a:off x="1587500" y="4572000"/>
            <a:ext cx="4127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统一的战略语言和工具</a:t>
            </a:r>
            <a:endParaRPr lang="en-US" sz="1100"/>
          </a:p>
        </p:txBody>
      </p:sp>
      <p:sp>
        <p:nvSpPr>
          <p:cNvPr id="23" name="AutoShape 23"/>
          <p:cNvSpPr/>
          <p:nvPr/>
        </p:nvSpPr>
        <p:spPr>
          <a:xfrm>
            <a:off x="952500" y="5207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在全组织范围推广并统一使用SWOT、波特五力等通用的战略分析工具及一致的绩效衡量指标体系，消除语言壁垒，提升跨层级、跨部门沟通的精准度与效率。</a:t>
            </a:r>
            <a:endParaRPr lang="en-US" sz="1100"/>
          </a:p>
        </p:txBody>
      </p:sp>
      <p:sp>
        <p:nvSpPr>
          <p:cNvPr id="24" name="AutoShape 24"/>
          <p:cNvSpPr/>
          <p:nvPr/>
        </p:nvSpPr>
        <p:spPr>
          <a:xfrm>
            <a:off x="6223000" y="4191000"/>
            <a:ext cx="5207000" cy="2159000"/>
          </a:xfrm>
          <a:prstGeom prst="roundRect">
            <a:avLst>
              <a:gd name="adj" fmla="val 705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5" name="AutoShape 25"/>
          <p:cNvSpPr/>
          <p:nvPr/>
        </p:nvSpPr>
        <p:spPr>
          <a:xfrm>
            <a:off x="6223000" y="4191000"/>
            <a:ext cx="5207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6" name="Picture 2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13500" y="4572000"/>
            <a:ext cx="457200" cy="457200"/>
          </a:xfrm>
          <a:prstGeom prst="rect">
            <a:avLst/>
          </a:prstGeom>
        </p:spPr>
      </p:pic>
      <p:sp>
        <p:nvSpPr>
          <p:cNvPr id="27" name="AutoShape 27"/>
          <p:cNvSpPr/>
          <p:nvPr/>
        </p:nvSpPr>
        <p:spPr>
          <a:xfrm>
            <a:off x="7048500" y="4572000"/>
            <a:ext cx="4127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匹配的组织结构和流程</a:t>
            </a:r>
            <a:endParaRPr lang="en-US" sz="1100"/>
          </a:p>
        </p:txBody>
      </p:sp>
      <p:sp>
        <p:nvSpPr>
          <p:cNvPr id="28" name="AutoShape 28"/>
          <p:cNvSpPr/>
          <p:nvPr/>
        </p:nvSpPr>
        <p:spPr>
          <a:xfrm>
            <a:off x="6413500" y="5207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根据战略协同需求，设计灵活高效的组织结构（如矩阵式结构），并配套优化业务流程与协作机制，从制度与结构层面保障战略协同落地。</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04 问题二：如何协同国际化战略中的全球整合与本土响应？</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0" i="0" u="none" strike="noStrike">
                <a:solidFill>
                  <a:srgbClr val="4B5563"/>
                </a:solidFill>
                <a:latin typeface="Noto Sans SC"/>
                <a:ea typeface="Noto Sans SC"/>
                <a:cs typeface="Noto Sans SC"/>
                <a:sym typeface="Noto Sans SC"/>
              </a:rPr>
              <a:t>国际化战略的核心挑战在于平衡“追求效率的全球整合”与“适应差异的本土响应”这一对矛盾压力。</a:t>
            </a:r>
            <a:endParaRPr lang="en-US" sz="1100"/>
          </a:p>
        </p:txBody>
      </p:sp>
      <p:sp>
        <p:nvSpPr>
          <p:cNvPr id="5" name="AutoShape 5"/>
          <p:cNvSpPr/>
          <p:nvPr/>
        </p:nvSpPr>
        <p:spPr>
          <a:xfrm>
            <a:off x="762000" y="2159000"/>
            <a:ext cx="5207000" cy="1143000"/>
          </a:xfrm>
          <a:prstGeom prst="roundRect">
            <a:avLst>
              <a:gd name="adj" fmla="val 8888"/>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159000"/>
            <a:ext cx="76200" cy="1143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16000" y="2286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111827"/>
                </a:solidFill>
                <a:latin typeface="Noto Sans SC"/>
                <a:ea typeface="Noto Sans SC"/>
                <a:cs typeface="Noto Sans SC"/>
                <a:sym typeface="Noto Sans SC"/>
              </a:rPr>
              <a:t>全球整合 (Global Integration)</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通过标准化产品、集中生产与统一管理，追求规模经济效应与全球运营效率，强化品牌一致性。</a:t>
            </a:r>
          </a:p>
        </p:txBody>
      </p:sp>
      <p:sp>
        <p:nvSpPr>
          <p:cNvPr id="8" name="AutoShape 8"/>
          <p:cNvSpPr/>
          <p:nvPr/>
        </p:nvSpPr>
        <p:spPr>
          <a:xfrm>
            <a:off x="6223000" y="2159000"/>
            <a:ext cx="5207000" cy="1143000"/>
          </a:xfrm>
          <a:prstGeom prst="roundRect">
            <a:avLst>
              <a:gd name="adj" fmla="val 8888"/>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6223000" y="2159000"/>
            <a:ext cx="76200" cy="11430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6477000" y="2286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111827"/>
                </a:solidFill>
                <a:latin typeface="Noto Sans SC"/>
                <a:ea typeface="Noto Sans SC"/>
                <a:cs typeface="Noto Sans SC"/>
                <a:sym typeface="Noto Sans SC"/>
              </a:rPr>
              <a:t>本土响应 (Local Responsiveness)</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尊重当地市场的文化习俗、法律法规及消费者偏好，对产品与服务进行灵活调整，以提升市场渗透率。</a:t>
            </a:r>
          </a:p>
        </p:txBody>
      </p:sp>
      <p:sp>
        <p:nvSpPr>
          <p:cNvPr id="11" name="AutoShape 11"/>
          <p:cNvSpPr/>
          <p:nvPr/>
        </p:nvSpPr>
        <p:spPr>
          <a:xfrm>
            <a:off x="762000" y="3683000"/>
            <a:ext cx="2540000" cy="1460500"/>
          </a:xfrm>
          <a:prstGeom prst="roundRect">
            <a:avLst>
              <a:gd name="adj" fmla="val 5217"/>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889000" y="3810000"/>
            <a:ext cx="2286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01 国际战略</a:t>
            </a:r>
            <a:endParaRPr lang="en-US" sz="1100"/>
          </a:p>
          <a:p>
            <a:pPr indent="0" algn="l">
              <a:lnSpc>
                <a:spcPct val="100000"/>
              </a:lnSpc>
            </a:pPr>
            <a:r>
              <a:rPr lang="en-US" sz="1200" b="1" i="0" u="none" strike="noStrike">
                <a:solidFill>
                  <a:srgbClr val="2DD4BF"/>
                </a:solidFill>
                <a:latin typeface="Noto Sans SC"/>
                <a:ea typeface="Noto Sans SC"/>
                <a:cs typeface="Noto Sans SC"/>
                <a:sym typeface="Noto Sans SC"/>
              </a:rPr>
              <a:t>🔵 低整合 · 低响应</a:t>
            </a:r>
          </a:p>
          <a:p>
            <a:pPr indent="0" algn="l">
              <a:lnSpc>
                <a:spcPct val="100000"/>
              </a:lnSpc>
              <a:spcBef>
                <a:spcPts val="600"/>
              </a:spcBef>
            </a:pPr>
            <a:r>
              <a:rPr lang="en-US" sz="1100" b="0" i="0" u="none" strike="noStrike">
                <a:solidFill>
                  <a:srgbClr val="6B7280"/>
                </a:solidFill>
                <a:latin typeface="Noto Sans SC"/>
                <a:ea typeface="Noto Sans SC"/>
                <a:cs typeface="Noto Sans SC"/>
                <a:sym typeface="Noto Sans SC"/>
              </a:rPr>
              <a:t>将母公司核心优势直接输出，缺乏对当地市场的适应性改造，适用于初期探索。</a:t>
            </a:r>
          </a:p>
        </p:txBody>
      </p:sp>
      <p:sp>
        <p:nvSpPr>
          <p:cNvPr id="13" name="AutoShape 13"/>
          <p:cNvSpPr/>
          <p:nvPr/>
        </p:nvSpPr>
        <p:spPr>
          <a:xfrm>
            <a:off x="3429000" y="3683000"/>
            <a:ext cx="2540000" cy="1460500"/>
          </a:xfrm>
          <a:prstGeom prst="roundRect">
            <a:avLst>
              <a:gd name="adj" fmla="val 5217"/>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3556000" y="3810000"/>
            <a:ext cx="2286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02 多国本土化战略</a:t>
            </a:r>
            <a:endParaRPr lang="en-US" sz="1100"/>
          </a:p>
          <a:p>
            <a:pPr indent="0" algn="l">
              <a:lnSpc>
                <a:spcPct val="100000"/>
              </a:lnSpc>
            </a:pPr>
            <a:r>
              <a:rPr lang="en-US" sz="1200" b="1" i="0" u="none" strike="noStrike">
                <a:solidFill>
                  <a:srgbClr val="F97316"/>
                </a:solidFill>
                <a:latin typeface="Noto Sans SC"/>
                <a:ea typeface="Noto Sans SC"/>
                <a:cs typeface="Noto Sans SC"/>
                <a:sym typeface="Noto Sans SC"/>
              </a:rPr>
              <a:t>🟠 低整合 · 高响应</a:t>
            </a:r>
          </a:p>
          <a:p>
            <a:pPr indent="0" algn="l">
              <a:lnSpc>
                <a:spcPct val="100000"/>
              </a:lnSpc>
              <a:spcBef>
                <a:spcPts val="600"/>
              </a:spcBef>
            </a:pPr>
            <a:r>
              <a:rPr lang="en-US" sz="1100" b="0" i="0" u="none" strike="noStrike">
                <a:solidFill>
                  <a:srgbClr val="6B7280"/>
                </a:solidFill>
                <a:latin typeface="Noto Sans SC"/>
                <a:ea typeface="Noto Sans SC"/>
                <a:cs typeface="Noto Sans SC"/>
                <a:sym typeface="Noto Sans SC"/>
              </a:rPr>
              <a:t>“因地制宜”的高度定制化，虽能占领当地市场，但会增加运营成本，难以发挥规模优势。</a:t>
            </a:r>
          </a:p>
        </p:txBody>
      </p:sp>
      <p:sp>
        <p:nvSpPr>
          <p:cNvPr id="15" name="AutoShape 15"/>
          <p:cNvSpPr/>
          <p:nvPr/>
        </p:nvSpPr>
        <p:spPr>
          <a:xfrm>
            <a:off x="762000" y="5270500"/>
            <a:ext cx="2540000" cy="1460500"/>
          </a:xfrm>
          <a:prstGeom prst="roundRect">
            <a:avLst>
              <a:gd name="adj" fmla="val 5217"/>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889000" y="5397500"/>
            <a:ext cx="2286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03 全球战略</a:t>
            </a:r>
            <a:endParaRPr lang="en-US" sz="1100"/>
          </a:p>
          <a:p>
            <a:pPr indent="0" algn="l">
              <a:lnSpc>
                <a:spcPct val="100000"/>
              </a:lnSpc>
            </a:pPr>
            <a:r>
              <a:rPr lang="en-US" sz="1200" b="1" i="0" u="none" strike="noStrike">
                <a:solidFill>
                  <a:srgbClr val="3B82F6"/>
                </a:solidFill>
                <a:latin typeface="Noto Sans SC"/>
                <a:ea typeface="Noto Sans SC"/>
                <a:cs typeface="Noto Sans SC"/>
                <a:sym typeface="Noto Sans SC"/>
              </a:rPr>
              <a:t>🔵 高整合 · 低响应</a:t>
            </a:r>
          </a:p>
          <a:p>
            <a:pPr indent="0" algn="l">
              <a:lnSpc>
                <a:spcPct val="100000"/>
              </a:lnSpc>
              <a:spcBef>
                <a:spcPts val="600"/>
              </a:spcBef>
            </a:pPr>
            <a:r>
              <a:rPr lang="en-US" sz="1100" b="0" i="0" u="none" strike="noStrike">
                <a:solidFill>
                  <a:srgbClr val="6B7280"/>
                </a:solidFill>
                <a:latin typeface="Noto Sans SC"/>
                <a:ea typeface="Noto Sans SC"/>
                <a:cs typeface="Noto Sans SC"/>
                <a:sym typeface="Noto Sans SC"/>
              </a:rPr>
              <a:t>以全球统一标准进行产品生产与销售，最大化规模经济效益，但忽视了地区差异化需求。</a:t>
            </a:r>
          </a:p>
        </p:txBody>
      </p:sp>
      <p:sp>
        <p:nvSpPr>
          <p:cNvPr id="17" name="AutoShape 17"/>
          <p:cNvSpPr/>
          <p:nvPr/>
        </p:nvSpPr>
        <p:spPr>
          <a:xfrm>
            <a:off x="3429000" y="5270500"/>
            <a:ext cx="2540000" cy="1460500"/>
          </a:xfrm>
          <a:prstGeom prst="roundRect">
            <a:avLst>
              <a:gd name="adj" fmla="val 5217"/>
            </a:avLst>
          </a:prstGeom>
          <a:solidFill>
            <a:srgbClr val="2DD4B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3556000" y="5397500"/>
            <a:ext cx="2286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04 跨国战略 (理想模式)</a:t>
            </a:r>
            <a:endParaRPr lang="en-US" sz="1100"/>
          </a:p>
          <a:p>
            <a:pPr indent="0" algn="l">
              <a:lnSpc>
                <a:spcPct val="100000"/>
              </a:lnSpc>
            </a:pPr>
            <a:r>
              <a:rPr lang="en-US" sz="1200" b="1" i="0" u="none" strike="noStrike">
                <a:solidFill>
                  <a:srgbClr val="FFFFFF">
                    <a:alpha val="90196"/>
                  </a:srgbClr>
                </a:solidFill>
                <a:latin typeface="Noto Sans SC"/>
                <a:ea typeface="Noto Sans SC"/>
                <a:cs typeface="Noto Sans SC"/>
                <a:sym typeface="Noto Sans SC"/>
              </a:rPr>
              <a:t>★ 高整合 · 高响应</a:t>
            </a:r>
          </a:p>
          <a:p>
            <a:pPr indent="0" algn="l">
              <a:lnSpc>
                <a:spcPct val="100000"/>
              </a:lnSpc>
              <a:spcBef>
                <a:spcPts val="600"/>
              </a:spcBef>
            </a:pPr>
            <a:r>
              <a:rPr lang="en-US" sz="1100" b="0" i="0" u="none" strike="noStrike">
                <a:solidFill>
                  <a:srgbClr val="FFFFFF">
                    <a:alpha val="94902"/>
                  </a:srgbClr>
                </a:solidFill>
                <a:latin typeface="Noto Sans SC"/>
                <a:ea typeface="Noto Sans SC"/>
                <a:cs typeface="Noto Sans SC"/>
                <a:sym typeface="Noto Sans SC"/>
              </a:rPr>
              <a:t>融合前三者优势，整合全球资源实现效率，同时因地制宜满足需求，实现“全球思维，本土行动”。</a:t>
            </a:r>
          </a:p>
        </p:txBody>
      </p:sp>
      <p:pic>
        <p:nvPicPr>
          <p:cNvPr id="19" name="Picture 19"/>
          <p:cNvPicPr>
            <a:picLocks noChangeAspect="1"/>
          </p:cNvPicPr>
          <p:nvPr/>
        </p:nvPicPr>
        <p:blipFill>
          <a:blip r:embed="rId4"/>
          <a:srcRect t="26219" b="26219"/>
          <a:stretch>
            <a:fillRect/>
          </a:stretch>
        </p:blipFill>
        <p:spPr>
          <a:xfrm>
            <a:off x="6223000" y="3683000"/>
            <a:ext cx="5207000" cy="1651000"/>
          </a:xfrm>
          <a:prstGeom prst="roundRect">
            <a:avLst>
              <a:gd name="adj" fmla="val 6153"/>
            </a:avLst>
          </a:prstGeom>
          <a:no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pic>
      <p:sp>
        <p:nvSpPr>
          <p:cNvPr id="20" name="AutoShape 20"/>
          <p:cNvSpPr/>
          <p:nvPr/>
        </p:nvSpPr>
        <p:spPr>
          <a:xfrm>
            <a:off x="6223000" y="5270500"/>
            <a:ext cx="5207000" cy="1460500"/>
          </a:xfrm>
          <a:prstGeom prst="roundRect">
            <a:avLst>
              <a:gd name="adj" fmla="val 6956"/>
            </a:avLst>
          </a:prstGeom>
          <a:solidFill>
            <a:srgbClr val="FFFFFF">
              <a:alpha val="100000"/>
            </a:srgbClr>
          </a:solidFill>
          <a:ln w="25400" cap="flat" cmpd="sng">
            <a:solidFill>
              <a:srgbClr val="2DD4BF">
                <a:alpha val="40000"/>
              </a:srgbClr>
            </a:solid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3500" y="5461000"/>
            <a:ext cx="304800" cy="304800"/>
          </a:xfrm>
          <a:prstGeom prst="rect">
            <a:avLst/>
          </a:prstGeom>
        </p:spPr>
      </p:pic>
      <p:sp>
        <p:nvSpPr>
          <p:cNvPr id="22" name="AutoShape 22"/>
          <p:cNvSpPr/>
          <p:nvPr/>
        </p:nvSpPr>
        <p:spPr>
          <a:xfrm>
            <a:off x="6858000" y="5435600"/>
            <a:ext cx="43815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11827"/>
                </a:solidFill>
                <a:latin typeface="Noto Sans SC"/>
                <a:ea typeface="Noto Sans SC"/>
                <a:cs typeface="Noto Sans SC"/>
                <a:sym typeface="Noto Sans SC"/>
              </a:rPr>
              <a:t>协同之道：平衡与融合</a:t>
            </a:r>
            <a:endParaRPr lang="en-US" sz="1100"/>
          </a:p>
          <a:p>
            <a:pPr indent="0" algn="l">
              <a:lnSpc>
                <a:spcPct val="116666"/>
              </a:lnSpc>
              <a:spcBef>
                <a:spcPts val="600"/>
              </a:spcBef>
            </a:pPr>
            <a:r>
              <a:rPr lang="en-US" sz="1200" b="0" i="0" u="none" strike="noStrike">
                <a:solidFill>
                  <a:srgbClr val="4B5563"/>
                </a:solidFill>
                <a:latin typeface="Noto Sans SC"/>
                <a:ea typeface="Noto Sans SC"/>
                <a:cs typeface="Noto Sans SC"/>
                <a:sym typeface="Noto Sans SC"/>
              </a:rPr>
              <a:t>成功的国际化运营，需要企业在保持核心价值观、技术标准与品牌资产“全球一致”的同时，充分授权当地团队，在渠道、营销与服务细节上进行灵活调整，以适应本土市场的独特需求。</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8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学习小结</a:t>
            </a:r>
            <a:endParaRPr lang="en-US" sz="1100"/>
          </a:p>
        </p:txBody>
      </p:sp>
      <p:sp>
        <p:nvSpPr>
          <p:cNvPr id="4" name="AutoShape 4"/>
          <p:cNvSpPr/>
          <p:nvPr/>
        </p:nvSpPr>
        <p:spPr>
          <a:xfrm>
            <a:off x="762000" y="1397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本模块系统阐述了公司层、业务层和职能层战略的内涵、类型及其相互关系。三者紧密相连，缺一不可。成功的战略管理不仅需要在每个层次上做出正确的决策，更需要建立有效的协同机制，确保整个组织朝着共同的目标前进。</a:t>
            </a:r>
            <a:endParaRPr lang="en-US" sz="1100"/>
          </a:p>
        </p:txBody>
      </p:sp>
      <p:sp>
        <p:nvSpPr>
          <p:cNvPr id="5" name="AutoShape 5"/>
          <p:cNvSpPr/>
          <p:nvPr/>
        </p:nvSpPr>
        <p:spPr>
          <a:xfrm>
            <a:off x="762000" y="2413000"/>
            <a:ext cx="3302000" cy="1651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413000"/>
            <a:ext cx="76200" cy="1651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41400" y="2641600"/>
            <a:ext cx="355600" cy="355600"/>
          </a:xfrm>
          <a:prstGeom prst="rect">
            <a:avLst/>
          </a:prstGeom>
        </p:spPr>
      </p:pic>
      <p:sp>
        <p:nvSpPr>
          <p:cNvPr id="8" name="AutoShape 8"/>
          <p:cNvSpPr/>
          <p:nvPr/>
        </p:nvSpPr>
        <p:spPr>
          <a:xfrm>
            <a:off x="1524000" y="2590800"/>
            <a:ext cx="2286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公司层战略</a:t>
            </a:r>
            <a:endParaRPr lang="en-US" sz="1100"/>
          </a:p>
          <a:p>
            <a:pPr indent="0" algn="l">
              <a:lnSpc>
                <a:spcPct val="125000"/>
              </a:lnSpc>
              <a:spcBef>
                <a:spcPts val="800"/>
              </a:spcBef>
            </a:pPr>
            <a:r>
              <a:rPr lang="en-US" sz="1500" b="1" i="0" u="none" strike="noStrike">
                <a:solidFill>
                  <a:srgbClr val="2DD4BF"/>
                </a:solidFill>
                <a:latin typeface="Noto Sans SC"/>
                <a:ea typeface="Noto Sans SC"/>
                <a:cs typeface="Noto Sans SC"/>
                <a:sym typeface="Noto Sans SC"/>
              </a:rPr>
              <a:t>决定 “做什么”</a:t>
            </a:r>
          </a:p>
          <a:p>
            <a:pPr indent="0" algn="l">
              <a:lnSpc>
                <a:spcPct val="125000"/>
              </a:lnSpc>
              <a:spcBef>
                <a:spcPts val="600"/>
              </a:spcBef>
            </a:pPr>
            <a:r>
              <a:rPr lang="en-US" sz="1200" b="0" i="0" u="none" strike="noStrike">
                <a:solidFill>
                  <a:srgbClr val="6B7280"/>
                </a:solidFill>
                <a:latin typeface="Noto Sans SC"/>
                <a:ea typeface="Noto Sans SC"/>
                <a:cs typeface="Noto Sans SC"/>
                <a:sym typeface="Noto Sans SC"/>
              </a:rPr>
              <a:t>明确企业的使命愿景与发展方向，解决业务组合与资源分配的顶层问题。</a:t>
            </a:r>
          </a:p>
        </p:txBody>
      </p:sp>
      <p:sp>
        <p:nvSpPr>
          <p:cNvPr id="9" name="AutoShape 9"/>
          <p:cNvSpPr/>
          <p:nvPr/>
        </p:nvSpPr>
        <p:spPr>
          <a:xfrm>
            <a:off x="4445000" y="2413000"/>
            <a:ext cx="3302000" cy="1651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2413000"/>
            <a:ext cx="76200" cy="1651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24400" y="2641600"/>
            <a:ext cx="355600" cy="355600"/>
          </a:xfrm>
          <a:prstGeom prst="rect">
            <a:avLst/>
          </a:prstGeom>
        </p:spPr>
      </p:pic>
      <p:sp>
        <p:nvSpPr>
          <p:cNvPr id="12" name="AutoShape 12"/>
          <p:cNvSpPr/>
          <p:nvPr/>
        </p:nvSpPr>
        <p:spPr>
          <a:xfrm>
            <a:off x="5207000" y="2590800"/>
            <a:ext cx="2286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业务层战略</a:t>
            </a:r>
            <a:endParaRPr lang="en-US" sz="1100"/>
          </a:p>
          <a:p>
            <a:pPr indent="0" algn="l">
              <a:lnSpc>
                <a:spcPct val="125000"/>
              </a:lnSpc>
              <a:spcBef>
                <a:spcPts val="800"/>
              </a:spcBef>
            </a:pPr>
            <a:r>
              <a:rPr lang="en-US" sz="1500" b="1" i="0" u="none" strike="noStrike">
                <a:solidFill>
                  <a:srgbClr val="2DD4BF"/>
                </a:solidFill>
                <a:latin typeface="Noto Sans SC"/>
                <a:ea typeface="Noto Sans SC"/>
                <a:cs typeface="Noto Sans SC"/>
                <a:sym typeface="Noto Sans SC"/>
              </a:rPr>
              <a:t>决定 “怎么做”</a:t>
            </a:r>
          </a:p>
          <a:p>
            <a:pPr indent="0" algn="l">
              <a:lnSpc>
                <a:spcPct val="125000"/>
              </a:lnSpc>
              <a:spcBef>
                <a:spcPts val="600"/>
              </a:spcBef>
            </a:pPr>
            <a:r>
              <a:rPr lang="en-US" sz="1200" b="0" i="0" u="none" strike="noStrike">
                <a:solidFill>
                  <a:srgbClr val="6B7280"/>
                </a:solidFill>
                <a:latin typeface="Noto Sans SC"/>
                <a:ea typeface="Noto Sans SC"/>
                <a:cs typeface="Noto Sans SC"/>
                <a:sym typeface="Noto Sans SC"/>
              </a:rPr>
              <a:t>聚焦具体业务单元，制定差异化、低成本等竞争策略，以赢得市场优势。</a:t>
            </a:r>
          </a:p>
        </p:txBody>
      </p:sp>
      <p:sp>
        <p:nvSpPr>
          <p:cNvPr id="13" name="AutoShape 13"/>
          <p:cNvSpPr/>
          <p:nvPr/>
        </p:nvSpPr>
        <p:spPr>
          <a:xfrm>
            <a:off x="8128000" y="2413000"/>
            <a:ext cx="3302000" cy="1651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8128000" y="2413000"/>
            <a:ext cx="76200" cy="1651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07400" y="2641600"/>
            <a:ext cx="355600" cy="355600"/>
          </a:xfrm>
          <a:prstGeom prst="rect">
            <a:avLst/>
          </a:prstGeom>
        </p:spPr>
      </p:pic>
      <p:sp>
        <p:nvSpPr>
          <p:cNvPr id="16" name="AutoShape 16"/>
          <p:cNvSpPr/>
          <p:nvPr/>
        </p:nvSpPr>
        <p:spPr>
          <a:xfrm>
            <a:off x="8890000" y="2590800"/>
            <a:ext cx="2286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职能层战略</a:t>
            </a:r>
            <a:endParaRPr lang="en-US" sz="1100"/>
          </a:p>
          <a:p>
            <a:pPr indent="0" algn="l">
              <a:lnSpc>
                <a:spcPct val="125000"/>
              </a:lnSpc>
              <a:spcBef>
                <a:spcPts val="800"/>
              </a:spcBef>
            </a:pPr>
            <a:r>
              <a:rPr lang="en-US" sz="1500" b="1" i="0" u="none" strike="noStrike">
                <a:solidFill>
                  <a:srgbClr val="2DD4BF"/>
                </a:solidFill>
                <a:latin typeface="Noto Sans SC"/>
                <a:ea typeface="Noto Sans SC"/>
                <a:cs typeface="Noto Sans SC"/>
                <a:sym typeface="Noto Sans SC"/>
              </a:rPr>
              <a:t>确保 “做得好”</a:t>
            </a:r>
          </a:p>
          <a:p>
            <a:pPr indent="0" algn="l">
              <a:lnSpc>
                <a:spcPct val="125000"/>
              </a:lnSpc>
              <a:spcBef>
                <a:spcPts val="600"/>
              </a:spcBef>
            </a:pPr>
            <a:r>
              <a:rPr lang="en-US" sz="1200" b="0" i="0" u="none" strike="noStrike">
                <a:solidFill>
                  <a:srgbClr val="6B7280"/>
                </a:solidFill>
                <a:latin typeface="Noto Sans SC"/>
                <a:ea typeface="Noto Sans SC"/>
                <a:cs typeface="Noto Sans SC"/>
                <a:sym typeface="Noto Sans SC"/>
              </a:rPr>
              <a:t>整合人力、财务、营销等部门资源，为业务层战略落地提供强有力的支撑。</a:t>
            </a:r>
          </a:p>
        </p:txBody>
      </p:sp>
      <p:sp>
        <p:nvSpPr>
          <p:cNvPr id="17" name="AutoShape 17"/>
          <p:cNvSpPr/>
          <p:nvPr/>
        </p:nvSpPr>
        <p:spPr>
          <a:xfrm>
            <a:off x="762000" y="4381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1F2937"/>
                </a:solidFill>
                <a:latin typeface="Noto Sans SC"/>
                <a:ea typeface="Noto Sans SC"/>
                <a:cs typeface="Noto Sans SC"/>
                <a:sym typeface="Noto Sans SC"/>
              </a:rPr>
              <a:t>📝 学习成果自检清单</a:t>
            </a:r>
            <a:endParaRPr lang="en-US" sz="1100"/>
          </a:p>
        </p:txBody>
      </p:sp>
      <p:sp>
        <p:nvSpPr>
          <p:cNvPr id="18" name="AutoShape 18"/>
          <p:cNvSpPr/>
          <p:nvPr/>
        </p:nvSpPr>
        <p:spPr>
          <a:xfrm>
            <a:off x="762000" y="4953000"/>
            <a:ext cx="3302000" cy="1651000"/>
          </a:xfrm>
          <a:prstGeom prst="roundRect">
            <a:avLst>
              <a:gd name="adj" fmla="val 6153"/>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914400" y="5080000"/>
            <a:ext cx="29972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0D9488"/>
                </a:solidFill>
                <a:latin typeface="Noto Sans SC"/>
                <a:ea typeface="Noto Sans SC"/>
                <a:cs typeface="Noto Sans SC"/>
                <a:sym typeface="Noto Sans SC"/>
              </a:rPr>
              <a:t>🎯 关键能力</a:t>
            </a:r>
            <a:endParaRPr lang="en-US" sz="1100"/>
          </a:p>
          <a:p>
            <a:pPr indent="0" algn="l">
              <a:lnSpc>
                <a:spcPct val="108333"/>
              </a:lnSpc>
              <a:spcBef>
                <a:spcPts val="600"/>
              </a:spcBef>
            </a:pPr>
            <a:r>
              <a:rPr lang="en-US" sz="1200" b="0" i="0" u="none" strike="noStrike">
                <a:solidFill>
                  <a:srgbClr val="374151"/>
                </a:solidFill>
                <a:latin typeface="Noto Sans SC"/>
                <a:ea typeface="Noto Sans SC"/>
                <a:cs typeface="Noto Sans SC"/>
                <a:sym typeface="Noto Sans SC"/>
              </a:rPr>
              <a:t>• 掌握三大战略层次的核心理论与分析方法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能够分析不同战略层次间的协同关系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具备为业务场景制定初步竞争战略的能力 □</a:t>
            </a:r>
          </a:p>
        </p:txBody>
      </p:sp>
      <p:sp>
        <p:nvSpPr>
          <p:cNvPr id="20" name="AutoShape 20"/>
          <p:cNvSpPr/>
          <p:nvPr/>
        </p:nvSpPr>
        <p:spPr>
          <a:xfrm>
            <a:off x="4445000" y="4953000"/>
            <a:ext cx="3302000" cy="1651000"/>
          </a:xfrm>
          <a:prstGeom prst="roundRect">
            <a:avLst>
              <a:gd name="adj" fmla="val 6153"/>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4597400" y="5080000"/>
            <a:ext cx="29972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0D9488"/>
                </a:solidFill>
                <a:latin typeface="Noto Sans SC"/>
                <a:ea typeface="Noto Sans SC"/>
                <a:cs typeface="Noto Sans SC"/>
                <a:sym typeface="Noto Sans SC"/>
              </a:rPr>
              <a:t>🧠 核心素养</a:t>
            </a:r>
            <a:endParaRPr lang="en-US" sz="1100"/>
          </a:p>
          <a:p>
            <a:pPr indent="0" algn="l">
              <a:lnSpc>
                <a:spcPct val="108333"/>
              </a:lnSpc>
              <a:spcBef>
                <a:spcPts val="600"/>
              </a:spcBef>
            </a:pPr>
            <a:r>
              <a:rPr lang="en-US" sz="1200" b="0" i="0" u="none" strike="noStrike">
                <a:solidFill>
                  <a:srgbClr val="374151"/>
                </a:solidFill>
                <a:latin typeface="Noto Sans SC"/>
                <a:ea typeface="Noto Sans SC"/>
                <a:cs typeface="Noto Sans SC"/>
                <a:sym typeface="Noto Sans SC"/>
              </a:rPr>
              <a:t>• 建立了战略管理的全局观和系统思维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能够辩证地看待不同战略选择的利弊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培养从企业高层视角思考问题的习惯 □</a:t>
            </a:r>
          </a:p>
        </p:txBody>
      </p:sp>
      <p:sp>
        <p:nvSpPr>
          <p:cNvPr id="22" name="AutoShape 22"/>
          <p:cNvSpPr/>
          <p:nvPr/>
        </p:nvSpPr>
        <p:spPr>
          <a:xfrm>
            <a:off x="8128000" y="4953000"/>
            <a:ext cx="3302000" cy="1651000"/>
          </a:xfrm>
          <a:prstGeom prst="roundRect">
            <a:avLst>
              <a:gd name="adj" fmla="val 6153"/>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8280400" y="5080000"/>
            <a:ext cx="29972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0D9488"/>
                </a:solidFill>
                <a:latin typeface="Noto Sans SC"/>
                <a:ea typeface="Noto Sans SC"/>
                <a:cs typeface="Noto Sans SC"/>
                <a:sym typeface="Noto Sans SC"/>
              </a:rPr>
              <a:t>📚 必备知识</a:t>
            </a:r>
            <a:endParaRPr lang="en-US" sz="1100"/>
          </a:p>
          <a:p>
            <a:pPr indent="0" algn="l">
              <a:lnSpc>
                <a:spcPct val="108333"/>
              </a:lnSpc>
              <a:spcBef>
                <a:spcPts val="600"/>
              </a:spcBef>
            </a:pPr>
            <a:r>
              <a:rPr lang="en-US" sz="1200" b="0" i="0" u="none" strike="noStrike">
                <a:solidFill>
                  <a:srgbClr val="374151"/>
                </a:solidFill>
                <a:latin typeface="Noto Sans SC"/>
                <a:ea typeface="Noto Sans SC"/>
                <a:cs typeface="Noto Sans SC"/>
                <a:sym typeface="Noto Sans SC"/>
              </a:rPr>
              <a:t>• 公司层战略类型、波特三大竞争战略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战略协同机制的构建原理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374151"/>
                </a:solidFill>
                <a:latin typeface="Noto Sans SC"/>
                <a:ea typeface="Noto Sans SC"/>
                <a:cs typeface="Noto Sans SC"/>
                <a:sym typeface="Noto Sans SC"/>
              </a:rPr>
              <a:t>• 国际化战略的四种主要实施模式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看企业实际运作：三星集团的战略层次</a:t>
            </a:r>
            <a:endParaRPr lang="en-US" sz="1100"/>
          </a:p>
        </p:txBody>
      </p:sp>
      <p:pic>
        <p:nvPicPr>
          <p:cNvPr id="3" name="Picture 3"/>
          <p:cNvPicPr>
            <a:picLocks noChangeAspect="1"/>
          </p:cNvPicPr>
          <p:nvPr/>
        </p:nvPicPr>
        <p:blipFill>
          <a:blip r:embed="rId4"/>
          <a:srcRect l="14761" r="14761"/>
          <a:stretch>
            <a:fillRect/>
          </a:stretch>
        </p:blipFill>
        <p:spPr>
          <a:xfrm>
            <a:off x="762000" y="1778000"/>
            <a:ext cx="3810000" cy="4318000"/>
          </a:xfrm>
          <a:prstGeom prst="rect">
            <a:avLst/>
          </a:prstGeom>
          <a:noFill/>
          <a:ln w="50800" cap="flat" cmpd="sng">
            <a:solidFill>
              <a:srgbClr val="FFFFFF">
                <a:alpha val="80000"/>
              </a:srgbClr>
            </a:solidFill>
            <a:prstDash val="solid"/>
            <a:round/>
          </a:ln>
          <a:effectLst>
            <a:outerShdw blurRad="444500" dist="190500" dir="2700000" algn="tl" rotWithShape="0">
              <a:srgbClr val="000000">
                <a:alpha val="25000"/>
              </a:srgbClr>
            </a:outerShdw>
          </a:effectLst>
        </p:spPr>
      </p:pic>
      <p:sp>
        <p:nvSpPr>
          <p:cNvPr id="4" name="AutoShape 4"/>
          <p:cNvSpPr/>
          <p:nvPr/>
        </p:nvSpPr>
        <p:spPr>
          <a:xfrm>
            <a:off x="4953000" y="1778000"/>
            <a:ext cx="6477000" cy="1397000"/>
          </a:xfrm>
          <a:prstGeom prst="roundRect">
            <a:avLst>
              <a:gd name="adj" fmla="val 7272"/>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4953000" y="1778000"/>
            <a:ext cx="101600" cy="1397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5308600" y="1905000"/>
            <a:ext cx="5842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74151"/>
                </a:solidFill>
                <a:latin typeface="Noto Sans SC"/>
                <a:ea typeface="Noto Sans SC"/>
                <a:cs typeface="Noto Sans SC"/>
                <a:sym typeface="Noto Sans SC"/>
              </a:rPr>
              <a:t>公司层战略 · 多元化与协同效应</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作为典型的多元化企业，业务广泛覆盖电子、重工、化工及金融等领域。核心在于打破业务壁垒，在不同板块间构建深度协同，如将电子部门的先进技术应用于重工制造，实现资源共享与优势互补。</a:t>
            </a:r>
          </a:p>
        </p:txBody>
      </p:sp>
      <p:sp>
        <p:nvSpPr>
          <p:cNvPr id="7" name="AutoShape 7"/>
          <p:cNvSpPr/>
          <p:nvPr/>
        </p:nvSpPr>
        <p:spPr>
          <a:xfrm>
            <a:off x="4953000" y="3429000"/>
            <a:ext cx="6477000" cy="1397000"/>
          </a:xfrm>
          <a:prstGeom prst="roundRect">
            <a:avLst>
              <a:gd name="adj" fmla="val 7272"/>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4953000" y="3429000"/>
            <a:ext cx="101600" cy="1397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5308600" y="3556000"/>
            <a:ext cx="5842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74151"/>
                </a:solidFill>
                <a:latin typeface="Noto Sans SC"/>
                <a:ea typeface="Noto Sans SC"/>
                <a:cs typeface="Noto Sans SC"/>
                <a:sym typeface="Noto Sans SC"/>
              </a:rPr>
              <a:t>业务层战略 · 核心差异化竞争</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聚焦核心电子业务，坚定采取差异化竞争战略。坚持以持续的技术创新为驱动，并融合引领潮流的时尚设计，以此在竞争激烈的全球高端消费电子市场建立独特优势，与竞争对手拉开差距。</a:t>
            </a:r>
          </a:p>
        </p:txBody>
      </p:sp>
      <p:sp>
        <p:nvSpPr>
          <p:cNvPr id="10" name="AutoShape 10"/>
          <p:cNvSpPr/>
          <p:nvPr/>
        </p:nvSpPr>
        <p:spPr>
          <a:xfrm>
            <a:off x="4953000" y="5080000"/>
            <a:ext cx="6477000" cy="1397000"/>
          </a:xfrm>
          <a:prstGeom prst="roundRect">
            <a:avLst>
              <a:gd name="adj" fmla="val 7272"/>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953000" y="5080000"/>
            <a:ext cx="101600" cy="1397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5308600" y="5207000"/>
            <a:ext cx="58420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74151"/>
                </a:solidFill>
                <a:latin typeface="Noto Sans SC"/>
                <a:ea typeface="Noto Sans SC"/>
                <a:cs typeface="Noto Sans SC"/>
                <a:sym typeface="Noto Sans SC"/>
              </a:rPr>
              <a:t>职能层战略 · 坚实的底层支撑</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通过巨额研发资金投入，构建强大的技术研发职能体系，为差异化战略提供源源不断的创新动力；同时，打造高效、敏捷的全球供应链管理能力，为遍布全球的市场运营提供强有力的后勤保障。</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理论结合实践指引</a:t>
            </a:r>
            <a:endParaRPr lang="en-US" sz="1100"/>
          </a:p>
        </p:txBody>
      </p:sp>
      <p:sp>
        <p:nvSpPr>
          <p:cNvPr id="4" name="AutoShape 4"/>
          <p:cNvSpPr/>
          <p:nvPr/>
        </p:nvSpPr>
        <p:spPr>
          <a:xfrm>
            <a:off x="762000" y="1397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1F2937"/>
                </a:solidFill>
                <a:latin typeface="Noto Sans SC"/>
                <a:ea typeface="Noto Sans SC"/>
                <a:cs typeface="Noto Sans SC"/>
                <a:sym typeface="Noto Sans SC"/>
              </a:rPr>
              <a:t>💡 业务层战略制定之前必须要有公司层战略吗?</a:t>
            </a:r>
            <a:endParaRPr lang="en-US" sz="1100"/>
          </a:p>
        </p:txBody>
      </p:sp>
      <p:sp>
        <p:nvSpPr>
          <p:cNvPr id="5" name="AutoShape 5"/>
          <p:cNvSpPr/>
          <p:nvPr/>
        </p:nvSpPr>
        <p:spPr>
          <a:xfrm>
            <a:off x="762000" y="2413000"/>
            <a:ext cx="5207000" cy="2159000"/>
          </a:xfrm>
          <a:prstGeom prst="roundRect">
            <a:avLst>
              <a:gd name="adj" fmla="val 7058"/>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603500"/>
            <a:ext cx="76200" cy="17780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92200" y="2603500"/>
            <a:ext cx="4572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0F172A"/>
                </a:solidFill>
                <a:latin typeface="Noto Sans SC"/>
                <a:ea typeface="Noto Sans SC"/>
                <a:cs typeface="Noto Sans SC"/>
                <a:sym typeface="Noto Sans SC"/>
              </a:rPr>
              <a:t>理论逻辑：自上而下的前提</a:t>
            </a:r>
            <a:endParaRPr lang="en-US" sz="1100"/>
          </a:p>
          <a:p>
            <a:pPr indent="0" algn="l">
              <a:lnSpc>
                <a:spcPct val="116666"/>
              </a:lnSpc>
              <a:spcBef>
                <a:spcPts val="1000"/>
              </a:spcBef>
            </a:pPr>
            <a:r>
              <a:rPr lang="en-US" sz="1300" b="0" i="0" u="none" strike="noStrike">
                <a:solidFill>
                  <a:srgbClr val="374151"/>
                </a:solidFill>
                <a:latin typeface="Noto Sans SC"/>
                <a:ea typeface="Noto Sans SC"/>
                <a:cs typeface="Noto Sans SC"/>
                <a:sym typeface="Noto Sans SC"/>
              </a:rPr>
              <a:t>是的。公司层战略明确了企业的业务范围，为业务层战略的制定提供了前提和边界。</a:t>
            </a:r>
          </a:p>
          <a:p>
            <a:pPr indent="0" algn="l">
              <a:lnSpc>
                <a:spcPct val="116666"/>
              </a:lnSpc>
              <a:spcBef>
                <a:spcPts val="800"/>
              </a:spcBef>
            </a:pPr>
            <a:r>
              <a:rPr lang="en-US" sz="1200" b="0" i="1" u="none" strike="noStrike">
                <a:solidFill>
                  <a:srgbClr val="6B7280"/>
                </a:solidFill>
                <a:latin typeface="Noto Sans SC"/>
                <a:ea typeface="Noto Sans SC"/>
                <a:cs typeface="Noto Sans SC"/>
                <a:sym typeface="Noto Sans SC"/>
              </a:rPr>
              <a:t>💡 例如：只有公司决定要进入新能源汽车市场，业务层才能开始制定在该市场的竞争策略。</a:t>
            </a:r>
          </a:p>
        </p:txBody>
      </p:sp>
      <p:sp>
        <p:nvSpPr>
          <p:cNvPr id="8" name="AutoShape 8"/>
          <p:cNvSpPr/>
          <p:nvPr/>
        </p:nvSpPr>
        <p:spPr>
          <a:xfrm>
            <a:off x="6223000" y="2413000"/>
            <a:ext cx="5207000" cy="2159000"/>
          </a:xfrm>
          <a:prstGeom prst="roundRect">
            <a:avLst>
              <a:gd name="adj" fmla="val 7058"/>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6223000" y="2603500"/>
            <a:ext cx="76200" cy="1778000"/>
          </a:xfrm>
          <a:prstGeom prst="roundRect">
            <a:avLst>
              <a:gd name="adj" fmla="val 0"/>
            </a:avLst>
          </a:prstGeom>
          <a:solidFill>
            <a:srgbClr val="14B8A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6553200" y="2603500"/>
            <a:ext cx="4572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0F172A"/>
                </a:solidFill>
                <a:latin typeface="Noto Sans SC"/>
                <a:ea typeface="Noto Sans SC"/>
                <a:cs typeface="Noto Sans SC"/>
                <a:sym typeface="Noto Sans SC"/>
              </a:rPr>
              <a:t>实践动态：自下而上的涌现</a:t>
            </a:r>
            <a:endParaRPr lang="en-US" sz="1100"/>
          </a:p>
          <a:p>
            <a:pPr indent="0" algn="l">
              <a:lnSpc>
                <a:spcPct val="116666"/>
              </a:lnSpc>
              <a:spcBef>
                <a:spcPts val="1000"/>
              </a:spcBef>
            </a:pPr>
            <a:r>
              <a:rPr lang="en-US" sz="1300" b="0" i="0" u="none" strike="noStrike">
                <a:solidFill>
                  <a:srgbClr val="374151"/>
                </a:solidFill>
                <a:latin typeface="Noto Sans SC"/>
                <a:ea typeface="Noto Sans SC"/>
                <a:cs typeface="Noto Sans SC"/>
                <a:sym typeface="Noto Sans SC"/>
              </a:rPr>
              <a:t>不一定总是线性的。有时，一个有前景的业务机会（来自业务层或职能层的创新）可能会反过来推动公司层战略的调整。</a:t>
            </a:r>
          </a:p>
          <a:p>
            <a:pPr indent="0" algn="l">
              <a:lnSpc>
                <a:spcPct val="116666"/>
              </a:lnSpc>
              <a:spcBef>
                <a:spcPts val="800"/>
              </a:spcBef>
            </a:pPr>
            <a:r>
              <a:rPr lang="en-US" sz="1200" b="0" i="1" u="none" strike="noStrike">
                <a:solidFill>
                  <a:srgbClr val="6B7280"/>
                </a:solidFill>
                <a:latin typeface="Noto Sans SC"/>
                <a:ea typeface="Noto Sans SC"/>
                <a:cs typeface="Noto Sans SC"/>
                <a:sym typeface="Noto Sans SC"/>
              </a:rPr>
              <a:t>💡 例如：谷歌内部的安卓系统成功后，促使谷歌将移动操作系统提升为公司层的核心战略。</a:t>
            </a:r>
          </a:p>
        </p:txBody>
      </p:sp>
      <p:sp>
        <p:nvSpPr>
          <p:cNvPr id="11" name="AutoShape 11"/>
          <p:cNvSpPr/>
          <p:nvPr/>
        </p:nvSpPr>
        <p:spPr>
          <a:xfrm>
            <a:off x="762000" y="4953000"/>
            <a:ext cx="10668000" cy="1397000"/>
          </a:xfrm>
          <a:prstGeom prst="roundRect">
            <a:avLst>
              <a:gd name="adj" fmla="val 10909"/>
            </a:avLst>
          </a:prstGeom>
          <a:solidFill>
            <a:srgbClr val="1F2937">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5207000"/>
            <a:ext cx="406400" cy="406400"/>
          </a:xfrm>
          <a:prstGeom prst="rect">
            <a:avLst/>
          </a:prstGeom>
        </p:spPr>
      </p:pic>
      <p:sp>
        <p:nvSpPr>
          <p:cNvPr id="13" name="AutoShape 13"/>
          <p:cNvSpPr/>
          <p:nvPr/>
        </p:nvSpPr>
        <p:spPr>
          <a:xfrm>
            <a:off x="1651000" y="5143500"/>
            <a:ext cx="9525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2DD4BF"/>
                </a:solidFill>
                <a:latin typeface="Noto Sans SC"/>
                <a:ea typeface="Noto Sans SC"/>
                <a:cs typeface="Noto Sans SC"/>
                <a:sym typeface="Noto Sans SC"/>
              </a:rPr>
              <a:t>动态循环的战略管理体系</a:t>
            </a:r>
            <a:endParaRPr lang="en-US" sz="1100"/>
          </a:p>
          <a:p>
            <a:pPr indent="0" algn="l">
              <a:lnSpc>
                <a:spcPct val="116666"/>
              </a:lnSpc>
              <a:spcBef>
                <a:spcPts val="600"/>
              </a:spcBef>
            </a:pPr>
            <a:r>
              <a:rPr lang="en-US" sz="1300" b="0" i="0" u="none" strike="noStrike">
                <a:solidFill>
                  <a:srgbClr val="E5E7EB"/>
                </a:solidFill>
                <a:latin typeface="Noto Sans SC"/>
                <a:ea typeface="Noto Sans SC"/>
                <a:cs typeface="Noto Sans SC"/>
                <a:sym typeface="Noto Sans SC"/>
              </a:rPr>
              <a:t>理想状态下，公司层战略应先于业务层战略指明方向。但在动态的商业环境中，也需要允许自下而上的战略涌现，并灵活调整公司层战略。健康的战略管理体系是一个自上而下指导与自下而上反馈相结合的动态循环过程。</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项目工作场景回顾</a:t>
            </a:r>
            <a:endParaRPr lang="en-US" sz="1100"/>
          </a:p>
        </p:txBody>
      </p:sp>
      <p:sp>
        <p:nvSpPr>
          <p:cNvPr id="4" name="AutoShape 4"/>
          <p:cNvSpPr/>
          <p:nvPr/>
        </p:nvSpPr>
        <p:spPr>
          <a:xfrm>
            <a:off x="762000" y="1270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假设张有为的智能机器人公司度过了初创期，业务开始增长。现在，他需要运用三层战略框架来系统思考以下问题：</a:t>
            </a:r>
            <a:endParaRPr lang="en-US" sz="1100"/>
          </a:p>
        </p:txBody>
      </p:sp>
      <p:sp>
        <p:nvSpPr>
          <p:cNvPr id="5" name="AutoShape 5"/>
          <p:cNvSpPr/>
          <p:nvPr/>
        </p:nvSpPr>
        <p:spPr>
          <a:xfrm>
            <a:off x="762000" y="2159000"/>
            <a:ext cx="3302000" cy="3937000"/>
          </a:xfrm>
          <a:prstGeom prst="roundRect">
            <a:avLst>
              <a:gd name="adj" fmla="val 4615"/>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159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540000"/>
            <a:ext cx="355600" cy="355600"/>
          </a:xfrm>
          <a:prstGeom prst="rect">
            <a:avLst/>
          </a:prstGeom>
        </p:spPr>
      </p:pic>
      <p:sp>
        <p:nvSpPr>
          <p:cNvPr id="8" name="AutoShape 8"/>
          <p:cNvSpPr/>
          <p:nvPr/>
        </p:nvSpPr>
        <p:spPr>
          <a:xfrm>
            <a:off x="1524000" y="2514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11827"/>
                </a:solidFill>
                <a:latin typeface="Noto Sans SC"/>
                <a:ea typeface="Noto Sans SC"/>
                <a:cs typeface="Noto Sans SC"/>
                <a:sym typeface="Noto Sans SC"/>
              </a:rPr>
              <a:t>公司层战略</a:t>
            </a:r>
            <a:endParaRPr lang="en-US" sz="1100"/>
          </a:p>
        </p:txBody>
      </p:sp>
      <p:sp>
        <p:nvSpPr>
          <p:cNvPr id="9" name="AutoShape 9"/>
          <p:cNvSpPr/>
          <p:nvPr/>
        </p:nvSpPr>
        <p:spPr>
          <a:xfrm>
            <a:off x="1016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spcBef>
                <a:spcPts val="800"/>
              </a:spcBef>
              <a:defRPr/>
            </a:pPr>
            <a:r>
              <a:rPr lang="en-US" sz="1300" b="0" i="0" u="none" strike="noStrike">
                <a:solidFill>
                  <a:srgbClr val="374151"/>
                </a:solidFill>
                <a:latin typeface="Noto Sans SC"/>
                <a:ea typeface="Noto Sans SC"/>
                <a:cs typeface="Noto Sans SC"/>
                <a:sym typeface="Noto Sans SC"/>
              </a:rPr>
              <a:t>• 除了智能机器人研发制造，是否应该进入机器人应用服务、软件平台等相关领域？</a:t>
            </a:r>
            <a:endParaRPr lang="en-US" sz="1100"/>
          </a:p>
          <a:p>
            <a:pPr indent="0" algn="l">
              <a:lnSpc>
                <a:spcPct val="133333"/>
              </a:lnSpc>
              <a:spcBef>
                <a:spcPts val="1600"/>
              </a:spcBef>
            </a:pPr>
            <a:r>
              <a:rPr lang="en-US" sz="1300" b="0" i="0" u="none" strike="noStrike">
                <a:solidFill>
                  <a:srgbClr val="374151"/>
                </a:solidFill>
                <a:latin typeface="Noto Sans SC"/>
                <a:ea typeface="Noto Sans SC"/>
                <a:cs typeface="Noto Sans SC"/>
                <a:sym typeface="Noto Sans SC"/>
              </a:rPr>
              <a:t>• 为了寻求更大的增长空间，是否应该考虑进军海外市场，启动国际化战略？</a:t>
            </a:r>
          </a:p>
        </p:txBody>
      </p:sp>
      <p:sp>
        <p:nvSpPr>
          <p:cNvPr id="10" name="AutoShape 10"/>
          <p:cNvSpPr/>
          <p:nvPr/>
        </p:nvSpPr>
        <p:spPr>
          <a:xfrm>
            <a:off x="4445000" y="2159000"/>
            <a:ext cx="3302000" cy="3937000"/>
          </a:xfrm>
          <a:prstGeom prst="roundRect">
            <a:avLst>
              <a:gd name="adj" fmla="val 4615"/>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445000" y="2159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540000"/>
            <a:ext cx="355600" cy="355600"/>
          </a:xfrm>
          <a:prstGeom prst="rect">
            <a:avLst/>
          </a:prstGeom>
        </p:spPr>
      </p:pic>
      <p:sp>
        <p:nvSpPr>
          <p:cNvPr id="13" name="AutoShape 13"/>
          <p:cNvSpPr/>
          <p:nvPr/>
        </p:nvSpPr>
        <p:spPr>
          <a:xfrm>
            <a:off x="5207000" y="2514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11827"/>
                </a:solidFill>
                <a:latin typeface="Noto Sans SC"/>
                <a:ea typeface="Noto Sans SC"/>
                <a:cs typeface="Noto Sans SC"/>
                <a:sym typeface="Noto Sans SC"/>
              </a:rPr>
              <a:t>业务层战略</a:t>
            </a:r>
            <a:endParaRPr lang="en-US" sz="1100"/>
          </a:p>
        </p:txBody>
      </p:sp>
      <p:sp>
        <p:nvSpPr>
          <p:cNvPr id="14" name="AutoShape 14"/>
          <p:cNvSpPr/>
          <p:nvPr/>
        </p:nvSpPr>
        <p:spPr>
          <a:xfrm>
            <a:off x="4699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spcBef>
                <a:spcPts val="800"/>
              </a:spcBef>
              <a:defRPr/>
            </a:pPr>
            <a:r>
              <a:rPr lang="en-US" sz="1300" b="0" i="0" u="none" strike="noStrike">
                <a:solidFill>
                  <a:srgbClr val="374151"/>
                </a:solidFill>
                <a:latin typeface="Noto Sans SC"/>
                <a:ea typeface="Noto Sans SC"/>
                <a:cs typeface="Noto Sans SC"/>
                <a:sym typeface="Noto Sans SC"/>
              </a:rPr>
              <a:t>• 在智能机器人市场，是选择与大型科技公司正面进行成本竞争，还是另辟蹊径？</a:t>
            </a:r>
            <a:endParaRPr lang="en-US" sz="1100"/>
          </a:p>
          <a:p>
            <a:pPr indent="0" algn="l">
              <a:lnSpc>
                <a:spcPct val="133333"/>
              </a:lnSpc>
              <a:spcBef>
                <a:spcPts val="1600"/>
              </a:spcBef>
            </a:pPr>
            <a:r>
              <a:rPr lang="en-US" sz="1300" b="0" i="0" u="none" strike="noStrike">
                <a:solidFill>
                  <a:srgbClr val="374151"/>
                </a:solidFill>
                <a:latin typeface="Noto Sans SC"/>
                <a:ea typeface="Noto Sans SC"/>
                <a:cs typeface="Noto Sans SC"/>
                <a:sym typeface="Noto Sans SC"/>
              </a:rPr>
              <a:t>• 是专注于医疗、工业等特定行业做高端定制化，采取差异化或聚焦战略来建立竞争壁垒？</a:t>
            </a:r>
          </a:p>
        </p:txBody>
      </p:sp>
      <p:sp>
        <p:nvSpPr>
          <p:cNvPr id="15" name="AutoShape 15"/>
          <p:cNvSpPr/>
          <p:nvPr/>
        </p:nvSpPr>
        <p:spPr>
          <a:xfrm>
            <a:off x="8128000" y="2159000"/>
            <a:ext cx="3302000" cy="3937000"/>
          </a:xfrm>
          <a:prstGeom prst="roundRect">
            <a:avLst>
              <a:gd name="adj" fmla="val 4615"/>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8128000" y="2159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540000"/>
            <a:ext cx="355600" cy="355600"/>
          </a:xfrm>
          <a:prstGeom prst="rect">
            <a:avLst/>
          </a:prstGeom>
        </p:spPr>
      </p:pic>
      <p:sp>
        <p:nvSpPr>
          <p:cNvPr id="18" name="AutoShape 18"/>
          <p:cNvSpPr/>
          <p:nvPr/>
        </p:nvSpPr>
        <p:spPr>
          <a:xfrm>
            <a:off x="8890000" y="2514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11827"/>
                </a:solidFill>
                <a:latin typeface="Noto Sans SC"/>
                <a:ea typeface="Noto Sans SC"/>
                <a:cs typeface="Noto Sans SC"/>
                <a:sym typeface="Noto Sans SC"/>
              </a:rPr>
              <a:t>职能层战略</a:t>
            </a:r>
            <a:endParaRPr lang="en-US" sz="1100"/>
          </a:p>
        </p:txBody>
      </p:sp>
      <p:sp>
        <p:nvSpPr>
          <p:cNvPr id="19" name="AutoShape 19"/>
          <p:cNvSpPr/>
          <p:nvPr/>
        </p:nvSpPr>
        <p:spPr>
          <a:xfrm>
            <a:off x="8382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300" b="0" i="0" u="none" strike="noStrike">
                <a:solidFill>
                  <a:srgbClr val="374151"/>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研发：</a:t>
            </a:r>
            <a:r>
              <a:rPr lang="en-US" sz="1300" b="0" i="0" u="none" strike="noStrike">
                <a:solidFill>
                  <a:srgbClr val="374151"/>
                </a:solidFill>
                <a:latin typeface="Noto Sans SC"/>
                <a:ea typeface="Noto Sans SC"/>
                <a:cs typeface="Noto Sans SC"/>
                <a:sym typeface="Noto Sans SC"/>
              </a:rPr>
              <a:t>为支持业务战略，需集中资源攻克哪些核心技术？</a:t>
            </a:r>
            <a:endParaRPr lang="en-US" sz="1100"/>
          </a:p>
          <a:p>
            <a:pPr indent="0" algn="l">
              <a:lnSpc>
                <a:spcPct val="125000"/>
              </a:lnSpc>
              <a:spcBef>
                <a:spcPts val="1200"/>
              </a:spcBef>
            </a:pPr>
            <a:r>
              <a:rPr lang="en-US" sz="1300" b="0" i="0" u="none" strike="noStrike">
                <a:solidFill>
                  <a:srgbClr val="374151"/>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营销：</a:t>
            </a:r>
            <a:r>
              <a:rPr lang="en-US" sz="1300" b="0" i="0" u="none" strike="noStrike">
                <a:solidFill>
                  <a:srgbClr val="374151"/>
                </a:solidFill>
                <a:latin typeface="Noto Sans SC"/>
                <a:ea typeface="Noto Sans SC"/>
                <a:cs typeface="Noto Sans SC"/>
                <a:sym typeface="Noto Sans SC"/>
              </a:rPr>
              <a:t>如何定位品牌，精准触达并打动目标客户？</a:t>
            </a:r>
          </a:p>
          <a:p>
            <a:pPr indent="0" algn="l">
              <a:lnSpc>
                <a:spcPct val="125000"/>
              </a:lnSpc>
              <a:spcBef>
                <a:spcPts val="1200"/>
              </a:spcBef>
            </a:pPr>
            <a:r>
              <a:rPr lang="en-US" sz="1300" b="0" i="0" u="none" strike="noStrike">
                <a:solidFill>
                  <a:srgbClr val="374151"/>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人力：</a:t>
            </a:r>
            <a:r>
              <a:rPr lang="en-US" sz="1300" b="0" i="0" u="none" strike="noStrike">
                <a:solidFill>
                  <a:srgbClr val="374151"/>
                </a:solidFill>
                <a:latin typeface="Noto Sans SC"/>
                <a:ea typeface="Noto Sans SC"/>
                <a:cs typeface="Noto Sans SC"/>
                <a:sym typeface="Noto Sans SC"/>
              </a:rPr>
              <a:t>制定何种激励与培养机制来吸引顶尖的AI和机器人工程师？</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知识加油站</a:t>
            </a:r>
            <a:endParaRPr lang="en-US" sz="1100"/>
          </a:p>
        </p:txBody>
      </p:sp>
      <p:sp>
        <p:nvSpPr>
          <p:cNvPr id="4" name="AutoShape 4"/>
          <p:cNvSpPr/>
          <p:nvPr/>
        </p:nvSpPr>
        <p:spPr>
          <a:xfrm>
            <a:off x="762000" y="1651000"/>
            <a:ext cx="3302000" cy="2667000"/>
          </a:xfrm>
          <a:prstGeom prst="roundRect">
            <a:avLst>
              <a:gd name="adj" fmla="val 380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3302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55800"/>
            <a:ext cx="355600" cy="355600"/>
          </a:xfrm>
          <a:prstGeom prst="rect">
            <a:avLst/>
          </a:prstGeom>
        </p:spPr>
      </p:pic>
      <p:sp>
        <p:nvSpPr>
          <p:cNvPr id="7" name="AutoShape 7"/>
          <p:cNvSpPr/>
          <p:nvPr/>
        </p:nvSpPr>
        <p:spPr>
          <a:xfrm>
            <a:off x="1524000" y="19304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推荐阅读</a:t>
            </a:r>
            <a:endParaRPr lang="en-US" sz="1100"/>
          </a:p>
        </p:txBody>
      </p:sp>
      <p:sp>
        <p:nvSpPr>
          <p:cNvPr id="8" name="AutoShape 8"/>
          <p:cNvSpPr/>
          <p:nvPr/>
        </p:nvSpPr>
        <p:spPr>
          <a:xfrm>
            <a:off x="1016000" y="2667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 迈克尔·波特：《竞争战略》《竞争优势》</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 亨利·明茨伯格等：《战略历程：纵览战略管理学派》</a:t>
            </a:r>
            <a:endParaRPr lang="en-US" sz="1100"/>
          </a:p>
        </p:txBody>
      </p:sp>
      <p:sp>
        <p:nvSpPr>
          <p:cNvPr id="9" name="AutoShape 9"/>
          <p:cNvSpPr/>
          <p:nvPr/>
        </p:nvSpPr>
        <p:spPr>
          <a:xfrm>
            <a:off x="4445000" y="1651000"/>
            <a:ext cx="3302000" cy="2667000"/>
          </a:xfrm>
          <a:prstGeom prst="roundRect">
            <a:avLst>
              <a:gd name="adj" fmla="val 380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651000"/>
            <a:ext cx="3302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1955800"/>
            <a:ext cx="355600" cy="355600"/>
          </a:xfrm>
          <a:prstGeom prst="rect">
            <a:avLst/>
          </a:prstGeom>
        </p:spPr>
      </p:pic>
      <p:sp>
        <p:nvSpPr>
          <p:cNvPr id="12" name="AutoShape 12"/>
          <p:cNvSpPr/>
          <p:nvPr/>
        </p:nvSpPr>
        <p:spPr>
          <a:xfrm>
            <a:off x="5207000" y="19304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概念拓展</a:t>
            </a:r>
            <a:endParaRPr lang="en-US" sz="1100"/>
          </a:p>
        </p:txBody>
      </p:sp>
      <p:sp>
        <p:nvSpPr>
          <p:cNvPr id="13" name="AutoShape 13"/>
          <p:cNvSpPr/>
          <p:nvPr/>
        </p:nvSpPr>
        <p:spPr>
          <a:xfrm>
            <a:off x="4699000" y="2667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4B5563"/>
                </a:solidFill>
                <a:latin typeface="Noto Sans SC"/>
                <a:ea typeface="Noto Sans SC"/>
                <a:cs typeface="Noto Sans SC"/>
                <a:sym typeface="Noto Sans SC"/>
              </a:rPr>
              <a:t>•</a:t>
            </a:r>
            <a:r>
              <a:rPr lang="en-US" sz="1200" b="1" i="0" u="none" strike="noStrike">
                <a:solidFill>
                  <a:srgbClr val="4B5563"/>
                </a:solidFill>
                <a:latin typeface="Noto Sans SC"/>
                <a:ea typeface="Noto Sans SC"/>
                <a:cs typeface="Noto Sans SC"/>
                <a:sym typeface="Noto Sans SC"/>
              </a:rPr>
              <a:t>BCG矩阵：</a:t>
            </a:r>
            <a:r>
              <a:rPr lang="en-US" sz="1200" b="0" i="0" u="none" strike="noStrike">
                <a:solidFill>
                  <a:srgbClr val="4B5563"/>
                </a:solidFill>
                <a:latin typeface="Noto Sans SC"/>
                <a:ea typeface="Noto Sans SC"/>
                <a:cs typeface="Noto Sans SC"/>
                <a:sym typeface="Noto Sans SC"/>
              </a:rPr>
              <a:t>分析公司业务组合的经典工具</a:t>
            </a:r>
            <a:br>
              <a:rPr lang="en-US" sz="1200" b="0" i="0" u="none" strike="noStrike">
                <a:solidFill>
                  <a:srgbClr val="4B5563"/>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a:t>
            </a:r>
            <a:r>
              <a:rPr lang="en-US" sz="1200" b="1" i="0" u="none" strike="noStrike">
                <a:solidFill>
                  <a:srgbClr val="4B5563"/>
                </a:solidFill>
                <a:latin typeface="Noto Sans SC"/>
                <a:ea typeface="Noto Sans SC"/>
                <a:cs typeface="Noto Sans SC"/>
                <a:sym typeface="Noto Sans SC"/>
              </a:rPr>
              <a:t>GE矩阵：</a:t>
            </a:r>
            <a:r>
              <a:rPr lang="en-US" sz="1200" b="0" i="0" u="none" strike="noStrike">
                <a:solidFill>
                  <a:srgbClr val="4B5563"/>
                </a:solidFill>
                <a:latin typeface="Noto Sans SC"/>
                <a:ea typeface="Noto Sans SC"/>
                <a:cs typeface="Noto Sans SC"/>
                <a:sym typeface="Noto Sans SC"/>
              </a:rPr>
              <a:t>比BCG矩阵更复杂的业务组合分析工具</a:t>
            </a:r>
            <a:br>
              <a:rPr lang="en-US" sz="1200" b="0" i="0" u="none" strike="noStrike">
                <a:solidFill>
                  <a:srgbClr val="4B5563"/>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a:t>
            </a:r>
            <a:r>
              <a:rPr lang="en-US" sz="1200" b="1" i="0" u="none" strike="noStrike">
                <a:solidFill>
                  <a:srgbClr val="4B5563"/>
                </a:solidFill>
                <a:latin typeface="Noto Sans SC"/>
                <a:ea typeface="Noto Sans SC"/>
                <a:cs typeface="Noto Sans SC"/>
                <a:sym typeface="Noto Sans SC"/>
              </a:rPr>
              <a:t>安索夫矩阵：</a:t>
            </a:r>
            <a:r>
              <a:rPr lang="en-US" sz="1200" b="0" i="0" u="none" strike="noStrike">
                <a:solidFill>
                  <a:srgbClr val="4B5563"/>
                </a:solidFill>
                <a:latin typeface="Noto Sans SC"/>
                <a:ea typeface="Noto Sans SC"/>
                <a:cs typeface="Noto Sans SC"/>
                <a:sym typeface="Noto Sans SC"/>
              </a:rPr>
              <a:t>用于分析公司增长方向的工具</a:t>
            </a:r>
            <a:endParaRPr lang="en-US" sz="1100"/>
          </a:p>
        </p:txBody>
      </p:sp>
      <p:sp>
        <p:nvSpPr>
          <p:cNvPr id="14" name="AutoShape 14"/>
          <p:cNvSpPr/>
          <p:nvPr/>
        </p:nvSpPr>
        <p:spPr>
          <a:xfrm>
            <a:off x="8128000" y="1651000"/>
            <a:ext cx="3302000" cy="2667000"/>
          </a:xfrm>
          <a:prstGeom prst="roundRect">
            <a:avLst>
              <a:gd name="adj" fmla="val 380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1651000"/>
            <a:ext cx="3302000" cy="508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1955800"/>
            <a:ext cx="355600" cy="355600"/>
          </a:xfrm>
          <a:prstGeom prst="rect">
            <a:avLst/>
          </a:prstGeom>
        </p:spPr>
      </p:pic>
      <p:sp>
        <p:nvSpPr>
          <p:cNvPr id="17" name="AutoShape 17"/>
          <p:cNvSpPr/>
          <p:nvPr/>
        </p:nvSpPr>
        <p:spPr>
          <a:xfrm>
            <a:off x="8890000" y="19304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线上资源</a:t>
            </a:r>
            <a:endParaRPr lang="en-US" sz="1100"/>
          </a:p>
        </p:txBody>
      </p:sp>
      <p:sp>
        <p:nvSpPr>
          <p:cNvPr id="18" name="AutoShape 18"/>
          <p:cNvSpPr/>
          <p:nvPr/>
        </p:nvSpPr>
        <p:spPr>
          <a:xfrm>
            <a:off x="8382000" y="2667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 哈佛商业评论(HBR)：关于公司战略与竞争战略的经典文章</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 咨询公司报告：麦肯锡、BCG、贝恩发布的行业洞察与战略研究</a:t>
            </a:r>
            <a:endParaRPr lang="en-US" sz="1100"/>
          </a:p>
        </p:txBody>
      </p:sp>
      <p:sp>
        <p:nvSpPr>
          <p:cNvPr id="19" name="AutoShape 19"/>
          <p:cNvSpPr/>
          <p:nvPr/>
        </p:nvSpPr>
        <p:spPr>
          <a:xfrm>
            <a:off x="762000" y="4699000"/>
            <a:ext cx="10668000" cy="1651000"/>
          </a:xfrm>
          <a:prstGeom prst="roundRect">
            <a:avLst>
              <a:gd name="adj" fmla="val 6153"/>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0"/>
          <a:srcRect l="19952" r="19952"/>
          <a:stretch>
            <a:fillRect/>
          </a:stretch>
        </p:blipFill>
        <p:spPr>
          <a:xfrm>
            <a:off x="1016000" y="4889500"/>
            <a:ext cx="2413000" cy="1270000"/>
          </a:xfrm>
          <a:prstGeom prst="rect">
            <a:avLst/>
          </a:prstGeom>
          <a:noFill/>
          <a:ln w="25400" cap="flat" cmpd="sng">
            <a:noFill/>
            <a:prstDash val="solid"/>
            <a:round/>
          </a:ln>
        </p:spPr>
      </p:pic>
      <p:sp>
        <p:nvSpPr>
          <p:cNvPr id="21" name="AutoShape 21"/>
          <p:cNvSpPr/>
          <p:nvPr/>
        </p:nvSpPr>
        <p:spPr>
          <a:xfrm>
            <a:off x="3683000" y="4953000"/>
            <a:ext cx="7493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 全书知识地图概览</a:t>
            </a:r>
            <a:endParaRPr lang="en-US" sz="1100"/>
          </a:p>
          <a:p>
            <a:pPr indent="0" algn="l">
              <a:lnSpc>
                <a:spcPct val="116666"/>
              </a:lnSpc>
              <a:spcBef>
                <a:spcPts val="1000"/>
              </a:spcBef>
            </a:pPr>
            <a:r>
              <a:rPr lang="en-US" sz="1300" b="0" i="0" u="none" strike="noStrike">
                <a:solidFill>
                  <a:srgbClr val="6B7280"/>
                </a:solidFill>
                <a:latin typeface="Noto Sans SC"/>
                <a:ea typeface="Noto Sans SC"/>
                <a:cs typeface="Noto Sans SC"/>
                <a:sym typeface="Noto Sans SC"/>
              </a:rPr>
              <a:t>通过系统化的知识地图，将分散的战略知识点串联起来，构建完整的战略思维框架，帮助你更直观地理解不同战略工具之间的逻辑关系与应用场景。</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270000"/>
            <a:ext cx="10160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a:solidFill>
                  <a:srgbClr val="2DD4BF"/>
                </a:solidFill>
                <a:latin typeface="Noto Sans SC"/>
                <a:ea typeface="Noto Sans SC"/>
                <a:cs typeface="Noto Sans SC"/>
                <a:sym typeface="Noto Sans SC"/>
              </a:rPr>
              <a:t>Q &amp; A</a:t>
            </a:r>
            <a:endParaRPr lang="en-US" sz="1100"/>
          </a:p>
        </p:txBody>
      </p:sp>
      <p:sp>
        <p:nvSpPr>
          <p:cNvPr id="4" name="AutoShape 4"/>
          <p:cNvSpPr/>
          <p:nvPr/>
        </p:nvSpPr>
        <p:spPr>
          <a:xfrm>
            <a:off x="1016000" y="3048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endParaRPr lang="en-US" sz="1100" dirty="0"/>
          </a:p>
        </p:txBody>
      </p:sp>
      <p:sp>
        <p:nvSpPr>
          <p:cNvPr id="5" name="AutoShape 5"/>
          <p:cNvSpPr/>
          <p:nvPr/>
        </p:nvSpPr>
        <p:spPr>
          <a:xfrm>
            <a:off x="1016000" y="4572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4B5563"/>
                </a:solidFill>
                <a:latin typeface="Noto Sans SC"/>
                <a:ea typeface="Noto Sans SC"/>
                <a:cs typeface="Noto Sans SC"/>
                <a:sym typeface="Noto Sans SC"/>
              </a:rPr>
              <a:t>欢迎各位提出问题，共同探讨与交流 | Welcome to ask questions</a:t>
            </a:r>
            <a:endParaRPr lang="en-US" sz="1100"/>
          </a:p>
        </p:txBody>
      </p:sp>
      <p:sp>
        <p:nvSpPr>
          <p:cNvPr id="6" name="AutoShape 6"/>
          <p:cNvSpPr/>
          <p:nvPr/>
        </p:nvSpPr>
        <p:spPr>
          <a:xfrm>
            <a:off x="1016000" y="5588000"/>
            <a:ext cx="1016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spc="300">
                <a:solidFill>
                  <a:srgbClr val="6B7280"/>
                </a:solidFill>
                <a:latin typeface="Noto Sans SC"/>
                <a:ea typeface="Noto Sans SC"/>
                <a:cs typeface="Noto Sans SC"/>
                <a:sym typeface="Noto Sans SC"/>
              </a:rPr>
              <a:t>THANKS FOR WATCHING</a:t>
            </a:r>
            <a:endParaRPr lang="en-US" sz="1100"/>
          </a:p>
        </p:txBody>
      </p:sp>
      <p:pic>
        <p:nvPicPr>
          <p:cNvPr id="7" name="Picture 7"/>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目录</a:t>
            </a:r>
            <a:r>
              <a:rPr lang="en-US" sz="2400" b="0" i="0" u="none" strike="noStrike">
                <a:solidFill>
                  <a:srgbClr val="6B7280"/>
                </a:solidFill>
                <a:latin typeface="Noto Sans SC"/>
                <a:ea typeface="Noto Sans SC"/>
                <a:cs typeface="Noto Sans SC"/>
                <a:sym typeface="Noto Sans SC"/>
              </a:rPr>
              <a:t>CONTENTS</a:t>
            </a:r>
            <a:endParaRPr lang="en-US" sz="1100"/>
          </a:p>
        </p:txBody>
      </p:sp>
      <p:sp>
        <p:nvSpPr>
          <p:cNvPr id="4" name="AutoShape 4"/>
          <p:cNvSpPr/>
          <p:nvPr/>
        </p:nvSpPr>
        <p:spPr>
          <a:xfrm>
            <a:off x="762000" y="1651000"/>
            <a:ext cx="3302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889000" cy="2032000"/>
          </a:xfrm>
          <a:prstGeom prst="roundRect">
            <a:avLst>
              <a:gd name="adj" fmla="val 17142"/>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762000" y="2159000"/>
            <a:ext cx="889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a:ea typeface="Noto Sans SC"/>
                <a:cs typeface="Noto Sans SC"/>
                <a:sym typeface="Noto Sans SC"/>
              </a:rPr>
              <a:t>01</a:t>
            </a:r>
            <a:endParaRPr lang="en-US" sz="1100"/>
          </a:p>
        </p:txBody>
      </p:sp>
      <p:sp>
        <p:nvSpPr>
          <p:cNvPr id="7" name="AutoShape 7"/>
          <p:cNvSpPr/>
          <p:nvPr/>
        </p:nvSpPr>
        <p:spPr>
          <a:xfrm>
            <a:off x="1841500" y="1968500"/>
            <a:ext cx="2032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74151"/>
                </a:solidFill>
                <a:latin typeface="Noto Sans SC"/>
                <a:ea typeface="Noto Sans SC"/>
                <a:cs typeface="Noto Sans SC"/>
                <a:sym typeface="Noto Sans SC"/>
              </a:rPr>
              <a:t>学习目标</a:t>
            </a:r>
            <a:endParaRPr lang="en-US" sz="1100"/>
          </a:p>
          <a:p>
            <a:pPr indent="0" algn="l">
              <a:lnSpc>
                <a:spcPct val="116666"/>
              </a:lnSpc>
              <a:spcBef>
                <a:spcPts val="800"/>
              </a:spcBef>
            </a:pPr>
            <a:r>
              <a:rPr lang="en-US" sz="1300" b="0" i="0" u="none" strike="noStrike">
                <a:solidFill>
                  <a:srgbClr val="6B7280"/>
                </a:solidFill>
                <a:latin typeface="Noto Sans SC"/>
                <a:ea typeface="Noto Sans SC"/>
                <a:cs typeface="Noto Sans SC"/>
                <a:sym typeface="Noto Sans SC"/>
              </a:rPr>
              <a:t>掌握核心能力、核心素养与必备知识，建立清晰的学习框架</a:t>
            </a:r>
          </a:p>
        </p:txBody>
      </p:sp>
      <p:sp>
        <p:nvSpPr>
          <p:cNvPr id="8" name="AutoShape 8"/>
          <p:cNvSpPr/>
          <p:nvPr/>
        </p:nvSpPr>
        <p:spPr>
          <a:xfrm>
            <a:off x="4445000" y="1651000"/>
            <a:ext cx="3302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4445000" y="1651000"/>
            <a:ext cx="889000" cy="2032000"/>
          </a:xfrm>
          <a:prstGeom prst="roundRect">
            <a:avLst>
              <a:gd name="adj" fmla="val 17142"/>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445000" y="2159000"/>
            <a:ext cx="889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a:ea typeface="Noto Sans SC"/>
                <a:cs typeface="Noto Sans SC"/>
                <a:sym typeface="Noto Sans SC"/>
              </a:rPr>
              <a:t>02</a:t>
            </a:r>
            <a:endParaRPr lang="en-US" sz="1100"/>
          </a:p>
        </p:txBody>
      </p:sp>
      <p:sp>
        <p:nvSpPr>
          <p:cNvPr id="11" name="AutoShape 11"/>
          <p:cNvSpPr/>
          <p:nvPr/>
        </p:nvSpPr>
        <p:spPr>
          <a:xfrm>
            <a:off x="5524500" y="1968500"/>
            <a:ext cx="2032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74151"/>
                </a:solidFill>
                <a:latin typeface="Noto Sans SC"/>
                <a:ea typeface="Noto Sans SC"/>
                <a:cs typeface="Noto Sans SC"/>
                <a:sym typeface="Noto Sans SC"/>
              </a:rPr>
              <a:t>基本知识</a:t>
            </a:r>
            <a:endParaRPr lang="en-US" sz="1100"/>
          </a:p>
          <a:p>
            <a:pPr indent="0" algn="l">
              <a:lnSpc>
                <a:spcPct val="116666"/>
              </a:lnSpc>
              <a:spcBef>
                <a:spcPts val="800"/>
              </a:spcBef>
            </a:pPr>
            <a:r>
              <a:rPr lang="en-US" sz="1300" b="0" i="0" u="none" strike="noStrike">
                <a:solidFill>
                  <a:srgbClr val="6B7280"/>
                </a:solidFill>
                <a:latin typeface="Noto Sans SC"/>
                <a:ea typeface="Noto Sans SC"/>
                <a:cs typeface="Noto Sans SC"/>
                <a:sym typeface="Noto Sans SC"/>
              </a:rPr>
              <a:t>详解公司层、业务层及职能层战略，夯实战略理论基础</a:t>
            </a:r>
          </a:p>
        </p:txBody>
      </p:sp>
      <p:sp>
        <p:nvSpPr>
          <p:cNvPr id="12" name="AutoShape 12"/>
          <p:cNvSpPr/>
          <p:nvPr/>
        </p:nvSpPr>
        <p:spPr>
          <a:xfrm>
            <a:off x="8128000" y="1651000"/>
            <a:ext cx="3302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3" name="AutoShape 13"/>
          <p:cNvSpPr/>
          <p:nvPr/>
        </p:nvSpPr>
        <p:spPr>
          <a:xfrm>
            <a:off x="8128000" y="1651000"/>
            <a:ext cx="889000" cy="2032000"/>
          </a:xfrm>
          <a:prstGeom prst="roundRect">
            <a:avLst>
              <a:gd name="adj" fmla="val 17142"/>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8128000" y="2159000"/>
            <a:ext cx="889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a:ea typeface="Noto Sans SC"/>
                <a:cs typeface="Noto Sans SC"/>
                <a:sym typeface="Noto Sans SC"/>
              </a:rPr>
              <a:t>03</a:t>
            </a:r>
            <a:endParaRPr lang="en-US" sz="1100"/>
          </a:p>
        </p:txBody>
      </p:sp>
      <p:sp>
        <p:nvSpPr>
          <p:cNvPr id="15" name="AutoShape 15"/>
          <p:cNvSpPr/>
          <p:nvPr/>
        </p:nvSpPr>
        <p:spPr>
          <a:xfrm>
            <a:off x="9207500" y="1968500"/>
            <a:ext cx="2032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74151"/>
                </a:solidFill>
                <a:latin typeface="Noto Sans SC"/>
                <a:ea typeface="Noto Sans SC"/>
                <a:cs typeface="Noto Sans SC"/>
                <a:sym typeface="Noto Sans SC"/>
              </a:rPr>
              <a:t>工作过程与管理职能</a:t>
            </a:r>
            <a:endParaRPr lang="en-US" sz="1100"/>
          </a:p>
          <a:p>
            <a:pPr indent="0" algn="l">
              <a:lnSpc>
                <a:spcPct val="116666"/>
              </a:lnSpc>
              <a:spcBef>
                <a:spcPts val="800"/>
              </a:spcBef>
            </a:pPr>
            <a:r>
              <a:rPr lang="en-US" sz="1300" b="0" i="0" u="none" strike="noStrike">
                <a:solidFill>
                  <a:srgbClr val="6B7280"/>
                </a:solidFill>
                <a:latin typeface="Noto Sans SC"/>
                <a:ea typeface="Noto Sans SC"/>
                <a:cs typeface="Noto Sans SC"/>
                <a:sym typeface="Noto Sans SC"/>
              </a:rPr>
              <a:t>解析实际战略落地流程，明确各环节的管理职能分布</a:t>
            </a:r>
          </a:p>
        </p:txBody>
      </p:sp>
      <p:sp>
        <p:nvSpPr>
          <p:cNvPr id="16" name="AutoShape 16"/>
          <p:cNvSpPr/>
          <p:nvPr/>
        </p:nvSpPr>
        <p:spPr>
          <a:xfrm>
            <a:off x="762000" y="4191000"/>
            <a:ext cx="52705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762000" y="4191000"/>
            <a:ext cx="1143000" cy="2032000"/>
          </a:xfrm>
          <a:prstGeom prst="roundRect">
            <a:avLst>
              <a:gd name="adj" fmla="val 13333"/>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762000" y="4699000"/>
            <a:ext cx="1143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a:ea typeface="Noto Sans SC"/>
                <a:cs typeface="Noto Sans SC"/>
                <a:sym typeface="Noto Sans SC"/>
              </a:rPr>
              <a:t>04</a:t>
            </a:r>
            <a:endParaRPr lang="en-US" sz="1100"/>
          </a:p>
        </p:txBody>
      </p:sp>
      <p:sp>
        <p:nvSpPr>
          <p:cNvPr id="19" name="AutoShape 19"/>
          <p:cNvSpPr/>
          <p:nvPr/>
        </p:nvSpPr>
        <p:spPr>
          <a:xfrm>
            <a:off x="2159000" y="45085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74151"/>
                </a:solidFill>
                <a:latin typeface="Noto Sans SC"/>
                <a:ea typeface="Noto Sans SC"/>
                <a:cs typeface="Noto Sans SC"/>
                <a:sym typeface="Noto Sans SC"/>
              </a:rPr>
              <a:t>核心问题与前沿</a:t>
            </a:r>
            <a:endParaRPr lang="en-US" sz="1100"/>
          </a:p>
          <a:p>
            <a:pPr indent="0" algn="l">
              <a:lnSpc>
                <a:spcPct val="116666"/>
              </a:lnSpc>
              <a:spcBef>
                <a:spcPts val="800"/>
              </a:spcBef>
            </a:pPr>
            <a:r>
              <a:rPr lang="en-US" sz="1300" b="0" i="0" u="none" strike="noStrike">
                <a:solidFill>
                  <a:srgbClr val="6B7280"/>
                </a:solidFill>
                <a:latin typeface="Noto Sans SC"/>
                <a:ea typeface="Noto Sans SC"/>
                <a:cs typeface="Noto Sans SC"/>
                <a:sym typeface="Noto Sans SC"/>
              </a:rPr>
              <a:t>深入探讨战略协同难题、企业国际化发展挑战，以及最新战略管理理论与研究前沿。</a:t>
            </a:r>
          </a:p>
        </p:txBody>
      </p:sp>
      <p:sp>
        <p:nvSpPr>
          <p:cNvPr id="20" name="AutoShape 20"/>
          <p:cNvSpPr/>
          <p:nvPr/>
        </p:nvSpPr>
        <p:spPr>
          <a:xfrm>
            <a:off x="6286500" y="4191000"/>
            <a:ext cx="52705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1" name="AutoShape 21"/>
          <p:cNvSpPr/>
          <p:nvPr/>
        </p:nvSpPr>
        <p:spPr>
          <a:xfrm>
            <a:off x="6286500" y="4191000"/>
            <a:ext cx="1143000" cy="2032000"/>
          </a:xfrm>
          <a:prstGeom prst="roundRect">
            <a:avLst>
              <a:gd name="adj" fmla="val 13333"/>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2" name="AutoShape 22"/>
          <p:cNvSpPr/>
          <p:nvPr/>
        </p:nvSpPr>
        <p:spPr>
          <a:xfrm>
            <a:off x="6286500" y="4699000"/>
            <a:ext cx="1143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FFFFFF"/>
                </a:solidFill>
                <a:latin typeface="Noto Sans SC"/>
                <a:ea typeface="Noto Sans SC"/>
                <a:cs typeface="Noto Sans SC"/>
                <a:sym typeface="Noto Sans SC"/>
              </a:rPr>
              <a:t>05</a:t>
            </a:r>
            <a:endParaRPr lang="en-US" sz="1100"/>
          </a:p>
        </p:txBody>
      </p:sp>
      <p:sp>
        <p:nvSpPr>
          <p:cNvPr id="23" name="AutoShape 23"/>
          <p:cNvSpPr/>
          <p:nvPr/>
        </p:nvSpPr>
        <p:spPr>
          <a:xfrm>
            <a:off x="7683500" y="45085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374151"/>
                </a:solidFill>
                <a:latin typeface="Noto Sans SC"/>
                <a:ea typeface="Noto Sans SC"/>
                <a:cs typeface="Noto Sans SC"/>
                <a:sym typeface="Noto Sans SC"/>
              </a:rPr>
              <a:t>总结与实践</a:t>
            </a:r>
            <a:endParaRPr lang="en-US" sz="1100"/>
          </a:p>
          <a:p>
            <a:pPr indent="0" algn="l">
              <a:lnSpc>
                <a:spcPct val="116666"/>
              </a:lnSpc>
              <a:spcBef>
                <a:spcPts val="800"/>
              </a:spcBef>
            </a:pPr>
            <a:r>
              <a:rPr lang="en-US" sz="1300" b="0" i="0" u="none" strike="noStrike">
                <a:solidFill>
                  <a:srgbClr val="6B7280"/>
                </a:solidFill>
                <a:latin typeface="Noto Sans SC"/>
                <a:ea typeface="Noto Sans SC"/>
                <a:cs typeface="Noto Sans SC"/>
                <a:sym typeface="Noto Sans SC"/>
              </a:rPr>
              <a:t>回顾全课程精华，结合经典与最新商业案例进行深度剖析，提供战略落地的实践指引。</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01 学习目标</a:t>
            </a:r>
            <a:endParaRPr lang="en-US" sz="1100"/>
          </a:p>
        </p:txBody>
      </p:sp>
      <p:sp>
        <p:nvSpPr>
          <p:cNvPr id="4" name="AutoShape 4"/>
          <p:cNvSpPr/>
          <p:nvPr/>
        </p:nvSpPr>
        <p:spPr>
          <a:xfrm>
            <a:off x="762000" y="1778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778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159000"/>
            <a:ext cx="355600" cy="355600"/>
          </a:xfrm>
          <a:prstGeom prst="rect">
            <a:avLst/>
          </a:prstGeom>
        </p:spPr>
      </p:pic>
      <p:sp>
        <p:nvSpPr>
          <p:cNvPr id="7" name="AutoShape 7"/>
          <p:cNvSpPr/>
          <p:nvPr/>
        </p:nvSpPr>
        <p:spPr>
          <a:xfrm>
            <a:off x="1524000" y="2133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关键能力</a:t>
            </a:r>
            <a:endParaRPr lang="en-US" sz="1100"/>
          </a:p>
        </p:txBody>
      </p:sp>
      <p:sp>
        <p:nvSpPr>
          <p:cNvPr id="8" name="AutoShape 8"/>
          <p:cNvSpPr/>
          <p:nvPr/>
        </p:nvSpPr>
        <p:spPr>
          <a:xfrm>
            <a:off x="1016000" y="2921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300" b="0" i="0" u="none" strike="noStrike">
                <a:solidFill>
                  <a:srgbClr val="4B5563"/>
                </a:solidFill>
                <a:latin typeface="Noto Sans SC"/>
                <a:ea typeface="Noto Sans SC"/>
                <a:cs typeface="Noto Sans SC"/>
                <a:sym typeface="Noto Sans SC"/>
              </a:rPr>
              <a:t>• 培养从公司整体视角出发，进行多元化业务组合分析与决策的能力。</a:t>
            </a:r>
            <a:endParaRPr lang="en-US" sz="1100"/>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掌握业务层竞争战略的核心理论与工具，能为特定业务单元制定有效竞争策略。</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理解职能层战略如何支撑整体战略，并识别关键职能部门的战略重点。</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提升跨层次、跨部门协同思考能力，确保组织战略的一致性与有效性。</a:t>
            </a:r>
          </a:p>
        </p:txBody>
      </p:sp>
      <p:sp>
        <p:nvSpPr>
          <p:cNvPr id="9" name="AutoShape 9"/>
          <p:cNvSpPr/>
          <p:nvPr/>
        </p:nvSpPr>
        <p:spPr>
          <a:xfrm>
            <a:off x="4445000" y="1778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778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159000"/>
            <a:ext cx="355600" cy="355600"/>
          </a:xfrm>
          <a:prstGeom prst="rect">
            <a:avLst/>
          </a:prstGeom>
        </p:spPr>
      </p:pic>
      <p:sp>
        <p:nvSpPr>
          <p:cNvPr id="12" name="AutoShape 12"/>
          <p:cNvSpPr/>
          <p:nvPr/>
        </p:nvSpPr>
        <p:spPr>
          <a:xfrm>
            <a:off x="5207000" y="2133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核心素养</a:t>
            </a:r>
            <a:endParaRPr lang="en-US" sz="1100"/>
          </a:p>
        </p:txBody>
      </p:sp>
      <p:sp>
        <p:nvSpPr>
          <p:cNvPr id="13" name="AutoShape 13"/>
          <p:cNvSpPr/>
          <p:nvPr/>
        </p:nvSpPr>
        <p:spPr>
          <a:xfrm>
            <a:off x="4699000" y="2921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300" b="0" i="0" u="none" strike="noStrike">
                <a:solidFill>
                  <a:srgbClr val="4B5563"/>
                </a:solidFill>
                <a:latin typeface="Noto Sans SC"/>
                <a:ea typeface="Noto Sans SC"/>
                <a:cs typeface="Noto Sans SC"/>
                <a:sym typeface="Noto Sans SC"/>
              </a:rPr>
              <a:t>• 树立全局观与系统思维，认识到不同层级战略间相互依存、相互影响的关系。</a:t>
            </a:r>
            <a:endParaRPr lang="en-US" sz="1100"/>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培养前瞻性和批判性思维，能理性评估不同战略选择的潜在风险与回报。</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增强对复杂商业环境的洞察力，理解战略决策的动态性与权变性。</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激发创新意识，探索在不同战略层次上创造和维持竞争优势的新途径。</a:t>
            </a:r>
          </a:p>
        </p:txBody>
      </p:sp>
      <p:sp>
        <p:nvSpPr>
          <p:cNvPr id="14" name="AutoShape 14"/>
          <p:cNvSpPr/>
          <p:nvPr/>
        </p:nvSpPr>
        <p:spPr>
          <a:xfrm>
            <a:off x="8128000" y="1778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1778000"/>
            <a:ext cx="3302000" cy="76200"/>
          </a:xfrm>
          <a:prstGeom prst="roundRect">
            <a:avLst>
              <a:gd name="adj" fmla="val 0"/>
            </a:avLst>
          </a:prstGeom>
          <a:solidFill>
            <a:srgbClr val="2DD4B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159000"/>
            <a:ext cx="355600" cy="355600"/>
          </a:xfrm>
          <a:prstGeom prst="rect">
            <a:avLst/>
          </a:prstGeom>
        </p:spPr>
      </p:pic>
      <p:sp>
        <p:nvSpPr>
          <p:cNvPr id="17" name="AutoShape 17"/>
          <p:cNvSpPr/>
          <p:nvPr/>
        </p:nvSpPr>
        <p:spPr>
          <a:xfrm>
            <a:off x="8890000" y="21336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必备知识</a:t>
            </a:r>
            <a:endParaRPr lang="en-US" sz="1100"/>
          </a:p>
        </p:txBody>
      </p:sp>
      <p:sp>
        <p:nvSpPr>
          <p:cNvPr id="18" name="AutoShape 18"/>
          <p:cNvSpPr/>
          <p:nvPr/>
        </p:nvSpPr>
        <p:spPr>
          <a:xfrm>
            <a:off x="8382000" y="2921000"/>
            <a:ext cx="2794000" cy="317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300" b="0" i="0" u="none" strike="noStrike">
                <a:solidFill>
                  <a:srgbClr val="4B5563"/>
                </a:solidFill>
                <a:latin typeface="Noto Sans SC"/>
                <a:ea typeface="Noto Sans SC"/>
                <a:cs typeface="Noto Sans SC"/>
                <a:sym typeface="Noto Sans SC"/>
              </a:rPr>
              <a:t>• 公司层战略的定义、主要类型及其适用条件。</a:t>
            </a:r>
            <a:endParaRPr lang="en-US" sz="1100"/>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业务层战略的核心理论：波特的三种基本竞争战略。</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职能层战略的基本概念，以及营销、财务等关键职能战略的内容。</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三个战略层次之间的协同机制与整合方法。</a:t>
            </a:r>
          </a:p>
          <a:p>
            <a:pPr indent="0" algn="l">
              <a:lnSpc>
                <a:spcPct val="125000"/>
              </a:lnSpc>
              <a:spcBef>
                <a:spcPts val="800"/>
              </a:spcBef>
            </a:pPr>
            <a:r>
              <a:rPr lang="en-US" sz="1300" b="0" i="0" u="none" strike="noStrike">
                <a:solidFill>
                  <a:srgbClr val="4B5563"/>
                </a:solidFill>
                <a:latin typeface="Noto Sans SC"/>
                <a:ea typeface="Noto Sans SC"/>
                <a:cs typeface="Noto Sans SC"/>
                <a:sym typeface="Noto Sans SC"/>
              </a:rPr>
              <a:t>• 国际化战略中，全球整合与本土响应之间的平衡问题。</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02 基本知识：公司层战略 (Corporate-Level Strategy)</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DD4BF"/>
                </a:solidFill>
                <a:latin typeface="Noto Sans SC"/>
                <a:ea typeface="Noto Sans SC"/>
                <a:cs typeface="Noto Sans SC"/>
                <a:sym typeface="Noto Sans SC"/>
              </a:rPr>
              <a:t>定义与核心问题</a:t>
            </a:r>
            <a:endParaRPr lang="en-US" sz="1100"/>
          </a:p>
        </p:txBody>
      </p:sp>
      <p:sp>
        <p:nvSpPr>
          <p:cNvPr id="6" name="AutoShape 6"/>
          <p:cNvSpPr/>
          <p:nvPr/>
        </p:nvSpPr>
        <p:spPr>
          <a:xfrm>
            <a:off x="1016000" y="2413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374151"/>
                </a:solidFill>
                <a:latin typeface="Noto Sans SC"/>
                <a:ea typeface="Noto Sans SC"/>
                <a:cs typeface="Noto Sans SC"/>
                <a:sym typeface="Noto Sans SC"/>
              </a:rPr>
              <a:t>公司层战略是组织最高层级的战略，主要解决“我们应该在哪些业务领域开展竞争？”这一核心问题。它决定了企业的整体业务组合和发展方向。</a:t>
            </a:r>
            <a:endParaRPr lang="en-US" sz="1100"/>
          </a:p>
        </p:txBody>
      </p:sp>
      <p:sp>
        <p:nvSpPr>
          <p:cNvPr id="7" name="AutoShape 7"/>
          <p:cNvSpPr/>
          <p:nvPr/>
        </p:nvSpPr>
        <p:spPr>
          <a:xfrm>
            <a:off x="1016000" y="3683000"/>
            <a:ext cx="4699000" cy="2286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500" b="1" i="0" u="none" strike="noStrike">
                <a:solidFill>
                  <a:srgbClr val="1F2937"/>
                </a:solidFill>
                <a:latin typeface="Noto Sans SC"/>
                <a:ea typeface="Noto Sans SC"/>
                <a:cs typeface="Noto Sans SC"/>
                <a:sym typeface="Noto Sans SC"/>
              </a:rPr>
              <a:t>关键思考维度：</a:t>
            </a:r>
            <a:endParaRPr lang="en-US" sz="1100"/>
          </a:p>
          <a:p>
            <a:pPr indent="0" algn="l">
              <a:lnSpc>
                <a:spcPct val="125000"/>
              </a:lnSpc>
              <a:spcBef>
                <a:spcPts val="800"/>
              </a:spcBef>
            </a:pPr>
            <a:r>
              <a:rPr lang="en-US" sz="1200" b="0" i="0" u="none" strike="noStrike">
                <a:solidFill>
                  <a:srgbClr val="4B5563"/>
                </a:solidFill>
                <a:latin typeface="Noto Sans SC"/>
                <a:ea typeface="Noto Sans SC"/>
                <a:cs typeface="Noto Sans SC"/>
                <a:sym typeface="Noto Sans SC"/>
              </a:rPr>
              <a:t>• 我们应该进入哪些新的业务领域？（扩张）</a:t>
            </a:r>
          </a:p>
          <a:p>
            <a:pPr indent="0" algn="l">
              <a:lnSpc>
                <a:spcPct val="125000"/>
              </a:lnSpc>
            </a:pPr>
            <a:r>
              <a:rPr lang="en-US" sz="1200" b="0" i="0" u="none" strike="noStrike">
                <a:solidFill>
                  <a:srgbClr val="4B5563"/>
                </a:solidFill>
                <a:latin typeface="Noto Sans SC"/>
                <a:ea typeface="Noto Sans SC"/>
                <a:cs typeface="Noto Sans SC"/>
                <a:sym typeface="Noto Sans SC"/>
              </a:rPr>
              <a:t>• 我们应该退出哪些现有的业务领域？（收缩）</a:t>
            </a:r>
          </a:p>
          <a:p>
            <a:pPr indent="0" algn="l">
              <a:lnSpc>
                <a:spcPct val="125000"/>
              </a:lnSpc>
            </a:pPr>
            <a:r>
              <a:rPr lang="en-US" sz="1200" b="0" i="0" u="none" strike="noStrike">
                <a:solidFill>
                  <a:srgbClr val="4B5563"/>
                </a:solidFill>
                <a:latin typeface="Noto Sans SC"/>
                <a:ea typeface="Noto Sans SC"/>
                <a:cs typeface="Noto Sans SC"/>
                <a:sym typeface="Noto Sans SC"/>
              </a:rPr>
              <a:t>• 如何管理现有的业务组合，以实现整体价值最大化？</a:t>
            </a:r>
          </a:p>
          <a:p>
            <a:pPr indent="0" algn="l">
              <a:lnSpc>
                <a:spcPct val="125000"/>
              </a:lnSpc>
            </a:pPr>
            <a:r>
              <a:rPr lang="en-US" sz="1200" b="0" i="0" u="none" strike="noStrike">
                <a:solidFill>
                  <a:srgbClr val="4B5563"/>
                </a:solidFill>
                <a:latin typeface="Noto Sans SC"/>
                <a:ea typeface="Noto Sans SC"/>
                <a:cs typeface="Noto Sans SC"/>
                <a:sym typeface="Noto Sans SC"/>
              </a:rPr>
              <a:t>• 如何在不同业务单元之间创造协同效应？</a:t>
            </a:r>
          </a:p>
        </p:txBody>
      </p:sp>
      <p:sp>
        <p:nvSpPr>
          <p:cNvPr id="8" name="AutoShape 8"/>
          <p:cNvSpPr/>
          <p:nvPr/>
        </p:nvSpPr>
        <p:spPr>
          <a:xfrm>
            <a:off x="6223000" y="1524000"/>
            <a:ext cx="5207000" cy="2349500"/>
          </a:xfrm>
          <a:prstGeom prst="roundRect">
            <a:avLst>
              <a:gd name="adj" fmla="val 648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4"/>
          <a:srcRect l="10773" r="10773"/>
          <a:stretch>
            <a:fillRect/>
          </a:stretch>
        </p:blipFill>
        <p:spPr>
          <a:xfrm>
            <a:off x="6413500" y="1714500"/>
            <a:ext cx="1651000" cy="1968500"/>
          </a:xfrm>
          <a:prstGeom prst="roundRect">
            <a:avLst>
              <a:gd name="adj" fmla="val 6153"/>
            </a:avLst>
          </a:prstGeom>
          <a:noFill/>
          <a:ln w="25400" cap="flat" cmpd="sng">
            <a:noFill/>
            <a:prstDash val="solid"/>
            <a:round/>
          </a:ln>
        </p:spPr>
      </p:pic>
      <p:sp>
        <p:nvSpPr>
          <p:cNvPr id="10" name="AutoShape 10"/>
          <p:cNvSpPr/>
          <p:nvPr/>
        </p:nvSpPr>
        <p:spPr>
          <a:xfrm>
            <a:off x="8255000" y="1714500"/>
            <a:ext cx="2921000" cy="1968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多元化 &amp; 一体化战略</a:t>
            </a:r>
            <a:endParaRPr lang="en-US" sz="1100"/>
          </a:p>
          <a:p>
            <a:pPr indent="0" algn="l">
              <a:lnSpc>
                <a:spcPct val="108333"/>
              </a:lnSpc>
              <a:spcBef>
                <a:spcPts val="1000"/>
              </a:spcBef>
            </a:pPr>
            <a:r>
              <a:rPr lang="en-US" sz="1200" b="1" i="0" u="none" strike="noStrike">
                <a:solidFill>
                  <a:srgbClr val="374151"/>
                </a:solidFill>
                <a:latin typeface="Noto Sans SC"/>
                <a:ea typeface="Noto Sans SC"/>
                <a:cs typeface="Noto Sans SC"/>
                <a:sym typeface="Noto Sans SC"/>
              </a:rPr>
              <a:t>📈 多元化战略：</a:t>
            </a:r>
            <a:r>
              <a:rPr lang="en-US" sz="1100" b="0" i="0" u="none" strike="noStrike">
                <a:solidFill>
                  <a:srgbClr val="64748B"/>
                </a:solidFill>
                <a:latin typeface="Noto Sans SC"/>
                <a:ea typeface="Noto Sans SC"/>
                <a:cs typeface="Noto Sans SC"/>
                <a:sym typeface="Noto Sans SC"/>
              </a:rPr>
              <a:t>进入新领域。分为与现有业务价值链匹配的“相关多元化”和无明显关联的“不相关多元化”。</a:t>
            </a:r>
          </a:p>
          <a:p>
            <a:pPr indent="0" algn="l">
              <a:lnSpc>
                <a:spcPct val="108333"/>
              </a:lnSpc>
              <a:spcBef>
                <a:spcPts val="800"/>
              </a:spcBef>
            </a:pPr>
            <a:r>
              <a:rPr lang="en-US" sz="1200" b="1" i="0" u="none" strike="noStrike">
                <a:solidFill>
                  <a:srgbClr val="374151"/>
                </a:solidFill>
                <a:latin typeface="Noto Sans SC"/>
                <a:ea typeface="Noto Sans SC"/>
                <a:cs typeface="Noto Sans SC"/>
                <a:sym typeface="Noto Sans SC"/>
              </a:rPr>
              <a:t>🔗 一体化战略：</a:t>
            </a:r>
            <a:r>
              <a:rPr lang="en-US" sz="1100" b="0" i="0" u="none" strike="noStrike">
                <a:solidFill>
                  <a:srgbClr val="64748B"/>
                </a:solidFill>
                <a:latin typeface="Noto Sans SC"/>
                <a:ea typeface="Noto Sans SC"/>
                <a:cs typeface="Noto Sans SC"/>
                <a:sym typeface="Noto Sans SC"/>
              </a:rPr>
              <a:t>向产业链延伸。“前向一体化”向下游靠近消费者，“后向一体化”向上游整合供应商。</a:t>
            </a:r>
          </a:p>
        </p:txBody>
      </p:sp>
      <p:sp>
        <p:nvSpPr>
          <p:cNvPr id="11" name="AutoShape 11"/>
          <p:cNvSpPr/>
          <p:nvPr/>
        </p:nvSpPr>
        <p:spPr>
          <a:xfrm>
            <a:off x="6223000" y="4064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5"/>
          <a:srcRect l="21096" r="21096"/>
          <a:stretch>
            <a:fillRect/>
          </a:stretch>
        </p:blipFill>
        <p:spPr>
          <a:xfrm>
            <a:off x="6413500" y="4254500"/>
            <a:ext cx="1651000" cy="1905000"/>
          </a:xfrm>
          <a:prstGeom prst="roundRect">
            <a:avLst>
              <a:gd name="adj" fmla="val 6153"/>
            </a:avLst>
          </a:prstGeom>
          <a:noFill/>
          <a:ln w="25400" cap="flat" cmpd="sng">
            <a:noFill/>
            <a:prstDash val="solid"/>
            <a:round/>
          </a:ln>
        </p:spPr>
      </p:pic>
      <p:sp>
        <p:nvSpPr>
          <p:cNvPr id="13" name="AutoShape 13"/>
          <p:cNvSpPr/>
          <p:nvPr/>
        </p:nvSpPr>
        <p:spPr>
          <a:xfrm>
            <a:off x="8255000" y="4381500"/>
            <a:ext cx="2921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并购战略 (M&amp;A)</a:t>
            </a:r>
            <a:endParaRPr lang="en-US" sz="1100"/>
          </a:p>
          <a:p>
            <a:pPr indent="0" algn="l">
              <a:lnSpc>
                <a:spcPct val="116666"/>
              </a:lnSpc>
              <a:spcBef>
                <a:spcPts val="1200"/>
              </a:spcBef>
            </a:pPr>
            <a:r>
              <a:rPr lang="en-US" sz="1200" b="0" i="0" u="none" strike="noStrike">
                <a:solidFill>
                  <a:srgbClr val="4B5563"/>
                </a:solidFill>
                <a:latin typeface="Noto Sans SC"/>
                <a:ea typeface="Noto Sans SC"/>
                <a:cs typeface="Noto Sans SC"/>
                <a:sym typeface="Noto Sans SC"/>
              </a:rPr>
              <a:t>企业通过</a:t>
            </a:r>
            <a:r>
              <a:rPr lang="en-US" sz="1200" b="1" i="0" u="none" strike="noStrike">
                <a:solidFill>
                  <a:srgbClr val="4B5563"/>
                </a:solidFill>
                <a:latin typeface="Noto Sans SC"/>
                <a:ea typeface="Noto Sans SC"/>
                <a:cs typeface="Noto Sans SC"/>
                <a:sym typeface="Noto Sans SC"/>
              </a:rPr>
              <a:t>合并 (Merger)</a:t>
            </a:r>
            <a:r>
              <a:rPr lang="en-US" sz="1200" b="0" i="0" u="none" strike="noStrike">
                <a:solidFill>
                  <a:srgbClr val="4B5563"/>
                </a:solidFill>
                <a:latin typeface="Noto Sans SC"/>
                <a:ea typeface="Noto Sans SC"/>
                <a:cs typeface="Noto Sans SC"/>
                <a:sym typeface="Noto Sans SC"/>
              </a:rPr>
              <a:t>或</a:t>
            </a:r>
            <a:r>
              <a:rPr lang="en-US" sz="1200" b="1" i="0" u="none" strike="noStrike">
                <a:solidFill>
                  <a:srgbClr val="4B5563"/>
                </a:solidFill>
                <a:latin typeface="Noto Sans SC"/>
                <a:ea typeface="Noto Sans SC"/>
                <a:cs typeface="Noto Sans SC"/>
                <a:sym typeface="Noto Sans SC"/>
              </a:rPr>
              <a:t>收购 (Acquisition)</a:t>
            </a:r>
            <a:r>
              <a:rPr lang="en-US" sz="1200" b="0" i="0" u="none" strike="noStrike">
                <a:solidFill>
                  <a:srgbClr val="4B5563"/>
                </a:solidFill>
                <a:latin typeface="Noto Sans SC"/>
                <a:ea typeface="Noto Sans SC"/>
                <a:cs typeface="Noto Sans SC"/>
                <a:sym typeface="Noto Sans SC"/>
              </a:rPr>
              <a:t>其他企业，快速实现规模扩张、进入新市场、获取关键技术或消除竞争。这是公司层战略中最具爆发力的手段之一。</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02 基本知识：业务层战略 (Business-Level Strategy)</a:t>
            </a:r>
            <a:endParaRPr lang="en-US" sz="1100"/>
          </a:p>
        </p:txBody>
      </p:sp>
      <p:sp>
        <p:nvSpPr>
          <p:cNvPr id="4" name="AutoShape 4"/>
          <p:cNvSpPr/>
          <p:nvPr/>
        </p:nvSpPr>
        <p:spPr>
          <a:xfrm>
            <a:off x="762000" y="1397000"/>
            <a:ext cx="10668000" cy="1460500"/>
          </a:xfrm>
          <a:prstGeom prst="roundRect">
            <a:avLst>
              <a:gd name="adj" fmla="val 10434"/>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587500"/>
            <a:ext cx="5080000" cy="1079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2DD4BF"/>
                </a:solidFill>
                <a:latin typeface="Noto Sans SC"/>
                <a:ea typeface="Noto Sans SC"/>
                <a:cs typeface="Noto Sans SC"/>
                <a:sym typeface="Noto Sans SC"/>
              </a:rPr>
              <a:t>什么是业务层战略？</a:t>
            </a:r>
            <a:endParaRPr lang="en-US" sz="1100"/>
          </a:p>
          <a:p>
            <a:pPr indent="0" algn="l">
              <a:lnSpc>
                <a:spcPct val="108333"/>
              </a:lnSpc>
              <a:spcBef>
                <a:spcPts val="600"/>
              </a:spcBef>
            </a:pPr>
            <a:r>
              <a:rPr lang="en-US" sz="1300" b="0" i="0" u="none" strike="noStrike">
                <a:solidFill>
                  <a:srgbClr val="4B5563"/>
                </a:solidFill>
                <a:latin typeface="Noto Sans SC"/>
                <a:ea typeface="Noto Sans SC"/>
                <a:cs typeface="Noto Sans SC"/>
                <a:sym typeface="Noto Sans SC"/>
              </a:rPr>
              <a:t>业务层战略，也被称为竞争战略。它聚焦于特定的战略业务单元(SBU)，核心解决的问题是：</a:t>
            </a:r>
            <a:r>
              <a:rPr lang="en-US" sz="1300" b="1" i="0" u="none" strike="noStrike">
                <a:solidFill>
                  <a:srgbClr val="4B5563"/>
                </a:solidFill>
                <a:latin typeface="Noto Sans SC"/>
                <a:ea typeface="Noto Sans SC"/>
                <a:cs typeface="Noto Sans SC"/>
                <a:sym typeface="Noto Sans SC"/>
              </a:rPr>
              <a:t>“我们如何在一个特定的业务市场中，与对手竞争并取得竞争优势？”</a:t>
            </a:r>
          </a:p>
        </p:txBody>
      </p:sp>
      <p:sp>
        <p:nvSpPr>
          <p:cNvPr id="6" name="AutoShape 6"/>
          <p:cNvSpPr/>
          <p:nvPr/>
        </p:nvSpPr>
        <p:spPr>
          <a:xfrm>
            <a:off x="6350000" y="1587500"/>
            <a:ext cx="4826000" cy="10795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2DD4BF"/>
                </a:solidFill>
                <a:latin typeface="Noto Sans SC"/>
                <a:ea typeface="Noto Sans SC"/>
                <a:cs typeface="Noto Sans SC"/>
                <a:sym typeface="Noto Sans SC"/>
              </a:rPr>
              <a:t>战略制定的三大核心问题</a:t>
            </a:r>
            <a:endParaRPr lang="en-US" sz="1100"/>
          </a:p>
          <a:p>
            <a:pPr indent="0" algn="l">
              <a:lnSpc>
                <a:spcPct val="116666"/>
              </a:lnSpc>
              <a:spcBef>
                <a:spcPts val="600"/>
              </a:spcBef>
            </a:pPr>
            <a:r>
              <a:rPr lang="en-US" sz="1200" b="0" i="0" u="none" strike="noStrike">
                <a:solidFill>
                  <a:srgbClr val="4B5563"/>
                </a:solidFill>
                <a:latin typeface="Noto Sans SC"/>
                <a:ea typeface="Noto Sans SC"/>
                <a:cs typeface="Noto Sans SC"/>
                <a:sym typeface="Noto Sans SC"/>
              </a:rPr>
              <a:t>• 目标客户是谁？ (Who)</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 如何满足需求并区别于对手？ (How)</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 应在成本、质量、服务或创新哪个维度建立优势？ (Where)</a:t>
            </a:r>
          </a:p>
        </p:txBody>
      </p:sp>
      <p:sp>
        <p:nvSpPr>
          <p:cNvPr id="7" name="AutoShape 7"/>
          <p:cNvSpPr/>
          <p:nvPr/>
        </p:nvSpPr>
        <p:spPr>
          <a:xfrm>
            <a:off x="762000" y="3111500"/>
            <a:ext cx="3302000" cy="33655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4"/>
          <a:srcRect t="16153" b="16153"/>
          <a:stretch>
            <a:fillRect/>
          </a:stretch>
        </p:blipFill>
        <p:spPr>
          <a:xfrm>
            <a:off x="762000" y="3111500"/>
            <a:ext cx="3302000" cy="1397000"/>
          </a:xfrm>
          <a:prstGeom prst="roundRect">
            <a:avLst>
              <a:gd name="adj" fmla="val 10909"/>
            </a:avLst>
          </a:prstGeom>
          <a:noFill/>
          <a:ln w="25400" cap="flat" cmpd="sng">
            <a:noFill/>
            <a:prstDash val="solid"/>
            <a:round/>
          </a:ln>
        </p:spPr>
      </p:pic>
      <p:sp>
        <p:nvSpPr>
          <p:cNvPr id="9" name="AutoShape 9"/>
          <p:cNvSpPr/>
          <p:nvPr/>
        </p:nvSpPr>
        <p:spPr>
          <a:xfrm>
            <a:off x="952500" y="463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374151"/>
                </a:solidFill>
                <a:latin typeface="Noto Sans SC"/>
                <a:ea typeface="Noto Sans SC"/>
                <a:cs typeface="Noto Sans SC"/>
                <a:sym typeface="Noto Sans SC"/>
              </a:rPr>
              <a:t>成本领先战略 Cost Leadership</a:t>
            </a:r>
            <a:endParaRPr lang="en-US" sz="1100"/>
          </a:p>
          <a:p>
            <a:pPr indent="0" algn="l">
              <a:lnSpc>
                <a:spcPct val="108333"/>
              </a:lnSpc>
              <a:spcBef>
                <a:spcPts val="800"/>
              </a:spcBef>
            </a:pPr>
            <a:r>
              <a:rPr lang="en-US" sz="1200" b="1" i="0" u="none" strike="noStrike">
                <a:solidFill>
                  <a:srgbClr val="6B7280"/>
                </a:solidFill>
                <a:latin typeface="Noto Sans SC"/>
                <a:ea typeface="Noto Sans SC"/>
                <a:cs typeface="Noto Sans SC"/>
                <a:sym typeface="Noto Sans SC"/>
              </a:rPr>
              <a:t>目标：</a:t>
            </a:r>
            <a:r>
              <a:rPr lang="en-US" sz="1200" b="0" i="0" u="none" strike="noStrike">
                <a:solidFill>
                  <a:srgbClr val="6B7280"/>
                </a:solidFill>
                <a:latin typeface="Noto Sans SC"/>
                <a:ea typeface="Noto Sans SC"/>
                <a:cs typeface="Noto Sans SC"/>
                <a:sym typeface="Noto Sans SC"/>
              </a:rPr>
              <a:t>成为行业内成本最低的生产者，吸引价格敏感型客户。</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特点：</a:t>
            </a:r>
            <a:r>
              <a:rPr lang="en-US" sz="1200" b="0" i="0" u="none" strike="noStrike">
                <a:solidFill>
                  <a:srgbClr val="6B7280"/>
                </a:solidFill>
                <a:latin typeface="Noto Sans SC"/>
                <a:ea typeface="Noto Sans SC"/>
                <a:cs typeface="Noto Sans SC"/>
                <a:sym typeface="Noto Sans SC"/>
              </a:rPr>
              <a:t>通过标准化产品与规模效应降低成本。</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案例：</a:t>
            </a:r>
            <a:r>
              <a:rPr lang="en-US" sz="1200" b="0" i="0" u="none" strike="noStrike">
                <a:solidFill>
                  <a:srgbClr val="6B7280"/>
                </a:solidFill>
                <a:latin typeface="Noto Sans SC"/>
                <a:ea typeface="Noto Sans SC"/>
                <a:cs typeface="Noto Sans SC"/>
                <a:sym typeface="Noto Sans SC"/>
              </a:rPr>
              <a:t>沃尔玛、西南航空。</a:t>
            </a:r>
          </a:p>
        </p:txBody>
      </p:sp>
      <p:sp>
        <p:nvSpPr>
          <p:cNvPr id="10" name="AutoShape 10"/>
          <p:cNvSpPr/>
          <p:nvPr/>
        </p:nvSpPr>
        <p:spPr>
          <a:xfrm>
            <a:off x="4445000" y="3111500"/>
            <a:ext cx="3302000" cy="33655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5"/>
          <a:srcRect t="33076" b="33076"/>
          <a:stretch>
            <a:fillRect/>
          </a:stretch>
        </p:blipFill>
        <p:spPr>
          <a:xfrm>
            <a:off x="4445000" y="3111500"/>
            <a:ext cx="3302000" cy="1397000"/>
          </a:xfrm>
          <a:prstGeom prst="roundRect">
            <a:avLst>
              <a:gd name="adj" fmla="val 10909"/>
            </a:avLst>
          </a:prstGeom>
          <a:noFill/>
          <a:ln w="25400" cap="flat" cmpd="sng">
            <a:noFill/>
            <a:prstDash val="solid"/>
            <a:round/>
          </a:ln>
        </p:spPr>
      </p:pic>
      <p:sp>
        <p:nvSpPr>
          <p:cNvPr id="12" name="AutoShape 12"/>
          <p:cNvSpPr/>
          <p:nvPr/>
        </p:nvSpPr>
        <p:spPr>
          <a:xfrm>
            <a:off x="4635500" y="463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374151"/>
                </a:solidFill>
                <a:latin typeface="Noto Sans SC"/>
                <a:ea typeface="Noto Sans SC"/>
                <a:cs typeface="Noto Sans SC"/>
                <a:sym typeface="Noto Sans SC"/>
              </a:rPr>
              <a:t>差异化战略 Differentiation</a:t>
            </a:r>
            <a:endParaRPr lang="en-US" sz="1100"/>
          </a:p>
          <a:p>
            <a:pPr indent="0" algn="l">
              <a:lnSpc>
                <a:spcPct val="108333"/>
              </a:lnSpc>
              <a:spcBef>
                <a:spcPts val="800"/>
              </a:spcBef>
            </a:pPr>
            <a:r>
              <a:rPr lang="en-US" sz="1200" b="1" i="0" u="none" strike="noStrike">
                <a:solidFill>
                  <a:srgbClr val="6B7280"/>
                </a:solidFill>
                <a:latin typeface="Noto Sans SC"/>
                <a:ea typeface="Noto Sans SC"/>
                <a:cs typeface="Noto Sans SC"/>
                <a:sym typeface="Noto Sans SC"/>
              </a:rPr>
              <a:t>目标：</a:t>
            </a:r>
            <a:r>
              <a:rPr lang="en-US" sz="1200" b="0" i="0" u="none" strike="noStrike">
                <a:solidFill>
                  <a:srgbClr val="6B7280"/>
                </a:solidFill>
                <a:latin typeface="Noto Sans SC"/>
                <a:ea typeface="Noto Sans SC"/>
                <a:cs typeface="Noto Sans SC"/>
                <a:sym typeface="Noto Sans SC"/>
              </a:rPr>
              <a:t>提供被客户感知为独特的产品或服务，获取溢价。</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特点：</a:t>
            </a:r>
            <a:r>
              <a:rPr lang="en-US" sz="1200" b="0" i="0" u="none" strike="noStrike">
                <a:solidFill>
                  <a:srgbClr val="6B7280"/>
                </a:solidFill>
                <a:latin typeface="Noto Sans SC"/>
                <a:ea typeface="Noto Sans SC"/>
                <a:cs typeface="Noto Sans SC"/>
                <a:sym typeface="Noto Sans SC"/>
              </a:rPr>
              <a:t>建立品牌壁垒，培养极高的客户忠诚度。</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案例：</a:t>
            </a:r>
            <a:r>
              <a:rPr lang="en-US" sz="1200" b="0" i="0" u="none" strike="noStrike">
                <a:solidFill>
                  <a:srgbClr val="6B7280"/>
                </a:solidFill>
                <a:latin typeface="Noto Sans SC"/>
                <a:ea typeface="Noto Sans SC"/>
                <a:cs typeface="Noto Sans SC"/>
                <a:sym typeface="Noto Sans SC"/>
              </a:rPr>
              <a:t>苹果、特斯拉。</a:t>
            </a:r>
          </a:p>
        </p:txBody>
      </p:sp>
      <p:sp>
        <p:nvSpPr>
          <p:cNvPr id="13" name="AutoShape 13"/>
          <p:cNvSpPr/>
          <p:nvPr/>
        </p:nvSpPr>
        <p:spPr>
          <a:xfrm>
            <a:off x="8128000" y="3111500"/>
            <a:ext cx="3302000" cy="33655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6"/>
          <a:srcRect t="16153" b="16153"/>
          <a:stretch>
            <a:fillRect/>
          </a:stretch>
        </p:blipFill>
        <p:spPr>
          <a:xfrm>
            <a:off x="8128000" y="3111500"/>
            <a:ext cx="3302000" cy="1397000"/>
          </a:xfrm>
          <a:prstGeom prst="roundRect">
            <a:avLst>
              <a:gd name="adj" fmla="val 10909"/>
            </a:avLst>
          </a:prstGeom>
          <a:noFill/>
          <a:ln w="25400" cap="flat" cmpd="sng">
            <a:noFill/>
            <a:prstDash val="solid"/>
            <a:round/>
          </a:ln>
        </p:spPr>
      </p:pic>
      <p:sp>
        <p:nvSpPr>
          <p:cNvPr id="15" name="AutoShape 15"/>
          <p:cNvSpPr/>
          <p:nvPr/>
        </p:nvSpPr>
        <p:spPr>
          <a:xfrm>
            <a:off x="8318500" y="463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374151"/>
                </a:solidFill>
                <a:latin typeface="Noto Sans SC"/>
                <a:ea typeface="Noto Sans SC"/>
                <a:cs typeface="Noto Sans SC"/>
                <a:sym typeface="Noto Sans SC"/>
              </a:rPr>
              <a:t>聚焦战略 Focus Strategy</a:t>
            </a:r>
            <a:endParaRPr lang="en-US" sz="1100"/>
          </a:p>
          <a:p>
            <a:pPr indent="0" algn="l">
              <a:lnSpc>
                <a:spcPct val="108333"/>
              </a:lnSpc>
              <a:spcBef>
                <a:spcPts val="800"/>
              </a:spcBef>
            </a:pPr>
            <a:r>
              <a:rPr lang="en-US" sz="1200" b="1" i="0" u="none" strike="noStrike">
                <a:solidFill>
                  <a:srgbClr val="6B7280"/>
                </a:solidFill>
                <a:latin typeface="Noto Sans SC"/>
                <a:ea typeface="Noto Sans SC"/>
                <a:cs typeface="Noto Sans SC"/>
                <a:sym typeface="Noto Sans SC"/>
              </a:rPr>
              <a:t>目标：</a:t>
            </a:r>
            <a:r>
              <a:rPr lang="en-US" sz="1200" b="0" i="0" u="none" strike="noStrike">
                <a:solidFill>
                  <a:srgbClr val="6B7280"/>
                </a:solidFill>
                <a:latin typeface="Noto Sans SC"/>
                <a:ea typeface="Noto Sans SC"/>
                <a:cs typeface="Noto Sans SC"/>
                <a:sym typeface="Noto Sans SC"/>
              </a:rPr>
              <a:t>集中资源在狭窄的细分市场(利基市场)建立绝对优势。</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特点：</a:t>
            </a:r>
            <a:r>
              <a:rPr lang="en-US" sz="1200" b="0" i="0" u="none" strike="noStrike">
                <a:solidFill>
                  <a:srgbClr val="6B7280"/>
                </a:solidFill>
                <a:latin typeface="Noto Sans SC"/>
                <a:ea typeface="Noto Sans SC"/>
                <a:cs typeface="Noto Sans SC"/>
                <a:sym typeface="Noto Sans SC"/>
              </a:rPr>
              <a:t>将“成本”或“差异化”集中应用于特定领域。</a:t>
            </a:r>
            <a:br>
              <a:rPr lang="en-US" sz="1600" b="0" i="0" u="none" strike="noStrike">
                <a:solidFill>
                  <a:srgbClr val="1F2329"/>
                </a:solidFill>
                <a:latin typeface="Noto Sans SC"/>
                <a:ea typeface="Noto Sans SC"/>
                <a:cs typeface="Noto Sans SC"/>
                <a:sym typeface="Noto Sans SC"/>
              </a:rPr>
            </a:br>
            <a:r>
              <a:rPr lang="en-US" sz="1200" b="1" i="0" u="none" strike="noStrike">
                <a:solidFill>
                  <a:srgbClr val="6B7280"/>
                </a:solidFill>
                <a:latin typeface="Noto Sans SC"/>
                <a:ea typeface="Noto Sans SC"/>
                <a:cs typeface="Noto Sans SC"/>
                <a:sym typeface="Noto Sans SC"/>
              </a:rPr>
              <a:t>案例：</a:t>
            </a:r>
            <a:r>
              <a:rPr lang="en-US" sz="1200" b="0" i="0" u="none" strike="noStrike">
                <a:solidFill>
                  <a:srgbClr val="6B7280"/>
                </a:solidFill>
                <a:latin typeface="Noto Sans SC"/>
                <a:ea typeface="Noto Sans SC"/>
                <a:cs typeface="Noto Sans SC"/>
                <a:sym typeface="Noto Sans SC"/>
              </a:rPr>
              <a:t>劳斯莱斯、劳力士。</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02 基本知识：职能层战略 (Functional-Level Strategy)</a:t>
            </a:r>
            <a:endParaRPr lang="en-US" sz="1100"/>
          </a:p>
        </p:txBody>
      </p:sp>
      <p:sp>
        <p:nvSpPr>
          <p:cNvPr id="4" name="AutoShape 4"/>
          <p:cNvSpPr/>
          <p:nvPr/>
        </p:nvSpPr>
        <p:spPr>
          <a:xfrm>
            <a:off x="762000" y="1524000"/>
            <a:ext cx="4826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t="16928" b="16928"/>
          <a:stretch>
            <a:fillRect/>
          </a:stretch>
        </p:blipFill>
        <p:spPr>
          <a:xfrm>
            <a:off x="1016000" y="1778000"/>
            <a:ext cx="4318000" cy="1905000"/>
          </a:xfrm>
          <a:prstGeom prst="roundRect">
            <a:avLst>
              <a:gd name="adj" fmla="val 5333"/>
            </a:avLst>
          </a:prstGeom>
          <a:noFill/>
          <a:ln w="25400" cap="flat" cmpd="sng">
            <a:noFill/>
            <a:prstDash val="solid"/>
            <a:round/>
          </a:ln>
        </p:spPr>
      </p:pic>
      <p:sp>
        <p:nvSpPr>
          <p:cNvPr id="6" name="AutoShape 6"/>
          <p:cNvSpPr/>
          <p:nvPr/>
        </p:nvSpPr>
        <p:spPr>
          <a:xfrm>
            <a:off x="1016000" y="3937000"/>
            <a:ext cx="4318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800" b="1" i="0" u="none" strike="noStrike">
                <a:solidFill>
                  <a:srgbClr val="2DD4BF"/>
                </a:solidFill>
                <a:latin typeface="Noto Sans SC"/>
                <a:ea typeface="Noto Sans SC"/>
                <a:cs typeface="Noto Sans SC"/>
                <a:sym typeface="Noto Sans SC"/>
              </a:rPr>
              <a:t>定义与内涵</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职能层战略是营销、财务、人力、研发等部门为支持业务层与公司层战略而制定的策略。它聚焦于解决“如何在各自领域做得更好以支撑整体战略”这一核心问题。</a:t>
            </a:r>
          </a:p>
        </p:txBody>
      </p:sp>
      <p:sp>
        <p:nvSpPr>
          <p:cNvPr id="7" name="AutoShape 7"/>
          <p:cNvSpPr/>
          <p:nvPr/>
        </p:nvSpPr>
        <p:spPr>
          <a:xfrm>
            <a:off x="1016000" y="5207000"/>
            <a:ext cx="4318000" cy="889000"/>
          </a:xfrm>
          <a:prstGeom prst="roundRect">
            <a:avLst>
              <a:gd name="adj" fmla="val 11428"/>
            </a:avLst>
          </a:prstGeom>
          <a:solidFill>
            <a:srgbClr val="2DD4BF">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143000" y="5334000"/>
            <a:ext cx="4064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134E4A"/>
                </a:solidFill>
                <a:latin typeface="Noto Sans SC"/>
                <a:ea typeface="Noto Sans SC"/>
                <a:cs typeface="Noto Sans SC"/>
                <a:sym typeface="Noto Sans SC"/>
              </a:rPr>
              <a:t>💡 核心作用：</a:t>
            </a:r>
            <a:r>
              <a:rPr lang="en-US" sz="1300" b="0" i="0" u="none" strike="noStrike">
                <a:solidFill>
                  <a:srgbClr val="1F2937"/>
                </a:solidFill>
                <a:latin typeface="Noto Sans SC"/>
                <a:ea typeface="Noto Sans SC"/>
                <a:cs typeface="Noto Sans SC"/>
                <a:sym typeface="Noto Sans SC"/>
              </a:rPr>
              <a:t>将公司与业务战略转化为具体、可执行的职能活动，是企业战略从规划到落地的“最后一公里”关键。</a:t>
            </a:r>
            <a:endParaRPr lang="en-US" sz="1100"/>
          </a:p>
        </p:txBody>
      </p:sp>
      <p:sp>
        <p:nvSpPr>
          <p:cNvPr id="9" name="AutoShape 9"/>
          <p:cNvSpPr/>
          <p:nvPr/>
        </p:nvSpPr>
        <p:spPr>
          <a:xfrm>
            <a:off x="5969000" y="1524000"/>
            <a:ext cx="2730500" cy="2286000"/>
          </a:xfrm>
          <a:prstGeom prst="roundRect">
            <a:avLst>
              <a:gd name="adj" fmla="val 555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59500" y="1778000"/>
            <a:ext cx="355600" cy="355600"/>
          </a:xfrm>
          <a:prstGeom prst="rect">
            <a:avLst/>
          </a:prstGeom>
        </p:spPr>
      </p:pic>
      <p:sp>
        <p:nvSpPr>
          <p:cNvPr id="11" name="AutoShape 11"/>
          <p:cNvSpPr/>
          <p:nvPr/>
        </p:nvSpPr>
        <p:spPr>
          <a:xfrm>
            <a:off x="6604000" y="17526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市场营销战略</a:t>
            </a:r>
            <a:endParaRPr lang="en-US" sz="1100"/>
          </a:p>
        </p:txBody>
      </p:sp>
      <p:sp>
        <p:nvSpPr>
          <p:cNvPr id="12" name="AutoShape 12"/>
          <p:cNvSpPr/>
          <p:nvPr/>
        </p:nvSpPr>
        <p:spPr>
          <a:xfrm>
            <a:off x="6159500" y="2413000"/>
            <a:ext cx="23495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6B7280"/>
                </a:solidFill>
                <a:latin typeface="Noto Sans SC"/>
                <a:ea typeface="Noto Sans SC"/>
                <a:cs typeface="Noto Sans SC"/>
                <a:sym typeface="Noto Sans SC"/>
              </a:rPr>
              <a:t>• 如何细分市场、选择目标市场及定位 (STP)?</a:t>
            </a:r>
            <a:br>
              <a:rPr lang="en-US" sz="1200" b="0" i="0" u="none" strike="noStrike">
                <a:solidFill>
                  <a:srgbClr val="6B7280"/>
                </a:solidFill>
                <a:latin typeface="Noto Sans SC"/>
                <a:ea typeface="Noto Sans SC"/>
                <a:cs typeface="Noto Sans SC"/>
                <a:sym typeface="Noto Sans SC"/>
              </a:rPr>
            </a:br>
            <a:r>
              <a:rPr lang="en-US" sz="1200" b="0" i="0" u="none" strike="noStrike">
                <a:solidFill>
                  <a:srgbClr val="6B7280"/>
                </a:solidFill>
                <a:latin typeface="Noto Sans SC"/>
                <a:ea typeface="Noto Sans SC"/>
                <a:cs typeface="Noto Sans SC"/>
                <a:sym typeface="Noto Sans SC"/>
              </a:rPr>
              <a:t>• 制定针对性的产品、价格、渠道及促销策略 (4Ps)。</a:t>
            </a:r>
            <a:endParaRPr lang="en-US" sz="1100"/>
          </a:p>
        </p:txBody>
      </p:sp>
      <p:sp>
        <p:nvSpPr>
          <p:cNvPr id="13" name="AutoShape 13"/>
          <p:cNvSpPr/>
          <p:nvPr/>
        </p:nvSpPr>
        <p:spPr>
          <a:xfrm>
            <a:off x="8890000" y="1524000"/>
            <a:ext cx="2730500" cy="2286000"/>
          </a:xfrm>
          <a:prstGeom prst="roundRect">
            <a:avLst>
              <a:gd name="adj" fmla="val 555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80500" y="1778000"/>
            <a:ext cx="355600" cy="355600"/>
          </a:xfrm>
          <a:prstGeom prst="rect">
            <a:avLst/>
          </a:prstGeom>
        </p:spPr>
      </p:pic>
      <p:sp>
        <p:nvSpPr>
          <p:cNvPr id="15" name="AutoShape 15"/>
          <p:cNvSpPr/>
          <p:nvPr/>
        </p:nvSpPr>
        <p:spPr>
          <a:xfrm>
            <a:off x="9525000" y="1752600"/>
            <a:ext cx="190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74151"/>
                </a:solidFill>
                <a:latin typeface="Noto Sans SC"/>
                <a:ea typeface="Noto Sans SC"/>
                <a:cs typeface="Noto Sans SC"/>
                <a:sym typeface="Noto Sans SC"/>
              </a:rPr>
              <a:t>财务战略</a:t>
            </a:r>
            <a:endParaRPr lang="en-US" sz="1100"/>
          </a:p>
        </p:txBody>
      </p:sp>
      <p:sp>
        <p:nvSpPr>
          <p:cNvPr id="16" name="AutoShape 16"/>
          <p:cNvSpPr/>
          <p:nvPr/>
        </p:nvSpPr>
        <p:spPr>
          <a:xfrm>
            <a:off x="9080500" y="2413000"/>
            <a:ext cx="23495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6B7280"/>
                </a:solidFill>
                <a:latin typeface="Noto Sans SC"/>
                <a:ea typeface="Noto Sans SC"/>
                <a:cs typeface="Noto Sans SC"/>
                <a:sym typeface="Noto Sans SC"/>
              </a:rPr>
              <a:t>• 为战略实施有效筹集所需资金；</a:t>
            </a:r>
            <a:br>
              <a:rPr lang="en-US" sz="1200" b="0" i="0" u="none" strike="noStrike">
                <a:solidFill>
                  <a:srgbClr val="6B7280"/>
                </a:solidFill>
                <a:latin typeface="Noto Sans SC"/>
                <a:ea typeface="Noto Sans SC"/>
                <a:cs typeface="Noto Sans SC"/>
                <a:sym typeface="Noto Sans SC"/>
              </a:rPr>
            </a:br>
            <a:r>
              <a:rPr lang="en-US" sz="1200" b="0" i="0" u="none" strike="noStrike">
                <a:solidFill>
                  <a:srgbClr val="6B7280"/>
                </a:solidFill>
                <a:latin typeface="Noto Sans SC"/>
                <a:ea typeface="Noto Sans SC"/>
                <a:cs typeface="Noto Sans SC"/>
                <a:sym typeface="Noto Sans SC"/>
              </a:rPr>
              <a:t>• 科学管理投资组合与资本结构，确保资金效率与安全。</a:t>
            </a:r>
            <a:endParaRPr lang="en-US" sz="1100"/>
          </a:p>
        </p:txBody>
      </p:sp>
      <p:sp>
        <p:nvSpPr>
          <p:cNvPr id="17" name="AutoShape 17"/>
          <p:cNvSpPr/>
          <p:nvPr/>
        </p:nvSpPr>
        <p:spPr>
          <a:xfrm>
            <a:off x="5969000" y="4064000"/>
            <a:ext cx="1714500" cy="2286000"/>
          </a:xfrm>
          <a:prstGeom prst="roundRect">
            <a:avLst>
              <a:gd name="adj" fmla="val 740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21400" y="4318000"/>
            <a:ext cx="330200" cy="330200"/>
          </a:xfrm>
          <a:prstGeom prst="rect">
            <a:avLst/>
          </a:prstGeom>
        </p:spPr>
      </p:pic>
      <p:sp>
        <p:nvSpPr>
          <p:cNvPr id="19" name="AutoShape 19"/>
          <p:cNvSpPr/>
          <p:nvPr/>
        </p:nvSpPr>
        <p:spPr>
          <a:xfrm>
            <a:off x="6540500" y="4292600"/>
            <a:ext cx="101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人力资源</a:t>
            </a:r>
            <a:endParaRPr lang="en-US" sz="1100"/>
          </a:p>
        </p:txBody>
      </p:sp>
      <p:sp>
        <p:nvSpPr>
          <p:cNvPr id="20" name="AutoShape 20"/>
          <p:cNvSpPr/>
          <p:nvPr/>
        </p:nvSpPr>
        <p:spPr>
          <a:xfrm>
            <a:off x="6121400" y="4953000"/>
            <a:ext cx="1397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6B7280"/>
                </a:solidFill>
                <a:latin typeface="Noto Sans SC"/>
                <a:ea typeface="Noto Sans SC"/>
                <a:cs typeface="Noto Sans SC"/>
                <a:sym typeface="Noto Sans SC"/>
              </a:rPr>
              <a:t>吸引、培养并保留支持企业战略目标达成所需的关键人才与团队。</a:t>
            </a:r>
            <a:endParaRPr lang="en-US" sz="1100"/>
          </a:p>
        </p:txBody>
      </p:sp>
      <p:sp>
        <p:nvSpPr>
          <p:cNvPr id="21" name="AutoShape 21"/>
          <p:cNvSpPr/>
          <p:nvPr/>
        </p:nvSpPr>
        <p:spPr>
          <a:xfrm>
            <a:off x="7874000" y="4064000"/>
            <a:ext cx="1714500" cy="2286000"/>
          </a:xfrm>
          <a:prstGeom prst="roundRect">
            <a:avLst>
              <a:gd name="adj" fmla="val 740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026400" y="4318000"/>
            <a:ext cx="330200" cy="330200"/>
          </a:xfrm>
          <a:prstGeom prst="rect">
            <a:avLst/>
          </a:prstGeom>
        </p:spPr>
      </p:pic>
      <p:sp>
        <p:nvSpPr>
          <p:cNvPr id="23" name="AutoShape 23"/>
          <p:cNvSpPr/>
          <p:nvPr/>
        </p:nvSpPr>
        <p:spPr>
          <a:xfrm>
            <a:off x="8445500" y="4292600"/>
            <a:ext cx="101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研发战略</a:t>
            </a:r>
            <a:endParaRPr lang="en-US" sz="1100"/>
          </a:p>
        </p:txBody>
      </p:sp>
      <p:sp>
        <p:nvSpPr>
          <p:cNvPr id="24" name="AutoShape 24"/>
          <p:cNvSpPr/>
          <p:nvPr/>
        </p:nvSpPr>
        <p:spPr>
          <a:xfrm>
            <a:off x="8026400" y="4953000"/>
            <a:ext cx="1397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6B7280"/>
                </a:solidFill>
                <a:latin typeface="Noto Sans SC"/>
                <a:ea typeface="Noto Sans SC"/>
                <a:cs typeface="Noto Sans SC"/>
                <a:sym typeface="Noto Sans SC"/>
              </a:rPr>
              <a:t>确定技术创新路径，持续推动产品开发与迭代，构建核心技术壁垒。</a:t>
            </a:r>
            <a:endParaRPr lang="en-US" sz="1100"/>
          </a:p>
        </p:txBody>
      </p:sp>
      <p:sp>
        <p:nvSpPr>
          <p:cNvPr id="25" name="AutoShape 25"/>
          <p:cNvSpPr/>
          <p:nvPr/>
        </p:nvSpPr>
        <p:spPr>
          <a:xfrm>
            <a:off x="9779000" y="4064000"/>
            <a:ext cx="1714500" cy="2286000"/>
          </a:xfrm>
          <a:prstGeom prst="roundRect">
            <a:avLst>
              <a:gd name="adj" fmla="val 740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26" name="Picture 26"/>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931400" y="4318000"/>
            <a:ext cx="330200" cy="330200"/>
          </a:xfrm>
          <a:prstGeom prst="rect">
            <a:avLst/>
          </a:prstGeom>
        </p:spPr>
      </p:pic>
      <p:sp>
        <p:nvSpPr>
          <p:cNvPr id="27" name="AutoShape 27"/>
          <p:cNvSpPr/>
          <p:nvPr/>
        </p:nvSpPr>
        <p:spPr>
          <a:xfrm>
            <a:off x="10350500" y="4292600"/>
            <a:ext cx="101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生产运营</a:t>
            </a:r>
            <a:endParaRPr lang="en-US" sz="1100"/>
          </a:p>
        </p:txBody>
      </p:sp>
      <p:sp>
        <p:nvSpPr>
          <p:cNvPr id="28" name="AutoShape 28"/>
          <p:cNvSpPr/>
          <p:nvPr/>
        </p:nvSpPr>
        <p:spPr>
          <a:xfrm>
            <a:off x="9931400" y="4953000"/>
            <a:ext cx="1397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6B7280"/>
                </a:solidFill>
                <a:latin typeface="Noto Sans SC"/>
                <a:ea typeface="Noto Sans SC"/>
                <a:cs typeface="Noto Sans SC"/>
                <a:sym typeface="Noto Sans SC"/>
              </a:rPr>
              <a:t>优化生产流程，提高运营效率，严格把控质量，实现降本增效目标。</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03 实际工作过程与理论学习场景</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t="25131" b="25131"/>
          <a:stretch>
            <a:fillRect/>
          </a:stretch>
        </p:blipFill>
        <p:spPr>
          <a:xfrm>
            <a:off x="952500" y="1778000"/>
            <a:ext cx="4826000" cy="1651000"/>
          </a:xfrm>
          <a:prstGeom prst="roundRect">
            <a:avLst>
              <a:gd name="adj" fmla="val 6153"/>
            </a:avLst>
          </a:prstGeom>
          <a:noFill/>
          <a:ln w="25400" cap="flat" cmpd="sng">
            <a:noFill/>
            <a:prstDash val="solid"/>
            <a:round/>
          </a:ln>
        </p:spPr>
      </p:pic>
      <p:sp>
        <p:nvSpPr>
          <p:cNvPr id="6" name="AutoShape 6"/>
          <p:cNvSpPr/>
          <p:nvPr/>
        </p:nvSpPr>
        <p:spPr>
          <a:xfrm>
            <a:off x="952500" y="3556000"/>
            <a:ext cx="4826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DD4BF"/>
                </a:solidFill>
                <a:latin typeface="Noto Sans SC"/>
                <a:ea typeface="Noto Sans SC"/>
                <a:cs typeface="Noto Sans SC"/>
                <a:sym typeface="Noto Sans SC"/>
              </a:rPr>
              <a:t>▍ 实际工作过程：自上而下分解与反馈</a:t>
            </a:r>
            <a:endParaRPr lang="en-US" sz="1100"/>
          </a:p>
        </p:txBody>
      </p:sp>
      <p:sp>
        <p:nvSpPr>
          <p:cNvPr id="7" name="AutoShape 7"/>
          <p:cNvSpPr/>
          <p:nvPr/>
        </p:nvSpPr>
        <p:spPr>
          <a:xfrm>
            <a:off x="952500" y="4191000"/>
            <a:ext cx="2349500" cy="952500"/>
          </a:xfrm>
          <a:prstGeom prst="roundRect">
            <a:avLst>
              <a:gd name="adj" fmla="val 10666"/>
            </a:avLst>
          </a:prstGeom>
          <a:solidFill>
            <a:srgbClr val="F0FDFA">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079500" y="4318000"/>
            <a:ext cx="2095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5E59"/>
                </a:solidFill>
                <a:latin typeface="Noto Sans SC"/>
                <a:ea typeface="Noto Sans SC"/>
                <a:cs typeface="Noto Sans SC"/>
                <a:sym typeface="Noto Sans SC"/>
              </a:rPr>
              <a:t>01 公司层决策</a:t>
            </a:r>
            <a:endParaRPr lang="en-US" sz="1100"/>
          </a:p>
          <a:p>
            <a:pPr indent="0" algn="l">
              <a:lnSpc>
                <a:spcPct val="125000"/>
              </a:lnSpc>
            </a:pPr>
            <a:r>
              <a:rPr lang="en-US" sz="1100" b="0" i="0" u="none" strike="noStrike">
                <a:solidFill>
                  <a:srgbClr val="475569"/>
                </a:solidFill>
                <a:latin typeface="Noto Sans SC"/>
                <a:ea typeface="Noto Sans SC"/>
                <a:cs typeface="Noto Sans SC"/>
                <a:sym typeface="Noto Sans SC"/>
              </a:rPr>
              <a:t>高层决定公司整体发展方向和多元化业务组合，是战略的源头。</a:t>
            </a:r>
          </a:p>
        </p:txBody>
      </p:sp>
      <p:sp>
        <p:nvSpPr>
          <p:cNvPr id="9" name="AutoShape 9"/>
          <p:cNvSpPr/>
          <p:nvPr/>
        </p:nvSpPr>
        <p:spPr>
          <a:xfrm>
            <a:off x="3429000" y="4191000"/>
            <a:ext cx="2349500" cy="952500"/>
          </a:xfrm>
          <a:prstGeom prst="roundRect">
            <a:avLst>
              <a:gd name="adj" fmla="val 10666"/>
            </a:avLst>
          </a:prstGeom>
          <a:solidFill>
            <a:srgbClr val="F0FDFA">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3556000" y="4318000"/>
            <a:ext cx="2095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5E59"/>
                </a:solidFill>
                <a:latin typeface="Noto Sans SC"/>
                <a:ea typeface="Noto Sans SC"/>
                <a:cs typeface="Noto Sans SC"/>
                <a:sym typeface="Noto Sans SC"/>
              </a:rPr>
              <a:t>02 业务层分解</a:t>
            </a:r>
            <a:endParaRPr lang="en-US" sz="1100"/>
          </a:p>
          <a:p>
            <a:pPr indent="0" algn="l">
              <a:lnSpc>
                <a:spcPct val="125000"/>
              </a:lnSpc>
            </a:pPr>
            <a:r>
              <a:rPr lang="en-US" sz="1100" b="0" i="0" u="none" strike="noStrike">
                <a:solidFill>
                  <a:srgbClr val="475569"/>
                </a:solidFill>
                <a:latin typeface="Noto Sans SC"/>
                <a:ea typeface="Noto Sans SC"/>
                <a:cs typeface="Noto Sans SC"/>
                <a:sym typeface="Noto Sans SC"/>
              </a:rPr>
              <a:t>各业务单元(SBU)负责人据此制定具体的竞争战略，落实差异化优势。</a:t>
            </a:r>
          </a:p>
        </p:txBody>
      </p:sp>
      <p:sp>
        <p:nvSpPr>
          <p:cNvPr id="11" name="AutoShape 11"/>
          <p:cNvSpPr/>
          <p:nvPr/>
        </p:nvSpPr>
        <p:spPr>
          <a:xfrm>
            <a:off x="952500" y="5270500"/>
            <a:ext cx="2349500" cy="952500"/>
          </a:xfrm>
          <a:prstGeom prst="roundRect">
            <a:avLst>
              <a:gd name="adj" fmla="val 10666"/>
            </a:avLst>
          </a:prstGeom>
          <a:solidFill>
            <a:srgbClr val="F0FDFA">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1079500" y="5397500"/>
            <a:ext cx="2095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5E59"/>
                </a:solidFill>
                <a:latin typeface="Noto Sans SC"/>
                <a:ea typeface="Noto Sans SC"/>
                <a:cs typeface="Noto Sans SC"/>
                <a:sym typeface="Noto Sans SC"/>
              </a:rPr>
              <a:t>03 职能层支持</a:t>
            </a:r>
            <a:endParaRPr lang="en-US" sz="1100"/>
          </a:p>
          <a:p>
            <a:pPr indent="0" algn="l">
              <a:lnSpc>
                <a:spcPct val="125000"/>
              </a:lnSpc>
            </a:pPr>
            <a:r>
              <a:rPr lang="en-US" sz="1100" b="0" i="0" u="none" strike="noStrike">
                <a:solidFill>
                  <a:srgbClr val="475569"/>
                </a:solidFill>
                <a:latin typeface="Noto Sans SC"/>
                <a:ea typeface="Noto Sans SC"/>
                <a:cs typeface="Noto Sans SC"/>
                <a:sym typeface="Noto Sans SC"/>
              </a:rPr>
              <a:t>财务、营销、人力等部门制定详细行动计划，提供资源和能力支撑。</a:t>
            </a:r>
          </a:p>
        </p:txBody>
      </p:sp>
      <p:sp>
        <p:nvSpPr>
          <p:cNvPr id="13" name="AutoShape 13"/>
          <p:cNvSpPr/>
          <p:nvPr/>
        </p:nvSpPr>
        <p:spPr>
          <a:xfrm>
            <a:off x="3429000" y="5270500"/>
            <a:ext cx="2349500" cy="952500"/>
          </a:xfrm>
          <a:prstGeom prst="roundRect">
            <a:avLst>
              <a:gd name="adj" fmla="val 10666"/>
            </a:avLst>
          </a:prstGeom>
          <a:solidFill>
            <a:srgbClr val="F0FDFA">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3556000" y="5397500"/>
            <a:ext cx="2095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5E59"/>
                </a:solidFill>
                <a:latin typeface="Noto Sans SC"/>
                <a:ea typeface="Noto Sans SC"/>
                <a:cs typeface="Noto Sans SC"/>
                <a:sym typeface="Noto Sans SC"/>
              </a:rPr>
              <a:t>04 执行与反馈</a:t>
            </a:r>
            <a:endParaRPr lang="en-US" sz="1100"/>
          </a:p>
          <a:p>
            <a:pPr indent="0" algn="l">
              <a:lnSpc>
                <a:spcPct val="125000"/>
              </a:lnSpc>
            </a:pPr>
            <a:r>
              <a:rPr lang="en-US" sz="1100" b="0" i="0" u="none" strike="noStrike">
                <a:solidFill>
                  <a:srgbClr val="475569"/>
                </a:solidFill>
                <a:latin typeface="Noto Sans SC"/>
                <a:ea typeface="Noto Sans SC"/>
                <a:cs typeface="Noto Sans SC"/>
                <a:sym typeface="Noto Sans SC"/>
              </a:rPr>
              <a:t>全层级落地执行，并根据市场与绩效结果，动态调整战略方向。</a:t>
            </a:r>
          </a:p>
        </p:txBody>
      </p:sp>
      <p:sp>
        <p:nvSpPr>
          <p:cNvPr id="15" name="AutoShape 15"/>
          <p:cNvSpPr/>
          <p:nvPr/>
        </p:nvSpPr>
        <p:spPr>
          <a:xfrm>
            <a:off x="6223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6413500" y="1714500"/>
            <a:ext cx="4826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DD4BF"/>
                </a:solidFill>
                <a:latin typeface="Noto Sans SC"/>
                <a:ea typeface="Noto Sans SC"/>
                <a:cs typeface="Noto Sans SC"/>
                <a:sym typeface="Noto Sans SC"/>
              </a:rPr>
              <a:t>▍ 理论知识点与工作场景映射矩阵</a:t>
            </a:r>
            <a:endParaRPr lang="en-US" sz="1100"/>
          </a:p>
        </p:txBody>
      </p:sp>
      <p:graphicFrame>
        <p:nvGraphicFramePr>
          <p:cNvPr id="17" name="Table 17"/>
          <p:cNvGraphicFramePr>
            <a:graphicFrameLocks noGrp="1"/>
          </p:cNvGraphicFramePr>
          <p:nvPr/>
        </p:nvGraphicFramePr>
        <p:xfrm>
          <a:off x="6413500" y="2413000"/>
          <a:ext cx="4699000" cy="3195320"/>
        </p:xfrm>
        <a:graphic>
          <a:graphicData uri="http://schemas.openxmlformats.org/drawingml/2006/table">
            <a:tbl>
              <a:tblPr>
                <a:effectLst/>
              </a:tblPr>
              <a:tblGrid>
                <a:gridCol w="1079500">
                  <a:extLst>
                    <a:ext uri="{9D8B030D-6E8A-4147-A177-3AD203B41FA5}">
                      <a16:colId xmlns:a16="http://schemas.microsoft.com/office/drawing/2014/main" val="20000"/>
                    </a:ext>
                  </a:extLst>
                </a:gridCol>
                <a:gridCol w="1206500">
                  <a:extLst>
                    <a:ext uri="{9D8B030D-6E8A-4147-A177-3AD203B41FA5}">
                      <a16:colId xmlns:a16="http://schemas.microsoft.com/office/drawing/2014/main" val="20001"/>
                    </a:ext>
                  </a:extLst>
                </a:gridCol>
                <a:gridCol w="1206500">
                  <a:extLst>
                    <a:ext uri="{9D8B030D-6E8A-4147-A177-3AD203B41FA5}">
                      <a16:colId xmlns:a16="http://schemas.microsoft.com/office/drawing/2014/main" val="20002"/>
                    </a:ext>
                  </a:extLst>
                </a:gridCol>
                <a:gridCol w="1206500">
                  <a:extLst>
                    <a:ext uri="{9D8B030D-6E8A-4147-A177-3AD203B41FA5}">
                      <a16:colId xmlns:a16="http://schemas.microsoft.com/office/drawing/2014/main" val="20003"/>
                    </a:ext>
                  </a:extLst>
                </a:gridCol>
              </a:tblGrid>
              <a:tr h="635000">
                <a:tc>
                  <a:txBody>
                    <a:bodyPr/>
                    <a:lstStyle/>
                    <a:p>
                      <a:pPr indent="0" algn="ctr">
                        <a:lnSpc>
                          <a:spcPct val="100000"/>
                        </a:lnSpc>
                        <a:defRPr/>
                      </a:pPr>
                      <a:r>
                        <a:rPr lang="en-US" sz="1200" b="1" i="0" u="none" strike="noStrike">
                          <a:solidFill>
                            <a:srgbClr val="FFFFFF"/>
                          </a:solidFill>
                          <a:latin typeface="Noto Sans SC"/>
                          <a:ea typeface="Noto Sans SC"/>
                          <a:cs typeface="Noto Sans SC"/>
                          <a:sym typeface="Noto Sans SC"/>
                        </a:rPr>
                        <a:t>核心知识点</a:t>
                      </a:r>
                      <a:endParaRPr lang="en-US" sz="1100"/>
                    </a:p>
                  </a:txBody>
                  <a:tcPr marL="101600" marR="101600" marT="101600" marB="101600" anchor="ctr">
                    <a:lnL>
                      <a:noFill/>
                    </a:lnL>
                    <a:lnR>
                      <a:noFill/>
                    </a:lnR>
                    <a:lnT>
                      <a:noFill/>
                    </a:lnT>
                    <a:lnB>
                      <a:noFill/>
                    </a:lnB>
                    <a:solidFill>
                      <a:srgbClr val="2DD4BF">
                        <a:alpha val="100000"/>
                      </a:srgbClr>
                    </a:solidFill>
                  </a:tcPr>
                </a:tc>
                <a:tc>
                  <a:txBody>
                    <a:bodyPr/>
                    <a:lstStyle/>
                    <a:p>
                      <a:pPr indent="0" algn="ctr">
                        <a:lnSpc>
                          <a:spcPct val="100000"/>
                        </a:lnSpc>
                        <a:defRPr/>
                      </a:pPr>
                      <a:r>
                        <a:rPr lang="en-US" sz="1200" b="1" i="0" u="none" strike="noStrike">
                          <a:solidFill>
                            <a:srgbClr val="FFFFFF"/>
                          </a:solidFill>
                          <a:latin typeface="Noto Sans SC"/>
                          <a:ea typeface="Noto Sans SC"/>
                          <a:cs typeface="Noto Sans SC"/>
                          <a:sym typeface="Noto Sans SC"/>
                        </a:rPr>
                        <a:t>公司层决策</a:t>
                      </a:r>
                      <a:endParaRPr lang="en-US" sz="1100"/>
                    </a:p>
                  </a:txBody>
                  <a:tcPr marL="101600" marR="101600" marT="101600" marB="101600" anchor="ctr">
                    <a:lnL>
                      <a:noFill/>
                    </a:lnL>
                    <a:lnR>
                      <a:noFill/>
                    </a:lnR>
                    <a:lnT>
                      <a:noFill/>
                    </a:lnT>
                    <a:lnB>
                      <a:noFill/>
                    </a:lnB>
                    <a:solidFill>
                      <a:srgbClr val="2DD4BF">
                        <a:alpha val="100000"/>
                      </a:srgbClr>
                    </a:solidFill>
                  </a:tcPr>
                </a:tc>
                <a:tc>
                  <a:txBody>
                    <a:bodyPr/>
                    <a:lstStyle/>
                    <a:p>
                      <a:pPr indent="0" algn="ctr">
                        <a:lnSpc>
                          <a:spcPct val="100000"/>
                        </a:lnSpc>
                        <a:defRPr/>
                      </a:pPr>
                      <a:r>
                        <a:rPr lang="en-US" sz="1200" b="1" i="0" u="none" strike="noStrike">
                          <a:solidFill>
                            <a:srgbClr val="FFFFFF"/>
                          </a:solidFill>
                          <a:latin typeface="Noto Sans SC"/>
                          <a:ea typeface="Noto Sans SC"/>
                          <a:cs typeface="Noto Sans SC"/>
                          <a:sym typeface="Noto Sans SC"/>
                        </a:rPr>
                        <a:t>业务层制定</a:t>
                      </a:r>
                      <a:endParaRPr lang="en-US" sz="1100"/>
                    </a:p>
                  </a:txBody>
                  <a:tcPr marL="101600" marR="101600" marT="101600" marB="101600" anchor="ctr">
                    <a:lnL>
                      <a:noFill/>
                    </a:lnL>
                    <a:lnR>
                      <a:noFill/>
                    </a:lnR>
                    <a:lnT>
                      <a:noFill/>
                    </a:lnT>
                    <a:lnB>
                      <a:noFill/>
                    </a:lnB>
                    <a:solidFill>
                      <a:srgbClr val="2DD4BF">
                        <a:alpha val="100000"/>
                      </a:srgbClr>
                    </a:solidFill>
                  </a:tcPr>
                </a:tc>
                <a:tc>
                  <a:txBody>
                    <a:bodyPr/>
                    <a:lstStyle/>
                    <a:p>
                      <a:pPr indent="0" algn="ctr">
                        <a:lnSpc>
                          <a:spcPct val="100000"/>
                        </a:lnSpc>
                        <a:defRPr/>
                      </a:pPr>
                      <a:r>
                        <a:rPr lang="en-US" sz="1200" b="1" i="0" u="none" strike="noStrike">
                          <a:solidFill>
                            <a:srgbClr val="FFFFFF"/>
                          </a:solidFill>
                          <a:latin typeface="Noto Sans SC"/>
                          <a:ea typeface="Noto Sans SC"/>
                          <a:cs typeface="Noto Sans SC"/>
                          <a:sym typeface="Noto Sans SC"/>
                        </a:rPr>
                        <a:t>职能层规划</a:t>
                      </a:r>
                      <a:endParaRPr lang="en-US" sz="1100"/>
                    </a:p>
                  </a:txBody>
                  <a:tcPr marL="101600" marR="101600" marT="101600" marB="101600" anchor="ctr">
                    <a:lnL>
                      <a:noFill/>
                    </a:lnL>
                    <a:lnR>
                      <a:noFill/>
                    </a:lnR>
                    <a:lnT>
                      <a:noFill/>
                    </a:lnT>
                    <a:lnB>
                      <a:noFill/>
                    </a:lnB>
                    <a:solidFill>
                      <a:srgbClr val="2DD4BF">
                        <a:alpha val="100000"/>
                      </a:srgbClr>
                    </a:solidFill>
                  </a:tcPr>
                </a:tc>
                <a:extLst>
                  <a:ext uri="{0D108BD9-81ED-4DB2-BD59-A6C34878D82A}">
                    <a16:rowId xmlns:a16="http://schemas.microsoft.com/office/drawing/2014/main" val="10000"/>
                  </a:ext>
                </a:extLst>
              </a:tr>
              <a:tr h="635000">
                <a:tc>
                  <a:txBody>
                    <a:bodyPr/>
                    <a:lstStyle/>
                    <a:p>
                      <a:pPr indent="0" algn="ctr">
                        <a:lnSpc>
                          <a:spcPct val="100000"/>
                        </a:lnSpc>
                        <a:defRPr/>
                      </a:pPr>
                      <a:r>
                        <a:rPr lang="en-US" sz="1100" b="1" i="0" u="none" strike="noStrike">
                          <a:solidFill>
                            <a:srgbClr val="374151"/>
                          </a:solidFill>
                          <a:latin typeface="Noto Sans SC"/>
                          <a:ea typeface="Noto Sans SC"/>
                          <a:cs typeface="Noto Sans SC"/>
                          <a:sym typeface="Noto Sans SC"/>
                        </a:rPr>
                        <a:t>战略类型/定位</a:t>
                      </a:r>
                      <a:endParaRPr lang="en-US" sz="1100"/>
                    </a:p>
                  </a:txBody>
                  <a:tcPr marL="101600" marR="101600" marT="101600" marB="101600" anchor="ctr">
                    <a:lnL>
                      <a:noFill/>
                    </a:lnL>
                    <a:lnR>
                      <a:noFill/>
                    </a:lnR>
                    <a:lnT>
                      <a:noFill/>
                    </a:lnT>
                    <a:lnB>
                      <a:noFill/>
                    </a:lnB>
                    <a:solidFill>
                      <a:srgbClr val="F3F4F6">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直接应用</a:t>
                      </a:r>
                      <a:br>
                        <a:rPr lang="en-US" sz="1600" b="0" i="0" u="none" strike="noStrike">
                          <a:solidFill>
                            <a:srgbClr val="1F2329"/>
                          </a:solidFill>
                          <a:latin typeface="Noto Sans SC"/>
                          <a:ea typeface="Noto Sans SC"/>
                          <a:cs typeface="Noto Sans SC"/>
                          <a:sym typeface="Noto Sans SC"/>
                        </a:rPr>
                      </a:br>
                      <a:r>
                        <a:rPr lang="en-US" sz="900" b="0" i="0" u="none" strike="noStrike">
                          <a:solidFill>
                            <a:srgbClr val="6B7280"/>
                          </a:solidFill>
                          <a:latin typeface="Noto Sans SC"/>
                          <a:ea typeface="Noto Sans SC"/>
                          <a:cs typeface="Noto Sans SC"/>
                          <a:sym typeface="Noto Sans SC"/>
                        </a:rPr>
                        <a:t>（确定多元化方向）</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提供宏观方向</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提供宏观方向</a:t>
                      </a:r>
                      <a:endParaRPr lang="en-US" sz="1100"/>
                    </a:p>
                  </a:txBody>
                  <a:tcPr marL="101600" marR="101600" marT="101600" marB="101600" anchor="ctr">
                    <a:lnL>
                      <a:noFill/>
                    </a:lnL>
                    <a:lnR>
                      <a:noFill/>
                    </a:lnR>
                    <a:lnT>
                      <a:noFill/>
                    </a:lnT>
                    <a:lnB>
                      <a:noFill/>
                    </a:lnB>
                    <a:solidFill>
                      <a:srgbClr val="FFFFFF">
                        <a:alpha val="100000"/>
                      </a:srgbClr>
                    </a:solidFill>
                  </a:tcPr>
                </a:tc>
                <a:extLst>
                  <a:ext uri="{0D108BD9-81ED-4DB2-BD59-A6C34878D82A}">
                    <a16:rowId xmlns:a16="http://schemas.microsoft.com/office/drawing/2014/main" val="10001"/>
                  </a:ext>
                </a:extLst>
              </a:tr>
              <a:tr h="635000">
                <a:tc>
                  <a:txBody>
                    <a:bodyPr/>
                    <a:lstStyle/>
                    <a:p>
                      <a:pPr indent="0" algn="ctr">
                        <a:lnSpc>
                          <a:spcPct val="100000"/>
                        </a:lnSpc>
                        <a:defRPr/>
                      </a:pPr>
                      <a:r>
                        <a:rPr lang="en-US" sz="1100" b="1" i="0" u="none" strike="noStrike">
                          <a:solidFill>
                            <a:srgbClr val="374151"/>
                          </a:solidFill>
                          <a:latin typeface="Noto Sans SC"/>
                          <a:ea typeface="Noto Sans SC"/>
                          <a:cs typeface="Noto Sans SC"/>
                          <a:sym typeface="Noto Sans SC"/>
                        </a:rPr>
                        <a:t>竞争战略/战术</a:t>
                      </a:r>
                      <a:endParaRPr lang="en-US" sz="1100"/>
                    </a:p>
                  </a:txBody>
                  <a:tcPr marL="101600" marR="101600" marT="101600" marB="101600" anchor="ctr">
                    <a:lnL>
                      <a:noFill/>
                    </a:lnL>
                    <a:lnR>
                      <a:noFill/>
                    </a:lnR>
                    <a:lnT>
                      <a:noFill/>
                    </a:lnT>
                    <a:lnB>
                      <a:noFill/>
                    </a:lnB>
                    <a:solidFill>
                      <a:srgbClr val="F3F4F6">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决定资源分配</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核心战场</a:t>
                      </a:r>
                      <a:br>
                        <a:rPr lang="en-US" sz="1600" b="0" i="0" u="none" strike="noStrike">
                          <a:solidFill>
                            <a:srgbClr val="1F2329"/>
                          </a:solidFill>
                          <a:latin typeface="Noto Sans SC"/>
                          <a:ea typeface="Noto Sans SC"/>
                          <a:cs typeface="Noto Sans SC"/>
                          <a:sym typeface="Noto Sans SC"/>
                        </a:rPr>
                      </a:br>
                      <a:r>
                        <a:rPr lang="en-US" sz="900" b="0" i="0" u="none" strike="noStrike">
                          <a:solidFill>
                            <a:srgbClr val="6B7280"/>
                          </a:solidFill>
                          <a:latin typeface="Noto Sans SC"/>
                          <a:ea typeface="Noto Sans SC"/>
                          <a:cs typeface="Noto Sans SC"/>
                          <a:sym typeface="Noto Sans SC"/>
                        </a:rPr>
                        <a:t>（差异化/成本领先）</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细化战术动作</a:t>
                      </a:r>
                      <a:endParaRPr lang="en-US" sz="1100"/>
                    </a:p>
                  </a:txBody>
                  <a:tcPr marL="101600" marR="101600" marT="101600" marB="101600" anchor="ctr">
                    <a:lnL>
                      <a:noFill/>
                    </a:lnL>
                    <a:lnR>
                      <a:noFill/>
                    </a:lnR>
                    <a:lnT>
                      <a:noFill/>
                    </a:lnT>
                    <a:lnB>
                      <a:noFill/>
                    </a:lnB>
                    <a:solidFill>
                      <a:srgbClr val="FFFFFF">
                        <a:alpha val="100000"/>
                      </a:srgbClr>
                    </a:solidFill>
                  </a:tcPr>
                </a:tc>
                <a:extLst>
                  <a:ext uri="{0D108BD9-81ED-4DB2-BD59-A6C34878D82A}">
                    <a16:rowId xmlns:a16="http://schemas.microsoft.com/office/drawing/2014/main" val="10002"/>
                  </a:ext>
                </a:extLst>
              </a:tr>
              <a:tr h="635000">
                <a:tc>
                  <a:txBody>
                    <a:bodyPr/>
                    <a:lstStyle/>
                    <a:p>
                      <a:pPr indent="0" algn="ctr">
                        <a:lnSpc>
                          <a:spcPct val="100000"/>
                        </a:lnSpc>
                        <a:defRPr/>
                      </a:pPr>
                      <a:r>
                        <a:rPr lang="en-US" sz="1100" b="1" i="0" u="none" strike="noStrike">
                          <a:solidFill>
                            <a:srgbClr val="374151"/>
                          </a:solidFill>
                          <a:latin typeface="Noto Sans SC"/>
                          <a:ea typeface="Noto Sans SC"/>
                          <a:cs typeface="Noto Sans SC"/>
                          <a:sym typeface="Noto Sans SC"/>
                        </a:rPr>
                        <a:t>协同与国际化</a:t>
                      </a:r>
                      <a:endParaRPr lang="en-US" sz="1100"/>
                    </a:p>
                  </a:txBody>
                  <a:tcPr marL="101600" marR="101600" marT="101600" marB="101600" anchor="ctr">
                    <a:lnL>
                      <a:noFill/>
                    </a:lnL>
                    <a:lnR>
                      <a:noFill/>
                    </a:lnR>
                    <a:lnT>
                      <a:noFill/>
                    </a:lnT>
                    <a:lnB>
                      <a:noFill/>
                    </a:lnB>
                    <a:solidFill>
                      <a:srgbClr val="F3F4F6">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整体统筹</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业务联动</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统一标准</a:t>
                      </a:r>
                      <a:endParaRPr lang="en-US" sz="1100"/>
                    </a:p>
                  </a:txBody>
                  <a:tcPr marL="101600" marR="101600" marT="101600" marB="101600" anchor="ctr">
                    <a:lnL>
                      <a:noFill/>
                    </a:lnL>
                    <a:lnR>
                      <a:noFill/>
                    </a:lnR>
                    <a:lnT>
                      <a:noFill/>
                    </a:lnT>
                    <a:lnB>
                      <a:noFill/>
                    </a:lnB>
                    <a:solidFill>
                      <a:srgbClr val="FFFFFF">
                        <a:alpha val="100000"/>
                      </a:srgbClr>
                    </a:solidFill>
                  </a:tcPr>
                </a:tc>
                <a:extLst>
                  <a:ext uri="{0D108BD9-81ED-4DB2-BD59-A6C34878D82A}">
                    <a16:rowId xmlns:a16="http://schemas.microsoft.com/office/drawing/2014/main" val="10003"/>
                  </a:ext>
                </a:extLst>
              </a:tr>
              <a:tr h="635000">
                <a:tc>
                  <a:txBody>
                    <a:bodyPr/>
                    <a:lstStyle/>
                    <a:p>
                      <a:pPr indent="0" algn="ctr">
                        <a:lnSpc>
                          <a:spcPct val="100000"/>
                        </a:lnSpc>
                        <a:defRPr/>
                      </a:pPr>
                      <a:r>
                        <a:rPr lang="en-US" sz="1100" b="1" i="0" u="none" strike="noStrike">
                          <a:solidFill>
                            <a:srgbClr val="374151"/>
                          </a:solidFill>
                          <a:latin typeface="Noto Sans SC"/>
                          <a:ea typeface="Noto Sans SC"/>
                          <a:cs typeface="Noto Sans SC"/>
                          <a:sym typeface="Noto Sans SC"/>
                        </a:rPr>
                        <a:t>资源配置与支撑</a:t>
                      </a:r>
                      <a:endParaRPr lang="en-US" sz="1100"/>
                    </a:p>
                  </a:txBody>
                  <a:tcPr marL="101600" marR="101600" marT="101600" marB="101600" anchor="ctr">
                    <a:lnL>
                      <a:noFill/>
                    </a:lnL>
                    <a:lnR>
                      <a:noFill/>
                    </a:lnR>
                    <a:lnT>
                      <a:noFill/>
                    </a:lnT>
                    <a:lnB>
                      <a:noFill/>
                    </a:lnB>
                    <a:solidFill>
                      <a:srgbClr val="F3F4F6">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预算与审批</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0" i="0" u="none" strike="noStrike">
                          <a:solidFill>
                            <a:srgbClr val="6B7280"/>
                          </a:solidFill>
                          <a:latin typeface="Noto Sans SC"/>
                          <a:ea typeface="Noto Sans SC"/>
                          <a:cs typeface="Noto Sans SC"/>
                          <a:sym typeface="Noto Sans SC"/>
                        </a:rPr>
                        <a:t>提出具体需求</a:t>
                      </a:r>
                      <a:endParaRPr lang="en-US" sz="1100"/>
                    </a:p>
                  </a:txBody>
                  <a:tcPr marL="101600" marR="101600" marT="101600" marB="101600" anchor="ctr">
                    <a:lnL>
                      <a:noFill/>
                    </a:lnL>
                    <a:lnR>
                      <a:noFill/>
                    </a:lnR>
                    <a:lnT>
                      <a:noFill/>
                    </a:lnT>
                    <a:lnB>
                      <a:noFill/>
                    </a:lnB>
                    <a:solidFill>
                      <a:srgbClr val="FFFFFF">
                        <a:alpha val="100000"/>
                      </a:srgbClr>
                    </a:solidFill>
                  </a:tcPr>
                </a:tc>
                <a:tc>
                  <a:txBody>
                    <a:bodyPr/>
                    <a:lstStyle/>
                    <a:p>
                      <a:pPr indent="0" algn="ctr">
                        <a:lnSpc>
                          <a:spcPct val="100000"/>
                        </a:lnSpc>
                        <a:defRPr/>
                      </a:pPr>
                      <a:r>
                        <a:rPr lang="en-US" sz="1100" b="1" i="0" u="none" strike="noStrike">
                          <a:solidFill>
                            <a:srgbClr val="10B981"/>
                          </a:solidFill>
                          <a:latin typeface="Noto Sans SC"/>
                          <a:ea typeface="Noto Sans SC"/>
                          <a:cs typeface="Noto Sans SC"/>
                          <a:sym typeface="Noto Sans SC"/>
                        </a:rPr>
                        <a:t>√ 执行落地</a:t>
                      </a:r>
                      <a:endParaRPr lang="en-US" sz="1100"/>
                    </a:p>
                  </a:txBody>
                  <a:tcPr marL="101600" marR="101600" marT="101600" marB="101600" anchor="ctr">
                    <a:lnL>
                      <a:noFill/>
                    </a:lnL>
                    <a:lnR>
                      <a:noFill/>
                    </a:lnR>
                    <a:lnT>
                      <a:noFill/>
                    </a:lnT>
                    <a:lnB>
                      <a:noFill/>
                    </a:lnB>
                    <a:solidFill>
                      <a:srgbClr val="FFFFFF">
                        <a:alpha val="100000"/>
                      </a:srgb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03 战略管理职能</a:t>
            </a:r>
            <a:endParaRPr lang="en-US" sz="1100"/>
          </a:p>
        </p:txBody>
      </p:sp>
      <p:pic>
        <p:nvPicPr>
          <p:cNvPr id="4" name="Picture 4"/>
          <p:cNvPicPr>
            <a:picLocks noChangeAspect="1"/>
          </p:cNvPicPr>
          <p:nvPr/>
        </p:nvPicPr>
        <p:blipFill>
          <a:blip r:embed="rId4"/>
          <a:srcRect l="22579" r="22579"/>
          <a:stretch>
            <a:fillRect/>
          </a:stretch>
        </p:blipFill>
        <p:spPr>
          <a:xfrm>
            <a:off x="762000" y="1778000"/>
            <a:ext cx="3556000" cy="4318000"/>
          </a:xfrm>
          <a:prstGeom prst="roundRect">
            <a:avLst>
              <a:gd name="adj" fmla="val 4285"/>
            </a:avLst>
          </a:prstGeom>
          <a:no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pic>
      <p:sp>
        <p:nvSpPr>
          <p:cNvPr id="5" name="AutoShape 5"/>
          <p:cNvSpPr/>
          <p:nvPr/>
        </p:nvSpPr>
        <p:spPr>
          <a:xfrm>
            <a:off x="4699000" y="1778000"/>
            <a:ext cx="2286000" cy="4318000"/>
          </a:xfrm>
          <a:prstGeom prst="roundRect">
            <a:avLst>
              <a:gd name="adj" fmla="val 666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37200" y="2095500"/>
            <a:ext cx="609600" cy="609600"/>
          </a:xfrm>
          <a:prstGeom prst="rect">
            <a:avLst/>
          </a:prstGeom>
        </p:spPr>
      </p:pic>
      <p:sp>
        <p:nvSpPr>
          <p:cNvPr id="7" name="AutoShape 7"/>
          <p:cNvSpPr/>
          <p:nvPr/>
        </p:nvSpPr>
        <p:spPr>
          <a:xfrm>
            <a:off x="4826000" y="29210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74151"/>
                </a:solidFill>
                <a:latin typeface="Noto Sans SC"/>
                <a:ea typeface="Noto Sans SC"/>
                <a:cs typeface="Noto Sans SC"/>
                <a:sym typeface="Noto Sans SC"/>
              </a:rPr>
              <a:t>公司层战略</a:t>
            </a:r>
            <a:endParaRPr lang="en-US" sz="1100"/>
          </a:p>
        </p:txBody>
      </p:sp>
      <p:sp>
        <p:nvSpPr>
          <p:cNvPr id="8" name="AutoShape 8"/>
          <p:cNvSpPr/>
          <p:nvPr/>
        </p:nvSpPr>
        <p:spPr>
          <a:xfrm>
            <a:off x="4826000" y="3810000"/>
            <a:ext cx="2032000" cy="203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2DD4BF"/>
                </a:solidFill>
                <a:latin typeface="Noto Sans SC"/>
                <a:ea typeface="Noto Sans SC"/>
                <a:cs typeface="Noto Sans SC"/>
                <a:sym typeface="Noto Sans SC"/>
              </a:rPr>
              <a:t>💡 核心侧重：</a:t>
            </a:r>
            <a:r>
              <a:rPr lang="en-US" sz="1300" b="0" i="0" u="none" strike="noStrike">
                <a:solidFill>
                  <a:srgbClr val="4B5563"/>
                </a:solidFill>
                <a:latin typeface="Noto Sans SC"/>
                <a:ea typeface="Noto Sans SC"/>
                <a:cs typeface="Noto Sans SC"/>
                <a:sym typeface="Noto Sans SC"/>
              </a:rPr>
              <a:t>战略分析 &amp; 战略制定</a:t>
            </a:r>
            <a:endParaRPr lang="en-US" sz="1100"/>
          </a:p>
          <a:p>
            <a:pPr indent="0" algn="l">
              <a:lnSpc>
                <a:spcPct val="108333"/>
              </a:lnSpc>
              <a:spcBef>
                <a:spcPts val="1200"/>
              </a:spcBef>
            </a:pPr>
            <a:r>
              <a:rPr lang="en-US" sz="1400" b="1" i="0" u="none" strike="noStrike">
                <a:solidFill>
                  <a:srgbClr val="2DD4BF"/>
                </a:solidFill>
                <a:latin typeface="Noto Sans SC"/>
                <a:ea typeface="Noto Sans SC"/>
                <a:cs typeface="Noto Sans SC"/>
                <a:sym typeface="Noto Sans SC"/>
              </a:rPr>
              <a:t>🎯 核心任务：</a:t>
            </a:r>
            <a:r>
              <a:rPr lang="en-US" sz="1300" b="0" i="0" u="none" strike="noStrike">
                <a:solidFill>
                  <a:srgbClr val="6B7280"/>
                </a:solidFill>
                <a:latin typeface="Noto Sans SC"/>
                <a:ea typeface="Noto Sans SC"/>
                <a:cs typeface="Noto Sans SC"/>
                <a:sym typeface="Noto Sans SC"/>
              </a:rPr>
              <a:t>决定企业“做什么”，评估宏观环境、行业趋势并优化整体业务组合。</a:t>
            </a:r>
          </a:p>
        </p:txBody>
      </p:sp>
      <p:sp>
        <p:nvSpPr>
          <p:cNvPr id="9" name="AutoShape 9"/>
          <p:cNvSpPr/>
          <p:nvPr/>
        </p:nvSpPr>
        <p:spPr>
          <a:xfrm>
            <a:off x="7239000" y="1778000"/>
            <a:ext cx="2286000" cy="4318000"/>
          </a:xfrm>
          <a:prstGeom prst="roundRect">
            <a:avLst>
              <a:gd name="adj" fmla="val 666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77200" y="2095500"/>
            <a:ext cx="609600" cy="609600"/>
          </a:xfrm>
          <a:prstGeom prst="rect">
            <a:avLst/>
          </a:prstGeom>
        </p:spPr>
      </p:pic>
      <p:sp>
        <p:nvSpPr>
          <p:cNvPr id="11" name="AutoShape 11"/>
          <p:cNvSpPr/>
          <p:nvPr/>
        </p:nvSpPr>
        <p:spPr>
          <a:xfrm>
            <a:off x="7366000" y="29210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74151"/>
                </a:solidFill>
                <a:latin typeface="Noto Sans SC"/>
                <a:ea typeface="Noto Sans SC"/>
                <a:cs typeface="Noto Sans SC"/>
                <a:sym typeface="Noto Sans SC"/>
              </a:rPr>
              <a:t>业务层战略</a:t>
            </a:r>
            <a:endParaRPr lang="en-US" sz="1100"/>
          </a:p>
        </p:txBody>
      </p:sp>
      <p:sp>
        <p:nvSpPr>
          <p:cNvPr id="12" name="AutoShape 12"/>
          <p:cNvSpPr/>
          <p:nvPr/>
        </p:nvSpPr>
        <p:spPr>
          <a:xfrm>
            <a:off x="7366000" y="3810000"/>
            <a:ext cx="2032000" cy="203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2DD4BF"/>
                </a:solidFill>
                <a:latin typeface="Noto Sans SC"/>
                <a:ea typeface="Noto Sans SC"/>
                <a:cs typeface="Noto Sans SC"/>
                <a:sym typeface="Noto Sans SC"/>
              </a:rPr>
              <a:t>💡 核心侧重：</a:t>
            </a:r>
            <a:r>
              <a:rPr lang="en-US" sz="1300" b="0" i="0" u="none" strike="noStrike">
                <a:solidFill>
                  <a:srgbClr val="4B5563"/>
                </a:solidFill>
                <a:latin typeface="Noto Sans SC"/>
                <a:ea typeface="Noto Sans SC"/>
                <a:cs typeface="Noto Sans SC"/>
                <a:sym typeface="Noto Sans SC"/>
              </a:rPr>
              <a:t>战略制定 &amp; 战略实施</a:t>
            </a:r>
            <a:endParaRPr lang="en-US" sz="1100"/>
          </a:p>
          <a:p>
            <a:pPr indent="0" algn="l">
              <a:lnSpc>
                <a:spcPct val="108333"/>
              </a:lnSpc>
              <a:spcBef>
                <a:spcPts val="1200"/>
              </a:spcBef>
            </a:pPr>
            <a:r>
              <a:rPr lang="en-US" sz="1400" b="1" i="0" u="none" strike="noStrike">
                <a:solidFill>
                  <a:srgbClr val="2DD4BF"/>
                </a:solidFill>
                <a:latin typeface="Noto Sans SC"/>
                <a:ea typeface="Noto Sans SC"/>
                <a:cs typeface="Noto Sans SC"/>
                <a:sym typeface="Noto Sans SC"/>
              </a:rPr>
              <a:t>🎯 核心任务：</a:t>
            </a:r>
            <a:r>
              <a:rPr lang="en-US" sz="1300" b="0" i="0" u="none" strike="noStrike">
                <a:solidFill>
                  <a:srgbClr val="6B7280"/>
                </a:solidFill>
                <a:latin typeface="Noto Sans SC"/>
                <a:ea typeface="Noto Sans SC"/>
                <a:cs typeface="Noto Sans SC"/>
                <a:sym typeface="Noto Sans SC"/>
              </a:rPr>
              <a:t>决定“怎么做”以获取竞争优势，并有效协调各职能部门的行动方向。</a:t>
            </a:r>
          </a:p>
        </p:txBody>
      </p:sp>
      <p:sp>
        <p:nvSpPr>
          <p:cNvPr id="13" name="AutoShape 13"/>
          <p:cNvSpPr/>
          <p:nvPr/>
        </p:nvSpPr>
        <p:spPr>
          <a:xfrm>
            <a:off x="9652000" y="1778000"/>
            <a:ext cx="2286000" cy="4318000"/>
          </a:xfrm>
          <a:prstGeom prst="roundRect">
            <a:avLst>
              <a:gd name="adj" fmla="val 666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90200" y="2095500"/>
            <a:ext cx="609600" cy="609600"/>
          </a:xfrm>
          <a:prstGeom prst="rect">
            <a:avLst/>
          </a:prstGeom>
        </p:spPr>
      </p:pic>
      <p:sp>
        <p:nvSpPr>
          <p:cNvPr id="15" name="AutoShape 15"/>
          <p:cNvSpPr/>
          <p:nvPr/>
        </p:nvSpPr>
        <p:spPr>
          <a:xfrm>
            <a:off x="9779000" y="29210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74151"/>
                </a:solidFill>
                <a:latin typeface="Noto Sans SC"/>
                <a:ea typeface="Noto Sans SC"/>
                <a:cs typeface="Noto Sans SC"/>
                <a:sym typeface="Noto Sans SC"/>
              </a:rPr>
              <a:t>职能层战略</a:t>
            </a:r>
            <a:endParaRPr lang="en-US" sz="1100"/>
          </a:p>
        </p:txBody>
      </p:sp>
      <p:sp>
        <p:nvSpPr>
          <p:cNvPr id="16" name="AutoShape 16"/>
          <p:cNvSpPr/>
          <p:nvPr/>
        </p:nvSpPr>
        <p:spPr>
          <a:xfrm>
            <a:off x="9779000" y="3810000"/>
            <a:ext cx="2032000" cy="203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2DD4BF"/>
                </a:solidFill>
                <a:latin typeface="Noto Sans SC"/>
                <a:ea typeface="Noto Sans SC"/>
                <a:cs typeface="Noto Sans SC"/>
                <a:sym typeface="Noto Sans SC"/>
              </a:rPr>
              <a:t>💡 核心侧重：</a:t>
            </a:r>
            <a:r>
              <a:rPr lang="en-US" sz="1300" b="0" i="0" u="none" strike="noStrike">
                <a:solidFill>
                  <a:srgbClr val="4B5563"/>
                </a:solidFill>
                <a:latin typeface="Noto Sans SC"/>
                <a:ea typeface="Noto Sans SC"/>
                <a:cs typeface="Noto Sans SC"/>
                <a:sym typeface="Noto Sans SC"/>
              </a:rPr>
              <a:t>战略实施 &amp; 战略评价</a:t>
            </a:r>
            <a:endParaRPr lang="en-US" sz="1100"/>
          </a:p>
          <a:p>
            <a:pPr indent="0" algn="l">
              <a:lnSpc>
                <a:spcPct val="108333"/>
              </a:lnSpc>
              <a:spcBef>
                <a:spcPts val="1200"/>
              </a:spcBef>
            </a:pPr>
            <a:r>
              <a:rPr lang="en-US" sz="1400" b="1" i="0" u="none" strike="noStrike">
                <a:solidFill>
                  <a:srgbClr val="2DD4BF"/>
                </a:solidFill>
                <a:latin typeface="Noto Sans SC"/>
                <a:ea typeface="Noto Sans SC"/>
                <a:cs typeface="Noto Sans SC"/>
                <a:sym typeface="Noto Sans SC"/>
              </a:rPr>
              <a:t>🎯 核心任务：</a:t>
            </a:r>
            <a:r>
              <a:rPr lang="en-US" sz="1300" b="0" i="0" u="none" strike="noStrike">
                <a:solidFill>
                  <a:srgbClr val="6B7280"/>
                </a:solidFill>
                <a:latin typeface="Noto Sans SC"/>
                <a:ea typeface="Noto Sans SC"/>
                <a:cs typeface="Noto Sans SC"/>
                <a:sym typeface="Noto Sans SC"/>
              </a:rPr>
              <a:t>执行具体的战术任务，建立考核标准，衡量职能绩效并提供反馈。</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03 关键管理项目与课堂思考</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DD4BF"/>
                </a:solidFill>
                <a:latin typeface="Noto Sans SC"/>
                <a:ea typeface="Noto Sans SC"/>
                <a:cs typeface="Noto Sans SC"/>
                <a:sym typeface="Noto Sans SC"/>
              </a:rPr>
              <a:t>关键管理项目</a:t>
            </a:r>
            <a:endParaRPr lang="en-US" sz="1100"/>
          </a:p>
        </p:txBody>
      </p:sp>
      <p:sp>
        <p:nvSpPr>
          <p:cNvPr id="6" name="AutoShape 6"/>
          <p:cNvSpPr/>
          <p:nvPr/>
        </p:nvSpPr>
        <p:spPr>
          <a:xfrm>
            <a:off x="1016000" y="2540000"/>
            <a:ext cx="4699000" cy="1143000"/>
          </a:xfrm>
          <a:prstGeom prst="roundRect">
            <a:avLst>
              <a:gd name="adj" fmla="val 8888"/>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06500" y="2794000"/>
            <a:ext cx="406400" cy="406400"/>
          </a:xfrm>
          <a:prstGeom prst="rect">
            <a:avLst/>
          </a:prstGeom>
        </p:spPr>
      </p:pic>
      <p:sp>
        <p:nvSpPr>
          <p:cNvPr id="8" name="AutoShape 8"/>
          <p:cNvSpPr/>
          <p:nvPr/>
        </p:nvSpPr>
        <p:spPr>
          <a:xfrm>
            <a:off x="1841500" y="2667000"/>
            <a:ext cx="3683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11827"/>
                </a:solidFill>
                <a:latin typeface="Noto Sans SC"/>
                <a:ea typeface="Noto Sans SC"/>
                <a:cs typeface="Noto Sans SC"/>
                <a:sym typeface="Noto Sans SC"/>
              </a:rPr>
              <a:t>某集团的多元化扩张项目</a:t>
            </a:r>
            <a:endParaRPr lang="en-US" sz="1100"/>
          </a:p>
          <a:p>
            <a:pPr indent="0" algn="l">
              <a:lnSpc>
                <a:spcPct val="125000"/>
              </a:lnSpc>
            </a:pPr>
            <a:r>
              <a:rPr lang="en-US" sz="1200" b="0" i="0" u="none" strike="noStrike">
                <a:solidFill>
                  <a:srgbClr val="4B5563"/>
                </a:solidFill>
                <a:latin typeface="Noto Sans SC"/>
                <a:ea typeface="Noto Sans SC"/>
                <a:cs typeface="Noto Sans SC"/>
                <a:sym typeface="Noto Sans SC"/>
              </a:rPr>
              <a:t>分析其进入新业务领域的动机、模式和协同效应，探讨如何平衡核心业务与新业务发展。</a:t>
            </a:r>
          </a:p>
        </p:txBody>
      </p:sp>
      <p:sp>
        <p:nvSpPr>
          <p:cNvPr id="9" name="AutoShape 9"/>
          <p:cNvSpPr/>
          <p:nvPr/>
        </p:nvSpPr>
        <p:spPr>
          <a:xfrm>
            <a:off x="1016000" y="3810000"/>
            <a:ext cx="4699000" cy="1143000"/>
          </a:xfrm>
          <a:prstGeom prst="roundRect">
            <a:avLst>
              <a:gd name="adj" fmla="val 8888"/>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06500" y="4064000"/>
            <a:ext cx="406400" cy="406400"/>
          </a:xfrm>
          <a:prstGeom prst="rect">
            <a:avLst/>
          </a:prstGeom>
        </p:spPr>
      </p:pic>
      <p:sp>
        <p:nvSpPr>
          <p:cNvPr id="11" name="AutoShape 11"/>
          <p:cNvSpPr/>
          <p:nvPr/>
        </p:nvSpPr>
        <p:spPr>
          <a:xfrm>
            <a:off x="1841500" y="3937000"/>
            <a:ext cx="3683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11827"/>
                </a:solidFill>
                <a:latin typeface="Noto Sans SC"/>
                <a:ea typeface="Noto Sans SC"/>
                <a:cs typeface="Noto Sans SC"/>
                <a:sym typeface="Noto Sans SC"/>
              </a:rPr>
              <a:t>某公司的并购整合项目</a:t>
            </a:r>
            <a:endParaRPr lang="en-US" sz="1100"/>
          </a:p>
          <a:p>
            <a:pPr indent="0" algn="l">
              <a:lnSpc>
                <a:spcPct val="125000"/>
              </a:lnSpc>
            </a:pPr>
            <a:r>
              <a:rPr lang="en-US" sz="1200" b="0" i="0" u="none" strike="noStrike">
                <a:solidFill>
                  <a:srgbClr val="4B5563"/>
                </a:solidFill>
                <a:latin typeface="Noto Sans SC"/>
                <a:ea typeface="Noto Sans SC"/>
                <a:cs typeface="Noto Sans SC"/>
                <a:sym typeface="Noto Sans SC"/>
              </a:rPr>
              <a:t>探讨并购后的文化融合难点、内部流程整合策略及如何通过整合实现长期的战略协同。</a:t>
            </a:r>
          </a:p>
        </p:txBody>
      </p:sp>
      <p:sp>
        <p:nvSpPr>
          <p:cNvPr id="12" name="AutoShape 12"/>
          <p:cNvSpPr/>
          <p:nvPr/>
        </p:nvSpPr>
        <p:spPr>
          <a:xfrm>
            <a:off x="1016000" y="5080000"/>
            <a:ext cx="4699000" cy="1143000"/>
          </a:xfrm>
          <a:prstGeom prst="roundRect">
            <a:avLst>
              <a:gd name="adj" fmla="val 8888"/>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06500" y="5334000"/>
            <a:ext cx="406400" cy="406400"/>
          </a:xfrm>
          <a:prstGeom prst="rect">
            <a:avLst/>
          </a:prstGeom>
        </p:spPr>
      </p:pic>
      <p:sp>
        <p:nvSpPr>
          <p:cNvPr id="14" name="AutoShape 14"/>
          <p:cNvSpPr/>
          <p:nvPr/>
        </p:nvSpPr>
        <p:spPr>
          <a:xfrm>
            <a:off x="1841500" y="5207000"/>
            <a:ext cx="3683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11827"/>
                </a:solidFill>
                <a:latin typeface="Noto Sans SC"/>
                <a:ea typeface="Noto Sans SC"/>
                <a:cs typeface="Noto Sans SC"/>
                <a:sym typeface="Noto Sans SC"/>
              </a:rPr>
              <a:t>某业务单元的竞争战略转型项目</a:t>
            </a:r>
            <a:endParaRPr lang="en-US" sz="1100"/>
          </a:p>
          <a:p>
            <a:pPr indent="0" algn="l">
              <a:lnSpc>
                <a:spcPct val="125000"/>
              </a:lnSpc>
            </a:pPr>
            <a:r>
              <a:rPr lang="en-US" sz="1200" b="0" i="0" u="none" strike="noStrike">
                <a:solidFill>
                  <a:srgbClr val="4B5563"/>
                </a:solidFill>
                <a:latin typeface="Noto Sans SC"/>
                <a:ea typeface="Noto Sans SC"/>
                <a:cs typeface="Noto Sans SC"/>
                <a:sym typeface="Noto Sans SC"/>
              </a:rPr>
              <a:t>分析从“成本领先”向“差异化战略”转型过程中的组织挑战、资源配置和市场应对。</a:t>
            </a:r>
          </a:p>
        </p:txBody>
      </p:sp>
      <p:sp>
        <p:nvSpPr>
          <p:cNvPr id="15" name="AutoShape 15"/>
          <p:cNvSpPr/>
          <p:nvPr/>
        </p:nvSpPr>
        <p:spPr>
          <a:xfrm>
            <a:off x="6223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6477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DD4BF"/>
                </a:solidFill>
                <a:latin typeface="Noto Sans SC"/>
                <a:ea typeface="Noto Sans SC"/>
                <a:cs typeface="Noto Sans SC"/>
                <a:sym typeface="Noto Sans SC"/>
              </a:rPr>
              <a:t>课堂思考与讨论</a:t>
            </a:r>
            <a:endParaRPr lang="en-US" sz="1100"/>
          </a:p>
        </p:txBody>
      </p:sp>
      <p:sp>
        <p:nvSpPr>
          <p:cNvPr id="17" name="AutoShape 17"/>
          <p:cNvSpPr/>
          <p:nvPr/>
        </p:nvSpPr>
        <p:spPr>
          <a:xfrm>
            <a:off x="6477000" y="2540000"/>
            <a:ext cx="2349500" cy="1714500"/>
          </a:xfrm>
          <a:prstGeom prst="roundRect">
            <a:avLst>
              <a:gd name="adj" fmla="val 5925"/>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6604000" y="2667000"/>
            <a:ext cx="20955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D9488"/>
                </a:solidFill>
                <a:latin typeface="Noto Sans SC"/>
                <a:ea typeface="Noto Sans SC"/>
                <a:cs typeface="Noto Sans SC"/>
                <a:sym typeface="Noto Sans SC"/>
              </a:rPr>
              <a:t>01.</a:t>
            </a:r>
            <a:r>
              <a:rPr lang="en-US" sz="1400" b="1" i="0" u="none" strike="noStrike">
                <a:solidFill>
                  <a:srgbClr val="111827"/>
                </a:solidFill>
                <a:latin typeface="Noto Sans SC"/>
                <a:ea typeface="Noto Sans SC"/>
                <a:cs typeface="Noto Sans SC"/>
                <a:sym typeface="Noto Sans SC"/>
              </a:rPr>
              <a:t>多元化的陷阱</a:t>
            </a:r>
            <a:endParaRPr lang="en-US" sz="1100"/>
          </a:p>
          <a:p>
            <a:pPr indent="0" algn="l">
              <a:lnSpc>
                <a:spcPct val="125000"/>
              </a:lnSpc>
            </a:pPr>
            <a:r>
              <a:rPr lang="en-US" sz="1100" b="0" i="0" u="none" strike="noStrike">
                <a:solidFill>
                  <a:srgbClr val="4B5563"/>
                </a:solidFill>
                <a:latin typeface="Noto Sans SC"/>
                <a:ea typeface="Noto Sans SC"/>
                <a:cs typeface="Noto Sans SC"/>
                <a:sym typeface="Noto Sans SC"/>
              </a:rPr>
              <a:t>所有企业都应该追求多元化吗？在什么条件下多元化反而会拖垮主业？</a:t>
            </a:r>
          </a:p>
        </p:txBody>
      </p:sp>
      <p:sp>
        <p:nvSpPr>
          <p:cNvPr id="19" name="AutoShape 19"/>
          <p:cNvSpPr/>
          <p:nvPr/>
        </p:nvSpPr>
        <p:spPr>
          <a:xfrm>
            <a:off x="8953500" y="2540000"/>
            <a:ext cx="2349500" cy="1714500"/>
          </a:xfrm>
          <a:prstGeom prst="roundRect">
            <a:avLst>
              <a:gd name="adj" fmla="val 5925"/>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9080500" y="2667000"/>
            <a:ext cx="20955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D9488"/>
                </a:solidFill>
                <a:latin typeface="Noto Sans SC"/>
                <a:ea typeface="Noto Sans SC"/>
                <a:cs typeface="Noto Sans SC"/>
                <a:sym typeface="Noto Sans SC"/>
              </a:rPr>
              <a:t>02.</a:t>
            </a:r>
            <a:r>
              <a:rPr lang="en-US" sz="1400" b="1" i="0" u="none" strike="noStrike">
                <a:solidFill>
                  <a:srgbClr val="111827"/>
                </a:solidFill>
                <a:latin typeface="Noto Sans SC"/>
                <a:ea typeface="Noto Sans SC"/>
                <a:cs typeface="Noto Sans SC"/>
                <a:sym typeface="Noto Sans SC"/>
              </a:rPr>
              <a:t>竞争战略的选择</a:t>
            </a:r>
            <a:endParaRPr lang="en-US" sz="1100"/>
          </a:p>
          <a:p>
            <a:pPr indent="0" algn="l">
              <a:lnSpc>
                <a:spcPct val="125000"/>
              </a:lnSpc>
            </a:pPr>
            <a:r>
              <a:rPr lang="en-US" sz="1100" b="0" i="0" u="none" strike="noStrike">
                <a:solidFill>
                  <a:srgbClr val="4B5563"/>
                </a:solidFill>
                <a:latin typeface="Noto Sans SC"/>
                <a:ea typeface="Noto Sans SC"/>
                <a:cs typeface="Noto Sans SC"/>
                <a:sym typeface="Noto Sans SC"/>
              </a:rPr>
              <a:t>一家初创科技公司，应该优先选择“成本领先”还是“差异化”战略？为什么？</a:t>
            </a:r>
          </a:p>
        </p:txBody>
      </p:sp>
      <p:sp>
        <p:nvSpPr>
          <p:cNvPr id="21" name="AutoShape 21"/>
          <p:cNvSpPr/>
          <p:nvPr/>
        </p:nvSpPr>
        <p:spPr>
          <a:xfrm>
            <a:off x="6477000" y="4445000"/>
            <a:ext cx="2349500" cy="1714500"/>
          </a:xfrm>
          <a:prstGeom prst="roundRect">
            <a:avLst>
              <a:gd name="adj" fmla="val 5925"/>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22" name="AutoShape 22"/>
          <p:cNvSpPr/>
          <p:nvPr/>
        </p:nvSpPr>
        <p:spPr>
          <a:xfrm>
            <a:off x="6604000" y="4572000"/>
            <a:ext cx="20955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D9488"/>
                </a:solidFill>
                <a:latin typeface="Noto Sans SC"/>
                <a:ea typeface="Noto Sans SC"/>
                <a:cs typeface="Noto Sans SC"/>
                <a:sym typeface="Noto Sans SC"/>
              </a:rPr>
              <a:t>03.</a:t>
            </a:r>
            <a:r>
              <a:rPr lang="en-US" sz="1400" b="1" i="0" u="none" strike="noStrike">
                <a:solidFill>
                  <a:srgbClr val="111827"/>
                </a:solidFill>
                <a:latin typeface="Noto Sans SC"/>
                <a:ea typeface="Noto Sans SC"/>
                <a:cs typeface="Noto Sans SC"/>
                <a:sym typeface="Noto Sans SC"/>
              </a:rPr>
              <a:t>职能战略的重要性</a:t>
            </a:r>
            <a:endParaRPr lang="en-US" sz="1100"/>
          </a:p>
          <a:p>
            <a:pPr indent="0" algn="l">
              <a:lnSpc>
                <a:spcPct val="125000"/>
              </a:lnSpc>
            </a:pPr>
            <a:r>
              <a:rPr lang="en-US" sz="1100" b="0" i="0" u="none" strike="noStrike">
                <a:solidFill>
                  <a:srgbClr val="4B5563"/>
                </a:solidFill>
                <a:latin typeface="Noto Sans SC"/>
                <a:ea typeface="Noto Sans SC"/>
                <a:cs typeface="Noto Sans SC"/>
                <a:sym typeface="Noto Sans SC"/>
              </a:rPr>
              <a:t>若公司层和业务层战略清晰，但职能层（如人力、财务）战略混乱，会产生什么后果？</a:t>
            </a:r>
          </a:p>
        </p:txBody>
      </p:sp>
      <p:sp>
        <p:nvSpPr>
          <p:cNvPr id="23" name="AutoShape 23"/>
          <p:cNvSpPr/>
          <p:nvPr/>
        </p:nvSpPr>
        <p:spPr>
          <a:xfrm>
            <a:off x="8953500" y="4445000"/>
            <a:ext cx="2349500" cy="1714500"/>
          </a:xfrm>
          <a:prstGeom prst="roundRect">
            <a:avLst>
              <a:gd name="adj" fmla="val 5925"/>
            </a:avLst>
          </a:prstGeom>
          <a:solidFill>
            <a:srgbClr val="F0FDFA">
              <a:alpha val="100000"/>
            </a:srgbClr>
          </a:solidFill>
          <a:ln w="12700" cap="flat" cmpd="sng">
            <a:solidFill>
              <a:srgbClr val="CCFBF1">
                <a:alpha val="100000"/>
              </a:srgbClr>
            </a:solid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9080500" y="4572000"/>
            <a:ext cx="20955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D9488"/>
                </a:solidFill>
                <a:latin typeface="Noto Sans SC"/>
                <a:ea typeface="Noto Sans SC"/>
                <a:cs typeface="Noto Sans SC"/>
                <a:sym typeface="Noto Sans SC"/>
              </a:rPr>
              <a:t>04.</a:t>
            </a:r>
            <a:r>
              <a:rPr lang="en-US" sz="1400" b="1" i="0" u="none" strike="noStrike">
                <a:solidFill>
                  <a:srgbClr val="111827"/>
                </a:solidFill>
                <a:latin typeface="Noto Sans SC"/>
                <a:ea typeface="Noto Sans SC"/>
                <a:cs typeface="Noto Sans SC"/>
                <a:sym typeface="Noto Sans SC"/>
              </a:rPr>
              <a:t>协同效应的来源</a:t>
            </a:r>
            <a:endParaRPr lang="en-US" sz="1100"/>
          </a:p>
          <a:p>
            <a:pPr indent="0" algn="l">
              <a:lnSpc>
                <a:spcPct val="125000"/>
              </a:lnSpc>
            </a:pPr>
            <a:r>
              <a:rPr lang="en-US" sz="1100" b="0" i="0" u="none" strike="noStrike">
                <a:solidFill>
                  <a:srgbClr val="4B5563"/>
                </a:solidFill>
                <a:latin typeface="Noto Sans SC"/>
                <a:ea typeface="Noto Sans SC"/>
                <a:cs typeface="Noto Sans SC"/>
                <a:sym typeface="Noto Sans SC"/>
              </a:rPr>
              <a:t>除了常见的“共享品牌”和“共享渠道”，还有哪些隐性方式可以创造业务间的协同？</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26056</TotalTime>
  <Words>1820</Words>
  <Application>Microsoft Office PowerPoint</Application>
  <PresentationFormat>宽屏</PresentationFormat>
  <Paragraphs>311</Paragraphs>
  <Slides>19</Slides>
  <Notes>19</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19</vt:i4>
      </vt:variant>
    </vt:vector>
  </HeadingPairs>
  <TitlesOfParts>
    <vt:vector size="23"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Uncle Blues</dc:creator>
  <cp:lastModifiedBy>Blues Uncle</cp:lastModifiedBy>
  <cp:revision>3</cp:revision>
  <dcterms:modified xsi:type="dcterms:W3CDTF">2026-06-25T11:41:35Z</dcterms:modified>
</cp:coreProperties>
</file>