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8"/>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L="457200"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L="914400"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L="1371600"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L="1828800"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L="2286000"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L="2743200"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L="3200400"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L="3657600"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680" y="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大家好，欢迎继续学习战略管理课程。今天我们将进入模块四，探讨“战略管理制度体系的建立与运营”。如果说战略工具是“术”，那么制度体系就是“法”。一个完善的制度体系是确保战略从纸面走向现实的根本保障。本模块将系统讲解如何构建和运行这套“法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制度的生命力在于执行。如何有效运营战略管理制度？关键在于建立五大机制：常态化的流程、明确的责任机制、高效的沟通反馈机制、科学的工具运用，以及匹配的企业文化。这五大机制共同作用，才能确保战略真正落地。</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现在我们来对本模块进行一个小结。我们回顾一下核心知识框架：战略管理制度体系的内涵与构成、建立方法和运营机制。希望大家通过学习，能够建立起系统性思考战略管理问题的意识，并能运用所学知识分析实际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理论结合实践，我们来看一个真实的案例：华润集团。他们通过召开战略管理职能条线工作会议，对“十四五”战略进行中期检讨和培训。这正是战略管理制度体系运营的生动实践，通过制度化的机制来统一思想、强化能力、推动落地。</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年度战略与经营规划会是战略管理制度体系中最核心的活动之一。它的目标是回顾过去、展望未来，并将战略转化为具体的年度计划和资源配置。一个规范的会议流程，是连接战略制定与实施的关键桥梁。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让我们回到项目开篇的场景。张有为的智能机器人公司遇到的困境，根源在于缺乏战略管理意识。如果他们能建立一套基本的制度体系，比如制度化的市场分析和预算管理，情况可能会完全不同。这告诉我们，即使是初创企业，战略管理也同样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感谢大家的聆听。希望本次课程能帮助大家理解战略管理制度体系的重要性，并掌握其建立和运营的方法。谢谢大家！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课程将分为五个部分。首先，我们将明确本模块的学习目标。接着，了解实际工作过程和理论知识。然后，通过思考讨论和前沿探讨加深理解。之后，我们会详细讲解制度体系的建立与运营方法。最后，通过案例分析和场景回顾来巩固所学。</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在本模块的学习中，我们的目标是掌握战略管理制度体系的内涵、构成、建立和运营方法。同时，我们将着力培养跨专业分析能力和系统性战略思维，学会从多个视角全方位地分析问题。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实际工作中，建立和运营战略管理制度体系遵循一个清晰的逻辑：从明确内涵到设计建立，再到运营维护和持续优化。我们的理论学习也与此对应，每个知识点都服务于工作过程的不同阶段，帮助我们系统性地掌握这一技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首先，我们来理解战略管理制度体系的内涵。它不是单一的制度，而是一个系统化的规则和流程集合。其核心在于系统性、规范性、动态性、导向性和全员性。理解这五个特性，是掌握整个体系的基础。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一个完整的战略管理制度体系由五大要素构成。从战略的制定，到实施，再到监控评估和调整，每个环节都需要有相应的制度来保障。同时，还需要组织架构和企业文化作为支撑，确保整个体系能够顺畅运行。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现在，让我们进入思考与讨论环节。这里有几个问题值得我们深入探讨。例如，初创企业和成熟企业在制度设计上应有何不同？为什么完善的制度有时也会执行不力？企业文化又扮演着怎样的角色？这些问题没有标准答案，旨在激发大家的思考。</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战略管理理论也在不断发展。在当前，数字化转型、ESG战略以及平台化生态化，都对传统的战略管理制度提出了新的挑战和要求。我们需要思考如何将这些新理念融入到我们的制度体系中，以适应时代的发展。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那么，如何建立一套战略管理制度体系呢？这是一个系统工程，需要遵循六个步骤。从明确指导原则开始，到评估现状、设计框架、起草发布，再到宣贯培训和试点改进，每一步都至关重要。这是一个从理论到实践的闭环过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2.jpeg"/><Relationship Id="rId7" Type="http://schemas.openxmlformats.org/officeDocument/2006/relationships/image" Target="../media/image40.png"/><Relationship Id="rId12" Type="http://schemas.openxmlformats.org/officeDocument/2006/relationships/image" Target="../media/image43.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9.svg"/><Relationship Id="rId11" Type="http://schemas.openxmlformats.org/officeDocument/2006/relationships/image" Target="../media/image42.png"/><Relationship Id="rId5" Type="http://schemas.openxmlformats.org/officeDocument/2006/relationships/image" Target="../media/image38.png"/><Relationship Id="rId10" Type="http://schemas.openxmlformats.org/officeDocument/2006/relationships/image" Target="../media/image14.svg"/><Relationship Id="rId4" Type="http://schemas.openxmlformats.org/officeDocument/2006/relationships/image" Target="../media/image37.jpeg"/><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2.jpeg"/><Relationship Id="rId7"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21.svg"/><Relationship Id="rId4" Type="http://schemas.openxmlformats.org/officeDocument/2006/relationships/image" Target="../media/image44.jpe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28.png"/><Relationship Id="rId3" Type="http://schemas.openxmlformats.org/officeDocument/2006/relationships/image" Target="../media/image2.jpeg"/><Relationship Id="rId7" Type="http://schemas.openxmlformats.org/officeDocument/2006/relationships/image" Target="../media/image40.png"/><Relationship Id="rId12" Type="http://schemas.openxmlformats.org/officeDocument/2006/relationships/image" Target="../media/image53.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1.svg"/><Relationship Id="rId11" Type="http://schemas.openxmlformats.org/officeDocument/2006/relationships/image" Target="../media/image52.png"/><Relationship Id="rId5" Type="http://schemas.openxmlformats.org/officeDocument/2006/relationships/image" Target="../media/image20.png"/><Relationship Id="rId10" Type="http://schemas.openxmlformats.org/officeDocument/2006/relationships/image" Target="../media/image51.svg"/><Relationship Id="rId4" Type="http://schemas.openxmlformats.org/officeDocument/2006/relationships/image" Target="../media/image49.jpeg"/><Relationship Id="rId9" Type="http://schemas.openxmlformats.org/officeDocument/2006/relationships/image" Target="../media/image50.png"/><Relationship Id="rId14" Type="http://schemas.openxmlformats.org/officeDocument/2006/relationships/image" Target="../media/image29.svg"/></Relationships>
</file>

<file path=ppt/slides/_rels/slide1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jpeg"/><Relationship Id="rId7" Type="http://schemas.openxmlformats.org/officeDocument/2006/relationships/image" Target="../media/image13.png"/><Relationship Id="rId12" Type="http://schemas.openxmlformats.org/officeDocument/2006/relationships/image" Target="../media/image60.sv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56.svg"/><Relationship Id="rId11" Type="http://schemas.openxmlformats.org/officeDocument/2006/relationships/image" Target="../media/image59.png"/><Relationship Id="rId5" Type="http://schemas.openxmlformats.org/officeDocument/2006/relationships/image" Target="../media/image55.png"/><Relationship Id="rId10" Type="http://schemas.openxmlformats.org/officeDocument/2006/relationships/image" Target="../media/image58.svg"/><Relationship Id="rId4" Type="http://schemas.openxmlformats.org/officeDocument/2006/relationships/image" Target="../media/image54.jpeg"/><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jpe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jpeg"/><Relationship Id="rId7"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22.png"/><Relationship Id="rId3" Type="http://schemas.openxmlformats.org/officeDocument/2006/relationships/image" Target="../media/image2.jpeg"/><Relationship Id="rId7" Type="http://schemas.openxmlformats.org/officeDocument/2006/relationships/image" Target="../media/image11.png"/><Relationship Id="rId12" Type="http://schemas.openxmlformats.org/officeDocument/2006/relationships/image" Target="../media/image21.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4.sv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9.svg"/><Relationship Id="rId4" Type="http://schemas.openxmlformats.org/officeDocument/2006/relationships/image" Target="../media/image17.jpeg"/><Relationship Id="rId9" Type="http://schemas.openxmlformats.org/officeDocument/2006/relationships/image" Target="../media/image18.png"/><Relationship Id="rId14" Type="http://schemas.openxmlformats.org/officeDocument/2006/relationships/image" Target="../media/image23.sv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3.svg"/><Relationship Id="rId3" Type="http://schemas.openxmlformats.org/officeDocument/2006/relationships/image" Target="../media/image2.jpeg"/><Relationship Id="rId7" Type="http://schemas.openxmlformats.org/officeDocument/2006/relationships/image" Target="../media/image10.svg"/><Relationship Id="rId12"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19.svg"/><Relationship Id="rId5" Type="http://schemas.openxmlformats.org/officeDocument/2006/relationships/image" Target="../media/image25.svg"/><Relationship Id="rId10" Type="http://schemas.openxmlformats.org/officeDocument/2006/relationships/image" Target="../media/image18.png"/><Relationship Id="rId4" Type="http://schemas.openxmlformats.org/officeDocument/2006/relationships/image" Target="../media/image24.png"/><Relationship Id="rId9" Type="http://schemas.openxmlformats.org/officeDocument/2006/relationships/image" Target="../media/image27.sv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jpeg"/><Relationship Id="rId7" Type="http://schemas.openxmlformats.org/officeDocument/2006/relationships/image" Target="../media/image31.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 Id="rId9" Type="http://schemas.openxmlformats.org/officeDocument/2006/relationships/image" Target="../media/image33.sv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35.jpe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1E19">
              <a:alpha val="5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228600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4800" b="1" i="0" u="none" strike="noStrike" dirty="0" err="1">
                <a:solidFill>
                  <a:srgbClr val="FFFFFF"/>
                </a:solidFill>
                <a:latin typeface="Noto Sans SC"/>
                <a:ea typeface="Noto Sans SC"/>
                <a:cs typeface="Noto Sans SC"/>
                <a:sym typeface="Noto Sans SC"/>
              </a:rPr>
              <a:t>战略管理制度体系的建立与运营</a:t>
            </a:r>
            <a:endParaRPr lang="en-US" sz="1100" dirty="0"/>
          </a:p>
        </p:txBody>
      </p:sp>
      <p:sp>
        <p:nvSpPr>
          <p:cNvPr id="4" name="AutoShape 4"/>
          <p:cNvSpPr/>
          <p:nvPr/>
        </p:nvSpPr>
        <p:spPr>
          <a:xfrm>
            <a:off x="1016000" y="3810000"/>
            <a:ext cx="1016000" cy="50800"/>
          </a:xfrm>
          <a:prstGeom prst="roundRect">
            <a:avLst>
              <a:gd name="adj" fmla="val 0"/>
            </a:avLst>
          </a:prstGeom>
          <a:solidFill>
            <a:srgbClr val="EAB308">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4318000"/>
            <a:ext cx="9906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FFFFFF">
                    <a:alpha val="90196"/>
                  </a:srgbClr>
                </a:solidFill>
                <a:latin typeface="Noto Sans SC"/>
                <a:ea typeface="Noto Sans SC"/>
                <a:cs typeface="Noto Sans SC"/>
                <a:sym typeface="Noto Sans SC"/>
              </a:rPr>
              <a:t>项目二 战略管理的实务基础 | 模块四</a:t>
            </a:r>
            <a:endParaRPr lang="en-US" sz="1100"/>
          </a:p>
        </p:txBody>
      </p:sp>
      <p:sp>
        <p:nvSpPr>
          <p:cNvPr id="6" name="AutoShape 6"/>
          <p:cNvSpPr/>
          <p:nvPr/>
        </p:nvSpPr>
        <p:spPr>
          <a:xfrm>
            <a:off x="1016000" y="5461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600" b="0" i="0" u="none" strike="noStrike">
                <a:solidFill>
                  <a:srgbClr val="FFFFFF">
                    <a:alpha val="80000"/>
                  </a:srgbClr>
                </a:solidFill>
                <a:latin typeface="Noto Sans SC"/>
                <a:ea typeface="Noto Sans SC"/>
                <a:cs typeface="Noto Sans SC"/>
                <a:sym typeface="Noto Sans SC"/>
              </a:rPr>
              <a:t>若战略工具为“术”，制度体系则为“法”。完善的制度体系是战略从规划蓝图落地为现实成果的根本保障与核心支撑。</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问题二：如何运营战略管理制度？</a:t>
            </a:r>
            <a:endParaRPr lang="en-US" sz="1100"/>
          </a:p>
        </p:txBody>
      </p:sp>
      <p:sp>
        <p:nvSpPr>
          <p:cNvPr id="4" name="AutoShape 4"/>
          <p:cNvSpPr/>
          <p:nvPr/>
        </p:nvSpPr>
        <p:spPr>
          <a:xfrm>
            <a:off x="762000" y="1270000"/>
            <a:ext cx="10668000" cy="25400"/>
          </a:xfrm>
          <a:prstGeom prst="roundRect">
            <a:avLst>
              <a:gd name="adj" fmla="val 0"/>
            </a:avLst>
          </a:prstGeom>
          <a:solidFill>
            <a:srgbClr val="004D40">
              <a:alpha val="30000"/>
            </a:srgbClr>
          </a:solidFill>
          <a:ln w="25400" cap="flat" cmpd="sng">
            <a:no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l="2777" r="2777"/>
          <a:stretch>
            <a:fillRect/>
          </a:stretch>
        </p:blipFill>
        <p:spPr>
          <a:xfrm>
            <a:off x="762000" y="1905000"/>
            <a:ext cx="4318000" cy="3048000"/>
          </a:xfrm>
          <a:prstGeom prst="rect">
            <a:avLst/>
          </a:prstGeom>
          <a:noFill/>
          <a:ln w="12700" cap="flat" cmpd="sng">
            <a:solidFill>
              <a:srgbClr val="004D40">
                <a:alpha val="20000"/>
              </a:srgbClr>
            </a:solidFill>
            <a:prstDash val="solid"/>
            <a:round/>
          </a:ln>
        </p:spPr>
      </p:pic>
      <p:sp>
        <p:nvSpPr>
          <p:cNvPr id="6" name="AutoShape 6"/>
          <p:cNvSpPr/>
          <p:nvPr/>
        </p:nvSpPr>
        <p:spPr>
          <a:xfrm>
            <a:off x="762000" y="5207000"/>
            <a:ext cx="431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555555"/>
                </a:solidFill>
                <a:latin typeface="Noto Sans SC"/>
                <a:ea typeface="Noto Sans SC"/>
                <a:cs typeface="Noto Sans SC"/>
                <a:sym typeface="Noto Sans SC"/>
              </a:rPr>
              <a:t>战略管理工具应用示例：通过KPI数据仪表盘实时监控关键指标，让战略执行进度可视化、可量化，为动态调整提供数据支撑。</a:t>
            </a:r>
            <a:endParaRPr lang="en-US" sz="1100"/>
          </a:p>
        </p:txBody>
      </p:sp>
      <p:cxnSp>
        <p:nvCxnSpPr>
          <p:cNvPr id="7" name="Connector 7"/>
          <p:cNvCxnSpPr/>
          <p:nvPr/>
        </p:nvCxnSpPr>
        <p:spPr>
          <a:xfrm rot="5390177">
            <a:off x="3365500" y="4121159"/>
            <a:ext cx="4445000" cy="12700"/>
          </a:xfrm>
          <a:prstGeom prst="straightConnector1">
            <a:avLst/>
          </a:prstGeom>
          <a:solidFill>
            <a:srgbClr val="DEE0E3">
              <a:alpha val="100000"/>
            </a:srgbClr>
          </a:solidFill>
          <a:ln w="12700" cap="flat" cmpd="sng">
            <a:solidFill>
              <a:srgbClr val="004D40">
                <a:alpha val="20000"/>
              </a:srgbClr>
            </a:solidFill>
            <a:prstDash val="dash"/>
            <a:round/>
            <a:headEnd type="none" w="med" len="med"/>
            <a:tailEnd type="none" w="med" len="med"/>
          </a:ln>
        </p:spPr>
      </p:cxnSp>
      <p:sp>
        <p:nvSpPr>
          <p:cNvPr id="8" name="AutoShape 8"/>
          <p:cNvSpPr/>
          <p:nvPr/>
        </p:nvSpPr>
        <p:spPr>
          <a:xfrm>
            <a:off x="5842000" y="1905000"/>
            <a:ext cx="2857500" cy="1778000"/>
          </a:xfrm>
          <a:prstGeom prst="roundRect">
            <a:avLst>
              <a:gd name="adj" fmla="val 0"/>
            </a:avLst>
          </a:prstGeom>
          <a:solidFill>
            <a:srgbClr val="004D40">
              <a:alpha val="6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5842000" y="1905000"/>
            <a:ext cx="508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32500" y="2032000"/>
            <a:ext cx="304800" cy="304800"/>
          </a:xfrm>
          <a:prstGeom prst="rect">
            <a:avLst/>
          </a:prstGeom>
        </p:spPr>
      </p:pic>
      <p:sp>
        <p:nvSpPr>
          <p:cNvPr id="11" name="AutoShape 11"/>
          <p:cNvSpPr/>
          <p:nvPr/>
        </p:nvSpPr>
        <p:spPr>
          <a:xfrm>
            <a:off x="6477000" y="2006600"/>
            <a:ext cx="2095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建立常态化流程</a:t>
            </a:r>
            <a:endParaRPr lang="en-US" sz="1100"/>
          </a:p>
        </p:txBody>
      </p:sp>
      <p:sp>
        <p:nvSpPr>
          <p:cNvPr id="12" name="AutoShape 12"/>
          <p:cNvSpPr/>
          <p:nvPr/>
        </p:nvSpPr>
        <p:spPr>
          <a:xfrm>
            <a:off x="6032500" y="2540000"/>
            <a:ext cx="254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44444"/>
                </a:solidFill>
                <a:latin typeface="Noto Sans SC"/>
                <a:ea typeface="Noto Sans SC"/>
                <a:cs typeface="Noto Sans SC"/>
                <a:sym typeface="Noto Sans SC"/>
              </a:rPr>
              <a:t>固化年度战略规划会、季度/月度战略回顾会等会议机制，确保战略管理工作有序推进、循环迭代。</a:t>
            </a:r>
            <a:endParaRPr lang="en-US" sz="1100"/>
          </a:p>
        </p:txBody>
      </p:sp>
      <p:sp>
        <p:nvSpPr>
          <p:cNvPr id="13" name="AutoShape 13"/>
          <p:cNvSpPr/>
          <p:nvPr/>
        </p:nvSpPr>
        <p:spPr>
          <a:xfrm>
            <a:off x="8890000" y="1905000"/>
            <a:ext cx="2857500" cy="1778000"/>
          </a:xfrm>
          <a:prstGeom prst="roundRect">
            <a:avLst>
              <a:gd name="adj" fmla="val 0"/>
            </a:avLst>
          </a:prstGeom>
          <a:solidFill>
            <a:srgbClr val="004D40">
              <a:alpha val="6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8890000" y="1905000"/>
            <a:ext cx="508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80500" y="2032000"/>
            <a:ext cx="304800" cy="304800"/>
          </a:xfrm>
          <a:prstGeom prst="rect">
            <a:avLst/>
          </a:prstGeom>
        </p:spPr>
      </p:pic>
      <p:sp>
        <p:nvSpPr>
          <p:cNvPr id="16" name="AutoShape 16"/>
          <p:cNvSpPr/>
          <p:nvPr/>
        </p:nvSpPr>
        <p:spPr>
          <a:xfrm>
            <a:off x="9525000" y="2006600"/>
            <a:ext cx="2095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强化执行责任机制</a:t>
            </a:r>
            <a:endParaRPr lang="en-US" sz="1100"/>
          </a:p>
        </p:txBody>
      </p:sp>
      <p:sp>
        <p:nvSpPr>
          <p:cNvPr id="17" name="AutoShape 17"/>
          <p:cNvSpPr/>
          <p:nvPr/>
        </p:nvSpPr>
        <p:spPr>
          <a:xfrm>
            <a:off x="9080500" y="2540000"/>
            <a:ext cx="254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44444"/>
                </a:solidFill>
                <a:latin typeface="Noto Sans SC"/>
                <a:ea typeface="Noto Sans SC"/>
                <a:cs typeface="Noto Sans SC"/>
                <a:sym typeface="Noto Sans SC"/>
              </a:rPr>
              <a:t>落实“一把手”负责制，签订层级目标责任书，将战略目标与部门、个人绩效直接挂钩，压实执行责任。</a:t>
            </a:r>
            <a:endParaRPr lang="en-US" sz="1100"/>
          </a:p>
        </p:txBody>
      </p:sp>
      <p:sp>
        <p:nvSpPr>
          <p:cNvPr id="18" name="AutoShape 18"/>
          <p:cNvSpPr/>
          <p:nvPr/>
        </p:nvSpPr>
        <p:spPr>
          <a:xfrm>
            <a:off x="5842000" y="3937000"/>
            <a:ext cx="2857500" cy="1778000"/>
          </a:xfrm>
          <a:prstGeom prst="roundRect">
            <a:avLst>
              <a:gd name="adj" fmla="val 0"/>
            </a:avLst>
          </a:prstGeom>
          <a:solidFill>
            <a:srgbClr val="004D40">
              <a:alpha val="6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5842000" y="3937000"/>
            <a:ext cx="508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32500" y="4064000"/>
            <a:ext cx="304800" cy="304800"/>
          </a:xfrm>
          <a:prstGeom prst="rect">
            <a:avLst/>
          </a:prstGeom>
        </p:spPr>
      </p:pic>
      <p:sp>
        <p:nvSpPr>
          <p:cNvPr id="21" name="AutoShape 21"/>
          <p:cNvSpPr/>
          <p:nvPr/>
        </p:nvSpPr>
        <p:spPr>
          <a:xfrm>
            <a:off x="6477000" y="4038600"/>
            <a:ext cx="2095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高效沟通反馈机制</a:t>
            </a:r>
            <a:endParaRPr lang="en-US" sz="1100"/>
          </a:p>
        </p:txBody>
      </p:sp>
      <p:sp>
        <p:nvSpPr>
          <p:cNvPr id="22" name="AutoShape 22"/>
          <p:cNvSpPr/>
          <p:nvPr/>
        </p:nvSpPr>
        <p:spPr>
          <a:xfrm>
            <a:off x="6032500" y="4572000"/>
            <a:ext cx="254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44444"/>
                </a:solidFill>
                <a:latin typeface="Noto Sans SC"/>
                <a:ea typeface="Noto Sans SC"/>
                <a:cs typeface="Noto Sans SC"/>
                <a:sym typeface="Noto Sans SC"/>
              </a:rPr>
              <a:t>搭建战略信息报告系统，打通跨部门信息壁垒，确保战略执行中的问题能及时反馈、快速响应与解决。</a:t>
            </a:r>
            <a:endParaRPr lang="en-US" sz="1100"/>
          </a:p>
        </p:txBody>
      </p:sp>
      <p:sp>
        <p:nvSpPr>
          <p:cNvPr id="23" name="AutoShape 23"/>
          <p:cNvSpPr/>
          <p:nvPr/>
        </p:nvSpPr>
        <p:spPr>
          <a:xfrm>
            <a:off x="8890000" y="3937000"/>
            <a:ext cx="2857500" cy="1778000"/>
          </a:xfrm>
          <a:prstGeom prst="roundRect">
            <a:avLst>
              <a:gd name="adj" fmla="val 0"/>
            </a:avLst>
          </a:prstGeom>
          <a:solidFill>
            <a:srgbClr val="004D40">
              <a:alpha val="6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8890000" y="3937000"/>
            <a:ext cx="508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80500" y="4064000"/>
            <a:ext cx="304800" cy="304800"/>
          </a:xfrm>
          <a:prstGeom prst="rect">
            <a:avLst/>
          </a:prstGeom>
        </p:spPr>
      </p:pic>
      <p:sp>
        <p:nvSpPr>
          <p:cNvPr id="26" name="AutoShape 26"/>
          <p:cNvSpPr/>
          <p:nvPr/>
        </p:nvSpPr>
        <p:spPr>
          <a:xfrm>
            <a:off x="9525000" y="4038600"/>
            <a:ext cx="2095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工具赋能与文化支撑</a:t>
            </a:r>
            <a:endParaRPr lang="en-US" sz="1100"/>
          </a:p>
        </p:txBody>
      </p:sp>
      <p:sp>
        <p:nvSpPr>
          <p:cNvPr id="27" name="AutoShape 27"/>
          <p:cNvSpPr/>
          <p:nvPr/>
        </p:nvSpPr>
        <p:spPr>
          <a:xfrm>
            <a:off x="9080500" y="4572000"/>
            <a:ext cx="254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44444"/>
                </a:solidFill>
                <a:latin typeface="Noto Sans SC"/>
                <a:ea typeface="Noto Sans SC"/>
                <a:cs typeface="Noto Sans SC"/>
                <a:sym typeface="Noto Sans SC"/>
              </a:rPr>
              <a:t>运用BSC、OKR等科学工具量化目标；同时倡导结果导向、鼓励创新协同的企业文化，为战略落地提供软实力保障。</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学习小结</a:t>
            </a:r>
            <a:endParaRPr lang="en-US" sz="1100"/>
          </a:p>
        </p:txBody>
      </p:sp>
      <p:cxnSp>
        <p:nvCxnSpPr>
          <p:cNvPr id="4" name="Connector 4"/>
          <p:cNvCxnSpPr/>
          <p:nvPr/>
        </p:nvCxnSpPr>
        <p:spPr>
          <a:xfrm rot="-4092">
            <a:off x="762004" y="1390650"/>
            <a:ext cx="10668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5" name="AutoShape 5"/>
          <p:cNvSpPr/>
          <p:nvPr/>
        </p:nvSpPr>
        <p:spPr>
          <a:xfrm>
            <a:off x="762000" y="1905000"/>
            <a:ext cx="520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004D40"/>
                </a:solidFill>
                <a:latin typeface="Noto Sans SC"/>
                <a:ea typeface="Noto Sans SC"/>
                <a:cs typeface="Noto Sans SC"/>
                <a:sym typeface="Noto Sans SC"/>
              </a:rPr>
              <a:t>01 / 知识框架回顾</a:t>
            </a:r>
            <a:endParaRPr lang="en-US" sz="1100"/>
          </a:p>
        </p:txBody>
      </p:sp>
      <p:sp>
        <p:nvSpPr>
          <p:cNvPr id="6" name="AutoShape 6"/>
          <p:cNvSpPr/>
          <p:nvPr/>
        </p:nvSpPr>
        <p:spPr>
          <a:xfrm>
            <a:off x="762000" y="27940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762000" y="2794000"/>
            <a:ext cx="76200" cy="1079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016000" y="28575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内涵与构成</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战略管理制度体系是一个有机系统，涵盖战略制定、实施推进、过程监控及动态调整等全流程环节，各制度相互衔接、协同支撑，保障战略落地。</a:t>
            </a:r>
          </a:p>
        </p:txBody>
      </p:sp>
      <p:sp>
        <p:nvSpPr>
          <p:cNvPr id="9" name="AutoShape 9"/>
          <p:cNvSpPr/>
          <p:nvPr/>
        </p:nvSpPr>
        <p:spPr>
          <a:xfrm>
            <a:off x="762000" y="40640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762000" y="4064000"/>
            <a:ext cx="76200" cy="1079500"/>
          </a:xfrm>
          <a:prstGeom prst="roundRect">
            <a:avLst>
              <a:gd name="adj" fmla="val 0"/>
            </a:avLst>
          </a:prstGeom>
          <a:solidFill>
            <a:srgbClr val="004D40">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1016000" y="41275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科学建立方法</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遵循“评估现状-方案设计-制度发布-全员宣贯-迭代改进”闭环流程，始终坚持战略导向、实用性与适配性原则，确保制度切实服务于企业发展目标。</a:t>
            </a:r>
          </a:p>
        </p:txBody>
      </p:sp>
      <p:sp>
        <p:nvSpPr>
          <p:cNvPr id="12" name="AutoShape 12"/>
          <p:cNvSpPr/>
          <p:nvPr/>
        </p:nvSpPr>
        <p:spPr>
          <a:xfrm>
            <a:off x="762000" y="52705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762000" y="5270500"/>
            <a:ext cx="76200" cy="1079500"/>
          </a:xfrm>
          <a:prstGeom prst="roundRect">
            <a:avLst>
              <a:gd name="adj" fmla="val 0"/>
            </a:avLst>
          </a:prstGeom>
          <a:solidFill>
            <a:srgbClr val="004D4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1016000" y="53340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长效运营机制</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依托常态化管理流程、清晰的责任分工体系、高效的跨部门沟通机制，以及匹配的组织文化土壤，为制度体系的持续有效运行提供坚实保障。</a:t>
            </a:r>
          </a:p>
        </p:txBody>
      </p:sp>
      <p:cxnSp>
        <p:nvCxnSpPr>
          <p:cNvPr id="15" name="Connector 15"/>
          <p:cNvCxnSpPr/>
          <p:nvPr/>
        </p:nvCxnSpPr>
        <p:spPr>
          <a:xfrm rot="5389889">
            <a:off x="4064000" y="4184659"/>
            <a:ext cx="4318000" cy="12700"/>
          </a:xfrm>
          <a:prstGeom prst="straightConnector1">
            <a:avLst/>
          </a:prstGeom>
          <a:solidFill>
            <a:srgbClr val="DEE0E3">
              <a:alpha val="100000"/>
            </a:srgbClr>
          </a:solidFill>
          <a:ln w="12700" cap="flat" cmpd="sng">
            <a:solidFill>
              <a:srgbClr val="004D40">
                <a:alpha val="15000"/>
              </a:srgbClr>
            </a:solidFill>
            <a:prstDash val="dash"/>
            <a:round/>
            <a:headEnd type="none" w="med" len="med"/>
            <a:tailEnd type="none" w="med" len="med"/>
          </a:ln>
        </p:spPr>
      </p:cxnSp>
      <p:sp>
        <p:nvSpPr>
          <p:cNvPr id="16" name="AutoShape 16"/>
          <p:cNvSpPr/>
          <p:nvPr/>
        </p:nvSpPr>
        <p:spPr>
          <a:xfrm>
            <a:off x="6477000" y="1905000"/>
            <a:ext cx="520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004D40"/>
                </a:solidFill>
                <a:latin typeface="Noto Sans SC"/>
                <a:ea typeface="Noto Sans SC"/>
                <a:cs typeface="Noto Sans SC"/>
                <a:sym typeface="Noto Sans SC"/>
              </a:rPr>
              <a:t>02 / 回顾与自我审视</a:t>
            </a:r>
            <a:endParaRPr lang="en-US" sz="1100"/>
          </a:p>
        </p:txBody>
      </p:sp>
      <p:sp>
        <p:nvSpPr>
          <p:cNvPr id="17" name="AutoShape 17"/>
          <p:cNvSpPr/>
          <p:nvPr/>
        </p:nvSpPr>
        <p:spPr>
          <a:xfrm>
            <a:off x="6477000" y="27940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6477000" y="2794000"/>
            <a:ext cx="76200" cy="1079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6731000" y="28575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关键能力落地</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能否运用本模块的分析框架，对真实企业的战略管理制度体系进行全面拆解，客观评判其设计合理性与执行有效性，形成有价值的改进建议？</a:t>
            </a:r>
          </a:p>
        </p:txBody>
      </p:sp>
      <p:sp>
        <p:nvSpPr>
          <p:cNvPr id="20" name="AutoShape 20"/>
          <p:cNvSpPr/>
          <p:nvPr/>
        </p:nvSpPr>
        <p:spPr>
          <a:xfrm>
            <a:off x="6477000" y="40640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6477000" y="4064000"/>
            <a:ext cx="76200" cy="1079500"/>
          </a:xfrm>
          <a:prstGeom prst="roundRect">
            <a:avLst>
              <a:gd name="adj" fmla="val 0"/>
            </a:avLst>
          </a:prstGeom>
          <a:solidFill>
            <a:srgbClr val="004D40">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22" name="AutoShape 22"/>
          <p:cNvSpPr/>
          <p:nvPr/>
        </p:nvSpPr>
        <p:spPr>
          <a:xfrm>
            <a:off x="6731000" y="41275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核心思维素养</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是否真正建立起“系统性思考”的意识？面对战略管理问题时，能否跳出单点视角，从制度、流程、组织、文化等多维度综合考量，把握内在逻辑关联。</a:t>
            </a:r>
          </a:p>
        </p:txBody>
      </p:sp>
      <p:sp>
        <p:nvSpPr>
          <p:cNvPr id="23" name="AutoShape 23"/>
          <p:cNvSpPr/>
          <p:nvPr/>
        </p:nvSpPr>
        <p:spPr>
          <a:xfrm>
            <a:off x="6477000" y="5270500"/>
            <a:ext cx="5207000" cy="10795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6477000" y="5270500"/>
            <a:ext cx="76200" cy="1079500"/>
          </a:xfrm>
          <a:prstGeom prst="roundRect">
            <a:avLst>
              <a:gd name="adj" fmla="val 0"/>
            </a:avLst>
          </a:prstGeom>
          <a:solidFill>
            <a:srgbClr val="004D4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6731000" y="5334000"/>
            <a:ext cx="4762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004D40"/>
                </a:solidFill>
                <a:latin typeface="Noto Sans SC"/>
                <a:ea typeface="Noto Sans SC"/>
                <a:cs typeface="Noto Sans SC"/>
                <a:sym typeface="Noto Sans SC"/>
              </a:rPr>
              <a:t>知识体系内化</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是否清晰掌握战略管理制度体系的核心内涵、构成要素、科学建立流程及长效运营机制？能否准确区分不同环节的重点与关键控制点。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看企业实际运作：华润集团</a:t>
            </a:r>
            <a:endParaRPr lang="en-US" sz="1100"/>
          </a:p>
        </p:txBody>
      </p:sp>
      <p:pic>
        <p:nvPicPr>
          <p:cNvPr id="4" name="Picture 4"/>
          <p:cNvPicPr>
            <a:picLocks noChangeAspect="1"/>
          </p:cNvPicPr>
          <p:nvPr/>
        </p:nvPicPr>
        <p:blipFill>
          <a:blip r:embed="rId4"/>
          <a:srcRect l="4323" r="4323"/>
          <a:stretch>
            <a:fillRect/>
          </a:stretch>
        </p:blipFill>
        <p:spPr>
          <a:xfrm>
            <a:off x="762000" y="1905000"/>
            <a:ext cx="3302000" cy="2032000"/>
          </a:xfrm>
          <a:prstGeom prst="rect">
            <a:avLst/>
          </a:prstGeom>
          <a:noFill/>
          <a:ln w="25400" cap="flat" cmpd="sng">
            <a:noFill/>
            <a:prstDash val="solid"/>
            <a:round/>
          </a:ln>
        </p:spPr>
      </p:pic>
      <p:sp>
        <p:nvSpPr>
          <p:cNvPr id="5" name="AutoShape 5"/>
          <p:cNvSpPr/>
          <p:nvPr/>
        </p:nvSpPr>
        <p:spPr>
          <a:xfrm>
            <a:off x="762000" y="4318000"/>
            <a:ext cx="35560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525252"/>
                </a:solidFill>
                <a:latin typeface="Noto Sans SC"/>
                <a:ea typeface="Noto Sans SC"/>
                <a:cs typeface="Noto Sans SC"/>
                <a:sym typeface="Noto Sans SC"/>
              </a:rPr>
              <a:t>华润集团作为大型国有控股企业集团，高度重视战略管理的制度化建设。在“十四五”战略中期，集团通过召开专项工作会议，构建了系统化的战略检讨与执行保障机制，为企业稳健发展锚定方向。</a:t>
            </a:r>
            <a:endParaRPr lang="en-US" sz="1100"/>
          </a:p>
        </p:txBody>
      </p:sp>
      <p:cxnSp>
        <p:nvCxnSpPr>
          <p:cNvPr id="6" name="Connector 6"/>
          <p:cNvCxnSpPr/>
          <p:nvPr/>
        </p:nvCxnSpPr>
        <p:spPr>
          <a:xfrm rot="5389582">
            <a:off x="2730500" y="3994160"/>
            <a:ext cx="4191000" cy="12700"/>
          </a:xfrm>
          <a:prstGeom prst="straightConnector1">
            <a:avLst/>
          </a:prstGeom>
          <a:solidFill>
            <a:srgbClr val="DEE0E3">
              <a:alpha val="100000"/>
            </a:srgbClr>
          </a:solidFill>
          <a:ln w="12700" cap="flat" cmpd="sng">
            <a:solidFill>
              <a:srgbClr val="004D40">
                <a:alpha val="30000"/>
              </a:srgbClr>
            </a:solidFill>
            <a:prstDash val="dash"/>
            <a:round/>
            <a:headEnd type="none" w="med" len="med"/>
            <a:tailEnd type="none" w="med" len="med"/>
          </a:ln>
        </p:spPr>
      </p:cxnSp>
      <p:sp>
        <p:nvSpPr>
          <p:cNvPr id="7" name="AutoShape 7"/>
          <p:cNvSpPr/>
          <p:nvPr/>
        </p:nvSpPr>
        <p:spPr>
          <a:xfrm>
            <a:off x="5207000" y="1905000"/>
            <a:ext cx="6223000" cy="1206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5207000" y="1905000"/>
            <a:ext cx="76200" cy="1206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61000" y="2032000"/>
            <a:ext cx="406400" cy="406400"/>
          </a:xfrm>
          <a:prstGeom prst="rect">
            <a:avLst/>
          </a:prstGeom>
        </p:spPr>
      </p:pic>
      <p:sp>
        <p:nvSpPr>
          <p:cNvPr id="10" name="AutoShape 10"/>
          <p:cNvSpPr/>
          <p:nvPr/>
        </p:nvSpPr>
        <p:spPr>
          <a:xfrm>
            <a:off x="6032500" y="2006600"/>
            <a:ext cx="520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01. 统一思想，明确方向</a:t>
            </a:r>
            <a:endParaRPr lang="en-US" sz="1100"/>
          </a:p>
        </p:txBody>
      </p:sp>
      <p:sp>
        <p:nvSpPr>
          <p:cNvPr id="11" name="AutoShape 11"/>
          <p:cNvSpPr/>
          <p:nvPr/>
        </p:nvSpPr>
        <p:spPr>
          <a:xfrm>
            <a:off x="6032500" y="2476500"/>
            <a:ext cx="520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24242"/>
                </a:solidFill>
                <a:latin typeface="Noto Sans SC"/>
                <a:ea typeface="Noto Sans SC"/>
                <a:cs typeface="Noto Sans SC"/>
                <a:sym typeface="Noto Sans SC"/>
              </a:rPr>
              <a:t>对“十四五”战略执行情况进行全面复盘，系统分析阶段成绩与存在差距，凝聚共识，确保集团上下对战略方向的理解高度一致。</a:t>
            </a:r>
            <a:endParaRPr lang="en-US" sz="1100"/>
          </a:p>
        </p:txBody>
      </p:sp>
      <p:sp>
        <p:nvSpPr>
          <p:cNvPr id="12" name="AutoShape 12"/>
          <p:cNvSpPr/>
          <p:nvPr/>
        </p:nvSpPr>
        <p:spPr>
          <a:xfrm>
            <a:off x="5207000" y="3365500"/>
            <a:ext cx="6223000" cy="1206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5207000" y="3365500"/>
            <a:ext cx="76200" cy="1206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61000" y="3492500"/>
            <a:ext cx="406400" cy="406400"/>
          </a:xfrm>
          <a:prstGeom prst="rect">
            <a:avLst/>
          </a:prstGeom>
        </p:spPr>
      </p:pic>
      <p:sp>
        <p:nvSpPr>
          <p:cNvPr id="15" name="AutoShape 15"/>
          <p:cNvSpPr/>
          <p:nvPr/>
        </p:nvSpPr>
        <p:spPr>
          <a:xfrm>
            <a:off x="6032500" y="3467100"/>
            <a:ext cx="520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02. 强化战略管理专业能力</a:t>
            </a:r>
            <a:endParaRPr lang="en-US" sz="1100"/>
          </a:p>
        </p:txBody>
      </p:sp>
      <p:sp>
        <p:nvSpPr>
          <p:cNvPr id="16" name="AutoShape 16"/>
          <p:cNvSpPr/>
          <p:nvPr/>
        </p:nvSpPr>
        <p:spPr>
          <a:xfrm>
            <a:off x="6032500" y="3937000"/>
            <a:ext cx="520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24242"/>
                </a:solidFill>
                <a:latin typeface="Noto Sans SC"/>
                <a:ea typeface="Noto Sans SC"/>
                <a:cs typeface="Noto Sans SC"/>
                <a:sym typeface="Noto Sans SC"/>
              </a:rPr>
              <a:t>通过系统化的专业培训，提升各级战略管理职能人员的理论素养与实操能力，打造一支高素质、专业化的战略管理人才队伍。</a:t>
            </a:r>
            <a:endParaRPr lang="en-US" sz="1100"/>
          </a:p>
        </p:txBody>
      </p:sp>
      <p:sp>
        <p:nvSpPr>
          <p:cNvPr id="17" name="AutoShape 17"/>
          <p:cNvSpPr/>
          <p:nvPr/>
        </p:nvSpPr>
        <p:spPr>
          <a:xfrm>
            <a:off x="5207000" y="4826000"/>
            <a:ext cx="6223000" cy="1206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5207000" y="4826000"/>
            <a:ext cx="76200" cy="1206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461000" y="4953000"/>
            <a:ext cx="406400" cy="406400"/>
          </a:xfrm>
          <a:prstGeom prst="rect">
            <a:avLst/>
          </a:prstGeom>
        </p:spPr>
      </p:pic>
      <p:sp>
        <p:nvSpPr>
          <p:cNvPr id="20" name="AutoShape 20"/>
          <p:cNvSpPr/>
          <p:nvPr/>
        </p:nvSpPr>
        <p:spPr>
          <a:xfrm>
            <a:off x="6032500" y="4927600"/>
            <a:ext cx="5207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03. 聚焦重点，推动战略落地</a:t>
            </a:r>
            <a:endParaRPr lang="en-US" sz="1100"/>
          </a:p>
        </p:txBody>
      </p:sp>
      <p:sp>
        <p:nvSpPr>
          <p:cNvPr id="21" name="AutoShape 21"/>
          <p:cNvSpPr/>
          <p:nvPr/>
        </p:nvSpPr>
        <p:spPr>
          <a:xfrm>
            <a:off x="6032500" y="5397500"/>
            <a:ext cx="520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424242"/>
                </a:solidFill>
                <a:latin typeface="Noto Sans SC"/>
                <a:ea typeface="Noto Sans SC"/>
                <a:cs typeface="Noto Sans SC"/>
                <a:sym typeface="Noto Sans SC"/>
              </a:rPr>
              <a:t>明确下一阶段战略执行的核心重点任务，制定具体可行的保障措施，将战略规划转化为可执行、可监督、可评估的实际行动方案。</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理论结合实践指引：年度战略与经营规划会</a:t>
            </a:r>
            <a:endParaRPr lang="en-US" sz="1100"/>
          </a:p>
        </p:txBody>
      </p:sp>
      <p:pic>
        <p:nvPicPr>
          <p:cNvPr id="4" name="Picture 4"/>
          <p:cNvPicPr>
            <a:picLocks noChangeAspect="1"/>
          </p:cNvPicPr>
          <p:nvPr/>
        </p:nvPicPr>
        <p:blipFill>
          <a:blip r:embed="rId4"/>
          <a:srcRect l="755" r="755"/>
          <a:stretch>
            <a:fillRect/>
          </a:stretch>
        </p:blipFill>
        <p:spPr>
          <a:xfrm>
            <a:off x="762000" y="1778000"/>
            <a:ext cx="4318000" cy="2921000"/>
          </a:xfrm>
          <a:prstGeom prst="rect">
            <a:avLst/>
          </a:prstGeom>
          <a:noFill/>
          <a:ln w="25400" cap="flat" cmpd="sng">
            <a:noFill/>
            <a:prstDash val="solid"/>
            <a:round/>
          </a:ln>
        </p:spPr>
      </p:pic>
      <p:sp>
        <p:nvSpPr>
          <p:cNvPr id="5" name="AutoShape 5"/>
          <p:cNvSpPr/>
          <p:nvPr/>
        </p:nvSpPr>
        <p:spPr>
          <a:xfrm>
            <a:off x="762000" y="5080000"/>
            <a:ext cx="4318000" cy="11430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5080000"/>
            <a:ext cx="76200" cy="1143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16000" y="5207000"/>
            <a:ext cx="3937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333333"/>
                </a:solidFill>
                <a:latin typeface="Noto Sans SC"/>
                <a:ea typeface="Noto Sans SC"/>
                <a:cs typeface="Noto Sans SC"/>
                <a:sym typeface="Noto Sans SC"/>
              </a:rPr>
              <a:t>通过规范化的年度战略与经营规划会，企业将长期战略愿景转化为具体、可执行的年度行动计划，实现资源的精准配置与全员目标共识。</a:t>
            </a:r>
            <a:endParaRPr lang="en-US" sz="1100"/>
          </a:p>
        </p:txBody>
      </p:sp>
      <p:cxnSp>
        <p:nvCxnSpPr>
          <p:cNvPr id="8" name="Connector 8"/>
          <p:cNvCxnSpPr/>
          <p:nvPr/>
        </p:nvCxnSpPr>
        <p:spPr>
          <a:xfrm rot="5390450">
            <a:off x="3302000" y="4057659"/>
            <a:ext cx="4572000" cy="12700"/>
          </a:xfrm>
          <a:prstGeom prst="straightConnector1">
            <a:avLst/>
          </a:prstGeom>
          <a:solidFill>
            <a:srgbClr val="DEE0E3">
              <a:alpha val="100000"/>
            </a:srgbClr>
          </a:solidFill>
          <a:ln w="12700" cap="flat" cmpd="sng">
            <a:solidFill>
              <a:srgbClr val="004D40">
                <a:alpha val="20000"/>
              </a:srgbClr>
            </a:solidFill>
            <a:prstDash val="dash"/>
            <a:round/>
            <a:headEnd type="none" w="med" len="med"/>
            <a:tailEnd type="none" w="med" len="med"/>
          </a:ln>
        </p:spPr>
      </p:cxnSp>
      <p:sp>
        <p:nvSpPr>
          <p:cNvPr id="9" name="AutoShape 9"/>
          <p:cNvSpPr/>
          <p:nvPr/>
        </p:nvSpPr>
        <p:spPr>
          <a:xfrm>
            <a:off x="5842000" y="1778000"/>
            <a:ext cx="5588000" cy="12700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32500" y="1968500"/>
            <a:ext cx="304800" cy="304800"/>
          </a:xfrm>
          <a:prstGeom prst="rect">
            <a:avLst/>
          </a:prstGeom>
        </p:spPr>
      </p:pic>
      <p:sp>
        <p:nvSpPr>
          <p:cNvPr id="11" name="AutoShape 11"/>
          <p:cNvSpPr/>
          <p:nvPr/>
        </p:nvSpPr>
        <p:spPr>
          <a:xfrm>
            <a:off x="6477000" y="1930400"/>
            <a:ext cx="482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会议核心目标</a:t>
            </a:r>
            <a:endParaRPr lang="en-US" sz="1100"/>
          </a:p>
        </p:txBody>
      </p:sp>
      <p:cxnSp>
        <p:nvCxnSpPr>
          <p:cNvPr id="12" name="Connector 12"/>
          <p:cNvCxnSpPr/>
          <p:nvPr/>
        </p:nvCxnSpPr>
        <p:spPr>
          <a:xfrm rot="-8384">
            <a:off x="6032508" y="2406650"/>
            <a:ext cx="5207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13" name="AutoShape 13"/>
          <p:cNvSpPr/>
          <p:nvPr/>
        </p:nvSpPr>
        <p:spPr>
          <a:xfrm>
            <a:off x="6032500" y="2540000"/>
            <a:ext cx="52705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555555"/>
                </a:solidFill>
                <a:latin typeface="Noto Sans SC"/>
                <a:ea typeface="Noto Sans SC"/>
                <a:cs typeface="Noto Sans SC"/>
                <a:sym typeface="Noto Sans SC"/>
              </a:rPr>
              <a:t>聚焦回顾复盘、展望分析、制定分解、资源配置与达成共识五大维度，锚定企业发展方向。</a:t>
            </a:r>
            <a:endParaRPr lang="en-US" sz="1100"/>
          </a:p>
        </p:txBody>
      </p:sp>
      <p:sp>
        <p:nvSpPr>
          <p:cNvPr id="14" name="AutoShape 14"/>
          <p:cNvSpPr/>
          <p:nvPr/>
        </p:nvSpPr>
        <p:spPr>
          <a:xfrm>
            <a:off x="5842000" y="3429000"/>
            <a:ext cx="2730500" cy="12065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69000" y="3556000"/>
            <a:ext cx="279400" cy="279400"/>
          </a:xfrm>
          <a:prstGeom prst="rect">
            <a:avLst/>
          </a:prstGeom>
        </p:spPr>
      </p:pic>
      <p:sp>
        <p:nvSpPr>
          <p:cNvPr id="16" name="AutoShape 16"/>
          <p:cNvSpPr/>
          <p:nvPr/>
        </p:nvSpPr>
        <p:spPr>
          <a:xfrm>
            <a:off x="6350000" y="3530600"/>
            <a:ext cx="2095500" cy="317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01. 开篇与汇报</a:t>
            </a:r>
            <a:endParaRPr lang="en-US" sz="1100"/>
          </a:p>
        </p:txBody>
      </p:sp>
      <p:sp>
        <p:nvSpPr>
          <p:cNvPr id="17" name="AutoShape 17"/>
          <p:cNvSpPr/>
          <p:nvPr/>
        </p:nvSpPr>
        <p:spPr>
          <a:xfrm>
            <a:off x="5969000" y="4000500"/>
            <a:ext cx="2476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200" b="0" i="0" u="none" strike="noStrike">
                <a:solidFill>
                  <a:srgbClr val="666666"/>
                </a:solidFill>
                <a:latin typeface="Noto Sans SC"/>
                <a:ea typeface="Noto Sans SC"/>
                <a:cs typeface="Noto Sans SC"/>
                <a:sym typeface="Noto Sans SC"/>
              </a:rPr>
              <a:t>CEO总结业绩、阐述战略思路，各业务单元与职能部门依次汇报年度复盘及规划草案。</a:t>
            </a:r>
            <a:endParaRPr lang="en-US" sz="1100"/>
          </a:p>
        </p:txBody>
      </p:sp>
      <p:sp>
        <p:nvSpPr>
          <p:cNvPr id="18" name="AutoShape 18"/>
          <p:cNvSpPr/>
          <p:nvPr/>
        </p:nvSpPr>
        <p:spPr>
          <a:xfrm>
            <a:off x="8699500" y="3429000"/>
            <a:ext cx="2730500" cy="12065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26500" y="3556000"/>
            <a:ext cx="279400" cy="279400"/>
          </a:xfrm>
          <a:prstGeom prst="rect">
            <a:avLst/>
          </a:prstGeom>
        </p:spPr>
      </p:pic>
      <p:sp>
        <p:nvSpPr>
          <p:cNvPr id="20" name="AutoShape 20"/>
          <p:cNvSpPr/>
          <p:nvPr/>
        </p:nvSpPr>
        <p:spPr>
          <a:xfrm>
            <a:off x="9207500" y="3530600"/>
            <a:ext cx="2095500" cy="317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02. 研讨与质询</a:t>
            </a:r>
            <a:endParaRPr lang="en-US" sz="1100"/>
          </a:p>
        </p:txBody>
      </p:sp>
      <p:sp>
        <p:nvSpPr>
          <p:cNvPr id="21" name="AutoShape 21"/>
          <p:cNvSpPr/>
          <p:nvPr/>
        </p:nvSpPr>
        <p:spPr>
          <a:xfrm>
            <a:off x="8826500" y="4000500"/>
            <a:ext cx="2476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200" b="0" i="0" u="none" strike="noStrike">
                <a:solidFill>
                  <a:srgbClr val="666666"/>
                </a:solidFill>
                <a:latin typeface="Noto Sans SC"/>
                <a:ea typeface="Noto Sans SC"/>
                <a:cs typeface="Noto Sans SC"/>
                <a:sym typeface="Noto Sans SC"/>
              </a:rPr>
              <a:t>对各单元规划进行深度研讨与质询，财务部、人力资源部同步汇报预算与人才配置方案。</a:t>
            </a:r>
            <a:endParaRPr lang="en-US" sz="1100"/>
          </a:p>
        </p:txBody>
      </p:sp>
      <p:sp>
        <p:nvSpPr>
          <p:cNvPr id="22" name="AutoShape 22"/>
          <p:cNvSpPr/>
          <p:nvPr/>
        </p:nvSpPr>
        <p:spPr>
          <a:xfrm>
            <a:off x="5842000" y="4953000"/>
            <a:ext cx="2730500" cy="12065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pic>
        <p:nvPicPr>
          <p:cNvPr id="23" name="Picture 2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969000" y="5080000"/>
            <a:ext cx="279400" cy="279400"/>
          </a:xfrm>
          <a:prstGeom prst="rect">
            <a:avLst/>
          </a:prstGeom>
        </p:spPr>
      </p:pic>
      <p:sp>
        <p:nvSpPr>
          <p:cNvPr id="24" name="AutoShape 24"/>
          <p:cNvSpPr/>
          <p:nvPr/>
        </p:nvSpPr>
        <p:spPr>
          <a:xfrm>
            <a:off x="6350000" y="5054600"/>
            <a:ext cx="2095500" cy="317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03. 决策与定责</a:t>
            </a:r>
            <a:endParaRPr lang="en-US" sz="1100"/>
          </a:p>
        </p:txBody>
      </p:sp>
      <p:sp>
        <p:nvSpPr>
          <p:cNvPr id="25" name="AutoShape 25"/>
          <p:cNvSpPr/>
          <p:nvPr/>
        </p:nvSpPr>
        <p:spPr>
          <a:xfrm>
            <a:off x="5969000" y="5524500"/>
            <a:ext cx="2476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200" b="0" i="0" u="none" strike="noStrike">
                <a:solidFill>
                  <a:srgbClr val="666666"/>
                </a:solidFill>
                <a:latin typeface="Noto Sans SC"/>
                <a:ea typeface="Noto Sans SC"/>
                <a:cs typeface="Noto Sans SC"/>
                <a:sym typeface="Noto Sans SC"/>
              </a:rPr>
              <a:t>高层审议并确定最终年度经营目标与预算方案，各负责人签署目标责任书，落实责任主体。</a:t>
            </a:r>
            <a:endParaRPr lang="en-US" sz="1100"/>
          </a:p>
        </p:txBody>
      </p:sp>
      <p:sp>
        <p:nvSpPr>
          <p:cNvPr id="26" name="AutoShape 26"/>
          <p:cNvSpPr/>
          <p:nvPr/>
        </p:nvSpPr>
        <p:spPr>
          <a:xfrm>
            <a:off x="8699500" y="4953000"/>
            <a:ext cx="2730500" cy="12065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pic>
        <p:nvPicPr>
          <p:cNvPr id="27" name="Picture 2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826500" y="5080000"/>
            <a:ext cx="279400" cy="279400"/>
          </a:xfrm>
          <a:prstGeom prst="rect">
            <a:avLst/>
          </a:prstGeom>
        </p:spPr>
      </p:pic>
      <p:sp>
        <p:nvSpPr>
          <p:cNvPr id="28" name="AutoShape 28"/>
          <p:cNvSpPr/>
          <p:nvPr/>
        </p:nvSpPr>
        <p:spPr>
          <a:xfrm>
            <a:off x="9207500" y="5054600"/>
            <a:ext cx="2095500" cy="317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04. 转化与落地</a:t>
            </a:r>
            <a:endParaRPr lang="en-US" sz="1100"/>
          </a:p>
        </p:txBody>
      </p:sp>
      <p:sp>
        <p:nvSpPr>
          <p:cNvPr id="29" name="AutoShape 29"/>
          <p:cNvSpPr/>
          <p:nvPr/>
        </p:nvSpPr>
        <p:spPr>
          <a:xfrm>
            <a:off x="8826500" y="5524500"/>
            <a:ext cx="2476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200" b="0" i="0" u="none" strike="noStrike">
                <a:solidFill>
                  <a:srgbClr val="666666"/>
                </a:solidFill>
                <a:latin typeface="Noto Sans SC"/>
                <a:ea typeface="Noto Sans SC"/>
                <a:cs typeface="Noto Sans SC"/>
                <a:sym typeface="Noto Sans SC"/>
              </a:rPr>
              <a:t>将战略蓝图拆解为可量化、可执行的行动计划，确保企业长期愿景与年度执行高效衔接。</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【项目工作场景】的回顾</a:t>
            </a:r>
            <a:endParaRPr lang="en-US" sz="1100"/>
          </a:p>
        </p:txBody>
      </p:sp>
      <p:pic>
        <p:nvPicPr>
          <p:cNvPr id="4" name="Picture 4"/>
          <p:cNvPicPr>
            <a:picLocks noChangeAspect="1"/>
          </p:cNvPicPr>
          <p:nvPr/>
        </p:nvPicPr>
        <p:blipFill>
          <a:blip r:embed="rId4"/>
          <a:srcRect t="1494" b="1494"/>
          <a:stretch>
            <a:fillRect/>
          </a:stretch>
        </p:blipFill>
        <p:spPr>
          <a:xfrm>
            <a:off x="762000" y="1651000"/>
            <a:ext cx="4318000" cy="2794000"/>
          </a:xfrm>
          <a:prstGeom prst="rect">
            <a:avLst/>
          </a:prstGeom>
          <a:noFill/>
          <a:ln w="25400" cap="flat" cmpd="sng">
            <a:noFill/>
            <a:prstDash val="solid"/>
            <a:round/>
          </a:ln>
        </p:spPr>
      </p:pic>
      <p:sp>
        <p:nvSpPr>
          <p:cNvPr id="5" name="AutoShape 5"/>
          <p:cNvSpPr/>
          <p:nvPr/>
        </p:nvSpPr>
        <p:spPr>
          <a:xfrm>
            <a:off x="762000" y="4826000"/>
            <a:ext cx="4318000" cy="13970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4826000"/>
            <a:ext cx="76200" cy="1397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16000" y="4953000"/>
            <a:ext cx="3937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333333"/>
                </a:solidFill>
                <a:latin typeface="Noto Sans SC"/>
                <a:ea typeface="Noto Sans SC"/>
                <a:cs typeface="Noto Sans SC"/>
                <a:sym typeface="Noto Sans SC"/>
              </a:rPr>
              <a:t>这充分说明了，即使是资源有限的初创企业，建立一套适合自身发展阶段的战略管理制度体系，对规避经营风险、实现可持续发展至关重要。</a:t>
            </a:r>
            <a:endParaRPr lang="en-US" sz="1100"/>
          </a:p>
        </p:txBody>
      </p:sp>
      <p:cxnSp>
        <p:nvCxnSpPr>
          <p:cNvPr id="8" name="Connector 8"/>
          <p:cNvCxnSpPr/>
          <p:nvPr/>
        </p:nvCxnSpPr>
        <p:spPr>
          <a:xfrm rot="5390450">
            <a:off x="3429000" y="3930659"/>
            <a:ext cx="4572000" cy="12700"/>
          </a:xfrm>
          <a:prstGeom prst="straightConnector1">
            <a:avLst/>
          </a:prstGeom>
          <a:solidFill>
            <a:srgbClr val="DEE0E3">
              <a:alpha val="100000"/>
            </a:srgbClr>
          </a:solidFill>
          <a:ln w="12700" cap="flat" cmpd="sng">
            <a:solidFill>
              <a:srgbClr val="004D40">
                <a:alpha val="20000"/>
              </a:srgbClr>
            </a:solidFill>
            <a:prstDash val="dash"/>
            <a:round/>
            <a:headEnd type="none" w="med" len="med"/>
            <a:tailEnd type="none" w="med" len="med"/>
          </a:ln>
        </p:spPr>
      </p:cxnSp>
      <p:sp>
        <p:nvSpPr>
          <p:cNvPr id="9" name="AutoShape 9"/>
          <p:cNvSpPr/>
          <p:nvPr/>
        </p:nvSpPr>
        <p:spPr>
          <a:xfrm>
            <a:off x="5969000" y="1651000"/>
            <a:ext cx="546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0" i="0" u="none" strike="noStrike">
                <a:solidFill>
                  <a:srgbClr val="525252"/>
                </a:solidFill>
                <a:latin typeface="Noto Sans SC"/>
                <a:ea typeface="Noto Sans SC"/>
                <a:cs typeface="Noto Sans SC"/>
                <a:sym typeface="Noto Sans SC"/>
              </a:rPr>
              <a:t>张有为同学创办的智能机器人公司，因团队缺乏战略意识，对市场敏感度不足，最终陷入产品变现困难的窘境。若能建立基础的战略管理制度体系，局面将截然不同。</a:t>
            </a:r>
            <a:endParaRPr lang="en-US" sz="1100"/>
          </a:p>
        </p:txBody>
      </p:sp>
      <p:sp>
        <p:nvSpPr>
          <p:cNvPr id="10" name="AutoShape 10"/>
          <p:cNvSpPr/>
          <p:nvPr/>
        </p:nvSpPr>
        <p:spPr>
          <a:xfrm>
            <a:off x="5969000" y="3175000"/>
            <a:ext cx="5461000" cy="952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6000" y="3302000"/>
            <a:ext cx="457200" cy="457200"/>
          </a:xfrm>
          <a:prstGeom prst="rect">
            <a:avLst/>
          </a:prstGeom>
        </p:spPr>
      </p:pic>
      <p:sp>
        <p:nvSpPr>
          <p:cNvPr id="12" name="AutoShape 12"/>
          <p:cNvSpPr/>
          <p:nvPr/>
        </p:nvSpPr>
        <p:spPr>
          <a:xfrm>
            <a:off x="6731000" y="3238500"/>
            <a:ext cx="4572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600" b="1" i="0" u="none" strike="noStrike">
                <a:solidFill>
                  <a:srgbClr val="004D40"/>
                </a:solidFill>
                <a:latin typeface="Noto Sans SC"/>
                <a:ea typeface="Noto Sans SC"/>
                <a:cs typeface="Noto Sans SC"/>
                <a:sym typeface="Noto Sans SC"/>
              </a:rPr>
              <a:t>制度化的市场分析</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建立常态化的市场调研机制，能更早洞察竞争格局，精准捕捉客户需求痛点，避免产品与市场脱节。</a:t>
            </a:r>
          </a:p>
        </p:txBody>
      </p:sp>
      <p:sp>
        <p:nvSpPr>
          <p:cNvPr id="13" name="AutoShape 13"/>
          <p:cNvSpPr/>
          <p:nvPr/>
        </p:nvSpPr>
        <p:spPr>
          <a:xfrm>
            <a:off x="5969000" y="4318000"/>
            <a:ext cx="5461000" cy="952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96000" y="4445000"/>
            <a:ext cx="457200" cy="457200"/>
          </a:xfrm>
          <a:prstGeom prst="rect">
            <a:avLst/>
          </a:prstGeom>
        </p:spPr>
      </p:pic>
      <p:sp>
        <p:nvSpPr>
          <p:cNvPr id="15" name="AutoShape 15"/>
          <p:cNvSpPr/>
          <p:nvPr/>
        </p:nvSpPr>
        <p:spPr>
          <a:xfrm>
            <a:off x="6731000" y="4381500"/>
            <a:ext cx="4572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600" b="1" i="0" u="none" strike="noStrike">
                <a:solidFill>
                  <a:srgbClr val="004D40"/>
                </a:solidFill>
                <a:latin typeface="Noto Sans SC"/>
                <a:ea typeface="Noto Sans SC"/>
                <a:cs typeface="Noto Sans SC"/>
                <a:sym typeface="Noto Sans SC"/>
              </a:rPr>
              <a:t>标准化的战略规划流程</a:t>
            </a:r>
            <a:endParaRPr lang="en-US" sz="1100"/>
          </a:p>
          <a:p>
            <a:pPr marL="0" indent="0" algn="l">
              <a:lnSpc>
                <a:spcPct val="108333"/>
              </a:lnSpc>
            </a:pPr>
            <a:r>
              <a:rPr lang="en-US" sz="1300" b="0" i="0" u="none" strike="noStrike">
                <a:solidFill>
                  <a:srgbClr val="525252"/>
                </a:solidFill>
                <a:latin typeface="Noto Sans SC"/>
                <a:ea typeface="Noto Sans SC"/>
                <a:cs typeface="Noto Sans SC"/>
                <a:sym typeface="Noto Sans SC"/>
              </a:rPr>
              <a:t>通过流程明确产品发展路线图，制定清晰的市场进入策略，让团队目标统一，行动更具方向性和执行力。</a:t>
            </a:r>
          </a:p>
        </p:txBody>
      </p:sp>
      <p:sp>
        <p:nvSpPr>
          <p:cNvPr id="16" name="AutoShape 16"/>
          <p:cNvSpPr/>
          <p:nvPr/>
        </p:nvSpPr>
        <p:spPr>
          <a:xfrm>
            <a:off x="5969000" y="5461000"/>
            <a:ext cx="2667000" cy="10160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96000" y="5588000"/>
            <a:ext cx="355600" cy="355600"/>
          </a:xfrm>
          <a:prstGeom prst="rect">
            <a:avLst/>
          </a:prstGeom>
        </p:spPr>
      </p:pic>
      <p:sp>
        <p:nvSpPr>
          <p:cNvPr id="18" name="AutoShape 18"/>
          <p:cNvSpPr/>
          <p:nvPr/>
        </p:nvSpPr>
        <p:spPr>
          <a:xfrm>
            <a:off x="6540500" y="5562600"/>
            <a:ext cx="2032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004D40"/>
                </a:solidFill>
                <a:latin typeface="Noto Sans SC"/>
                <a:ea typeface="Noto Sans SC"/>
                <a:cs typeface="Noto Sans SC"/>
                <a:sym typeface="Noto Sans SC"/>
              </a:rPr>
              <a:t>预算与资源分配</a:t>
            </a:r>
            <a:endParaRPr lang="en-US" sz="1100"/>
          </a:p>
          <a:p>
            <a:pPr marL="0" indent="0" algn="l">
              <a:lnSpc>
                <a:spcPct val="100000"/>
              </a:lnSpc>
            </a:pPr>
            <a:r>
              <a:rPr lang="en-US" sz="1200" b="0" i="0" u="none" strike="noStrike">
                <a:solidFill>
                  <a:srgbClr val="525252"/>
                </a:solidFill>
                <a:latin typeface="Noto Sans SC"/>
                <a:ea typeface="Noto Sans SC"/>
                <a:cs typeface="Noto Sans SC"/>
                <a:sym typeface="Noto Sans SC"/>
              </a:rPr>
              <a:t>合理调度资金，规避现金流危机，保障核心业务有序推进。</a:t>
            </a:r>
          </a:p>
        </p:txBody>
      </p:sp>
      <p:sp>
        <p:nvSpPr>
          <p:cNvPr id="19" name="AutoShape 19"/>
          <p:cNvSpPr/>
          <p:nvPr/>
        </p:nvSpPr>
        <p:spPr>
          <a:xfrm>
            <a:off x="8763000" y="5461000"/>
            <a:ext cx="2667000" cy="10160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90000" y="5588000"/>
            <a:ext cx="355600" cy="355600"/>
          </a:xfrm>
          <a:prstGeom prst="rect">
            <a:avLst/>
          </a:prstGeom>
        </p:spPr>
      </p:pic>
      <p:sp>
        <p:nvSpPr>
          <p:cNvPr id="21" name="AutoShape 21"/>
          <p:cNvSpPr/>
          <p:nvPr/>
        </p:nvSpPr>
        <p:spPr>
          <a:xfrm>
            <a:off x="9334500" y="5562600"/>
            <a:ext cx="2032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004D40"/>
                </a:solidFill>
                <a:latin typeface="Noto Sans SC"/>
                <a:ea typeface="Noto Sans SC"/>
                <a:cs typeface="Noto Sans SC"/>
                <a:sym typeface="Noto Sans SC"/>
              </a:rPr>
              <a:t>持续的战略复盘</a:t>
            </a:r>
            <a:endParaRPr lang="en-US" sz="1100"/>
          </a:p>
          <a:p>
            <a:pPr marL="0" indent="0" algn="l">
              <a:lnSpc>
                <a:spcPct val="100000"/>
              </a:lnSpc>
            </a:pPr>
            <a:r>
              <a:rPr lang="en-US" sz="1200" b="0" i="0" u="none" strike="noStrike">
                <a:solidFill>
                  <a:srgbClr val="525252"/>
                </a:solidFill>
                <a:latin typeface="Noto Sans SC"/>
                <a:ea typeface="Noto Sans SC"/>
                <a:cs typeface="Noto Sans SC"/>
                <a:sym typeface="Noto Sans SC"/>
              </a:rPr>
              <a:t>根据市场反馈动态调整策略，让企业始终适应环境变化。</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5080000" y="3175000"/>
            <a:ext cx="6604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endParaRPr lang="en-US" sz="1100" dirty="0"/>
          </a:p>
        </p:txBody>
      </p:sp>
      <p:sp>
        <p:nvSpPr>
          <p:cNvPr id="4" name="AutoShape 4"/>
          <p:cNvSpPr/>
          <p:nvPr/>
        </p:nvSpPr>
        <p:spPr>
          <a:xfrm>
            <a:off x="4572000" y="3175000"/>
            <a:ext cx="6604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dirty="0">
                <a:solidFill>
                  <a:srgbClr val="FFFFFF">
                    <a:alpha val="80000"/>
                  </a:srgbClr>
                </a:solidFill>
                <a:latin typeface="Noto Sans SC"/>
                <a:ea typeface="Noto Sans SC"/>
                <a:cs typeface="Noto Sans SC"/>
                <a:sym typeface="Noto Sans SC"/>
              </a:rPr>
              <a:t>THANKS</a:t>
            </a:r>
            <a:endParaRPr lang="en-US" sz="1100" dirty="0"/>
          </a:p>
        </p:txBody>
      </p:sp>
      <p:pic>
        <p:nvPicPr>
          <p:cNvPr id="5" name="Picture 5"/>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课程目录</a:t>
            </a:r>
            <a:endParaRPr lang="en-US" sz="1100"/>
          </a:p>
        </p:txBody>
      </p:sp>
      <p:sp>
        <p:nvSpPr>
          <p:cNvPr id="4" name="AutoShape 4"/>
          <p:cNvSpPr/>
          <p:nvPr/>
        </p:nvSpPr>
        <p:spPr>
          <a:xfrm>
            <a:off x="762000" y="1778000"/>
            <a:ext cx="3429000" cy="1968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1778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68500"/>
            <a:ext cx="406400" cy="406400"/>
          </a:xfrm>
          <a:prstGeom prst="rect">
            <a:avLst/>
          </a:prstGeom>
        </p:spPr>
      </p:pic>
      <p:sp>
        <p:nvSpPr>
          <p:cNvPr id="7" name="AutoShape 7"/>
          <p:cNvSpPr/>
          <p:nvPr/>
        </p:nvSpPr>
        <p:spPr>
          <a:xfrm>
            <a:off x="1524000" y="1930400"/>
            <a:ext cx="2476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01. 学习目标</a:t>
            </a:r>
            <a:endParaRPr lang="en-US" sz="1100"/>
          </a:p>
        </p:txBody>
      </p:sp>
      <p:cxnSp>
        <p:nvCxnSpPr>
          <p:cNvPr id="8" name="Connector 8"/>
          <p:cNvCxnSpPr/>
          <p:nvPr/>
        </p:nvCxnSpPr>
        <p:spPr>
          <a:xfrm rot="-14946">
            <a:off x="1016014" y="2597150"/>
            <a:ext cx="2921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9" name="AutoShape 9"/>
          <p:cNvSpPr/>
          <p:nvPr/>
        </p:nvSpPr>
        <p:spPr>
          <a:xfrm>
            <a:off x="1016000" y="2794000"/>
            <a:ext cx="2921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400" b="0" i="0" u="none" strike="noStrike">
                <a:solidFill>
                  <a:srgbClr val="555555"/>
                </a:solidFill>
                <a:latin typeface="Noto Sans SC"/>
                <a:ea typeface="Noto Sans SC"/>
                <a:cs typeface="Noto Sans SC"/>
                <a:sym typeface="Noto Sans SC"/>
              </a:rPr>
              <a:t>清晰界定本课程的核心知识范围，明确能力培养方向与职业素养提升的具体目标，为学习过程锚定方向。</a:t>
            </a:r>
            <a:endParaRPr lang="en-US" sz="1100"/>
          </a:p>
        </p:txBody>
      </p:sp>
      <p:sp>
        <p:nvSpPr>
          <p:cNvPr id="10" name="AutoShape 10"/>
          <p:cNvSpPr/>
          <p:nvPr/>
        </p:nvSpPr>
        <p:spPr>
          <a:xfrm>
            <a:off x="4381500" y="1778000"/>
            <a:ext cx="3429000" cy="1968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4381500" y="1778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35500" y="1968500"/>
            <a:ext cx="406400" cy="406400"/>
          </a:xfrm>
          <a:prstGeom prst="rect">
            <a:avLst/>
          </a:prstGeom>
        </p:spPr>
      </p:pic>
      <p:sp>
        <p:nvSpPr>
          <p:cNvPr id="13" name="AutoShape 13"/>
          <p:cNvSpPr/>
          <p:nvPr/>
        </p:nvSpPr>
        <p:spPr>
          <a:xfrm>
            <a:off x="5143500" y="1930400"/>
            <a:ext cx="2476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02. 实践与知识</a:t>
            </a:r>
            <a:endParaRPr lang="en-US" sz="1100"/>
          </a:p>
        </p:txBody>
      </p:sp>
      <p:cxnSp>
        <p:nvCxnSpPr>
          <p:cNvPr id="14" name="Connector 14"/>
          <p:cNvCxnSpPr/>
          <p:nvPr/>
        </p:nvCxnSpPr>
        <p:spPr>
          <a:xfrm rot="-14946">
            <a:off x="4635514" y="2597150"/>
            <a:ext cx="2921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15" name="AutoShape 15"/>
          <p:cNvSpPr/>
          <p:nvPr/>
        </p:nvSpPr>
        <p:spPr>
          <a:xfrm>
            <a:off x="4635500" y="2794000"/>
            <a:ext cx="2921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400" b="0" i="0" u="none" strike="noStrike">
                <a:solidFill>
                  <a:srgbClr val="555555"/>
                </a:solidFill>
                <a:latin typeface="Noto Sans SC"/>
                <a:ea typeface="Noto Sans SC"/>
                <a:cs typeface="Noto Sans SC"/>
                <a:sym typeface="Noto Sans SC"/>
              </a:rPr>
              <a:t>深度融合实际工作过程与理论学习场景，系统梳理岗位所需的基础理论知识，构建“知行合一”的认知体系。</a:t>
            </a:r>
            <a:endParaRPr lang="en-US" sz="1100"/>
          </a:p>
        </p:txBody>
      </p:sp>
      <p:sp>
        <p:nvSpPr>
          <p:cNvPr id="16" name="AutoShape 16"/>
          <p:cNvSpPr/>
          <p:nvPr/>
        </p:nvSpPr>
        <p:spPr>
          <a:xfrm>
            <a:off x="8001000" y="1778000"/>
            <a:ext cx="3429000" cy="1968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8001000" y="1778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55000" y="1968500"/>
            <a:ext cx="406400" cy="406400"/>
          </a:xfrm>
          <a:prstGeom prst="rect">
            <a:avLst/>
          </a:prstGeom>
        </p:spPr>
      </p:pic>
      <p:sp>
        <p:nvSpPr>
          <p:cNvPr id="19" name="AutoShape 19"/>
          <p:cNvSpPr/>
          <p:nvPr/>
        </p:nvSpPr>
        <p:spPr>
          <a:xfrm>
            <a:off x="8763000" y="1930400"/>
            <a:ext cx="24765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03. 思考与前沿</a:t>
            </a:r>
            <a:endParaRPr lang="en-US" sz="1100"/>
          </a:p>
        </p:txBody>
      </p:sp>
      <p:cxnSp>
        <p:nvCxnSpPr>
          <p:cNvPr id="20" name="Connector 20"/>
          <p:cNvCxnSpPr/>
          <p:nvPr/>
        </p:nvCxnSpPr>
        <p:spPr>
          <a:xfrm rot="-14946">
            <a:off x="8255014" y="2597150"/>
            <a:ext cx="2921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21" name="AutoShape 21"/>
          <p:cNvSpPr/>
          <p:nvPr/>
        </p:nvSpPr>
        <p:spPr>
          <a:xfrm>
            <a:off x="8255000" y="2794000"/>
            <a:ext cx="2921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400" b="0" i="0" u="none" strike="noStrike">
                <a:solidFill>
                  <a:srgbClr val="555555"/>
                </a:solidFill>
                <a:latin typeface="Noto Sans SC"/>
                <a:ea typeface="Noto Sans SC"/>
                <a:cs typeface="Noto Sans SC"/>
                <a:sym typeface="Noto Sans SC"/>
              </a:rPr>
              <a:t>通过课堂讨论与问题导学激发深层思考，同步引入行业最新理论前沿成果，拓宽专业视野与思维边界。</a:t>
            </a:r>
            <a:endParaRPr lang="en-US" sz="1100"/>
          </a:p>
        </p:txBody>
      </p:sp>
      <p:sp>
        <p:nvSpPr>
          <p:cNvPr id="22" name="AutoShape 22"/>
          <p:cNvSpPr/>
          <p:nvPr/>
        </p:nvSpPr>
        <p:spPr>
          <a:xfrm>
            <a:off x="762000" y="4191000"/>
            <a:ext cx="5232400" cy="1968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762000" y="4191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381500"/>
            <a:ext cx="406400" cy="406400"/>
          </a:xfrm>
          <a:prstGeom prst="rect">
            <a:avLst/>
          </a:prstGeom>
        </p:spPr>
      </p:pic>
      <p:sp>
        <p:nvSpPr>
          <p:cNvPr id="25" name="AutoShape 25"/>
          <p:cNvSpPr/>
          <p:nvPr/>
        </p:nvSpPr>
        <p:spPr>
          <a:xfrm>
            <a:off x="1524000" y="4343400"/>
            <a:ext cx="4191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04. 建立与运营</a:t>
            </a:r>
            <a:endParaRPr lang="en-US" sz="1100"/>
          </a:p>
        </p:txBody>
      </p:sp>
      <p:cxnSp>
        <p:nvCxnSpPr>
          <p:cNvPr id="26" name="Connector 26"/>
          <p:cNvCxnSpPr/>
          <p:nvPr/>
        </p:nvCxnSpPr>
        <p:spPr>
          <a:xfrm rot="-9291">
            <a:off x="1016009" y="5010150"/>
            <a:ext cx="4699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27" name="AutoShape 27"/>
          <p:cNvSpPr/>
          <p:nvPr/>
        </p:nvSpPr>
        <p:spPr>
          <a:xfrm>
            <a:off x="1016000" y="5207000"/>
            <a:ext cx="47244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400" b="0" i="0" u="none" strike="noStrike">
                <a:solidFill>
                  <a:srgbClr val="555555"/>
                </a:solidFill>
                <a:latin typeface="Noto Sans SC"/>
                <a:ea typeface="Noto Sans SC"/>
                <a:cs typeface="Noto Sans SC"/>
                <a:sym typeface="Noto Sans SC"/>
              </a:rPr>
              <a:t>详解制度体系从框架搭建到落地实施的全流程，剖析运营中的关键节点与优化策略，确保体系高效运转。</a:t>
            </a:r>
            <a:endParaRPr lang="en-US" sz="1100"/>
          </a:p>
        </p:txBody>
      </p:sp>
      <p:sp>
        <p:nvSpPr>
          <p:cNvPr id="28" name="AutoShape 28"/>
          <p:cNvSpPr/>
          <p:nvPr/>
        </p:nvSpPr>
        <p:spPr>
          <a:xfrm>
            <a:off x="6248400" y="4191000"/>
            <a:ext cx="5232400" cy="19685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6248400" y="4191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30" name="Picture 3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02400" y="4381500"/>
            <a:ext cx="406400" cy="406400"/>
          </a:xfrm>
          <a:prstGeom prst="rect">
            <a:avLst/>
          </a:prstGeom>
        </p:spPr>
      </p:pic>
      <p:sp>
        <p:nvSpPr>
          <p:cNvPr id="31" name="AutoShape 31"/>
          <p:cNvSpPr/>
          <p:nvPr/>
        </p:nvSpPr>
        <p:spPr>
          <a:xfrm>
            <a:off x="7010400" y="4343400"/>
            <a:ext cx="4191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05. 案例与回顾</a:t>
            </a:r>
            <a:endParaRPr lang="en-US" sz="1100"/>
          </a:p>
        </p:txBody>
      </p:sp>
      <p:cxnSp>
        <p:nvCxnSpPr>
          <p:cNvPr id="32" name="Connector 32"/>
          <p:cNvCxnSpPr/>
          <p:nvPr/>
        </p:nvCxnSpPr>
        <p:spPr>
          <a:xfrm rot="-9291">
            <a:off x="6502409" y="5010150"/>
            <a:ext cx="4699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33" name="AutoShape 33"/>
          <p:cNvSpPr/>
          <p:nvPr/>
        </p:nvSpPr>
        <p:spPr>
          <a:xfrm>
            <a:off x="6502400" y="5207000"/>
            <a:ext cx="47244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400" b="0" i="0" u="none" strike="noStrike">
                <a:solidFill>
                  <a:srgbClr val="555555"/>
                </a:solidFill>
                <a:latin typeface="Noto Sans SC"/>
                <a:ea typeface="Noto Sans SC"/>
                <a:cs typeface="Noto Sans SC"/>
                <a:sym typeface="Noto Sans SC"/>
              </a:rPr>
              <a:t>结合真实企业案例进行场景化分析，提供可落地的实践指引，并对全课程重点内容进行系统性回顾与总结。</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学习目标</a:t>
            </a:r>
            <a:endParaRPr lang="en-US" sz="1100"/>
          </a:p>
        </p:txBody>
      </p:sp>
      <p:sp>
        <p:nvSpPr>
          <p:cNvPr id="4" name="AutoShape 4"/>
          <p:cNvSpPr/>
          <p:nvPr/>
        </p:nvSpPr>
        <p:spPr>
          <a:xfrm>
            <a:off x="762000" y="2032000"/>
            <a:ext cx="3429000" cy="36830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2032000"/>
            <a:ext cx="3429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349500"/>
            <a:ext cx="406400" cy="406400"/>
          </a:xfrm>
          <a:prstGeom prst="rect">
            <a:avLst/>
          </a:prstGeom>
        </p:spPr>
      </p:pic>
      <p:sp>
        <p:nvSpPr>
          <p:cNvPr id="7" name="AutoShape 7"/>
          <p:cNvSpPr/>
          <p:nvPr/>
        </p:nvSpPr>
        <p:spPr>
          <a:xfrm>
            <a:off x="1524000" y="2311400"/>
            <a:ext cx="2413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必备知识</a:t>
            </a:r>
            <a:endParaRPr lang="en-US" sz="1100"/>
          </a:p>
        </p:txBody>
      </p:sp>
      <p:cxnSp>
        <p:nvCxnSpPr>
          <p:cNvPr id="8" name="Connector 8"/>
          <p:cNvCxnSpPr/>
          <p:nvPr/>
        </p:nvCxnSpPr>
        <p:spPr>
          <a:xfrm rot="-14946">
            <a:off x="1016014" y="30416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9" name="AutoShape 9"/>
          <p:cNvSpPr/>
          <p:nvPr/>
        </p:nvSpPr>
        <p:spPr>
          <a:xfrm>
            <a:off x="952500" y="3302000"/>
            <a:ext cx="3048000" cy="215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333333"/>
                </a:solidFill>
                <a:latin typeface="Noto Sans SC"/>
                <a:ea typeface="Noto Sans SC"/>
                <a:cs typeface="Noto Sans SC"/>
                <a:sym typeface="Noto Sans SC"/>
              </a:rPr>
              <a:t>深入理解战略管理制度体系的内涵与核心构成要素，掌握体系建立的关键原则、标准流程及高效运营机制。厘清体系与公司治理结构、企业文化建设之间的内在逻辑与互动关系，夯实理论基础。</a:t>
            </a:r>
            <a:endParaRPr lang="en-US" sz="1100"/>
          </a:p>
        </p:txBody>
      </p:sp>
      <p:sp>
        <p:nvSpPr>
          <p:cNvPr id="10" name="AutoShape 10"/>
          <p:cNvSpPr/>
          <p:nvPr/>
        </p:nvSpPr>
        <p:spPr>
          <a:xfrm>
            <a:off x="4381500" y="2032000"/>
            <a:ext cx="3429000" cy="36830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4381500" y="2032000"/>
            <a:ext cx="3429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35500" y="2349500"/>
            <a:ext cx="406400" cy="406400"/>
          </a:xfrm>
          <a:prstGeom prst="rect">
            <a:avLst/>
          </a:prstGeom>
        </p:spPr>
      </p:pic>
      <p:sp>
        <p:nvSpPr>
          <p:cNvPr id="13" name="AutoShape 13"/>
          <p:cNvSpPr/>
          <p:nvPr/>
        </p:nvSpPr>
        <p:spPr>
          <a:xfrm>
            <a:off x="5143500" y="2311400"/>
            <a:ext cx="2413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关键能力</a:t>
            </a:r>
            <a:endParaRPr lang="en-US" sz="1100"/>
          </a:p>
        </p:txBody>
      </p:sp>
      <p:cxnSp>
        <p:nvCxnSpPr>
          <p:cNvPr id="14" name="Connector 14"/>
          <p:cNvCxnSpPr/>
          <p:nvPr/>
        </p:nvCxnSpPr>
        <p:spPr>
          <a:xfrm rot="-14946">
            <a:off x="4635514" y="30416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15" name="AutoShape 15"/>
          <p:cNvSpPr/>
          <p:nvPr/>
        </p:nvSpPr>
        <p:spPr>
          <a:xfrm>
            <a:off x="4572000" y="3302000"/>
            <a:ext cx="3048000" cy="215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333333"/>
                </a:solidFill>
                <a:latin typeface="Noto Sans SC"/>
                <a:ea typeface="Noto Sans SC"/>
                <a:cs typeface="Noto Sans SC"/>
                <a:sym typeface="Noto Sans SC"/>
              </a:rPr>
              <a:t>融合跨专业理论与真实商业案例，锻炼跨领域分析和综合研判能力。强化对复杂战略问题的拆解、归纳与观点提炼技能，提升将理论知识转化为实际问题解决方案的应用能力。</a:t>
            </a:r>
            <a:endParaRPr lang="en-US" sz="1100"/>
          </a:p>
        </p:txBody>
      </p:sp>
      <p:sp>
        <p:nvSpPr>
          <p:cNvPr id="16" name="AutoShape 16"/>
          <p:cNvSpPr/>
          <p:nvPr/>
        </p:nvSpPr>
        <p:spPr>
          <a:xfrm>
            <a:off x="8001000" y="2032000"/>
            <a:ext cx="3429000" cy="36830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8001000" y="2032000"/>
            <a:ext cx="3429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55000" y="2349500"/>
            <a:ext cx="406400" cy="406400"/>
          </a:xfrm>
          <a:prstGeom prst="rect">
            <a:avLst/>
          </a:prstGeom>
        </p:spPr>
      </p:pic>
      <p:sp>
        <p:nvSpPr>
          <p:cNvPr id="19" name="AutoShape 19"/>
          <p:cNvSpPr/>
          <p:nvPr/>
        </p:nvSpPr>
        <p:spPr>
          <a:xfrm>
            <a:off x="8763000" y="2311400"/>
            <a:ext cx="2413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核心素养</a:t>
            </a:r>
            <a:endParaRPr lang="en-US" sz="1100"/>
          </a:p>
        </p:txBody>
      </p:sp>
      <p:cxnSp>
        <p:nvCxnSpPr>
          <p:cNvPr id="20" name="Connector 20"/>
          <p:cNvCxnSpPr/>
          <p:nvPr/>
        </p:nvCxnSpPr>
        <p:spPr>
          <a:xfrm rot="-14946">
            <a:off x="8255014" y="30416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21" name="AutoShape 21"/>
          <p:cNvSpPr/>
          <p:nvPr/>
        </p:nvSpPr>
        <p:spPr>
          <a:xfrm>
            <a:off x="8191500" y="3302000"/>
            <a:ext cx="3048000" cy="215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333333"/>
                </a:solidFill>
                <a:latin typeface="Noto Sans SC"/>
                <a:ea typeface="Noto Sans SC"/>
                <a:cs typeface="Noto Sans SC"/>
                <a:sym typeface="Noto Sans SC"/>
              </a:rPr>
              <a:t>着力培育前瞻性的战略视野与系统化的思维模式，学会从全局高度审视企业发展。树立多视角、全方位分析问题的意识，构建起辩证、客观、长远的战略认知框架与价值判断体系。</a:t>
            </a:r>
            <a:endParaRPr lang="en-US" sz="1100"/>
          </a:p>
        </p:txBody>
      </p:sp>
      <p:sp>
        <p:nvSpPr>
          <p:cNvPr id="22" name="AutoShape 22"/>
          <p:cNvSpPr/>
          <p:nvPr/>
        </p:nvSpPr>
        <p:spPr>
          <a:xfrm>
            <a:off x="762000" y="5969000"/>
            <a:ext cx="10668000" cy="6350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952500" y="6070600"/>
            <a:ext cx="10287000" cy="431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004D40"/>
                </a:solidFill>
                <a:latin typeface="Noto Sans SC"/>
                <a:ea typeface="Noto Sans SC"/>
                <a:cs typeface="Noto Sans SC"/>
                <a:sym typeface="Noto Sans SC"/>
              </a:rPr>
              <a:t>以“知识奠基、能力赋能、素养铸魂”为核心逻辑，构建全方位、多层次的战略管理人才培养闭环。</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实际工作过程与理论学习场景</a:t>
            </a:r>
            <a:endParaRPr lang="en-US" sz="1100"/>
          </a:p>
        </p:txBody>
      </p:sp>
      <p:cxnSp>
        <p:nvCxnSpPr>
          <p:cNvPr id="4" name="Connector 4"/>
          <p:cNvCxnSpPr/>
          <p:nvPr/>
        </p:nvCxnSpPr>
        <p:spPr>
          <a:xfrm rot="-4092">
            <a:off x="762004" y="1390650"/>
            <a:ext cx="10668000" cy="12700"/>
          </a:xfrm>
          <a:prstGeom prst="straightConnector1">
            <a:avLst/>
          </a:prstGeom>
          <a:solidFill>
            <a:srgbClr val="DEE0E3">
              <a:alpha val="100000"/>
            </a:srgbClr>
          </a:solidFill>
          <a:ln w="25400" cap="flat" cmpd="sng">
            <a:solidFill>
              <a:srgbClr val="004D40">
                <a:alpha val="100000"/>
              </a:srgbClr>
            </a:solidFill>
            <a:prstDash val="solid"/>
            <a:round/>
            <a:headEnd type="none" w="lg" len="lg"/>
            <a:tailEnd type="none" w="lg" len="lg"/>
          </a:ln>
        </p:spPr>
      </p:cxnSp>
      <p:sp>
        <p:nvSpPr>
          <p:cNvPr id="5" name="AutoShape 5"/>
          <p:cNvSpPr/>
          <p:nvPr/>
        </p:nvSpPr>
        <p:spPr>
          <a:xfrm>
            <a:off x="762000" y="1905000"/>
            <a:ext cx="2476500" cy="1968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1905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952500" y="2032000"/>
            <a:ext cx="215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01. 明确内涵与构成</a:t>
            </a:r>
            <a:endParaRPr lang="en-US" sz="1100"/>
          </a:p>
        </p:txBody>
      </p:sp>
      <p:sp>
        <p:nvSpPr>
          <p:cNvPr id="8" name="AutoShape 8"/>
          <p:cNvSpPr/>
          <p:nvPr/>
        </p:nvSpPr>
        <p:spPr>
          <a:xfrm>
            <a:off x="952500" y="2603500"/>
            <a:ext cx="2159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界定战略管理制度体系的核心定义，厘清其内在结构与关键要素，为后续构建工作奠定坚实的认知基础。</a:t>
            </a:r>
            <a:endParaRPr lang="en-US" sz="1100"/>
          </a:p>
        </p:txBody>
      </p:sp>
      <p:sp>
        <p:nvSpPr>
          <p:cNvPr id="9" name="AutoShape 9"/>
          <p:cNvSpPr/>
          <p:nvPr/>
        </p:nvSpPr>
        <p:spPr>
          <a:xfrm>
            <a:off x="3429000" y="1905000"/>
            <a:ext cx="2476500" cy="1968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3429000" y="1905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3619500" y="2032000"/>
            <a:ext cx="215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02. 设计与建立框架</a:t>
            </a:r>
            <a:endParaRPr lang="en-US" sz="1100"/>
          </a:p>
        </p:txBody>
      </p:sp>
      <p:sp>
        <p:nvSpPr>
          <p:cNvPr id="12" name="AutoShape 12"/>
          <p:cNvSpPr/>
          <p:nvPr/>
        </p:nvSpPr>
        <p:spPr>
          <a:xfrm>
            <a:off x="3619500" y="2603500"/>
            <a:ext cx="2159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基于组织战略目标，科学设计制度框架与流程规范，按阶段逐步搭建完整体系，确保结构合理、逻辑闭环。</a:t>
            </a:r>
            <a:endParaRPr lang="en-US" sz="1100"/>
          </a:p>
        </p:txBody>
      </p:sp>
      <p:sp>
        <p:nvSpPr>
          <p:cNvPr id="13" name="AutoShape 13"/>
          <p:cNvSpPr/>
          <p:nvPr/>
        </p:nvSpPr>
        <p:spPr>
          <a:xfrm>
            <a:off x="762000" y="4191000"/>
            <a:ext cx="2476500" cy="1968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762000" y="4191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952500" y="4318000"/>
            <a:ext cx="215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03. 全流程运营维护</a:t>
            </a:r>
            <a:endParaRPr lang="en-US" sz="1100"/>
          </a:p>
        </p:txBody>
      </p:sp>
      <p:sp>
        <p:nvSpPr>
          <p:cNvPr id="16" name="AutoShape 16"/>
          <p:cNvSpPr/>
          <p:nvPr/>
        </p:nvSpPr>
        <p:spPr>
          <a:xfrm>
            <a:off x="952500" y="4889500"/>
            <a:ext cx="2159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统筹制度的制定、实施、监控与评估工作，及时响应执行中的问题，保障体系有效运转，落实管理要求。</a:t>
            </a:r>
            <a:endParaRPr lang="en-US" sz="1100"/>
          </a:p>
        </p:txBody>
      </p:sp>
      <p:sp>
        <p:nvSpPr>
          <p:cNvPr id="17" name="AutoShape 17"/>
          <p:cNvSpPr/>
          <p:nvPr/>
        </p:nvSpPr>
        <p:spPr>
          <a:xfrm>
            <a:off x="3429000" y="4191000"/>
            <a:ext cx="2476500" cy="1968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3429000" y="4191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3619500" y="4318000"/>
            <a:ext cx="215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04. 动态化持续优化</a:t>
            </a:r>
            <a:endParaRPr lang="en-US" sz="1100"/>
          </a:p>
        </p:txBody>
      </p:sp>
      <p:sp>
        <p:nvSpPr>
          <p:cNvPr id="20" name="AutoShape 20"/>
          <p:cNvSpPr/>
          <p:nvPr/>
        </p:nvSpPr>
        <p:spPr>
          <a:xfrm>
            <a:off x="3619500" y="4889500"/>
            <a:ext cx="2159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收集内外部反馈与数据，定期复盘制度效能，针对性调整完善体系内容，实现管理能力的螺旋式上升。</a:t>
            </a:r>
            <a:endParaRPr lang="en-US" sz="1100"/>
          </a:p>
        </p:txBody>
      </p:sp>
      <p:cxnSp>
        <p:nvCxnSpPr>
          <p:cNvPr id="21" name="Connector 21"/>
          <p:cNvCxnSpPr/>
          <p:nvPr/>
        </p:nvCxnSpPr>
        <p:spPr>
          <a:xfrm rot="5389738">
            <a:off x="4095750" y="4025909"/>
            <a:ext cx="4254500" cy="12700"/>
          </a:xfrm>
          <a:prstGeom prst="straightConnector1">
            <a:avLst/>
          </a:prstGeom>
          <a:solidFill>
            <a:srgbClr val="DEE0E3">
              <a:alpha val="100000"/>
            </a:srgbClr>
          </a:solidFill>
          <a:ln w="12700" cap="flat" cmpd="sng">
            <a:solidFill>
              <a:srgbClr val="004D40">
                <a:alpha val="30000"/>
              </a:srgbClr>
            </a:solidFill>
            <a:prstDash val="dash"/>
            <a:round/>
            <a:headEnd type="none" w="med" len="med"/>
            <a:tailEnd type="none" w="med" len="med"/>
          </a:ln>
        </p:spPr>
      </p:cxnSp>
      <p:sp>
        <p:nvSpPr>
          <p:cNvPr id="22" name="AutoShape 22"/>
          <p:cNvSpPr/>
          <p:nvPr/>
        </p:nvSpPr>
        <p:spPr>
          <a:xfrm>
            <a:off x="6477000" y="1905000"/>
            <a:ext cx="508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04D40"/>
                </a:solidFill>
                <a:latin typeface="Noto Sans SC"/>
                <a:ea typeface="Noto Sans SC"/>
                <a:cs typeface="Noto Sans SC"/>
                <a:sym typeface="Noto Sans SC"/>
              </a:rPr>
              <a:t>理论学习场景矩阵：知识与实践的深度融合</a:t>
            </a:r>
            <a:endParaRPr lang="en-US" sz="1100"/>
          </a:p>
        </p:txBody>
      </p:sp>
      <p:sp>
        <p:nvSpPr>
          <p:cNvPr id="23" name="AutoShape 23"/>
          <p:cNvSpPr/>
          <p:nvPr/>
        </p:nvSpPr>
        <p:spPr>
          <a:xfrm>
            <a:off x="6477000" y="2667000"/>
            <a:ext cx="5080000" cy="508000"/>
          </a:xfrm>
          <a:prstGeom prst="roundRect">
            <a:avLst>
              <a:gd name="adj" fmla="val 0"/>
            </a:avLst>
          </a:prstGeom>
          <a:solidFill>
            <a:srgbClr val="004D40">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6540500" y="2768600"/>
            <a:ext cx="1143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004D40"/>
                </a:solidFill>
                <a:latin typeface="Noto Sans SC"/>
                <a:ea typeface="Noto Sans SC"/>
                <a:cs typeface="Noto Sans SC"/>
                <a:sym typeface="Noto Sans SC"/>
              </a:rPr>
              <a:t>学习维度</a:t>
            </a:r>
            <a:endParaRPr lang="en-US" sz="1100"/>
          </a:p>
        </p:txBody>
      </p:sp>
      <p:sp>
        <p:nvSpPr>
          <p:cNvPr id="25" name="AutoShape 25"/>
          <p:cNvSpPr/>
          <p:nvPr/>
        </p:nvSpPr>
        <p:spPr>
          <a:xfrm>
            <a:off x="7747000" y="2768600"/>
            <a:ext cx="3746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004D40"/>
                </a:solidFill>
                <a:latin typeface="Noto Sans SC"/>
                <a:ea typeface="Noto Sans SC"/>
                <a:cs typeface="Noto Sans SC"/>
                <a:sym typeface="Noto Sans SC"/>
              </a:rPr>
              <a:t>对应核心工作阶段映射</a:t>
            </a:r>
            <a:endParaRPr lang="en-US" sz="1100"/>
          </a:p>
        </p:txBody>
      </p:sp>
      <p:sp>
        <p:nvSpPr>
          <p:cNvPr id="26" name="AutoShape 26"/>
          <p:cNvSpPr/>
          <p:nvPr/>
        </p:nvSpPr>
        <p:spPr>
          <a:xfrm>
            <a:off x="6477000" y="3429000"/>
            <a:ext cx="5080000" cy="7620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sp>
        <p:nvSpPr>
          <p:cNvPr id="27" name="AutoShape 27"/>
          <p:cNvSpPr/>
          <p:nvPr/>
        </p:nvSpPr>
        <p:spPr>
          <a:xfrm>
            <a:off x="6540500" y="3492500"/>
            <a:ext cx="1143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内涵与构成</a:t>
            </a:r>
            <a:endParaRPr lang="en-US" sz="1100"/>
          </a:p>
        </p:txBody>
      </p:sp>
      <p:cxnSp>
        <p:nvCxnSpPr>
          <p:cNvPr id="28" name="Connector 28"/>
          <p:cNvCxnSpPr/>
          <p:nvPr/>
        </p:nvCxnSpPr>
        <p:spPr>
          <a:xfrm rot="5331254">
            <a:off x="7366000" y="3803713"/>
            <a:ext cx="635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29" name="AutoShape 29"/>
          <p:cNvSpPr/>
          <p:nvPr/>
        </p:nvSpPr>
        <p:spPr>
          <a:xfrm>
            <a:off x="7747000" y="3492500"/>
            <a:ext cx="374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重点支撑“明确内涵”与“设计建立”阶段，夯实理论认知，确保制度体系的构建方向与核心定义高度统一。</a:t>
            </a:r>
            <a:endParaRPr lang="en-US" sz="1100"/>
          </a:p>
        </p:txBody>
      </p:sp>
      <p:sp>
        <p:nvSpPr>
          <p:cNvPr id="30" name="AutoShape 30"/>
          <p:cNvSpPr/>
          <p:nvPr/>
        </p:nvSpPr>
        <p:spPr>
          <a:xfrm>
            <a:off x="6477000" y="4318000"/>
            <a:ext cx="5080000" cy="7620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sp>
        <p:nvSpPr>
          <p:cNvPr id="31" name="AutoShape 31"/>
          <p:cNvSpPr/>
          <p:nvPr/>
        </p:nvSpPr>
        <p:spPr>
          <a:xfrm>
            <a:off x="6540500" y="4381500"/>
            <a:ext cx="1143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建立与运营</a:t>
            </a:r>
            <a:endParaRPr lang="en-US" sz="1100"/>
          </a:p>
        </p:txBody>
      </p:sp>
      <p:cxnSp>
        <p:nvCxnSpPr>
          <p:cNvPr id="32" name="Connector 32"/>
          <p:cNvCxnSpPr/>
          <p:nvPr/>
        </p:nvCxnSpPr>
        <p:spPr>
          <a:xfrm rot="5331254">
            <a:off x="7366000" y="4692713"/>
            <a:ext cx="635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33" name="AutoShape 33"/>
          <p:cNvSpPr/>
          <p:nvPr/>
        </p:nvSpPr>
        <p:spPr>
          <a:xfrm>
            <a:off x="7747000" y="4381500"/>
            <a:ext cx="374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覆盖“设计建立”至“持续优化”全周期，聚焦实操方法，解决从搭建落地到迭代升级中的具体执行问题。</a:t>
            </a:r>
            <a:endParaRPr lang="en-US" sz="1100"/>
          </a:p>
        </p:txBody>
      </p:sp>
      <p:sp>
        <p:nvSpPr>
          <p:cNvPr id="34" name="AutoShape 34"/>
          <p:cNvSpPr/>
          <p:nvPr/>
        </p:nvSpPr>
        <p:spPr>
          <a:xfrm>
            <a:off x="6477000" y="5270500"/>
            <a:ext cx="5080000" cy="762000"/>
          </a:xfrm>
          <a:prstGeom prst="roundRect">
            <a:avLst>
              <a:gd name="adj" fmla="val 0"/>
            </a:avLst>
          </a:prstGeom>
          <a:solidFill>
            <a:srgbClr val="FFFFFF">
              <a:alpha val="60000"/>
            </a:srgbClr>
          </a:solidFill>
          <a:ln w="12700" cap="flat" cmpd="sng">
            <a:solidFill>
              <a:srgbClr val="004D40">
                <a:alpha val="10000"/>
              </a:srgbClr>
            </a:solidFill>
            <a:prstDash val="solid"/>
            <a:round/>
          </a:ln>
        </p:spPr>
        <p:txBody>
          <a:bodyPr vert="horz" wrap="square" lIns="63500" tIns="63500" rIns="63500" bIns="63500" rtlCol="0" anchor="ctr"/>
          <a:lstStyle/>
          <a:p>
            <a:pPr algn="ctr">
              <a:defRPr/>
            </a:pPr>
            <a:endParaRPr/>
          </a:p>
        </p:txBody>
      </p:sp>
      <p:sp>
        <p:nvSpPr>
          <p:cNvPr id="35" name="AutoShape 35"/>
          <p:cNvSpPr/>
          <p:nvPr/>
        </p:nvSpPr>
        <p:spPr>
          <a:xfrm>
            <a:off x="6540500" y="5334000"/>
            <a:ext cx="1143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333333"/>
                </a:solidFill>
                <a:latin typeface="Noto Sans SC"/>
                <a:ea typeface="Noto Sans SC"/>
                <a:cs typeface="Noto Sans SC"/>
                <a:sym typeface="Noto Sans SC"/>
              </a:rPr>
              <a:t>前沿与创新</a:t>
            </a:r>
            <a:endParaRPr lang="en-US" sz="1100"/>
          </a:p>
        </p:txBody>
      </p:sp>
      <p:cxnSp>
        <p:nvCxnSpPr>
          <p:cNvPr id="36" name="Connector 36"/>
          <p:cNvCxnSpPr/>
          <p:nvPr/>
        </p:nvCxnSpPr>
        <p:spPr>
          <a:xfrm rot="5331254">
            <a:off x="7366000" y="5645213"/>
            <a:ext cx="6350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37" name="AutoShape 37"/>
          <p:cNvSpPr/>
          <p:nvPr/>
        </p:nvSpPr>
        <p:spPr>
          <a:xfrm>
            <a:off x="7747000" y="5334000"/>
            <a:ext cx="374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55555"/>
                </a:solidFill>
                <a:latin typeface="Noto Sans SC"/>
                <a:ea typeface="Noto Sans SC"/>
                <a:cs typeface="Noto Sans SC"/>
                <a:sym typeface="Noto Sans SC"/>
              </a:rPr>
              <a:t>贯穿“设计建立”到“持续优化”全过程，引入行业前沿理论，为体系的长效运营与动态迭代提供创新思路。</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基本知识：内涵与构成</a:t>
            </a:r>
            <a:endParaRPr lang="en-US" sz="1100"/>
          </a:p>
        </p:txBody>
      </p:sp>
      <p:pic>
        <p:nvPicPr>
          <p:cNvPr id="4" name="Picture 4"/>
          <p:cNvPicPr>
            <a:picLocks noChangeAspect="1"/>
          </p:cNvPicPr>
          <p:nvPr/>
        </p:nvPicPr>
        <p:blipFill>
          <a:blip r:embed="rId4"/>
          <a:srcRect t="5559" b="5559"/>
          <a:stretch>
            <a:fillRect/>
          </a:stretch>
        </p:blipFill>
        <p:spPr>
          <a:xfrm>
            <a:off x="762000" y="1778000"/>
            <a:ext cx="4318000" cy="2794000"/>
          </a:xfrm>
          <a:prstGeom prst="rect">
            <a:avLst/>
          </a:prstGeom>
          <a:noFill/>
          <a:ln w="25400" cap="flat" cmpd="sng">
            <a:noFill/>
            <a:prstDash val="solid"/>
            <a:round/>
          </a:ln>
        </p:spPr>
      </p:pic>
      <p:sp>
        <p:nvSpPr>
          <p:cNvPr id="5" name="AutoShape 5"/>
          <p:cNvSpPr/>
          <p:nvPr/>
        </p:nvSpPr>
        <p:spPr>
          <a:xfrm>
            <a:off x="762000" y="4889500"/>
            <a:ext cx="4318000" cy="1460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4889500"/>
            <a:ext cx="76200" cy="1460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965200" y="5016500"/>
            <a:ext cx="39878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3C3C3C"/>
                </a:solidFill>
                <a:latin typeface="Noto Sans SC"/>
                <a:ea typeface="Noto Sans SC"/>
                <a:cs typeface="Noto Sans SC"/>
                <a:sym typeface="Noto Sans SC"/>
              </a:rPr>
              <a:t>战略管理制度体系是组织为有效管理战略活动，而设计实施的一系列正式、系统化的规则、流程、政策与组织安排的总称，是战略落地的制度保障。</a:t>
            </a:r>
            <a:endParaRPr lang="en-US" sz="1100"/>
          </a:p>
        </p:txBody>
      </p:sp>
      <p:cxnSp>
        <p:nvCxnSpPr>
          <p:cNvPr id="8" name="Connector 8"/>
          <p:cNvCxnSpPr/>
          <p:nvPr/>
        </p:nvCxnSpPr>
        <p:spPr>
          <a:xfrm rot="5390450">
            <a:off x="3429000" y="4057659"/>
            <a:ext cx="4572000" cy="12700"/>
          </a:xfrm>
          <a:prstGeom prst="straightConnector1">
            <a:avLst/>
          </a:prstGeom>
          <a:solidFill>
            <a:srgbClr val="DEE0E3">
              <a:alpha val="100000"/>
            </a:srgbClr>
          </a:solidFill>
          <a:ln w="12700" cap="flat" cmpd="sng">
            <a:solidFill>
              <a:srgbClr val="004D40">
                <a:alpha val="20000"/>
              </a:srgbClr>
            </a:solidFill>
            <a:prstDash val="dash"/>
            <a:round/>
            <a:headEnd type="none" w="med" len="med"/>
            <a:tailEnd type="none" w="med" len="med"/>
          </a:ln>
        </p:spPr>
      </p:cxnSp>
      <p:sp>
        <p:nvSpPr>
          <p:cNvPr id="9" name="AutoShape 9"/>
          <p:cNvSpPr/>
          <p:nvPr/>
        </p:nvSpPr>
        <p:spPr>
          <a:xfrm>
            <a:off x="5969000" y="1778000"/>
            <a:ext cx="2730500" cy="1460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21400" y="1930400"/>
            <a:ext cx="355600" cy="355600"/>
          </a:xfrm>
          <a:prstGeom prst="rect">
            <a:avLst/>
          </a:prstGeom>
        </p:spPr>
      </p:pic>
      <p:sp>
        <p:nvSpPr>
          <p:cNvPr id="11" name="AutoShape 11"/>
          <p:cNvSpPr/>
          <p:nvPr/>
        </p:nvSpPr>
        <p:spPr>
          <a:xfrm>
            <a:off x="6604000" y="1905000"/>
            <a:ext cx="1968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系统性：有机整体</a:t>
            </a:r>
            <a:endParaRPr lang="en-US" sz="1100"/>
          </a:p>
        </p:txBody>
      </p:sp>
      <p:cxnSp>
        <p:nvCxnSpPr>
          <p:cNvPr id="12" name="Connector 12"/>
          <p:cNvCxnSpPr/>
          <p:nvPr/>
        </p:nvCxnSpPr>
        <p:spPr>
          <a:xfrm rot="-18285">
            <a:off x="6121417" y="2406650"/>
            <a:ext cx="2387600" cy="12700"/>
          </a:xfrm>
          <a:prstGeom prst="straightConnector1">
            <a:avLst/>
          </a:prstGeom>
          <a:solidFill>
            <a:srgbClr val="DEE0E3">
              <a:alpha val="100000"/>
            </a:srgbClr>
          </a:solidFill>
          <a:ln w="12700" cap="flat" cmpd="sng">
            <a:solidFill>
              <a:srgbClr val="004D40">
                <a:alpha val="10000"/>
              </a:srgbClr>
            </a:solidFill>
            <a:prstDash val="solid"/>
            <a:round/>
            <a:headEnd type="none" w="med" len="med"/>
            <a:tailEnd type="none" w="med" len="med"/>
          </a:ln>
        </p:spPr>
      </p:cxnSp>
      <p:sp>
        <p:nvSpPr>
          <p:cNvPr id="13" name="AutoShape 13"/>
          <p:cNvSpPr/>
          <p:nvPr/>
        </p:nvSpPr>
        <p:spPr>
          <a:xfrm>
            <a:off x="6121400" y="2540000"/>
            <a:ext cx="247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由多个相互关联、相互作用的制度构成，而非孤立的单一文件，形成闭环管理系统。</a:t>
            </a:r>
            <a:endParaRPr lang="en-US" sz="1100"/>
          </a:p>
        </p:txBody>
      </p:sp>
      <p:sp>
        <p:nvSpPr>
          <p:cNvPr id="14" name="AutoShape 14"/>
          <p:cNvSpPr/>
          <p:nvPr/>
        </p:nvSpPr>
        <p:spPr>
          <a:xfrm>
            <a:off x="8890000" y="1778000"/>
            <a:ext cx="2730500" cy="1460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42400" y="1930400"/>
            <a:ext cx="355600" cy="355600"/>
          </a:xfrm>
          <a:prstGeom prst="rect">
            <a:avLst/>
          </a:prstGeom>
        </p:spPr>
      </p:pic>
      <p:sp>
        <p:nvSpPr>
          <p:cNvPr id="16" name="AutoShape 16"/>
          <p:cNvSpPr/>
          <p:nvPr/>
        </p:nvSpPr>
        <p:spPr>
          <a:xfrm>
            <a:off x="9525000" y="1905000"/>
            <a:ext cx="1968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规范性：有章可循</a:t>
            </a:r>
            <a:endParaRPr lang="en-US" sz="1100"/>
          </a:p>
        </p:txBody>
      </p:sp>
      <p:cxnSp>
        <p:nvCxnSpPr>
          <p:cNvPr id="17" name="Connector 17"/>
          <p:cNvCxnSpPr/>
          <p:nvPr/>
        </p:nvCxnSpPr>
        <p:spPr>
          <a:xfrm rot="-18285">
            <a:off x="9042417" y="2406650"/>
            <a:ext cx="2387600" cy="12700"/>
          </a:xfrm>
          <a:prstGeom prst="straightConnector1">
            <a:avLst/>
          </a:prstGeom>
          <a:solidFill>
            <a:srgbClr val="DEE0E3">
              <a:alpha val="100000"/>
            </a:srgbClr>
          </a:solidFill>
          <a:ln w="12700" cap="flat" cmpd="sng">
            <a:solidFill>
              <a:srgbClr val="004D40">
                <a:alpha val="10000"/>
              </a:srgbClr>
            </a:solidFill>
            <a:prstDash val="solid"/>
            <a:round/>
            <a:headEnd type="none" w="med" len="med"/>
            <a:tailEnd type="none" w="med" len="med"/>
          </a:ln>
        </p:spPr>
      </p:cxnSp>
      <p:sp>
        <p:nvSpPr>
          <p:cNvPr id="18" name="AutoShape 18"/>
          <p:cNvSpPr/>
          <p:nvPr/>
        </p:nvSpPr>
        <p:spPr>
          <a:xfrm>
            <a:off x="9042400" y="2540000"/>
            <a:ext cx="247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以正式的规则和流程为依据，明确战略管理各环节的标准，确保活动规范有序开展。</a:t>
            </a:r>
            <a:endParaRPr lang="en-US" sz="1100"/>
          </a:p>
        </p:txBody>
      </p:sp>
      <p:sp>
        <p:nvSpPr>
          <p:cNvPr id="19" name="AutoShape 19"/>
          <p:cNvSpPr/>
          <p:nvPr/>
        </p:nvSpPr>
        <p:spPr>
          <a:xfrm>
            <a:off x="5969000" y="3429000"/>
            <a:ext cx="2730500" cy="1460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21400" y="3581400"/>
            <a:ext cx="355600" cy="355600"/>
          </a:xfrm>
          <a:prstGeom prst="rect">
            <a:avLst/>
          </a:prstGeom>
        </p:spPr>
      </p:pic>
      <p:sp>
        <p:nvSpPr>
          <p:cNvPr id="21" name="AutoShape 21"/>
          <p:cNvSpPr/>
          <p:nvPr/>
        </p:nvSpPr>
        <p:spPr>
          <a:xfrm>
            <a:off x="6604000" y="3556000"/>
            <a:ext cx="1968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动态性：自我调整</a:t>
            </a:r>
            <a:endParaRPr lang="en-US" sz="1100"/>
          </a:p>
        </p:txBody>
      </p:sp>
      <p:cxnSp>
        <p:nvCxnSpPr>
          <p:cNvPr id="22" name="Connector 22"/>
          <p:cNvCxnSpPr/>
          <p:nvPr/>
        </p:nvCxnSpPr>
        <p:spPr>
          <a:xfrm rot="-18285">
            <a:off x="6121417" y="4057650"/>
            <a:ext cx="2387600" cy="12700"/>
          </a:xfrm>
          <a:prstGeom prst="straightConnector1">
            <a:avLst/>
          </a:prstGeom>
          <a:solidFill>
            <a:srgbClr val="DEE0E3">
              <a:alpha val="100000"/>
            </a:srgbClr>
          </a:solidFill>
          <a:ln w="12700" cap="flat" cmpd="sng">
            <a:solidFill>
              <a:srgbClr val="004D40">
                <a:alpha val="10000"/>
              </a:srgbClr>
            </a:solidFill>
            <a:prstDash val="solid"/>
            <a:round/>
            <a:headEnd type="none" w="med" len="med"/>
            <a:tailEnd type="none" w="med" len="med"/>
          </a:ln>
        </p:spPr>
      </p:cxnSp>
      <p:sp>
        <p:nvSpPr>
          <p:cNvPr id="23" name="AutoShape 23"/>
          <p:cNvSpPr/>
          <p:nvPr/>
        </p:nvSpPr>
        <p:spPr>
          <a:xfrm>
            <a:off x="6121400" y="4191000"/>
            <a:ext cx="247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能够根据外部环境变化和内部战略执行反馈，及时修订完善，保持制度的适应性。</a:t>
            </a:r>
            <a:endParaRPr lang="en-US" sz="1100"/>
          </a:p>
        </p:txBody>
      </p:sp>
      <p:sp>
        <p:nvSpPr>
          <p:cNvPr id="24" name="AutoShape 24"/>
          <p:cNvSpPr/>
          <p:nvPr/>
        </p:nvSpPr>
        <p:spPr>
          <a:xfrm>
            <a:off x="8890000" y="3429000"/>
            <a:ext cx="2730500" cy="1460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42400" y="3581400"/>
            <a:ext cx="355600" cy="355600"/>
          </a:xfrm>
          <a:prstGeom prst="rect">
            <a:avLst/>
          </a:prstGeom>
        </p:spPr>
      </p:pic>
      <p:sp>
        <p:nvSpPr>
          <p:cNvPr id="26" name="AutoShape 26"/>
          <p:cNvSpPr/>
          <p:nvPr/>
        </p:nvSpPr>
        <p:spPr>
          <a:xfrm>
            <a:off x="9525000" y="3556000"/>
            <a:ext cx="1968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导向性：目标引领</a:t>
            </a:r>
            <a:endParaRPr lang="en-US" sz="1100"/>
          </a:p>
        </p:txBody>
      </p:sp>
      <p:cxnSp>
        <p:nvCxnSpPr>
          <p:cNvPr id="27" name="Connector 27"/>
          <p:cNvCxnSpPr/>
          <p:nvPr/>
        </p:nvCxnSpPr>
        <p:spPr>
          <a:xfrm rot="-18285">
            <a:off x="9042417" y="4057650"/>
            <a:ext cx="2387600" cy="12700"/>
          </a:xfrm>
          <a:prstGeom prst="straightConnector1">
            <a:avLst/>
          </a:prstGeom>
          <a:solidFill>
            <a:srgbClr val="DEE0E3">
              <a:alpha val="100000"/>
            </a:srgbClr>
          </a:solidFill>
          <a:ln w="12700" cap="flat" cmpd="sng">
            <a:solidFill>
              <a:srgbClr val="004D40">
                <a:alpha val="10000"/>
              </a:srgbClr>
            </a:solidFill>
            <a:prstDash val="solid"/>
            <a:round/>
            <a:headEnd type="none" w="med" len="med"/>
            <a:tailEnd type="none" w="med" len="med"/>
          </a:ln>
        </p:spPr>
      </p:cxnSp>
      <p:sp>
        <p:nvSpPr>
          <p:cNvPr id="28" name="AutoShape 28"/>
          <p:cNvSpPr/>
          <p:nvPr/>
        </p:nvSpPr>
        <p:spPr>
          <a:xfrm>
            <a:off x="9042400" y="4191000"/>
            <a:ext cx="2476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所有制度设计均围绕组织的核心战略目标展开，确保各项管理活动服务于战略实现。</a:t>
            </a:r>
            <a:endParaRPr lang="en-US" sz="1100"/>
          </a:p>
        </p:txBody>
      </p:sp>
      <p:sp>
        <p:nvSpPr>
          <p:cNvPr id="29" name="AutoShape 29"/>
          <p:cNvSpPr/>
          <p:nvPr/>
        </p:nvSpPr>
        <p:spPr>
          <a:xfrm>
            <a:off x="5969000" y="5143500"/>
            <a:ext cx="5651500" cy="1206500"/>
          </a:xfrm>
          <a:prstGeom prst="roundRect">
            <a:avLst>
              <a:gd name="adj" fmla="val 0"/>
            </a:avLst>
          </a:prstGeom>
          <a:solidFill>
            <a:srgbClr val="FFFFFF">
              <a:alpha val="70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pic>
        <p:nvPicPr>
          <p:cNvPr id="30" name="Picture 3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21400" y="5334000"/>
            <a:ext cx="355600" cy="355600"/>
          </a:xfrm>
          <a:prstGeom prst="rect">
            <a:avLst/>
          </a:prstGeom>
        </p:spPr>
      </p:pic>
      <p:sp>
        <p:nvSpPr>
          <p:cNvPr id="31" name="AutoShape 31"/>
          <p:cNvSpPr/>
          <p:nvPr/>
        </p:nvSpPr>
        <p:spPr>
          <a:xfrm>
            <a:off x="6604000" y="5308600"/>
            <a:ext cx="2286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全员性：共同参与</a:t>
            </a:r>
            <a:endParaRPr lang="en-US" sz="1100"/>
          </a:p>
        </p:txBody>
      </p:sp>
      <p:cxnSp>
        <p:nvCxnSpPr>
          <p:cNvPr id="32" name="Connector 32"/>
          <p:cNvCxnSpPr/>
          <p:nvPr/>
        </p:nvCxnSpPr>
        <p:spPr>
          <a:xfrm rot="5354166">
            <a:off x="8540750" y="5740442"/>
            <a:ext cx="9525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33" name="AutoShape 33"/>
          <p:cNvSpPr/>
          <p:nvPr/>
        </p:nvSpPr>
        <p:spPr>
          <a:xfrm>
            <a:off x="6121400" y="5842000"/>
            <a:ext cx="2730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战略管理不仅是高层的职责，更需要全体员工的理解、认同与执行。</a:t>
            </a:r>
            <a:endParaRPr lang="en-US" sz="1100"/>
          </a:p>
        </p:txBody>
      </p:sp>
      <p:sp>
        <p:nvSpPr>
          <p:cNvPr id="34" name="AutoShape 34"/>
          <p:cNvSpPr/>
          <p:nvPr/>
        </p:nvSpPr>
        <p:spPr>
          <a:xfrm>
            <a:off x="9144000" y="5397500"/>
            <a:ext cx="23495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200" b="0" i="0" u="none" strike="noStrike">
                <a:solidFill>
                  <a:srgbClr val="505050"/>
                </a:solidFill>
                <a:latin typeface="Noto Sans SC"/>
                <a:ea typeface="Noto Sans SC"/>
                <a:cs typeface="Noto Sans SC"/>
                <a:sym typeface="Noto Sans SC"/>
              </a:rPr>
              <a:t>通过制度明确各层级、各岗位在战略管理中的角色，形成全员参与的战略执行氛围。</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基本知识：构成要素详解</a:t>
            </a:r>
            <a:endParaRPr lang="en-US" sz="1100"/>
          </a:p>
        </p:txBody>
      </p:sp>
      <p:sp>
        <p:nvSpPr>
          <p:cNvPr id="4" name="AutoShape 4"/>
          <p:cNvSpPr/>
          <p:nvPr/>
        </p:nvSpPr>
        <p:spPr>
          <a:xfrm>
            <a:off x="762000" y="1397000"/>
            <a:ext cx="10668000" cy="25400"/>
          </a:xfrm>
          <a:prstGeom prst="roundRect">
            <a:avLst>
              <a:gd name="adj" fmla="val 0"/>
            </a:avLst>
          </a:prstGeom>
          <a:solidFill>
            <a:srgbClr val="004D40">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2032000"/>
            <a:ext cx="3429000" cy="19685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2032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22500"/>
            <a:ext cx="304800" cy="304800"/>
          </a:xfrm>
          <a:prstGeom prst="rect">
            <a:avLst/>
          </a:prstGeom>
        </p:spPr>
      </p:pic>
      <p:sp>
        <p:nvSpPr>
          <p:cNvPr id="8" name="AutoShape 8"/>
          <p:cNvSpPr/>
          <p:nvPr/>
        </p:nvSpPr>
        <p:spPr>
          <a:xfrm>
            <a:off x="1460500" y="2184400"/>
            <a:ext cx="2603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01 战略制定制度</a:t>
            </a:r>
            <a:endParaRPr lang="en-US" sz="1100"/>
          </a:p>
        </p:txBody>
      </p:sp>
      <p:cxnSp>
        <p:nvCxnSpPr>
          <p:cNvPr id="9" name="Connector 9"/>
          <p:cNvCxnSpPr/>
          <p:nvPr/>
        </p:nvCxnSpPr>
        <p:spPr>
          <a:xfrm rot="-14946">
            <a:off x="1016014" y="27241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10" name="AutoShape 10"/>
          <p:cNvSpPr/>
          <p:nvPr/>
        </p:nvSpPr>
        <p:spPr>
          <a:xfrm>
            <a:off x="1016000" y="28575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规范战略规划全流程，建立完善的内外部环境分析机制，确立常态化的战略议题研讨制度，确保战略方向科学可行。</a:t>
            </a:r>
            <a:endParaRPr lang="en-US" sz="1100"/>
          </a:p>
        </p:txBody>
      </p:sp>
      <p:sp>
        <p:nvSpPr>
          <p:cNvPr id="11" name="AutoShape 11"/>
          <p:cNvSpPr/>
          <p:nvPr/>
        </p:nvSpPr>
        <p:spPr>
          <a:xfrm>
            <a:off x="4445000" y="2032000"/>
            <a:ext cx="3429000" cy="19685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4445000" y="2032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222500"/>
            <a:ext cx="304800" cy="304800"/>
          </a:xfrm>
          <a:prstGeom prst="rect">
            <a:avLst/>
          </a:prstGeom>
        </p:spPr>
      </p:pic>
      <p:sp>
        <p:nvSpPr>
          <p:cNvPr id="14" name="AutoShape 14"/>
          <p:cNvSpPr/>
          <p:nvPr/>
        </p:nvSpPr>
        <p:spPr>
          <a:xfrm>
            <a:off x="5143500" y="2184400"/>
            <a:ext cx="2603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02 战略实施制度</a:t>
            </a:r>
            <a:endParaRPr lang="en-US" sz="1100"/>
          </a:p>
        </p:txBody>
      </p:sp>
      <p:cxnSp>
        <p:nvCxnSpPr>
          <p:cNvPr id="15" name="Connector 15"/>
          <p:cNvCxnSpPr/>
          <p:nvPr/>
        </p:nvCxnSpPr>
        <p:spPr>
          <a:xfrm rot="-14946">
            <a:off x="4699014" y="27241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16" name="AutoShape 16"/>
          <p:cNvSpPr/>
          <p:nvPr/>
        </p:nvSpPr>
        <p:spPr>
          <a:xfrm>
            <a:off x="4699000" y="28575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将总体战略目标层层分解，制定匹配的年度经营计划与预算方案，辅以规范的项目管理制度，保障战略落地执行。</a:t>
            </a:r>
            <a:endParaRPr lang="en-US" sz="1100"/>
          </a:p>
        </p:txBody>
      </p:sp>
      <p:sp>
        <p:nvSpPr>
          <p:cNvPr id="17" name="AutoShape 17"/>
          <p:cNvSpPr/>
          <p:nvPr/>
        </p:nvSpPr>
        <p:spPr>
          <a:xfrm>
            <a:off x="8128000" y="2032000"/>
            <a:ext cx="3429000" cy="19685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8128000" y="2032000"/>
            <a:ext cx="76200" cy="1968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222500"/>
            <a:ext cx="304800" cy="304800"/>
          </a:xfrm>
          <a:prstGeom prst="rect">
            <a:avLst/>
          </a:prstGeom>
        </p:spPr>
      </p:pic>
      <p:sp>
        <p:nvSpPr>
          <p:cNvPr id="20" name="AutoShape 20"/>
          <p:cNvSpPr/>
          <p:nvPr/>
        </p:nvSpPr>
        <p:spPr>
          <a:xfrm>
            <a:off x="8826500" y="2184400"/>
            <a:ext cx="2603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03 监控与评估制度</a:t>
            </a:r>
            <a:endParaRPr lang="en-US" sz="1100"/>
          </a:p>
        </p:txBody>
      </p:sp>
      <p:cxnSp>
        <p:nvCxnSpPr>
          <p:cNvPr id="21" name="Connector 21"/>
          <p:cNvCxnSpPr/>
          <p:nvPr/>
        </p:nvCxnSpPr>
        <p:spPr>
          <a:xfrm rot="-14946">
            <a:off x="8382014" y="2724150"/>
            <a:ext cx="29210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22" name="AutoShape 22"/>
          <p:cNvSpPr/>
          <p:nvPr/>
        </p:nvSpPr>
        <p:spPr>
          <a:xfrm>
            <a:off x="8382000" y="28575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构建科学的KPI指标体系，建立定期的战略执行报告制度，开展独立的战略审计工作，及时跟踪战略实施成效。</a:t>
            </a:r>
            <a:endParaRPr lang="en-US" sz="1100"/>
          </a:p>
        </p:txBody>
      </p:sp>
      <p:sp>
        <p:nvSpPr>
          <p:cNvPr id="23" name="AutoShape 23"/>
          <p:cNvSpPr/>
          <p:nvPr/>
        </p:nvSpPr>
        <p:spPr>
          <a:xfrm>
            <a:off x="762000" y="4445000"/>
            <a:ext cx="5270500" cy="17780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762000" y="44450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5" name="Picture 2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635500"/>
            <a:ext cx="304800" cy="304800"/>
          </a:xfrm>
          <a:prstGeom prst="rect">
            <a:avLst/>
          </a:prstGeom>
        </p:spPr>
      </p:pic>
      <p:sp>
        <p:nvSpPr>
          <p:cNvPr id="26" name="AutoShape 26"/>
          <p:cNvSpPr/>
          <p:nvPr/>
        </p:nvSpPr>
        <p:spPr>
          <a:xfrm>
            <a:off x="1460500" y="45974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04 战略调整制度</a:t>
            </a:r>
            <a:endParaRPr lang="en-US" sz="1100"/>
          </a:p>
        </p:txBody>
      </p:sp>
      <p:cxnSp>
        <p:nvCxnSpPr>
          <p:cNvPr id="27" name="Connector 27"/>
          <p:cNvCxnSpPr/>
          <p:nvPr/>
        </p:nvCxnSpPr>
        <p:spPr>
          <a:xfrm rot="-9167">
            <a:off x="1016008" y="5073650"/>
            <a:ext cx="47625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28" name="AutoShape 28"/>
          <p:cNvSpPr/>
          <p:nvPr/>
        </p:nvSpPr>
        <p:spPr>
          <a:xfrm>
            <a:off x="1016000" y="52070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明确战略调整的触发条件与关键节点，规范调整方案的决策流程，确保战略能够根据内外部环境变化灵活适配，维持战略的有效性与生命力。</a:t>
            </a:r>
            <a:endParaRPr lang="en-US" sz="1100"/>
          </a:p>
        </p:txBody>
      </p:sp>
      <p:sp>
        <p:nvSpPr>
          <p:cNvPr id="29" name="AutoShape 29"/>
          <p:cNvSpPr/>
          <p:nvPr/>
        </p:nvSpPr>
        <p:spPr>
          <a:xfrm>
            <a:off x="6286500" y="4445000"/>
            <a:ext cx="5270500" cy="1778000"/>
          </a:xfrm>
          <a:prstGeom prst="roundRect">
            <a:avLst>
              <a:gd name="adj" fmla="val 0"/>
            </a:avLst>
          </a:prstGeom>
          <a:solidFill>
            <a:srgbClr val="FFFFFF">
              <a:alpha val="75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30" name="AutoShape 30"/>
          <p:cNvSpPr/>
          <p:nvPr/>
        </p:nvSpPr>
        <p:spPr>
          <a:xfrm>
            <a:off x="6286500" y="44450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31" name="Picture 3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40500" y="4635500"/>
            <a:ext cx="304800" cy="304800"/>
          </a:xfrm>
          <a:prstGeom prst="rect">
            <a:avLst/>
          </a:prstGeom>
        </p:spPr>
      </p:pic>
      <p:sp>
        <p:nvSpPr>
          <p:cNvPr id="32" name="AutoShape 32"/>
          <p:cNvSpPr/>
          <p:nvPr/>
        </p:nvSpPr>
        <p:spPr>
          <a:xfrm>
            <a:off x="6985000" y="45974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05 组织与文化保障制度</a:t>
            </a:r>
            <a:endParaRPr lang="en-US" sz="1100"/>
          </a:p>
        </p:txBody>
      </p:sp>
      <p:cxnSp>
        <p:nvCxnSpPr>
          <p:cNvPr id="33" name="Connector 33"/>
          <p:cNvCxnSpPr/>
          <p:nvPr/>
        </p:nvCxnSpPr>
        <p:spPr>
          <a:xfrm rot="-9167">
            <a:off x="6540508" y="5073650"/>
            <a:ext cx="4762500" cy="12700"/>
          </a:xfrm>
          <a:prstGeom prst="straightConnector1">
            <a:avLst/>
          </a:prstGeom>
          <a:solidFill>
            <a:srgbClr val="DEE0E3">
              <a:alpha val="100000"/>
            </a:srgbClr>
          </a:solidFill>
          <a:ln w="12700" cap="flat" cmpd="sng">
            <a:solidFill>
              <a:srgbClr val="004D40">
                <a:alpha val="15000"/>
              </a:srgbClr>
            </a:solidFill>
            <a:prstDash val="solid"/>
            <a:round/>
            <a:headEnd type="none" w="med" len="med"/>
            <a:tailEnd type="none" w="med" len="med"/>
          </a:ln>
        </p:spPr>
      </p:cxnSp>
      <p:sp>
        <p:nvSpPr>
          <p:cNvPr id="34" name="AutoShape 34"/>
          <p:cNvSpPr/>
          <p:nvPr/>
        </p:nvSpPr>
        <p:spPr>
          <a:xfrm>
            <a:off x="6540500" y="5207000"/>
            <a:ext cx="47625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完善战略管理的组织架构，建立全员沟通与培训机制，设计与战略成果挂钩的激励体系，以组织能力和企业文化为战略实施提供坚实支撑。</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课堂思考与讨论</a:t>
            </a:r>
            <a:endParaRPr lang="en-US" sz="1100"/>
          </a:p>
        </p:txBody>
      </p:sp>
      <p:sp>
        <p:nvSpPr>
          <p:cNvPr id="4" name="AutoShape 4"/>
          <p:cNvSpPr/>
          <p:nvPr/>
        </p:nvSpPr>
        <p:spPr>
          <a:xfrm>
            <a:off x="762000" y="2032000"/>
            <a:ext cx="3429000" cy="3302000"/>
          </a:xfrm>
          <a:prstGeom prst="roundRect">
            <a:avLst>
              <a:gd name="adj" fmla="val 0"/>
            </a:avLst>
          </a:prstGeom>
          <a:solidFill>
            <a:srgbClr val="FFFFFF">
              <a:alpha val="75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2032000"/>
            <a:ext cx="76200" cy="3302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9500" y="2286000"/>
            <a:ext cx="355600" cy="355600"/>
          </a:xfrm>
          <a:prstGeom prst="rect">
            <a:avLst/>
          </a:prstGeom>
        </p:spPr>
      </p:pic>
      <p:sp>
        <p:nvSpPr>
          <p:cNvPr id="7" name="AutoShape 7"/>
          <p:cNvSpPr/>
          <p:nvPr/>
        </p:nvSpPr>
        <p:spPr>
          <a:xfrm>
            <a:off x="1587500" y="2260600"/>
            <a:ext cx="24765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01. 制度设计的阶段差异</a:t>
            </a:r>
            <a:endParaRPr lang="en-US" sz="1100"/>
          </a:p>
        </p:txBody>
      </p:sp>
      <p:cxnSp>
        <p:nvCxnSpPr>
          <p:cNvPr id="8" name="Connector 8"/>
          <p:cNvCxnSpPr/>
          <p:nvPr/>
        </p:nvCxnSpPr>
        <p:spPr>
          <a:xfrm rot="-15278">
            <a:off x="1079514" y="2914650"/>
            <a:ext cx="28575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9" name="AutoShape 9"/>
          <p:cNvSpPr/>
          <p:nvPr/>
        </p:nvSpPr>
        <p:spPr>
          <a:xfrm>
            <a:off x="1016000" y="3175000"/>
            <a:ext cx="2921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444444"/>
                </a:solidFill>
                <a:latin typeface="Noto Sans SC"/>
                <a:ea typeface="Noto Sans SC"/>
                <a:cs typeface="Noto Sans SC"/>
                <a:sym typeface="Noto Sans SC"/>
              </a:rPr>
              <a:t>对比初创企业与成熟大型企业集团，在战略管理制度体系设计上，应分别侧重哪些核心要素？背后的根本原因是什么？请结合企业生命周期理论进行分析。</a:t>
            </a:r>
            <a:endParaRPr lang="en-US" sz="1100"/>
          </a:p>
        </p:txBody>
      </p:sp>
      <p:sp>
        <p:nvSpPr>
          <p:cNvPr id="10" name="AutoShape 10"/>
          <p:cNvSpPr/>
          <p:nvPr/>
        </p:nvSpPr>
        <p:spPr>
          <a:xfrm>
            <a:off x="4381500" y="2032000"/>
            <a:ext cx="3429000" cy="3302000"/>
          </a:xfrm>
          <a:prstGeom prst="roundRect">
            <a:avLst>
              <a:gd name="adj" fmla="val 0"/>
            </a:avLst>
          </a:prstGeom>
          <a:solidFill>
            <a:srgbClr val="FFFFFF">
              <a:alpha val="75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4381500" y="2032000"/>
            <a:ext cx="76200" cy="3302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286000"/>
            <a:ext cx="355600" cy="355600"/>
          </a:xfrm>
          <a:prstGeom prst="rect">
            <a:avLst/>
          </a:prstGeom>
        </p:spPr>
      </p:pic>
      <p:sp>
        <p:nvSpPr>
          <p:cNvPr id="13" name="AutoShape 13"/>
          <p:cNvSpPr/>
          <p:nvPr/>
        </p:nvSpPr>
        <p:spPr>
          <a:xfrm>
            <a:off x="5207000" y="2260600"/>
            <a:ext cx="24765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02. 完美制度为何执行失效？</a:t>
            </a:r>
            <a:endParaRPr lang="en-US" sz="1100"/>
          </a:p>
        </p:txBody>
      </p:sp>
      <p:cxnSp>
        <p:nvCxnSpPr>
          <p:cNvPr id="14" name="Connector 14"/>
          <p:cNvCxnSpPr/>
          <p:nvPr/>
        </p:nvCxnSpPr>
        <p:spPr>
          <a:xfrm rot="-15278">
            <a:off x="4699014" y="2914650"/>
            <a:ext cx="28575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15" name="AutoShape 15"/>
          <p:cNvSpPr/>
          <p:nvPr/>
        </p:nvSpPr>
        <p:spPr>
          <a:xfrm>
            <a:off x="4635500" y="3175000"/>
            <a:ext cx="2921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444444"/>
                </a:solidFill>
                <a:latin typeface="Noto Sans SC"/>
                <a:ea typeface="Noto Sans SC"/>
                <a:cs typeface="Noto Sans SC"/>
                <a:sym typeface="Noto Sans SC"/>
              </a:rPr>
              <a:t>若企业战略管理制度体系已十分完善，但落地执行效果却大打折扣，可能的深层症结在哪里？从流程、人员、组织协同等维度思考改进方案。</a:t>
            </a:r>
            <a:endParaRPr lang="en-US" sz="1100"/>
          </a:p>
        </p:txBody>
      </p:sp>
      <p:sp>
        <p:nvSpPr>
          <p:cNvPr id="16" name="AutoShape 16"/>
          <p:cNvSpPr/>
          <p:nvPr/>
        </p:nvSpPr>
        <p:spPr>
          <a:xfrm>
            <a:off x="8001000" y="2032000"/>
            <a:ext cx="3429000" cy="3302000"/>
          </a:xfrm>
          <a:prstGeom prst="roundRect">
            <a:avLst>
              <a:gd name="adj" fmla="val 0"/>
            </a:avLst>
          </a:prstGeom>
          <a:solidFill>
            <a:srgbClr val="FFFFFF">
              <a:alpha val="75000"/>
            </a:srgbClr>
          </a:solidFill>
          <a:ln w="12700" cap="flat" cmpd="sng">
            <a:solidFill>
              <a:srgbClr val="004D40">
                <a:alpha val="15000"/>
              </a:srgbClr>
            </a:solid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8001000" y="2032000"/>
            <a:ext cx="76200" cy="3302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18500" y="2286000"/>
            <a:ext cx="355600" cy="355600"/>
          </a:xfrm>
          <a:prstGeom prst="rect">
            <a:avLst/>
          </a:prstGeom>
        </p:spPr>
      </p:pic>
      <p:sp>
        <p:nvSpPr>
          <p:cNvPr id="19" name="AutoShape 19"/>
          <p:cNvSpPr/>
          <p:nvPr/>
        </p:nvSpPr>
        <p:spPr>
          <a:xfrm>
            <a:off x="8826500" y="2260600"/>
            <a:ext cx="24765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03. 企业文化的基石作用</a:t>
            </a:r>
            <a:endParaRPr lang="en-US" sz="1100"/>
          </a:p>
        </p:txBody>
      </p:sp>
      <p:cxnSp>
        <p:nvCxnSpPr>
          <p:cNvPr id="20" name="Connector 20"/>
          <p:cNvCxnSpPr/>
          <p:nvPr/>
        </p:nvCxnSpPr>
        <p:spPr>
          <a:xfrm rot="-15278">
            <a:off x="8318514" y="2914650"/>
            <a:ext cx="2857500" cy="12700"/>
          </a:xfrm>
          <a:prstGeom prst="straightConnector1">
            <a:avLst/>
          </a:prstGeom>
          <a:solidFill>
            <a:srgbClr val="DEE0E3">
              <a:alpha val="100000"/>
            </a:srgbClr>
          </a:solidFill>
          <a:ln w="12700" cap="flat" cmpd="sng">
            <a:solidFill>
              <a:srgbClr val="004D40">
                <a:alpha val="20000"/>
              </a:srgbClr>
            </a:solidFill>
            <a:prstDash val="solid"/>
            <a:round/>
            <a:headEnd type="none" w="med" len="med"/>
            <a:tailEnd type="none" w="med" len="med"/>
          </a:ln>
        </p:spPr>
      </p:cxnSp>
      <p:sp>
        <p:nvSpPr>
          <p:cNvPr id="21" name="AutoShape 21"/>
          <p:cNvSpPr/>
          <p:nvPr/>
        </p:nvSpPr>
        <p:spPr>
          <a:xfrm>
            <a:off x="8255000" y="3175000"/>
            <a:ext cx="2921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444444"/>
                </a:solidFill>
                <a:latin typeface="Noto Sans SC"/>
                <a:ea typeface="Noto Sans SC"/>
                <a:cs typeface="Noto Sans SC"/>
                <a:sym typeface="Noto Sans SC"/>
              </a:rPr>
              <a:t>“企业文化”在战略管理制度体系的建立与运营中扮演着怎样的角色？它是制度的补充，还是制度的灵魂？请结合实际案例阐述你的观点。</a:t>
            </a:r>
            <a:endParaRPr lang="en-US" sz="1100"/>
          </a:p>
        </p:txBody>
      </p:sp>
      <p:sp>
        <p:nvSpPr>
          <p:cNvPr id="22" name="AutoShape 22"/>
          <p:cNvSpPr/>
          <p:nvPr/>
        </p:nvSpPr>
        <p:spPr>
          <a:xfrm>
            <a:off x="762000" y="5778500"/>
            <a:ext cx="10668000" cy="6985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1016000" y="5880100"/>
            <a:ext cx="1016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004D40"/>
                </a:solidFill>
                <a:latin typeface="Noto Sans SC"/>
                <a:ea typeface="Noto Sans SC"/>
                <a:cs typeface="Noto Sans SC"/>
                <a:sym typeface="Noto Sans SC"/>
              </a:rPr>
              <a:t>💡 提示：战略管理不是孤立的制度堆砌，而是组织能力、执行效率与文化共识的有机融合，讨论中请多关注“人”与“环境”的互动。</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理论与实践前沿</a:t>
            </a:r>
            <a:endParaRPr lang="en-US" sz="1100"/>
          </a:p>
        </p:txBody>
      </p:sp>
      <p:sp>
        <p:nvSpPr>
          <p:cNvPr id="4" name="AutoShape 4"/>
          <p:cNvSpPr/>
          <p:nvPr/>
        </p:nvSpPr>
        <p:spPr>
          <a:xfrm>
            <a:off x="762000" y="1397000"/>
            <a:ext cx="10668000" cy="25400"/>
          </a:xfrm>
          <a:prstGeom prst="roundRect">
            <a:avLst>
              <a:gd name="adj" fmla="val 0"/>
            </a:avLst>
          </a:prstGeom>
          <a:solidFill>
            <a:srgbClr val="004D40">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762000" y="2032000"/>
            <a:ext cx="3429000" cy="3683000"/>
          </a:xfrm>
          <a:prstGeom prst="roundRect">
            <a:avLst>
              <a:gd name="adj" fmla="val 0"/>
            </a:avLst>
          </a:prstGeom>
          <a:solidFill>
            <a:srgbClr val="FFFFFF">
              <a:alpha val="70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t="5502" b="5502"/>
          <a:stretch>
            <a:fillRect/>
          </a:stretch>
        </p:blipFill>
        <p:spPr>
          <a:xfrm>
            <a:off x="952500" y="2222500"/>
            <a:ext cx="3048000" cy="1778000"/>
          </a:xfrm>
          <a:prstGeom prst="rect">
            <a:avLst/>
          </a:prstGeom>
          <a:noFill/>
          <a:ln w="25400" cap="flat" cmpd="sng">
            <a:noFill/>
            <a:prstDash val="solid"/>
            <a:round/>
          </a:ln>
        </p:spPr>
      </p:pic>
      <p:sp>
        <p:nvSpPr>
          <p:cNvPr id="7" name="AutoShape 7"/>
          <p:cNvSpPr/>
          <p:nvPr/>
        </p:nvSpPr>
        <p:spPr>
          <a:xfrm>
            <a:off x="952500" y="4191000"/>
            <a:ext cx="3048000" cy="381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952500" y="4381500"/>
            <a:ext cx="304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数字化转型与战略管理</a:t>
            </a:r>
            <a:endParaRPr lang="en-US" sz="1100"/>
          </a:p>
        </p:txBody>
      </p:sp>
      <p:sp>
        <p:nvSpPr>
          <p:cNvPr id="9" name="AutoShape 9"/>
          <p:cNvSpPr/>
          <p:nvPr/>
        </p:nvSpPr>
        <p:spPr>
          <a:xfrm>
            <a:off x="952500" y="5080000"/>
            <a:ext cx="304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探讨如何实现数据驱动的战略管理，将敏捷战略、精益创业等新理念融入传统体系，构建适应数字时代的战略响应机制。</a:t>
            </a:r>
            <a:endParaRPr lang="en-US" sz="1100"/>
          </a:p>
        </p:txBody>
      </p:sp>
      <p:sp>
        <p:nvSpPr>
          <p:cNvPr id="10" name="AutoShape 10"/>
          <p:cNvSpPr/>
          <p:nvPr/>
        </p:nvSpPr>
        <p:spPr>
          <a:xfrm>
            <a:off x="4381500" y="2032000"/>
            <a:ext cx="3429000" cy="3683000"/>
          </a:xfrm>
          <a:prstGeom prst="roundRect">
            <a:avLst>
              <a:gd name="adj" fmla="val 0"/>
            </a:avLst>
          </a:prstGeom>
          <a:solidFill>
            <a:srgbClr val="FFFFFF">
              <a:alpha val="70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5"/>
          <a:srcRect l="1785" r="1785"/>
          <a:stretch>
            <a:fillRect/>
          </a:stretch>
        </p:blipFill>
        <p:spPr>
          <a:xfrm>
            <a:off x="4572000" y="2222500"/>
            <a:ext cx="3048000" cy="1778000"/>
          </a:xfrm>
          <a:prstGeom prst="rect">
            <a:avLst/>
          </a:prstGeom>
          <a:noFill/>
          <a:ln w="25400" cap="flat" cmpd="sng">
            <a:noFill/>
            <a:prstDash val="solid"/>
            <a:round/>
          </a:ln>
        </p:spPr>
      </p:pic>
      <p:sp>
        <p:nvSpPr>
          <p:cNvPr id="12" name="AutoShape 12"/>
          <p:cNvSpPr/>
          <p:nvPr/>
        </p:nvSpPr>
        <p:spPr>
          <a:xfrm>
            <a:off x="4572000" y="4191000"/>
            <a:ext cx="3048000" cy="381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4572000" y="4381500"/>
            <a:ext cx="304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ESG战略的制度化建设</a:t>
            </a:r>
            <a:endParaRPr lang="en-US" sz="1100"/>
          </a:p>
        </p:txBody>
      </p:sp>
      <p:sp>
        <p:nvSpPr>
          <p:cNvPr id="14" name="AutoShape 14"/>
          <p:cNvSpPr/>
          <p:nvPr/>
        </p:nvSpPr>
        <p:spPr>
          <a:xfrm>
            <a:off x="4572000" y="5080000"/>
            <a:ext cx="304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研究如何将环境、社会和治理（ESG）核心要素系统性纳入企业战略管理制度，推动可持续发展目标与商业价值的协同共生。</a:t>
            </a:r>
            <a:endParaRPr lang="en-US" sz="1100"/>
          </a:p>
        </p:txBody>
      </p:sp>
      <p:sp>
        <p:nvSpPr>
          <p:cNvPr id="15" name="AutoShape 15"/>
          <p:cNvSpPr/>
          <p:nvPr/>
        </p:nvSpPr>
        <p:spPr>
          <a:xfrm>
            <a:off x="8001000" y="2032000"/>
            <a:ext cx="3429000" cy="3683000"/>
          </a:xfrm>
          <a:prstGeom prst="roundRect">
            <a:avLst>
              <a:gd name="adj" fmla="val 0"/>
            </a:avLst>
          </a:prstGeom>
          <a:solidFill>
            <a:srgbClr val="FFFFFF">
              <a:alpha val="70000"/>
            </a:srgbClr>
          </a:solidFill>
          <a:ln w="12700" cap="flat" cmpd="sng">
            <a:solidFill>
              <a:srgbClr val="004D40">
                <a:alpha val="2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8191500" y="2222500"/>
            <a:ext cx="3048000" cy="1778000"/>
          </a:xfrm>
          <a:prstGeom prst="roundRect">
            <a:avLst>
              <a:gd name="adj" fmla="val 0"/>
            </a:avLst>
          </a:prstGeom>
          <a:solidFill>
            <a:srgbClr val="004D40">
              <a:alpha val="8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82100" y="2667000"/>
            <a:ext cx="1066800" cy="889000"/>
          </a:xfrm>
          <a:prstGeom prst="rect">
            <a:avLst/>
          </a:prstGeom>
        </p:spPr>
      </p:pic>
      <p:sp>
        <p:nvSpPr>
          <p:cNvPr id="18" name="AutoShape 18"/>
          <p:cNvSpPr/>
          <p:nvPr/>
        </p:nvSpPr>
        <p:spPr>
          <a:xfrm>
            <a:off x="8191500" y="4191000"/>
            <a:ext cx="3048000" cy="381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8191500" y="4381500"/>
            <a:ext cx="304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04D40"/>
                </a:solidFill>
                <a:latin typeface="Noto Sans SC"/>
                <a:ea typeface="Noto Sans SC"/>
                <a:cs typeface="Noto Sans SC"/>
                <a:sym typeface="Noto Sans SC"/>
              </a:rPr>
              <a:t>平台化与生态化管理挑战</a:t>
            </a:r>
            <a:endParaRPr lang="en-US" sz="1100"/>
          </a:p>
        </p:txBody>
      </p:sp>
      <p:sp>
        <p:nvSpPr>
          <p:cNvPr id="20" name="AutoShape 20"/>
          <p:cNvSpPr/>
          <p:nvPr/>
        </p:nvSpPr>
        <p:spPr>
          <a:xfrm>
            <a:off x="8191500" y="5080000"/>
            <a:ext cx="304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333"/>
              </a:lnSpc>
              <a:defRPr/>
            </a:pPr>
            <a:r>
              <a:rPr lang="en-US" sz="1300" b="0" i="0" u="none" strike="noStrike">
                <a:solidFill>
                  <a:srgbClr val="525252"/>
                </a:solidFill>
                <a:latin typeface="Noto Sans SC"/>
                <a:ea typeface="Noto Sans SC"/>
                <a:cs typeface="Noto Sans SC"/>
                <a:sym typeface="Noto Sans SC"/>
              </a:rPr>
              <a:t>针对平台型企业与生态系统主导者，探索如何设计战略管理制度以协调多方利益相关者，平衡开放创新与系统稳定性的关系。</a:t>
            </a:r>
            <a:endParaRPr lang="en-US" sz="1100"/>
          </a:p>
        </p:txBody>
      </p:sp>
      <p:sp>
        <p:nvSpPr>
          <p:cNvPr id="21" name="AutoShape 21"/>
          <p:cNvSpPr/>
          <p:nvPr/>
        </p:nvSpPr>
        <p:spPr>
          <a:xfrm>
            <a:off x="762000" y="5969000"/>
            <a:ext cx="10668000" cy="571500"/>
          </a:xfrm>
          <a:prstGeom prst="roundRect">
            <a:avLst>
              <a:gd name="adj" fmla="val 0"/>
            </a:avLst>
          </a:prstGeom>
          <a:solidFill>
            <a:srgbClr val="004D40">
              <a:alpha val="10000"/>
            </a:srgbClr>
          </a:solidFill>
          <a:ln w="25400" cap="flat" cmpd="sng">
            <a:noFill/>
            <a:prstDash val="solid"/>
            <a:round/>
          </a:ln>
        </p:spPr>
        <p:txBody>
          <a:bodyPr vert="horz" wrap="square" lIns="63500" tIns="63500" rIns="63500" bIns="63500" rtlCol="0" anchor="ctr"/>
          <a:lstStyle/>
          <a:p>
            <a:pPr algn="ctr">
              <a:defRPr/>
            </a:pPr>
            <a:endParaRPr/>
          </a:p>
        </p:txBody>
      </p:sp>
      <p:sp>
        <p:nvSpPr>
          <p:cNvPr id="22" name="AutoShape 22"/>
          <p:cNvSpPr/>
          <p:nvPr/>
        </p:nvSpPr>
        <p:spPr>
          <a:xfrm>
            <a:off x="952500" y="6045200"/>
            <a:ext cx="10287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004D40"/>
                </a:solidFill>
                <a:latin typeface="Noto Sans SC"/>
                <a:ea typeface="Noto Sans SC"/>
                <a:cs typeface="Noto Sans SC"/>
                <a:sym typeface="Noto Sans SC"/>
              </a:rPr>
              <a:t>核心洞察：传统战略管理制度需向动态、包容、可持续的方向演进，以应对复杂多变的商业环境与社会期待。</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问题一：如何建立战略管理制度体系？</a:t>
            </a:r>
            <a:endParaRPr lang="en-US" sz="1100"/>
          </a:p>
        </p:txBody>
      </p:sp>
      <p:pic>
        <p:nvPicPr>
          <p:cNvPr id="4" name="Picture 4"/>
          <p:cNvPicPr>
            <a:picLocks noChangeAspect="1"/>
          </p:cNvPicPr>
          <p:nvPr/>
        </p:nvPicPr>
        <p:blipFill>
          <a:blip r:embed="rId4"/>
          <a:srcRect l="5533" r="5533"/>
          <a:stretch>
            <a:fillRect/>
          </a:stretch>
        </p:blipFill>
        <p:spPr>
          <a:xfrm>
            <a:off x="762000" y="1778000"/>
            <a:ext cx="4064000" cy="3048000"/>
          </a:xfrm>
          <a:prstGeom prst="rect">
            <a:avLst/>
          </a:prstGeom>
          <a:noFill/>
          <a:ln w="25400" cap="flat" cmpd="sng">
            <a:noFill/>
            <a:prstDash val="solid"/>
            <a:round/>
          </a:ln>
        </p:spPr>
      </p:pic>
      <p:sp>
        <p:nvSpPr>
          <p:cNvPr id="5" name="AutoShape 5"/>
          <p:cNvSpPr/>
          <p:nvPr/>
        </p:nvSpPr>
        <p:spPr>
          <a:xfrm>
            <a:off x="762000" y="5080000"/>
            <a:ext cx="4064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6666"/>
              </a:lnSpc>
              <a:defRPr/>
            </a:pPr>
            <a:r>
              <a:rPr lang="en-US" sz="1400" b="0" i="0" u="none" strike="noStrike">
                <a:solidFill>
                  <a:srgbClr val="525252"/>
                </a:solidFill>
                <a:latin typeface="Noto Sans SC"/>
                <a:ea typeface="Noto Sans SC"/>
                <a:cs typeface="Noto Sans SC"/>
                <a:sym typeface="Noto Sans SC"/>
              </a:rPr>
              <a:t>建立战略管理制度体系是一个从顶层设计到落地执行的闭环过程，需要全员参与、科学规划，确保制度的系统性、实用性与动态适应性。</a:t>
            </a:r>
            <a:endParaRPr lang="en-US" sz="1100"/>
          </a:p>
        </p:txBody>
      </p:sp>
      <p:cxnSp>
        <p:nvCxnSpPr>
          <p:cNvPr id="6" name="Connector 6"/>
          <p:cNvCxnSpPr/>
          <p:nvPr/>
        </p:nvCxnSpPr>
        <p:spPr>
          <a:xfrm rot="5390450">
            <a:off x="3048000" y="4057659"/>
            <a:ext cx="4572000" cy="12700"/>
          </a:xfrm>
          <a:prstGeom prst="straightConnector1">
            <a:avLst/>
          </a:prstGeom>
          <a:solidFill>
            <a:srgbClr val="DEE0E3">
              <a:alpha val="100000"/>
            </a:srgbClr>
          </a:solidFill>
          <a:ln w="12700" cap="flat" cmpd="sng">
            <a:solidFill>
              <a:srgbClr val="004D40">
                <a:alpha val="20000"/>
              </a:srgbClr>
            </a:solidFill>
            <a:prstDash val="dash"/>
            <a:round/>
            <a:headEnd type="none" w="med" len="med"/>
            <a:tailEnd type="none" w="med" len="med"/>
          </a:ln>
        </p:spPr>
      </p:cxnSp>
      <p:sp>
        <p:nvSpPr>
          <p:cNvPr id="7" name="AutoShape 7"/>
          <p:cNvSpPr/>
          <p:nvPr/>
        </p:nvSpPr>
        <p:spPr>
          <a:xfrm>
            <a:off x="5715000" y="17780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5715000" y="17780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5905500" y="18415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01. 明确指导思想与原则</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坚持战略导向、系统性、实用性、动态适应性和全员参与原则，确立制度建设的核心纲领。</a:t>
            </a:r>
          </a:p>
        </p:txBody>
      </p:sp>
      <p:sp>
        <p:nvSpPr>
          <p:cNvPr id="10" name="AutoShape 10"/>
          <p:cNvSpPr/>
          <p:nvPr/>
        </p:nvSpPr>
        <p:spPr>
          <a:xfrm>
            <a:off x="5715000" y="33655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5715000" y="33655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5905500" y="34290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02. 现状评估与需求分析</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全面审视现有管理流程，深入调研分析当前问题与业务痛点，精准定位制度建设的切入点与重点。</a:t>
            </a:r>
          </a:p>
        </p:txBody>
      </p:sp>
      <p:sp>
        <p:nvSpPr>
          <p:cNvPr id="13" name="AutoShape 13"/>
          <p:cNvSpPr/>
          <p:nvPr/>
        </p:nvSpPr>
        <p:spPr>
          <a:xfrm>
            <a:off x="5715000" y="49530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5715000" y="49530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5905500" y="50165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03. 设计制度框架</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构建完整的制度框架图，清晰界定核心内容、部门权责边界及关键业务流程，形成系统化的制度体系蓝图。</a:t>
            </a:r>
          </a:p>
        </p:txBody>
      </p:sp>
      <p:sp>
        <p:nvSpPr>
          <p:cNvPr id="16" name="AutoShape 16"/>
          <p:cNvSpPr/>
          <p:nvPr/>
        </p:nvSpPr>
        <p:spPr>
          <a:xfrm>
            <a:off x="8826500" y="17780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8826500" y="17780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9017000" y="18415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04. 起草与发布</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由专项项目组牵头，组织专业力量起草制度文件，经多轮研讨与审批后，正式发布并生效实施。</a:t>
            </a:r>
          </a:p>
        </p:txBody>
      </p:sp>
      <p:sp>
        <p:nvSpPr>
          <p:cNvPr id="19" name="AutoShape 19"/>
          <p:cNvSpPr/>
          <p:nvPr/>
        </p:nvSpPr>
        <p:spPr>
          <a:xfrm>
            <a:off x="8826500" y="33655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8826500" y="33655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9017000" y="34290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05. 宣贯与培训</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通过多层级、多形式的宣贯培训活动，向全体员工解读新制度要点，确保制度精神与执行要求深入人心。</a:t>
            </a:r>
          </a:p>
        </p:txBody>
      </p:sp>
      <p:sp>
        <p:nvSpPr>
          <p:cNvPr id="22" name="AutoShape 22"/>
          <p:cNvSpPr/>
          <p:nvPr/>
        </p:nvSpPr>
        <p:spPr>
          <a:xfrm>
            <a:off x="8826500" y="4953000"/>
            <a:ext cx="2857500" cy="1333500"/>
          </a:xfrm>
          <a:prstGeom prst="roundRect">
            <a:avLst>
              <a:gd name="adj" fmla="val 0"/>
            </a:avLst>
          </a:prstGeom>
          <a:solidFill>
            <a:srgbClr val="004D40">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8826500" y="4953000"/>
            <a:ext cx="50800" cy="1333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9017000" y="5016500"/>
            <a:ext cx="254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04D40"/>
                </a:solidFill>
                <a:latin typeface="Noto Sans SC"/>
                <a:ea typeface="Noto Sans SC"/>
                <a:cs typeface="Noto Sans SC"/>
                <a:sym typeface="Noto Sans SC"/>
              </a:rPr>
              <a:t>06. 试点运行与持续改进</a:t>
            </a:r>
            <a:endParaRPr lang="en-US" sz="1100"/>
          </a:p>
          <a:p>
            <a:pPr marL="0" indent="0" algn="l">
              <a:lnSpc>
                <a:spcPct val="108333"/>
              </a:lnSpc>
            </a:pPr>
            <a:r>
              <a:rPr lang="en-US" sz="1200" b="0" i="0" u="none" strike="noStrike">
                <a:solidFill>
                  <a:srgbClr val="525252"/>
                </a:solidFill>
                <a:latin typeface="Noto Sans SC"/>
                <a:ea typeface="Noto Sans SC"/>
                <a:cs typeface="Noto Sans SC"/>
                <a:sym typeface="Noto Sans SC"/>
              </a:rPr>
              <a:t>选取代表性业务单元开展试点，收集运行反馈，及时总结经验、修订完善，保障制度持续优化升级。</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1149</Words>
  <Application>Microsoft Office PowerPoint</Application>
  <PresentationFormat>宽屏</PresentationFormat>
  <Paragraphs>196</Paragraphs>
  <Slides>15</Slides>
  <Notes>15</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15</vt:i4>
      </vt:variant>
    </vt:vector>
  </HeadingPairs>
  <TitlesOfParts>
    <vt:vector size="19"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Uncle Blues</dc:creator>
  <cp:lastModifiedBy>Blues Uncle</cp:lastModifiedBy>
  <cp:revision>2</cp:revision>
  <dcterms:modified xsi:type="dcterms:W3CDTF">2026-06-25T11:40:26Z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{"Label":"1","ContentProducer":"001191110102MACQD9K64010000","ProduceID":"7649242859878730682","ReservedCode1":"","ContentPropagator":"","PropagateID":"","ReservedCode2":""}</vt:lpwstr>
  </property>
</Properties>
</file>