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p:sldMasterIdLst>
    <p:sldMasterId id="2147483648" r:id="rId1"/>
  </p:sldMasterIdLst>
  <p:notesMasterIdLst>
    <p:notesMasterId r:id="rId16"/>
  </p:notesMasterIdLst>
  <p:sldIdLst>
    <p:sldId id="327" r:id="rId3"/>
    <p:sldId id="353" r:id="rId4"/>
    <p:sldId id="347" r:id="rId5"/>
    <p:sldId id="256" r:id="rId6"/>
    <p:sldId id="283" r:id="rId7"/>
    <p:sldId id="257" r:id="rId8"/>
    <p:sldId id="328" r:id="rId9"/>
    <p:sldId id="329" r:id="rId10"/>
    <p:sldId id="279" r:id="rId11"/>
    <p:sldId id="295" r:id="rId12"/>
    <p:sldId id="348" r:id="rId13"/>
    <p:sldId id="284" r:id="rId14"/>
    <p:sldId id="258" r:id="rId15"/>
    <p:sldId id="294" r:id="rId17"/>
    <p:sldId id="259" r:id="rId18"/>
    <p:sldId id="280" r:id="rId19"/>
    <p:sldId id="260" r:id="rId20"/>
    <p:sldId id="269" r:id="rId21"/>
    <p:sldId id="286" r:id="rId22"/>
    <p:sldId id="296" r:id="rId23"/>
    <p:sldId id="346" r:id="rId24"/>
    <p:sldId id="312" r:id="rId25"/>
    <p:sldId id="311" r:id="rId26"/>
    <p:sldId id="281" r:id="rId27"/>
    <p:sldId id="287" r:id="rId28"/>
    <p:sldId id="270" r:id="rId29"/>
    <p:sldId id="330" r:id="rId30"/>
    <p:sldId id="275" r:id="rId31"/>
    <p:sldId id="268" r:id="rId32"/>
    <p:sldId id="262" r:id="rId33"/>
    <p:sldId id="288" r:id="rId34"/>
    <p:sldId id="263" r:id="rId35"/>
    <p:sldId id="297" r:id="rId36"/>
    <p:sldId id="298" r:id="rId37"/>
    <p:sldId id="299" r:id="rId38"/>
    <p:sldId id="301" r:id="rId39"/>
    <p:sldId id="300" r:id="rId40"/>
    <p:sldId id="292" r:id="rId41"/>
    <p:sldId id="302" r:id="rId42"/>
    <p:sldId id="303" r:id="rId43"/>
    <p:sldId id="304" r:id="rId44"/>
    <p:sldId id="305" r:id="rId45"/>
    <p:sldId id="306" r:id="rId46"/>
    <p:sldId id="307" r:id="rId47"/>
    <p:sldId id="308" r:id="rId48"/>
    <p:sldId id="309" r:id="rId49"/>
    <p:sldId id="310"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31" r:id="rId64"/>
    <p:sldId id="332" r:id="rId65"/>
    <p:sldId id="340" r:id="rId66"/>
    <p:sldId id="338" r:id="rId67"/>
    <p:sldId id="339" r:id="rId68"/>
    <p:sldId id="334" r:id="rId69"/>
    <p:sldId id="335" r:id="rId70"/>
    <p:sldId id="336" r:id="rId71"/>
    <p:sldId id="341" r:id="rId72"/>
    <p:sldId id="342" r:id="rId73"/>
    <p:sldId id="272" r:id="rId74"/>
    <p:sldId id="276" r:id="rId75"/>
    <p:sldId id="278" r:id="rId76"/>
    <p:sldId id="282" r:id="rId77"/>
    <p:sldId id="277" r:id="rId78"/>
    <p:sldId id="313" r:id="rId79"/>
    <p:sldId id="343" r:id="rId80"/>
    <p:sldId id="344" r:id="rId81"/>
    <p:sldId id="345" r:id="rId82"/>
    <p:sldId id="349" r:id="rId83"/>
    <p:sldId id="350" r:id="rId84"/>
    <p:sldId id="351" r:id="rId85"/>
    <p:sldId id="352" r:id="rId86"/>
  </p:sldIdLst>
  <p:sldSz cx="9906000" cy="6858000" type="A4"/>
  <p:notesSz cx="6858000" cy="9144000"/>
  <p:defaultTextStyle>
    <a:defPPr>
      <a:defRPr lang="en-US"/>
    </a:defPPr>
    <a:lvl1pPr algn="l" rtl="0" fontAlgn="base">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1pPr>
    <a:lvl2pPr marL="287020" algn="l" rtl="0" fontAlgn="base">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2pPr>
    <a:lvl3pPr marL="574675" algn="l" rtl="0" fontAlgn="base">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3pPr>
    <a:lvl4pPr marL="861695" algn="l" rtl="0" fontAlgn="base">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4pPr>
    <a:lvl5pPr marL="1149350" algn="l" rtl="0" fontAlgn="base">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5pPr>
    <a:lvl6pPr marL="1436370" algn="l" defTabSz="574675" rtl="0" eaLnBrk="1" latinLnBrk="0" hangingPunct="1">
      <a:defRPr kumimoji="1" sz="1500" kern="1200">
        <a:solidFill>
          <a:schemeClr val="tx1"/>
        </a:solidFill>
        <a:latin typeface="Times New Roman" panose="02020603050405020304" pitchFamily="18" charset="0"/>
        <a:ea typeface="宋体" panose="02010600030101010101" pitchFamily="2" charset="-122"/>
        <a:cs typeface="+mn-cs"/>
      </a:defRPr>
    </a:lvl6pPr>
    <a:lvl7pPr marL="1724025" algn="l" defTabSz="574675" rtl="0" eaLnBrk="1" latinLnBrk="0" hangingPunct="1">
      <a:defRPr kumimoji="1" sz="1500" kern="1200">
        <a:solidFill>
          <a:schemeClr val="tx1"/>
        </a:solidFill>
        <a:latin typeface="Times New Roman" panose="02020603050405020304" pitchFamily="18" charset="0"/>
        <a:ea typeface="宋体" panose="02010600030101010101" pitchFamily="2" charset="-122"/>
        <a:cs typeface="+mn-cs"/>
      </a:defRPr>
    </a:lvl7pPr>
    <a:lvl8pPr marL="2011045" algn="l" defTabSz="574675" rtl="0" eaLnBrk="1" latinLnBrk="0" hangingPunct="1">
      <a:defRPr kumimoji="1" sz="1500" kern="1200">
        <a:solidFill>
          <a:schemeClr val="tx1"/>
        </a:solidFill>
        <a:latin typeface="Times New Roman" panose="02020603050405020304" pitchFamily="18" charset="0"/>
        <a:ea typeface="宋体" panose="02010600030101010101" pitchFamily="2" charset="-122"/>
        <a:cs typeface="+mn-cs"/>
      </a:defRPr>
    </a:lvl8pPr>
    <a:lvl9pPr marL="2298700" algn="l" defTabSz="574675" rtl="0" eaLnBrk="1" latinLnBrk="0" hangingPunct="1">
      <a:defRPr kumimoji="1" sz="15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CC"/>
    <a:srgbClr val="CC3300"/>
    <a:srgbClr val="CCFFFF"/>
    <a:srgbClr val="FFCCCC"/>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8" autoAdjust="0"/>
    <p:restoredTop sz="94629" autoAdjust="0"/>
  </p:normalViewPr>
  <p:slideViewPr>
    <p:cSldViewPr snapToGrid="0">
      <p:cViewPr>
        <p:scale>
          <a:sx n="100" d="100"/>
          <a:sy n="100" d="100"/>
        </p:scale>
        <p:origin x="-2046" y="-252"/>
      </p:cViewPr>
      <p:guideLst>
        <p:guide orient="horz" pos="3455"/>
        <p:guide pos="499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bleStyles" Target="tableStyles.xml"/><Relationship Id="rId88" Type="http://schemas.openxmlformats.org/officeDocument/2006/relationships/viewProps" Target="viewProps.xml"/><Relationship Id="rId87" Type="http://schemas.openxmlformats.org/officeDocument/2006/relationships/presProps" Target="presProps.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zh-CN" altLang="en-US"/>
          </a:p>
        </p:txBody>
      </p:sp>
      <p:sp>
        <p:nvSpPr>
          <p:cNvPr id="184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87044"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84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84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184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D456E831-792A-4612-B067-15DEDD4F77F5}"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800" kern="1200">
        <a:solidFill>
          <a:schemeClr val="tx1"/>
        </a:solidFill>
        <a:latin typeface="Times New Roman" panose="02020603050405020304" pitchFamily="18" charset="0"/>
        <a:ea typeface="宋体" panose="02010600030101010101" pitchFamily="2" charset="-122"/>
        <a:cs typeface="+mn-cs"/>
      </a:defRPr>
    </a:lvl1pPr>
    <a:lvl2pPr marL="287020" algn="l" rtl="0" eaLnBrk="0" fontAlgn="base" hangingPunct="0">
      <a:spcBef>
        <a:spcPct val="30000"/>
      </a:spcBef>
      <a:spcAft>
        <a:spcPct val="0"/>
      </a:spcAft>
      <a:defRPr kumimoji="1" sz="800" kern="1200">
        <a:solidFill>
          <a:schemeClr val="tx1"/>
        </a:solidFill>
        <a:latin typeface="Times New Roman" panose="02020603050405020304" pitchFamily="18" charset="0"/>
        <a:ea typeface="宋体" panose="02010600030101010101" pitchFamily="2" charset="-122"/>
        <a:cs typeface="+mn-cs"/>
      </a:defRPr>
    </a:lvl2pPr>
    <a:lvl3pPr marL="574675" algn="l" rtl="0" eaLnBrk="0" fontAlgn="base" hangingPunct="0">
      <a:spcBef>
        <a:spcPct val="30000"/>
      </a:spcBef>
      <a:spcAft>
        <a:spcPct val="0"/>
      </a:spcAft>
      <a:defRPr kumimoji="1" sz="800" kern="1200">
        <a:solidFill>
          <a:schemeClr val="tx1"/>
        </a:solidFill>
        <a:latin typeface="Times New Roman" panose="02020603050405020304" pitchFamily="18" charset="0"/>
        <a:ea typeface="宋体" panose="02010600030101010101" pitchFamily="2" charset="-122"/>
        <a:cs typeface="+mn-cs"/>
      </a:defRPr>
    </a:lvl3pPr>
    <a:lvl4pPr marL="861695" algn="l" rtl="0" eaLnBrk="0" fontAlgn="base" hangingPunct="0">
      <a:spcBef>
        <a:spcPct val="30000"/>
      </a:spcBef>
      <a:spcAft>
        <a:spcPct val="0"/>
      </a:spcAft>
      <a:defRPr kumimoji="1" sz="800" kern="1200">
        <a:solidFill>
          <a:schemeClr val="tx1"/>
        </a:solidFill>
        <a:latin typeface="Times New Roman" panose="02020603050405020304" pitchFamily="18" charset="0"/>
        <a:ea typeface="宋体" panose="02010600030101010101" pitchFamily="2" charset="-122"/>
        <a:cs typeface="+mn-cs"/>
      </a:defRPr>
    </a:lvl4pPr>
    <a:lvl5pPr marL="1149350" algn="l" rtl="0" eaLnBrk="0" fontAlgn="base" hangingPunct="0">
      <a:spcBef>
        <a:spcPct val="30000"/>
      </a:spcBef>
      <a:spcAft>
        <a:spcPct val="0"/>
      </a:spcAft>
      <a:defRPr kumimoji="1" sz="800" kern="1200">
        <a:solidFill>
          <a:schemeClr val="tx1"/>
        </a:solidFill>
        <a:latin typeface="Times New Roman" panose="02020603050405020304" pitchFamily="18" charset="0"/>
        <a:ea typeface="宋体" panose="02010600030101010101" pitchFamily="2" charset="-122"/>
        <a:cs typeface="+mn-cs"/>
      </a:defRPr>
    </a:lvl5pPr>
    <a:lvl6pPr marL="1436370" algn="l" defTabSz="574675" rtl="0" eaLnBrk="1" latinLnBrk="0" hangingPunct="1">
      <a:defRPr sz="800" kern="1200">
        <a:solidFill>
          <a:schemeClr val="tx1"/>
        </a:solidFill>
        <a:latin typeface="+mn-lt"/>
        <a:ea typeface="+mn-ea"/>
        <a:cs typeface="+mn-cs"/>
      </a:defRPr>
    </a:lvl6pPr>
    <a:lvl7pPr marL="1724025" algn="l" defTabSz="574675" rtl="0" eaLnBrk="1" latinLnBrk="0" hangingPunct="1">
      <a:defRPr sz="800" kern="1200">
        <a:solidFill>
          <a:schemeClr val="tx1"/>
        </a:solidFill>
        <a:latin typeface="+mn-lt"/>
        <a:ea typeface="+mn-ea"/>
        <a:cs typeface="+mn-cs"/>
      </a:defRPr>
    </a:lvl7pPr>
    <a:lvl8pPr marL="2011045" algn="l" defTabSz="574675" rtl="0" eaLnBrk="1" latinLnBrk="0" hangingPunct="1">
      <a:defRPr sz="800" kern="1200">
        <a:solidFill>
          <a:schemeClr val="tx1"/>
        </a:solidFill>
        <a:latin typeface="+mn-lt"/>
        <a:ea typeface="+mn-ea"/>
        <a:cs typeface="+mn-cs"/>
      </a:defRPr>
    </a:lvl8pPr>
    <a:lvl9pPr marL="2298700" algn="l" defTabSz="574675"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56E831-792A-4612-B067-15DEDD4F77F5}"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56E831-792A-4612-B067-15DEDD4F77F5}"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56E831-792A-4612-B067-15DEDD4F77F5}"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456E831-792A-4612-B067-15DEDD4F77F5}"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744"/>
            <a:ext cx="8420100" cy="1469707"/>
          </a:xfrm>
          <a:prstGeom prst="rect">
            <a:avLst/>
          </a:prstGeom>
        </p:spPr>
        <p:txBody>
          <a:bodyPr lIns="57464" tIns="28732" rIns="57464" bIns="28732"/>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1" y="3886200"/>
            <a:ext cx="6934200" cy="1752600"/>
          </a:xfrm>
          <a:prstGeom prst="rect">
            <a:avLst/>
          </a:prstGeom>
        </p:spPr>
        <p:txBody>
          <a:bodyPr lIns="57464" tIns="28732" rIns="57464" bIns="28732"/>
          <a:lstStyle>
            <a:lvl1pPr marL="0" indent="0" algn="ctr">
              <a:buNone/>
              <a:defRPr/>
            </a:lvl1pPr>
            <a:lvl2pPr marL="287020" indent="0" algn="ctr">
              <a:buNone/>
              <a:defRPr/>
            </a:lvl2pPr>
            <a:lvl3pPr marL="574675" indent="0" algn="ctr">
              <a:buNone/>
              <a:defRPr/>
            </a:lvl3pPr>
            <a:lvl4pPr marL="861695" indent="0" algn="ctr">
              <a:buNone/>
              <a:defRPr/>
            </a:lvl4pPr>
            <a:lvl5pPr marL="1149350" indent="0" algn="ctr">
              <a:buNone/>
              <a:defRPr/>
            </a:lvl5pPr>
            <a:lvl6pPr marL="1436370" indent="0" algn="ctr">
              <a:buNone/>
              <a:defRPr/>
            </a:lvl6pPr>
            <a:lvl7pPr marL="1724025" indent="0" algn="ctr">
              <a:buNone/>
              <a:defRPr/>
            </a:lvl7pPr>
            <a:lvl8pPr marL="2011045" indent="0" algn="ctr">
              <a:buNone/>
              <a:defRPr/>
            </a:lvl8pPr>
            <a:lvl9pPr marL="22987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E159AF2-6DE2-4ABC-A530-1324EFADD5CF}"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320"/>
            <a:ext cx="8915400" cy="1143000"/>
          </a:xfrm>
          <a:prstGeom prst="rect">
            <a:avLst/>
          </a:prstGeom>
        </p:spPr>
        <p:txBody>
          <a:bodyPr lIns="57464" tIns="28732" rIns="57464" bIns="28732"/>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1600200"/>
            <a:ext cx="8915400" cy="4526280"/>
          </a:xfrm>
          <a:prstGeom prst="rect">
            <a:avLst/>
          </a:prstGeom>
        </p:spPr>
        <p:txBody>
          <a:bodyPr vert="eaVert" lIns="57464" tIns="28732" rIns="57464" bIns="28732"/>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ADAA837-C965-4396-86F5-E4DAB89D322F}"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321"/>
            <a:ext cx="2228850" cy="5852160"/>
          </a:xfrm>
          <a:prstGeom prst="rect">
            <a:avLst/>
          </a:prstGeom>
        </p:spPr>
        <p:txBody>
          <a:bodyPr vert="eaVert" lIns="57464" tIns="28732" rIns="57464" bIns="28732"/>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321"/>
            <a:ext cx="6587490" cy="5852160"/>
          </a:xfrm>
          <a:prstGeom prst="rect">
            <a:avLst/>
          </a:prstGeom>
        </p:spPr>
        <p:txBody>
          <a:bodyPr vert="eaVert" lIns="57464" tIns="28732" rIns="57464" bIns="28732"/>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AA23AAB-BB6C-49DA-8141-E7D5828596DC}"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274321"/>
            <a:ext cx="8915400" cy="5852160"/>
          </a:xfrm>
          <a:prstGeom prst="rect">
            <a:avLst/>
          </a:prstGeom>
        </p:spPr>
        <p:txBody>
          <a:bodyPr lIns="57464" tIns="28732" rIns="57464" bIns="28732"/>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11BE7324-C66E-4FBB-AD4F-9150158CF813}"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320"/>
            <a:ext cx="8915400" cy="1143000"/>
          </a:xfrm>
          <a:prstGeom prst="rect">
            <a:avLst/>
          </a:prstGeom>
        </p:spPr>
        <p:txBody>
          <a:bodyPr lIns="57464" tIns="28732" rIns="57464" bIns="28732"/>
          <a:lstStyle/>
          <a:p>
            <a:r>
              <a:rPr lang="zh-CN" altLang="en-US" smtClean="0"/>
              <a:t>单击此处编辑母版标题样式</a:t>
            </a:r>
            <a:endParaRPr lang="zh-CN" altLang="en-US"/>
          </a:p>
        </p:txBody>
      </p:sp>
      <p:sp>
        <p:nvSpPr>
          <p:cNvPr id="3" name="内容占位符 2"/>
          <p:cNvSpPr>
            <a:spLocks noGrp="1"/>
          </p:cNvSpPr>
          <p:nvPr>
            <p:ph idx="1"/>
          </p:nvPr>
        </p:nvSpPr>
        <p:spPr>
          <a:xfrm>
            <a:off x="495300" y="1600200"/>
            <a:ext cx="8915400" cy="4526280"/>
          </a:xfrm>
          <a:prstGeom prst="rect">
            <a:avLst/>
          </a:prstGeom>
        </p:spPr>
        <p:txBody>
          <a:bodyPr lIns="57464" tIns="28732" rIns="57464" bIns="28732"/>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7D3C3DA-9FFF-4E46-92FD-4E2B5358E3CF}"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161" y="4407219"/>
            <a:ext cx="8420100" cy="1362075"/>
          </a:xfrm>
          <a:prstGeom prst="rect">
            <a:avLst/>
          </a:prstGeom>
        </p:spPr>
        <p:txBody>
          <a:bodyPr lIns="57464" tIns="28732" rIns="57464" bIns="28732" anchor="t"/>
          <a:lstStyle>
            <a:lvl1pPr algn="l">
              <a:defRPr sz="2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161" y="2907030"/>
            <a:ext cx="8420100" cy="1500188"/>
          </a:xfrm>
          <a:prstGeom prst="rect">
            <a:avLst/>
          </a:prstGeom>
        </p:spPr>
        <p:txBody>
          <a:bodyPr lIns="57464" tIns="28732" rIns="57464" bIns="28732" anchor="b"/>
          <a:lstStyle>
            <a:lvl1pPr marL="0" indent="0">
              <a:buNone/>
              <a:defRPr sz="1300"/>
            </a:lvl1pPr>
            <a:lvl2pPr marL="287020" indent="0">
              <a:buNone/>
              <a:defRPr sz="1100"/>
            </a:lvl2pPr>
            <a:lvl3pPr marL="574675" indent="0">
              <a:buNone/>
              <a:defRPr sz="1000"/>
            </a:lvl3pPr>
            <a:lvl4pPr marL="861695" indent="0">
              <a:buNone/>
              <a:defRPr sz="900"/>
            </a:lvl4pPr>
            <a:lvl5pPr marL="1149350" indent="0">
              <a:buNone/>
              <a:defRPr sz="900"/>
            </a:lvl5pPr>
            <a:lvl6pPr marL="1436370" indent="0">
              <a:buNone/>
              <a:defRPr sz="900"/>
            </a:lvl6pPr>
            <a:lvl7pPr marL="1724025" indent="0">
              <a:buNone/>
              <a:defRPr sz="900"/>
            </a:lvl7pPr>
            <a:lvl8pPr marL="2011045" indent="0">
              <a:buNone/>
              <a:defRPr sz="900"/>
            </a:lvl8pPr>
            <a:lvl9pPr marL="2298700" indent="0">
              <a:buNone/>
              <a:defRPr sz="9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E237AC9-920B-4598-A9B7-18C876678A2D}"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320"/>
            <a:ext cx="8915400" cy="1143000"/>
          </a:xfrm>
          <a:prstGeom prst="rect">
            <a:avLst/>
          </a:prstGeom>
        </p:spPr>
        <p:txBody>
          <a:bodyPr lIns="57464" tIns="28732" rIns="57464" bIns="28732"/>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0"/>
            <a:ext cx="4408170" cy="4526280"/>
          </a:xfrm>
          <a:prstGeom prst="rect">
            <a:avLst/>
          </a:prstGeom>
        </p:spPr>
        <p:txBody>
          <a:bodyPr lIns="57464" tIns="28732" rIns="57464" bIns="28732"/>
          <a:lstStyle>
            <a:lvl1pPr>
              <a:defRPr sz="18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02530" y="1600200"/>
            <a:ext cx="4408170" cy="4526280"/>
          </a:xfrm>
          <a:prstGeom prst="rect">
            <a:avLst/>
          </a:prstGeom>
        </p:spPr>
        <p:txBody>
          <a:bodyPr lIns="57464" tIns="28732" rIns="57464" bIns="28732"/>
          <a:lstStyle>
            <a:lvl1pPr>
              <a:defRPr sz="18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F4442F70-C988-48FA-8F6F-E877F87B99C5}"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320"/>
            <a:ext cx="8915400" cy="1143000"/>
          </a:xfrm>
          <a:prstGeom prst="rect">
            <a:avLst/>
          </a:prstGeom>
        </p:spPr>
        <p:txBody>
          <a:bodyPr lIns="57464" tIns="28732" rIns="57464" bIns="28732"/>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1" y="1535431"/>
            <a:ext cx="4377214" cy="639128"/>
          </a:xfrm>
          <a:prstGeom prst="rect">
            <a:avLst/>
          </a:prstGeom>
        </p:spPr>
        <p:txBody>
          <a:bodyPr lIns="57464" tIns="28732" rIns="57464" bIns="28732" anchor="b"/>
          <a:lstStyle>
            <a:lvl1pPr marL="0" indent="0">
              <a:buNone/>
              <a:defRPr sz="1500" b="1"/>
            </a:lvl1pPr>
            <a:lvl2pPr marL="287020" indent="0">
              <a:buNone/>
              <a:defRPr sz="1300" b="1"/>
            </a:lvl2pPr>
            <a:lvl3pPr marL="574675" indent="0">
              <a:buNone/>
              <a:defRPr sz="1100" b="1"/>
            </a:lvl3pPr>
            <a:lvl4pPr marL="861695" indent="0">
              <a:buNone/>
              <a:defRPr sz="1000" b="1"/>
            </a:lvl4pPr>
            <a:lvl5pPr marL="1149350" indent="0">
              <a:buNone/>
              <a:defRPr sz="1000" b="1"/>
            </a:lvl5pPr>
            <a:lvl6pPr marL="1436370" indent="0">
              <a:buNone/>
              <a:defRPr sz="1000" b="1"/>
            </a:lvl6pPr>
            <a:lvl7pPr marL="1724025" indent="0">
              <a:buNone/>
              <a:defRPr sz="1000" b="1"/>
            </a:lvl7pPr>
            <a:lvl8pPr marL="2011045" indent="0">
              <a:buNone/>
              <a:defRPr sz="1000" b="1"/>
            </a:lvl8pPr>
            <a:lvl9pPr marL="2298700" indent="0">
              <a:buNone/>
              <a:defRPr sz="10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95301" y="2174559"/>
            <a:ext cx="4377214" cy="3951922"/>
          </a:xfrm>
          <a:prstGeom prst="rect">
            <a:avLst/>
          </a:prstGeom>
        </p:spPr>
        <p:txBody>
          <a:bodyPr lIns="57464" tIns="28732" rIns="57464" bIns="28732"/>
          <a:lstStyle>
            <a:lvl1pPr>
              <a:defRPr sz="1500"/>
            </a:lvl1pPr>
            <a:lvl2pPr>
              <a:defRPr sz="1300"/>
            </a:lvl2pPr>
            <a:lvl3pPr>
              <a:defRPr sz="1100"/>
            </a:lvl3pPr>
            <a:lvl4pPr>
              <a:defRPr sz="1000"/>
            </a:lvl4pPr>
            <a:lvl5pPr>
              <a:defRPr sz="1000"/>
            </a:lvl5pPr>
            <a:lvl6pPr>
              <a:defRPr sz="1000"/>
            </a:lvl6pPr>
            <a:lvl7pPr>
              <a:defRPr sz="1000"/>
            </a:lvl7pPr>
            <a:lvl8pPr>
              <a:defRPr sz="1000"/>
            </a:lvl8pPr>
            <a:lvl9pPr>
              <a:defRPr sz="1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32456" y="1535431"/>
            <a:ext cx="4378245" cy="639128"/>
          </a:xfrm>
          <a:prstGeom prst="rect">
            <a:avLst/>
          </a:prstGeom>
        </p:spPr>
        <p:txBody>
          <a:bodyPr lIns="57464" tIns="28732" rIns="57464" bIns="28732" anchor="b"/>
          <a:lstStyle>
            <a:lvl1pPr marL="0" indent="0">
              <a:buNone/>
              <a:defRPr sz="1500" b="1"/>
            </a:lvl1pPr>
            <a:lvl2pPr marL="287020" indent="0">
              <a:buNone/>
              <a:defRPr sz="1300" b="1"/>
            </a:lvl2pPr>
            <a:lvl3pPr marL="574675" indent="0">
              <a:buNone/>
              <a:defRPr sz="1100" b="1"/>
            </a:lvl3pPr>
            <a:lvl4pPr marL="861695" indent="0">
              <a:buNone/>
              <a:defRPr sz="1000" b="1"/>
            </a:lvl4pPr>
            <a:lvl5pPr marL="1149350" indent="0">
              <a:buNone/>
              <a:defRPr sz="1000" b="1"/>
            </a:lvl5pPr>
            <a:lvl6pPr marL="1436370" indent="0">
              <a:buNone/>
              <a:defRPr sz="1000" b="1"/>
            </a:lvl6pPr>
            <a:lvl7pPr marL="1724025" indent="0">
              <a:buNone/>
              <a:defRPr sz="1000" b="1"/>
            </a:lvl7pPr>
            <a:lvl8pPr marL="2011045" indent="0">
              <a:buNone/>
              <a:defRPr sz="1000" b="1"/>
            </a:lvl8pPr>
            <a:lvl9pPr marL="2298700" indent="0">
              <a:buNone/>
              <a:defRPr sz="10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32456" y="2174559"/>
            <a:ext cx="4378245" cy="3951922"/>
          </a:xfrm>
          <a:prstGeom prst="rect">
            <a:avLst/>
          </a:prstGeom>
        </p:spPr>
        <p:txBody>
          <a:bodyPr lIns="57464" tIns="28732" rIns="57464" bIns="28732"/>
          <a:lstStyle>
            <a:lvl1pPr>
              <a:defRPr sz="1500"/>
            </a:lvl1pPr>
            <a:lvl2pPr>
              <a:defRPr sz="1300"/>
            </a:lvl2pPr>
            <a:lvl3pPr>
              <a:defRPr sz="1100"/>
            </a:lvl3pPr>
            <a:lvl4pPr>
              <a:defRPr sz="1000"/>
            </a:lvl4pPr>
            <a:lvl5pPr>
              <a:defRPr sz="1000"/>
            </a:lvl5pPr>
            <a:lvl6pPr>
              <a:defRPr sz="1000"/>
            </a:lvl6pPr>
            <a:lvl7pPr>
              <a:defRPr sz="1000"/>
            </a:lvl7pPr>
            <a:lvl8pPr>
              <a:defRPr sz="1000"/>
            </a:lvl8pPr>
            <a:lvl9pPr>
              <a:defRPr sz="1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410D5477-E2EC-439F-A47F-E7CF806772D9}"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320"/>
            <a:ext cx="8915400" cy="1143000"/>
          </a:xfrm>
          <a:prstGeom prst="rect">
            <a:avLst/>
          </a:prstGeom>
        </p:spPr>
        <p:txBody>
          <a:bodyPr lIns="57464" tIns="28732" rIns="57464" bIns="28732"/>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276AF821-FAA9-496E-BC7E-CF40B1C541DD}"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A490E35E-B073-4E17-9810-44D77E2837F4}"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368"/>
            <a:ext cx="3258661" cy="1162050"/>
          </a:xfrm>
          <a:prstGeom prst="rect">
            <a:avLst/>
          </a:prstGeom>
        </p:spPr>
        <p:txBody>
          <a:bodyPr lIns="57464" tIns="28732" rIns="57464" bIns="28732" anchor="b"/>
          <a:lstStyle>
            <a:lvl1pPr algn="l">
              <a:defRPr sz="1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627" y="273368"/>
            <a:ext cx="5538073" cy="5853112"/>
          </a:xfrm>
          <a:prstGeom prst="rect">
            <a:avLst/>
          </a:prstGeom>
        </p:spPr>
        <p:txBody>
          <a:bodyPr lIns="57464" tIns="28732" rIns="57464" bIns="28732"/>
          <a:lstStyle>
            <a:lvl1pPr>
              <a:defRPr sz="20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95300" y="1435418"/>
            <a:ext cx="3258661" cy="4691062"/>
          </a:xfrm>
          <a:prstGeom prst="rect">
            <a:avLst/>
          </a:prstGeom>
        </p:spPr>
        <p:txBody>
          <a:bodyPr lIns="57464" tIns="28732" rIns="57464" bIns="28732"/>
          <a:lstStyle>
            <a:lvl1pPr marL="0" indent="0">
              <a:buNone/>
              <a:defRPr sz="900"/>
            </a:lvl1pPr>
            <a:lvl2pPr marL="287020" indent="0">
              <a:buNone/>
              <a:defRPr sz="800"/>
            </a:lvl2pPr>
            <a:lvl3pPr marL="574675" indent="0">
              <a:buNone/>
              <a:defRPr sz="600"/>
            </a:lvl3pPr>
            <a:lvl4pPr marL="861695" indent="0">
              <a:buNone/>
              <a:defRPr sz="600"/>
            </a:lvl4pPr>
            <a:lvl5pPr marL="1149350" indent="0">
              <a:buNone/>
              <a:defRPr sz="600"/>
            </a:lvl5pPr>
            <a:lvl6pPr marL="1436370" indent="0">
              <a:buNone/>
              <a:defRPr sz="600"/>
            </a:lvl6pPr>
            <a:lvl7pPr marL="1724025" indent="0">
              <a:buNone/>
              <a:defRPr sz="600"/>
            </a:lvl7pPr>
            <a:lvl8pPr marL="2011045" indent="0">
              <a:buNone/>
              <a:defRPr sz="600"/>
            </a:lvl8pPr>
            <a:lvl9pPr marL="2298700" indent="0">
              <a:buNone/>
              <a:defRPr sz="6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05C60D44-E422-48AD-B69B-71F7551F1803}"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989" y="4800601"/>
            <a:ext cx="5943600" cy="566738"/>
          </a:xfrm>
          <a:prstGeom prst="rect">
            <a:avLst/>
          </a:prstGeom>
        </p:spPr>
        <p:txBody>
          <a:bodyPr lIns="57464" tIns="28732" rIns="57464" bIns="28732" anchor="b"/>
          <a:lstStyle>
            <a:lvl1pPr algn="l">
              <a:defRPr sz="1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989" y="612459"/>
            <a:ext cx="5943600" cy="4114800"/>
          </a:xfrm>
          <a:prstGeom prst="rect">
            <a:avLst/>
          </a:prstGeom>
        </p:spPr>
        <p:txBody>
          <a:bodyPr lIns="57464" tIns="28732" rIns="57464" bIns="28732"/>
          <a:lstStyle>
            <a:lvl1pPr marL="0" indent="0">
              <a:buNone/>
              <a:defRPr sz="2000"/>
            </a:lvl1pPr>
            <a:lvl2pPr marL="287020" indent="0">
              <a:buNone/>
              <a:defRPr sz="1800"/>
            </a:lvl2pPr>
            <a:lvl3pPr marL="574675" indent="0">
              <a:buNone/>
              <a:defRPr sz="1500"/>
            </a:lvl3pPr>
            <a:lvl4pPr marL="861695" indent="0">
              <a:buNone/>
              <a:defRPr sz="1300"/>
            </a:lvl4pPr>
            <a:lvl5pPr marL="1149350" indent="0">
              <a:buNone/>
              <a:defRPr sz="1300"/>
            </a:lvl5pPr>
            <a:lvl6pPr marL="1436370" indent="0">
              <a:buNone/>
              <a:defRPr sz="1300"/>
            </a:lvl6pPr>
            <a:lvl7pPr marL="1724025" indent="0">
              <a:buNone/>
              <a:defRPr sz="1300"/>
            </a:lvl7pPr>
            <a:lvl8pPr marL="2011045" indent="0">
              <a:buNone/>
              <a:defRPr sz="1300"/>
            </a:lvl8pPr>
            <a:lvl9pPr marL="2298700" indent="0">
              <a:buNone/>
              <a:defRPr sz="1300"/>
            </a:lvl9pPr>
          </a:lstStyle>
          <a:p>
            <a:pPr lvl="0"/>
            <a:endParaRPr lang="zh-CN" altLang="en-US" noProof="0" smtClean="0"/>
          </a:p>
        </p:txBody>
      </p:sp>
      <p:sp>
        <p:nvSpPr>
          <p:cNvPr id="4" name="文本占位符 3"/>
          <p:cNvSpPr>
            <a:spLocks noGrp="1"/>
          </p:cNvSpPr>
          <p:nvPr>
            <p:ph type="body" sz="half" idx="2"/>
          </p:nvPr>
        </p:nvSpPr>
        <p:spPr>
          <a:xfrm>
            <a:off x="1941989" y="5367338"/>
            <a:ext cx="5943600" cy="804862"/>
          </a:xfrm>
          <a:prstGeom prst="rect">
            <a:avLst/>
          </a:prstGeom>
        </p:spPr>
        <p:txBody>
          <a:bodyPr lIns="57464" tIns="28732" rIns="57464" bIns="28732"/>
          <a:lstStyle>
            <a:lvl1pPr marL="0" indent="0">
              <a:buNone/>
              <a:defRPr sz="900"/>
            </a:lvl1pPr>
            <a:lvl2pPr marL="287020" indent="0">
              <a:buNone/>
              <a:defRPr sz="800"/>
            </a:lvl2pPr>
            <a:lvl3pPr marL="574675" indent="0">
              <a:buNone/>
              <a:defRPr sz="600"/>
            </a:lvl3pPr>
            <a:lvl4pPr marL="861695" indent="0">
              <a:buNone/>
              <a:defRPr sz="600"/>
            </a:lvl4pPr>
            <a:lvl5pPr marL="1149350" indent="0">
              <a:buNone/>
              <a:defRPr sz="600"/>
            </a:lvl5pPr>
            <a:lvl6pPr marL="1436370" indent="0">
              <a:buNone/>
              <a:defRPr sz="600"/>
            </a:lvl6pPr>
            <a:lvl7pPr marL="1724025" indent="0">
              <a:buNone/>
              <a:defRPr sz="600"/>
            </a:lvl7pPr>
            <a:lvl8pPr marL="2011045" indent="0">
              <a:buNone/>
              <a:defRPr sz="600"/>
            </a:lvl8pPr>
            <a:lvl9pPr marL="2298700" indent="0">
              <a:buNone/>
              <a:defRPr sz="6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07CE98D-6B03-49E2-ABA8-3FE3AB7C960A}"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742950" y="6248400"/>
            <a:ext cx="206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0" tIns="47885" rIns="95770" bIns="47885" numCol="1" anchor="t" anchorCtr="0" compatLnSpc="1"/>
          <a:lstStyle>
            <a:lvl1pPr defTabSz="957580">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384551" y="6248400"/>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0" tIns="47885" rIns="95770" bIns="47885" numCol="1" anchor="t" anchorCtr="0" compatLnSpc="1"/>
          <a:lstStyle>
            <a:lvl1pPr algn="ctr" defTabSz="957580">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842250" y="-76200"/>
            <a:ext cx="2063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0" tIns="47885" rIns="95770" bIns="47885" numCol="1" anchor="t" anchorCtr="0" compatLnSpc="1"/>
          <a:lstStyle>
            <a:lvl1pPr algn="r" defTabSz="957580">
              <a:defRPr kumimoji="0" sz="2100" b="1"/>
            </a:lvl1pPr>
          </a:lstStyle>
          <a:p>
            <a:pPr>
              <a:defRPr/>
            </a:pPr>
            <a:fld id="{34588812-D057-4369-9714-00AC7CDD1CEA}"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57580" rtl="0" eaLnBrk="0" fontAlgn="base" hangingPunct="0">
        <a:spcBef>
          <a:spcPct val="0"/>
        </a:spcBef>
        <a:spcAft>
          <a:spcPct val="0"/>
        </a:spcAft>
        <a:defRPr kumimoji="1" sz="4600">
          <a:solidFill>
            <a:schemeClr val="tx2"/>
          </a:solidFill>
          <a:latin typeface="+mj-lt"/>
          <a:ea typeface="+mj-ea"/>
          <a:cs typeface="+mj-cs"/>
        </a:defRPr>
      </a:lvl1pPr>
      <a:lvl2pPr algn="ctr" defTabSz="957580" rtl="0" eaLnBrk="0" fontAlgn="base" hangingPunct="0">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2pPr>
      <a:lvl3pPr algn="ctr" defTabSz="957580" rtl="0" eaLnBrk="0" fontAlgn="base" hangingPunct="0">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3pPr>
      <a:lvl4pPr algn="ctr" defTabSz="957580" rtl="0" eaLnBrk="0" fontAlgn="base" hangingPunct="0">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4pPr>
      <a:lvl5pPr algn="ctr" defTabSz="957580" rtl="0" eaLnBrk="0" fontAlgn="base" hangingPunct="0">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5pPr>
      <a:lvl6pPr marL="287020" algn="ctr" defTabSz="957580" rtl="0" fontAlgn="base">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6pPr>
      <a:lvl7pPr marL="574675" algn="ctr" defTabSz="957580" rtl="0" fontAlgn="base">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7pPr>
      <a:lvl8pPr marL="861695" algn="ctr" defTabSz="957580" rtl="0" fontAlgn="base">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8pPr>
      <a:lvl9pPr marL="1149350" algn="ctr" defTabSz="957580" rtl="0" fontAlgn="base">
        <a:spcBef>
          <a:spcPct val="0"/>
        </a:spcBef>
        <a:spcAft>
          <a:spcPct val="0"/>
        </a:spcAft>
        <a:defRPr kumimoji="1" sz="4600">
          <a:solidFill>
            <a:schemeClr val="tx2"/>
          </a:solidFill>
          <a:latin typeface="Times New Roman" panose="02020603050405020304" pitchFamily="18" charset="0"/>
          <a:ea typeface="宋体" panose="02010600030101010101" pitchFamily="2" charset="-122"/>
        </a:defRPr>
      </a:lvl9pPr>
    </p:titleStyle>
    <p:bodyStyle>
      <a:lvl1pPr marL="359410" indent="-359410" algn="l" defTabSz="957580" rtl="0" eaLnBrk="0" fontAlgn="base" hangingPunct="0">
        <a:spcBef>
          <a:spcPct val="20000"/>
        </a:spcBef>
        <a:spcAft>
          <a:spcPct val="0"/>
        </a:spcAft>
        <a:buChar char="•"/>
        <a:defRPr kumimoji="1" sz="3300">
          <a:solidFill>
            <a:schemeClr val="tx1"/>
          </a:solidFill>
          <a:latin typeface="+mn-lt"/>
          <a:ea typeface="+mn-ea"/>
          <a:cs typeface="+mn-cs"/>
        </a:defRPr>
      </a:lvl1pPr>
      <a:lvl2pPr marL="777875" indent="-299085" algn="l" defTabSz="957580" rtl="0" eaLnBrk="0" fontAlgn="base" hangingPunct="0">
        <a:spcBef>
          <a:spcPct val="20000"/>
        </a:spcBef>
        <a:spcAft>
          <a:spcPct val="0"/>
        </a:spcAft>
        <a:buChar char="–"/>
        <a:defRPr kumimoji="1" sz="3000">
          <a:solidFill>
            <a:schemeClr val="tx1"/>
          </a:solidFill>
          <a:latin typeface="+mn-lt"/>
          <a:ea typeface="+mn-ea"/>
        </a:defRPr>
      </a:lvl2pPr>
      <a:lvl3pPr marL="1196975" indent="-239395" algn="l" defTabSz="957580" rtl="0" eaLnBrk="0" fontAlgn="base" hangingPunct="0">
        <a:spcBef>
          <a:spcPct val="20000"/>
        </a:spcBef>
        <a:spcAft>
          <a:spcPct val="0"/>
        </a:spcAft>
        <a:buChar char="•"/>
        <a:defRPr kumimoji="1" sz="2500">
          <a:solidFill>
            <a:schemeClr val="tx1"/>
          </a:solidFill>
          <a:latin typeface="+mn-lt"/>
          <a:ea typeface="+mn-ea"/>
        </a:defRPr>
      </a:lvl3pPr>
      <a:lvl4pPr marL="1675765" indent="-239395" algn="l" defTabSz="957580" rtl="0" eaLnBrk="0" fontAlgn="base" hangingPunct="0">
        <a:spcBef>
          <a:spcPct val="20000"/>
        </a:spcBef>
        <a:spcAft>
          <a:spcPct val="0"/>
        </a:spcAft>
        <a:buChar char="–"/>
        <a:defRPr kumimoji="1" sz="2100">
          <a:solidFill>
            <a:schemeClr val="tx1"/>
          </a:solidFill>
          <a:latin typeface="+mn-lt"/>
          <a:ea typeface="+mn-ea"/>
        </a:defRPr>
      </a:lvl4pPr>
      <a:lvl5pPr marL="2155190" indent="-239395" algn="l" defTabSz="957580" rtl="0" eaLnBrk="0" fontAlgn="base" hangingPunct="0">
        <a:spcBef>
          <a:spcPct val="20000"/>
        </a:spcBef>
        <a:spcAft>
          <a:spcPct val="0"/>
        </a:spcAft>
        <a:buChar char="»"/>
        <a:defRPr kumimoji="1" sz="2100">
          <a:solidFill>
            <a:schemeClr val="tx1"/>
          </a:solidFill>
          <a:latin typeface="+mn-lt"/>
          <a:ea typeface="+mn-ea"/>
        </a:defRPr>
      </a:lvl5pPr>
      <a:lvl6pPr marL="2442210" indent="-239395" algn="l" defTabSz="957580" rtl="0" fontAlgn="base">
        <a:spcBef>
          <a:spcPct val="20000"/>
        </a:spcBef>
        <a:spcAft>
          <a:spcPct val="0"/>
        </a:spcAft>
        <a:buChar char="»"/>
        <a:defRPr kumimoji="1" sz="2100">
          <a:solidFill>
            <a:schemeClr val="tx1"/>
          </a:solidFill>
          <a:latin typeface="+mn-lt"/>
          <a:ea typeface="+mn-ea"/>
        </a:defRPr>
      </a:lvl6pPr>
      <a:lvl7pPr marL="2729865" indent="-239395" algn="l" defTabSz="957580" rtl="0" fontAlgn="base">
        <a:spcBef>
          <a:spcPct val="20000"/>
        </a:spcBef>
        <a:spcAft>
          <a:spcPct val="0"/>
        </a:spcAft>
        <a:buChar char="»"/>
        <a:defRPr kumimoji="1" sz="2100">
          <a:solidFill>
            <a:schemeClr val="tx1"/>
          </a:solidFill>
          <a:latin typeface="+mn-lt"/>
          <a:ea typeface="+mn-ea"/>
        </a:defRPr>
      </a:lvl7pPr>
      <a:lvl8pPr marL="3016885" indent="-239395" algn="l" defTabSz="957580" rtl="0" fontAlgn="base">
        <a:spcBef>
          <a:spcPct val="20000"/>
        </a:spcBef>
        <a:spcAft>
          <a:spcPct val="0"/>
        </a:spcAft>
        <a:buChar char="»"/>
        <a:defRPr kumimoji="1" sz="2100">
          <a:solidFill>
            <a:schemeClr val="tx1"/>
          </a:solidFill>
          <a:latin typeface="+mn-lt"/>
          <a:ea typeface="+mn-ea"/>
        </a:defRPr>
      </a:lvl8pPr>
      <a:lvl9pPr marL="3303905" indent="-239395" algn="l" defTabSz="957580" rtl="0" fontAlgn="base">
        <a:spcBef>
          <a:spcPct val="20000"/>
        </a:spcBef>
        <a:spcAft>
          <a:spcPct val="0"/>
        </a:spcAft>
        <a:buChar char="»"/>
        <a:defRPr kumimoji="1" sz="2100">
          <a:solidFill>
            <a:schemeClr val="tx1"/>
          </a:solidFill>
          <a:latin typeface="+mn-lt"/>
          <a:ea typeface="+mn-ea"/>
        </a:defRPr>
      </a:lvl9pPr>
    </p:bodyStyle>
    <p:otherStyle>
      <a:defPPr>
        <a:defRPr lang="zh-CN"/>
      </a:defPPr>
      <a:lvl1pPr marL="0" algn="l" defTabSz="574675" rtl="0" eaLnBrk="1" latinLnBrk="0" hangingPunct="1">
        <a:defRPr sz="1100" kern="1200">
          <a:solidFill>
            <a:schemeClr val="tx1"/>
          </a:solidFill>
          <a:latin typeface="+mn-lt"/>
          <a:ea typeface="+mn-ea"/>
          <a:cs typeface="+mn-cs"/>
        </a:defRPr>
      </a:lvl1pPr>
      <a:lvl2pPr marL="287020" algn="l" defTabSz="574675" rtl="0" eaLnBrk="1" latinLnBrk="0" hangingPunct="1">
        <a:defRPr sz="1100" kern="1200">
          <a:solidFill>
            <a:schemeClr val="tx1"/>
          </a:solidFill>
          <a:latin typeface="+mn-lt"/>
          <a:ea typeface="+mn-ea"/>
          <a:cs typeface="+mn-cs"/>
        </a:defRPr>
      </a:lvl2pPr>
      <a:lvl3pPr marL="574675" algn="l" defTabSz="574675" rtl="0" eaLnBrk="1" latinLnBrk="0" hangingPunct="1">
        <a:defRPr sz="1100" kern="1200">
          <a:solidFill>
            <a:schemeClr val="tx1"/>
          </a:solidFill>
          <a:latin typeface="+mn-lt"/>
          <a:ea typeface="+mn-ea"/>
          <a:cs typeface="+mn-cs"/>
        </a:defRPr>
      </a:lvl3pPr>
      <a:lvl4pPr marL="861695" algn="l" defTabSz="574675" rtl="0" eaLnBrk="1" latinLnBrk="0" hangingPunct="1">
        <a:defRPr sz="1100" kern="1200">
          <a:solidFill>
            <a:schemeClr val="tx1"/>
          </a:solidFill>
          <a:latin typeface="+mn-lt"/>
          <a:ea typeface="+mn-ea"/>
          <a:cs typeface="+mn-cs"/>
        </a:defRPr>
      </a:lvl4pPr>
      <a:lvl5pPr marL="1149350" algn="l" defTabSz="574675" rtl="0" eaLnBrk="1" latinLnBrk="0" hangingPunct="1">
        <a:defRPr sz="1100" kern="1200">
          <a:solidFill>
            <a:schemeClr val="tx1"/>
          </a:solidFill>
          <a:latin typeface="+mn-lt"/>
          <a:ea typeface="+mn-ea"/>
          <a:cs typeface="+mn-cs"/>
        </a:defRPr>
      </a:lvl5pPr>
      <a:lvl6pPr marL="1436370" algn="l" defTabSz="574675" rtl="0" eaLnBrk="1" latinLnBrk="0" hangingPunct="1">
        <a:defRPr sz="1100" kern="1200">
          <a:solidFill>
            <a:schemeClr val="tx1"/>
          </a:solidFill>
          <a:latin typeface="+mn-lt"/>
          <a:ea typeface="+mn-ea"/>
          <a:cs typeface="+mn-cs"/>
        </a:defRPr>
      </a:lvl6pPr>
      <a:lvl7pPr marL="1724025" algn="l" defTabSz="574675" rtl="0" eaLnBrk="1" latinLnBrk="0" hangingPunct="1">
        <a:defRPr sz="1100" kern="1200">
          <a:solidFill>
            <a:schemeClr val="tx1"/>
          </a:solidFill>
          <a:latin typeface="+mn-lt"/>
          <a:ea typeface="+mn-ea"/>
          <a:cs typeface="+mn-cs"/>
        </a:defRPr>
      </a:lvl7pPr>
      <a:lvl8pPr marL="2011045" algn="l" defTabSz="574675" rtl="0" eaLnBrk="1" latinLnBrk="0" hangingPunct="1">
        <a:defRPr sz="1100" kern="1200">
          <a:solidFill>
            <a:schemeClr val="tx1"/>
          </a:solidFill>
          <a:latin typeface="+mn-lt"/>
          <a:ea typeface="+mn-ea"/>
          <a:cs typeface="+mn-cs"/>
        </a:defRPr>
      </a:lvl8pPr>
      <a:lvl9pPr marL="2298700" algn="l" defTabSz="574675" rtl="0" eaLnBrk="1" latinLnBrk="0" hangingPunct="1">
        <a:defRPr sz="1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33.xml"/><Relationship Id="rId8" Type="http://schemas.openxmlformats.org/officeDocument/2006/relationships/slide" Target="slide32.xml"/><Relationship Id="rId7" Type="http://schemas.openxmlformats.org/officeDocument/2006/relationships/slide" Target="slide24.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9.xml"/><Relationship Id="rId3" Type="http://schemas.openxmlformats.org/officeDocument/2006/relationships/slide" Target="slide6.xml"/><Relationship Id="rId2" Type="http://schemas.openxmlformats.org/officeDocument/2006/relationships/slide" Target="slide3.xml"/><Relationship Id="rId17" Type="http://schemas.openxmlformats.org/officeDocument/2006/relationships/slideLayout" Target="../slideLayouts/slideLayout2.xml"/><Relationship Id="rId16" Type="http://schemas.openxmlformats.org/officeDocument/2006/relationships/slide" Target="slide77.xml"/><Relationship Id="rId15" Type="http://schemas.openxmlformats.org/officeDocument/2006/relationships/slide" Target="slide61.xml"/><Relationship Id="rId14" Type="http://schemas.openxmlformats.org/officeDocument/2006/relationships/slide" Target="slide72.xml"/><Relationship Id="rId13" Type="http://schemas.openxmlformats.org/officeDocument/2006/relationships/slide" Target="slide69.xml"/><Relationship Id="rId12" Type="http://schemas.openxmlformats.org/officeDocument/2006/relationships/slide" Target="slide71.xml"/><Relationship Id="rId11" Type="http://schemas.openxmlformats.org/officeDocument/2006/relationships/slide" Target="slide48.xml"/><Relationship Id="rId10" Type="http://schemas.openxmlformats.org/officeDocument/2006/relationships/slide" Target="slide42.xml"/><Relationship Id="rId1" Type="http://schemas.openxmlformats.org/officeDocument/2006/relationships/slide" Target="sl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17.png"/><Relationship Id="rId3" Type="http://schemas.openxmlformats.org/officeDocument/2006/relationships/image" Target="../media/image19.png"/><Relationship Id="rId2" Type="http://schemas.openxmlformats.org/officeDocument/2006/relationships/image" Target="../media/image18.wmf"/><Relationship Id="rId1"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28.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32.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45.png"/></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oleObject" Target="../embeddings/oleObject2.bin"/></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8.png"/><Relationship Id="rId1" Type="http://schemas.openxmlformats.org/officeDocument/2006/relationships/image" Target="../media/image47.png"/></Relationships>
</file>

<file path=ppt/slides/_rels/slide4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oleObject" Target="../embeddings/oleObject3.bin"/></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oleObject" Target="../embeddings/oleObject4.bin"/></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2.xml"/><Relationship Id="rId2" Type="http://schemas.openxmlformats.org/officeDocument/2006/relationships/image" Target="../media/image51.png"/><Relationship Id="rId1" Type="http://schemas.openxmlformats.org/officeDocument/2006/relationships/oleObject" Target="../embeddings/oleObject5.bin"/></Relationships>
</file>

<file path=ppt/slides/_rels/slide47.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2.xml"/><Relationship Id="rId4" Type="http://schemas.openxmlformats.org/officeDocument/2006/relationships/slide" Target="slide1.xml"/><Relationship Id="rId3" Type="http://schemas.openxmlformats.org/officeDocument/2006/relationships/image" Target="../media/image48.png"/><Relationship Id="rId2" Type="http://schemas.openxmlformats.org/officeDocument/2006/relationships/image" Target="../media/image52.png"/><Relationship Id="rId1" Type="http://schemas.openxmlformats.org/officeDocument/2006/relationships/oleObject" Target="../embeddings/oleObject6.bin"/></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4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4.png"/><Relationship Id="rId1" Type="http://schemas.openxmlformats.org/officeDocument/2006/relationships/image" Target="../media/image7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6.emf"/><Relationship Id="rId2" Type="http://schemas.openxmlformats.org/officeDocument/2006/relationships/image" Target="../media/image85.png"/><Relationship Id="rId1" Type="http://schemas.openxmlformats.org/officeDocument/2006/relationships/image" Target="../media/image84.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8.png"/><Relationship Id="rId1" Type="http://schemas.openxmlformats.org/officeDocument/2006/relationships/image" Target="../media/image87.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9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03.png"/><Relationship Id="rId7" Type="http://schemas.openxmlformats.org/officeDocument/2006/relationships/image" Target="../media/image102.png"/><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4.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06.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8.png"/><Relationship Id="rId1" Type="http://schemas.openxmlformats.org/officeDocument/2006/relationships/image" Target="../media/image107.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9.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4.png"/><Relationship Id="rId1" Type="http://schemas.openxmlformats.org/officeDocument/2006/relationships/image" Target="../media/image113.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5.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1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3"/>
          <p:cNvSpPr txBox="1"/>
          <p:nvPr/>
        </p:nvSpPr>
        <p:spPr bwMode="auto">
          <a:xfrm>
            <a:off x="8955961" y="322898"/>
            <a:ext cx="754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0" tIns="47885" rIns="95770" bIns="47885" numCol="1" anchor="t" anchorCtr="0" compatLnSpc="1"/>
          <a:lstStyle>
            <a:defPPr>
              <a:defRPr lang="en-US"/>
            </a:defPPr>
            <a:lvl1pPr algn="r" defTabSz="957580" rtl="0" eaLnBrk="0" fontAlgn="base" hangingPunct="0">
              <a:spcBef>
                <a:spcPct val="0"/>
              </a:spcBef>
              <a:spcAft>
                <a:spcPct val="0"/>
              </a:spcAft>
              <a:defRPr kumimoji="1" sz="1500" b="1" kern="1200">
                <a:solidFill>
                  <a:schemeClr val="tx1"/>
                </a:solidFill>
                <a:latin typeface="Times New Roman" panose="02020603050405020304" pitchFamily="18" charset="0"/>
                <a:ea typeface="宋体" panose="02010600030101010101" pitchFamily="2" charset="-122"/>
                <a:cs typeface="+mn-cs"/>
              </a:defRPr>
            </a:lvl1pPr>
            <a:lvl2pPr marL="466725" indent="-179705" algn="l" defTabSz="957580" rtl="0" eaLnBrk="0" fontAlgn="base"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2pPr>
            <a:lvl3pPr marL="718185" indent="-143510" algn="l" defTabSz="957580" rtl="0" eaLnBrk="0" fontAlgn="base"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3pPr>
            <a:lvl4pPr marL="1005840" indent="-143510" algn="l" defTabSz="957580" rtl="0" eaLnBrk="0" fontAlgn="base"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4pPr>
            <a:lvl5pPr marL="1292860" indent="-143510" algn="l" defTabSz="957580" rtl="0" eaLnBrk="0" fontAlgn="base"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5pPr>
            <a:lvl6pPr marL="1580515" indent="-143510" algn="l" defTabSz="957580" rtl="0" eaLnBrk="0" fontAlgn="base" latinLnBrk="0"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6pPr>
            <a:lvl7pPr marL="1867535" indent="-143510" algn="l" defTabSz="957580" rtl="0" eaLnBrk="0" fontAlgn="base" latinLnBrk="0"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7pPr>
            <a:lvl8pPr marL="2155190" indent="-143510" algn="l" defTabSz="957580" rtl="0" eaLnBrk="0" fontAlgn="base" latinLnBrk="0"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8pPr>
            <a:lvl9pPr marL="2442210" indent="-143510" algn="l" defTabSz="957580" rtl="0" eaLnBrk="0" fontAlgn="base" latinLnBrk="0" hangingPunct="0">
              <a:spcBef>
                <a:spcPct val="0"/>
              </a:spcBef>
              <a:spcAft>
                <a:spcPct val="0"/>
              </a:spcAft>
              <a:defRPr kumimoji="1" sz="1500" kern="1200">
                <a:solidFill>
                  <a:schemeClr val="tx1"/>
                </a:solidFill>
                <a:latin typeface="Times New Roman" panose="02020603050405020304" pitchFamily="18" charset="0"/>
                <a:ea typeface="宋体" panose="02010600030101010101" pitchFamily="2" charset="-122"/>
                <a:cs typeface="+mn-cs"/>
              </a:defRPr>
            </a:lvl9pPr>
          </a:lstStyle>
          <a:p>
            <a:pPr eaLnBrk="1" hangingPunct="1"/>
            <a:r>
              <a:rPr kumimoji="0" lang="en-US" altLang="zh-CN" sz="2100" smtClean="0">
                <a:solidFill>
                  <a:srgbClr val="FF0000"/>
                </a:solidFill>
              </a:rPr>
              <a:t>0</a:t>
            </a:r>
            <a:endParaRPr kumimoji="0" lang="en-US" altLang="zh-CN" sz="2100" dirty="0">
              <a:solidFill>
                <a:srgbClr val="FF0000"/>
              </a:solidFill>
            </a:endParaRPr>
          </a:p>
        </p:txBody>
      </p:sp>
      <p:sp>
        <p:nvSpPr>
          <p:cNvPr id="11" name="Text Box 5"/>
          <p:cNvSpPr txBox="1">
            <a:spLocks noChangeArrowheads="1"/>
          </p:cNvSpPr>
          <p:nvPr/>
        </p:nvSpPr>
        <p:spPr bwMode="auto">
          <a:xfrm>
            <a:off x="1044734" y="288037"/>
            <a:ext cx="5651341" cy="429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lnSpc>
                <a:spcPct val="120000"/>
              </a:lnSpc>
              <a:spcBef>
                <a:spcPct val="50000"/>
              </a:spcBef>
            </a:pPr>
            <a:r>
              <a:rPr lang="zh-CN" altLang="en-US" sz="1800" b="1" dirty="0">
                <a:latin typeface="宋体" panose="02010600030101010101" pitchFamily="2" charset="-122"/>
              </a:rPr>
              <a:t>第5章 </a:t>
            </a:r>
            <a:r>
              <a:rPr lang="zh-CN" altLang="en-US" sz="1800" b="1" dirty="0" smtClean="0">
                <a:latin typeface="宋体" panose="02010600030101010101" pitchFamily="2" charset="-122"/>
              </a:rPr>
              <a:t>表面粗糙度轮廓设计与检测</a:t>
            </a:r>
            <a:r>
              <a:rPr lang="zh-CN" altLang="en-US" sz="1800" dirty="0" smtClean="0"/>
              <a:t> </a:t>
            </a:r>
            <a:endParaRPr lang="zh-CN" altLang="en-US" sz="1800" dirty="0"/>
          </a:p>
        </p:txBody>
      </p:sp>
      <p:sp>
        <p:nvSpPr>
          <p:cNvPr id="12" name="Text Box 8">
            <a:hlinkClick r:id="rId1" action="ppaction://hlinksldjump"/>
          </p:cNvPr>
          <p:cNvSpPr txBox="1">
            <a:spLocks noChangeArrowheads="1"/>
          </p:cNvSpPr>
          <p:nvPr/>
        </p:nvSpPr>
        <p:spPr bwMode="auto">
          <a:xfrm>
            <a:off x="1203565" y="623888"/>
            <a:ext cx="6016385"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rPr>
              <a:t>内  容  提  要</a:t>
            </a:r>
            <a:r>
              <a:rPr lang="zh-CN" altLang="en-US" sz="1600" dirty="0" smtClean="0"/>
              <a:t>-----------------------------------------</a:t>
            </a:r>
            <a:r>
              <a:rPr lang="en-US" altLang="zh-CN" sz="1600" dirty="0" smtClean="0"/>
              <a:t>-----</a:t>
            </a:r>
            <a:r>
              <a:rPr lang="zh-CN" altLang="en-US" sz="1600" dirty="0" smtClean="0"/>
              <a:t>-----</a:t>
            </a:r>
            <a:r>
              <a:rPr lang="en-US" altLang="zh-CN" sz="1600" dirty="0" smtClean="0"/>
              <a:t>---</a:t>
            </a:r>
            <a:r>
              <a:rPr lang="zh-CN" altLang="en-US" sz="1600" dirty="0" smtClean="0"/>
              <a:t>--------</a:t>
            </a:r>
            <a:r>
              <a:rPr lang="zh-CN" altLang="en-US" sz="1600" b="1" dirty="0" smtClean="0"/>
              <a:t>(</a:t>
            </a:r>
            <a:r>
              <a:rPr lang="en-US" altLang="zh-CN" sz="1600" b="1" dirty="0" smtClean="0"/>
              <a:t>1</a:t>
            </a:r>
            <a:r>
              <a:rPr lang="zh-CN" altLang="en-US" sz="1600" b="1" dirty="0" smtClean="0"/>
              <a:t>)</a:t>
            </a:r>
            <a:endParaRPr lang="zh-CN" altLang="en-US" sz="1600" b="1" dirty="0"/>
          </a:p>
        </p:txBody>
      </p:sp>
      <p:sp>
        <p:nvSpPr>
          <p:cNvPr id="13" name="Text Box 9">
            <a:hlinkClick r:id="rId2" action="ppaction://hlinksldjump"/>
          </p:cNvPr>
          <p:cNvSpPr txBox="1">
            <a:spLocks noChangeArrowheads="1"/>
          </p:cNvSpPr>
          <p:nvPr/>
        </p:nvSpPr>
        <p:spPr bwMode="auto">
          <a:xfrm>
            <a:off x="1203565" y="907733"/>
            <a:ext cx="5940185"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latin typeface="宋体" panose="02010600030101010101" pitchFamily="2" charset="-122"/>
              </a:rPr>
              <a:t>5.1 概  述 </a:t>
            </a:r>
            <a:r>
              <a:rPr lang="zh-CN" altLang="en-US" sz="1600" dirty="0"/>
              <a:t>------------------------------------</a:t>
            </a:r>
            <a:r>
              <a:rPr lang="en-US" altLang="zh-CN" sz="1600" dirty="0" smtClean="0"/>
              <a:t>------</a:t>
            </a:r>
            <a:r>
              <a:rPr lang="zh-CN" altLang="en-US" sz="1600" dirty="0" smtClean="0">
                <a:hlinkClick r:id="rId2" action="ppaction://hlinksldjump"/>
              </a:rPr>
              <a:t>------------</a:t>
            </a:r>
            <a:r>
              <a:rPr lang="en-US" altLang="zh-CN" sz="1600" dirty="0" smtClean="0">
                <a:hlinkClick r:id="rId2" action="ppaction://hlinksldjump"/>
              </a:rPr>
              <a:t>--</a:t>
            </a:r>
            <a:r>
              <a:rPr lang="zh-CN" altLang="en-US" sz="1600" dirty="0" smtClean="0"/>
              <a:t>-----</a:t>
            </a:r>
            <a:r>
              <a:rPr lang="zh-CN" altLang="en-US" sz="1600" b="1" dirty="0" smtClean="0">
                <a:latin typeface="宋体" panose="02010600030101010101" pitchFamily="2" charset="-122"/>
              </a:rPr>
              <a:t>(</a:t>
            </a:r>
            <a:r>
              <a:rPr lang="en-US" altLang="zh-CN" sz="1600" b="1" dirty="0" smtClean="0">
                <a:latin typeface="宋体" panose="02010600030101010101" pitchFamily="2" charset="-122"/>
              </a:rPr>
              <a:t>2</a:t>
            </a:r>
            <a:r>
              <a:rPr lang="zh-CN" altLang="en-US" sz="1600" b="1" dirty="0" smtClean="0">
                <a:latin typeface="宋体" panose="02010600030101010101" pitchFamily="2" charset="-122"/>
              </a:rPr>
              <a:t>)</a:t>
            </a:r>
            <a:endParaRPr lang="zh-CN" altLang="en-US" sz="1600" b="1" dirty="0">
              <a:latin typeface="宋体" panose="02010600030101010101" pitchFamily="2" charset="-122"/>
            </a:endParaRPr>
          </a:p>
        </p:txBody>
      </p:sp>
      <p:sp>
        <p:nvSpPr>
          <p:cNvPr id="14" name="Text Box 10">
            <a:hlinkClick r:id="rId2" action="ppaction://hlinksldjump"/>
          </p:cNvPr>
          <p:cNvSpPr txBox="1">
            <a:spLocks noChangeArrowheads="1"/>
          </p:cNvSpPr>
          <p:nvPr/>
        </p:nvSpPr>
        <p:spPr bwMode="auto">
          <a:xfrm>
            <a:off x="1205629" y="1140363"/>
            <a:ext cx="5861921"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5.1.1  表面粗糙度轮廓的定义</a:t>
            </a:r>
            <a:r>
              <a:rPr lang="zh-CN" altLang="en-US" sz="1600" b="1" dirty="0" smtClean="0"/>
              <a:t>-------------------</a:t>
            </a:r>
            <a:r>
              <a:rPr lang="en-US" altLang="zh-CN" sz="1600" b="1" dirty="0" smtClean="0"/>
              <a:t>------</a:t>
            </a:r>
            <a:r>
              <a:rPr lang="zh-CN" altLang="en-US" sz="1600" b="1" dirty="0" smtClean="0"/>
              <a:t>----------(</a:t>
            </a:r>
            <a:r>
              <a:rPr lang="en-US" altLang="zh-CN" sz="1600" b="1" dirty="0" smtClean="0"/>
              <a:t>2</a:t>
            </a:r>
            <a:r>
              <a:rPr lang="zh-CN" altLang="en-US" sz="1600" b="1" dirty="0" smtClean="0"/>
              <a:t>)</a:t>
            </a:r>
            <a:r>
              <a:rPr lang="zh-CN" altLang="en-US" sz="1600" dirty="0" smtClean="0"/>
              <a:t> </a:t>
            </a:r>
            <a:endParaRPr lang="zh-CN" altLang="en-US" sz="1600" dirty="0"/>
          </a:p>
        </p:txBody>
      </p:sp>
      <p:sp>
        <p:nvSpPr>
          <p:cNvPr id="15" name="Text Box 11">
            <a:hlinkClick r:id="rId3" action="ppaction://hlinksldjump"/>
          </p:cNvPr>
          <p:cNvSpPr txBox="1">
            <a:spLocks noChangeArrowheads="1"/>
          </p:cNvSpPr>
          <p:nvPr/>
        </p:nvSpPr>
        <p:spPr bwMode="auto">
          <a:xfrm>
            <a:off x="1204641" y="1433404"/>
            <a:ext cx="5767660"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5.1.2 表面粗糙度轮廓对零件使用性能的影响</a:t>
            </a:r>
            <a:r>
              <a:rPr lang="zh-CN" altLang="en-US" sz="1600" dirty="0" smtClean="0"/>
              <a:t>-</a:t>
            </a:r>
            <a:r>
              <a:rPr lang="zh-CN" altLang="en-US" sz="1600" b="1" dirty="0" smtClean="0"/>
              <a:t>---</a:t>
            </a:r>
            <a:r>
              <a:rPr lang="en-US" altLang="zh-CN" sz="1600" b="1" dirty="0" smtClean="0"/>
              <a:t>---</a:t>
            </a:r>
            <a:r>
              <a:rPr lang="zh-CN" altLang="en-US" sz="1600" b="1" dirty="0" smtClean="0"/>
              <a:t>-------(</a:t>
            </a:r>
            <a:r>
              <a:rPr lang="en-US" altLang="zh-CN" sz="1600" b="1" dirty="0" smtClean="0"/>
              <a:t>5</a:t>
            </a:r>
            <a:r>
              <a:rPr lang="zh-CN" altLang="en-US" sz="1600" b="1" dirty="0" smtClean="0"/>
              <a:t>)</a:t>
            </a:r>
            <a:endParaRPr lang="zh-CN" altLang="en-US" sz="1600" b="1" dirty="0"/>
          </a:p>
        </p:txBody>
      </p:sp>
      <p:sp>
        <p:nvSpPr>
          <p:cNvPr id="16" name="Text Box 12">
            <a:hlinkClick r:id="rId4" action="ppaction://hlinksldjump"/>
          </p:cNvPr>
          <p:cNvSpPr txBox="1">
            <a:spLocks noChangeArrowheads="1"/>
          </p:cNvSpPr>
          <p:nvPr/>
        </p:nvSpPr>
        <p:spPr bwMode="auto">
          <a:xfrm>
            <a:off x="1172052" y="1737516"/>
            <a:ext cx="6133740"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latin typeface="宋体" panose="02010600030101010101" pitchFamily="2" charset="-122"/>
              </a:rPr>
              <a:t>5.2 表面粗糙度轮廓的评定</a:t>
            </a:r>
            <a:r>
              <a:rPr lang="zh-CN" altLang="en-US" sz="1600" dirty="0">
                <a:solidFill>
                  <a:schemeClr val="accent1">
                    <a:lumMod val="75000"/>
                  </a:schemeClr>
                </a:solidFill>
              </a:rPr>
              <a:t> </a:t>
            </a:r>
            <a:r>
              <a:rPr lang="zh-CN" altLang="en-US" sz="1600" dirty="0" smtClean="0"/>
              <a:t>-------------------------</a:t>
            </a:r>
            <a:r>
              <a:rPr lang="en-US" altLang="zh-CN" sz="1600" dirty="0" smtClean="0"/>
              <a:t>-------------</a:t>
            </a:r>
            <a:r>
              <a:rPr lang="zh-CN" altLang="en-US" sz="1600" dirty="0" smtClean="0"/>
              <a:t>----</a:t>
            </a:r>
            <a:r>
              <a:rPr lang="zh-CN" altLang="en-US" sz="1600" b="1" dirty="0" smtClean="0"/>
              <a:t>(</a:t>
            </a:r>
            <a:r>
              <a:rPr lang="en-US" altLang="zh-CN" sz="1600" b="1" dirty="0" smtClean="0"/>
              <a:t>8)</a:t>
            </a:r>
            <a:endParaRPr lang="en-US" altLang="zh-CN" sz="1600" b="1" dirty="0"/>
          </a:p>
        </p:txBody>
      </p:sp>
      <p:sp>
        <p:nvSpPr>
          <p:cNvPr id="17" name="Text Box 13">
            <a:hlinkClick r:id="rId4" action="ppaction://hlinksldjump"/>
          </p:cNvPr>
          <p:cNvSpPr txBox="1">
            <a:spLocks noChangeArrowheads="1"/>
          </p:cNvSpPr>
          <p:nvPr/>
        </p:nvSpPr>
        <p:spPr bwMode="auto">
          <a:xfrm>
            <a:off x="1198882" y="2047325"/>
            <a:ext cx="5868668"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5.2.1  基本</a:t>
            </a:r>
            <a:r>
              <a:rPr lang="zh-CN" altLang="en-US" sz="1600" b="1" dirty="0" smtClean="0"/>
              <a:t>术语及定义----------------------------------</a:t>
            </a:r>
            <a:r>
              <a:rPr lang="en-US" altLang="zh-CN" sz="1600" b="1" dirty="0" smtClean="0"/>
              <a:t>----</a:t>
            </a:r>
            <a:r>
              <a:rPr lang="zh-CN" altLang="en-US" sz="1600" b="1" dirty="0" smtClean="0"/>
              <a:t>-------(</a:t>
            </a:r>
            <a:r>
              <a:rPr lang="en-US" altLang="zh-CN" sz="1600" b="1" dirty="0" smtClean="0"/>
              <a:t>8)</a:t>
            </a:r>
            <a:r>
              <a:rPr lang="en-US" altLang="zh-CN" sz="1600" dirty="0" smtClean="0"/>
              <a:t> </a:t>
            </a:r>
            <a:endParaRPr lang="en-US" altLang="zh-CN" sz="1600" dirty="0"/>
          </a:p>
        </p:txBody>
      </p:sp>
      <p:sp>
        <p:nvSpPr>
          <p:cNvPr id="18" name="Text Box 14">
            <a:hlinkClick r:id="rId5" action="ppaction://hlinksldjump"/>
          </p:cNvPr>
          <p:cNvSpPr txBox="1">
            <a:spLocks noChangeArrowheads="1"/>
          </p:cNvSpPr>
          <p:nvPr/>
        </p:nvSpPr>
        <p:spPr bwMode="auto">
          <a:xfrm>
            <a:off x="1179474" y="2364582"/>
            <a:ext cx="5964276"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5.2.2  评定参数</a:t>
            </a:r>
            <a:r>
              <a:rPr lang="zh-CN" altLang="en-US" sz="1600" dirty="0"/>
              <a:t> </a:t>
            </a:r>
            <a:r>
              <a:rPr lang="zh-CN" altLang="en-US" sz="1600" dirty="0" smtClean="0"/>
              <a:t>-</a:t>
            </a:r>
            <a:r>
              <a:rPr lang="zh-CN" altLang="en-US" sz="1600" b="1" dirty="0" smtClean="0"/>
              <a:t>--------------------------------------------</a:t>
            </a:r>
            <a:r>
              <a:rPr lang="en-US" altLang="zh-CN" sz="1600" b="1" dirty="0" smtClean="0"/>
              <a:t>-----</a:t>
            </a:r>
            <a:r>
              <a:rPr lang="zh-CN" altLang="en-US" sz="1600" b="1" dirty="0" smtClean="0"/>
              <a:t>---(</a:t>
            </a:r>
            <a:r>
              <a:rPr lang="en-US" altLang="zh-CN" sz="1600" b="1" dirty="0" smtClean="0"/>
              <a:t>14)</a:t>
            </a:r>
            <a:endParaRPr lang="en-US" altLang="zh-CN" sz="1600" b="1" dirty="0"/>
          </a:p>
        </p:txBody>
      </p:sp>
      <p:sp>
        <p:nvSpPr>
          <p:cNvPr id="19" name="Text Box 15">
            <a:hlinkClick r:id="rId6" action="ppaction://hlinksldjump"/>
          </p:cNvPr>
          <p:cNvSpPr txBox="1">
            <a:spLocks noChangeArrowheads="1"/>
          </p:cNvSpPr>
          <p:nvPr/>
        </p:nvSpPr>
        <p:spPr bwMode="auto">
          <a:xfrm>
            <a:off x="1221009" y="2647284"/>
            <a:ext cx="6075142"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rPr>
              <a:t>5.3</a:t>
            </a:r>
            <a:r>
              <a:rPr lang="zh-CN" altLang="en-US" sz="1600" b="1" dirty="0">
                <a:solidFill>
                  <a:schemeClr val="accent1">
                    <a:lumMod val="75000"/>
                  </a:schemeClr>
                </a:solidFill>
                <a:latin typeface="宋体" panose="02010600030101010101" pitchFamily="2" charset="-122"/>
              </a:rPr>
              <a:t> 表面粗糙度轮廓</a:t>
            </a:r>
            <a:r>
              <a:rPr lang="zh-CN" altLang="en-US" sz="1600" b="1" dirty="0" smtClean="0">
                <a:solidFill>
                  <a:schemeClr val="accent1">
                    <a:lumMod val="75000"/>
                  </a:schemeClr>
                </a:solidFill>
                <a:latin typeface="宋体" panose="02010600030101010101" pitchFamily="2" charset="-122"/>
              </a:rPr>
              <a:t>的设计</a:t>
            </a:r>
            <a:r>
              <a:rPr lang="zh-CN" altLang="en-US" sz="1600" dirty="0" smtClean="0"/>
              <a:t>---------</a:t>
            </a:r>
            <a:r>
              <a:rPr lang="en-US" altLang="zh-CN" sz="1600" dirty="0" smtClean="0"/>
              <a:t>-</a:t>
            </a:r>
            <a:r>
              <a:rPr lang="zh-CN" altLang="en-US" sz="1600" dirty="0" smtClean="0"/>
              <a:t>-----------</a:t>
            </a:r>
            <a:r>
              <a:rPr lang="en-US" altLang="zh-CN" sz="1600" dirty="0" smtClean="0"/>
              <a:t>---------------</a:t>
            </a:r>
            <a:r>
              <a:rPr lang="zh-CN" altLang="en-US" sz="1600" dirty="0" smtClean="0"/>
              <a:t>----</a:t>
            </a:r>
            <a:r>
              <a:rPr lang="zh-CN" altLang="en-US" sz="1600" b="1" dirty="0" smtClean="0">
                <a:latin typeface="宋体" panose="02010600030101010101" pitchFamily="2" charset="-122"/>
              </a:rPr>
              <a:t> (</a:t>
            </a:r>
            <a:r>
              <a:rPr lang="en-US" altLang="zh-CN" sz="1600" b="1" dirty="0" smtClean="0">
                <a:latin typeface="宋体" panose="02010600030101010101" pitchFamily="2" charset="-122"/>
              </a:rPr>
              <a:t>19)</a:t>
            </a:r>
            <a:r>
              <a:rPr lang="en-US" altLang="zh-CN" sz="1600" dirty="0" smtClean="0"/>
              <a:t> </a:t>
            </a:r>
            <a:endParaRPr lang="en-US" altLang="zh-CN" sz="1600" dirty="0"/>
          </a:p>
        </p:txBody>
      </p:sp>
      <p:sp>
        <p:nvSpPr>
          <p:cNvPr id="20" name="Text Box 16">
            <a:hlinkClick r:id="rId6" action="ppaction://hlinksldjump"/>
          </p:cNvPr>
          <p:cNvSpPr txBox="1">
            <a:spLocks noChangeArrowheads="1"/>
          </p:cNvSpPr>
          <p:nvPr/>
        </p:nvSpPr>
        <p:spPr bwMode="auto">
          <a:xfrm>
            <a:off x="1214121" y="2936886"/>
            <a:ext cx="6301105"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5.3.1  表面粗糙度轮廓的参数数值</a:t>
            </a:r>
            <a:r>
              <a:rPr lang="zh-CN" altLang="en-US" sz="1600" dirty="0"/>
              <a:t> </a:t>
            </a:r>
            <a:r>
              <a:rPr lang="zh-CN" altLang="en-US" sz="1600" b="1" dirty="0" smtClean="0"/>
              <a:t>-----------------------------(</a:t>
            </a:r>
            <a:r>
              <a:rPr lang="en-US" altLang="zh-CN" sz="1600" b="1" dirty="0" smtClean="0"/>
              <a:t>19)</a:t>
            </a:r>
            <a:endParaRPr lang="en-US" altLang="zh-CN" sz="1600" b="1" dirty="0"/>
          </a:p>
        </p:txBody>
      </p:sp>
      <p:sp>
        <p:nvSpPr>
          <p:cNvPr id="21" name="Text Box 17">
            <a:hlinkClick r:id="rId7" action="ppaction://hlinksldjump"/>
          </p:cNvPr>
          <p:cNvSpPr txBox="1">
            <a:spLocks noChangeArrowheads="1"/>
          </p:cNvSpPr>
          <p:nvPr/>
        </p:nvSpPr>
        <p:spPr bwMode="auto">
          <a:xfrm>
            <a:off x="1185545" y="3221794"/>
            <a:ext cx="6158230"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1600" b="1" dirty="0"/>
              <a:t>5.3</a:t>
            </a:r>
            <a:r>
              <a:rPr lang="zh-CN" altLang="en-US" sz="1600" b="1" dirty="0" smtClean="0"/>
              <a:t>.</a:t>
            </a:r>
            <a:r>
              <a:rPr lang="en-US" altLang="zh-CN" sz="1600" b="1" dirty="0" smtClean="0"/>
              <a:t>2</a:t>
            </a:r>
            <a:r>
              <a:rPr lang="zh-CN" altLang="en-US" sz="1600" b="1" dirty="0" smtClean="0"/>
              <a:t> </a:t>
            </a:r>
            <a:r>
              <a:rPr lang="zh-CN" altLang="en-US" sz="1600" b="1" dirty="0" smtClean="0">
                <a:latin typeface="宋体" panose="02010600030101010101" pitchFamily="2" charset="-122"/>
              </a:rPr>
              <a:t> 表面粗糙度轮廓参数的选用 ----------</a:t>
            </a:r>
            <a:r>
              <a:rPr lang="en-US" altLang="zh-CN" sz="1600" b="1" dirty="0" smtClean="0">
                <a:latin typeface="宋体" panose="02010600030101010101" pitchFamily="2" charset="-122"/>
              </a:rPr>
              <a:t>----</a:t>
            </a:r>
            <a:r>
              <a:rPr lang="zh-CN" altLang="en-US" sz="1600" b="1" dirty="0" smtClean="0">
                <a:latin typeface="宋体" panose="02010600030101010101" pitchFamily="2" charset="-122"/>
              </a:rPr>
              <a:t>--</a:t>
            </a:r>
            <a:r>
              <a:rPr lang="zh-CN" altLang="en-US" sz="1600" dirty="0" smtClean="0">
                <a:latin typeface="宋体" panose="02010600030101010101" pitchFamily="2" charset="-122"/>
              </a:rPr>
              <a:t>-</a:t>
            </a:r>
            <a:r>
              <a:rPr lang="zh-CN" altLang="en-US" sz="1600" b="1" dirty="0" smtClean="0">
                <a:latin typeface="宋体" panose="02010600030101010101" pitchFamily="2" charset="-122"/>
              </a:rPr>
              <a:t>(</a:t>
            </a:r>
            <a:r>
              <a:rPr lang="en-US" altLang="zh-CN" sz="1600" b="1" dirty="0" smtClean="0">
                <a:latin typeface="宋体" panose="02010600030101010101" pitchFamily="2" charset="-122"/>
              </a:rPr>
              <a:t>23)</a:t>
            </a:r>
            <a:endParaRPr lang="en-US" altLang="zh-CN" sz="1600" b="1" dirty="0">
              <a:latin typeface="宋体" panose="02010600030101010101" pitchFamily="2" charset="-122"/>
            </a:endParaRPr>
          </a:p>
        </p:txBody>
      </p:sp>
      <p:sp>
        <p:nvSpPr>
          <p:cNvPr id="22" name="Text Box 18">
            <a:hlinkClick r:id="rId8" action="ppaction://hlinksldjump"/>
          </p:cNvPr>
          <p:cNvSpPr txBox="1">
            <a:spLocks noChangeArrowheads="1"/>
          </p:cNvSpPr>
          <p:nvPr/>
        </p:nvSpPr>
        <p:spPr bwMode="auto">
          <a:xfrm>
            <a:off x="1194272" y="3501369"/>
            <a:ext cx="6632416"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rPr>
              <a:t>5.4</a:t>
            </a:r>
            <a:r>
              <a:rPr lang="zh-CN" altLang="en-US" sz="1600" b="1" dirty="0">
                <a:solidFill>
                  <a:schemeClr val="accent1">
                    <a:lumMod val="75000"/>
                  </a:schemeClr>
                </a:solidFill>
                <a:latin typeface="宋体" panose="02010600030101010101" pitchFamily="2" charset="-122"/>
              </a:rPr>
              <a:t> 表面粗糙度轮廓符号、代号及其注法</a:t>
            </a:r>
            <a:r>
              <a:rPr lang="zh-CN" altLang="en-US" sz="1600" dirty="0">
                <a:solidFill>
                  <a:schemeClr val="accent1">
                    <a:lumMod val="75000"/>
                  </a:schemeClr>
                </a:solidFill>
              </a:rPr>
              <a:t> </a:t>
            </a:r>
            <a:r>
              <a:rPr lang="zh-CN" altLang="en-US" sz="1600" dirty="0" smtClean="0"/>
              <a:t>------</a:t>
            </a:r>
            <a:r>
              <a:rPr lang="en-US" altLang="zh-CN" sz="1600" dirty="0" smtClean="0"/>
              <a:t>--</a:t>
            </a:r>
            <a:r>
              <a:rPr lang="zh-CN" altLang="en-US" sz="1600" dirty="0" smtClean="0"/>
              <a:t>------------------</a:t>
            </a:r>
            <a:r>
              <a:rPr lang="zh-CN" altLang="en-US" sz="1600" b="1" dirty="0" smtClean="0"/>
              <a:t>(</a:t>
            </a:r>
            <a:r>
              <a:rPr lang="en-US" altLang="zh-CN" sz="1600" b="1" dirty="0" smtClean="0"/>
              <a:t>31)</a:t>
            </a:r>
            <a:endParaRPr lang="en-US" altLang="zh-CN" sz="1600" b="1" dirty="0"/>
          </a:p>
        </p:txBody>
      </p:sp>
      <p:sp>
        <p:nvSpPr>
          <p:cNvPr id="23" name="Text Box 19">
            <a:hlinkClick r:id="rId8" action="ppaction://hlinksldjump"/>
          </p:cNvPr>
          <p:cNvSpPr txBox="1">
            <a:spLocks noChangeArrowheads="1"/>
          </p:cNvSpPr>
          <p:nvPr/>
        </p:nvSpPr>
        <p:spPr bwMode="auto">
          <a:xfrm>
            <a:off x="1213322" y="3816684"/>
            <a:ext cx="6520978"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1600" b="1" dirty="0"/>
              <a:t>5.4.1 表面粗糙度轮廓的符号 </a:t>
            </a:r>
            <a:r>
              <a:rPr lang="zh-CN" altLang="en-US" sz="1600" b="1" dirty="0" smtClean="0"/>
              <a:t>------</a:t>
            </a:r>
            <a:r>
              <a:rPr lang="en-US" altLang="zh-CN" sz="1600" b="1" dirty="0" smtClean="0"/>
              <a:t>-----------------------------</a:t>
            </a:r>
            <a:r>
              <a:rPr lang="zh-CN" altLang="en-US" sz="1600" b="1" dirty="0"/>
              <a:t>（</a:t>
            </a:r>
            <a:r>
              <a:rPr lang="en-US" altLang="zh-CN" sz="1600" b="1" dirty="0" smtClean="0"/>
              <a:t>31)</a:t>
            </a:r>
            <a:endParaRPr lang="en-US" altLang="zh-CN" sz="1600" b="1" dirty="0"/>
          </a:p>
        </p:txBody>
      </p:sp>
      <p:sp>
        <p:nvSpPr>
          <p:cNvPr id="24" name="Text Box 20">
            <a:hlinkClick r:id="rId9" action="ppaction://hlinksldjump"/>
          </p:cNvPr>
          <p:cNvSpPr txBox="1">
            <a:spLocks noChangeArrowheads="1"/>
          </p:cNvSpPr>
          <p:nvPr/>
        </p:nvSpPr>
        <p:spPr bwMode="auto">
          <a:xfrm>
            <a:off x="1176255" y="4098528"/>
            <a:ext cx="6918166"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1600" b="1" dirty="0"/>
              <a:t>5.4.2 表面粗糙度</a:t>
            </a:r>
            <a:r>
              <a:rPr lang="zh-CN" altLang="en-US" sz="1600" b="1" dirty="0" smtClean="0"/>
              <a:t>轮廓技术要求</a:t>
            </a:r>
            <a:r>
              <a:rPr lang="zh-CN" altLang="en-US" sz="1600" b="1" dirty="0" smtClean="0"/>
              <a:t>在零件图上的注</a:t>
            </a:r>
            <a:r>
              <a:rPr lang="zh-CN" altLang="en-US" sz="1600" b="1" dirty="0" smtClean="0"/>
              <a:t>法</a:t>
            </a:r>
            <a:r>
              <a:rPr lang="zh-CN" altLang="en-US" sz="1600" b="1" dirty="0" smtClean="0"/>
              <a:t>-----------(</a:t>
            </a:r>
            <a:r>
              <a:rPr lang="en-US" altLang="zh-CN" sz="1600" b="1" dirty="0" smtClean="0"/>
              <a:t>32)</a:t>
            </a:r>
            <a:endParaRPr lang="en-US" altLang="zh-CN" sz="1600" b="1" dirty="0"/>
          </a:p>
        </p:txBody>
      </p:sp>
      <p:sp>
        <p:nvSpPr>
          <p:cNvPr id="25" name="Text Box 21">
            <a:hlinkClick r:id="rId10" action="ppaction://hlinksldjump"/>
          </p:cNvPr>
          <p:cNvSpPr txBox="1">
            <a:spLocks noChangeArrowheads="1"/>
          </p:cNvSpPr>
          <p:nvPr/>
        </p:nvSpPr>
        <p:spPr bwMode="auto">
          <a:xfrm>
            <a:off x="1199431" y="4429921"/>
            <a:ext cx="7384098"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1600" b="1" dirty="0"/>
              <a:t>5.4.3 表面粗糙度轮廓要求在图样上的</a:t>
            </a:r>
            <a:r>
              <a:rPr lang="zh-CN" altLang="en-US" sz="1600" b="1" dirty="0" smtClean="0"/>
              <a:t>标注示例-------------(</a:t>
            </a:r>
            <a:r>
              <a:rPr lang="en-US" altLang="zh-CN" sz="1600" b="1" dirty="0" smtClean="0"/>
              <a:t>41)</a:t>
            </a:r>
            <a:endParaRPr lang="en-US" altLang="zh-CN" sz="1600" b="1" dirty="0"/>
          </a:p>
        </p:txBody>
      </p:sp>
      <p:sp>
        <p:nvSpPr>
          <p:cNvPr id="26" name="Text Box 22">
            <a:hlinkClick r:id="rId11" action="ppaction://hlinksldjump"/>
          </p:cNvPr>
          <p:cNvSpPr txBox="1">
            <a:spLocks noChangeArrowheads="1"/>
          </p:cNvSpPr>
          <p:nvPr/>
        </p:nvSpPr>
        <p:spPr bwMode="auto">
          <a:xfrm>
            <a:off x="1146647" y="4757236"/>
            <a:ext cx="6751082" cy="30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600" b="1" dirty="0">
                <a:solidFill>
                  <a:schemeClr val="accent1">
                    <a:lumMod val="75000"/>
                  </a:schemeClr>
                </a:solidFill>
              </a:rPr>
              <a:t>表面粗糙度轮廓技术要求标注的总结</a:t>
            </a:r>
            <a:r>
              <a:rPr lang="zh-CN" altLang="en-US" sz="1600" dirty="0" smtClean="0"/>
              <a:t>---------------------</a:t>
            </a:r>
            <a:r>
              <a:rPr lang="en-US" altLang="zh-CN" sz="1600" dirty="0" smtClean="0"/>
              <a:t>--</a:t>
            </a:r>
            <a:r>
              <a:rPr lang="zh-CN" altLang="en-US" sz="1600" dirty="0"/>
              <a:t>-----------</a:t>
            </a:r>
            <a:r>
              <a:rPr lang="zh-CN" altLang="en-US" sz="1600" b="1" dirty="0"/>
              <a:t>(</a:t>
            </a:r>
            <a:r>
              <a:rPr lang="zh-CN" altLang="en-US" sz="1600" b="1" dirty="0" smtClean="0"/>
              <a:t>4</a:t>
            </a:r>
            <a:r>
              <a:rPr lang="en-US" altLang="zh-CN" sz="1600" b="1" dirty="0" smtClean="0"/>
              <a:t>7)</a:t>
            </a:r>
            <a:endParaRPr lang="en-US" altLang="zh-CN" sz="1600" b="1" dirty="0"/>
          </a:p>
        </p:txBody>
      </p:sp>
      <p:sp>
        <p:nvSpPr>
          <p:cNvPr id="27" name="Text Box 24">
            <a:hlinkClick r:id="rId12" action="ppaction://hlinksldjump"/>
          </p:cNvPr>
          <p:cNvSpPr txBox="1">
            <a:spLocks noChangeArrowheads="1"/>
          </p:cNvSpPr>
          <p:nvPr/>
        </p:nvSpPr>
        <p:spPr bwMode="auto">
          <a:xfrm>
            <a:off x="1108430" y="5598684"/>
            <a:ext cx="6197362"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rPr>
              <a:t>本  章  重  点  </a:t>
            </a:r>
            <a:r>
              <a:rPr lang="zh-CN" altLang="en-US" sz="1600" dirty="0" smtClean="0"/>
              <a:t>---------</a:t>
            </a:r>
            <a:r>
              <a:rPr lang="en-US" altLang="zh-CN" sz="1600" dirty="0" smtClean="0"/>
              <a:t>------------</a:t>
            </a:r>
            <a:r>
              <a:rPr lang="zh-CN" altLang="en-US" sz="1600" dirty="0" smtClean="0"/>
              <a:t>-----------</a:t>
            </a:r>
            <a:r>
              <a:rPr lang="en-US" altLang="zh-CN" sz="1600" dirty="0" smtClean="0"/>
              <a:t>-------------</a:t>
            </a:r>
            <a:r>
              <a:rPr lang="zh-CN" altLang="en-US" sz="1600" dirty="0" smtClean="0"/>
              <a:t>-------</a:t>
            </a:r>
            <a:r>
              <a:rPr lang="en-US" altLang="zh-CN" sz="1600" dirty="0" smtClean="0"/>
              <a:t>------------</a:t>
            </a:r>
            <a:r>
              <a:rPr lang="en-US" altLang="zh-CN" sz="1600" b="1" dirty="0" smtClean="0"/>
              <a:t>(70)</a:t>
            </a:r>
            <a:endParaRPr lang="en-US" altLang="zh-CN" sz="1600" b="1" dirty="0"/>
          </a:p>
        </p:txBody>
      </p:sp>
      <p:sp>
        <p:nvSpPr>
          <p:cNvPr id="28" name="Text Box 25">
            <a:hlinkClick r:id="rId13" action="ppaction://hlinksldjump"/>
          </p:cNvPr>
          <p:cNvSpPr txBox="1">
            <a:spLocks noChangeArrowheads="1"/>
          </p:cNvSpPr>
          <p:nvPr/>
        </p:nvSpPr>
        <p:spPr bwMode="auto">
          <a:xfrm>
            <a:off x="1044734" y="5341353"/>
            <a:ext cx="7464186"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600" b="1" dirty="0">
                <a:solidFill>
                  <a:schemeClr val="accent1">
                    <a:lumMod val="75000"/>
                  </a:schemeClr>
                </a:solidFill>
              </a:rPr>
              <a:t>课  堂  练  习</a:t>
            </a:r>
            <a:r>
              <a:rPr lang="zh-CN" altLang="en-US" sz="1600" b="1" dirty="0"/>
              <a:t>- </a:t>
            </a:r>
            <a:r>
              <a:rPr lang="zh-CN" altLang="en-US" sz="1600" dirty="0"/>
              <a:t>---------------------------------------</a:t>
            </a:r>
            <a:r>
              <a:rPr lang="en-US" altLang="zh-CN" sz="1600" dirty="0"/>
              <a:t>-</a:t>
            </a:r>
            <a:r>
              <a:rPr lang="zh-CN" altLang="en-US" sz="1600" dirty="0" smtClean="0"/>
              <a:t>-----------</a:t>
            </a:r>
            <a:r>
              <a:rPr lang="en-US" altLang="zh-CN" sz="1600" dirty="0" smtClean="0"/>
              <a:t>--------</a:t>
            </a:r>
            <a:r>
              <a:rPr lang="zh-CN" altLang="en-US" sz="1600" dirty="0" smtClean="0"/>
              <a:t>-----</a:t>
            </a:r>
            <a:r>
              <a:rPr lang="zh-CN" altLang="en-US" sz="1600" b="1" dirty="0" smtClean="0"/>
              <a:t>(</a:t>
            </a:r>
            <a:r>
              <a:rPr lang="en-US" altLang="zh-CN" sz="1600" b="1" dirty="0" smtClean="0"/>
              <a:t>68)</a:t>
            </a:r>
            <a:endParaRPr lang="en-US" altLang="zh-CN" sz="1600" b="1" dirty="0"/>
          </a:p>
        </p:txBody>
      </p:sp>
      <p:sp>
        <p:nvSpPr>
          <p:cNvPr id="29" name="Text Box 26">
            <a:hlinkClick r:id="rId14" action="ppaction://hlinksldjump"/>
          </p:cNvPr>
          <p:cNvSpPr txBox="1">
            <a:spLocks noChangeArrowheads="1"/>
          </p:cNvSpPr>
          <p:nvPr/>
        </p:nvSpPr>
        <p:spPr bwMode="auto">
          <a:xfrm>
            <a:off x="1108115" y="5884648"/>
            <a:ext cx="6950233"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600" b="1" dirty="0">
                <a:solidFill>
                  <a:schemeClr val="accent1">
                    <a:lumMod val="75000"/>
                  </a:schemeClr>
                </a:solidFill>
              </a:rPr>
              <a:t>作  业  题  解  释</a:t>
            </a:r>
            <a:r>
              <a:rPr lang="zh-CN" altLang="en-US" sz="1600" dirty="0" smtClean="0"/>
              <a:t>------------------------------</a:t>
            </a:r>
            <a:r>
              <a:rPr lang="en-US" altLang="zh-CN" sz="1600" dirty="0" smtClean="0"/>
              <a:t>-------</a:t>
            </a:r>
            <a:r>
              <a:rPr lang="zh-CN" altLang="en-US" sz="1600" dirty="0" smtClean="0"/>
              <a:t>-----------------</a:t>
            </a:r>
            <a:r>
              <a:rPr lang="en-US" altLang="zh-CN" sz="1600" dirty="0" smtClean="0"/>
              <a:t>-</a:t>
            </a:r>
            <a:r>
              <a:rPr lang="zh-CN" altLang="en-US" sz="1600" dirty="0"/>
              <a:t>------</a:t>
            </a:r>
            <a:r>
              <a:rPr lang="zh-CN" altLang="en-US" sz="1600" b="1" dirty="0"/>
              <a:t>(</a:t>
            </a:r>
            <a:r>
              <a:rPr lang="en-US" altLang="zh-CN" sz="1600" b="1" dirty="0" smtClean="0"/>
              <a:t>71)</a:t>
            </a:r>
            <a:endParaRPr lang="en-US" altLang="zh-CN" sz="1600" b="1" dirty="0"/>
          </a:p>
        </p:txBody>
      </p:sp>
      <p:sp>
        <p:nvSpPr>
          <p:cNvPr id="30" name="Text Box 27">
            <a:hlinkClick r:id="rId15" action="ppaction://hlinksldjump"/>
          </p:cNvPr>
          <p:cNvSpPr txBox="1">
            <a:spLocks noChangeArrowheads="1"/>
          </p:cNvSpPr>
          <p:nvPr/>
        </p:nvSpPr>
        <p:spPr bwMode="auto">
          <a:xfrm>
            <a:off x="1163859" y="5071007"/>
            <a:ext cx="7362520"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defRPr/>
            </a:pPr>
            <a:r>
              <a:rPr lang="zh-CN" altLang="en-US" sz="1600" b="1" dirty="0">
                <a:solidFill>
                  <a:schemeClr val="accent1">
                    <a:lumMod val="75000"/>
                  </a:schemeClr>
                </a:solidFill>
              </a:rPr>
              <a:t>5.</a:t>
            </a:r>
            <a:r>
              <a:rPr lang="en-US" altLang="zh-CN" sz="1600" b="1" dirty="0">
                <a:solidFill>
                  <a:schemeClr val="accent1">
                    <a:lumMod val="75000"/>
                  </a:schemeClr>
                </a:solidFill>
              </a:rPr>
              <a:t>5 </a:t>
            </a:r>
            <a:r>
              <a:rPr lang="zh-CN" altLang="en-US" sz="1600" b="1" dirty="0">
                <a:solidFill>
                  <a:schemeClr val="accent1">
                    <a:lumMod val="75000"/>
                  </a:schemeClr>
                </a:solidFill>
                <a:latin typeface="宋体" panose="02010600030101010101" pitchFamily="2" charset="-122"/>
              </a:rPr>
              <a:t>表面粗糙度轮廓的检测</a:t>
            </a:r>
            <a:r>
              <a:rPr lang="zh-CN" altLang="en-US" sz="1600" b="1" dirty="0" smtClean="0"/>
              <a:t>---------------------------------</a:t>
            </a:r>
            <a:r>
              <a:rPr lang="en-US" altLang="zh-CN" sz="1600" b="1" dirty="0" smtClean="0"/>
              <a:t>------------</a:t>
            </a:r>
            <a:r>
              <a:rPr lang="zh-CN" altLang="en-US" sz="1600" b="1" dirty="0">
                <a:latin typeface="宋体" panose="02010600030101010101" pitchFamily="2" charset="-122"/>
              </a:rPr>
              <a:t>（</a:t>
            </a:r>
            <a:r>
              <a:rPr lang="en-US" altLang="zh-CN" sz="1600" b="1" dirty="0" smtClean="0">
                <a:latin typeface="宋体" panose="02010600030101010101" pitchFamily="2" charset="-122"/>
              </a:rPr>
              <a:t>60</a:t>
            </a:r>
            <a:r>
              <a:rPr lang="zh-CN" altLang="en-US" sz="1600" b="1" dirty="0" smtClean="0">
                <a:latin typeface="宋体" panose="02010600030101010101" pitchFamily="2" charset="-122"/>
              </a:rPr>
              <a:t>）</a:t>
            </a:r>
            <a:endParaRPr lang="zh-CN" altLang="en-US" sz="1600" b="1" dirty="0"/>
          </a:p>
        </p:txBody>
      </p:sp>
      <p:sp>
        <p:nvSpPr>
          <p:cNvPr id="31" name="Text Box 28">
            <a:hlinkClick r:id="rId16" action="ppaction://hlinksldjump"/>
          </p:cNvPr>
          <p:cNvSpPr txBox="1">
            <a:spLocks noChangeArrowheads="1"/>
          </p:cNvSpPr>
          <p:nvPr/>
        </p:nvSpPr>
        <p:spPr bwMode="auto">
          <a:xfrm>
            <a:off x="1060922" y="6192591"/>
            <a:ext cx="6597412" cy="34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defRPr/>
            </a:pPr>
            <a:r>
              <a:rPr lang="zh-CN" altLang="en-US" sz="1600" b="1" dirty="0">
                <a:solidFill>
                  <a:schemeClr val="accent1">
                    <a:lumMod val="75000"/>
                  </a:schemeClr>
                </a:solidFill>
              </a:rPr>
              <a:t>公 差 表 格</a:t>
            </a:r>
            <a:r>
              <a:rPr lang="zh-CN" altLang="en-US" sz="1600" dirty="0"/>
              <a:t>--------------------</a:t>
            </a:r>
            <a:r>
              <a:rPr lang="en-US" altLang="zh-CN" sz="1600" dirty="0" smtClean="0"/>
              <a:t>-----------------------------------------------</a:t>
            </a:r>
            <a:r>
              <a:rPr lang="zh-CN" altLang="en-US" sz="1600" dirty="0"/>
              <a:t>（</a:t>
            </a:r>
            <a:r>
              <a:rPr lang="en-US" altLang="zh-CN" sz="1600" b="1" dirty="0" smtClean="0"/>
              <a:t>76</a:t>
            </a:r>
            <a:r>
              <a:rPr lang="zh-CN" altLang="en-US" sz="1600" b="1" dirty="0" smtClean="0"/>
              <a:t>）</a:t>
            </a:r>
            <a:endParaRPr lang="en-US" altLang="zh-CN" sz="16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wipe(left)">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wipe(left)">
                                      <p:cBhvr>
                                        <p:cTn id="72" dur="500"/>
                                        <p:tgtEl>
                                          <p:spTgt spid="2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lef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left)">
                                      <p:cBhvr>
                                        <p:cTn id="102" dur="500"/>
                                        <p:tgtEl>
                                          <p:spTgt spid="2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7648575" y="18097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B334F7A6-0561-4634-8F65-0A8330DB1C77}" type="slidenum">
              <a:rPr kumimoji="0" lang="zh-CN" altLang="en-US" sz="2100"/>
            </a:fld>
            <a:endParaRPr kumimoji="0" lang="en-US" altLang="zh-CN" sz="2100" dirty="0"/>
          </a:p>
        </p:txBody>
      </p:sp>
      <p:sp>
        <p:nvSpPr>
          <p:cNvPr id="74756" name="Text Box 4"/>
          <p:cNvSpPr txBox="1">
            <a:spLocks noChangeArrowheads="1"/>
          </p:cNvSpPr>
          <p:nvPr/>
        </p:nvSpPr>
        <p:spPr bwMode="auto">
          <a:xfrm>
            <a:off x="1310005" y="277251"/>
            <a:ext cx="4189929"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 </a:t>
            </a:r>
            <a:r>
              <a:rPr lang="zh-CN" altLang="en-US" b="1" dirty="0">
                <a:latin typeface="宋体" panose="02010600030101010101" pitchFamily="2" charset="-122"/>
              </a:rPr>
              <a:t>评定长度 </a:t>
            </a:r>
            <a:r>
              <a:rPr lang="en-US" altLang="zh-CN" b="1" i="1" dirty="0" err="1" smtClean="0"/>
              <a:t>ln</a:t>
            </a:r>
            <a:r>
              <a:rPr lang="en-US" altLang="zh-CN" b="1" i="1" dirty="0" smtClean="0"/>
              <a:t> </a:t>
            </a:r>
            <a:r>
              <a:rPr lang="en-US" altLang="zh-CN" b="1" dirty="0" smtClean="0"/>
              <a:t>—</a:t>
            </a:r>
            <a:endParaRPr lang="zh-CN" altLang="en-US" b="1" dirty="0"/>
          </a:p>
        </p:txBody>
      </p:sp>
      <p:sp>
        <p:nvSpPr>
          <p:cNvPr id="74757" name="Text Box 5"/>
          <p:cNvSpPr txBox="1">
            <a:spLocks noChangeArrowheads="1"/>
          </p:cNvSpPr>
          <p:nvPr/>
        </p:nvSpPr>
        <p:spPr bwMode="auto">
          <a:xfrm>
            <a:off x="1037353" y="4961573"/>
            <a:ext cx="649668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一般取  </a:t>
            </a:r>
            <a:r>
              <a:rPr lang="en-US" altLang="zh-CN" b="1" i="1" dirty="0" err="1">
                <a:solidFill>
                  <a:srgbClr val="FF3300"/>
                </a:solidFill>
              </a:rPr>
              <a:t>ln</a:t>
            </a:r>
            <a:r>
              <a:rPr lang="en-US" altLang="zh-CN" b="1" i="1" dirty="0">
                <a:solidFill>
                  <a:srgbClr val="FF3300"/>
                </a:solidFill>
              </a:rPr>
              <a:t> </a:t>
            </a:r>
            <a:r>
              <a:rPr lang="en-US" altLang="zh-CN" b="1" dirty="0">
                <a:solidFill>
                  <a:srgbClr val="FF3300"/>
                </a:solidFill>
              </a:rPr>
              <a:t>＝  5 </a:t>
            </a:r>
            <a:r>
              <a:rPr lang="en-US" altLang="zh-CN" b="1" i="1" dirty="0" err="1">
                <a:solidFill>
                  <a:srgbClr val="FF3300"/>
                </a:solidFill>
              </a:rPr>
              <a:t>l</a:t>
            </a:r>
            <a:r>
              <a:rPr lang="en-US" altLang="zh-CN" b="1" dirty="0" err="1">
                <a:solidFill>
                  <a:srgbClr val="FF3300"/>
                </a:solidFill>
              </a:rPr>
              <a:t>r</a:t>
            </a:r>
            <a:r>
              <a:rPr lang="en-US" altLang="zh-CN" b="1" baseline="-30000" dirty="0"/>
              <a:t>    </a:t>
            </a:r>
            <a:r>
              <a:rPr lang="en-US" altLang="zh-CN" b="1" dirty="0">
                <a:latin typeface="宋体" panose="02010600030101010101" pitchFamily="2" charset="-122"/>
              </a:rPr>
              <a:t>(</a:t>
            </a:r>
            <a:r>
              <a:rPr lang="zh-CN" altLang="en-US" b="1" dirty="0">
                <a:latin typeface="宋体" panose="02010600030101010101" pitchFamily="2" charset="-122"/>
              </a:rPr>
              <a:t>连续的)</a:t>
            </a:r>
            <a:r>
              <a:rPr lang="zh-CN" altLang="en-US" b="1" dirty="0"/>
              <a:t> 。</a:t>
            </a:r>
            <a:endParaRPr lang="zh-CN" altLang="en-US" b="1" dirty="0"/>
          </a:p>
        </p:txBody>
      </p:sp>
      <p:sp>
        <p:nvSpPr>
          <p:cNvPr id="74758" name="Text Box 6"/>
          <p:cNvSpPr txBox="1">
            <a:spLocks noChangeArrowheads="1"/>
          </p:cNvSpPr>
          <p:nvPr/>
        </p:nvSpPr>
        <p:spPr bwMode="auto">
          <a:xfrm>
            <a:off x="612616" y="751852"/>
            <a:ext cx="8045609"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latin typeface="宋体" panose="02010600030101010101" pitchFamily="2" charset="-122"/>
              </a:rPr>
              <a:t>    </a:t>
            </a:r>
            <a:r>
              <a:rPr lang="zh-CN" altLang="en-US" b="1" dirty="0">
                <a:solidFill>
                  <a:srgbClr val="CC3300"/>
                </a:solidFill>
                <a:latin typeface="宋体" panose="02010600030101010101" pitchFamily="2" charset="-122"/>
              </a:rPr>
              <a:t>评定长度 </a:t>
            </a:r>
            <a:r>
              <a:rPr lang="en-US" altLang="zh-CN" b="1" i="1" dirty="0" err="1"/>
              <a:t>ln</a:t>
            </a:r>
            <a:r>
              <a:rPr lang="en-US" altLang="zh-CN" b="1" i="1" dirty="0"/>
              <a:t> </a:t>
            </a:r>
            <a:r>
              <a:rPr lang="en-US" altLang="zh-CN" b="1" i="1" dirty="0">
                <a:solidFill>
                  <a:srgbClr val="CC3300"/>
                </a:solidFill>
                <a:latin typeface="宋体" panose="02010600030101010101" pitchFamily="2" charset="-122"/>
              </a:rPr>
              <a:t> </a:t>
            </a:r>
            <a:r>
              <a:rPr lang="zh-CN" altLang="en-US" b="1" dirty="0">
                <a:latin typeface="宋体" panose="02010600030101010101" pitchFamily="2" charset="-122"/>
              </a:rPr>
              <a:t>是指测量或评定表面粗糙度轮廓时规定的一段</a:t>
            </a:r>
            <a:r>
              <a:rPr lang="zh-CN" altLang="en-US" b="1" dirty="0">
                <a:solidFill>
                  <a:srgbClr val="FF3300"/>
                </a:solidFill>
                <a:latin typeface="宋体" panose="02010600030101010101" pitchFamily="2" charset="-122"/>
              </a:rPr>
              <a:t>最小的测量长度</a:t>
            </a:r>
            <a:r>
              <a:rPr lang="zh-CN" altLang="en-US" b="1" dirty="0">
                <a:latin typeface="宋体" panose="02010600030101010101" pitchFamily="2" charset="-122"/>
              </a:rPr>
              <a:t>。</a:t>
            </a:r>
            <a:endParaRPr lang="zh-CN" altLang="en-US" b="1" dirty="0">
              <a:latin typeface="宋体" panose="02010600030101010101" pitchFamily="2" charset="-122"/>
            </a:endParaRPr>
          </a:p>
        </p:txBody>
      </p:sp>
      <p:sp>
        <p:nvSpPr>
          <p:cNvPr id="74759" name="Text Box 7"/>
          <p:cNvSpPr txBox="1">
            <a:spLocks noChangeArrowheads="1"/>
          </p:cNvSpPr>
          <p:nvPr/>
        </p:nvSpPr>
        <p:spPr bwMode="auto">
          <a:xfrm>
            <a:off x="1124031" y="5398770"/>
            <a:ext cx="7337663"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若被测表面比较均匀时， </a:t>
            </a:r>
            <a:r>
              <a:rPr lang="en-US" altLang="zh-CN" b="1" i="1" dirty="0" err="1">
                <a:solidFill>
                  <a:srgbClr val="FF3300"/>
                </a:solidFill>
              </a:rPr>
              <a:t>ln</a:t>
            </a:r>
            <a:r>
              <a:rPr lang="en-US" altLang="zh-CN" b="1" i="1" dirty="0">
                <a:solidFill>
                  <a:srgbClr val="FF3300"/>
                </a:solidFill>
              </a:rPr>
              <a:t> </a:t>
            </a:r>
            <a:r>
              <a:rPr lang="en-US" altLang="zh-CN" b="1" dirty="0">
                <a:solidFill>
                  <a:srgbClr val="FF3300"/>
                </a:solidFill>
              </a:rPr>
              <a:t>&lt;   5 </a:t>
            </a:r>
            <a:r>
              <a:rPr lang="en-US" altLang="zh-CN" b="1" i="1" dirty="0" err="1">
                <a:solidFill>
                  <a:srgbClr val="FF3300"/>
                </a:solidFill>
              </a:rPr>
              <a:t>lr</a:t>
            </a:r>
            <a:r>
              <a:rPr lang="en-US" altLang="zh-CN" dirty="0"/>
              <a:t> </a:t>
            </a:r>
            <a:r>
              <a:rPr lang="zh-CN" altLang="en-US" dirty="0"/>
              <a:t>。</a:t>
            </a:r>
            <a:endParaRPr lang="zh-CN" altLang="en-US" dirty="0"/>
          </a:p>
        </p:txBody>
      </p:sp>
      <p:sp>
        <p:nvSpPr>
          <p:cNvPr id="74761" name="Text Box 9"/>
          <p:cNvSpPr txBox="1">
            <a:spLocks noChangeArrowheads="1"/>
          </p:cNvSpPr>
          <p:nvPr/>
        </p:nvSpPr>
        <p:spPr bwMode="auto">
          <a:xfrm>
            <a:off x="1157050" y="5854065"/>
            <a:ext cx="7658576"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若被测表面不均匀时，</a:t>
            </a:r>
            <a:r>
              <a:rPr lang="en-US" altLang="zh-CN" b="1" i="1" dirty="0" err="1">
                <a:solidFill>
                  <a:srgbClr val="FF3300"/>
                </a:solidFill>
              </a:rPr>
              <a:t>ln</a:t>
            </a:r>
            <a:r>
              <a:rPr lang="en-US" altLang="zh-CN" b="1" dirty="0">
                <a:solidFill>
                  <a:srgbClr val="FF3300"/>
                </a:solidFill>
              </a:rPr>
              <a:t>  &gt;   5 </a:t>
            </a:r>
            <a:r>
              <a:rPr lang="en-US" altLang="zh-CN" b="1" i="1" dirty="0" err="1">
                <a:solidFill>
                  <a:srgbClr val="FF3300"/>
                </a:solidFill>
              </a:rPr>
              <a:t>lr</a:t>
            </a:r>
            <a:r>
              <a:rPr lang="en-US" altLang="zh-CN" b="1" dirty="0">
                <a:solidFill>
                  <a:srgbClr val="FF3300"/>
                </a:solidFill>
              </a:rPr>
              <a:t>  。</a:t>
            </a:r>
            <a:endParaRPr lang="zh-CN" altLang="en-US" b="1" dirty="0"/>
          </a:p>
        </p:txBody>
      </p:sp>
      <p:sp>
        <p:nvSpPr>
          <p:cNvPr id="74763" name="Text Box 11"/>
          <p:cNvSpPr txBox="1">
            <a:spLocks noChangeArrowheads="1"/>
          </p:cNvSpPr>
          <p:nvPr/>
        </p:nvSpPr>
        <p:spPr bwMode="auto">
          <a:xfrm>
            <a:off x="505141" y="3672221"/>
            <a:ext cx="7143434"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t>        为什么</a:t>
            </a:r>
            <a:r>
              <a:rPr lang="zh-CN" altLang="en-US" b="1" dirty="0"/>
              <a:t>要规定</a:t>
            </a:r>
            <a:r>
              <a:rPr lang="zh-CN" altLang="en-US" b="1" dirty="0">
                <a:solidFill>
                  <a:srgbClr val="FF3300"/>
                </a:solidFill>
                <a:latin typeface="宋体" panose="02010600030101010101" pitchFamily="2" charset="-122"/>
              </a:rPr>
              <a:t>一段最小的测量长度</a:t>
            </a:r>
            <a:r>
              <a:rPr lang="en-US" altLang="zh-CN" b="1" i="1" dirty="0" err="1"/>
              <a:t>l</a:t>
            </a:r>
            <a:r>
              <a:rPr lang="en-US" altLang="zh-CN" b="1" dirty="0" err="1"/>
              <a:t>n</a:t>
            </a:r>
            <a:r>
              <a:rPr lang="en-US" altLang="zh-CN" b="1" dirty="0"/>
              <a:t> </a:t>
            </a:r>
            <a:r>
              <a:rPr lang="en-US" altLang="zh-CN" b="1" baseline="-30000" dirty="0"/>
              <a:t>？</a:t>
            </a:r>
            <a:endParaRPr lang="zh-CN" altLang="en-US" b="1" baseline="-30000" dirty="0"/>
          </a:p>
        </p:txBody>
      </p:sp>
      <p:sp>
        <p:nvSpPr>
          <p:cNvPr id="74764" name="Text Box 12"/>
          <p:cNvSpPr txBox="1">
            <a:spLocks noChangeArrowheads="1"/>
          </p:cNvSpPr>
          <p:nvPr/>
        </p:nvSpPr>
        <p:spPr bwMode="auto">
          <a:xfrm>
            <a:off x="442437" y="4057157"/>
            <a:ext cx="8063388" cy="102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因为表面的峰谷和间距的</a:t>
            </a:r>
            <a:r>
              <a:rPr lang="zh-CN" altLang="en-US" b="1" dirty="0">
                <a:solidFill>
                  <a:srgbClr val="FF3300"/>
                </a:solidFill>
              </a:rPr>
              <a:t>不均匀性</a:t>
            </a:r>
            <a:r>
              <a:rPr lang="zh-CN" altLang="en-US" b="1" dirty="0"/>
              <a:t>，为了</a:t>
            </a:r>
            <a:r>
              <a:rPr lang="zh-CN" altLang="en-US" b="1" dirty="0">
                <a:solidFill>
                  <a:srgbClr val="FF3300"/>
                </a:solidFill>
              </a:rPr>
              <a:t>可靠地</a:t>
            </a:r>
            <a:r>
              <a:rPr lang="zh-CN" altLang="en-US" b="1" dirty="0"/>
              <a:t>反映表面粗糙度轮廓的特性。</a:t>
            </a:r>
            <a:endParaRPr lang="zh-CN" altLang="en-US" b="1" dirty="0"/>
          </a:p>
        </p:txBody>
      </p:sp>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90750" y="1614821"/>
            <a:ext cx="4895850"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椭圆 14"/>
          <p:cNvSpPr/>
          <p:nvPr/>
        </p:nvSpPr>
        <p:spPr bwMode="auto">
          <a:xfrm>
            <a:off x="4005421" y="2848308"/>
            <a:ext cx="1028700" cy="38066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xEl>
                                              <p:pRg st="0" end="0"/>
                                            </p:txEl>
                                          </p:spTgt>
                                        </p:tgtEl>
                                        <p:attrNameLst>
                                          <p:attrName>style.visibility</p:attrName>
                                        </p:attrNameLst>
                                      </p:cBhvr>
                                      <p:to>
                                        <p:strVal val="visible"/>
                                      </p:to>
                                    </p:set>
                                    <p:animEffect transition="in" filter="wipe(left)">
                                      <p:cBhvr>
                                        <p:cTn id="7" dur="300"/>
                                        <p:tgtEl>
                                          <p:spTgt spid="747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8"/>
                                        </p:tgtEl>
                                        <p:attrNameLst>
                                          <p:attrName>style.visibility</p:attrName>
                                        </p:attrNameLst>
                                      </p:cBhvr>
                                      <p:to>
                                        <p:strVal val="visible"/>
                                      </p:to>
                                    </p:set>
                                    <p:animEffect transition="in" filter="wipe(left)">
                                      <p:cBhvr>
                                        <p:cTn id="12" dur="300"/>
                                        <p:tgtEl>
                                          <p:spTgt spid="7475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2226"/>
                                        </p:tgtEl>
                                        <p:attrNameLst>
                                          <p:attrName>style.visibility</p:attrName>
                                        </p:attrNameLst>
                                      </p:cBhvr>
                                      <p:to>
                                        <p:strVal val="visible"/>
                                      </p:to>
                                    </p:set>
                                    <p:anim calcmode="lin" valueType="num">
                                      <p:cBhvr additive="base">
                                        <p:cTn id="17" dur="500" fill="hold"/>
                                        <p:tgtEl>
                                          <p:spTgt spid="52226"/>
                                        </p:tgtEl>
                                        <p:attrNameLst>
                                          <p:attrName>ppt_x</p:attrName>
                                        </p:attrNameLst>
                                      </p:cBhvr>
                                      <p:tavLst>
                                        <p:tav tm="0">
                                          <p:val>
                                            <p:strVal val="0-#ppt_w/2"/>
                                          </p:val>
                                        </p:tav>
                                        <p:tav tm="100000">
                                          <p:val>
                                            <p:strVal val="#ppt_x"/>
                                          </p:val>
                                        </p:tav>
                                      </p:tavLst>
                                    </p:anim>
                                    <p:anim calcmode="lin" valueType="num">
                                      <p:cBhvr additive="base">
                                        <p:cTn id="1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4763"/>
                                        </p:tgtEl>
                                        <p:attrNameLst>
                                          <p:attrName>style.visibility</p:attrName>
                                        </p:attrNameLst>
                                      </p:cBhvr>
                                      <p:to>
                                        <p:strVal val="visible"/>
                                      </p:to>
                                    </p:set>
                                    <p:animEffect transition="in" filter="wipe(left)">
                                      <p:cBhvr>
                                        <p:cTn id="28" dur="300"/>
                                        <p:tgtEl>
                                          <p:spTgt spid="7476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4764"/>
                                        </p:tgtEl>
                                        <p:attrNameLst>
                                          <p:attrName>style.visibility</p:attrName>
                                        </p:attrNameLst>
                                      </p:cBhvr>
                                      <p:to>
                                        <p:strVal val="visible"/>
                                      </p:to>
                                    </p:set>
                                    <p:animEffect transition="in" filter="wipe(left)">
                                      <p:cBhvr>
                                        <p:cTn id="33" dur="300"/>
                                        <p:tgtEl>
                                          <p:spTgt spid="7476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4757"/>
                                        </p:tgtEl>
                                        <p:attrNameLst>
                                          <p:attrName>style.visibility</p:attrName>
                                        </p:attrNameLst>
                                      </p:cBhvr>
                                      <p:to>
                                        <p:strVal val="visible"/>
                                      </p:to>
                                    </p:set>
                                    <p:animEffect transition="in" filter="wipe(left)">
                                      <p:cBhvr>
                                        <p:cTn id="38" dur="300"/>
                                        <p:tgtEl>
                                          <p:spTgt spid="7475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74759"/>
                                        </p:tgtEl>
                                        <p:attrNameLst>
                                          <p:attrName>style.visibility</p:attrName>
                                        </p:attrNameLst>
                                      </p:cBhvr>
                                      <p:to>
                                        <p:strVal val="visible"/>
                                      </p:to>
                                    </p:set>
                                    <p:animEffect transition="in" filter="wipe(left)">
                                      <p:cBhvr>
                                        <p:cTn id="43" dur="300"/>
                                        <p:tgtEl>
                                          <p:spTgt spid="7475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74761"/>
                                        </p:tgtEl>
                                        <p:attrNameLst>
                                          <p:attrName>style.visibility</p:attrName>
                                        </p:attrNameLst>
                                      </p:cBhvr>
                                      <p:to>
                                        <p:strVal val="visible"/>
                                      </p:to>
                                    </p:set>
                                    <p:animEffect transition="in" filter="wipe(left)">
                                      <p:cBhvr>
                                        <p:cTn id="48" dur="300"/>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build="p"/>
      <p:bldP spid="74757" grpId="0" autoUpdateAnimBg="0"/>
      <p:bldP spid="74758" grpId="0" autoUpdateAnimBg="0"/>
      <p:bldP spid="74759" grpId="0" autoUpdateAnimBg="0"/>
      <p:bldP spid="74761" grpId="0" autoUpdateAnimBg="0"/>
      <p:bldP spid="74763" grpId="0" autoUpdateAnimBg="0"/>
      <p:bldP spid="74764" grpId="0" autoUpdateAnimBg="0"/>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2"/>
          </p:nvPr>
        </p:nvSpPr>
        <p:spPr>
          <a:xfrm>
            <a:off x="7604125" y="144168"/>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40FC2F74-4AAB-44AF-82D6-84E68AD9E1F9}" type="slidenum">
              <a:rPr kumimoji="0" lang="zh-CN" altLang="en-US" sz="2100"/>
            </a:fld>
            <a:endParaRPr kumimoji="0" lang="en-US" altLang="zh-CN" sz="2100" dirty="0"/>
          </a:p>
        </p:txBody>
      </p:sp>
      <p:sp>
        <p:nvSpPr>
          <p:cNvPr id="12291" name="矩形 2"/>
          <p:cNvSpPr>
            <a:spLocks noChangeArrowheads="1"/>
          </p:cNvSpPr>
          <p:nvPr/>
        </p:nvSpPr>
        <p:spPr bwMode="auto">
          <a:xfrm>
            <a:off x="1278229" y="283812"/>
            <a:ext cx="5014913" cy="6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pPr>
              <a:lnSpc>
                <a:spcPct val="150000"/>
              </a:lnSpc>
            </a:pPr>
            <a:r>
              <a:rPr lang="en-US" altLang="zh-CN" sz="2500" b="1" dirty="0"/>
              <a:t> </a:t>
            </a:r>
            <a:r>
              <a:rPr lang="en-US" altLang="zh-CN" sz="2400" b="1" dirty="0"/>
              <a:t>3. </a:t>
            </a:r>
            <a:r>
              <a:rPr lang="zh-CN" altLang="en-US" sz="2400" b="1" dirty="0"/>
              <a:t>轮廓滤波器        </a:t>
            </a:r>
            <a:endParaRPr lang="zh-CN" altLang="en-US" sz="2400" b="1" dirty="0"/>
          </a:p>
        </p:txBody>
      </p:sp>
      <p:sp>
        <p:nvSpPr>
          <p:cNvPr id="3" name="矩形 2"/>
          <p:cNvSpPr>
            <a:spLocks noChangeArrowheads="1"/>
          </p:cNvSpPr>
          <p:nvPr/>
        </p:nvSpPr>
        <p:spPr bwMode="auto">
          <a:xfrm>
            <a:off x="650162" y="787905"/>
            <a:ext cx="8737918" cy="8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pPr>
              <a:lnSpc>
                <a:spcPts val="3015"/>
              </a:lnSpc>
            </a:pPr>
            <a:r>
              <a:rPr lang="zh-CN" altLang="en-US" sz="2400" b="1" dirty="0"/>
              <a:t>        轮廓滤波器是指把表面轮廓</a:t>
            </a:r>
            <a:r>
              <a:rPr lang="en-US" altLang="zh-CN" sz="2400" b="1" dirty="0"/>
              <a:t>[</a:t>
            </a:r>
            <a:r>
              <a:rPr lang="zh-CN" altLang="en-US" sz="2400" b="1" dirty="0"/>
              <a:t>如图 </a:t>
            </a:r>
            <a:r>
              <a:rPr lang="en-US" altLang="zh-CN" sz="2400" b="1" dirty="0"/>
              <a:t>5.1 </a:t>
            </a:r>
            <a:r>
              <a:rPr lang="zh-CN" altLang="en-US" sz="2400" b="1" dirty="0"/>
              <a:t>所示实际表面</a:t>
            </a:r>
            <a:r>
              <a:rPr lang="zh-CN" altLang="en-US" sz="2400" b="1" dirty="0" smtClean="0"/>
              <a:t>轮廓</a:t>
            </a:r>
            <a:r>
              <a:rPr lang="en-US" altLang="zh-CN" sz="2400" b="1" dirty="0" smtClean="0"/>
              <a:t>]</a:t>
            </a:r>
            <a:r>
              <a:rPr lang="zh-CN" altLang="en-US" sz="2400" b="1" dirty="0"/>
              <a:t>分成长波和短波成分的滤波器</a:t>
            </a:r>
            <a:r>
              <a:rPr lang="en-US" altLang="zh-CN" sz="2400" b="1" dirty="0"/>
              <a:t>,</a:t>
            </a:r>
            <a:r>
              <a:rPr lang="zh-CN" altLang="en-US" sz="2400" b="1" dirty="0"/>
              <a:t>它们所能抑制的波长为截止波长。</a:t>
            </a:r>
            <a:endParaRPr lang="zh-CN" altLang="en-US" sz="2400" b="1" dirty="0"/>
          </a:p>
        </p:txBody>
      </p:sp>
      <p:sp>
        <p:nvSpPr>
          <p:cNvPr id="4" name="矩形 3"/>
          <p:cNvSpPr>
            <a:spLocks noChangeArrowheads="1"/>
          </p:cNvSpPr>
          <p:nvPr/>
        </p:nvSpPr>
        <p:spPr bwMode="auto">
          <a:xfrm>
            <a:off x="1252336" y="1500374"/>
            <a:ext cx="3102848" cy="44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r>
              <a:rPr lang="en-US" altLang="zh-CN" sz="2400" b="1" dirty="0"/>
              <a:t>(1) </a:t>
            </a:r>
            <a:r>
              <a:rPr lang="zh-CN" altLang="en-US" sz="2400" b="1" dirty="0"/>
              <a:t>长波滤波器</a:t>
            </a:r>
            <a:endParaRPr lang="zh-CN" altLang="en-US" sz="2400" b="1" dirty="0"/>
          </a:p>
        </p:txBody>
      </p:sp>
      <p:sp>
        <p:nvSpPr>
          <p:cNvPr id="5" name="矩形 4"/>
          <p:cNvSpPr>
            <a:spLocks noChangeArrowheads="1"/>
          </p:cNvSpPr>
          <p:nvPr/>
        </p:nvSpPr>
        <p:spPr bwMode="auto">
          <a:xfrm>
            <a:off x="630661" y="1890289"/>
            <a:ext cx="8757419" cy="79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r>
              <a:rPr lang="zh-CN" altLang="en-US" sz="2400" b="1" dirty="0"/>
              <a:t>        长波滤波器 </a:t>
            </a:r>
            <a:r>
              <a:rPr lang="el-GR" altLang="zh-CN" sz="2400" b="1" i="1" dirty="0"/>
              <a:t>λ</a:t>
            </a:r>
            <a:r>
              <a:rPr lang="en-US" altLang="zh-CN" sz="2400" b="1" i="1" dirty="0"/>
              <a:t>c</a:t>
            </a:r>
            <a:r>
              <a:rPr lang="en-US" altLang="zh-CN" sz="2400" b="1" dirty="0"/>
              <a:t> </a:t>
            </a:r>
            <a:r>
              <a:rPr lang="zh-CN" altLang="en-US" sz="2400" b="1" dirty="0"/>
              <a:t>是指确定粗糙度和波纹度之间界限的滤波器。通过它把波纹度的波长成分加以抑制或排除掉（</a:t>
            </a:r>
            <a:r>
              <a:rPr lang="zh-CN" altLang="en-US" sz="2400" b="1" dirty="0" smtClean="0"/>
              <a:t>见图</a:t>
            </a:r>
            <a:r>
              <a:rPr lang="zh-CN" altLang="en-US" sz="2400" b="1" dirty="0"/>
              <a:t>）。</a:t>
            </a:r>
            <a:endParaRPr lang="zh-CN" altLang="en-US" sz="2400" b="1" dirty="0"/>
          </a:p>
        </p:txBody>
      </p:sp>
      <p:sp>
        <p:nvSpPr>
          <p:cNvPr id="6" name="矩形 5"/>
          <p:cNvSpPr>
            <a:spLocks noChangeArrowheads="1"/>
          </p:cNvSpPr>
          <p:nvPr/>
        </p:nvSpPr>
        <p:spPr bwMode="auto">
          <a:xfrm>
            <a:off x="1266028" y="3112235"/>
            <a:ext cx="3304064" cy="442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r>
              <a:rPr lang="en-US" altLang="zh-CN" sz="2400" b="1" dirty="0"/>
              <a:t>(2) </a:t>
            </a:r>
            <a:r>
              <a:rPr lang="zh-CN" altLang="en-US" sz="2400" b="1" dirty="0"/>
              <a:t>短波滤波器</a:t>
            </a:r>
            <a:endParaRPr lang="zh-CN" altLang="en-US" sz="2400" b="1" dirty="0"/>
          </a:p>
        </p:txBody>
      </p:sp>
      <p:sp>
        <p:nvSpPr>
          <p:cNvPr id="12" name="矩形 11"/>
          <p:cNvSpPr>
            <a:spLocks noChangeArrowheads="1"/>
          </p:cNvSpPr>
          <p:nvPr/>
        </p:nvSpPr>
        <p:spPr bwMode="auto">
          <a:xfrm>
            <a:off x="1108788" y="5840197"/>
            <a:ext cx="7602778" cy="42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r>
              <a:rPr lang="zh-CN" altLang="en-US" sz="2400" b="1" dirty="0"/>
              <a:t>取样长度</a:t>
            </a:r>
            <a:r>
              <a:rPr lang="en-US" altLang="zh-CN" sz="2400" b="1" i="1" dirty="0" err="1"/>
              <a:t>lr</a:t>
            </a:r>
            <a:r>
              <a:rPr lang="en-US" altLang="zh-CN" sz="2400" b="1" i="1" dirty="0"/>
              <a:t> </a:t>
            </a:r>
            <a:r>
              <a:rPr lang="en-US" altLang="zh-CN" sz="2400" b="1" dirty="0"/>
              <a:t>= </a:t>
            </a:r>
            <a:r>
              <a:rPr lang="el-GR" altLang="zh-CN" sz="2400" b="1" i="1" dirty="0"/>
              <a:t>λ</a:t>
            </a:r>
            <a:r>
              <a:rPr lang="en-US" altLang="zh-CN" sz="2400" b="1" i="1" dirty="0"/>
              <a:t>c</a:t>
            </a:r>
            <a:r>
              <a:rPr lang="zh-CN" altLang="en-US" sz="2400" b="1" dirty="0"/>
              <a:t>。截止波长 </a:t>
            </a:r>
            <a:r>
              <a:rPr lang="el-GR" altLang="zh-CN" sz="2400" b="1" i="1" dirty="0"/>
              <a:t>λ</a:t>
            </a:r>
            <a:r>
              <a:rPr lang="en-US" altLang="zh-CN" sz="2400" b="1" i="1" dirty="0"/>
              <a:t>s</a:t>
            </a:r>
            <a:r>
              <a:rPr lang="en-US" altLang="zh-CN" sz="2400" b="1" dirty="0"/>
              <a:t> </a:t>
            </a:r>
            <a:r>
              <a:rPr lang="zh-CN" altLang="en-US" sz="2400" b="1" dirty="0"/>
              <a:t>和 </a:t>
            </a:r>
            <a:r>
              <a:rPr lang="el-GR" altLang="zh-CN" sz="2400" b="1" i="1" dirty="0"/>
              <a:t>λ</a:t>
            </a:r>
            <a:r>
              <a:rPr lang="en-US" altLang="zh-CN" sz="2400" b="1" i="1" dirty="0"/>
              <a:t>c</a:t>
            </a:r>
            <a:r>
              <a:rPr lang="en-US" altLang="zh-CN" sz="2400" b="1" dirty="0"/>
              <a:t> </a:t>
            </a:r>
            <a:r>
              <a:rPr lang="zh-CN" altLang="en-US" sz="2400" b="1" dirty="0"/>
              <a:t>的标准值见表</a:t>
            </a:r>
            <a:r>
              <a:rPr lang="en-US" altLang="zh-CN" sz="2400" b="1" dirty="0"/>
              <a:t>5.5</a:t>
            </a:r>
            <a:r>
              <a:rPr lang="zh-CN" altLang="en-US" sz="2400" b="1" dirty="0"/>
              <a:t>。</a:t>
            </a:r>
            <a:endParaRPr lang="zh-CN" altLang="en-US" sz="2400" b="1" dirty="0"/>
          </a:p>
        </p:txBody>
      </p:sp>
      <p:sp>
        <p:nvSpPr>
          <p:cNvPr id="9" name="矩形 8"/>
          <p:cNvSpPr>
            <a:spLocks noChangeArrowheads="1"/>
          </p:cNvSpPr>
          <p:nvPr/>
        </p:nvSpPr>
        <p:spPr bwMode="auto">
          <a:xfrm>
            <a:off x="1239126" y="2725078"/>
            <a:ext cx="4128251" cy="41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r>
              <a:rPr lang="zh-CN" altLang="en-US" sz="2300" b="1" dirty="0" smtClean="0"/>
              <a:t>长波</a:t>
            </a:r>
            <a:r>
              <a:rPr lang="zh-CN" altLang="en-US" sz="2300" b="1" dirty="0"/>
              <a:t>滤波器的截止波长为</a:t>
            </a:r>
            <a:r>
              <a:rPr lang="el-GR" altLang="zh-CN" sz="2300" b="1" i="1" dirty="0"/>
              <a:t>λ</a:t>
            </a:r>
            <a:r>
              <a:rPr lang="en-US" altLang="zh-CN" sz="2300" b="1" i="1" dirty="0"/>
              <a:t>c</a:t>
            </a:r>
            <a:r>
              <a:rPr lang="zh-CN" altLang="en-US" sz="2300" b="1" dirty="0"/>
              <a:t>。</a:t>
            </a:r>
            <a:endParaRPr lang="zh-CN" altLang="en-US" sz="2300" b="1" dirty="0"/>
          </a:p>
        </p:txBody>
      </p:sp>
      <p:sp>
        <p:nvSpPr>
          <p:cNvPr id="2" name="矩形 1"/>
          <p:cNvSpPr/>
          <p:nvPr/>
        </p:nvSpPr>
        <p:spPr>
          <a:xfrm>
            <a:off x="963904" y="5388875"/>
            <a:ext cx="2205702" cy="427357"/>
          </a:xfrm>
          <a:prstGeom prst="rect">
            <a:avLst/>
          </a:prstGeom>
        </p:spPr>
        <p:txBody>
          <a:bodyPr wrap="square" lIns="57464" tIns="28732" rIns="57464" bIns="28732">
            <a:spAutoFit/>
          </a:bodyPr>
          <a:lstStyle/>
          <a:p>
            <a:r>
              <a:rPr lang="zh-CN" altLang="en-US" sz="2400" b="1" dirty="0"/>
              <a:t>（</a:t>
            </a:r>
            <a:r>
              <a:rPr lang="en-US" altLang="zh-CN" sz="2400" b="1" dirty="0"/>
              <a:t>3</a:t>
            </a:r>
            <a:r>
              <a:rPr lang="zh-CN" altLang="en-US" sz="2400" b="1" dirty="0"/>
              <a:t>）传输带</a:t>
            </a:r>
            <a:endParaRPr lang="zh-CN" altLang="en-US" sz="2400" dirty="0"/>
          </a:p>
        </p:txBody>
      </p:sp>
      <p:sp>
        <p:nvSpPr>
          <p:cNvPr id="8" name="矩形 7"/>
          <p:cNvSpPr/>
          <p:nvPr/>
        </p:nvSpPr>
        <p:spPr>
          <a:xfrm>
            <a:off x="3315576" y="5388875"/>
            <a:ext cx="4792360" cy="427357"/>
          </a:xfrm>
          <a:prstGeom prst="rect">
            <a:avLst/>
          </a:prstGeom>
        </p:spPr>
        <p:txBody>
          <a:bodyPr wrap="square" lIns="57464" tIns="28732" rIns="57464" bIns="28732">
            <a:spAutoFit/>
          </a:bodyPr>
          <a:lstStyle/>
          <a:p>
            <a:r>
              <a:rPr lang="zh-CN" altLang="en-US" sz="2400" b="1" dirty="0"/>
              <a:t>滤波器的传输带是</a:t>
            </a:r>
            <a:r>
              <a:rPr lang="el-GR" altLang="zh-CN" sz="2400" b="1" i="1" dirty="0"/>
              <a:t>λ</a:t>
            </a:r>
            <a:r>
              <a:rPr lang="en-US" altLang="zh-CN" sz="2400" b="1" i="1" dirty="0"/>
              <a:t>s </a:t>
            </a:r>
            <a:r>
              <a:rPr lang="zh-CN" altLang="en-US" sz="2400" b="1" dirty="0"/>
              <a:t>至 </a:t>
            </a:r>
            <a:r>
              <a:rPr lang="el-GR" altLang="zh-CN" sz="2400" b="1" i="1" dirty="0"/>
              <a:t>λ</a:t>
            </a:r>
            <a:r>
              <a:rPr lang="en-US" altLang="zh-CN" sz="2400" b="1" i="1" dirty="0"/>
              <a:t>c</a:t>
            </a:r>
            <a:r>
              <a:rPr lang="en-US" altLang="zh-CN" sz="2400" b="1" dirty="0"/>
              <a:t> </a:t>
            </a:r>
            <a:r>
              <a:rPr lang="zh-CN" altLang="en-US" sz="2400" b="1" dirty="0"/>
              <a:t>范围。</a:t>
            </a:r>
            <a:endParaRPr lang="zh-CN" altLang="en-US" sz="2400" dirty="0"/>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68406" y="2976277"/>
            <a:ext cx="4131688" cy="206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a:spLocks noChangeArrowheads="1"/>
          </p:cNvSpPr>
          <p:nvPr/>
        </p:nvSpPr>
        <p:spPr bwMode="auto">
          <a:xfrm>
            <a:off x="7841215" y="4335170"/>
            <a:ext cx="589440" cy="373860"/>
          </a:xfrm>
          <a:prstGeom prst="ellipse">
            <a:avLst/>
          </a:prstGeom>
          <a:noFill/>
          <a:ln w="38100" algn="ctr">
            <a:solidFill>
              <a:srgbClr val="C00000"/>
            </a:solidFill>
            <a:round/>
          </a:ln>
          <a:extLst>
            <a:ext uri="{909E8E84-426E-40DD-AFC4-6F175D3DCCD1}">
              <a14:hiddenFill xmlns:a14="http://schemas.microsoft.com/office/drawing/2010/main">
                <a:solidFill>
                  <a:srgbClr val="FFFFFF"/>
                </a:solidFill>
              </a14:hiddenFill>
            </a:ext>
          </a:extLst>
        </p:spPr>
        <p:txBody>
          <a:bodyPr lIns="57464" tIns="28732" rIns="57464" bIns="28732"/>
          <a:lstStyle/>
          <a:p>
            <a:endParaRPr lang="zh-CN" altLang="en-US"/>
          </a:p>
        </p:txBody>
      </p:sp>
      <p:sp>
        <p:nvSpPr>
          <p:cNvPr id="18" name="矩形 17"/>
          <p:cNvSpPr>
            <a:spLocks noChangeArrowheads="1"/>
          </p:cNvSpPr>
          <p:nvPr/>
        </p:nvSpPr>
        <p:spPr bwMode="auto">
          <a:xfrm>
            <a:off x="629321" y="3529814"/>
            <a:ext cx="4962935" cy="190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r>
              <a:rPr lang="zh-CN" altLang="en-US" sz="2300" b="1" dirty="0"/>
              <a:t>         </a:t>
            </a:r>
            <a:r>
              <a:rPr lang="zh-CN" altLang="en-US" sz="2400" b="1" dirty="0"/>
              <a:t>短波滤波器 </a:t>
            </a:r>
            <a:r>
              <a:rPr lang="el-GR" altLang="zh-CN" sz="2400" b="1" dirty="0"/>
              <a:t>λ</a:t>
            </a:r>
            <a:r>
              <a:rPr lang="en-US" altLang="zh-CN" sz="2400" b="1" dirty="0"/>
              <a:t>s </a:t>
            </a:r>
            <a:r>
              <a:rPr lang="zh-CN" altLang="en-US" sz="2400" b="1" dirty="0"/>
              <a:t>是指确定粗糙度和比粗糙度更短的波长之间界限的滤波器。 通过它把比粗糙度更短的波长加以抑制。 短波滤波器的截止波长为</a:t>
            </a:r>
            <a:r>
              <a:rPr lang="el-GR" altLang="zh-CN" sz="2400" b="1" i="1" dirty="0"/>
              <a:t>λ</a:t>
            </a:r>
            <a:r>
              <a:rPr lang="en-US" altLang="zh-CN" sz="2400" b="1" i="1" dirty="0"/>
              <a:t>s</a:t>
            </a:r>
            <a:r>
              <a:rPr lang="zh-CN" altLang="en-US" sz="2400" b="1" dirty="0"/>
              <a:t>。 </a:t>
            </a:r>
            <a:endParaRPr lang="en-US" altLang="zh-CN" sz="2400" b="1" dirty="0"/>
          </a:p>
        </p:txBody>
      </p:sp>
      <p:sp>
        <p:nvSpPr>
          <p:cNvPr id="21" name="椭圆 20"/>
          <p:cNvSpPr>
            <a:spLocks noChangeArrowheads="1"/>
          </p:cNvSpPr>
          <p:nvPr/>
        </p:nvSpPr>
        <p:spPr bwMode="auto">
          <a:xfrm>
            <a:off x="6206730" y="4335170"/>
            <a:ext cx="688260" cy="403860"/>
          </a:xfrm>
          <a:prstGeom prst="ellipse">
            <a:avLst/>
          </a:prstGeom>
          <a:noFill/>
          <a:ln w="38100" algn="ctr">
            <a:solidFill>
              <a:srgbClr val="C00000"/>
            </a:solidFill>
            <a:round/>
          </a:ln>
          <a:extLst>
            <a:ext uri="{909E8E84-426E-40DD-AFC4-6F175D3DCCD1}">
              <a14:hiddenFill xmlns:a14="http://schemas.microsoft.com/office/drawing/2010/main">
                <a:solidFill>
                  <a:srgbClr val="FFFFFF"/>
                </a:solidFill>
              </a14:hiddenFill>
            </a:ext>
          </a:extLst>
        </p:spPr>
        <p:txBody>
          <a:bodyPr lIns="57464" tIns="28732" rIns="57464" bIns="28732"/>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left)">
                                      <p:cBhvr>
                                        <p:cTn id="7" dur="20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4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250"/>
                                        </p:tgtEl>
                                        <p:attrNameLst>
                                          <p:attrName>style.visibility</p:attrName>
                                        </p:attrNameLst>
                                      </p:cBhvr>
                                      <p:to>
                                        <p:strVal val="visible"/>
                                      </p:to>
                                    </p:set>
                                    <p:anim calcmode="lin" valueType="num">
                                      <p:cBhvr additive="base">
                                        <p:cTn id="27" dur="500" fill="hold"/>
                                        <p:tgtEl>
                                          <p:spTgt spid="53250"/>
                                        </p:tgtEl>
                                        <p:attrNameLst>
                                          <p:attrName>ppt_x</p:attrName>
                                        </p:attrNameLst>
                                      </p:cBhvr>
                                      <p:tavLst>
                                        <p:tav tm="0">
                                          <p:val>
                                            <p:strVal val="1+#ppt_w/2"/>
                                          </p:val>
                                        </p:tav>
                                        <p:tav tm="100000">
                                          <p:val>
                                            <p:strVal val="#ppt_x"/>
                                          </p:val>
                                        </p:tav>
                                      </p:tavLst>
                                    </p:anim>
                                    <p:anim calcmode="lin" valueType="num">
                                      <p:cBhvr additive="base">
                                        <p:cTn id="28"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500" fill="hold"/>
                                        <p:tgtEl>
                                          <p:spTgt spid="17"/>
                                        </p:tgtEl>
                                        <p:attrNameLst>
                                          <p:attrName>ppt_w</p:attrName>
                                        </p:attrNameLst>
                                      </p:cBhvr>
                                      <p:tavLst>
                                        <p:tav tm="0">
                                          <p:val>
                                            <p:fltVal val="0"/>
                                          </p:val>
                                        </p:tav>
                                        <p:tav tm="100000">
                                          <p:val>
                                            <p:strVal val="#ppt_w"/>
                                          </p:val>
                                        </p:tav>
                                      </p:tavLst>
                                    </p:anim>
                                    <p:anim calcmode="lin" valueType="num">
                                      <p:cBhvr>
                                        <p:cTn id="39" dur="1500" fill="hold"/>
                                        <p:tgtEl>
                                          <p:spTgt spid="17"/>
                                        </p:tgtEl>
                                        <p:attrNameLst>
                                          <p:attrName>ppt_h</p:attrName>
                                        </p:attrNameLst>
                                      </p:cBhvr>
                                      <p:tavLst>
                                        <p:tav tm="0">
                                          <p:val>
                                            <p:fltVal val="0"/>
                                          </p:val>
                                        </p:tav>
                                        <p:tav tm="100000">
                                          <p:val>
                                            <p:strVal val="#ppt_h"/>
                                          </p:val>
                                        </p:tav>
                                      </p:tavLst>
                                    </p:anim>
                                    <p:anim calcmode="lin" valueType="num">
                                      <p:cBhvr>
                                        <p:cTn id="40" dur="1500" fill="hold"/>
                                        <p:tgtEl>
                                          <p:spTgt spid="17"/>
                                        </p:tgtEl>
                                        <p:attrNameLst>
                                          <p:attrName>style.rotation</p:attrName>
                                        </p:attrNameLst>
                                      </p:cBhvr>
                                      <p:tavLst>
                                        <p:tav tm="0">
                                          <p:val>
                                            <p:fltVal val="90"/>
                                          </p:val>
                                        </p:tav>
                                        <p:tav tm="100000">
                                          <p:val>
                                            <p:fltVal val="0"/>
                                          </p:val>
                                        </p:tav>
                                      </p:tavLst>
                                    </p:anim>
                                    <p:animEffect transition="in" filter="fade">
                                      <p:cBhvr>
                                        <p:cTn id="41" dur="1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275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1500" fill="hold"/>
                                        <p:tgtEl>
                                          <p:spTgt spid="21"/>
                                        </p:tgtEl>
                                        <p:attrNameLst>
                                          <p:attrName>ppt_w</p:attrName>
                                        </p:attrNameLst>
                                      </p:cBhvr>
                                      <p:tavLst>
                                        <p:tav tm="0">
                                          <p:val>
                                            <p:fltVal val="0"/>
                                          </p:val>
                                        </p:tav>
                                        <p:tav tm="100000">
                                          <p:val>
                                            <p:strVal val="#ppt_w"/>
                                          </p:val>
                                        </p:tav>
                                      </p:tavLst>
                                    </p:anim>
                                    <p:anim calcmode="lin" valueType="num">
                                      <p:cBhvr>
                                        <p:cTn id="57" dur="1500" fill="hold"/>
                                        <p:tgtEl>
                                          <p:spTgt spid="21"/>
                                        </p:tgtEl>
                                        <p:attrNameLst>
                                          <p:attrName>ppt_h</p:attrName>
                                        </p:attrNameLst>
                                      </p:cBhvr>
                                      <p:tavLst>
                                        <p:tav tm="0">
                                          <p:val>
                                            <p:fltVal val="0"/>
                                          </p:val>
                                        </p:tav>
                                        <p:tav tm="100000">
                                          <p:val>
                                            <p:strVal val="#ppt_h"/>
                                          </p:val>
                                        </p:tav>
                                      </p:tavLst>
                                    </p:anim>
                                    <p:anim calcmode="lin" valueType="num">
                                      <p:cBhvr>
                                        <p:cTn id="58" dur="1500" fill="hold"/>
                                        <p:tgtEl>
                                          <p:spTgt spid="21"/>
                                        </p:tgtEl>
                                        <p:attrNameLst>
                                          <p:attrName>style.rotation</p:attrName>
                                        </p:attrNameLst>
                                      </p:cBhvr>
                                      <p:tavLst>
                                        <p:tav tm="0">
                                          <p:val>
                                            <p:fltVal val="90"/>
                                          </p:val>
                                        </p:tav>
                                        <p:tav tm="100000">
                                          <p:val>
                                            <p:fltVal val="0"/>
                                          </p:val>
                                        </p:tav>
                                      </p:tavLst>
                                    </p:anim>
                                    <p:animEffect transition="in" filter="fade">
                                      <p:cBhvr>
                                        <p:cTn id="59" dur="1500"/>
                                        <p:tgtEl>
                                          <p:spTgt spid="2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left)">
                                      <p:cBhvr>
                                        <p:cTn id="64" dur="500"/>
                                        <p:tgtEl>
                                          <p:spTgt spid="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4" grpId="0"/>
      <p:bldP spid="5" grpId="0"/>
      <p:bldP spid="6" grpId="0"/>
      <p:bldP spid="12" grpId="0"/>
      <p:bldP spid="9" grpId="0"/>
      <p:bldP spid="2" grpId="0"/>
      <p:bldP spid="8" grpId="0"/>
      <p:bldP spid="17" grpId="0" animBg="1"/>
      <p:bldP spid="18" grpId="0"/>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4" name="Text Box 10"/>
          <p:cNvSpPr txBox="1">
            <a:spLocks noChangeArrowheads="1"/>
          </p:cNvSpPr>
          <p:nvPr/>
        </p:nvSpPr>
        <p:spPr bwMode="auto">
          <a:xfrm>
            <a:off x="800022" y="600026"/>
            <a:ext cx="279328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4</a:t>
            </a:r>
            <a:r>
              <a:rPr lang="zh-CN" altLang="en-US" b="1" dirty="0"/>
              <a:t>. </a:t>
            </a:r>
            <a:r>
              <a:rPr lang="zh-CN" altLang="en-US" b="1" dirty="0" smtClean="0">
                <a:latin typeface="宋体" panose="02010600030101010101" pitchFamily="2" charset="-122"/>
              </a:rPr>
              <a:t>中线 </a:t>
            </a:r>
            <a:r>
              <a:rPr lang="zh-CN" altLang="en-US" b="1" dirty="0" smtClean="0"/>
              <a:t>—</a:t>
            </a:r>
            <a:endParaRPr lang="zh-CN" altLang="en-US" b="1" dirty="0"/>
          </a:p>
        </p:txBody>
      </p:sp>
      <p:sp>
        <p:nvSpPr>
          <p:cNvPr id="52235" name="Text Box 11"/>
          <p:cNvSpPr txBox="1">
            <a:spLocks noChangeArrowheads="1"/>
          </p:cNvSpPr>
          <p:nvPr/>
        </p:nvSpPr>
        <p:spPr bwMode="auto">
          <a:xfrm>
            <a:off x="744754" y="1028652"/>
            <a:ext cx="8427822" cy="55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15000"/>
              </a:spcBef>
            </a:pPr>
            <a:r>
              <a:rPr lang="zh-CN" altLang="en-US" b="1" dirty="0" smtClean="0">
                <a:latin typeface="宋体" panose="02010600030101010101" pitchFamily="2" charset="-122"/>
              </a:rPr>
              <a:t>中线</a:t>
            </a:r>
            <a:r>
              <a:rPr lang="zh-CN" altLang="en-US" b="1" dirty="0">
                <a:latin typeface="宋体" panose="02010600030101010101" pitchFamily="2" charset="-122"/>
              </a:rPr>
              <a:t>是指具有几何轮廓形状并划分轮廓的</a:t>
            </a:r>
            <a:r>
              <a:rPr lang="zh-CN" altLang="en-US" b="1" dirty="0" smtClean="0">
                <a:solidFill>
                  <a:srgbClr val="FF3300"/>
                </a:solidFill>
                <a:latin typeface="宋体" panose="02010600030101010101" pitchFamily="2" charset="-122"/>
              </a:rPr>
              <a:t>基准线</a:t>
            </a:r>
            <a:r>
              <a:rPr lang="zh-CN" altLang="en-US" b="1" dirty="0" smtClean="0">
                <a:latin typeface="宋体" panose="02010600030101010101" pitchFamily="2" charset="-122"/>
              </a:rPr>
              <a:t>（图</a:t>
            </a:r>
            <a:r>
              <a:rPr lang="en-US" altLang="zh-CN" b="1" dirty="0" smtClean="0">
                <a:latin typeface="宋体" panose="02010600030101010101" pitchFamily="2" charset="-122"/>
              </a:rPr>
              <a:t>5.4</a:t>
            </a:r>
            <a:r>
              <a:rPr lang="zh-CN" altLang="en-US" b="1" dirty="0" smtClean="0">
                <a:latin typeface="宋体" panose="02010600030101010101" pitchFamily="2" charset="-122"/>
              </a:rPr>
              <a:t>）。</a:t>
            </a:r>
            <a:endParaRPr lang="zh-CN" altLang="en-US" b="1" dirty="0">
              <a:latin typeface="宋体" panose="02010600030101010101" pitchFamily="2" charset="-122"/>
            </a:endParaRPr>
          </a:p>
        </p:txBody>
      </p:sp>
      <p:pic>
        <p:nvPicPr>
          <p:cNvPr id="542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0929" y="1928813"/>
            <a:ext cx="8371908" cy="361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34">
                                            <p:txEl>
                                              <p:pRg st="0" end="0"/>
                                            </p:txEl>
                                          </p:spTgt>
                                        </p:tgtEl>
                                        <p:attrNameLst>
                                          <p:attrName>style.visibility</p:attrName>
                                        </p:attrNameLst>
                                      </p:cBhvr>
                                      <p:to>
                                        <p:strVal val="visible"/>
                                      </p:to>
                                    </p:set>
                                    <p:animEffect transition="in" filter="wipe(left)">
                                      <p:cBhvr>
                                        <p:cTn id="7" dur="300"/>
                                        <p:tgtEl>
                                          <p:spTgt spid="522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2235"/>
                                        </p:tgtEl>
                                        <p:attrNameLst>
                                          <p:attrName>style.visibility</p:attrName>
                                        </p:attrNameLst>
                                      </p:cBhvr>
                                      <p:to>
                                        <p:strVal val="visible"/>
                                      </p:to>
                                    </p:set>
                                    <p:animEffect transition="in" filter="wipe(left)">
                                      <p:cBhvr>
                                        <p:cTn id="12" dur="3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4" grpId="0" autoUpdateAnimBg="0" build="p"/>
      <p:bldP spid="5223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Text Box 8"/>
          <p:cNvSpPr txBox="1">
            <a:spLocks noChangeArrowheads="1"/>
          </p:cNvSpPr>
          <p:nvPr/>
        </p:nvSpPr>
        <p:spPr bwMode="auto">
          <a:xfrm>
            <a:off x="1102308" y="884322"/>
            <a:ext cx="6974892"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smtClean="0"/>
              <a:t>         在与一个</a:t>
            </a:r>
            <a:r>
              <a:rPr lang="en-US" altLang="zh-CN" b="1" i="1" dirty="0" smtClean="0"/>
              <a:t>l </a:t>
            </a:r>
            <a:r>
              <a:rPr lang="en-US" altLang="zh-CN" b="1" i="1" dirty="0"/>
              <a:t>r </a:t>
            </a:r>
            <a:r>
              <a:rPr lang="zh-CN" altLang="en-US" b="1" dirty="0"/>
              <a:t>内，使轮廓上各点至该线</a:t>
            </a:r>
            <a:r>
              <a:rPr lang="zh-CN" altLang="en-US" b="1" dirty="0" smtClean="0"/>
              <a:t>的</a:t>
            </a:r>
            <a:r>
              <a:rPr lang="en-US" altLang="zh-CN" b="1" i="1" dirty="0" err="1" smtClean="0"/>
              <a:t>Z</a:t>
            </a:r>
            <a:r>
              <a:rPr lang="en-US" altLang="zh-CN" b="1" i="1" baseline="-30000" dirty="0" err="1" smtClean="0"/>
              <a:t>i</a:t>
            </a:r>
            <a:endParaRPr lang="en-US" altLang="zh-CN" b="1" i="1" baseline="-30000" dirty="0" smtClean="0"/>
          </a:p>
          <a:p>
            <a:pPr eaLnBrk="1" hangingPunct="1">
              <a:lnSpc>
                <a:spcPct val="120000"/>
              </a:lnSpc>
            </a:pPr>
            <a:r>
              <a:rPr lang="zh-CN" altLang="en-US" b="1" dirty="0" smtClean="0"/>
              <a:t>平方和</a:t>
            </a:r>
            <a:r>
              <a:rPr lang="zh-CN" altLang="en-US" b="1" dirty="0"/>
              <a:t>为</a:t>
            </a:r>
            <a:r>
              <a:rPr lang="zh-CN" altLang="en-US" b="1" dirty="0" smtClean="0"/>
              <a:t>最小</a:t>
            </a:r>
            <a:r>
              <a:rPr lang="zh-CN" altLang="en-US" b="1" dirty="0"/>
              <a:t>，</a:t>
            </a:r>
            <a:r>
              <a:rPr lang="zh-CN" altLang="en-US" b="1" dirty="0" smtClean="0"/>
              <a:t>见</a:t>
            </a:r>
            <a:r>
              <a:rPr lang="zh-CN" altLang="en-US" b="1" dirty="0"/>
              <a:t>图</a:t>
            </a:r>
            <a:r>
              <a:rPr lang="en-US" altLang="zh-CN" b="1" dirty="0"/>
              <a:t>5.5</a:t>
            </a:r>
            <a:r>
              <a:rPr lang="zh-CN" altLang="en-US" b="1" dirty="0"/>
              <a:t>所</a:t>
            </a:r>
            <a:r>
              <a:rPr lang="zh-CN" altLang="en-US" b="1" dirty="0" smtClean="0"/>
              <a:t>示。</a:t>
            </a:r>
            <a:endParaRPr lang="zh-CN" altLang="en-US" b="1" dirty="0"/>
          </a:p>
        </p:txBody>
      </p:sp>
      <p:sp>
        <p:nvSpPr>
          <p:cNvPr id="7191" name="Text Box 23"/>
          <p:cNvSpPr txBox="1">
            <a:spLocks noChangeArrowheads="1"/>
          </p:cNvSpPr>
          <p:nvPr/>
        </p:nvSpPr>
        <p:spPr bwMode="auto">
          <a:xfrm>
            <a:off x="1592977" y="402886"/>
            <a:ext cx="5188823"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（1）轮廓最小二乘中线(</a:t>
            </a:r>
            <a:r>
              <a:rPr lang="en-US" altLang="zh-CN" b="1" i="1" dirty="0"/>
              <a:t>m</a:t>
            </a:r>
            <a:r>
              <a:rPr lang="en-US" altLang="zh-CN" b="1" dirty="0" smtClean="0"/>
              <a:t>) —</a:t>
            </a:r>
            <a:endParaRPr lang="en-US" altLang="zh-CN" b="1" dirty="0"/>
          </a:p>
        </p:txBody>
      </p:sp>
      <p:sp>
        <p:nvSpPr>
          <p:cNvPr id="2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4418" name="Picture 8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5498" y="1830705"/>
            <a:ext cx="5813027" cy="1121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19" name="Picture 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255" y="3130868"/>
            <a:ext cx="7038975"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AutoShape 74"/>
          <p:cNvSpPr>
            <a:spLocks noChangeArrowheads="1"/>
          </p:cNvSpPr>
          <p:nvPr/>
        </p:nvSpPr>
        <p:spPr bwMode="auto">
          <a:xfrm>
            <a:off x="6962934" y="2770347"/>
            <a:ext cx="1542891" cy="839628"/>
          </a:xfrm>
          <a:prstGeom prst="wedgeRoundRectCallout">
            <a:avLst>
              <a:gd name="adj1" fmla="val -168889"/>
              <a:gd name="adj2" fmla="val 116016"/>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400" b="1" dirty="0">
                <a:solidFill>
                  <a:srgbClr val="FF3300"/>
                </a:solidFill>
              </a:rPr>
              <a:t>最小二乘中线</a:t>
            </a:r>
            <a:endParaRPr lang="zh-CN" altLang="en-US" sz="2400" b="1" dirty="0">
              <a:solidFill>
                <a:srgbClr val="FF33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91">
                                            <p:txEl>
                                              <p:pRg st="0" end="0"/>
                                            </p:txEl>
                                          </p:spTgt>
                                        </p:tgtEl>
                                        <p:attrNameLst>
                                          <p:attrName>style.visibility</p:attrName>
                                        </p:attrNameLst>
                                      </p:cBhvr>
                                      <p:to>
                                        <p:strVal val="visible"/>
                                      </p:to>
                                    </p:set>
                                    <p:animEffect transition="in" filter="wipe(left)">
                                      <p:cBhvr>
                                        <p:cTn id="7" dur="300"/>
                                        <p:tgtEl>
                                          <p:spTgt spid="71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6"/>
                                        </p:tgtEl>
                                        <p:attrNameLst>
                                          <p:attrName>style.visibility</p:attrName>
                                        </p:attrNameLst>
                                      </p:cBhvr>
                                      <p:to>
                                        <p:strVal val="visible"/>
                                      </p:to>
                                    </p:set>
                                    <p:animEffect transition="in" filter="wipe(left)">
                                      <p:cBhvr>
                                        <p:cTn id="12" dur="300"/>
                                        <p:tgtEl>
                                          <p:spTgt spid="717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419"/>
                                        </p:tgtEl>
                                        <p:attrNameLst>
                                          <p:attrName>style.visibility</p:attrName>
                                        </p:attrNameLst>
                                      </p:cBhvr>
                                      <p:to>
                                        <p:strVal val="visible"/>
                                      </p:to>
                                    </p:set>
                                    <p:anim calcmode="lin" valueType="num">
                                      <p:cBhvr additive="base">
                                        <p:cTn id="17" dur="500" fill="hold"/>
                                        <p:tgtEl>
                                          <p:spTgt spid="14419"/>
                                        </p:tgtEl>
                                        <p:attrNameLst>
                                          <p:attrName>ppt_x</p:attrName>
                                        </p:attrNameLst>
                                      </p:cBhvr>
                                      <p:tavLst>
                                        <p:tav tm="0">
                                          <p:val>
                                            <p:strVal val="#ppt_x"/>
                                          </p:val>
                                        </p:tav>
                                        <p:tav tm="100000">
                                          <p:val>
                                            <p:strVal val="#ppt_x"/>
                                          </p:val>
                                        </p:tav>
                                      </p:tavLst>
                                    </p:anim>
                                    <p:anim calcmode="lin" valueType="num">
                                      <p:cBhvr additive="base">
                                        <p:cTn id="18" dur="500" fill="hold"/>
                                        <p:tgtEl>
                                          <p:spTgt spid="144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418"/>
                                        </p:tgtEl>
                                        <p:attrNameLst>
                                          <p:attrName>style.visibility</p:attrName>
                                        </p:attrNameLst>
                                      </p:cBhvr>
                                      <p:to>
                                        <p:strVal val="visible"/>
                                      </p:to>
                                    </p:set>
                                    <p:animEffect transition="in" filter="wipe(left)">
                                      <p:cBhvr>
                                        <p:cTn id="23" dur="500"/>
                                        <p:tgtEl>
                                          <p:spTgt spid="14418"/>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2"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ppt_x</p:attrName>
                                        </p:attrNameLst>
                                      </p:cBhvr>
                                      <p:tavLst>
                                        <p:tav tm="0">
                                          <p:val>
                                            <p:strVal val="#ppt_x+#ppt_w/2"/>
                                          </p:val>
                                        </p:tav>
                                        <p:tav tm="100000">
                                          <p:val>
                                            <p:strVal val="#ppt_x"/>
                                          </p:val>
                                        </p:tav>
                                      </p:tavLst>
                                    </p:anim>
                                    <p:anim calcmode="lin" valueType="num">
                                      <p:cBhvr>
                                        <p:cTn id="29" dur="500" fill="hold"/>
                                        <p:tgtEl>
                                          <p:spTgt spid="28"/>
                                        </p:tgtEl>
                                        <p:attrNameLst>
                                          <p:attrName>ppt_y</p:attrName>
                                        </p:attrNameLst>
                                      </p:cBhvr>
                                      <p:tavLst>
                                        <p:tav tm="0">
                                          <p:val>
                                            <p:strVal val="#ppt_y"/>
                                          </p:val>
                                        </p:tav>
                                        <p:tav tm="100000">
                                          <p:val>
                                            <p:strVal val="#ppt_y"/>
                                          </p:val>
                                        </p:tav>
                                      </p:tavLst>
                                    </p:anim>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utoUpdateAnimBg="0"/>
      <p:bldP spid="7191" grpId="0" autoUpdateAnimBg="0" build="p"/>
      <p:bldP spid="28"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27" name="Text Box 23"/>
          <p:cNvSpPr txBox="1">
            <a:spLocks noChangeArrowheads="1"/>
          </p:cNvSpPr>
          <p:nvPr/>
        </p:nvSpPr>
        <p:spPr bwMode="auto">
          <a:xfrm>
            <a:off x="1242504" y="707844"/>
            <a:ext cx="6541056"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a:t>
            </a:r>
            <a:r>
              <a:rPr lang="zh-CN" altLang="en-US" b="1" dirty="0">
                <a:latin typeface="宋体" panose="02010600030101010101" pitchFamily="2" charset="-122"/>
              </a:rPr>
              <a:t>轮廓算术平均</a:t>
            </a:r>
            <a:r>
              <a:rPr lang="zh-CN" altLang="en-US" b="1" dirty="0" smtClean="0">
                <a:latin typeface="宋体" panose="02010600030101010101" pitchFamily="2" charset="-122"/>
              </a:rPr>
              <a:t>中线 </a:t>
            </a:r>
            <a:r>
              <a:rPr lang="zh-CN" altLang="en-US" b="1" dirty="0" smtClean="0"/>
              <a:t>—</a:t>
            </a:r>
            <a:endParaRPr lang="zh-CN" altLang="en-US" b="1" dirty="0"/>
          </a:p>
        </p:txBody>
      </p:sp>
      <p:sp>
        <p:nvSpPr>
          <p:cNvPr id="72757" name="Text Box 53"/>
          <p:cNvSpPr txBox="1">
            <a:spLocks noChangeArrowheads="1"/>
          </p:cNvSpPr>
          <p:nvPr/>
        </p:nvSpPr>
        <p:spPr bwMode="auto">
          <a:xfrm>
            <a:off x="760924" y="1086830"/>
            <a:ext cx="8413293" cy="102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在</a:t>
            </a:r>
            <a:r>
              <a:rPr lang="zh-CN" altLang="en-US" b="1" dirty="0"/>
              <a:t>一个</a:t>
            </a:r>
            <a:r>
              <a:rPr lang="zh-CN" altLang="en-US" b="1" dirty="0" smtClean="0"/>
              <a:t>取样</a:t>
            </a:r>
            <a:r>
              <a:rPr lang="zh-CN" altLang="en-US" b="1" dirty="0"/>
              <a:t>长度</a:t>
            </a:r>
            <a:r>
              <a:rPr lang="en-US" altLang="zh-CN" b="1" i="1" dirty="0"/>
              <a:t>l r </a:t>
            </a:r>
            <a:r>
              <a:rPr lang="zh-CN" altLang="en-US" b="1" dirty="0"/>
              <a:t>内，划分实际轮廓为上、下两部分，且使上、下两部分面积相等的线，见图</a:t>
            </a:r>
            <a:r>
              <a:rPr lang="en-US" altLang="zh-CN" b="1" dirty="0"/>
              <a:t>5.5</a:t>
            </a:r>
            <a:r>
              <a:rPr lang="zh-CN" altLang="en-US" b="1" dirty="0"/>
              <a:t>所示。</a:t>
            </a:r>
            <a:endParaRPr lang="zh-CN" altLang="en-US" b="1" dirty="0"/>
          </a:p>
        </p:txBody>
      </p:sp>
      <p:sp>
        <p:nvSpPr>
          <p:cNvPr id="3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5454" name="Picture 9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2504" y="1998345"/>
            <a:ext cx="4333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55" name="Picture 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8325" y="1960245"/>
            <a:ext cx="3267075" cy="81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57" name="Picture 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3189923"/>
            <a:ext cx="7335472" cy="2426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p:nvPr/>
        </p:nvCxnSpPr>
        <p:spPr bwMode="auto">
          <a:xfrm>
            <a:off x="1571625" y="4467225"/>
            <a:ext cx="5915025"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AutoShape 52"/>
          <p:cNvSpPr>
            <a:spLocks noChangeArrowheads="1"/>
          </p:cNvSpPr>
          <p:nvPr/>
        </p:nvSpPr>
        <p:spPr bwMode="auto">
          <a:xfrm>
            <a:off x="6646585" y="2745819"/>
            <a:ext cx="1640165" cy="921306"/>
          </a:xfrm>
          <a:prstGeom prst="wedgeRoundRectCallout">
            <a:avLst>
              <a:gd name="adj1" fmla="val -157921"/>
              <a:gd name="adj2" fmla="val 132936"/>
              <a:gd name="adj3" fmla="val 16667"/>
            </a:avLst>
          </a:prstGeom>
          <a:solidFill>
            <a:schemeClr val="bg1"/>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400" b="1" dirty="0">
                <a:solidFill>
                  <a:srgbClr val="FF3300"/>
                </a:solidFill>
              </a:rPr>
              <a:t>算术平均</a:t>
            </a:r>
            <a:endParaRPr lang="zh-CN" altLang="en-US" sz="2400" b="1" dirty="0">
              <a:solidFill>
                <a:srgbClr val="FF3300"/>
              </a:solidFill>
            </a:endParaRPr>
          </a:p>
          <a:p>
            <a:pPr algn="ctr" defTabSz="957580"/>
            <a:r>
              <a:rPr lang="zh-CN" altLang="en-US" sz="2400" b="1" dirty="0">
                <a:solidFill>
                  <a:srgbClr val="FF3300"/>
                </a:solidFill>
              </a:rPr>
              <a:t>中线</a:t>
            </a:r>
            <a:endParaRPr lang="zh-CN" altLang="en-US" sz="2400" b="1" dirty="0">
              <a:solidFill>
                <a:srgbClr val="FF3300"/>
              </a:solidFill>
            </a:endParaRPr>
          </a:p>
        </p:txBody>
      </p:sp>
      <p:sp>
        <p:nvSpPr>
          <p:cNvPr id="11" name="圆角矩形 10">
            <a:hlinkClick r:id="rId4"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27">
                                            <p:txEl>
                                              <p:pRg st="0" end="0"/>
                                            </p:txEl>
                                          </p:spTgt>
                                        </p:tgtEl>
                                        <p:attrNameLst>
                                          <p:attrName>style.visibility</p:attrName>
                                        </p:attrNameLst>
                                      </p:cBhvr>
                                      <p:to>
                                        <p:strVal val="visible"/>
                                      </p:to>
                                    </p:set>
                                    <p:animEffect transition="in" filter="wipe(left)">
                                      <p:cBhvr>
                                        <p:cTn id="7" dur="300"/>
                                        <p:tgtEl>
                                          <p:spTgt spid="727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57"/>
                                        </p:tgtEl>
                                        <p:attrNameLst>
                                          <p:attrName>style.visibility</p:attrName>
                                        </p:attrNameLst>
                                      </p:cBhvr>
                                      <p:to>
                                        <p:strVal val="visible"/>
                                      </p:to>
                                    </p:set>
                                    <p:animEffect transition="in" filter="wipe(left)">
                                      <p:cBhvr>
                                        <p:cTn id="12" dur="300"/>
                                        <p:tgtEl>
                                          <p:spTgt spid="727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457"/>
                                        </p:tgtEl>
                                        <p:attrNameLst>
                                          <p:attrName>style.visibility</p:attrName>
                                        </p:attrNameLst>
                                      </p:cBhvr>
                                      <p:to>
                                        <p:strVal val="visible"/>
                                      </p:to>
                                    </p:set>
                                    <p:anim calcmode="lin" valueType="num">
                                      <p:cBhvr additive="base">
                                        <p:cTn id="17" dur="500" fill="hold"/>
                                        <p:tgtEl>
                                          <p:spTgt spid="15457"/>
                                        </p:tgtEl>
                                        <p:attrNameLst>
                                          <p:attrName>ppt_x</p:attrName>
                                        </p:attrNameLst>
                                      </p:cBhvr>
                                      <p:tavLst>
                                        <p:tav tm="0">
                                          <p:val>
                                            <p:strVal val="#ppt_x"/>
                                          </p:val>
                                        </p:tav>
                                        <p:tav tm="100000">
                                          <p:val>
                                            <p:strVal val="#ppt_x"/>
                                          </p:val>
                                        </p:tav>
                                      </p:tavLst>
                                    </p:anim>
                                    <p:anim calcmode="lin" valueType="num">
                                      <p:cBhvr additive="base">
                                        <p:cTn id="18" dur="500" fill="hold"/>
                                        <p:tgtEl>
                                          <p:spTgt spid="1545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5454"/>
                                        </p:tgtEl>
                                        <p:attrNameLst>
                                          <p:attrName>style.visibility</p:attrName>
                                        </p:attrNameLst>
                                      </p:cBhvr>
                                      <p:to>
                                        <p:strVal val="visible"/>
                                      </p:to>
                                    </p:set>
                                    <p:animEffect transition="in" filter="wipe(left)">
                                      <p:cBhvr>
                                        <p:cTn id="23" dur="500"/>
                                        <p:tgtEl>
                                          <p:spTgt spid="1545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5455"/>
                                        </p:tgtEl>
                                        <p:attrNameLst>
                                          <p:attrName>style.visibility</p:attrName>
                                        </p:attrNameLst>
                                      </p:cBhvr>
                                      <p:to>
                                        <p:strVal val="visible"/>
                                      </p:to>
                                    </p:set>
                                    <p:animEffect transition="in" filter="wipe(left)">
                                      <p:cBhvr>
                                        <p:cTn id="28" dur="500"/>
                                        <p:tgtEl>
                                          <p:spTgt spid="1545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500" fill="hold"/>
                                        <p:tgtEl>
                                          <p:spTgt spid="45"/>
                                        </p:tgtEl>
                                        <p:attrNameLst>
                                          <p:attrName>ppt_x</p:attrName>
                                        </p:attrNameLst>
                                      </p:cBhvr>
                                      <p:tavLst>
                                        <p:tav tm="0">
                                          <p:val>
                                            <p:strVal val="#ppt_x-#ppt_w/2"/>
                                          </p:val>
                                        </p:tav>
                                        <p:tav tm="100000">
                                          <p:val>
                                            <p:strVal val="#ppt_x"/>
                                          </p:val>
                                        </p:tav>
                                      </p:tavLst>
                                    </p:anim>
                                    <p:anim calcmode="lin" valueType="num">
                                      <p:cBhvr>
                                        <p:cTn id="39" dur="500" fill="hold"/>
                                        <p:tgtEl>
                                          <p:spTgt spid="45"/>
                                        </p:tgtEl>
                                        <p:attrNameLst>
                                          <p:attrName>ppt_y</p:attrName>
                                        </p:attrNameLst>
                                      </p:cBhvr>
                                      <p:tavLst>
                                        <p:tav tm="0">
                                          <p:val>
                                            <p:strVal val="#ppt_y"/>
                                          </p:val>
                                        </p:tav>
                                        <p:tav tm="100000">
                                          <p:val>
                                            <p:strVal val="#ppt_y"/>
                                          </p:val>
                                        </p:tav>
                                      </p:tavLst>
                                    </p:anim>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7" grpId="0" autoUpdateAnimBg="0" build="p"/>
      <p:bldP spid="72757" grpId="0" autoUpdateAnimBg="0"/>
      <p:bldP spid="45"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279778" y="182130"/>
            <a:ext cx="4507230"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5.2.2  评定参数</a:t>
            </a:r>
            <a:r>
              <a:rPr lang="zh-CN" altLang="en-US" dirty="0"/>
              <a:t> </a:t>
            </a:r>
            <a:endParaRPr lang="zh-CN" altLang="en-US" dirty="0"/>
          </a:p>
        </p:txBody>
      </p:sp>
      <p:sp>
        <p:nvSpPr>
          <p:cNvPr id="8195" name="Text Box 3"/>
          <p:cNvSpPr txBox="1">
            <a:spLocks noChangeArrowheads="1"/>
          </p:cNvSpPr>
          <p:nvPr/>
        </p:nvSpPr>
        <p:spPr bwMode="auto">
          <a:xfrm>
            <a:off x="1216403" y="1413944"/>
            <a:ext cx="5708272"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1. </a:t>
            </a:r>
            <a:r>
              <a:rPr lang="zh-CN" altLang="en-US" b="1" dirty="0">
                <a:latin typeface="宋体" panose="02010600030101010101" pitchFamily="2" charset="-122"/>
              </a:rPr>
              <a:t>幅度参数（高度</a:t>
            </a:r>
            <a:r>
              <a:rPr lang="zh-CN" altLang="en-US" b="1" dirty="0" smtClean="0">
                <a:latin typeface="宋体" panose="02010600030101010101" pitchFamily="2" charset="-122"/>
              </a:rPr>
              <a:t>参数</a:t>
            </a:r>
            <a:r>
              <a:rPr lang="en-US" altLang="zh-CN" b="1" dirty="0" smtClean="0">
                <a:latin typeface="宋体" panose="02010600030101010101" pitchFamily="2" charset="-122"/>
              </a:rPr>
              <a:t>,</a:t>
            </a:r>
            <a:r>
              <a:rPr lang="zh-CN" altLang="en-US" b="1" dirty="0" smtClean="0">
                <a:latin typeface="宋体" panose="02010600030101010101" pitchFamily="2" charset="-122"/>
              </a:rPr>
              <a:t>即基本参数）</a:t>
            </a:r>
            <a:r>
              <a:rPr lang="zh-CN" altLang="en-US" b="1" dirty="0" smtClean="0"/>
              <a:t> </a:t>
            </a:r>
            <a:endParaRPr lang="zh-CN" altLang="en-US" b="1" dirty="0"/>
          </a:p>
        </p:txBody>
      </p:sp>
      <p:sp>
        <p:nvSpPr>
          <p:cNvPr id="8220" name="Text Box 28"/>
          <p:cNvSpPr txBox="1">
            <a:spLocks noChangeArrowheads="1"/>
          </p:cNvSpPr>
          <p:nvPr/>
        </p:nvSpPr>
        <p:spPr bwMode="auto">
          <a:xfrm>
            <a:off x="1143318" y="2277756"/>
            <a:ext cx="8276650" cy="55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latin typeface="宋体" panose="02010600030101010101" pitchFamily="2" charset="-122"/>
              </a:rPr>
              <a:t>在</a:t>
            </a:r>
            <a:r>
              <a:rPr lang="en-US" altLang="zh-CN" b="1" i="1" dirty="0" err="1"/>
              <a:t>lr</a:t>
            </a:r>
            <a:r>
              <a:rPr lang="zh-CN" altLang="en-US" b="1" dirty="0">
                <a:latin typeface="宋体" panose="02010600030101010101" pitchFamily="2" charset="-122"/>
              </a:rPr>
              <a:t>内，纵坐标值</a:t>
            </a:r>
            <a:r>
              <a:rPr lang="en-US" altLang="zh-CN" b="1" i="1" dirty="0"/>
              <a:t>Z</a:t>
            </a:r>
            <a:r>
              <a:rPr lang="en-US" altLang="zh-CN" b="1" dirty="0"/>
              <a:t>(</a:t>
            </a:r>
            <a:r>
              <a:rPr lang="en-US" altLang="zh-CN" b="1" i="1" dirty="0"/>
              <a:t>x</a:t>
            </a:r>
            <a:r>
              <a:rPr lang="en-US" altLang="zh-CN" b="1" dirty="0"/>
              <a:t>)</a:t>
            </a:r>
            <a:r>
              <a:rPr lang="zh-CN" altLang="en-US" b="1" dirty="0">
                <a:latin typeface="宋体" panose="02010600030101010101" pitchFamily="2" charset="-122"/>
              </a:rPr>
              <a:t>的绝对值的算术平均值(</a:t>
            </a:r>
            <a:r>
              <a:rPr lang="zh-CN" altLang="en-US" b="1" dirty="0" smtClean="0">
                <a:latin typeface="宋体" panose="02010600030101010101" pitchFamily="2" charset="-122"/>
              </a:rPr>
              <a:t>见图</a:t>
            </a:r>
            <a:r>
              <a:rPr lang="en-US" altLang="zh-CN" b="1" dirty="0" smtClean="0">
                <a:latin typeface="宋体" panose="02010600030101010101" pitchFamily="2" charset="-122"/>
              </a:rPr>
              <a:t>5.5</a:t>
            </a:r>
            <a:r>
              <a:rPr lang="zh-CN" altLang="en-US" b="1" dirty="0" smtClean="0">
                <a:latin typeface="宋体" panose="02010600030101010101" pitchFamily="2" charset="-122"/>
              </a:rPr>
              <a:t>）</a:t>
            </a:r>
            <a:r>
              <a:rPr lang="zh-CN" altLang="en-US" b="1" dirty="0"/>
              <a:t>。</a:t>
            </a:r>
            <a:endParaRPr lang="zh-CN" altLang="en-US" b="1" dirty="0"/>
          </a:p>
        </p:txBody>
      </p:sp>
      <p:grpSp>
        <p:nvGrpSpPr>
          <p:cNvPr id="8285" name="Group 93"/>
          <p:cNvGrpSpPr/>
          <p:nvPr/>
        </p:nvGrpSpPr>
        <p:grpSpPr bwMode="auto">
          <a:xfrm>
            <a:off x="913141" y="1827330"/>
            <a:ext cx="5337928" cy="615316"/>
            <a:chOff x="341" y="1864"/>
            <a:chExt cx="5556" cy="646"/>
          </a:xfrm>
        </p:grpSpPr>
        <p:sp>
          <p:nvSpPr>
            <p:cNvPr id="16434" name="Text Box 4"/>
            <p:cNvSpPr txBox="1">
              <a:spLocks noChangeArrowheads="1"/>
            </p:cNvSpPr>
            <p:nvPr/>
          </p:nvSpPr>
          <p:spPr bwMode="auto">
            <a:xfrm>
              <a:off x="341" y="1864"/>
              <a:ext cx="5556" cy="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dirty="0">
                  <a:latin typeface="宋体" panose="02010600030101010101" pitchFamily="2" charset="-122"/>
                </a:rPr>
                <a:t>（</a:t>
              </a:r>
              <a:r>
                <a:rPr lang="zh-CN" altLang="en-US" dirty="0"/>
                <a:t>1</a:t>
              </a:r>
              <a:r>
                <a:rPr lang="zh-CN" altLang="en-US" dirty="0">
                  <a:latin typeface="宋体" panose="02010600030101010101" pitchFamily="2" charset="-122"/>
                </a:rPr>
                <a:t>）</a:t>
              </a:r>
              <a:r>
                <a:rPr lang="zh-CN" altLang="en-US" b="1" dirty="0">
                  <a:latin typeface="宋体" panose="02010600030101010101" pitchFamily="2" charset="-122"/>
                </a:rPr>
                <a:t>轮廓的算术平均偏差</a:t>
              </a:r>
              <a:endParaRPr lang="zh-CN" altLang="en-US" b="1" dirty="0"/>
            </a:p>
          </p:txBody>
        </p:sp>
        <p:graphicFrame>
          <p:nvGraphicFramePr>
            <p:cNvPr id="16435" name="Object 22"/>
            <p:cNvGraphicFramePr>
              <a:graphicFrameLocks noChangeAspect="1"/>
            </p:cNvGraphicFramePr>
            <p:nvPr/>
          </p:nvGraphicFramePr>
          <p:xfrm>
            <a:off x="4296" y="1968"/>
            <a:ext cx="1406" cy="380"/>
          </p:xfrm>
          <a:graphic>
            <a:graphicData uri="http://schemas.openxmlformats.org/presentationml/2006/ole">
              <mc:AlternateContent xmlns:mc="http://schemas.openxmlformats.org/markup-compatibility/2006">
                <mc:Choice xmlns:v="urn:schemas-microsoft-com:vml" Requires="v">
                  <p:oleObj spid="_x0000_s16528" name="公式" r:id="rId1" imgW="405765" imgH="177800" progId="Equation.3">
                    <p:embed/>
                  </p:oleObj>
                </mc:Choice>
                <mc:Fallback>
                  <p:oleObj name="公式" r:id="rId1" imgW="405765" imgH="177800" progId="Equation.3">
                    <p:embed/>
                    <p:pic>
                      <p:nvPicPr>
                        <p:cNvPr id="0" name="Object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6" y="1968"/>
                          <a:ext cx="1406" cy="380"/>
                        </a:xfrm>
                        <a:prstGeom prst="rect">
                          <a:avLst/>
                        </a:prstGeom>
                        <a:noFill/>
                        <a:ln w="28575">
                          <a:noFill/>
                        </a:ln>
                      </p:spPr>
                    </p:pic>
                  </p:oleObj>
                </mc:Fallback>
              </mc:AlternateContent>
            </a:graphicData>
          </a:graphic>
        </p:graphicFrame>
      </p:grpSp>
      <p:sp>
        <p:nvSpPr>
          <p:cNvPr id="16420" name="Text Box 71"/>
          <p:cNvSpPr txBox="1">
            <a:spLocks noChangeArrowheads="1"/>
          </p:cNvSpPr>
          <p:nvPr/>
        </p:nvSpPr>
        <p:spPr bwMode="auto">
          <a:xfrm rot="16200000">
            <a:off x="9041485" y="5226368"/>
            <a:ext cx="756965" cy="615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3000" b="1" i="1" dirty="0">
                <a:solidFill>
                  <a:srgbClr val="FF3300"/>
                </a:solidFill>
              </a:rPr>
              <a:t>Ra</a:t>
            </a:r>
            <a:endParaRPr lang="en-US" altLang="zh-CN" sz="3000" b="1" i="1" dirty="0">
              <a:solidFill>
                <a:srgbClr val="FF3300"/>
              </a:solidFill>
            </a:endParaRPr>
          </a:p>
        </p:txBody>
      </p:sp>
      <p:sp>
        <p:nvSpPr>
          <p:cNvPr id="8284" name="Text Box 92"/>
          <p:cNvSpPr txBox="1">
            <a:spLocks noChangeArrowheads="1"/>
          </p:cNvSpPr>
          <p:nvPr/>
        </p:nvSpPr>
        <p:spPr bwMode="auto">
          <a:xfrm>
            <a:off x="571242" y="600279"/>
            <a:ext cx="7696458" cy="86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500" b="1" dirty="0"/>
              <a:t>        </a:t>
            </a:r>
            <a:r>
              <a:rPr lang="en-US" altLang="zh-CN" b="1" dirty="0"/>
              <a:t>GB/T3505</a:t>
            </a:r>
            <a:r>
              <a:rPr lang="zh-CN" altLang="en-US" b="1" dirty="0"/>
              <a:t>从幅度、间距和 形状三个方面规定了相应的评定参数。</a:t>
            </a:r>
            <a:endParaRPr lang="zh-CN" altLang="en-US" b="1" dirty="0"/>
          </a:p>
        </p:txBody>
      </p:sp>
      <p:sp>
        <p:nvSpPr>
          <p:cNvPr id="52"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6498" name="Picture 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776" y="2876550"/>
            <a:ext cx="7442774" cy="85847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9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63" y="3942398"/>
            <a:ext cx="7335472" cy="2426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 name="AutoShape 91"/>
          <p:cNvSpPr>
            <a:spLocks noChangeArrowheads="1"/>
          </p:cNvSpPr>
          <p:nvPr/>
        </p:nvSpPr>
        <p:spPr bwMode="auto">
          <a:xfrm>
            <a:off x="7224536" y="3942398"/>
            <a:ext cx="1376539" cy="820442"/>
          </a:xfrm>
          <a:prstGeom prst="wedgeRoundRectCallout">
            <a:avLst>
              <a:gd name="adj1" fmla="val -277033"/>
              <a:gd name="adj2" fmla="val 93449"/>
              <a:gd name="adj3" fmla="val 16667"/>
            </a:avLst>
          </a:prstGeom>
          <a:solidFill>
            <a:srgbClr val="CCFFFF"/>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000" b="1" dirty="0">
                <a:solidFill>
                  <a:srgbClr val="FF3300"/>
                </a:solidFill>
              </a:rPr>
              <a:t>算术平均</a:t>
            </a:r>
            <a:endParaRPr lang="zh-CN" altLang="en-US" sz="2000" b="1" dirty="0">
              <a:solidFill>
                <a:srgbClr val="FF3300"/>
              </a:solidFill>
            </a:endParaRPr>
          </a:p>
          <a:p>
            <a:pPr algn="ctr" defTabSz="957580"/>
            <a:r>
              <a:rPr lang="zh-CN" altLang="en-US" sz="2000" b="1" dirty="0">
                <a:solidFill>
                  <a:srgbClr val="FF3300"/>
                </a:solidFill>
              </a:rPr>
              <a:t>偏差</a:t>
            </a:r>
            <a:r>
              <a:rPr lang="en-US" altLang="zh-CN" sz="2000" b="1" i="1" dirty="0">
                <a:solidFill>
                  <a:srgbClr val="FF3300"/>
                </a:solidFill>
              </a:rPr>
              <a:t>Ra</a:t>
            </a:r>
            <a:endParaRPr lang="en-US" altLang="zh-CN" sz="2000" b="1" i="1" dirty="0">
              <a:solidFill>
                <a:srgbClr val="FF33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wipe(left)">
                                      <p:cBhvr>
                                        <p:cTn id="7" dur="300"/>
                                        <p:tgtEl>
                                          <p:spTgt spid="81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84">
                                            <p:txEl>
                                              <p:pRg st="0" end="0"/>
                                            </p:txEl>
                                          </p:spTgt>
                                        </p:tgtEl>
                                        <p:attrNameLst>
                                          <p:attrName>style.visibility</p:attrName>
                                        </p:attrNameLst>
                                      </p:cBhvr>
                                      <p:to>
                                        <p:strVal val="visible"/>
                                      </p:to>
                                    </p:set>
                                    <p:animEffect transition="in" filter="wipe(left)">
                                      <p:cBhvr>
                                        <p:cTn id="12" dur="300"/>
                                        <p:tgtEl>
                                          <p:spTgt spid="82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5">
                                            <p:txEl>
                                              <p:pRg st="0" end="0"/>
                                            </p:txEl>
                                          </p:spTgt>
                                        </p:tgtEl>
                                        <p:attrNameLst>
                                          <p:attrName>style.visibility</p:attrName>
                                        </p:attrNameLst>
                                      </p:cBhvr>
                                      <p:to>
                                        <p:strVal val="visible"/>
                                      </p:to>
                                    </p:set>
                                    <p:animEffect transition="in" filter="wipe(left)">
                                      <p:cBhvr>
                                        <p:cTn id="17" dur="300"/>
                                        <p:tgtEl>
                                          <p:spTgt spid="81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285"/>
                                        </p:tgtEl>
                                        <p:attrNameLst>
                                          <p:attrName>style.visibility</p:attrName>
                                        </p:attrNameLst>
                                      </p:cBhvr>
                                      <p:to>
                                        <p:strVal val="visible"/>
                                      </p:to>
                                    </p:set>
                                    <p:animEffect transition="in" filter="wipe(left)">
                                      <p:cBhvr>
                                        <p:cTn id="22" dur="2000"/>
                                        <p:tgtEl>
                                          <p:spTgt spid="828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220"/>
                                        </p:tgtEl>
                                        <p:attrNameLst>
                                          <p:attrName>style.visibility</p:attrName>
                                        </p:attrNameLst>
                                      </p:cBhvr>
                                      <p:to>
                                        <p:strVal val="visible"/>
                                      </p:to>
                                    </p:set>
                                    <p:animEffect transition="in" filter="wipe(left)">
                                      <p:cBhvr>
                                        <p:cTn id="27" dur="300"/>
                                        <p:tgtEl>
                                          <p:spTgt spid="822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ppt_x"/>
                                          </p:val>
                                        </p:tav>
                                        <p:tav tm="100000">
                                          <p:val>
                                            <p:strVal val="#ppt_x"/>
                                          </p:val>
                                        </p:tav>
                                      </p:tavLst>
                                    </p:anim>
                                    <p:anim calcmode="lin" valueType="num">
                                      <p:cBhvr additive="base">
                                        <p:cTn id="33"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6498"/>
                                        </p:tgtEl>
                                        <p:attrNameLst>
                                          <p:attrName>style.visibility</p:attrName>
                                        </p:attrNameLst>
                                      </p:cBhvr>
                                      <p:to>
                                        <p:strVal val="visible"/>
                                      </p:to>
                                    </p:set>
                                    <p:animEffect transition="in" filter="wipe(left)">
                                      <p:cBhvr>
                                        <p:cTn id="38" dur="500"/>
                                        <p:tgtEl>
                                          <p:spTgt spid="16498"/>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2"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ppt_x</p:attrName>
                                        </p:attrNameLst>
                                      </p:cBhvr>
                                      <p:tavLst>
                                        <p:tav tm="0">
                                          <p:val>
                                            <p:strVal val="#ppt_x+#ppt_w/2"/>
                                          </p:val>
                                        </p:tav>
                                        <p:tav tm="100000">
                                          <p:val>
                                            <p:strVal val="#ppt_x"/>
                                          </p:val>
                                        </p:tav>
                                      </p:tavLst>
                                    </p:anim>
                                    <p:anim calcmode="lin" valueType="num">
                                      <p:cBhvr>
                                        <p:cTn id="44" dur="500" fill="hold"/>
                                        <p:tgtEl>
                                          <p:spTgt spid="59"/>
                                        </p:tgtEl>
                                        <p:attrNameLst>
                                          <p:attrName>ppt_y</p:attrName>
                                        </p:attrNameLst>
                                      </p:cBhvr>
                                      <p:tavLst>
                                        <p:tav tm="0">
                                          <p:val>
                                            <p:strVal val="#ppt_y"/>
                                          </p:val>
                                        </p:tav>
                                        <p:tav tm="100000">
                                          <p:val>
                                            <p:strVal val="#ppt_y"/>
                                          </p:val>
                                        </p:tav>
                                      </p:tavLst>
                                    </p:anim>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build="p"/>
      <p:bldP spid="8195" grpId="0" autoUpdateAnimBg="0" build="p"/>
      <p:bldP spid="8220" grpId="0" autoUpdateAnimBg="0"/>
      <p:bldP spid="8284" grpId="0" autoUpdateAnimBg="0" build="p"/>
      <p:bldP spid="5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Text Box 4"/>
          <p:cNvSpPr txBox="1">
            <a:spLocks noChangeArrowheads="1"/>
          </p:cNvSpPr>
          <p:nvPr/>
        </p:nvSpPr>
        <p:spPr bwMode="auto">
          <a:xfrm>
            <a:off x="1325838" y="341696"/>
            <a:ext cx="7189073"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a:t>
            </a:r>
            <a:r>
              <a:rPr lang="zh-CN" altLang="en-US" b="1" dirty="0"/>
              <a:t>2</a:t>
            </a:r>
            <a:r>
              <a:rPr lang="zh-CN" altLang="en-US" b="1" dirty="0">
                <a:latin typeface="宋体" panose="02010600030101010101" pitchFamily="2" charset="-122"/>
              </a:rPr>
              <a:t>）轮廓的最大高度 </a:t>
            </a:r>
            <a:r>
              <a:rPr lang="en-US" altLang="zh-CN" b="1" i="1" dirty="0" err="1"/>
              <a:t>Rz</a:t>
            </a:r>
            <a:r>
              <a:rPr lang="zh-CN" altLang="en-US" b="1" dirty="0"/>
              <a:t>（见图</a:t>
            </a:r>
            <a:r>
              <a:rPr lang="en-US" altLang="zh-CN" b="1" dirty="0"/>
              <a:t>5.6</a:t>
            </a:r>
            <a:r>
              <a:rPr lang="zh-CN" altLang="en-US" b="1" dirty="0"/>
              <a:t>）</a:t>
            </a:r>
            <a:endParaRPr lang="zh-CN" altLang="en-US" b="1" dirty="0"/>
          </a:p>
        </p:txBody>
      </p:sp>
      <p:sp>
        <p:nvSpPr>
          <p:cNvPr id="44091" name="Text Box 59"/>
          <p:cNvSpPr txBox="1">
            <a:spLocks noChangeArrowheads="1"/>
          </p:cNvSpPr>
          <p:nvPr/>
        </p:nvSpPr>
        <p:spPr bwMode="auto">
          <a:xfrm>
            <a:off x="893280" y="694762"/>
            <a:ext cx="7002946"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轮廓最大高度</a:t>
            </a:r>
            <a:r>
              <a:rPr lang="en-US" altLang="zh-CN" b="1" i="1" dirty="0" err="1">
                <a:solidFill>
                  <a:srgbClr val="CC3300"/>
                </a:solidFill>
              </a:rPr>
              <a:t>Rz</a:t>
            </a:r>
            <a:r>
              <a:rPr lang="zh-CN" altLang="en-US" b="1" dirty="0"/>
              <a:t>是指在取样长度</a:t>
            </a:r>
            <a:r>
              <a:rPr lang="en-US" altLang="zh-CN" b="1" i="1" dirty="0" err="1"/>
              <a:t>lr</a:t>
            </a:r>
            <a:r>
              <a:rPr lang="zh-CN" altLang="en-US" b="1" dirty="0"/>
              <a:t>内</a:t>
            </a:r>
            <a:r>
              <a:rPr lang="en-US" altLang="zh-CN" b="1" dirty="0"/>
              <a:t>,</a:t>
            </a:r>
            <a:r>
              <a:rPr lang="zh-CN" altLang="en-US" b="1" dirty="0"/>
              <a:t>最大轮廓峰高</a:t>
            </a:r>
            <a:r>
              <a:rPr lang="en-US" altLang="zh-CN" b="1" i="1" dirty="0" err="1"/>
              <a:t>Zp</a:t>
            </a:r>
            <a:r>
              <a:rPr lang="zh-CN" altLang="en-US" b="1" dirty="0"/>
              <a:t>和最大轮廓谷深</a:t>
            </a:r>
            <a:r>
              <a:rPr lang="en-US" altLang="zh-CN" b="1" i="1" dirty="0" err="1"/>
              <a:t>Zv</a:t>
            </a:r>
            <a:r>
              <a:rPr lang="zh-CN" altLang="en-US" b="1" dirty="0"/>
              <a:t>之和。</a:t>
            </a:r>
            <a:endParaRPr lang="zh-CN" altLang="en-US" b="1" dirty="0"/>
          </a:p>
        </p:txBody>
      </p:sp>
      <p:sp>
        <p:nvSpPr>
          <p:cNvPr id="4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7635" name="Picture 22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5838" y="1607122"/>
            <a:ext cx="6991350" cy="75247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37"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3513" y="2666999"/>
            <a:ext cx="6548437" cy="3882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箭头连接符 2"/>
          <p:cNvCxnSpPr/>
          <p:nvPr/>
        </p:nvCxnSpPr>
        <p:spPr bwMode="auto">
          <a:xfrm flipH="1">
            <a:off x="1638300" y="2905125"/>
            <a:ext cx="9525" cy="2809875"/>
          </a:xfrm>
          <a:prstGeom prst="straightConnector1">
            <a:avLst/>
          </a:prstGeom>
          <a:solidFill>
            <a:schemeClr val="accent1"/>
          </a:solidFill>
          <a:ln w="28575"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AutoShape 53"/>
          <p:cNvSpPr>
            <a:spLocks noChangeArrowheads="1"/>
          </p:cNvSpPr>
          <p:nvPr/>
        </p:nvSpPr>
        <p:spPr bwMode="auto">
          <a:xfrm>
            <a:off x="7468712" y="2657472"/>
            <a:ext cx="1494314" cy="752477"/>
          </a:xfrm>
          <a:prstGeom prst="wedgeRoundRectCallout">
            <a:avLst>
              <a:gd name="adj1" fmla="val -431315"/>
              <a:gd name="adj2" fmla="val 175721"/>
              <a:gd name="adj3" fmla="val 16667"/>
            </a:avLst>
          </a:prstGeom>
          <a:solidFill>
            <a:srgbClr val="CCFFFF"/>
          </a:solidFill>
          <a:ln w="38100">
            <a:solidFill>
              <a:srgbClr val="FF33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000" b="1" dirty="0">
                <a:solidFill>
                  <a:srgbClr val="FF3300"/>
                </a:solidFill>
              </a:rPr>
              <a:t>最大高度</a:t>
            </a:r>
            <a:r>
              <a:rPr lang="en-US" altLang="zh-CN" sz="2000" b="1" i="1" dirty="0" err="1">
                <a:solidFill>
                  <a:srgbClr val="FF3300"/>
                </a:solidFill>
              </a:rPr>
              <a:t>Rz</a:t>
            </a:r>
            <a:endParaRPr lang="en-US" altLang="zh-CN" sz="2000" b="1" i="1" dirty="0">
              <a:solidFill>
                <a:srgbClr val="FF33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xEl>
                                              <p:pRg st="0" end="0"/>
                                            </p:txEl>
                                          </p:spTgt>
                                        </p:tgtEl>
                                        <p:attrNameLst>
                                          <p:attrName>style.visibility</p:attrName>
                                        </p:attrNameLst>
                                      </p:cBhvr>
                                      <p:to>
                                        <p:strVal val="visible"/>
                                      </p:to>
                                    </p:set>
                                    <p:animEffect transition="in" filter="wipe(left)">
                                      <p:cBhvr>
                                        <p:cTn id="7" dur="300"/>
                                        <p:tgtEl>
                                          <p:spTgt spid="440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637"/>
                                        </p:tgtEl>
                                        <p:attrNameLst>
                                          <p:attrName>style.visibility</p:attrName>
                                        </p:attrNameLst>
                                      </p:cBhvr>
                                      <p:to>
                                        <p:strVal val="visible"/>
                                      </p:to>
                                    </p:set>
                                    <p:anim calcmode="lin" valueType="num">
                                      <p:cBhvr additive="base">
                                        <p:cTn id="12" dur="500" fill="hold"/>
                                        <p:tgtEl>
                                          <p:spTgt spid="17637"/>
                                        </p:tgtEl>
                                        <p:attrNameLst>
                                          <p:attrName>ppt_x</p:attrName>
                                        </p:attrNameLst>
                                      </p:cBhvr>
                                      <p:tavLst>
                                        <p:tav tm="0">
                                          <p:val>
                                            <p:strVal val="#ppt_x"/>
                                          </p:val>
                                        </p:tav>
                                        <p:tav tm="100000">
                                          <p:val>
                                            <p:strVal val="#ppt_x"/>
                                          </p:val>
                                        </p:tav>
                                      </p:tavLst>
                                    </p:anim>
                                    <p:anim calcmode="lin" valueType="num">
                                      <p:cBhvr additive="base">
                                        <p:cTn id="13" dur="500" fill="hold"/>
                                        <p:tgtEl>
                                          <p:spTgt spid="1763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4091">
                                            <p:txEl>
                                              <p:pRg st="0" end="0"/>
                                            </p:txEl>
                                          </p:spTgt>
                                        </p:tgtEl>
                                        <p:attrNameLst>
                                          <p:attrName>style.visibility</p:attrName>
                                        </p:attrNameLst>
                                      </p:cBhvr>
                                      <p:to>
                                        <p:strVal val="visible"/>
                                      </p:to>
                                    </p:set>
                                    <p:animEffect transition="in" filter="wipe(left)">
                                      <p:cBhvr>
                                        <p:cTn id="18" dur="300"/>
                                        <p:tgtEl>
                                          <p:spTgt spid="4409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635"/>
                                        </p:tgtEl>
                                        <p:attrNameLst>
                                          <p:attrName>style.visibility</p:attrName>
                                        </p:attrNameLst>
                                      </p:cBhvr>
                                      <p:to>
                                        <p:strVal val="visible"/>
                                      </p:to>
                                    </p:set>
                                    <p:animEffect transition="in" filter="wipe(left)">
                                      <p:cBhvr>
                                        <p:cTn id="23" dur="500"/>
                                        <p:tgtEl>
                                          <p:spTgt spid="1763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2" fill="hold" grpId="0" nodeType="click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ppt_x</p:attrName>
                                        </p:attrNameLst>
                                      </p:cBhvr>
                                      <p:tavLst>
                                        <p:tav tm="0">
                                          <p:val>
                                            <p:strVal val="#ppt_x+#ppt_w/2"/>
                                          </p:val>
                                        </p:tav>
                                        <p:tav tm="100000">
                                          <p:val>
                                            <p:strVal val="#ppt_x"/>
                                          </p:val>
                                        </p:tav>
                                      </p:tavLst>
                                    </p:anim>
                                    <p:anim calcmode="lin" valueType="num">
                                      <p:cBhvr>
                                        <p:cTn id="34" dur="500" fill="hold"/>
                                        <p:tgtEl>
                                          <p:spTgt spid="45"/>
                                        </p:tgtEl>
                                        <p:attrNameLst>
                                          <p:attrName>ppt_y</p:attrName>
                                        </p:attrNameLst>
                                      </p:cBhvr>
                                      <p:tavLst>
                                        <p:tav tm="0">
                                          <p:val>
                                            <p:strVal val="#ppt_y"/>
                                          </p:val>
                                        </p:tav>
                                        <p:tav tm="100000">
                                          <p:val>
                                            <p:strVal val="#ppt_y"/>
                                          </p:val>
                                        </p:tav>
                                      </p:tavLst>
                                    </p:anim>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build="p"/>
      <p:bldP spid="44091" grpId="0" autoUpdateAnimBg="0" build="p"/>
      <p:bldP spid="45"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1175227" y="346037"/>
            <a:ext cx="4708446"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 </a:t>
            </a:r>
            <a:r>
              <a:rPr lang="zh-CN" altLang="en-US" b="1" dirty="0">
                <a:latin typeface="宋体" panose="02010600030101010101" pitchFamily="2" charset="-122"/>
              </a:rPr>
              <a:t>间距参数</a:t>
            </a:r>
            <a:r>
              <a:rPr lang="zh-CN" altLang="en-US" b="1" dirty="0"/>
              <a:t> </a:t>
            </a:r>
            <a:r>
              <a:rPr lang="en-US" altLang="zh-CN" b="1" dirty="0"/>
              <a:t>(</a:t>
            </a:r>
            <a:r>
              <a:rPr lang="zh-CN" altLang="en-US" b="1" dirty="0"/>
              <a:t>图</a:t>
            </a:r>
            <a:r>
              <a:rPr lang="en-US" altLang="zh-CN" b="1" dirty="0"/>
              <a:t>5.7)</a:t>
            </a:r>
            <a:endParaRPr lang="en-US" altLang="zh-CN" b="1" dirty="0"/>
          </a:p>
        </p:txBody>
      </p:sp>
      <p:sp>
        <p:nvSpPr>
          <p:cNvPr id="9220" name="Text Box 4"/>
          <p:cNvSpPr txBox="1">
            <a:spLocks noChangeArrowheads="1"/>
          </p:cNvSpPr>
          <p:nvPr/>
        </p:nvSpPr>
        <p:spPr bwMode="auto">
          <a:xfrm>
            <a:off x="1239204" y="1495705"/>
            <a:ext cx="5551488" cy="525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50000"/>
              </a:spcBef>
            </a:pPr>
            <a:r>
              <a:rPr lang="zh-CN" altLang="en-US" b="1" dirty="0">
                <a:solidFill>
                  <a:srgbClr val="CC3300"/>
                </a:solidFill>
              </a:rPr>
              <a:t>轮廓单元的平均宽度</a:t>
            </a:r>
            <a:r>
              <a:rPr lang="zh-CN" altLang="en-US" b="1" dirty="0">
                <a:solidFill>
                  <a:srgbClr val="FF3300"/>
                </a:solidFill>
              </a:rPr>
              <a:t> </a:t>
            </a:r>
            <a:r>
              <a:rPr lang="en-US" altLang="zh-CN" b="1" i="1" dirty="0" err="1" smtClean="0">
                <a:solidFill>
                  <a:srgbClr val="FF3300"/>
                </a:solidFill>
              </a:rPr>
              <a:t>Rsm</a:t>
            </a:r>
            <a:r>
              <a:rPr lang="zh-CN" altLang="en-US" b="1" dirty="0" smtClean="0">
                <a:solidFill>
                  <a:srgbClr val="FF3300"/>
                </a:solidFill>
              </a:rPr>
              <a:t>：</a:t>
            </a:r>
            <a:endParaRPr lang="zh-CN" altLang="en-US" dirty="0"/>
          </a:p>
        </p:txBody>
      </p:sp>
      <p:sp>
        <p:nvSpPr>
          <p:cNvPr id="9249" name="Text Box 33"/>
          <p:cNvSpPr txBox="1">
            <a:spLocks noChangeArrowheads="1"/>
          </p:cNvSpPr>
          <p:nvPr/>
        </p:nvSpPr>
        <p:spPr bwMode="auto">
          <a:xfrm>
            <a:off x="1230848" y="1925283"/>
            <a:ext cx="7560727" cy="57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50000"/>
              </a:spcBef>
            </a:pPr>
            <a:r>
              <a:rPr lang="zh-CN" altLang="en-US" b="1" dirty="0"/>
              <a:t>是指在取样长度</a:t>
            </a:r>
            <a:r>
              <a:rPr lang="en-US" altLang="zh-CN" b="1" dirty="0"/>
              <a:t> </a:t>
            </a:r>
            <a:r>
              <a:rPr lang="en-US" altLang="zh-CN" b="1" i="1" dirty="0" err="1"/>
              <a:t>lr</a:t>
            </a:r>
            <a:r>
              <a:rPr lang="en-US" altLang="zh-CN" b="1" baseline="-30000" dirty="0"/>
              <a:t> </a:t>
            </a:r>
            <a:r>
              <a:rPr lang="zh-CN" altLang="en-US" b="1" dirty="0"/>
              <a:t>内，轮廓单元宽度</a:t>
            </a:r>
            <a:r>
              <a:rPr lang="en-US" altLang="zh-CN" b="1" i="1" dirty="0" err="1"/>
              <a:t>Xs</a:t>
            </a:r>
            <a:r>
              <a:rPr lang="en-US" altLang="zh-CN" b="1" baseline="-25000" dirty="0" err="1"/>
              <a:t>i</a:t>
            </a:r>
            <a:r>
              <a:rPr lang="zh-CN" altLang="en-US" b="1" dirty="0"/>
              <a:t>的平均值。</a:t>
            </a:r>
            <a:endParaRPr lang="zh-CN" altLang="en-US" b="1" dirty="0"/>
          </a:p>
        </p:txBody>
      </p:sp>
      <p:sp>
        <p:nvSpPr>
          <p:cNvPr id="9252" name="Text Box 36"/>
          <p:cNvSpPr txBox="1">
            <a:spLocks noChangeArrowheads="1"/>
          </p:cNvSpPr>
          <p:nvPr/>
        </p:nvSpPr>
        <p:spPr bwMode="auto">
          <a:xfrm>
            <a:off x="1172530" y="767995"/>
            <a:ext cx="6333170"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CC3300"/>
                </a:solidFill>
              </a:rPr>
              <a:t>轮廓单元</a:t>
            </a:r>
            <a:r>
              <a:rPr lang="en-US" altLang="zh-CN" b="1" dirty="0"/>
              <a:t>:</a:t>
            </a:r>
            <a:r>
              <a:rPr lang="zh-CN" altLang="en-US" b="1" dirty="0"/>
              <a:t>一个轮廓峰和相邻轮廓谷的</a:t>
            </a:r>
            <a:r>
              <a:rPr lang="zh-CN" altLang="en-US" b="1" dirty="0" smtClean="0"/>
              <a:t>组合</a:t>
            </a:r>
            <a:r>
              <a:rPr lang="en-US" altLang="zh-CN" b="1" dirty="0" smtClean="0"/>
              <a:t>。</a:t>
            </a:r>
            <a:endParaRPr lang="zh-CN" altLang="en-US" b="1" dirty="0"/>
          </a:p>
        </p:txBody>
      </p:sp>
      <p:sp>
        <p:nvSpPr>
          <p:cNvPr id="9254" name="Text Box 38"/>
          <p:cNvSpPr txBox="1">
            <a:spLocks noChangeArrowheads="1"/>
          </p:cNvSpPr>
          <p:nvPr/>
        </p:nvSpPr>
        <p:spPr bwMode="auto">
          <a:xfrm>
            <a:off x="1188009" y="1162330"/>
            <a:ext cx="7775016"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CC3300"/>
                </a:solidFill>
              </a:rPr>
              <a:t>轮廓单元宽度</a:t>
            </a:r>
            <a:r>
              <a:rPr lang="en-US" altLang="zh-CN" b="1" dirty="0"/>
              <a:t>:</a:t>
            </a:r>
            <a:r>
              <a:rPr lang="zh-CN" altLang="en-US" b="1" dirty="0"/>
              <a:t>中线与一个轮廓单元</a:t>
            </a:r>
            <a:r>
              <a:rPr lang="zh-CN" altLang="en-US" b="1" dirty="0">
                <a:solidFill>
                  <a:srgbClr val="FF3300"/>
                </a:solidFill>
              </a:rPr>
              <a:t>相交线段的长</a:t>
            </a:r>
            <a:r>
              <a:rPr lang="zh-CN" altLang="en-US" b="1" dirty="0"/>
              <a:t>。</a:t>
            </a:r>
            <a:endParaRPr lang="zh-CN" altLang="en-US" b="1" dirty="0"/>
          </a:p>
        </p:txBody>
      </p:sp>
      <p:sp>
        <p:nvSpPr>
          <p:cNvPr id="1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8479" name="Picture 4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00200" y="3394710"/>
            <a:ext cx="60579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81" name="Picture 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4039" y="2495550"/>
            <a:ext cx="4237264" cy="8001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3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8479"/>
                                        </p:tgtEl>
                                        <p:attrNameLst>
                                          <p:attrName>style.visibility</p:attrName>
                                        </p:attrNameLst>
                                      </p:cBhvr>
                                      <p:to>
                                        <p:strVal val="visible"/>
                                      </p:to>
                                    </p:set>
                                    <p:anim calcmode="lin" valueType="num">
                                      <p:cBhvr additive="base">
                                        <p:cTn id="12" dur="500" fill="hold"/>
                                        <p:tgtEl>
                                          <p:spTgt spid="18479"/>
                                        </p:tgtEl>
                                        <p:attrNameLst>
                                          <p:attrName>ppt_x</p:attrName>
                                        </p:attrNameLst>
                                      </p:cBhvr>
                                      <p:tavLst>
                                        <p:tav tm="0">
                                          <p:val>
                                            <p:strVal val="#ppt_x"/>
                                          </p:val>
                                        </p:tav>
                                        <p:tav tm="100000">
                                          <p:val>
                                            <p:strVal val="#ppt_x"/>
                                          </p:val>
                                        </p:tav>
                                      </p:tavLst>
                                    </p:anim>
                                    <p:anim calcmode="lin" valueType="num">
                                      <p:cBhvr additive="base">
                                        <p:cTn id="13" dur="500" fill="hold"/>
                                        <p:tgtEl>
                                          <p:spTgt spid="1847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252"/>
                                        </p:tgtEl>
                                        <p:attrNameLst>
                                          <p:attrName>style.visibility</p:attrName>
                                        </p:attrNameLst>
                                      </p:cBhvr>
                                      <p:to>
                                        <p:strVal val="visible"/>
                                      </p:to>
                                    </p:set>
                                    <p:animEffect transition="in" filter="wipe(left)">
                                      <p:cBhvr>
                                        <p:cTn id="18" dur="300"/>
                                        <p:tgtEl>
                                          <p:spTgt spid="925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254"/>
                                        </p:tgtEl>
                                        <p:attrNameLst>
                                          <p:attrName>style.visibility</p:attrName>
                                        </p:attrNameLst>
                                      </p:cBhvr>
                                      <p:to>
                                        <p:strVal val="visible"/>
                                      </p:to>
                                    </p:set>
                                    <p:animEffect transition="in" filter="wipe(left)">
                                      <p:cBhvr>
                                        <p:cTn id="23" dur="300"/>
                                        <p:tgtEl>
                                          <p:spTgt spid="925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220"/>
                                        </p:tgtEl>
                                        <p:attrNameLst>
                                          <p:attrName>style.visibility</p:attrName>
                                        </p:attrNameLst>
                                      </p:cBhvr>
                                      <p:to>
                                        <p:strVal val="visible"/>
                                      </p:to>
                                    </p:set>
                                    <p:animEffect transition="in" filter="wipe(left)">
                                      <p:cBhvr>
                                        <p:cTn id="28" dur="300"/>
                                        <p:tgtEl>
                                          <p:spTgt spid="922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249"/>
                                        </p:tgtEl>
                                        <p:attrNameLst>
                                          <p:attrName>style.visibility</p:attrName>
                                        </p:attrNameLst>
                                      </p:cBhvr>
                                      <p:to>
                                        <p:strVal val="visible"/>
                                      </p:to>
                                    </p:set>
                                    <p:animEffect transition="in" filter="wipe(left)">
                                      <p:cBhvr>
                                        <p:cTn id="33" dur="300"/>
                                        <p:tgtEl>
                                          <p:spTgt spid="924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8481"/>
                                        </p:tgtEl>
                                        <p:attrNameLst>
                                          <p:attrName>style.visibility</p:attrName>
                                        </p:attrNameLst>
                                      </p:cBhvr>
                                      <p:to>
                                        <p:strVal val="visible"/>
                                      </p:to>
                                    </p:set>
                                    <p:animEffect transition="in" filter="wipe(left)">
                                      <p:cBhvr>
                                        <p:cTn id="38" dur="500"/>
                                        <p:tgtEl>
                                          <p:spTgt spid="18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build="p"/>
      <p:bldP spid="9220" grpId="0" autoUpdateAnimBg="0"/>
      <p:bldP spid="9249" grpId="0" autoUpdateAnimBg="0"/>
      <p:bldP spid="9252" grpId="0" autoUpdateAnimBg="0"/>
      <p:bldP spid="925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4"/>
          <p:cNvSpPr txBox="1">
            <a:spLocks noChangeArrowheads="1"/>
          </p:cNvSpPr>
          <p:nvPr/>
        </p:nvSpPr>
        <p:spPr bwMode="auto">
          <a:xfrm>
            <a:off x="1567206" y="320960"/>
            <a:ext cx="5484416"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3. </a:t>
            </a:r>
            <a:r>
              <a:rPr lang="zh-CN" altLang="en-US" b="1" dirty="0">
                <a:latin typeface="宋体" panose="02010600030101010101" pitchFamily="2" charset="-122"/>
              </a:rPr>
              <a:t>混合参数（形状参数）</a:t>
            </a:r>
            <a:r>
              <a:rPr lang="zh-CN" altLang="en-US" b="1" dirty="0"/>
              <a:t> </a:t>
            </a:r>
            <a:endParaRPr lang="zh-CN" altLang="en-US" b="1" dirty="0"/>
          </a:p>
        </p:txBody>
      </p:sp>
      <p:sp>
        <p:nvSpPr>
          <p:cNvPr id="23557" name="Text Box 5"/>
          <p:cNvSpPr txBox="1">
            <a:spLocks noChangeArrowheads="1"/>
          </p:cNvSpPr>
          <p:nvPr/>
        </p:nvSpPr>
        <p:spPr bwMode="auto">
          <a:xfrm>
            <a:off x="812741" y="1127526"/>
            <a:ext cx="8251091" cy="866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500" b="1" dirty="0"/>
              <a:t>         在给定的轮廓截面高度</a:t>
            </a:r>
            <a:r>
              <a:rPr lang="zh-CN" altLang="en-US" sz="2500" b="1" i="1" dirty="0"/>
              <a:t> </a:t>
            </a:r>
            <a:r>
              <a:rPr lang="en-US" altLang="zh-CN" sz="2500" b="1" i="1" dirty="0"/>
              <a:t>C</a:t>
            </a:r>
            <a:r>
              <a:rPr lang="zh-CN" altLang="en-US" sz="2500" b="1" dirty="0"/>
              <a:t>上，轮廓的实体材料长度</a:t>
            </a:r>
            <a:r>
              <a:rPr lang="en-US" altLang="zh-CN" sz="2500" b="1" i="1" dirty="0"/>
              <a:t>Ml</a:t>
            </a:r>
            <a:r>
              <a:rPr lang="en-US" altLang="zh-CN" sz="2500" b="1" dirty="0"/>
              <a:t>(</a:t>
            </a:r>
            <a:r>
              <a:rPr lang="en-US" altLang="zh-CN" sz="2500" b="1" i="1" dirty="0"/>
              <a:t>C</a:t>
            </a:r>
            <a:r>
              <a:rPr lang="en-US" altLang="zh-CN" sz="2500" b="1" dirty="0"/>
              <a:t>)</a:t>
            </a:r>
            <a:r>
              <a:rPr lang="zh-CN" altLang="en-US" sz="2500" b="1" dirty="0"/>
              <a:t>与评定长度</a:t>
            </a:r>
            <a:r>
              <a:rPr lang="en-US" altLang="zh-CN" sz="2500" b="1" i="1" dirty="0" err="1"/>
              <a:t>ln</a:t>
            </a:r>
            <a:r>
              <a:rPr lang="zh-CN" altLang="en-US" sz="2500" b="1" dirty="0"/>
              <a:t>的比率（图5.8）。</a:t>
            </a:r>
            <a:endParaRPr lang="zh-CN" altLang="en-US" sz="2500" b="1" dirty="0"/>
          </a:p>
        </p:txBody>
      </p:sp>
      <p:sp>
        <p:nvSpPr>
          <p:cNvPr id="23558" name="Text Box 6"/>
          <p:cNvSpPr txBox="1">
            <a:spLocks noChangeArrowheads="1"/>
          </p:cNvSpPr>
          <p:nvPr/>
        </p:nvSpPr>
        <p:spPr bwMode="auto">
          <a:xfrm>
            <a:off x="1596152" y="753395"/>
            <a:ext cx="5909548"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solidFill>
                  <a:srgbClr val="FF3300"/>
                </a:solidFill>
              </a:rPr>
              <a:t>轮廓的支承长度率</a:t>
            </a:r>
            <a:r>
              <a:rPr lang="en-US" altLang="zh-CN" i="1" dirty="0" err="1"/>
              <a:t>Rmr</a:t>
            </a:r>
            <a:r>
              <a:rPr lang="en-US" altLang="zh-CN" dirty="0"/>
              <a:t>(</a:t>
            </a:r>
            <a:r>
              <a:rPr lang="en-US" altLang="zh-CN" i="1" dirty="0"/>
              <a:t>C</a:t>
            </a:r>
            <a:r>
              <a:rPr lang="en-US" altLang="zh-CN" dirty="0"/>
              <a:t>)  —</a:t>
            </a:r>
            <a:endParaRPr lang="zh-CN" altLang="en-US" dirty="0"/>
          </a:p>
        </p:txBody>
      </p:sp>
      <p:sp>
        <p:nvSpPr>
          <p:cNvPr id="1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9537" name="Picture 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1531" y="2009775"/>
            <a:ext cx="6013545" cy="9525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箭头连接符 2"/>
          <p:cNvCxnSpPr/>
          <p:nvPr/>
        </p:nvCxnSpPr>
        <p:spPr bwMode="auto">
          <a:xfrm>
            <a:off x="9427290" y="1876425"/>
            <a:ext cx="0" cy="428625"/>
          </a:xfrm>
          <a:prstGeom prst="straightConnector1">
            <a:avLst/>
          </a:prstGeom>
          <a:solidFill>
            <a:schemeClr val="accent1"/>
          </a:solidFill>
          <a:ln w="19050"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538" name="Picture 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126" y="3429000"/>
            <a:ext cx="6143625" cy="288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39" name="Picture 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531" y="3028950"/>
            <a:ext cx="34671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直接箭头连接符 23"/>
          <p:cNvCxnSpPr/>
          <p:nvPr/>
        </p:nvCxnSpPr>
        <p:spPr bwMode="auto">
          <a:xfrm>
            <a:off x="6979365" y="3781425"/>
            <a:ext cx="0" cy="581025"/>
          </a:xfrm>
          <a:prstGeom prst="straightConnector1">
            <a:avLst/>
          </a:prstGeom>
          <a:solidFill>
            <a:schemeClr val="accent1"/>
          </a:solidFill>
          <a:ln w="28575"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ipe(left)">
                                      <p:cBhvr>
                                        <p:cTn id="7" dur="300"/>
                                        <p:tgtEl>
                                          <p:spTgt spid="235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558"/>
                                        </p:tgtEl>
                                        <p:attrNameLst>
                                          <p:attrName>style.visibility</p:attrName>
                                        </p:attrNameLst>
                                      </p:cBhvr>
                                      <p:to>
                                        <p:strVal val="visible"/>
                                      </p:to>
                                    </p:set>
                                    <p:animEffect transition="in" filter="wipe(left)">
                                      <p:cBhvr>
                                        <p:cTn id="12" dur="300"/>
                                        <p:tgtEl>
                                          <p:spTgt spid="235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3557"/>
                                        </p:tgtEl>
                                        <p:attrNameLst>
                                          <p:attrName>style.visibility</p:attrName>
                                        </p:attrNameLst>
                                      </p:cBhvr>
                                      <p:to>
                                        <p:strVal val="visible"/>
                                      </p:to>
                                    </p:set>
                                    <p:animEffect transition="in" filter="wipe(left)">
                                      <p:cBhvr>
                                        <p:cTn id="17" dur="300"/>
                                        <p:tgtEl>
                                          <p:spTgt spid="2355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9538"/>
                                        </p:tgtEl>
                                        <p:attrNameLst>
                                          <p:attrName>style.visibility</p:attrName>
                                        </p:attrNameLst>
                                      </p:cBhvr>
                                      <p:to>
                                        <p:strVal val="visible"/>
                                      </p:to>
                                    </p:set>
                                    <p:anim calcmode="lin" valueType="num">
                                      <p:cBhvr additive="base">
                                        <p:cTn id="22" dur="500" fill="hold"/>
                                        <p:tgtEl>
                                          <p:spTgt spid="19538"/>
                                        </p:tgtEl>
                                        <p:attrNameLst>
                                          <p:attrName>ppt_x</p:attrName>
                                        </p:attrNameLst>
                                      </p:cBhvr>
                                      <p:tavLst>
                                        <p:tav tm="0">
                                          <p:val>
                                            <p:strVal val="#ppt_x"/>
                                          </p:val>
                                        </p:tav>
                                        <p:tav tm="100000">
                                          <p:val>
                                            <p:strVal val="#ppt_x"/>
                                          </p:val>
                                        </p:tav>
                                      </p:tavLst>
                                    </p:anim>
                                    <p:anim calcmode="lin" valueType="num">
                                      <p:cBhvr additive="base">
                                        <p:cTn id="23" dur="500" fill="hold"/>
                                        <p:tgtEl>
                                          <p:spTgt spid="1953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9537"/>
                                        </p:tgtEl>
                                        <p:attrNameLst>
                                          <p:attrName>style.visibility</p:attrName>
                                        </p:attrNameLst>
                                      </p:cBhvr>
                                      <p:to>
                                        <p:strVal val="visible"/>
                                      </p:to>
                                    </p:set>
                                    <p:animEffect transition="in" filter="wipe(left)">
                                      <p:cBhvr>
                                        <p:cTn id="28" dur="500"/>
                                        <p:tgtEl>
                                          <p:spTgt spid="195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9539"/>
                                        </p:tgtEl>
                                        <p:attrNameLst>
                                          <p:attrName>style.visibility</p:attrName>
                                        </p:attrNameLst>
                                      </p:cBhvr>
                                      <p:to>
                                        <p:strVal val="visible"/>
                                      </p:to>
                                    </p:set>
                                    <p:animEffect transition="in" filter="wipe(left)">
                                      <p:cBhvr>
                                        <p:cTn id="33" dur="500"/>
                                        <p:tgtEl>
                                          <p:spTgt spid="1953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down)">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build="p"/>
      <p:bldP spid="23557" grpId="0" autoUpdateAnimBg="0"/>
      <p:bldP spid="2355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1028"/>
          <p:cNvSpPr txBox="1">
            <a:spLocks noChangeArrowheads="1"/>
          </p:cNvSpPr>
          <p:nvPr/>
        </p:nvSpPr>
        <p:spPr bwMode="auto">
          <a:xfrm>
            <a:off x="1506300" y="741783"/>
            <a:ext cx="6819225" cy="55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a:t>表面粗糙度</a:t>
            </a:r>
            <a:r>
              <a:rPr lang="zh-CN" altLang="en-US" sz="3000" b="1" dirty="0"/>
              <a:t>轮廓评定参数共 </a:t>
            </a:r>
            <a:r>
              <a:rPr lang="zh-CN" altLang="en-US" sz="3000" b="1" dirty="0">
                <a:solidFill>
                  <a:srgbClr val="FF3300"/>
                </a:solidFill>
              </a:rPr>
              <a:t>4个</a:t>
            </a:r>
            <a:r>
              <a:rPr lang="zh-CN" altLang="en-US" sz="3000" b="1" dirty="0"/>
              <a:t>：</a:t>
            </a:r>
            <a:endParaRPr lang="zh-CN" altLang="en-US" sz="3000" b="1" dirty="0"/>
          </a:p>
        </p:txBody>
      </p:sp>
      <p:sp>
        <p:nvSpPr>
          <p:cNvPr id="56328" name="Text Box 1032"/>
          <p:cNvSpPr txBox="1">
            <a:spLocks noChangeArrowheads="1"/>
          </p:cNvSpPr>
          <p:nvPr/>
        </p:nvSpPr>
        <p:spPr bwMode="auto">
          <a:xfrm>
            <a:off x="3338435" y="1300163"/>
            <a:ext cx="4433965"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b="1" i="1" dirty="0">
                <a:solidFill>
                  <a:srgbClr val="FF3300"/>
                </a:solidFill>
              </a:rPr>
              <a:t>Ra</a:t>
            </a:r>
            <a:r>
              <a:rPr lang="en-US" altLang="zh-CN" sz="2800" b="1" i="1" dirty="0"/>
              <a:t> </a:t>
            </a:r>
            <a:r>
              <a:rPr lang="en-US" altLang="zh-CN" sz="2800" b="1" i="1" dirty="0" smtClean="0"/>
              <a:t>— </a:t>
            </a:r>
            <a:r>
              <a:rPr lang="zh-CN" altLang="en-US" sz="2800" b="1" dirty="0" smtClean="0"/>
              <a:t>轮廓</a:t>
            </a:r>
            <a:r>
              <a:rPr lang="zh-CN" altLang="en-US" sz="2800" b="1" dirty="0"/>
              <a:t>算术平均偏差</a:t>
            </a:r>
            <a:endParaRPr lang="zh-CN" altLang="en-US" sz="2800" b="1" dirty="0"/>
          </a:p>
        </p:txBody>
      </p:sp>
      <p:sp>
        <p:nvSpPr>
          <p:cNvPr id="56329" name="Text Box 1033"/>
          <p:cNvSpPr txBox="1">
            <a:spLocks noChangeArrowheads="1"/>
          </p:cNvSpPr>
          <p:nvPr/>
        </p:nvSpPr>
        <p:spPr bwMode="auto">
          <a:xfrm>
            <a:off x="3338433" y="1922145"/>
            <a:ext cx="3891042"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b="1" i="1" dirty="0" err="1">
                <a:solidFill>
                  <a:srgbClr val="FF3300"/>
                </a:solidFill>
              </a:rPr>
              <a:t>Rz</a:t>
            </a:r>
            <a:r>
              <a:rPr lang="en-US" altLang="zh-CN" sz="2800" b="1" i="1" dirty="0">
                <a:solidFill>
                  <a:srgbClr val="FF3300"/>
                </a:solidFill>
              </a:rPr>
              <a:t> </a:t>
            </a:r>
            <a:r>
              <a:rPr lang="en-US" altLang="zh-CN" sz="2800" b="1" i="1" dirty="0"/>
              <a:t> </a:t>
            </a:r>
            <a:r>
              <a:rPr lang="en-US" altLang="zh-CN" sz="2800" b="1" i="1" dirty="0" smtClean="0"/>
              <a:t>— </a:t>
            </a:r>
            <a:r>
              <a:rPr lang="zh-CN" altLang="en-US" sz="2800" b="1" dirty="0" smtClean="0"/>
              <a:t>轮廓</a:t>
            </a:r>
            <a:r>
              <a:rPr lang="zh-CN" altLang="en-US" sz="2800" b="1" dirty="0"/>
              <a:t>最大高度</a:t>
            </a:r>
            <a:endParaRPr lang="zh-CN" altLang="en-US" sz="2800" b="1" dirty="0"/>
          </a:p>
        </p:txBody>
      </p:sp>
      <p:sp>
        <p:nvSpPr>
          <p:cNvPr id="56331" name="Text Box 1035"/>
          <p:cNvSpPr txBox="1">
            <a:spLocks noChangeArrowheads="1"/>
          </p:cNvSpPr>
          <p:nvPr/>
        </p:nvSpPr>
        <p:spPr bwMode="auto">
          <a:xfrm>
            <a:off x="3389234" y="2426877"/>
            <a:ext cx="4841041"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i="1" dirty="0" err="1"/>
              <a:t>Rsm</a:t>
            </a:r>
            <a:r>
              <a:rPr lang="en-US" altLang="zh-CN" sz="2800" i="1" dirty="0"/>
              <a:t>  — </a:t>
            </a:r>
            <a:r>
              <a:rPr lang="zh-CN" altLang="en-US" sz="2800" b="1" dirty="0"/>
              <a:t>轮廓单元平均宽度</a:t>
            </a:r>
            <a:r>
              <a:rPr lang="zh-CN" altLang="en-US" sz="2800" b="1" dirty="0">
                <a:solidFill>
                  <a:srgbClr val="FF3300"/>
                </a:solidFill>
              </a:rPr>
              <a:t> </a:t>
            </a:r>
            <a:endParaRPr lang="en-US" altLang="zh-CN" sz="2800" b="1" dirty="0">
              <a:solidFill>
                <a:srgbClr val="FF3300"/>
              </a:solidFill>
            </a:endParaRPr>
          </a:p>
        </p:txBody>
      </p:sp>
      <p:sp>
        <p:nvSpPr>
          <p:cNvPr id="56332" name="Text Box 1036"/>
          <p:cNvSpPr txBox="1">
            <a:spLocks noChangeArrowheads="1"/>
          </p:cNvSpPr>
          <p:nvPr/>
        </p:nvSpPr>
        <p:spPr bwMode="auto">
          <a:xfrm>
            <a:off x="3385344" y="3073718"/>
            <a:ext cx="4749006"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800" i="1" dirty="0" err="1"/>
              <a:t>Rmr</a:t>
            </a:r>
            <a:r>
              <a:rPr lang="en-US" altLang="zh-CN" sz="2800" dirty="0"/>
              <a:t>(</a:t>
            </a:r>
            <a:r>
              <a:rPr lang="en-US" altLang="zh-CN" sz="2800" i="1" dirty="0"/>
              <a:t>c</a:t>
            </a:r>
            <a:r>
              <a:rPr lang="en-US" altLang="zh-CN" sz="2800" dirty="0"/>
              <a:t>) </a:t>
            </a:r>
            <a:r>
              <a:rPr lang="en-US" altLang="zh-CN" sz="2800" dirty="0" smtClean="0"/>
              <a:t>— </a:t>
            </a:r>
            <a:r>
              <a:rPr lang="zh-CN" altLang="en-US" sz="2800" b="1" dirty="0" smtClean="0"/>
              <a:t>轮廓</a:t>
            </a:r>
            <a:r>
              <a:rPr lang="zh-CN" altLang="en-US" sz="2800" b="1" dirty="0"/>
              <a:t>支承长度率</a:t>
            </a:r>
            <a:endParaRPr lang="en-US" altLang="zh-CN" sz="2800" b="1" dirty="0"/>
          </a:p>
        </p:txBody>
      </p:sp>
      <p:sp>
        <p:nvSpPr>
          <p:cNvPr id="1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5362" y="1395413"/>
            <a:ext cx="1714500"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059" y="2548797"/>
            <a:ext cx="18954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57925" y="3749844"/>
            <a:ext cx="8219400" cy="1754326"/>
          </a:xfrm>
          <a:prstGeom prst="rect">
            <a:avLst/>
          </a:prstGeom>
        </p:spPr>
        <p:txBody>
          <a:bodyPr wrap="square">
            <a:spAutoFit/>
          </a:bodyPr>
          <a:lstStyle/>
          <a:p>
            <a:pPr>
              <a:lnSpc>
                <a:spcPct val="150000"/>
              </a:lnSpc>
            </a:pPr>
            <a:r>
              <a:rPr lang="zh-CN" altLang="en-US" sz="2400" b="1" dirty="0" smtClean="0"/>
              <a:t>          间距</a:t>
            </a:r>
            <a:r>
              <a:rPr lang="zh-CN" altLang="en-US" sz="2400" b="1" dirty="0"/>
              <a:t>参数</a:t>
            </a:r>
            <a:r>
              <a:rPr lang="en-US" altLang="zh-CN" sz="2400" b="1" dirty="0"/>
              <a:t>(</a:t>
            </a:r>
            <a:r>
              <a:rPr lang="en-US" altLang="zh-CN" sz="2400" b="1" i="1" dirty="0" err="1"/>
              <a:t>Rsm</a:t>
            </a:r>
            <a:r>
              <a:rPr lang="en-US" altLang="zh-CN" sz="2400" b="1" dirty="0"/>
              <a:t>) </a:t>
            </a:r>
            <a:r>
              <a:rPr lang="zh-CN" altLang="en-US" sz="2400" b="1" dirty="0"/>
              <a:t>与混合参数</a:t>
            </a:r>
            <a:r>
              <a:rPr lang="en-US" altLang="zh-CN" sz="2400" b="1" i="1" dirty="0" err="1"/>
              <a:t>Rmr</a:t>
            </a:r>
            <a:r>
              <a:rPr lang="en-US" altLang="zh-CN" sz="2400" b="1" dirty="0"/>
              <a:t>(</a:t>
            </a:r>
            <a:r>
              <a:rPr lang="en-US" altLang="zh-CN" sz="2400" b="1" i="1" dirty="0"/>
              <a:t>c</a:t>
            </a:r>
            <a:r>
              <a:rPr lang="en-US" altLang="zh-CN" sz="2400" b="1" dirty="0" smtClean="0"/>
              <a:t>) , </a:t>
            </a:r>
            <a:r>
              <a:rPr lang="zh-CN" altLang="en-US" sz="2400" b="1" dirty="0" smtClean="0"/>
              <a:t>相对</a:t>
            </a:r>
            <a:r>
              <a:rPr lang="zh-CN" altLang="en-US" sz="2400" b="1" dirty="0"/>
              <a:t>基本参数而言</a:t>
            </a:r>
            <a:r>
              <a:rPr lang="en-US" altLang="zh-CN" sz="2400" b="1" dirty="0"/>
              <a:t>,</a:t>
            </a:r>
            <a:r>
              <a:rPr lang="zh-CN" altLang="en-US" sz="2400" b="1" dirty="0"/>
              <a:t>它们称附加参数。它们</a:t>
            </a:r>
            <a:r>
              <a:rPr lang="zh-CN" altLang="en-US" sz="2400" b="1" dirty="0" smtClean="0"/>
              <a:t>是只有</a:t>
            </a:r>
            <a:r>
              <a:rPr lang="zh-CN" altLang="en-US" sz="2400" b="1" dirty="0"/>
              <a:t>少数零件的重要表面有特殊使用要求时才选用的附加评定参数</a:t>
            </a:r>
            <a:r>
              <a:rPr lang="en-US" altLang="zh-CN" sz="2400" b="1" dirty="0"/>
              <a:t>,</a:t>
            </a:r>
            <a:r>
              <a:rPr lang="zh-CN" altLang="en-US" sz="2400" b="1" dirty="0"/>
              <a:t>不能独立采用。</a:t>
            </a:r>
            <a:endParaRPr lang="zh-CN" altLang="en-US" sz="2400" b="1" dirty="0"/>
          </a:p>
        </p:txBody>
      </p:sp>
      <p:sp>
        <p:nvSpPr>
          <p:cNvPr id="12" name="圆角矩形 11">
            <a:hlinkClick r:id="rId3"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4"/>
                                        </p:tgtEl>
                                        <p:attrNameLst>
                                          <p:attrName>style.visibility</p:attrName>
                                        </p:attrNameLst>
                                      </p:cBhvr>
                                      <p:to>
                                        <p:strVal val="visible"/>
                                      </p:to>
                                    </p:set>
                                    <p:animEffect transition="in" filter="wipe(left)">
                                      <p:cBhvr>
                                        <p:cTn id="7" dur="3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Effect transition="in" filter="wipe(left)">
                                      <p:cBhvr>
                                        <p:cTn id="12" dur="500"/>
                                        <p:tgtEl>
                                          <p:spTgt spid="501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6328"/>
                                        </p:tgtEl>
                                        <p:attrNameLst>
                                          <p:attrName>style.visibility</p:attrName>
                                        </p:attrNameLst>
                                      </p:cBhvr>
                                      <p:to>
                                        <p:strVal val="visible"/>
                                      </p:to>
                                    </p:set>
                                    <p:animEffect transition="in" filter="wipe(left)">
                                      <p:cBhvr>
                                        <p:cTn id="17" dur="300"/>
                                        <p:tgtEl>
                                          <p:spTgt spid="563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6329"/>
                                        </p:tgtEl>
                                        <p:attrNameLst>
                                          <p:attrName>style.visibility</p:attrName>
                                        </p:attrNameLst>
                                      </p:cBhvr>
                                      <p:to>
                                        <p:strVal val="visible"/>
                                      </p:to>
                                    </p:set>
                                    <p:animEffect transition="in" filter="wipe(left)">
                                      <p:cBhvr>
                                        <p:cTn id="22" dur="300"/>
                                        <p:tgtEl>
                                          <p:spTgt spid="563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0179"/>
                                        </p:tgtEl>
                                        <p:attrNameLst>
                                          <p:attrName>style.visibility</p:attrName>
                                        </p:attrNameLst>
                                      </p:cBhvr>
                                      <p:to>
                                        <p:strVal val="visible"/>
                                      </p:to>
                                    </p:set>
                                    <p:animEffect transition="in" filter="wipe(left)">
                                      <p:cBhvr>
                                        <p:cTn id="27" dur="500"/>
                                        <p:tgtEl>
                                          <p:spTgt spid="5017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6331"/>
                                        </p:tgtEl>
                                        <p:attrNameLst>
                                          <p:attrName>style.visibility</p:attrName>
                                        </p:attrNameLst>
                                      </p:cBhvr>
                                      <p:to>
                                        <p:strVal val="visible"/>
                                      </p:to>
                                    </p:set>
                                    <p:animEffect transition="in" filter="wipe(left)">
                                      <p:cBhvr>
                                        <p:cTn id="32" dur="300"/>
                                        <p:tgtEl>
                                          <p:spTgt spid="563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6332"/>
                                        </p:tgtEl>
                                        <p:attrNameLst>
                                          <p:attrName>style.visibility</p:attrName>
                                        </p:attrNameLst>
                                      </p:cBhvr>
                                      <p:to>
                                        <p:strVal val="visible"/>
                                      </p:to>
                                    </p:set>
                                    <p:animEffect transition="in" filter="wipe(left)">
                                      <p:cBhvr>
                                        <p:cTn id="37" dur="300"/>
                                        <p:tgtEl>
                                          <p:spTgt spid="563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8" grpId="0" autoUpdateAnimBg="0"/>
      <p:bldP spid="56329" grpId="0" autoUpdateAnimBg="0"/>
      <p:bldP spid="56331" grpId="0" autoUpdateAnimBg="0"/>
      <p:bldP spid="56332" grpId="0" autoUpdateAnimBg="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47D3C3DA-9FFF-4E46-92FD-4E2B5358E3CF}" type="slidenum">
              <a:rPr lang="zh-CN" altLang="en-US" smtClean="0"/>
            </a:fld>
            <a:endParaRPr lang="en-US" altLang="zh-CN"/>
          </a:p>
        </p:txBody>
      </p:sp>
      <p:sp>
        <p:nvSpPr>
          <p:cNvPr id="5" name="Text Box 2052"/>
          <p:cNvSpPr txBox="1">
            <a:spLocks noChangeArrowheads="1"/>
          </p:cNvSpPr>
          <p:nvPr/>
        </p:nvSpPr>
        <p:spPr bwMode="auto">
          <a:xfrm>
            <a:off x="2150911" y="861623"/>
            <a:ext cx="4421584" cy="52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sz="2800" b="1" dirty="0">
                <a:solidFill>
                  <a:srgbClr val="FF3300"/>
                </a:solidFill>
              </a:rPr>
              <a:t>内  容  提   要</a:t>
            </a:r>
            <a:endParaRPr lang="zh-CN" altLang="en-US" sz="2800" b="1" dirty="0">
              <a:solidFill>
                <a:srgbClr val="FF3300"/>
              </a:solidFill>
            </a:endParaRPr>
          </a:p>
        </p:txBody>
      </p:sp>
      <p:sp>
        <p:nvSpPr>
          <p:cNvPr id="6" name="Text Box 2053"/>
          <p:cNvSpPr txBox="1">
            <a:spLocks noChangeArrowheads="1"/>
          </p:cNvSpPr>
          <p:nvPr/>
        </p:nvSpPr>
        <p:spPr bwMode="auto">
          <a:xfrm>
            <a:off x="893273" y="1458279"/>
            <a:ext cx="8339529" cy="613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40000"/>
              </a:lnSpc>
              <a:spcBef>
                <a:spcPct val="50000"/>
              </a:spcBef>
            </a:pPr>
            <a:r>
              <a:rPr lang="zh-CN" altLang="en-US" b="1" dirty="0"/>
              <a:t>1.表面粗糙度轮廓的含义及其对机械零件使用性能的影响；</a:t>
            </a:r>
            <a:endParaRPr lang="zh-CN" altLang="en-US" b="1" dirty="0"/>
          </a:p>
        </p:txBody>
      </p:sp>
      <p:sp>
        <p:nvSpPr>
          <p:cNvPr id="7" name="矩形 6"/>
          <p:cNvSpPr>
            <a:spLocks noChangeArrowheads="1"/>
          </p:cNvSpPr>
          <p:nvPr/>
        </p:nvSpPr>
        <p:spPr bwMode="auto">
          <a:xfrm>
            <a:off x="941771" y="2216468"/>
            <a:ext cx="7003769" cy="575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pPr>
              <a:lnSpc>
                <a:spcPct val="140000"/>
              </a:lnSpc>
              <a:spcBef>
                <a:spcPct val="50000"/>
              </a:spcBef>
            </a:pPr>
            <a:r>
              <a:rPr lang="zh-CN" altLang="en-US" sz="2400" b="1" dirty="0"/>
              <a:t>2.表面粗糙度轮廓的评定基准及其评定参数；</a:t>
            </a:r>
            <a:endParaRPr lang="zh-CN" altLang="en-US" sz="2400" b="1" dirty="0"/>
          </a:p>
        </p:txBody>
      </p:sp>
      <p:sp>
        <p:nvSpPr>
          <p:cNvPr id="8" name="矩形 7"/>
          <p:cNvSpPr>
            <a:spLocks noChangeArrowheads="1"/>
          </p:cNvSpPr>
          <p:nvPr/>
        </p:nvSpPr>
        <p:spPr bwMode="auto">
          <a:xfrm>
            <a:off x="997491" y="3038163"/>
            <a:ext cx="4953000" cy="575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pPr>
              <a:lnSpc>
                <a:spcPct val="140000"/>
              </a:lnSpc>
              <a:spcBef>
                <a:spcPct val="50000"/>
              </a:spcBef>
            </a:pPr>
            <a:r>
              <a:rPr lang="zh-CN" altLang="en-US" sz="2400" b="1" dirty="0"/>
              <a:t>3.表面粗糙度轮廓的选用；</a:t>
            </a:r>
            <a:endParaRPr lang="zh-CN" altLang="en-US" sz="2400" b="1" dirty="0"/>
          </a:p>
        </p:txBody>
      </p:sp>
      <p:sp>
        <p:nvSpPr>
          <p:cNvPr id="9" name="矩形 8"/>
          <p:cNvSpPr>
            <a:spLocks noChangeArrowheads="1"/>
          </p:cNvSpPr>
          <p:nvPr/>
        </p:nvSpPr>
        <p:spPr bwMode="auto">
          <a:xfrm>
            <a:off x="997492" y="3856470"/>
            <a:ext cx="6246712" cy="575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pPr>
              <a:lnSpc>
                <a:spcPct val="140000"/>
              </a:lnSpc>
              <a:spcBef>
                <a:spcPct val="50000"/>
              </a:spcBef>
            </a:pPr>
            <a:r>
              <a:rPr lang="zh-CN" altLang="en-US" sz="2400" b="1" dirty="0"/>
              <a:t>4.表面粗糙度轮廓在图样上的标注方法；</a:t>
            </a:r>
            <a:endParaRPr lang="zh-CN" altLang="en-US" sz="2400" b="1" dirty="0"/>
          </a:p>
        </p:txBody>
      </p:sp>
      <p:sp>
        <p:nvSpPr>
          <p:cNvPr id="10" name="矩形 9"/>
          <p:cNvSpPr>
            <a:spLocks noChangeArrowheads="1"/>
          </p:cNvSpPr>
          <p:nvPr/>
        </p:nvSpPr>
        <p:spPr bwMode="auto">
          <a:xfrm>
            <a:off x="1073849" y="4643454"/>
            <a:ext cx="4767682" cy="575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pPr>
              <a:lnSpc>
                <a:spcPct val="140000"/>
              </a:lnSpc>
              <a:spcBef>
                <a:spcPct val="50000"/>
              </a:spcBef>
            </a:pPr>
            <a:r>
              <a:rPr lang="zh-CN" altLang="en-US" sz="2400" b="1" dirty="0"/>
              <a:t>5.表面粗糙度轮廓的检测。</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Text Box 4"/>
          <p:cNvSpPr txBox="1">
            <a:spLocks noChangeArrowheads="1"/>
          </p:cNvSpPr>
          <p:nvPr/>
        </p:nvSpPr>
        <p:spPr bwMode="auto">
          <a:xfrm>
            <a:off x="1725172" y="529617"/>
            <a:ext cx="5380478"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5.3</a:t>
            </a:r>
            <a:r>
              <a:rPr lang="zh-CN" altLang="en-US" b="1" dirty="0">
                <a:latin typeface="宋体" panose="02010600030101010101" pitchFamily="2" charset="-122"/>
              </a:rPr>
              <a:t> 表面粗糙度轮廓的设计</a:t>
            </a:r>
            <a:endParaRPr lang="zh-CN" altLang="en-US" dirty="0"/>
          </a:p>
        </p:txBody>
      </p:sp>
      <p:sp>
        <p:nvSpPr>
          <p:cNvPr id="76805" name="Text Box 5"/>
          <p:cNvSpPr txBox="1">
            <a:spLocks noChangeArrowheads="1"/>
          </p:cNvSpPr>
          <p:nvPr/>
        </p:nvSpPr>
        <p:spPr bwMode="auto">
          <a:xfrm>
            <a:off x="1744356" y="980791"/>
            <a:ext cx="5056494"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5.3.1  表面粗糙度轮廓的参数数值</a:t>
            </a:r>
            <a:r>
              <a:rPr lang="zh-CN" altLang="en-US" dirty="0"/>
              <a:t> </a:t>
            </a:r>
            <a:endParaRPr lang="zh-CN" altLang="en-US" dirty="0"/>
          </a:p>
        </p:txBody>
      </p:sp>
      <p:sp>
        <p:nvSpPr>
          <p:cNvPr id="76806" name="Text Box 6"/>
          <p:cNvSpPr txBox="1">
            <a:spLocks noChangeArrowheads="1"/>
          </p:cNvSpPr>
          <p:nvPr/>
        </p:nvSpPr>
        <p:spPr bwMode="auto">
          <a:xfrm>
            <a:off x="959711" y="1400201"/>
            <a:ext cx="7717564" cy="94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latin typeface="宋体" panose="02010600030101010101" pitchFamily="2" charset="-122"/>
              </a:rPr>
              <a:t>     表</a:t>
            </a:r>
            <a:r>
              <a:rPr lang="zh-CN" altLang="en-US" b="1" dirty="0"/>
              <a:t>5.1～5.5中基本系列摘自</a:t>
            </a:r>
            <a:r>
              <a:rPr lang="en-US" altLang="zh-CN" b="1" dirty="0">
                <a:solidFill>
                  <a:srgbClr val="FF3300"/>
                </a:solidFill>
              </a:rPr>
              <a:t>GB/T1031-2009</a:t>
            </a:r>
            <a:r>
              <a:rPr lang="zh-CN" altLang="en-US" b="1" dirty="0"/>
              <a:t>，补充系列摘自其附录。</a:t>
            </a:r>
            <a:endParaRPr lang="zh-CN" altLang="en-US" b="1"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2787" y="2312014"/>
            <a:ext cx="8389144" cy="2994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6804">
                                            <p:txEl>
                                              <p:pRg st="0" end="0"/>
                                            </p:txEl>
                                          </p:spTgt>
                                        </p:tgtEl>
                                        <p:attrNameLst>
                                          <p:attrName>style.visibility</p:attrName>
                                        </p:attrNameLst>
                                      </p:cBhvr>
                                      <p:to>
                                        <p:strVal val="visible"/>
                                      </p:to>
                                    </p:set>
                                    <p:animEffect transition="in" filter="wipe(left)">
                                      <p:cBhvr>
                                        <p:cTn id="7" dur="300"/>
                                        <p:tgtEl>
                                          <p:spTgt spid="768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6805">
                                            <p:txEl>
                                              <p:pRg st="0" end="0"/>
                                            </p:txEl>
                                          </p:spTgt>
                                        </p:tgtEl>
                                        <p:attrNameLst>
                                          <p:attrName>style.visibility</p:attrName>
                                        </p:attrNameLst>
                                      </p:cBhvr>
                                      <p:to>
                                        <p:strVal val="visible"/>
                                      </p:to>
                                    </p:set>
                                    <p:animEffect transition="in" filter="wipe(left)">
                                      <p:cBhvr>
                                        <p:cTn id="12" dur="300"/>
                                        <p:tgtEl>
                                          <p:spTgt spid="7680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6806">
                                            <p:txEl>
                                              <p:pRg st="0" end="0"/>
                                            </p:txEl>
                                          </p:spTgt>
                                        </p:tgtEl>
                                        <p:attrNameLst>
                                          <p:attrName>style.visibility</p:attrName>
                                        </p:attrNameLst>
                                      </p:cBhvr>
                                      <p:to>
                                        <p:strVal val="visible"/>
                                      </p:to>
                                    </p:set>
                                    <p:animEffect transition="in" filter="wipe(left)">
                                      <p:cBhvr>
                                        <p:cTn id="17" dur="300"/>
                                        <p:tgtEl>
                                          <p:spTgt spid="7680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0178"/>
                                        </p:tgtEl>
                                        <p:attrNameLst>
                                          <p:attrName>style.visibility</p:attrName>
                                        </p:attrNameLst>
                                      </p:cBhvr>
                                      <p:to>
                                        <p:strVal val="visible"/>
                                      </p:to>
                                    </p:set>
                                    <p:anim calcmode="lin" valueType="num">
                                      <p:cBhvr additive="base">
                                        <p:cTn id="22" dur="500" fill="hold"/>
                                        <p:tgtEl>
                                          <p:spTgt spid="50178"/>
                                        </p:tgtEl>
                                        <p:attrNameLst>
                                          <p:attrName>ppt_x</p:attrName>
                                        </p:attrNameLst>
                                      </p:cBhvr>
                                      <p:tavLst>
                                        <p:tav tm="0">
                                          <p:val>
                                            <p:strVal val="#ppt_x"/>
                                          </p:val>
                                        </p:tav>
                                        <p:tav tm="100000">
                                          <p:val>
                                            <p:strVal val="#ppt_x"/>
                                          </p:val>
                                        </p:tav>
                                      </p:tavLst>
                                    </p:anim>
                                    <p:anim calcmode="lin" valueType="num">
                                      <p:cBhvr additive="base">
                                        <p:cTn id="23"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autoUpdateAnimBg="0" build="p"/>
      <p:bldP spid="76805" grpId="0" autoUpdateAnimBg="0" build="p"/>
      <p:bldP spid="76806" grpId="0" autoUpdateAnimBg="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222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6750" y="1038224"/>
            <a:ext cx="8134350"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additive="base">
                                        <p:cTn id="7" dur="500" fill="hold"/>
                                        <p:tgtEl>
                                          <p:spTgt spid="52227"/>
                                        </p:tgtEl>
                                        <p:attrNameLst>
                                          <p:attrName>ppt_x</p:attrName>
                                        </p:attrNameLst>
                                      </p:cBhvr>
                                      <p:tavLst>
                                        <p:tav tm="0">
                                          <p:val>
                                            <p:strVal val="#ppt_x"/>
                                          </p:val>
                                        </p:tav>
                                        <p:tav tm="100000">
                                          <p:val>
                                            <p:strVal val="#ppt_x"/>
                                          </p:val>
                                        </p:tav>
                                      </p:tavLst>
                                    </p:anim>
                                    <p:anim calcmode="lin" valueType="num">
                                      <p:cBhvr additive="base">
                                        <p:cTn id="8"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0564" y="949739"/>
            <a:ext cx="8082268" cy="296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564" y="4086225"/>
            <a:ext cx="83058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0-#ppt_w/2"/>
                                          </p:val>
                                        </p:tav>
                                        <p:tav tm="100000">
                                          <p:val>
                                            <p:strVal val="#ppt_x"/>
                                          </p:val>
                                        </p:tav>
                                      </p:tavLst>
                                    </p:anim>
                                    <p:anim calcmode="lin" valueType="num">
                                      <p:cBhvr additive="base">
                                        <p:cTn id="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78"/>
                                        </p:tgtEl>
                                        <p:attrNameLst>
                                          <p:attrName>style.visibility</p:attrName>
                                        </p:attrNameLst>
                                      </p:cBhvr>
                                      <p:to>
                                        <p:strVal val="visible"/>
                                      </p:to>
                                    </p:set>
                                    <p:anim calcmode="lin" valueType="num">
                                      <p:cBhvr additive="base">
                                        <p:cTn id="13" dur="500" fill="hold"/>
                                        <p:tgtEl>
                                          <p:spTgt spid="50178"/>
                                        </p:tgtEl>
                                        <p:attrNameLst>
                                          <p:attrName>ppt_x</p:attrName>
                                        </p:attrNameLst>
                                      </p:cBhvr>
                                      <p:tavLst>
                                        <p:tav tm="0">
                                          <p:val>
                                            <p:strVal val="#ppt_x"/>
                                          </p:val>
                                        </p:tav>
                                        <p:tav tm="100000">
                                          <p:val>
                                            <p:strVal val="#ppt_x"/>
                                          </p:val>
                                        </p:tav>
                                      </p:tavLst>
                                    </p:anim>
                                    <p:anim calcmode="lin" valueType="num">
                                      <p:cBhvr additive="base">
                                        <p:cTn id="14"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1029"/>
          <p:cNvSpPr txBox="1">
            <a:spLocks noChangeArrowheads="1"/>
          </p:cNvSpPr>
          <p:nvPr/>
        </p:nvSpPr>
        <p:spPr bwMode="auto">
          <a:xfrm>
            <a:off x="977663" y="550194"/>
            <a:ext cx="7518637" cy="1166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b="1" dirty="0"/>
              <a:t>如果表面粗超度轮廓标注图中没有标注取样长度</a:t>
            </a:r>
            <a:r>
              <a:rPr lang="zh-CN" altLang="en-US" b="1" dirty="0">
                <a:solidFill>
                  <a:srgbClr val="CC3300"/>
                </a:solidFill>
              </a:rPr>
              <a:t> </a:t>
            </a:r>
            <a:r>
              <a:rPr lang="en-US" altLang="zh-CN" b="1" i="1" dirty="0" err="1">
                <a:solidFill>
                  <a:srgbClr val="CC3300"/>
                </a:solidFill>
              </a:rPr>
              <a:t>lr</a:t>
            </a:r>
            <a:r>
              <a:rPr lang="zh-CN" altLang="en-US" b="1" i="1" dirty="0"/>
              <a:t>、</a:t>
            </a:r>
            <a:r>
              <a:rPr lang="zh-CN" altLang="en-US" b="1" dirty="0"/>
              <a:t>评定长度 </a:t>
            </a:r>
            <a:r>
              <a:rPr lang="en-US" altLang="zh-CN" b="1" i="1" dirty="0" err="1">
                <a:solidFill>
                  <a:srgbClr val="CC3300"/>
                </a:solidFill>
              </a:rPr>
              <a:t>ln</a:t>
            </a:r>
            <a:r>
              <a:rPr lang="en-US" altLang="zh-CN" b="1" i="1" dirty="0">
                <a:solidFill>
                  <a:srgbClr val="CC3300"/>
                </a:solidFill>
              </a:rPr>
              <a:t> </a:t>
            </a:r>
            <a:r>
              <a:rPr lang="zh-CN" altLang="en-US" b="1" dirty="0"/>
              <a:t>和</a:t>
            </a:r>
            <a:r>
              <a:rPr lang="zh-CN" altLang="en-US" b="1" dirty="0">
                <a:solidFill>
                  <a:srgbClr val="CC3300"/>
                </a:solidFill>
              </a:rPr>
              <a:t>传输带</a:t>
            </a:r>
            <a:r>
              <a:rPr lang="zh-CN" altLang="en-US" b="1" dirty="0"/>
              <a:t>，则表示采用默认的 </a:t>
            </a:r>
            <a:r>
              <a:rPr lang="en-US" altLang="zh-CN" b="1" i="1" dirty="0" err="1">
                <a:solidFill>
                  <a:srgbClr val="CC3300"/>
                </a:solidFill>
              </a:rPr>
              <a:t>lr</a:t>
            </a:r>
            <a:r>
              <a:rPr lang="zh-CN" altLang="en-US" b="1" i="1" dirty="0">
                <a:solidFill>
                  <a:srgbClr val="CC3300"/>
                </a:solidFill>
              </a:rPr>
              <a:t>、</a:t>
            </a:r>
            <a:r>
              <a:rPr lang="en-US" altLang="zh-CN" b="1" i="1" dirty="0" err="1">
                <a:solidFill>
                  <a:srgbClr val="CC3300"/>
                </a:solidFill>
              </a:rPr>
              <a:t>ln</a:t>
            </a:r>
            <a:r>
              <a:rPr lang="en-US" altLang="zh-CN" b="1" i="1" dirty="0">
                <a:solidFill>
                  <a:srgbClr val="CC3300"/>
                </a:solidFill>
              </a:rPr>
              <a:t> </a:t>
            </a:r>
            <a:r>
              <a:rPr lang="zh-CN" altLang="en-US" b="1" dirty="0">
                <a:solidFill>
                  <a:srgbClr val="CC3300"/>
                </a:solidFill>
              </a:rPr>
              <a:t>和传输带</a:t>
            </a:r>
            <a:r>
              <a:rPr lang="zh-CN" altLang="en-US" b="1" dirty="0"/>
              <a:t>，即皆为标准化值，如表</a:t>
            </a:r>
            <a:r>
              <a:rPr lang="en-US" altLang="zh-CN" b="1" dirty="0"/>
              <a:t>5.5</a:t>
            </a:r>
            <a:r>
              <a:rPr lang="zh-CN" altLang="en-US" b="1" dirty="0"/>
              <a:t>中数值。</a:t>
            </a:r>
            <a:endParaRPr lang="zh-CN" altLang="en-US" b="1" dirty="0"/>
          </a:p>
        </p:txBody>
      </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120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8675" y="1919288"/>
            <a:ext cx="8248650"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wipe(left)">
                                      <p:cBhvr>
                                        <p:cTn id="7" dur="1750"/>
                                        <p:tgtEl>
                                          <p:spTgt spid="9216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03"/>
                                        </p:tgtEl>
                                        <p:attrNameLst>
                                          <p:attrName>style.visibility</p:attrName>
                                        </p:attrNameLst>
                                      </p:cBhvr>
                                      <p:to>
                                        <p:strVal val="visible"/>
                                      </p:to>
                                    </p:set>
                                    <p:anim calcmode="lin" valueType="num">
                                      <p:cBhvr additive="base">
                                        <p:cTn id="12" dur="500" fill="hold"/>
                                        <p:tgtEl>
                                          <p:spTgt spid="51203"/>
                                        </p:tgtEl>
                                        <p:attrNameLst>
                                          <p:attrName>ppt_x</p:attrName>
                                        </p:attrNameLst>
                                      </p:cBhvr>
                                      <p:tavLst>
                                        <p:tav tm="0">
                                          <p:val>
                                            <p:strVal val="#ppt_x"/>
                                          </p:val>
                                        </p:tav>
                                        <p:tav tm="100000">
                                          <p:val>
                                            <p:strVal val="#ppt_x"/>
                                          </p:val>
                                        </p:tav>
                                      </p:tavLst>
                                    </p:anim>
                                    <p:anim calcmode="lin" valueType="num">
                                      <p:cBhvr additive="base">
                                        <p:cTn id="13"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Text Box 4"/>
          <p:cNvSpPr txBox="1">
            <a:spLocks noChangeArrowheads="1"/>
          </p:cNvSpPr>
          <p:nvPr/>
        </p:nvSpPr>
        <p:spPr bwMode="auto">
          <a:xfrm>
            <a:off x="1092994" y="833333"/>
            <a:ext cx="6174581"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5.3.2 表面粗糙度轮廓参数的选用 </a:t>
            </a:r>
            <a:endParaRPr lang="zh-CN" altLang="en-US" b="1" dirty="0">
              <a:latin typeface="宋体" panose="02010600030101010101" pitchFamily="2" charset="-122"/>
            </a:endParaRPr>
          </a:p>
        </p:txBody>
      </p:sp>
      <p:sp>
        <p:nvSpPr>
          <p:cNvPr id="46085" name="Text Box 5"/>
          <p:cNvSpPr txBox="1">
            <a:spLocks noChangeArrowheads="1"/>
          </p:cNvSpPr>
          <p:nvPr/>
        </p:nvSpPr>
        <p:spPr bwMode="auto">
          <a:xfrm>
            <a:off x="1079622" y="1384508"/>
            <a:ext cx="4968478"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1</a:t>
            </a:r>
            <a:r>
              <a:rPr lang="zh-CN" altLang="en-US" b="1" dirty="0">
                <a:latin typeface="宋体" panose="02010600030101010101" pitchFamily="2" charset="-122"/>
              </a:rPr>
              <a:t>.评定参数的选用</a:t>
            </a:r>
            <a:r>
              <a:rPr lang="zh-CN" altLang="en-US" b="1" dirty="0"/>
              <a:t> </a:t>
            </a:r>
            <a:endParaRPr lang="zh-CN" altLang="en-US" b="1" dirty="0"/>
          </a:p>
        </p:txBody>
      </p:sp>
      <p:sp>
        <p:nvSpPr>
          <p:cNvPr id="46086" name="Text Box 6"/>
          <p:cNvSpPr txBox="1">
            <a:spLocks noChangeArrowheads="1"/>
          </p:cNvSpPr>
          <p:nvPr/>
        </p:nvSpPr>
        <p:spPr bwMode="auto">
          <a:xfrm>
            <a:off x="818558" y="1797690"/>
            <a:ext cx="8156972"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（1）幅度参数（高度参数）</a:t>
            </a:r>
            <a:r>
              <a:rPr lang="zh-CN" altLang="en-US" b="1" dirty="0">
                <a:latin typeface="宋体" panose="02010600030101010101" pitchFamily="2" charset="-122"/>
              </a:rPr>
              <a:t>的选用</a:t>
            </a:r>
            <a:r>
              <a:rPr lang="zh-CN" altLang="en-US" b="1" dirty="0"/>
              <a:t> — 即基本参数的选用</a:t>
            </a:r>
            <a:endParaRPr lang="zh-CN" altLang="en-US" b="1" dirty="0"/>
          </a:p>
        </p:txBody>
      </p:sp>
      <p:sp>
        <p:nvSpPr>
          <p:cNvPr id="46087" name="Text Box 7"/>
          <p:cNvSpPr txBox="1">
            <a:spLocks noChangeArrowheads="1"/>
          </p:cNvSpPr>
          <p:nvPr/>
        </p:nvSpPr>
        <p:spPr bwMode="auto">
          <a:xfrm>
            <a:off x="332465" y="2220600"/>
            <a:ext cx="8163835"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一般情况下从幅度参数的轮廓算术平均偏差</a:t>
            </a:r>
            <a:r>
              <a:rPr lang="en-US" altLang="zh-CN" b="1" dirty="0">
                <a:solidFill>
                  <a:srgbClr val="FF3300"/>
                </a:solidFill>
              </a:rPr>
              <a:t> </a:t>
            </a:r>
            <a:r>
              <a:rPr lang="en-US" altLang="zh-CN" b="1" i="1" dirty="0">
                <a:solidFill>
                  <a:srgbClr val="FF3300"/>
                </a:solidFill>
              </a:rPr>
              <a:t>Ra</a:t>
            </a:r>
            <a:r>
              <a:rPr lang="en-US" altLang="zh-CN" b="1" i="1" dirty="0"/>
              <a:t> </a:t>
            </a:r>
            <a:r>
              <a:rPr lang="zh-CN" altLang="en-US" b="1" dirty="0"/>
              <a:t>和轮廓最大高度 </a:t>
            </a:r>
            <a:r>
              <a:rPr lang="en-US" altLang="zh-CN" b="1" i="1" u="sng" dirty="0" err="1">
                <a:solidFill>
                  <a:srgbClr val="FF3300"/>
                </a:solidFill>
              </a:rPr>
              <a:t>Rz</a:t>
            </a:r>
            <a:r>
              <a:rPr lang="en-US" altLang="zh-CN" b="1" i="1" dirty="0"/>
              <a:t> </a:t>
            </a:r>
            <a:r>
              <a:rPr lang="zh-CN" altLang="en-US" b="1" dirty="0"/>
              <a:t>中</a:t>
            </a:r>
            <a:r>
              <a:rPr lang="zh-CN" altLang="en-US" b="1" dirty="0">
                <a:solidFill>
                  <a:srgbClr val="CC3300"/>
                </a:solidFill>
              </a:rPr>
              <a:t>任选</a:t>
            </a:r>
            <a:r>
              <a:rPr lang="zh-CN" altLang="en-US" b="1" dirty="0"/>
              <a:t>一个。</a:t>
            </a:r>
            <a:endParaRPr lang="zh-CN" altLang="en-US" b="1" dirty="0"/>
          </a:p>
        </p:txBody>
      </p:sp>
      <p:sp>
        <p:nvSpPr>
          <p:cNvPr id="46088" name="Text Box 8"/>
          <p:cNvSpPr txBox="1">
            <a:spLocks noChangeArrowheads="1"/>
          </p:cNvSpPr>
          <p:nvPr/>
        </p:nvSpPr>
        <p:spPr bwMode="auto">
          <a:xfrm>
            <a:off x="335958" y="3028977"/>
            <a:ext cx="8217492"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t>         </a:t>
            </a:r>
            <a:r>
              <a:rPr lang="zh-CN" altLang="en-US" b="1" dirty="0" smtClean="0">
                <a:latin typeface="宋体" panose="02010600030101010101" pitchFamily="2" charset="-122"/>
              </a:rPr>
              <a:t>但</a:t>
            </a:r>
            <a:r>
              <a:rPr lang="zh-CN" altLang="en-US" b="1" dirty="0">
                <a:latin typeface="宋体" panose="02010600030101010101" pitchFamily="2" charset="-122"/>
              </a:rPr>
              <a:t>一般优先选用轮廓算术平均偏差</a:t>
            </a:r>
            <a:r>
              <a:rPr lang="en-US" altLang="zh-CN" b="1" i="1" dirty="0">
                <a:solidFill>
                  <a:srgbClr val="FF3300"/>
                </a:solidFill>
              </a:rPr>
              <a:t>Ra</a:t>
            </a:r>
            <a:r>
              <a:rPr lang="en-US" altLang="zh-CN" b="1" dirty="0">
                <a:latin typeface="宋体" panose="02010600030101010101" pitchFamily="2" charset="-122"/>
              </a:rPr>
              <a:t>，</a:t>
            </a:r>
            <a:r>
              <a:rPr lang="zh-CN" altLang="en-US" b="1" dirty="0">
                <a:latin typeface="宋体" panose="02010600030101010101" pitchFamily="2" charset="-122"/>
              </a:rPr>
              <a:t>因为它反映表面粗糙度特性的</a:t>
            </a:r>
            <a:r>
              <a:rPr lang="zh-CN" altLang="en-US" b="1" dirty="0">
                <a:solidFill>
                  <a:srgbClr val="CC3300"/>
                </a:solidFill>
                <a:latin typeface="宋体" panose="02010600030101010101" pitchFamily="2" charset="-122"/>
              </a:rPr>
              <a:t>信息量大</a:t>
            </a:r>
            <a:r>
              <a:rPr lang="zh-CN" altLang="en-US" b="1" dirty="0">
                <a:latin typeface="宋体" panose="02010600030101010101" pitchFamily="2" charset="-122"/>
              </a:rPr>
              <a:t>和用轮廓仪</a:t>
            </a:r>
            <a:r>
              <a:rPr lang="zh-CN" altLang="en-US" b="1" dirty="0">
                <a:solidFill>
                  <a:srgbClr val="CC3300"/>
                </a:solidFill>
                <a:latin typeface="宋体" panose="02010600030101010101" pitchFamily="2" charset="-122"/>
              </a:rPr>
              <a:t>测量容易</a:t>
            </a:r>
            <a:r>
              <a:rPr lang="zh-CN" altLang="en-US" b="1" dirty="0">
                <a:latin typeface="宋体" panose="02010600030101010101" pitchFamily="2" charset="-122"/>
              </a:rPr>
              <a:t>。</a:t>
            </a:r>
            <a:endParaRPr lang="zh-CN" altLang="en-US" b="1" dirty="0">
              <a:latin typeface="宋体" panose="02010600030101010101" pitchFamily="2" charset="-122"/>
            </a:endParaRPr>
          </a:p>
        </p:txBody>
      </p:sp>
      <p:sp>
        <p:nvSpPr>
          <p:cNvPr id="46089" name="Text Box 9"/>
          <p:cNvSpPr txBox="1">
            <a:spLocks noChangeArrowheads="1"/>
          </p:cNvSpPr>
          <p:nvPr/>
        </p:nvSpPr>
        <p:spPr bwMode="auto">
          <a:xfrm>
            <a:off x="401603" y="3942425"/>
            <a:ext cx="8611233" cy="142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i="1" dirty="0"/>
              <a:t>        </a:t>
            </a:r>
            <a:r>
              <a:rPr lang="en-US" altLang="zh-CN" b="1" i="1" dirty="0" err="1">
                <a:solidFill>
                  <a:srgbClr val="FF3300"/>
                </a:solidFill>
              </a:rPr>
              <a:t>Rz</a:t>
            </a:r>
            <a:r>
              <a:rPr lang="en-US" altLang="zh-CN" b="1" i="1" dirty="0">
                <a:solidFill>
                  <a:srgbClr val="FF3300"/>
                </a:solidFill>
              </a:rPr>
              <a:t> </a:t>
            </a:r>
            <a:r>
              <a:rPr lang="zh-CN" altLang="en-US" b="1" dirty="0">
                <a:latin typeface="宋体" panose="02010600030101010101" pitchFamily="2" charset="-122"/>
              </a:rPr>
              <a:t>用于极光滑表面或粗糙</a:t>
            </a:r>
            <a:r>
              <a:rPr lang="zh-CN" altLang="en-US" b="1" dirty="0"/>
              <a:t>表面</a:t>
            </a:r>
            <a:r>
              <a:rPr lang="zh-CN" altLang="en-US" b="1" dirty="0">
                <a:latin typeface="宋体" panose="02010600030101010101" pitchFamily="2" charset="-122"/>
              </a:rPr>
              <a:t>（</a:t>
            </a:r>
            <a:r>
              <a:rPr lang="en-US" altLang="zh-CN" b="1" i="1" dirty="0">
                <a:solidFill>
                  <a:srgbClr val="CC3300"/>
                </a:solidFill>
              </a:rPr>
              <a:t>Ra&lt;0.025μm</a:t>
            </a:r>
            <a:r>
              <a:rPr lang="zh-CN" altLang="en-US" b="1" dirty="0">
                <a:solidFill>
                  <a:srgbClr val="CC3300"/>
                </a:solidFill>
              </a:rPr>
              <a:t>或</a:t>
            </a:r>
            <a:r>
              <a:rPr lang="en-US" altLang="zh-CN" b="1" i="1" dirty="0">
                <a:solidFill>
                  <a:srgbClr val="CC3300"/>
                </a:solidFill>
              </a:rPr>
              <a:t>Ra</a:t>
            </a:r>
            <a:r>
              <a:rPr lang="en-US" altLang="zh-CN" b="1" dirty="0">
                <a:solidFill>
                  <a:srgbClr val="CC3300"/>
                </a:solidFill>
              </a:rPr>
              <a:t>&gt;6.3μm</a:t>
            </a:r>
            <a:r>
              <a:rPr lang="zh-CN" altLang="en-US" b="1" dirty="0" smtClean="0">
                <a:latin typeface="宋体" panose="02010600030101010101" pitchFamily="2" charset="-122"/>
              </a:rPr>
              <a:t>）</a:t>
            </a:r>
            <a:r>
              <a:rPr lang="zh-CN" altLang="en-US" b="1" dirty="0">
                <a:latin typeface="宋体" panose="02010600030101010101" pitchFamily="2" charset="-122"/>
              </a:rPr>
              <a:t>时</a:t>
            </a:r>
            <a:r>
              <a:rPr lang="zh-CN" altLang="en-US" b="1" dirty="0" smtClean="0">
                <a:latin typeface="宋体" panose="02010600030101010101" pitchFamily="2" charset="-122"/>
              </a:rPr>
              <a:t>，</a:t>
            </a:r>
            <a:r>
              <a:rPr lang="zh-CN" altLang="en-US" b="1" dirty="0">
                <a:latin typeface="宋体" panose="02010600030101010101" pitchFamily="2" charset="-122"/>
              </a:rPr>
              <a:t>一般用双管显微镜测量。</a:t>
            </a:r>
            <a:r>
              <a:rPr lang="zh-CN" altLang="en-US" b="1" dirty="0"/>
              <a:t> 它用于处理部位小，峰谷小或有疲劳强度要求的的零件表面的评定。</a:t>
            </a:r>
            <a:endParaRPr lang="zh-CN" altLang="en-US" b="1" dirty="0"/>
          </a:p>
        </p:txBody>
      </p:sp>
      <p:sp>
        <p:nvSpPr>
          <p:cNvPr id="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4">
                                            <p:txEl>
                                              <p:pRg st="0" end="0"/>
                                            </p:txEl>
                                          </p:spTgt>
                                        </p:tgtEl>
                                        <p:attrNameLst>
                                          <p:attrName>style.visibility</p:attrName>
                                        </p:attrNameLst>
                                      </p:cBhvr>
                                      <p:to>
                                        <p:strVal val="visible"/>
                                      </p:to>
                                    </p:set>
                                    <p:animEffect transition="in" filter="wipe(left)">
                                      <p:cBhvr>
                                        <p:cTn id="7" dur="300"/>
                                        <p:tgtEl>
                                          <p:spTgt spid="460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85">
                                            <p:txEl>
                                              <p:pRg st="0" end="0"/>
                                            </p:txEl>
                                          </p:spTgt>
                                        </p:tgtEl>
                                        <p:attrNameLst>
                                          <p:attrName>style.visibility</p:attrName>
                                        </p:attrNameLst>
                                      </p:cBhvr>
                                      <p:to>
                                        <p:strVal val="visible"/>
                                      </p:to>
                                    </p:set>
                                    <p:animEffect transition="in" filter="wipe(left)">
                                      <p:cBhvr>
                                        <p:cTn id="12" dur="300"/>
                                        <p:tgtEl>
                                          <p:spTgt spid="4608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6086">
                                            <p:txEl>
                                              <p:pRg st="0" end="0"/>
                                            </p:txEl>
                                          </p:spTgt>
                                        </p:tgtEl>
                                        <p:attrNameLst>
                                          <p:attrName>style.visibility</p:attrName>
                                        </p:attrNameLst>
                                      </p:cBhvr>
                                      <p:to>
                                        <p:strVal val="visible"/>
                                      </p:to>
                                    </p:set>
                                    <p:animEffect transition="in" filter="wipe(left)">
                                      <p:cBhvr>
                                        <p:cTn id="17" dur="300"/>
                                        <p:tgtEl>
                                          <p:spTgt spid="4608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6087"/>
                                        </p:tgtEl>
                                        <p:attrNameLst>
                                          <p:attrName>style.visibility</p:attrName>
                                        </p:attrNameLst>
                                      </p:cBhvr>
                                      <p:to>
                                        <p:strVal val="visible"/>
                                      </p:to>
                                    </p:set>
                                    <p:animEffect transition="in" filter="wipe(left)">
                                      <p:cBhvr>
                                        <p:cTn id="22" dur="300"/>
                                        <p:tgtEl>
                                          <p:spTgt spid="460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6088"/>
                                        </p:tgtEl>
                                        <p:attrNameLst>
                                          <p:attrName>style.visibility</p:attrName>
                                        </p:attrNameLst>
                                      </p:cBhvr>
                                      <p:to>
                                        <p:strVal val="visible"/>
                                      </p:to>
                                    </p:set>
                                    <p:animEffect transition="in" filter="wipe(left)">
                                      <p:cBhvr>
                                        <p:cTn id="27" dur="300"/>
                                        <p:tgtEl>
                                          <p:spTgt spid="4608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6089"/>
                                        </p:tgtEl>
                                        <p:attrNameLst>
                                          <p:attrName>style.visibility</p:attrName>
                                        </p:attrNameLst>
                                      </p:cBhvr>
                                      <p:to>
                                        <p:strVal val="visible"/>
                                      </p:to>
                                    </p:set>
                                    <p:animEffect transition="in" filter="wipe(left)">
                                      <p:cBhvr>
                                        <p:cTn id="32" dur="300"/>
                                        <p:tgtEl>
                                          <p:spTgt spid="46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build="p"/>
      <p:bldP spid="46085" grpId="0" autoUpdateAnimBg="0" build="p"/>
      <p:bldP spid="46086" grpId="0" autoUpdateAnimBg="0" build="p"/>
      <p:bldP spid="46087" grpId="0" autoUpdateAnimBg="0"/>
      <p:bldP spid="46088" grpId="0" autoUpdateAnimBg="0"/>
      <p:bldP spid="4608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Text Box 1028"/>
          <p:cNvSpPr txBox="1">
            <a:spLocks noChangeArrowheads="1"/>
          </p:cNvSpPr>
          <p:nvPr/>
        </p:nvSpPr>
        <p:spPr bwMode="auto">
          <a:xfrm>
            <a:off x="617328" y="514440"/>
            <a:ext cx="8015740"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（2）间距参数和混合参数的</a:t>
            </a:r>
            <a:r>
              <a:rPr lang="zh-CN" altLang="en-US" b="1" dirty="0">
                <a:latin typeface="宋体" panose="02010600030101010101" pitchFamily="2" charset="-122"/>
              </a:rPr>
              <a:t>选用</a:t>
            </a:r>
            <a:r>
              <a:rPr lang="zh-CN" altLang="en-US" b="1" dirty="0"/>
              <a:t>—即附加参数的选用</a:t>
            </a:r>
            <a:r>
              <a:rPr lang="zh-CN" altLang="en-US" dirty="0"/>
              <a:t> </a:t>
            </a:r>
            <a:endParaRPr lang="zh-CN" altLang="en-US" dirty="0"/>
          </a:p>
        </p:txBody>
      </p:sp>
      <p:sp>
        <p:nvSpPr>
          <p:cNvPr id="58373" name="Text Box 1029"/>
          <p:cNvSpPr txBox="1">
            <a:spLocks noChangeArrowheads="1"/>
          </p:cNvSpPr>
          <p:nvPr/>
        </p:nvSpPr>
        <p:spPr bwMode="auto">
          <a:xfrm>
            <a:off x="487167" y="3614706"/>
            <a:ext cx="8298301" cy="142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t>        轮廓单元的平均宽度</a:t>
            </a:r>
            <a:r>
              <a:rPr lang="en-US" altLang="zh-CN" b="1" i="1" dirty="0" err="1"/>
              <a:t>Rsm</a:t>
            </a:r>
            <a:r>
              <a:rPr lang="zh-CN" altLang="en-US" b="1" dirty="0"/>
              <a:t>和轮廓的支承长度率</a:t>
            </a:r>
            <a:r>
              <a:rPr lang="en-US" altLang="zh-CN" b="1" i="1" dirty="0" err="1"/>
              <a:t>Rmr</a:t>
            </a:r>
            <a:r>
              <a:rPr lang="en-US" altLang="zh-CN" b="1" dirty="0"/>
              <a:t>(</a:t>
            </a:r>
            <a:r>
              <a:rPr lang="en-US" altLang="zh-CN" b="1" i="1" dirty="0"/>
              <a:t>c</a:t>
            </a:r>
            <a:r>
              <a:rPr lang="en-US" altLang="zh-CN" b="1" dirty="0"/>
              <a:t>)</a:t>
            </a:r>
            <a:r>
              <a:rPr lang="zh-CN" altLang="en-US" b="1" dirty="0"/>
              <a:t>一般不能作为独立参数选用，只有少数零件的重要表面，有特殊使用要求时,才</a:t>
            </a:r>
            <a:r>
              <a:rPr lang="zh-CN" altLang="en-US" b="1" dirty="0">
                <a:solidFill>
                  <a:srgbClr val="FF3300"/>
                </a:solidFill>
              </a:rPr>
              <a:t>附加</a:t>
            </a:r>
            <a:r>
              <a:rPr lang="zh-CN" altLang="en-US" b="1" dirty="0"/>
              <a:t>选用 </a:t>
            </a:r>
            <a:r>
              <a:rPr lang="en-US" altLang="zh-CN" b="1" i="1" u="sng" dirty="0" err="1">
                <a:solidFill>
                  <a:srgbClr val="FF3300"/>
                </a:solidFill>
              </a:rPr>
              <a:t>Rsm</a:t>
            </a:r>
            <a:r>
              <a:rPr lang="zh-CN" altLang="en-US" b="1" dirty="0"/>
              <a:t>和 </a:t>
            </a:r>
            <a:r>
              <a:rPr lang="en-US" altLang="zh-CN" b="1" i="1" dirty="0" err="1">
                <a:solidFill>
                  <a:srgbClr val="FF3300"/>
                </a:solidFill>
              </a:rPr>
              <a:t>Rmr</a:t>
            </a:r>
            <a:r>
              <a:rPr lang="en-US" altLang="zh-CN" b="1" dirty="0">
                <a:solidFill>
                  <a:srgbClr val="FF3300"/>
                </a:solidFill>
              </a:rPr>
              <a:t>(</a:t>
            </a:r>
            <a:r>
              <a:rPr lang="en-US" altLang="zh-CN" b="1" i="1" dirty="0">
                <a:solidFill>
                  <a:srgbClr val="FF3300"/>
                </a:solidFill>
              </a:rPr>
              <a:t>c</a:t>
            </a:r>
            <a:r>
              <a:rPr lang="en-US" altLang="zh-CN" b="1" dirty="0">
                <a:solidFill>
                  <a:srgbClr val="FF3300"/>
                </a:solidFill>
              </a:rPr>
              <a:t>)</a:t>
            </a:r>
            <a:r>
              <a:rPr lang="en-US" altLang="zh-CN" b="1" dirty="0"/>
              <a:t>。 </a:t>
            </a:r>
            <a:endParaRPr lang="zh-CN" altLang="en-US" b="1" dirty="0"/>
          </a:p>
        </p:txBody>
      </p:sp>
      <p:sp>
        <p:nvSpPr>
          <p:cNvPr id="58375" name="Text Box 1031"/>
          <p:cNvSpPr txBox="1">
            <a:spLocks noChangeArrowheads="1"/>
          </p:cNvSpPr>
          <p:nvPr/>
        </p:nvSpPr>
        <p:spPr bwMode="auto">
          <a:xfrm>
            <a:off x="1116490" y="4944614"/>
            <a:ext cx="8056085"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i="1" dirty="0" err="1">
                <a:solidFill>
                  <a:srgbClr val="FF3300"/>
                </a:solidFill>
              </a:rPr>
              <a:t>Rsm</a:t>
            </a:r>
            <a:r>
              <a:rPr lang="en-US" altLang="zh-CN" b="1" i="1" dirty="0">
                <a:solidFill>
                  <a:srgbClr val="FF3300"/>
                </a:solidFill>
              </a:rPr>
              <a:t> —</a:t>
            </a:r>
            <a:r>
              <a:rPr lang="zh-CN" altLang="en-US" b="1" dirty="0"/>
              <a:t>用于对涂漆性能、抗裂纹和抗腐蚀等有要求时；</a:t>
            </a:r>
            <a:endParaRPr lang="zh-CN" altLang="en-US" b="1" dirty="0"/>
          </a:p>
        </p:txBody>
      </p:sp>
      <p:sp>
        <p:nvSpPr>
          <p:cNvPr id="58377" name="Text Box 1033"/>
          <p:cNvSpPr txBox="1">
            <a:spLocks noChangeArrowheads="1"/>
          </p:cNvSpPr>
          <p:nvPr/>
        </p:nvSpPr>
        <p:spPr bwMode="auto">
          <a:xfrm>
            <a:off x="478059" y="5351239"/>
            <a:ext cx="8143383"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i="1" dirty="0">
                <a:solidFill>
                  <a:srgbClr val="FF3300"/>
                </a:solidFill>
              </a:rPr>
              <a:t>        </a:t>
            </a:r>
            <a:r>
              <a:rPr lang="en-US" altLang="zh-CN" b="1" i="1" dirty="0" err="1">
                <a:solidFill>
                  <a:srgbClr val="FF3300"/>
                </a:solidFill>
              </a:rPr>
              <a:t>Rmr</a:t>
            </a:r>
            <a:r>
              <a:rPr lang="en-US" altLang="zh-CN" b="1" dirty="0">
                <a:solidFill>
                  <a:srgbClr val="FF3300"/>
                </a:solidFill>
              </a:rPr>
              <a:t>(</a:t>
            </a:r>
            <a:r>
              <a:rPr lang="en-US" altLang="zh-CN" b="1" i="1" dirty="0">
                <a:solidFill>
                  <a:srgbClr val="FF3300"/>
                </a:solidFill>
              </a:rPr>
              <a:t>c</a:t>
            </a:r>
            <a:r>
              <a:rPr lang="en-US" altLang="zh-CN" b="1" dirty="0">
                <a:solidFill>
                  <a:srgbClr val="FF3300"/>
                </a:solidFill>
              </a:rPr>
              <a:t>)</a:t>
            </a:r>
            <a:r>
              <a:rPr lang="en-US" altLang="zh-CN" b="1" i="1" dirty="0">
                <a:solidFill>
                  <a:srgbClr val="FF3300"/>
                </a:solidFill>
              </a:rPr>
              <a:t>—</a:t>
            </a:r>
            <a:r>
              <a:rPr lang="zh-CN" altLang="en-US" b="1" dirty="0"/>
              <a:t>用于对耐磨性和接触刚度等有要求时，但同时要给出轮廓截面高度</a:t>
            </a:r>
            <a:r>
              <a:rPr lang="en-US" altLang="zh-CN" b="1" i="1" dirty="0"/>
              <a:t>C</a:t>
            </a:r>
            <a:r>
              <a:rPr lang="zh-CN" altLang="en-US" b="1" dirty="0"/>
              <a:t>值。</a:t>
            </a:r>
            <a:r>
              <a:rPr lang="zh-CN" altLang="en-US" dirty="0"/>
              <a:t> </a:t>
            </a:r>
            <a:endParaRPr lang="zh-CN" altLang="en-US" dirty="0"/>
          </a:p>
        </p:txBody>
      </p:sp>
      <p:sp>
        <p:nvSpPr>
          <p:cNvPr id="58381" name="Text Box 1037"/>
          <p:cNvSpPr txBox="1">
            <a:spLocks noChangeArrowheads="1"/>
          </p:cNvSpPr>
          <p:nvPr/>
        </p:nvSpPr>
        <p:spPr bwMode="auto">
          <a:xfrm>
            <a:off x="209875" y="879219"/>
            <a:ext cx="9003110" cy="142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b="1" dirty="0"/>
              <a:t>        由图</a:t>
            </a:r>
            <a:r>
              <a:rPr lang="en-US" altLang="zh-CN" b="1" dirty="0"/>
              <a:t>5.9</a:t>
            </a:r>
            <a:r>
              <a:rPr lang="zh-CN" altLang="en-US" b="1" dirty="0"/>
              <a:t>所示，三种表面的轮廓最大高度值相同，而使用质量显然不同，由此可见，只用幅度参数不能全面地反映零件表面微观几何形状误差。</a:t>
            </a:r>
            <a:endParaRPr lang="en-US" altLang="zh-CN" dirty="0"/>
          </a:p>
        </p:txBody>
      </p:sp>
      <p:sp>
        <p:nvSpPr>
          <p:cNvPr id="1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0492" y="2319338"/>
            <a:ext cx="73818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2">
                                            <p:txEl>
                                              <p:pRg st="0" end="0"/>
                                            </p:txEl>
                                          </p:spTgt>
                                        </p:tgtEl>
                                        <p:attrNameLst>
                                          <p:attrName>style.visibility</p:attrName>
                                        </p:attrNameLst>
                                      </p:cBhvr>
                                      <p:to>
                                        <p:strVal val="visible"/>
                                      </p:to>
                                    </p:set>
                                    <p:animEffect transition="in" filter="wipe(left)">
                                      <p:cBhvr>
                                        <p:cTn id="7" dur="300"/>
                                        <p:tgtEl>
                                          <p:spTgt spid="583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8381">
                                            <p:txEl>
                                              <p:pRg st="0" end="0"/>
                                            </p:txEl>
                                          </p:spTgt>
                                        </p:tgtEl>
                                        <p:attrNameLst>
                                          <p:attrName>style.visibility</p:attrName>
                                        </p:attrNameLst>
                                      </p:cBhvr>
                                      <p:to>
                                        <p:strVal val="visible"/>
                                      </p:to>
                                    </p:set>
                                    <p:animEffect transition="in" filter="wipe(left)">
                                      <p:cBhvr>
                                        <p:cTn id="12" dur="300"/>
                                        <p:tgtEl>
                                          <p:spTgt spid="5838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Effect transition="in" filter="wipe(left)">
                                      <p:cBhvr>
                                        <p:cTn id="17" dur="500"/>
                                        <p:tgtEl>
                                          <p:spTgt spid="532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73"/>
                                        </p:tgtEl>
                                        <p:attrNameLst>
                                          <p:attrName>style.visibility</p:attrName>
                                        </p:attrNameLst>
                                      </p:cBhvr>
                                      <p:to>
                                        <p:strVal val="visible"/>
                                      </p:to>
                                    </p:set>
                                    <p:animEffect transition="in" filter="wipe(left)">
                                      <p:cBhvr>
                                        <p:cTn id="22" dur="300"/>
                                        <p:tgtEl>
                                          <p:spTgt spid="5837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8375"/>
                                        </p:tgtEl>
                                        <p:attrNameLst>
                                          <p:attrName>style.visibility</p:attrName>
                                        </p:attrNameLst>
                                      </p:cBhvr>
                                      <p:to>
                                        <p:strVal val="visible"/>
                                      </p:to>
                                    </p:set>
                                    <p:animEffect transition="in" filter="wipe(left)">
                                      <p:cBhvr>
                                        <p:cTn id="27" dur="300"/>
                                        <p:tgtEl>
                                          <p:spTgt spid="583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8377"/>
                                        </p:tgtEl>
                                        <p:attrNameLst>
                                          <p:attrName>style.visibility</p:attrName>
                                        </p:attrNameLst>
                                      </p:cBhvr>
                                      <p:to>
                                        <p:strVal val="visible"/>
                                      </p:to>
                                    </p:set>
                                    <p:animEffect transition="in" filter="wipe(left)">
                                      <p:cBhvr>
                                        <p:cTn id="32" dur="3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utoUpdateAnimBg="0" build="p"/>
      <p:bldP spid="58373" grpId="0" autoUpdateAnimBg="0"/>
      <p:bldP spid="58375" grpId="0" autoUpdateAnimBg="0"/>
      <p:bldP spid="58377" grpId="0" autoUpdateAnimBg="0"/>
      <p:bldP spid="58381" grpId="0" autoUpdateAnimBg="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1365481" y="531741"/>
            <a:ext cx="403669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 </a:t>
            </a:r>
            <a:r>
              <a:rPr lang="zh-CN" altLang="en-US" b="1" dirty="0">
                <a:latin typeface="宋体" panose="02010600030101010101" pitchFamily="2" charset="-122"/>
              </a:rPr>
              <a:t>参数值的选用</a:t>
            </a:r>
            <a:r>
              <a:rPr lang="zh-CN" altLang="en-US" b="1" dirty="0"/>
              <a:t> </a:t>
            </a:r>
            <a:endParaRPr lang="zh-CN" altLang="en-US" b="1" dirty="0"/>
          </a:p>
        </p:txBody>
      </p:sp>
      <p:sp>
        <p:nvSpPr>
          <p:cNvPr id="25605" name="Text Box 5"/>
          <p:cNvSpPr txBox="1">
            <a:spLocks noChangeArrowheads="1"/>
          </p:cNvSpPr>
          <p:nvPr/>
        </p:nvSpPr>
        <p:spPr bwMode="auto">
          <a:xfrm>
            <a:off x="490897" y="1872987"/>
            <a:ext cx="8176853" cy="1204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参数值的选用主要根据功能要求，其次考虑经济性和工艺的可能性。在满足功能要求的前提下，参数的允许值应尽可能选大些</a:t>
            </a:r>
            <a:r>
              <a:rPr lang="en-US" altLang="zh-CN" b="1" dirty="0"/>
              <a:t>【</a:t>
            </a:r>
            <a:r>
              <a:rPr lang="zh-CN" altLang="en-US" b="1" dirty="0"/>
              <a:t>除</a:t>
            </a:r>
            <a:r>
              <a:rPr lang="en-US" altLang="zh-CN" b="1" i="1" dirty="0" err="1"/>
              <a:t>Rmr</a:t>
            </a:r>
            <a:r>
              <a:rPr lang="en-US" altLang="zh-CN" b="1" dirty="0"/>
              <a:t>(</a:t>
            </a:r>
            <a:r>
              <a:rPr lang="en-US" altLang="zh-CN" b="1" i="1" dirty="0"/>
              <a:t>c</a:t>
            </a:r>
            <a:r>
              <a:rPr lang="en-US" altLang="zh-CN" b="1" dirty="0"/>
              <a:t>)</a:t>
            </a:r>
            <a:r>
              <a:rPr lang="zh-CN" altLang="en-US" b="1" dirty="0"/>
              <a:t>外</a:t>
            </a:r>
            <a:r>
              <a:rPr lang="en-US" altLang="zh-CN" b="1" dirty="0"/>
              <a:t>】</a:t>
            </a:r>
            <a:r>
              <a:rPr lang="zh-CN" altLang="en-US" b="1" dirty="0"/>
              <a:t> </a:t>
            </a:r>
            <a:endParaRPr lang="zh-CN" altLang="en-US" b="1" dirty="0"/>
          </a:p>
        </p:txBody>
      </p:sp>
      <p:sp>
        <p:nvSpPr>
          <p:cNvPr id="25607" name="Text Box 7"/>
          <p:cNvSpPr txBox="1">
            <a:spLocks noChangeArrowheads="1"/>
          </p:cNvSpPr>
          <p:nvPr/>
        </p:nvSpPr>
        <p:spPr bwMode="auto">
          <a:xfrm>
            <a:off x="503635" y="3608383"/>
            <a:ext cx="8335565"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用类比法初步确定表面粗糙度轮廓后，再根据零件的实际情况做适当调整。选用时应注意符合以下原则</a:t>
            </a:r>
            <a:r>
              <a:rPr lang="en-US" altLang="zh-CN" b="1" dirty="0"/>
              <a:t>：</a:t>
            </a:r>
            <a:endParaRPr lang="en-US" altLang="zh-CN" b="1" dirty="0"/>
          </a:p>
        </p:txBody>
      </p:sp>
      <p:sp>
        <p:nvSpPr>
          <p:cNvPr id="25608" name="Text Box 8"/>
          <p:cNvSpPr txBox="1">
            <a:spLocks noChangeArrowheads="1"/>
          </p:cNvSpPr>
          <p:nvPr/>
        </p:nvSpPr>
        <p:spPr bwMode="auto">
          <a:xfrm>
            <a:off x="384970" y="4430812"/>
            <a:ext cx="8387555"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zh-CN" altLang="en-US" b="1" dirty="0"/>
              <a:t>（1）同一零件上，工作表面的幅度参数（高度参数）轮廓算术平均偏差</a:t>
            </a:r>
            <a:r>
              <a:rPr lang="en-US" altLang="zh-CN" b="1" i="1" dirty="0">
                <a:solidFill>
                  <a:srgbClr val="CC3300"/>
                </a:solidFill>
              </a:rPr>
              <a:t>Ra</a:t>
            </a:r>
            <a:r>
              <a:rPr lang="en-US" altLang="zh-CN" b="1" dirty="0"/>
              <a:t>(</a:t>
            </a:r>
            <a:r>
              <a:rPr lang="zh-CN" altLang="en-US" b="1" dirty="0"/>
              <a:t>或轮廓最大高度</a:t>
            </a:r>
            <a:r>
              <a:rPr lang="en-US" altLang="zh-CN" b="1" i="1" dirty="0" err="1">
                <a:solidFill>
                  <a:srgbClr val="CC3300"/>
                </a:solidFill>
              </a:rPr>
              <a:t>Rz</a:t>
            </a:r>
            <a:r>
              <a:rPr lang="en-US" altLang="zh-CN" b="1" dirty="0"/>
              <a:t>)</a:t>
            </a:r>
            <a:r>
              <a:rPr lang="zh-CN" altLang="en-US" b="1" dirty="0"/>
              <a:t>值</a:t>
            </a:r>
            <a:r>
              <a:rPr lang="zh-CN" altLang="en-US" b="1" dirty="0">
                <a:solidFill>
                  <a:srgbClr val="CC3300"/>
                </a:solidFill>
              </a:rPr>
              <a:t>小于</a:t>
            </a:r>
            <a:r>
              <a:rPr lang="zh-CN" altLang="en-US" b="1" dirty="0"/>
              <a:t>非工作表面；</a:t>
            </a:r>
            <a:endParaRPr lang="zh-CN" altLang="en-US" b="1" dirty="0"/>
          </a:p>
        </p:txBody>
      </p:sp>
      <p:sp>
        <p:nvSpPr>
          <p:cNvPr id="25610" name="Text Box 10"/>
          <p:cNvSpPr txBox="1">
            <a:spLocks noChangeArrowheads="1"/>
          </p:cNvSpPr>
          <p:nvPr/>
        </p:nvSpPr>
        <p:spPr bwMode="auto">
          <a:xfrm>
            <a:off x="607854" y="5306378"/>
            <a:ext cx="8059896" cy="95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zh-CN" altLang="en-US" sz="2800" b="1" dirty="0"/>
              <a:t>（2）摩擦表面的轮廓算术平均偏差</a:t>
            </a:r>
            <a:r>
              <a:rPr lang="en-US" altLang="zh-CN" sz="2800" b="1" i="1" dirty="0">
                <a:solidFill>
                  <a:srgbClr val="CC3300"/>
                </a:solidFill>
              </a:rPr>
              <a:t>Ra</a:t>
            </a:r>
            <a:r>
              <a:rPr lang="en-US" altLang="zh-CN" sz="2800" b="1" dirty="0"/>
              <a:t>(</a:t>
            </a:r>
            <a:r>
              <a:rPr lang="zh-CN" altLang="en-US" sz="2800" b="1" dirty="0"/>
              <a:t>或轮廓最大高度</a:t>
            </a:r>
            <a:r>
              <a:rPr lang="en-US" altLang="zh-CN" sz="2800" b="1" i="1" dirty="0" err="1">
                <a:solidFill>
                  <a:srgbClr val="CC3300"/>
                </a:solidFill>
              </a:rPr>
              <a:t>Rz</a:t>
            </a:r>
            <a:r>
              <a:rPr lang="en-US" altLang="zh-CN" sz="2800" b="1" dirty="0"/>
              <a:t>)</a:t>
            </a:r>
            <a:r>
              <a:rPr lang="zh-CN" altLang="en-US" sz="2800" b="1" dirty="0"/>
              <a:t>值</a:t>
            </a:r>
            <a:r>
              <a:rPr lang="zh-CN" altLang="en-US" sz="2800" b="1" dirty="0">
                <a:solidFill>
                  <a:srgbClr val="CC3300"/>
                </a:solidFill>
              </a:rPr>
              <a:t>小于</a:t>
            </a:r>
            <a:r>
              <a:rPr lang="zh-CN" altLang="en-US" sz="2800" b="1" dirty="0"/>
              <a:t>非摩擦表面；</a:t>
            </a:r>
            <a:endParaRPr lang="zh-CN" altLang="en-US" sz="2800" b="1" dirty="0"/>
          </a:p>
        </p:txBody>
      </p:sp>
      <p:sp>
        <p:nvSpPr>
          <p:cNvPr id="25619" name="Text Box 19"/>
          <p:cNvSpPr txBox="1">
            <a:spLocks noChangeArrowheads="1"/>
          </p:cNvSpPr>
          <p:nvPr/>
        </p:nvSpPr>
        <p:spPr bwMode="auto">
          <a:xfrm>
            <a:off x="1107283" y="3069984"/>
            <a:ext cx="8036718"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参数值的选用</a:t>
            </a:r>
            <a:r>
              <a:rPr lang="zh-CN" altLang="en-US" b="1" dirty="0"/>
              <a:t> 方法一般根据经验统计资料</a:t>
            </a:r>
            <a:r>
              <a:rPr lang="en-US" altLang="zh-CN" b="1" dirty="0"/>
              <a:t>,</a:t>
            </a:r>
            <a:r>
              <a:rPr lang="zh-CN" altLang="en-US" b="1" dirty="0"/>
              <a:t>用类比法选用。</a:t>
            </a:r>
            <a:endParaRPr lang="zh-CN" altLang="en-US" b="1" dirty="0"/>
          </a:p>
        </p:txBody>
      </p:sp>
      <p:sp>
        <p:nvSpPr>
          <p:cNvPr id="25621" name="Text Box 21"/>
          <p:cNvSpPr txBox="1">
            <a:spLocks noChangeArrowheads="1"/>
          </p:cNvSpPr>
          <p:nvPr/>
        </p:nvSpPr>
        <p:spPr bwMode="auto">
          <a:xfrm>
            <a:off x="735112" y="947158"/>
            <a:ext cx="8037413"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参数值首先应从</a:t>
            </a:r>
            <a:r>
              <a:rPr lang="en-US" altLang="zh-CN" b="1" dirty="0"/>
              <a:t>GB/T1031-2009</a:t>
            </a:r>
            <a:r>
              <a:rPr lang="zh-CN" altLang="en-US" b="1" dirty="0"/>
              <a:t>（表</a:t>
            </a:r>
            <a:r>
              <a:rPr lang="en-US" altLang="zh-CN" b="1" dirty="0"/>
              <a:t>5.1~5.5</a:t>
            </a:r>
            <a:r>
              <a:rPr lang="zh-CN" altLang="en-US" b="1" dirty="0"/>
              <a:t>）中选取基本系列，必要时也可选其补充系列。</a:t>
            </a:r>
            <a:endParaRPr lang="zh-CN" altLang="en-US" b="1" dirty="0"/>
          </a:p>
        </p:txBody>
      </p:sp>
      <p:sp>
        <p:nvSpPr>
          <p:cNvPr id="1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left)">
                                      <p:cBhvr>
                                        <p:cTn id="7" dur="300"/>
                                        <p:tgtEl>
                                          <p:spTgt spid="256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21">
                                            <p:txEl>
                                              <p:pRg st="0" end="0"/>
                                            </p:txEl>
                                          </p:spTgt>
                                        </p:tgtEl>
                                        <p:attrNameLst>
                                          <p:attrName>style.visibility</p:attrName>
                                        </p:attrNameLst>
                                      </p:cBhvr>
                                      <p:to>
                                        <p:strVal val="visible"/>
                                      </p:to>
                                    </p:set>
                                    <p:animEffect transition="in" filter="wipe(left)">
                                      <p:cBhvr>
                                        <p:cTn id="12" dur="300"/>
                                        <p:tgtEl>
                                          <p:spTgt spid="256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5605"/>
                                        </p:tgtEl>
                                        <p:attrNameLst>
                                          <p:attrName>style.visibility</p:attrName>
                                        </p:attrNameLst>
                                      </p:cBhvr>
                                      <p:to>
                                        <p:strVal val="visible"/>
                                      </p:to>
                                    </p:set>
                                    <p:animEffect transition="in" filter="wipe(left)">
                                      <p:cBhvr>
                                        <p:cTn id="17" dur="300"/>
                                        <p:tgtEl>
                                          <p:spTgt spid="256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5619">
                                            <p:txEl>
                                              <p:pRg st="0" end="0"/>
                                            </p:txEl>
                                          </p:spTgt>
                                        </p:tgtEl>
                                        <p:attrNameLst>
                                          <p:attrName>style.visibility</p:attrName>
                                        </p:attrNameLst>
                                      </p:cBhvr>
                                      <p:to>
                                        <p:strVal val="visible"/>
                                      </p:to>
                                    </p:set>
                                    <p:animEffect transition="in" filter="wipe(left)">
                                      <p:cBhvr>
                                        <p:cTn id="22" dur="300"/>
                                        <p:tgtEl>
                                          <p:spTgt spid="2561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5607"/>
                                        </p:tgtEl>
                                        <p:attrNameLst>
                                          <p:attrName>style.visibility</p:attrName>
                                        </p:attrNameLst>
                                      </p:cBhvr>
                                      <p:to>
                                        <p:strVal val="visible"/>
                                      </p:to>
                                    </p:set>
                                    <p:animEffect transition="in" filter="wipe(left)">
                                      <p:cBhvr>
                                        <p:cTn id="27" dur="300"/>
                                        <p:tgtEl>
                                          <p:spTgt spid="2560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5608">
                                            <p:txEl>
                                              <p:pRg st="0" end="0"/>
                                            </p:txEl>
                                          </p:spTgt>
                                        </p:tgtEl>
                                        <p:attrNameLst>
                                          <p:attrName>style.visibility</p:attrName>
                                        </p:attrNameLst>
                                      </p:cBhvr>
                                      <p:to>
                                        <p:strVal val="visible"/>
                                      </p:to>
                                    </p:set>
                                    <p:animEffect transition="in" filter="wipe(left)">
                                      <p:cBhvr>
                                        <p:cTn id="32" dur="300"/>
                                        <p:tgtEl>
                                          <p:spTgt spid="2560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5610">
                                            <p:txEl>
                                              <p:pRg st="0" end="0"/>
                                            </p:txEl>
                                          </p:spTgt>
                                        </p:tgtEl>
                                        <p:attrNameLst>
                                          <p:attrName>style.visibility</p:attrName>
                                        </p:attrNameLst>
                                      </p:cBhvr>
                                      <p:to>
                                        <p:strVal val="visible"/>
                                      </p:to>
                                    </p:set>
                                    <p:animEffect transition="in" filter="wipe(left)">
                                      <p:cBhvr>
                                        <p:cTn id="37" dur="300"/>
                                        <p:tgtEl>
                                          <p:spTgt spid="256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build="p"/>
      <p:bldP spid="25605" grpId="0" autoUpdateAnimBg="0"/>
      <p:bldP spid="25607" grpId="0" autoUpdateAnimBg="0"/>
      <p:bldP spid="25608" grpId="0" autoUpdateAnimBg="0" build="p"/>
      <p:bldP spid="25610" grpId="0" autoUpdateAnimBg="0" build="p"/>
      <p:bldP spid="25619" grpId="0" autoUpdateAnimBg="0" build="p"/>
      <p:bldP spid="25621" grpId="0" autoUpdateAnimBg="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Text Box 4"/>
          <p:cNvSpPr txBox="1">
            <a:spLocks noChangeArrowheads="1"/>
          </p:cNvSpPr>
          <p:nvPr/>
        </p:nvSpPr>
        <p:spPr bwMode="auto">
          <a:xfrm>
            <a:off x="334486" y="1205411"/>
            <a:ext cx="8276114" cy="122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zh-CN" altLang="en-US" b="1" dirty="0"/>
              <a:t>（4）配合性质要求高的配合表面（如间隙小的配合表面）、受重载荷作用的过盈配合表面轮廓算术平均偏差</a:t>
            </a:r>
            <a:r>
              <a:rPr lang="en-US" altLang="zh-CN" b="1" i="1" dirty="0">
                <a:solidFill>
                  <a:srgbClr val="CC3300"/>
                </a:solidFill>
              </a:rPr>
              <a:t>Ra</a:t>
            </a:r>
            <a:r>
              <a:rPr lang="en-US" altLang="zh-CN" b="1" dirty="0"/>
              <a:t>(</a:t>
            </a:r>
            <a:r>
              <a:rPr lang="zh-CN" altLang="en-US" b="1" dirty="0"/>
              <a:t>或轮廓最大高度</a:t>
            </a:r>
            <a:r>
              <a:rPr lang="en-US" altLang="zh-CN" b="1" i="1" dirty="0" err="1">
                <a:solidFill>
                  <a:srgbClr val="CC3300"/>
                </a:solidFill>
              </a:rPr>
              <a:t>Rz</a:t>
            </a:r>
            <a:r>
              <a:rPr lang="en-US" altLang="zh-CN" b="1" dirty="0">
                <a:solidFill>
                  <a:srgbClr val="CC3300"/>
                </a:solidFill>
              </a:rPr>
              <a:t>)</a:t>
            </a:r>
            <a:r>
              <a:rPr lang="zh-CN" altLang="en-US" b="1" dirty="0"/>
              <a:t>值都应较小；</a:t>
            </a:r>
            <a:endParaRPr lang="zh-CN" altLang="en-US" b="1" dirty="0"/>
          </a:p>
        </p:txBody>
      </p:sp>
      <p:sp>
        <p:nvSpPr>
          <p:cNvPr id="116742" name="Text Box 6"/>
          <p:cNvSpPr txBox="1">
            <a:spLocks noChangeArrowheads="1"/>
          </p:cNvSpPr>
          <p:nvPr/>
        </p:nvSpPr>
        <p:spPr bwMode="auto">
          <a:xfrm>
            <a:off x="363062" y="2489179"/>
            <a:ext cx="7818913" cy="122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zh-CN" altLang="en-US" b="1" dirty="0"/>
              <a:t>（</a:t>
            </a:r>
            <a:r>
              <a:rPr lang="en-US" altLang="zh-CN" b="1" dirty="0"/>
              <a:t>5</a:t>
            </a:r>
            <a:r>
              <a:rPr lang="zh-CN" altLang="en-US" b="1" dirty="0"/>
              <a:t>）运动速度高、单位面积压力大，以及受交变应力作用的重要零件的圆角沟槽表面的轮廓算术平均偏差</a:t>
            </a:r>
            <a:r>
              <a:rPr lang="en-US" altLang="zh-CN" b="1" i="1" dirty="0">
                <a:solidFill>
                  <a:srgbClr val="CC3300"/>
                </a:solidFill>
              </a:rPr>
              <a:t>Ra</a:t>
            </a:r>
            <a:r>
              <a:rPr lang="en-US" altLang="zh-CN" b="1" dirty="0"/>
              <a:t>(</a:t>
            </a:r>
            <a:r>
              <a:rPr lang="zh-CN" altLang="en-US" b="1" dirty="0"/>
              <a:t>或轮廓最大高度</a:t>
            </a:r>
            <a:r>
              <a:rPr lang="en-US" altLang="zh-CN" b="1" i="1" dirty="0" err="1">
                <a:solidFill>
                  <a:srgbClr val="CC3300"/>
                </a:solidFill>
              </a:rPr>
              <a:t>Rz</a:t>
            </a:r>
            <a:r>
              <a:rPr lang="en-US" altLang="zh-CN" b="1" dirty="0">
                <a:solidFill>
                  <a:srgbClr val="CC3300"/>
                </a:solidFill>
              </a:rPr>
              <a:t>)</a:t>
            </a:r>
            <a:r>
              <a:rPr lang="zh-CN" altLang="en-US" b="1" dirty="0"/>
              <a:t>值都应较小；</a:t>
            </a:r>
            <a:endParaRPr lang="zh-CN" altLang="en-US" b="1" dirty="0"/>
          </a:p>
        </p:txBody>
      </p:sp>
      <p:sp>
        <p:nvSpPr>
          <p:cNvPr id="116743" name="Text Box 7"/>
          <p:cNvSpPr txBox="1">
            <a:spLocks noChangeArrowheads="1"/>
          </p:cNvSpPr>
          <p:nvPr/>
        </p:nvSpPr>
        <p:spPr bwMode="auto">
          <a:xfrm>
            <a:off x="351155" y="3697167"/>
            <a:ext cx="7754620"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en-US" altLang="zh-CN" b="1" dirty="0"/>
              <a:t>6</a:t>
            </a:r>
            <a:r>
              <a:rPr lang="zh-CN" altLang="en-US" b="1" dirty="0"/>
              <a:t>） 在确定</a:t>
            </a:r>
            <a:r>
              <a:rPr lang="en-US" altLang="zh-CN" b="1" i="1" dirty="0">
                <a:solidFill>
                  <a:srgbClr val="FF3300"/>
                </a:solidFill>
              </a:rPr>
              <a:t>Ra</a:t>
            </a:r>
            <a:r>
              <a:rPr lang="en-US" altLang="zh-CN" b="1" dirty="0">
                <a:solidFill>
                  <a:srgbClr val="FF3300"/>
                </a:solidFill>
              </a:rPr>
              <a:t>(</a:t>
            </a:r>
            <a:r>
              <a:rPr lang="zh-CN" altLang="en-US" b="1" dirty="0">
                <a:solidFill>
                  <a:srgbClr val="FF3300"/>
                </a:solidFill>
              </a:rPr>
              <a:t>或</a:t>
            </a:r>
            <a:r>
              <a:rPr lang="en-US" altLang="zh-CN" b="1" i="1" dirty="0" err="1">
                <a:solidFill>
                  <a:srgbClr val="FF3300"/>
                </a:solidFill>
              </a:rPr>
              <a:t>Rz</a:t>
            </a:r>
            <a:r>
              <a:rPr lang="en-US" altLang="zh-CN" b="1" dirty="0">
                <a:solidFill>
                  <a:srgbClr val="FF3300"/>
                </a:solidFill>
              </a:rPr>
              <a:t>)</a:t>
            </a:r>
            <a:r>
              <a:rPr lang="zh-CN" altLang="en-US" b="1" dirty="0">
                <a:solidFill>
                  <a:srgbClr val="FF3300"/>
                </a:solidFill>
              </a:rPr>
              <a:t>值</a:t>
            </a:r>
            <a:r>
              <a:rPr lang="zh-CN" altLang="en-US" b="1" dirty="0"/>
              <a:t>时，应注意</a:t>
            </a:r>
            <a:r>
              <a:rPr lang="zh-CN" altLang="en-US" b="1" dirty="0">
                <a:solidFill>
                  <a:srgbClr val="FF3300"/>
                </a:solidFill>
              </a:rPr>
              <a:t>与尺寸公差</a:t>
            </a:r>
            <a:r>
              <a:rPr lang="zh-CN" altLang="en-US" b="1" dirty="0"/>
              <a:t>（</a:t>
            </a:r>
            <a:r>
              <a:rPr lang="en-US" altLang="zh-CN" b="1" i="1" dirty="0">
                <a:solidFill>
                  <a:srgbClr val="FF3300"/>
                </a:solidFill>
              </a:rPr>
              <a:t>T</a:t>
            </a:r>
            <a:r>
              <a:rPr lang="en-US" altLang="zh-CN" b="1" dirty="0"/>
              <a:t>）</a:t>
            </a:r>
            <a:r>
              <a:rPr lang="zh-CN" altLang="en-US" b="1" dirty="0">
                <a:solidFill>
                  <a:srgbClr val="FF3300"/>
                </a:solidFill>
              </a:rPr>
              <a:t>和几何公差</a:t>
            </a:r>
            <a:r>
              <a:rPr lang="zh-CN" altLang="en-US" b="1" dirty="0"/>
              <a:t>（</a:t>
            </a:r>
            <a:r>
              <a:rPr lang="en-US" altLang="zh-CN" b="1" i="1" dirty="0">
                <a:solidFill>
                  <a:srgbClr val="FF3300"/>
                </a:solidFill>
              </a:rPr>
              <a:t>t</a:t>
            </a:r>
            <a:r>
              <a:rPr lang="en-US" altLang="zh-CN" b="1" dirty="0"/>
              <a:t>）</a:t>
            </a:r>
            <a:r>
              <a:rPr lang="zh-CN" altLang="en-US" b="1" dirty="0"/>
              <a:t>的协调。</a:t>
            </a:r>
            <a:endParaRPr lang="zh-CN" altLang="en-US" b="1" dirty="0">
              <a:latin typeface="宋体" panose="02010600030101010101" pitchFamily="2" charset="-122"/>
            </a:endParaRPr>
          </a:p>
        </p:txBody>
      </p:sp>
      <p:sp>
        <p:nvSpPr>
          <p:cNvPr id="116747" name="Rectangle 11"/>
          <p:cNvSpPr>
            <a:spLocks noChangeArrowheads="1"/>
          </p:cNvSpPr>
          <p:nvPr/>
        </p:nvSpPr>
        <p:spPr bwMode="auto">
          <a:xfrm>
            <a:off x="493555" y="4559619"/>
            <a:ext cx="7488395"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r>
              <a:rPr lang="zh-CN" altLang="en-US" sz="2400" b="1" dirty="0" smtClean="0"/>
              <a:t>        ① </a:t>
            </a:r>
            <a:r>
              <a:rPr lang="zh-CN" altLang="en-US" sz="2400" b="1" dirty="0"/>
              <a:t>尺寸公差值越小，几何公差值、表面粗糙度轮廓的</a:t>
            </a:r>
            <a:r>
              <a:rPr lang="en-US" altLang="zh-CN" sz="2400" b="1" i="1" dirty="0"/>
              <a:t>Ra</a:t>
            </a:r>
            <a:r>
              <a:rPr lang="zh-CN" altLang="en-US" sz="2400" b="1" dirty="0"/>
              <a:t>、</a:t>
            </a:r>
            <a:r>
              <a:rPr lang="en-US" altLang="zh-CN" sz="2400" b="1" i="1" dirty="0" err="1" smtClean="0"/>
              <a:t>Rz</a:t>
            </a:r>
            <a:r>
              <a:rPr lang="en-US" altLang="zh-CN" sz="2400" b="1" i="1" dirty="0"/>
              <a:t> </a:t>
            </a:r>
            <a:r>
              <a:rPr lang="en-US" altLang="zh-CN" sz="2400" b="1" i="1" dirty="0" smtClean="0"/>
              <a:t>   </a:t>
            </a:r>
            <a:r>
              <a:rPr lang="zh-CN" altLang="en-US" sz="2400" b="1" dirty="0" smtClean="0"/>
              <a:t>值</a:t>
            </a:r>
            <a:r>
              <a:rPr lang="zh-CN" altLang="en-US" sz="2400" b="1" dirty="0"/>
              <a:t>应越小。</a:t>
            </a:r>
            <a:endParaRPr lang="zh-CN" altLang="en-US" sz="2400" b="1" dirty="0"/>
          </a:p>
        </p:txBody>
      </p:sp>
      <p:sp>
        <p:nvSpPr>
          <p:cNvPr id="116748" name="Rectangle 12"/>
          <p:cNvSpPr>
            <a:spLocks noChangeArrowheads="1"/>
          </p:cNvSpPr>
          <p:nvPr/>
        </p:nvSpPr>
        <p:spPr bwMode="auto">
          <a:xfrm>
            <a:off x="483554" y="5432109"/>
            <a:ext cx="7641271" cy="81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r>
              <a:rPr lang="zh-CN" altLang="en-US" sz="2500" b="1" dirty="0">
                <a:latin typeface="宋体" panose="02010600030101010101" pitchFamily="2" charset="-122"/>
              </a:rPr>
              <a:t>  </a:t>
            </a:r>
            <a:r>
              <a:rPr lang="zh-CN" altLang="en-US" sz="2500" b="1" dirty="0" smtClean="0">
                <a:latin typeface="宋体" panose="02010600030101010101" pitchFamily="2" charset="-122"/>
              </a:rPr>
              <a:t>  </a:t>
            </a:r>
            <a:r>
              <a:rPr lang="zh-CN" altLang="en-US" sz="2400" b="1" dirty="0" smtClean="0">
                <a:latin typeface="宋体" panose="02010600030101010101" pitchFamily="2" charset="-122"/>
              </a:rPr>
              <a:t>②</a:t>
            </a:r>
            <a:r>
              <a:rPr lang="zh-CN" altLang="en-US" sz="2400" b="1" dirty="0" smtClean="0"/>
              <a:t> </a:t>
            </a:r>
            <a:r>
              <a:rPr lang="zh-CN" altLang="en-US" sz="2400" b="1" dirty="0"/>
              <a:t>同一公差等级时，轴的表面粗糙度轮廓的</a:t>
            </a:r>
            <a:r>
              <a:rPr lang="en-US" altLang="zh-CN" sz="2400" b="1" i="1" dirty="0"/>
              <a:t>Ra</a:t>
            </a:r>
            <a:r>
              <a:rPr lang="zh-CN" altLang="en-US" sz="2400" b="1" dirty="0"/>
              <a:t>、</a:t>
            </a:r>
            <a:r>
              <a:rPr lang="en-US" altLang="zh-CN" sz="2400" b="1" i="1" dirty="0" err="1"/>
              <a:t>Rz</a:t>
            </a:r>
            <a:r>
              <a:rPr lang="zh-CN" altLang="en-US" sz="2400" b="1" dirty="0"/>
              <a:t>值应</a:t>
            </a:r>
            <a:r>
              <a:rPr lang="zh-CN" altLang="en-US" sz="2400" b="1" dirty="0" smtClean="0"/>
              <a:t>比孔</a:t>
            </a:r>
            <a:r>
              <a:rPr lang="zh-CN" altLang="en-US" sz="2400" b="1" dirty="0"/>
              <a:t>小。</a:t>
            </a:r>
            <a:endParaRPr lang="zh-CN" altLang="en-US" sz="2400" b="1" dirty="0"/>
          </a:p>
        </p:txBody>
      </p:sp>
      <p:sp>
        <p:nvSpPr>
          <p:cNvPr id="116750" name="Text Box 14"/>
          <p:cNvSpPr txBox="1">
            <a:spLocks noChangeArrowheads="1"/>
          </p:cNvSpPr>
          <p:nvPr/>
        </p:nvSpPr>
        <p:spPr bwMode="auto">
          <a:xfrm>
            <a:off x="350838" y="392929"/>
            <a:ext cx="8288337"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     </a:t>
            </a:r>
            <a:r>
              <a:rPr lang="zh-CN" altLang="en-US" b="1" dirty="0"/>
              <a:t>（3）一般情况过盈配合表面的轮廓算术平均偏差</a:t>
            </a:r>
            <a:r>
              <a:rPr lang="en-US" altLang="zh-CN" b="1" i="1" dirty="0">
                <a:solidFill>
                  <a:srgbClr val="CC3300"/>
                </a:solidFill>
              </a:rPr>
              <a:t>Ra</a:t>
            </a:r>
            <a:r>
              <a:rPr lang="en-US" altLang="zh-CN" b="1" dirty="0"/>
              <a:t>（</a:t>
            </a:r>
            <a:r>
              <a:rPr lang="zh-CN" altLang="en-US" b="1" dirty="0"/>
              <a:t>或轮廓最大高度</a:t>
            </a:r>
            <a:r>
              <a:rPr lang="en-US" altLang="zh-CN" b="1" i="1" dirty="0" err="1">
                <a:solidFill>
                  <a:srgbClr val="CC3300"/>
                </a:solidFill>
              </a:rPr>
              <a:t>Rz</a:t>
            </a:r>
            <a:r>
              <a:rPr lang="en-US" altLang="zh-CN" b="1" dirty="0"/>
              <a:t>）</a:t>
            </a:r>
            <a:r>
              <a:rPr lang="zh-CN" altLang="en-US" b="1" dirty="0"/>
              <a:t>值小于间隙配合的表面；</a:t>
            </a:r>
            <a:endParaRPr lang="zh-CN" altLang="en-US" b="1" i="1" dirty="0"/>
          </a:p>
        </p:txBody>
      </p:sp>
      <p:sp>
        <p:nvSpPr>
          <p:cNvPr id="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6750"/>
                                        </p:tgtEl>
                                        <p:attrNameLst>
                                          <p:attrName>style.visibility</p:attrName>
                                        </p:attrNameLst>
                                      </p:cBhvr>
                                      <p:to>
                                        <p:strVal val="visible"/>
                                      </p:to>
                                    </p:set>
                                    <p:animEffect transition="in" filter="wipe(left)">
                                      <p:cBhvr>
                                        <p:cTn id="7" dur="300"/>
                                        <p:tgtEl>
                                          <p:spTgt spid="1167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6740">
                                            <p:txEl>
                                              <p:pRg st="0" end="0"/>
                                            </p:txEl>
                                          </p:spTgt>
                                        </p:tgtEl>
                                        <p:attrNameLst>
                                          <p:attrName>style.visibility</p:attrName>
                                        </p:attrNameLst>
                                      </p:cBhvr>
                                      <p:to>
                                        <p:strVal val="visible"/>
                                      </p:to>
                                    </p:set>
                                    <p:animEffect transition="in" filter="wipe(left)">
                                      <p:cBhvr>
                                        <p:cTn id="12" dur="300"/>
                                        <p:tgtEl>
                                          <p:spTgt spid="1167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6742">
                                            <p:txEl>
                                              <p:pRg st="0" end="0"/>
                                            </p:txEl>
                                          </p:spTgt>
                                        </p:tgtEl>
                                        <p:attrNameLst>
                                          <p:attrName>style.visibility</p:attrName>
                                        </p:attrNameLst>
                                      </p:cBhvr>
                                      <p:to>
                                        <p:strVal val="visible"/>
                                      </p:to>
                                    </p:set>
                                    <p:animEffect transition="in" filter="wipe(left)">
                                      <p:cBhvr>
                                        <p:cTn id="17" dur="300"/>
                                        <p:tgtEl>
                                          <p:spTgt spid="1167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6743">
                                            <p:txEl>
                                              <p:pRg st="0" end="0"/>
                                            </p:txEl>
                                          </p:spTgt>
                                        </p:tgtEl>
                                        <p:attrNameLst>
                                          <p:attrName>style.visibility</p:attrName>
                                        </p:attrNameLst>
                                      </p:cBhvr>
                                      <p:to>
                                        <p:strVal val="visible"/>
                                      </p:to>
                                    </p:set>
                                    <p:animEffect transition="in" filter="wipe(left)">
                                      <p:cBhvr>
                                        <p:cTn id="22" dur="300"/>
                                        <p:tgtEl>
                                          <p:spTgt spid="11674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6747"/>
                                        </p:tgtEl>
                                        <p:attrNameLst>
                                          <p:attrName>style.visibility</p:attrName>
                                        </p:attrNameLst>
                                      </p:cBhvr>
                                      <p:to>
                                        <p:strVal val="visible"/>
                                      </p:to>
                                    </p:set>
                                    <p:animEffect transition="in" filter="wipe(left)">
                                      <p:cBhvr>
                                        <p:cTn id="27" dur="2000"/>
                                        <p:tgtEl>
                                          <p:spTgt spid="1167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6748"/>
                                        </p:tgtEl>
                                        <p:attrNameLst>
                                          <p:attrName>style.visibility</p:attrName>
                                        </p:attrNameLst>
                                      </p:cBhvr>
                                      <p:to>
                                        <p:strVal val="visible"/>
                                      </p:to>
                                    </p:set>
                                    <p:animEffect transition="in" filter="wipe(left)">
                                      <p:cBhvr>
                                        <p:cTn id="32" dur="2000"/>
                                        <p:tgtEl>
                                          <p:spTgt spid="116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autoUpdateAnimBg="0" build="p"/>
      <p:bldP spid="116742" grpId="0" autoUpdateAnimBg="0" build="p"/>
      <p:bldP spid="116743" grpId="0" autoUpdateAnimBg="0" build="p"/>
      <p:bldP spid="116747" grpId="0"/>
      <p:bldP spid="116748" grpId="0"/>
      <p:bldP spid="11675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Text Box 4"/>
          <p:cNvSpPr txBox="1">
            <a:spLocks noChangeArrowheads="1"/>
          </p:cNvSpPr>
          <p:nvPr/>
        </p:nvSpPr>
        <p:spPr bwMode="auto">
          <a:xfrm>
            <a:off x="237333" y="3569971"/>
            <a:ext cx="7668418"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     </a:t>
            </a:r>
            <a:r>
              <a:rPr lang="zh-CN" altLang="en-US" b="1" dirty="0"/>
              <a:t>（</a:t>
            </a:r>
            <a:r>
              <a:rPr lang="en-US" altLang="zh-CN" b="1" dirty="0"/>
              <a:t>7</a:t>
            </a:r>
            <a:r>
              <a:rPr lang="zh-CN" altLang="en-US" b="1" dirty="0"/>
              <a:t>）要求防腐蚀、密封性能好或要求外表美观的零件的表面粗糙度轮廓数值应较小。</a:t>
            </a:r>
            <a:endParaRPr lang="en-US" altLang="zh-CN" b="1" dirty="0"/>
          </a:p>
        </p:txBody>
      </p:sp>
      <p:sp>
        <p:nvSpPr>
          <p:cNvPr id="33797" name="Text Box 5"/>
          <p:cNvSpPr txBox="1">
            <a:spLocks noChangeArrowheads="1"/>
          </p:cNvSpPr>
          <p:nvPr/>
        </p:nvSpPr>
        <p:spPr bwMode="auto">
          <a:xfrm>
            <a:off x="312104" y="4414838"/>
            <a:ext cx="7717472" cy="122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    </a:t>
            </a:r>
            <a:r>
              <a:rPr lang="zh-CN" altLang="en-US" b="1" dirty="0"/>
              <a:t>（</a:t>
            </a:r>
            <a:r>
              <a:rPr lang="en-US" altLang="zh-CN" b="1" dirty="0"/>
              <a:t>8</a:t>
            </a:r>
            <a:r>
              <a:rPr lang="zh-CN" altLang="en-US" b="1" dirty="0"/>
              <a:t>）凡是有关标准对表面粗糙度轮廓要求已有规定（如与滚动轴承配合的轴颈和外壳孔的表面），则应按该标准规定的表面粗糙度轮廓数值选用。</a:t>
            </a:r>
            <a:endParaRPr lang="zh-CN" altLang="en-US" b="1" dirty="0"/>
          </a:p>
        </p:txBody>
      </p:sp>
      <p:sp>
        <p:nvSpPr>
          <p:cNvPr id="33798" name="Text Box 6"/>
          <p:cNvSpPr txBox="1">
            <a:spLocks noChangeArrowheads="1"/>
          </p:cNvSpPr>
          <p:nvPr/>
        </p:nvSpPr>
        <p:spPr bwMode="auto">
          <a:xfrm>
            <a:off x="1096885" y="5608320"/>
            <a:ext cx="5608715" cy="712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60000"/>
              </a:lnSpc>
            </a:pPr>
            <a:r>
              <a:rPr lang="zh-CN" altLang="en-US" b="1" dirty="0">
                <a:solidFill>
                  <a:srgbClr val="FF3300"/>
                </a:solidFill>
                <a:latin typeface="宋体" panose="02010600030101010101" pitchFamily="2" charset="-122"/>
              </a:rPr>
              <a:t>选用时可参考表</a:t>
            </a:r>
            <a:r>
              <a:rPr lang="zh-CN" altLang="en-US" b="1" dirty="0">
                <a:solidFill>
                  <a:srgbClr val="FF3300"/>
                </a:solidFill>
              </a:rPr>
              <a:t>5.6～5.8。</a:t>
            </a:r>
            <a:endParaRPr lang="zh-CN" altLang="en-US" b="1" dirty="0">
              <a:solidFill>
                <a:srgbClr val="FF3300"/>
              </a:solidFill>
            </a:endParaRPr>
          </a:p>
        </p:txBody>
      </p:sp>
      <p:sp>
        <p:nvSpPr>
          <p:cNvPr id="33803" name="Text Box 11"/>
          <p:cNvSpPr txBox="1">
            <a:spLocks noChangeArrowheads="1"/>
          </p:cNvSpPr>
          <p:nvPr/>
        </p:nvSpPr>
        <p:spPr bwMode="auto">
          <a:xfrm>
            <a:off x="842011" y="1834515"/>
            <a:ext cx="6577964" cy="55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i="1" dirty="0"/>
              <a:t>t </a:t>
            </a:r>
            <a:r>
              <a:rPr lang="en-US" altLang="zh-CN" b="1" dirty="0"/>
              <a:t>≈ 0.6</a:t>
            </a:r>
            <a:r>
              <a:rPr lang="en-US" altLang="zh-CN" b="1" i="1" dirty="0"/>
              <a:t>T  </a:t>
            </a:r>
            <a:r>
              <a:rPr lang="zh-CN" altLang="en-US" b="1" dirty="0"/>
              <a:t>时，    </a:t>
            </a:r>
            <a:r>
              <a:rPr lang="en-US" altLang="zh-CN" b="1" i="1" dirty="0"/>
              <a:t>Ra≤ </a:t>
            </a:r>
            <a:r>
              <a:rPr lang="en-US" altLang="zh-CN" b="1" dirty="0"/>
              <a:t>0.05</a:t>
            </a:r>
            <a:r>
              <a:rPr lang="en-US" altLang="zh-CN" b="1" i="1" dirty="0"/>
              <a:t>T  </a:t>
            </a:r>
            <a:r>
              <a:rPr lang="en-US" altLang="zh-CN" b="1" dirty="0"/>
              <a:t> ，    </a:t>
            </a:r>
            <a:r>
              <a:rPr lang="en-US" altLang="zh-CN" b="1" i="1" dirty="0" err="1"/>
              <a:t>Rz</a:t>
            </a:r>
            <a:r>
              <a:rPr lang="en-US" altLang="zh-CN" b="1" i="1" dirty="0"/>
              <a:t> </a:t>
            </a:r>
            <a:r>
              <a:rPr lang="en-US" altLang="zh-CN" b="1" dirty="0"/>
              <a:t>≤0.2</a:t>
            </a:r>
            <a:r>
              <a:rPr lang="en-US" altLang="zh-CN" b="1" i="1" dirty="0"/>
              <a:t>T</a:t>
            </a:r>
            <a:endParaRPr lang="en-US" altLang="zh-CN" b="1" i="1" dirty="0"/>
          </a:p>
        </p:txBody>
      </p:sp>
      <p:sp>
        <p:nvSpPr>
          <p:cNvPr id="33804" name="Text Box 12"/>
          <p:cNvSpPr txBox="1">
            <a:spLocks noChangeArrowheads="1"/>
          </p:cNvSpPr>
          <p:nvPr/>
        </p:nvSpPr>
        <p:spPr bwMode="auto">
          <a:xfrm>
            <a:off x="842012" y="2282190"/>
            <a:ext cx="6654164" cy="558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en-US" altLang="zh-CN" b="1" i="1" dirty="0"/>
              <a:t>t </a:t>
            </a:r>
            <a:r>
              <a:rPr lang="en-US" altLang="zh-CN" b="1" dirty="0"/>
              <a:t>≈ 0.4</a:t>
            </a:r>
            <a:r>
              <a:rPr lang="en-US" altLang="zh-CN" b="1" i="1" dirty="0"/>
              <a:t>T  </a:t>
            </a:r>
            <a:r>
              <a:rPr lang="zh-CN" altLang="en-US" b="1" dirty="0"/>
              <a:t>时，    </a:t>
            </a:r>
            <a:r>
              <a:rPr lang="en-US" altLang="zh-CN" b="1" i="1" dirty="0"/>
              <a:t>Ra≤ </a:t>
            </a:r>
            <a:r>
              <a:rPr lang="en-US" altLang="zh-CN" b="1" dirty="0"/>
              <a:t>0.025</a:t>
            </a:r>
            <a:r>
              <a:rPr lang="en-US" altLang="zh-CN" b="1" i="1" dirty="0"/>
              <a:t>T</a:t>
            </a:r>
            <a:r>
              <a:rPr lang="en-US" altLang="zh-CN" b="1" dirty="0"/>
              <a:t> ，    </a:t>
            </a:r>
            <a:r>
              <a:rPr lang="en-US" altLang="zh-CN" b="1" i="1" dirty="0"/>
              <a:t>Rz≤</a:t>
            </a:r>
            <a:r>
              <a:rPr lang="en-US" altLang="zh-CN" b="1" dirty="0"/>
              <a:t>0.1</a:t>
            </a:r>
            <a:r>
              <a:rPr lang="en-US" altLang="zh-CN" b="1" i="1" dirty="0"/>
              <a:t>T</a:t>
            </a:r>
            <a:endParaRPr lang="zh-CN" altLang="en-US" b="1" dirty="0"/>
          </a:p>
        </p:txBody>
      </p:sp>
      <p:sp>
        <p:nvSpPr>
          <p:cNvPr id="33805" name="Text Box 13"/>
          <p:cNvSpPr txBox="1">
            <a:spLocks noChangeArrowheads="1"/>
          </p:cNvSpPr>
          <p:nvPr/>
        </p:nvSpPr>
        <p:spPr bwMode="auto">
          <a:xfrm>
            <a:off x="842010" y="2747010"/>
            <a:ext cx="636841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1" dirty="0"/>
              <a:t>t </a:t>
            </a:r>
            <a:r>
              <a:rPr lang="en-US" altLang="zh-CN" b="1" dirty="0"/>
              <a:t>≈ 0.25</a:t>
            </a:r>
            <a:r>
              <a:rPr lang="en-US" altLang="zh-CN" b="1" i="1" dirty="0"/>
              <a:t>T  </a:t>
            </a:r>
            <a:r>
              <a:rPr lang="zh-CN" altLang="en-US" b="1" dirty="0"/>
              <a:t>时，   </a:t>
            </a:r>
            <a:r>
              <a:rPr lang="en-US" altLang="zh-CN" b="1" i="1" dirty="0"/>
              <a:t>Ra≤ </a:t>
            </a:r>
            <a:r>
              <a:rPr lang="en-US" altLang="zh-CN" b="1" dirty="0"/>
              <a:t>0.012</a:t>
            </a:r>
            <a:r>
              <a:rPr lang="en-US" altLang="zh-CN" b="1" i="1" dirty="0"/>
              <a:t>T</a:t>
            </a:r>
            <a:r>
              <a:rPr lang="en-US" altLang="zh-CN" b="1" dirty="0"/>
              <a:t> ，   </a:t>
            </a:r>
            <a:r>
              <a:rPr lang="en-US" altLang="zh-CN" b="1" i="1" dirty="0"/>
              <a:t>Rz≤</a:t>
            </a:r>
            <a:r>
              <a:rPr lang="en-US" altLang="zh-CN" b="1" dirty="0"/>
              <a:t>0.05</a:t>
            </a:r>
            <a:r>
              <a:rPr lang="en-US" altLang="zh-CN" b="1" i="1" dirty="0"/>
              <a:t>T</a:t>
            </a:r>
            <a:endParaRPr lang="zh-CN" altLang="en-US" b="1" dirty="0"/>
          </a:p>
        </p:txBody>
      </p:sp>
      <p:sp>
        <p:nvSpPr>
          <p:cNvPr id="33806" name="Text Box 14"/>
          <p:cNvSpPr txBox="1">
            <a:spLocks noChangeArrowheads="1"/>
          </p:cNvSpPr>
          <p:nvPr/>
        </p:nvSpPr>
        <p:spPr bwMode="auto">
          <a:xfrm>
            <a:off x="280672" y="1046891"/>
            <a:ext cx="7987028" cy="85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500" b="1" i="1" dirty="0"/>
              <a:t>        </a:t>
            </a:r>
            <a:r>
              <a:rPr lang="zh-CN" altLang="en-US" b="1" dirty="0"/>
              <a:t>在协调尺寸公差</a:t>
            </a:r>
            <a:r>
              <a:rPr lang="en-US" altLang="zh-CN" b="1" i="1" dirty="0"/>
              <a:t>T</a:t>
            </a:r>
            <a:r>
              <a:rPr lang="zh-CN" altLang="en-US" b="1" dirty="0"/>
              <a:t>、几何</a:t>
            </a:r>
            <a:r>
              <a:rPr lang="zh-CN" altLang="en-US" b="1" dirty="0" smtClean="0"/>
              <a:t>公差 </a:t>
            </a:r>
            <a:r>
              <a:rPr lang="en-US" altLang="zh-CN" b="1" i="1" dirty="0" smtClean="0"/>
              <a:t>t </a:t>
            </a:r>
            <a:r>
              <a:rPr lang="zh-CN" altLang="en-US" b="1" dirty="0" smtClean="0"/>
              <a:t>和</a:t>
            </a:r>
            <a:r>
              <a:rPr lang="zh-CN" altLang="en-US" b="1" dirty="0"/>
              <a:t>表面粗糙度轮廓时，下列关系式供参考：</a:t>
            </a:r>
            <a:endParaRPr lang="zh-CN" altLang="en-US" b="1" dirty="0"/>
          </a:p>
        </p:txBody>
      </p:sp>
      <p:sp>
        <p:nvSpPr>
          <p:cNvPr id="33807" name="Rectangle 15"/>
          <p:cNvSpPr>
            <a:spLocks noChangeArrowheads="1"/>
          </p:cNvSpPr>
          <p:nvPr/>
        </p:nvSpPr>
        <p:spPr bwMode="auto">
          <a:xfrm>
            <a:off x="326074" y="234409"/>
            <a:ext cx="8065451" cy="812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r>
              <a:rPr lang="zh-CN" altLang="en-US" sz="2500" b="1" dirty="0">
                <a:latin typeface="宋体" panose="02010600030101010101" pitchFamily="2" charset="-122"/>
              </a:rPr>
              <a:t> </a:t>
            </a:r>
            <a:r>
              <a:rPr lang="zh-CN" altLang="en-US" sz="2500" b="1" dirty="0" smtClean="0">
                <a:latin typeface="宋体" panose="02010600030101010101" pitchFamily="2" charset="-122"/>
              </a:rPr>
              <a:t>   </a:t>
            </a:r>
            <a:r>
              <a:rPr lang="zh-CN" altLang="en-US" sz="2400" b="1" dirty="0">
                <a:latin typeface="宋体" panose="02010600030101010101" pitchFamily="2" charset="-122"/>
              </a:rPr>
              <a:t>③</a:t>
            </a:r>
            <a:r>
              <a:rPr lang="zh-CN" altLang="en-US" sz="2400" b="1" dirty="0"/>
              <a:t> 对同一公差等级的不同尺寸的孔或轴，尺寸小的孔或轴</a:t>
            </a:r>
            <a:r>
              <a:rPr lang="zh-CN" altLang="en-US" sz="2400" b="1" dirty="0" smtClean="0"/>
              <a:t>的表面粗糙度</a:t>
            </a:r>
            <a:r>
              <a:rPr lang="zh-CN" altLang="en-US" sz="2400" b="1" dirty="0"/>
              <a:t>轮廓的</a:t>
            </a:r>
            <a:r>
              <a:rPr lang="en-US" altLang="zh-CN" sz="2400" b="1" i="1" dirty="0"/>
              <a:t>Ra</a:t>
            </a:r>
            <a:r>
              <a:rPr lang="zh-CN" altLang="en-US" sz="2400" b="1" dirty="0"/>
              <a:t>、</a:t>
            </a:r>
            <a:r>
              <a:rPr lang="en-US" altLang="zh-CN" sz="2400" b="1" i="1" dirty="0" err="1"/>
              <a:t>Rz</a:t>
            </a:r>
            <a:r>
              <a:rPr lang="zh-CN" altLang="en-US" sz="2400" b="1" dirty="0"/>
              <a:t>值比大尺寸小一些。</a:t>
            </a:r>
            <a:endParaRPr lang="zh-CN" altLang="en-US" sz="2400" b="1" dirty="0"/>
          </a:p>
        </p:txBody>
      </p:sp>
      <p:sp>
        <p:nvSpPr>
          <p:cNvPr id="11" name="Text Box 13"/>
          <p:cNvSpPr txBox="1">
            <a:spLocks noChangeArrowheads="1"/>
          </p:cNvSpPr>
          <p:nvPr/>
        </p:nvSpPr>
        <p:spPr bwMode="auto">
          <a:xfrm>
            <a:off x="870903" y="3140393"/>
            <a:ext cx="6177597"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1" dirty="0"/>
              <a:t>t </a:t>
            </a:r>
            <a:r>
              <a:rPr lang="en-US" altLang="zh-CN" b="1" dirty="0"/>
              <a:t>&lt; 0.25</a:t>
            </a:r>
            <a:r>
              <a:rPr lang="en-US" altLang="zh-CN" b="1" i="1" dirty="0"/>
              <a:t>T  </a:t>
            </a:r>
            <a:r>
              <a:rPr lang="zh-CN" altLang="en-US" b="1" dirty="0"/>
              <a:t>时，  </a:t>
            </a:r>
            <a:r>
              <a:rPr lang="en-US" altLang="zh-CN" b="1" i="1" dirty="0"/>
              <a:t>Ra≤ </a:t>
            </a:r>
            <a:r>
              <a:rPr lang="en-US" altLang="zh-CN" b="1" dirty="0"/>
              <a:t>0.15</a:t>
            </a:r>
            <a:r>
              <a:rPr lang="en-US" altLang="zh-CN" b="1" i="1" dirty="0"/>
              <a:t>t </a:t>
            </a:r>
            <a:r>
              <a:rPr lang="en-US" altLang="zh-CN" b="1" dirty="0"/>
              <a:t>，       </a:t>
            </a:r>
            <a:r>
              <a:rPr lang="en-US" altLang="zh-CN" b="1" i="1" dirty="0"/>
              <a:t>Rz≤</a:t>
            </a:r>
            <a:r>
              <a:rPr lang="en-US" altLang="zh-CN" b="1" dirty="0"/>
              <a:t>0.6</a:t>
            </a:r>
            <a:r>
              <a:rPr lang="en-US" altLang="zh-CN" b="1" i="1" dirty="0"/>
              <a:t>t</a:t>
            </a:r>
            <a:endParaRPr lang="zh-CN" altLang="en-US" b="1" i="1" dirty="0"/>
          </a:p>
        </p:txBody>
      </p:sp>
      <p:sp>
        <p:nvSpPr>
          <p:cNvPr id="12"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807"/>
                                        </p:tgtEl>
                                        <p:attrNameLst>
                                          <p:attrName>style.visibility</p:attrName>
                                        </p:attrNameLst>
                                      </p:cBhvr>
                                      <p:to>
                                        <p:strVal val="visible"/>
                                      </p:to>
                                    </p:set>
                                    <p:animEffect transition="in" filter="wipe(left)">
                                      <p:cBhvr>
                                        <p:cTn id="7" dur="2000"/>
                                        <p:tgtEl>
                                          <p:spTgt spid="338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806">
                                            <p:txEl>
                                              <p:pRg st="0" end="0"/>
                                            </p:txEl>
                                          </p:spTgt>
                                        </p:tgtEl>
                                        <p:attrNameLst>
                                          <p:attrName>style.visibility</p:attrName>
                                        </p:attrNameLst>
                                      </p:cBhvr>
                                      <p:to>
                                        <p:strVal val="visible"/>
                                      </p:to>
                                    </p:set>
                                    <p:animEffect transition="in" filter="wipe(left)">
                                      <p:cBhvr>
                                        <p:cTn id="12" dur="300"/>
                                        <p:tgtEl>
                                          <p:spTgt spid="3380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803">
                                            <p:txEl>
                                              <p:pRg st="0" end="0"/>
                                            </p:txEl>
                                          </p:spTgt>
                                        </p:tgtEl>
                                        <p:attrNameLst>
                                          <p:attrName>style.visibility</p:attrName>
                                        </p:attrNameLst>
                                      </p:cBhvr>
                                      <p:to>
                                        <p:strVal val="visible"/>
                                      </p:to>
                                    </p:set>
                                    <p:animEffect transition="in" filter="wipe(left)">
                                      <p:cBhvr>
                                        <p:cTn id="17" dur="300"/>
                                        <p:tgtEl>
                                          <p:spTgt spid="3380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804"/>
                                        </p:tgtEl>
                                        <p:attrNameLst>
                                          <p:attrName>style.visibility</p:attrName>
                                        </p:attrNameLst>
                                      </p:cBhvr>
                                      <p:to>
                                        <p:strVal val="visible"/>
                                      </p:to>
                                    </p:set>
                                    <p:animEffect transition="in" filter="wipe(left)">
                                      <p:cBhvr>
                                        <p:cTn id="22" dur="300"/>
                                        <p:tgtEl>
                                          <p:spTgt spid="338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3805"/>
                                        </p:tgtEl>
                                        <p:attrNameLst>
                                          <p:attrName>style.visibility</p:attrName>
                                        </p:attrNameLst>
                                      </p:cBhvr>
                                      <p:to>
                                        <p:strVal val="visible"/>
                                      </p:to>
                                    </p:set>
                                    <p:animEffect transition="in" filter="wipe(left)">
                                      <p:cBhvr>
                                        <p:cTn id="27" dur="300"/>
                                        <p:tgtEl>
                                          <p:spTgt spid="3380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
                                        </p:tgtEl>
                                        <p:attrNameLst>
                                          <p:attrName>style.visibility</p:attrName>
                                        </p:attrNameLst>
                                      </p:cBhvr>
                                      <p:to>
                                        <p:strVal val="visible"/>
                                      </p:to>
                                    </p:set>
                                    <p:animEffect transition="in" filter="wipe(left)">
                                      <p:cBhvr>
                                        <p:cTn id="32" dur="3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3796"/>
                                        </p:tgtEl>
                                        <p:attrNameLst>
                                          <p:attrName>style.visibility</p:attrName>
                                        </p:attrNameLst>
                                      </p:cBhvr>
                                      <p:to>
                                        <p:strVal val="visible"/>
                                      </p:to>
                                    </p:set>
                                    <p:animEffect transition="in" filter="wipe(left)">
                                      <p:cBhvr>
                                        <p:cTn id="37" dur="300"/>
                                        <p:tgtEl>
                                          <p:spTgt spid="3379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33797"/>
                                        </p:tgtEl>
                                        <p:attrNameLst>
                                          <p:attrName>style.visibility</p:attrName>
                                        </p:attrNameLst>
                                      </p:cBhvr>
                                      <p:to>
                                        <p:strVal val="visible"/>
                                      </p:to>
                                    </p:set>
                                    <p:animEffect transition="in" filter="wipe(left)">
                                      <p:cBhvr>
                                        <p:cTn id="42" dur="300"/>
                                        <p:tgtEl>
                                          <p:spTgt spid="3379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3798"/>
                                        </p:tgtEl>
                                        <p:attrNameLst>
                                          <p:attrName>style.visibility</p:attrName>
                                        </p:attrNameLst>
                                      </p:cBhvr>
                                      <p:to>
                                        <p:strVal val="visible"/>
                                      </p:to>
                                    </p:set>
                                    <p:animEffect transition="in" filter="wipe(left)">
                                      <p:cBhvr>
                                        <p:cTn id="47" dur="3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autoUpdateAnimBg="0"/>
      <p:bldP spid="33798" grpId="0" autoUpdateAnimBg="0"/>
      <p:bldP spid="33803" grpId="0" autoUpdateAnimBg="0" build="p"/>
      <p:bldP spid="33804" grpId="0" autoUpdateAnimBg="0"/>
      <p:bldP spid="33805" grpId="0" autoUpdateAnimBg="0"/>
      <p:bldP spid="33806" grpId="0" autoUpdateAnimBg="0" build="p"/>
      <p:bldP spid="33807" grpId="0"/>
      <p:bldP spid="1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9488" y="295276"/>
            <a:ext cx="7440612" cy="6090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2250" fill="hold"/>
                                        <p:tgtEl>
                                          <p:spTgt spid="17412"/>
                                        </p:tgtEl>
                                        <p:attrNameLst>
                                          <p:attrName>ppt_x</p:attrName>
                                        </p:attrNameLst>
                                      </p:cBhvr>
                                      <p:tavLst>
                                        <p:tav tm="0">
                                          <p:val>
                                            <p:strVal val="0-#ppt_w/2"/>
                                          </p:val>
                                        </p:tav>
                                        <p:tav tm="100000">
                                          <p:val>
                                            <p:strVal val="#ppt_x"/>
                                          </p:val>
                                        </p:tav>
                                      </p:tavLst>
                                    </p:anim>
                                    <p:anim calcmode="lin" valueType="num">
                                      <p:cBhvr additive="base">
                                        <p:cTn id="8" dur="2250" fill="hold"/>
                                        <p:tgtEl>
                                          <p:spTgt spid="17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xfrm>
            <a:off x="7563644" y="151448"/>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1DB763C-D448-4E9C-B673-AD13BCF957BA}" type="slidenum">
              <a:rPr kumimoji="0" lang="zh-CN" altLang="en-US" sz="2100"/>
            </a:fld>
            <a:endParaRPr kumimoji="0" lang="en-US" altLang="zh-CN" sz="2100"/>
          </a:p>
        </p:txBody>
      </p:sp>
      <p:sp>
        <p:nvSpPr>
          <p:cNvPr id="5" name="Text Box 2"/>
          <p:cNvSpPr txBox="1">
            <a:spLocks noChangeArrowheads="1"/>
          </p:cNvSpPr>
          <p:nvPr/>
        </p:nvSpPr>
        <p:spPr bwMode="auto">
          <a:xfrm>
            <a:off x="993696" y="328246"/>
            <a:ext cx="5991066"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spcBef>
                <a:spcPct val="50000"/>
              </a:spcBef>
            </a:pPr>
            <a:r>
              <a:rPr lang="zh-CN" altLang="en-US" b="1" dirty="0">
                <a:latin typeface="宋体" panose="02010600030101010101" pitchFamily="2" charset="-122"/>
              </a:rPr>
              <a:t>第5章 表面粗糙度设计与检测</a:t>
            </a:r>
            <a:r>
              <a:rPr lang="zh-CN" altLang="en-US" dirty="0"/>
              <a:t> </a:t>
            </a:r>
            <a:endParaRPr lang="zh-CN" altLang="en-US" dirty="0"/>
          </a:p>
        </p:txBody>
      </p:sp>
      <p:sp>
        <p:nvSpPr>
          <p:cNvPr id="6" name="Text Box 3"/>
          <p:cNvSpPr txBox="1">
            <a:spLocks noChangeArrowheads="1"/>
          </p:cNvSpPr>
          <p:nvPr/>
        </p:nvSpPr>
        <p:spPr bwMode="auto">
          <a:xfrm>
            <a:off x="2745821" y="896263"/>
            <a:ext cx="3403124"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5.1   概    述 </a:t>
            </a:r>
            <a:endParaRPr lang="zh-CN" altLang="en-US" b="1" dirty="0">
              <a:latin typeface="宋体" panose="02010600030101010101" pitchFamily="2" charset="-122"/>
            </a:endParaRPr>
          </a:p>
        </p:txBody>
      </p:sp>
      <p:sp>
        <p:nvSpPr>
          <p:cNvPr id="7" name="Text Box 4"/>
          <p:cNvSpPr txBox="1">
            <a:spLocks noChangeArrowheads="1"/>
          </p:cNvSpPr>
          <p:nvPr/>
        </p:nvSpPr>
        <p:spPr bwMode="auto">
          <a:xfrm>
            <a:off x="518677" y="1410448"/>
            <a:ext cx="6242844" cy="404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5.1.1  表面粗糙度轮廓的定义</a:t>
            </a:r>
            <a:r>
              <a:rPr lang="zh-CN" altLang="en-US" sz="2000" dirty="0"/>
              <a:t> </a:t>
            </a:r>
            <a:endParaRPr lang="zh-CN" altLang="en-US" sz="2000" dirty="0"/>
          </a:p>
        </p:txBody>
      </p:sp>
      <p:sp>
        <p:nvSpPr>
          <p:cNvPr id="8" name="Text Box 4"/>
          <p:cNvSpPr txBox="1">
            <a:spLocks noChangeArrowheads="1"/>
          </p:cNvSpPr>
          <p:nvPr/>
        </p:nvSpPr>
        <p:spPr bwMode="auto">
          <a:xfrm>
            <a:off x="800380" y="1872411"/>
            <a:ext cx="6242844" cy="404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000" b="1" dirty="0"/>
              <a:t>1.  </a:t>
            </a:r>
            <a:r>
              <a:rPr lang="zh-CN" altLang="en-US" sz="2000" b="1" dirty="0"/>
              <a:t>表面轮廓</a:t>
            </a:r>
            <a:r>
              <a:rPr lang="zh-CN" altLang="en-US" sz="2000" dirty="0"/>
              <a:t> </a:t>
            </a:r>
            <a:endParaRPr lang="zh-CN" altLang="en-US" sz="2000" dirty="0"/>
          </a:p>
        </p:txBody>
      </p:sp>
      <p:sp>
        <p:nvSpPr>
          <p:cNvPr id="10" name="矩形 9"/>
          <p:cNvSpPr>
            <a:spLocks noChangeArrowheads="1"/>
          </p:cNvSpPr>
          <p:nvPr/>
        </p:nvSpPr>
        <p:spPr bwMode="auto">
          <a:xfrm>
            <a:off x="330877" y="2232495"/>
            <a:ext cx="8783320" cy="1457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pPr>
              <a:lnSpc>
                <a:spcPct val="150000"/>
              </a:lnSpc>
            </a:pPr>
            <a:r>
              <a:rPr lang="zh-CN" altLang="en-US" sz="2000" b="1" dirty="0"/>
              <a:t>        表面轮廓是指垂直于零件实际表面的平面与该零件实际表面相交所得到的轮廓，它是一条轮廓曲线</a:t>
            </a:r>
            <a:r>
              <a:rPr lang="en-US" altLang="zh-CN" sz="2000" b="1" dirty="0"/>
              <a:t>,</a:t>
            </a:r>
            <a:r>
              <a:rPr lang="zh-CN" altLang="en-US" sz="2000" b="1" dirty="0"/>
              <a:t>如图 </a:t>
            </a:r>
            <a:r>
              <a:rPr lang="en-US" altLang="zh-CN" sz="2000" b="1" dirty="0"/>
              <a:t>5. 1(a) </a:t>
            </a:r>
            <a:r>
              <a:rPr lang="zh-CN" altLang="en-US" sz="2000" b="1" dirty="0"/>
              <a:t>所示。用表面轮廓来研究零件的表面几何形状误差。</a:t>
            </a:r>
            <a:endParaRPr lang="zh-CN" altLang="en-US" sz="2000"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45821" y="3245168"/>
            <a:ext cx="3837543" cy="3296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5" name="任意多边形 10"/>
          <p:cNvSpPr/>
          <p:nvPr/>
        </p:nvSpPr>
        <p:spPr bwMode="auto">
          <a:xfrm>
            <a:off x="7221063" y="3922395"/>
            <a:ext cx="1352788" cy="817245"/>
          </a:xfrm>
          <a:custGeom>
            <a:avLst/>
            <a:gdLst>
              <a:gd name="T0" fmla="*/ 0 w 2081719"/>
              <a:gd name="T1" fmla="*/ 0 h 1361873"/>
              <a:gd name="T2" fmla="*/ 1264596 w 2081719"/>
              <a:gd name="T3" fmla="*/ 719847 h 1361873"/>
              <a:gd name="T4" fmla="*/ 1070043 w 2081719"/>
              <a:gd name="T5" fmla="*/ 564204 h 1361873"/>
              <a:gd name="T6" fmla="*/ 2081719 w 2081719"/>
              <a:gd name="T7" fmla="*/ 1361873 h 13618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719" h="1361873">
                <a:moveTo>
                  <a:pt x="0" y="0"/>
                </a:moveTo>
                <a:lnTo>
                  <a:pt x="1264596" y="719847"/>
                </a:lnTo>
                <a:cubicBezTo>
                  <a:pt x="1442937" y="813881"/>
                  <a:pt x="1070043" y="564204"/>
                  <a:pt x="1070043" y="564204"/>
                </a:cubicBezTo>
                <a:lnTo>
                  <a:pt x="2081719" y="13618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57464" tIns="28732" rIns="57464" bIns="28732"/>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3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3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3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3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2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1922"/>
                                        </p:tgtEl>
                                        <p:attrNameLst>
                                          <p:attrName>style.visibility</p:attrName>
                                        </p:attrNameLst>
                                      </p:cBhvr>
                                      <p:to>
                                        <p:strVal val="visible"/>
                                      </p:to>
                                    </p:set>
                                    <p:anim calcmode="lin" valueType="num">
                                      <p:cBhvr additive="base">
                                        <p:cTn id="32" dur="2250" fill="hold"/>
                                        <p:tgtEl>
                                          <p:spTgt spid="81922"/>
                                        </p:tgtEl>
                                        <p:attrNameLst>
                                          <p:attrName>ppt_x</p:attrName>
                                        </p:attrNameLst>
                                      </p:cBhvr>
                                      <p:tavLst>
                                        <p:tav tm="0">
                                          <p:val>
                                            <p:strVal val="#ppt_x"/>
                                          </p:val>
                                        </p:tav>
                                        <p:tav tm="100000">
                                          <p:val>
                                            <p:strVal val="#ppt_x"/>
                                          </p:val>
                                        </p:tav>
                                      </p:tavLst>
                                    </p:anim>
                                    <p:anim calcmode="lin" valueType="num">
                                      <p:cBhvr additive="base">
                                        <p:cTn id="33" dur="2250" fill="hold"/>
                                        <p:tgtEl>
                                          <p:spTgt spid="81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build="p"/>
      <p:bldP spid="6" grpId="0" autoUpdateAnimBg="0" build="p"/>
      <p:bldP spid="7" grpId="0" autoUpdateAnimBg="0" build="p"/>
      <p:bldP spid="8" grpId="0" autoUpdateAnimBg="0" build="p"/>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3" name="Picture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41415" y="438150"/>
            <a:ext cx="6996808" cy="580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additive="base">
                                        <p:cTn id="7" dur="2000" fill="hold"/>
                                        <p:tgtEl>
                                          <p:spTgt spid="11273"/>
                                        </p:tgtEl>
                                        <p:attrNameLst>
                                          <p:attrName>ppt_x</p:attrName>
                                        </p:attrNameLst>
                                      </p:cBhvr>
                                      <p:tavLst>
                                        <p:tav tm="0">
                                          <p:val>
                                            <p:strVal val="#ppt_x"/>
                                          </p:val>
                                        </p:tav>
                                        <p:tav tm="100000">
                                          <p:val>
                                            <p:strVal val="#ppt_x"/>
                                          </p:val>
                                        </p:tav>
                                      </p:tavLst>
                                    </p:anim>
                                    <p:anim calcmode="lin" valueType="num">
                                      <p:cBhvr additive="base">
                                        <p:cTn id="8" dur="2000" fill="hold"/>
                                        <p:tgtEl>
                                          <p:spTgt spid="112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6976" y="426722"/>
            <a:ext cx="7528656" cy="5850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2" action="ppaction://hlinksldjump"/>
          </p:cNvPr>
          <p:cNvSpPr/>
          <p:nvPr/>
        </p:nvSpPr>
        <p:spPr bwMode="auto">
          <a:xfrm>
            <a:off x="8288021" y="624649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
        <p:nvSpPr>
          <p:cNvPr id="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2000" fill="hold"/>
                                        <p:tgtEl>
                                          <p:spTgt spid="60420"/>
                                        </p:tgtEl>
                                        <p:attrNameLst>
                                          <p:attrName>ppt_x</p:attrName>
                                        </p:attrNameLst>
                                      </p:cBhvr>
                                      <p:tavLst>
                                        <p:tav tm="0">
                                          <p:val>
                                            <p:strVal val="#ppt_x"/>
                                          </p:val>
                                        </p:tav>
                                        <p:tav tm="100000">
                                          <p:val>
                                            <p:strVal val="#ppt_x"/>
                                          </p:val>
                                        </p:tav>
                                      </p:tavLst>
                                    </p:anim>
                                    <p:anim calcmode="lin" valueType="num">
                                      <p:cBhvr additive="base">
                                        <p:cTn id="8" dur="20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479232" y="372285"/>
            <a:ext cx="7474268"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5.4</a:t>
            </a:r>
            <a:r>
              <a:rPr lang="zh-CN" altLang="en-US" b="1" dirty="0">
                <a:latin typeface="宋体" panose="02010600030101010101" pitchFamily="2" charset="-122"/>
              </a:rPr>
              <a:t> </a:t>
            </a:r>
            <a:r>
              <a:rPr lang="zh-CN" altLang="en-US" b="1" dirty="0" smtClean="0">
                <a:latin typeface="宋体" panose="02010600030101010101" pitchFamily="2" charset="-122"/>
              </a:rPr>
              <a:t>表面粗糙度</a:t>
            </a:r>
            <a:r>
              <a:rPr lang="zh-CN" altLang="en-US" b="1" dirty="0"/>
              <a:t>轮廓的</a:t>
            </a:r>
            <a:r>
              <a:rPr lang="zh-CN" altLang="en-US" b="1" dirty="0" smtClean="0"/>
              <a:t>图形符号</a:t>
            </a:r>
            <a:r>
              <a:rPr lang="zh-CN" altLang="en-US" b="1" dirty="0" smtClean="0">
                <a:latin typeface="宋体" panose="02010600030101010101" pitchFamily="2" charset="-122"/>
              </a:rPr>
              <a:t>、</a:t>
            </a:r>
            <a:r>
              <a:rPr lang="zh-CN" altLang="en-US" b="1" dirty="0">
                <a:latin typeface="宋体" panose="02010600030101010101" pitchFamily="2" charset="-122"/>
              </a:rPr>
              <a:t>代号及其注法</a:t>
            </a:r>
            <a:r>
              <a:rPr lang="zh-CN" altLang="en-US" dirty="0"/>
              <a:t> </a:t>
            </a:r>
            <a:endParaRPr lang="zh-CN" altLang="en-US" dirty="0"/>
          </a:p>
        </p:txBody>
      </p:sp>
      <p:sp>
        <p:nvSpPr>
          <p:cNvPr id="12307" name="Text Box 19"/>
          <p:cNvSpPr txBox="1">
            <a:spLocks noChangeArrowheads="1"/>
          </p:cNvSpPr>
          <p:nvPr/>
        </p:nvSpPr>
        <p:spPr bwMode="auto">
          <a:xfrm>
            <a:off x="839392" y="819118"/>
            <a:ext cx="7939880"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图样上所标注符号、代号，是该表面完工后的要求。</a:t>
            </a:r>
            <a:endParaRPr lang="zh-CN" altLang="en-US" b="1" dirty="0"/>
          </a:p>
        </p:txBody>
      </p:sp>
      <p:sp>
        <p:nvSpPr>
          <p:cNvPr id="12309" name="Text Box 21"/>
          <p:cNvSpPr txBox="1">
            <a:spLocks noChangeArrowheads="1"/>
          </p:cNvSpPr>
          <p:nvPr/>
        </p:nvSpPr>
        <p:spPr bwMode="auto">
          <a:xfrm>
            <a:off x="847646" y="1241201"/>
            <a:ext cx="7893844"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表面粗糙度的标注按</a:t>
            </a:r>
            <a:r>
              <a:rPr lang="en-US" altLang="zh-CN" b="1" dirty="0"/>
              <a:t>GB/T131—2006</a:t>
            </a:r>
            <a:r>
              <a:rPr lang="zh-CN" altLang="en-US" b="1" dirty="0"/>
              <a:t>的规定。</a:t>
            </a:r>
            <a:endParaRPr lang="zh-CN" altLang="en-US" b="1" dirty="0"/>
          </a:p>
        </p:txBody>
      </p:sp>
      <p:sp>
        <p:nvSpPr>
          <p:cNvPr id="12311" name="Text Box 23"/>
          <p:cNvSpPr txBox="1">
            <a:spLocks noChangeArrowheads="1"/>
          </p:cNvSpPr>
          <p:nvPr/>
        </p:nvSpPr>
        <p:spPr bwMode="auto">
          <a:xfrm>
            <a:off x="847646" y="1676400"/>
            <a:ext cx="7893844"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5.4.1 表面粗糙度轮廓的图形符号     见表5.9所示</a:t>
            </a:r>
            <a:endParaRPr lang="zh-CN" altLang="en-US" b="1" dirty="0"/>
          </a:p>
        </p:txBody>
      </p:sp>
      <p:pic>
        <p:nvPicPr>
          <p:cNvPr id="5120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5875" y="2153238"/>
            <a:ext cx="7278431" cy="387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wipe(left)">
                                      <p:cBhvr>
                                        <p:cTn id="7" dur="3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07"/>
                                        </p:tgtEl>
                                        <p:attrNameLst>
                                          <p:attrName>style.visibility</p:attrName>
                                        </p:attrNameLst>
                                      </p:cBhvr>
                                      <p:to>
                                        <p:strVal val="visible"/>
                                      </p:to>
                                    </p:set>
                                    <p:animEffect transition="in" filter="wipe(left)">
                                      <p:cBhvr>
                                        <p:cTn id="12" dur="300"/>
                                        <p:tgtEl>
                                          <p:spTgt spid="123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309"/>
                                        </p:tgtEl>
                                        <p:attrNameLst>
                                          <p:attrName>style.visibility</p:attrName>
                                        </p:attrNameLst>
                                      </p:cBhvr>
                                      <p:to>
                                        <p:strVal val="visible"/>
                                      </p:to>
                                    </p:set>
                                    <p:animEffect transition="in" filter="wipe(left)">
                                      <p:cBhvr>
                                        <p:cTn id="17" dur="300"/>
                                        <p:tgtEl>
                                          <p:spTgt spid="123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311"/>
                                        </p:tgtEl>
                                        <p:attrNameLst>
                                          <p:attrName>style.visibility</p:attrName>
                                        </p:attrNameLst>
                                      </p:cBhvr>
                                      <p:to>
                                        <p:strVal val="visible"/>
                                      </p:to>
                                    </p:set>
                                    <p:animEffect transition="in" filter="wipe(left)">
                                      <p:cBhvr>
                                        <p:cTn id="22" dur="300"/>
                                        <p:tgtEl>
                                          <p:spTgt spid="123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1203"/>
                                        </p:tgtEl>
                                        <p:attrNameLst>
                                          <p:attrName>style.visibility</p:attrName>
                                        </p:attrNameLst>
                                      </p:cBhvr>
                                      <p:to>
                                        <p:strVal val="visible"/>
                                      </p:to>
                                    </p:set>
                                    <p:anim calcmode="lin" valueType="num">
                                      <p:cBhvr additive="base">
                                        <p:cTn id="27" dur="500" fill="hold"/>
                                        <p:tgtEl>
                                          <p:spTgt spid="51203"/>
                                        </p:tgtEl>
                                        <p:attrNameLst>
                                          <p:attrName>ppt_x</p:attrName>
                                        </p:attrNameLst>
                                      </p:cBhvr>
                                      <p:tavLst>
                                        <p:tav tm="0">
                                          <p:val>
                                            <p:strVal val="#ppt_x"/>
                                          </p:val>
                                        </p:tav>
                                        <p:tav tm="100000">
                                          <p:val>
                                            <p:strVal val="#ppt_x"/>
                                          </p:val>
                                        </p:tav>
                                      </p:tavLst>
                                    </p:anim>
                                    <p:anim calcmode="lin" valueType="num">
                                      <p:cBhvr additive="base">
                                        <p:cTn id="2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build="p"/>
      <p:bldP spid="12307" grpId="0" autoUpdateAnimBg="0"/>
      <p:bldP spid="12309" grpId="0" autoUpdateAnimBg="0"/>
      <p:bldP spid="1231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41" name="Text Box 17"/>
          <p:cNvSpPr txBox="1">
            <a:spLocks noChangeArrowheads="1"/>
          </p:cNvSpPr>
          <p:nvPr/>
        </p:nvSpPr>
        <p:spPr bwMode="auto">
          <a:xfrm>
            <a:off x="1158802" y="935443"/>
            <a:ext cx="7689923"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5.4.2 表面粗糙度要求在完整图形上</a:t>
            </a:r>
            <a:r>
              <a:rPr lang="zh-CN" altLang="en-US" b="1" dirty="0" smtClean="0"/>
              <a:t>标注内容</a:t>
            </a:r>
            <a:r>
              <a:rPr lang="zh-CN" altLang="en-US" b="1" dirty="0"/>
              <a:t>及其注法</a:t>
            </a:r>
            <a:endParaRPr lang="zh-CN" altLang="en-US" b="1" dirty="0"/>
          </a:p>
        </p:txBody>
      </p:sp>
      <p:sp>
        <p:nvSpPr>
          <p:cNvPr id="77842" name="Text Box 18"/>
          <p:cNvSpPr txBox="1">
            <a:spLocks noChangeArrowheads="1"/>
          </p:cNvSpPr>
          <p:nvPr/>
        </p:nvSpPr>
        <p:spPr bwMode="auto">
          <a:xfrm>
            <a:off x="1158802" y="1518372"/>
            <a:ext cx="7893844"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1.  表面粗糙度技术要求在完整图形上标注的内容</a:t>
            </a:r>
            <a:endParaRPr lang="zh-CN" altLang="en-US" b="1" dirty="0"/>
          </a:p>
        </p:txBody>
      </p:sp>
      <p:sp>
        <p:nvSpPr>
          <p:cNvPr id="77845" name="Text Box 21"/>
          <p:cNvSpPr txBox="1">
            <a:spLocks noChangeArrowheads="1"/>
          </p:cNvSpPr>
          <p:nvPr/>
        </p:nvSpPr>
        <p:spPr bwMode="auto">
          <a:xfrm>
            <a:off x="3111744" y="2065108"/>
            <a:ext cx="4223464"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基本参数（</a:t>
            </a:r>
            <a:r>
              <a:rPr lang="en-US" altLang="zh-CN" b="1" i="1" dirty="0"/>
              <a:t>Ra</a:t>
            </a:r>
            <a:r>
              <a:rPr lang="zh-CN" altLang="en-US" b="1" dirty="0"/>
              <a:t>或</a:t>
            </a:r>
            <a:r>
              <a:rPr lang="en-US" altLang="zh-CN" b="1" i="1" dirty="0" err="1"/>
              <a:t>Rz</a:t>
            </a:r>
            <a:r>
              <a:rPr lang="zh-CN" altLang="en-US" b="1" dirty="0"/>
              <a:t>及其数值</a:t>
            </a:r>
            <a:r>
              <a:rPr lang="en-US" altLang="zh-CN" b="1" dirty="0"/>
              <a:t>)</a:t>
            </a:r>
            <a:endParaRPr lang="en-US" altLang="zh-CN" b="1" dirty="0"/>
          </a:p>
        </p:txBody>
      </p:sp>
      <p:sp>
        <p:nvSpPr>
          <p:cNvPr id="77846" name="Text Box 22"/>
          <p:cNvSpPr txBox="1">
            <a:spLocks noChangeArrowheads="1"/>
          </p:cNvSpPr>
          <p:nvPr/>
        </p:nvSpPr>
        <p:spPr bwMode="auto">
          <a:xfrm>
            <a:off x="4456199" y="3637686"/>
            <a:ext cx="2337197"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取样长度</a:t>
            </a:r>
            <a:endParaRPr lang="zh-CN" altLang="en-US" b="1" dirty="0"/>
          </a:p>
        </p:txBody>
      </p:sp>
      <p:sp>
        <p:nvSpPr>
          <p:cNvPr id="77848" name="Text Box 24"/>
          <p:cNvSpPr txBox="1">
            <a:spLocks noChangeArrowheads="1"/>
          </p:cNvSpPr>
          <p:nvPr/>
        </p:nvSpPr>
        <p:spPr bwMode="auto">
          <a:xfrm>
            <a:off x="4456199" y="3219537"/>
            <a:ext cx="2337197"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传输带</a:t>
            </a:r>
            <a:endParaRPr lang="zh-CN" altLang="en-US" b="1" dirty="0"/>
          </a:p>
        </p:txBody>
      </p:sp>
      <p:sp>
        <p:nvSpPr>
          <p:cNvPr id="77849" name="Text Box 25"/>
          <p:cNvSpPr txBox="1">
            <a:spLocks noChangeArrowheads="1"/>
          </p:cNvSpPr>
          <p:nvPr/>
        </p:nvSpPr>
        <p:spPr bwMode="auto">
          <a:xfrm>
            <a:off x="4450880" y="4062132"/>
            <a:ext cx="2337197"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加工工艺</a:t>
            </a:r>
            <a:endParaRPr lang="zh-CN" altLang="en-US" b="1" dirty="0"/>
          </a:p>
        </p:txBody>
      </p:sp>
      <p:sp>
        <p:nvSpPr>
          <p:cNvPr id="77850" name="Text Box 26"/>
          <p:cNvSpPr txBox="1">
            <a:spLocks noChangeArrowheads="1"/>
          </p:cNvSpPr>
          <p:nvPr/>
        </p:nvSpPr>
        <p:spPr bwMode="auto">
          <a:xfrm>
            <a:off x="4517714" y="4986426"/>
            <a:ext cx="2337197"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加工余量等。</a:t>
            </a:r>
            <a:endParaRPr lang="en-US" altLang="zh-CN" b="1" dirty="0"/>
          </a:p>
        </p:txBody>
      </p:sp>
      <p:sp>
        <p:nvSpPr>
          <p:cNvPr id="34828" name="左大括号 2"/>
          <p:cNvSpPr/>
          <p:nvPr/>
        </p:nvSpPr>
        <p:spPr bwMode="auto">
          <a:xfrm>
            <a:off x="4831880" y="2225127"/>
            <a:ext cx="688261" cy="978218"/>
          </a:xfrm>
          <a:prstGeom prst="leftBrace">
            <a:avLst>
              <a:gd name="adj1" fmla="val 8333"/>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round/>
              </a14:hiddenLine>
            </a:ext>
          </a:extLst>
        </p:spPr>
        <p:txBody>
          <a:bodyPr lIns="57464" tIns="28732" rIns="57464" bIns="28732"/>
          <a:lstStyle/>
          <a:p>
            <a:endParaRPr lang="zh-CN" altLang="en-US"/>
          </a:p>
        </p:txBody>
      </p:sp>
      <p:sp>
        <p:nvSpPr>
          <p:cNvPr id="20" name="Text Box 21"/>
          <p:cNvSpPr txBox="1">
            <a:spLocks noChangeArrowheads="1"/>
          </p:cNvSpPr>
          <p:nvPr/>
        </p:nvSpPr>
        <p:spPr bwMode="auto">
          <a:xfrm>
            <a:off x="3186040" y="2729953"/>
            <a:ext cx="5224535"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附加参数（</a:t>
            </a:r>
            <a:r>
              <a:rPr lang="en-US" altLang="zh-CN" b="1" i="1" dirty="0" err="1"/>
              <a:t>Rsm</a:t>
            </a:r>
            <a:r>
              <a:rPr lang="zh-CN" altLang="en-US" b="1" dirty="0"/>
              <a:t>或</a:t>
            </a:r>
            <a:r>
              <a:rPr lang="en-US" altLang="zh-CN" b="1" i="1" dirty="0" err="1"/>
              <a:t>Rmr</a:t>
            </a:r>
            <a:r>
              <a:rPr lang="en-US" altLang="zh-CN" b="1" dirty="0"/>
              <a:t>(</a:t>
            </a:r>
            <a:r>
              <a:rPr lang="en-US" altLang="zh-CN" b="1" i="1" dirty="0"/>
              <a:t>c</a:t>
            </a:r>
            <a:r>
              <a:rPr lang="en-US" altLang="zh-CN" b="1" dirty="0"/>
              <a:t>)</a:t>
            </a:r>
            <a:r>
              <a:rPr lang="zh-CN" altLang="en-US" b="1" dirty="0"/>
              <a:t>及其数值</a:t>
            </a:r>
            <a:r>
              <a:rPr lang="en-US" altLang="zh-CN" b="1" dirty="0"/>
              <a:t>)</a:t>
            </a:r>
            <a:endParaRPr lang="en-US" altLang="zh-CN" b="1" dirty="0"/>
          </a:p>
        </p:txBody>
      </p:sp>
      <p:sp>
        <p:nvSpPr>
          <p:cNvPr id="21" name="Text Box 25"/>
          <p:cNvSpPr txBox="1">
            <a:spLocks noChangeArrowheads="1"/>
          </p:cNvSpPr>
          <p:nvPr/>
        </p:nvSpPr>
        <p:spPr bwMode="auto">
          <a:xfrm>
            <a:off x="4446508" y="4537119"/>
            <a:ext cx="3649742"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表面纹理及方向</a:t>
            </a:r>
            <a:endParaRPr lang="zh-CN" altLang="en-US" b="1" dirty="0"/>
          </a:p>
        </p:txBody>
      </p:sp>
      <p:sp>
        <p:nvSpPr>
          <p:cNvPr id="1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19275" y="2199312"/>
            <a:ext cx="14097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0" y="3332874"/>
            <a:ext cx="120015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41"/>
                                        </p:tgtEl>
                                        <p:attrNameLst>
                                          <p:attrName>style.visibility</p:attrName>
                                        </p:attrNameLst>
                                      </p:cBhvr>
                                      <p:to>
                                        <p:strVal val="visible"/>
                                      </p:to>
                                    </p:set>
                                    <p:animEffect transition="in" filter="wipe(left)">
                                      <p:cBhvr>
                                        <p:cTn id="7" dur="300"/>
                                        <p:tgtEl>
                                          <p:spTgt spid="778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42"/>
                                        </p:tgtEl>
                                        <p:attrNameLst>
                                          <p:attrName>style.visibility</p:attrName>
                                        </p:attrNameLst>
                                      </p:cBhvr>
                                      <p:to>
                                        <p:strVal val="visible"/>
                                      </p:to>
                                    </p:set>
                                    <p:animEffect transition="in" filter="wipe(left)">
                                      <p:cBhvr>
                                        <p:cTn id="12" dur="300"/>
                                        <p:tgtEl>
                                          <p:spTgt spid="778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0178"/>
                                        </p:tgtEl>
                                        <p:attrNameLst>
                                          <p:attrName>style.visibility</p:attrName>
                                        </p:attrNameLst>
                                      </p:cBhvr>
                                      <p:to>
                                        <p:strVal val="visible"/>
                                      </p:to>
                                    </p:set>
                                    <p:animEffect transition="in" filter="wipe(left)">
                                      <p:cBhvr>
                                        <p:cTn id="17" dur="500"/>
                                        <p:tgtEl>
                                          <p:spTgt spid="501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7845"/>
                                        </p:tgtEl>
                                        <p:attrNameLst>
                                          <p:attrName>style.visibility</p:attrName>
                                        </p:attrNameLst>
                                      </p:cBhvr>
                                      <p:to>
                                        <p:strVal val="visible"/>
                                      </p:to>
                                    </p:set>
                                    <p:animEffect transition="in" filter="wipe(left)">
                                      <p:cBhvr>
                                        <p:cTn id="22" dur="300"/>
                                        <p:tgtEl>
                                          <p:spTgt spid="778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
                                        </p:tgtEl>
                                        <p:attrNameLst>
                                          <p:attrName>style.visibility</p:attrName>
                                        </p:attrNameLst>
                                      </p:cBhvr>
                                      <p:to>
                                        <p:strVal val="visible"/>
                                      </p:to>
                                    </p:set>
                                    <p:animEffect transition="in" filter="wipe(left)">
                                      <p:cBhvr>
                                        <p:cTn id="27" dur="3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0179"/>
                                        </p:tgtEl>
                                        <p:attrNameLst>
                                          <p:attrName>style.visibility</p:attrName>
                                        </p:attrNameLst>
                                      </p:cBhvr>
                                      <p:to>
                                        <p:strVal val="visible"/>
                                      </p:to>
                                    </p:set>
                                    <p:animEffect transition="in" filter="wipe(left)">
                                      <p:cBhvr>
                                        <p:cTn id="32" dur="500"/>
                                        <p:tgtEl>
                                          <p:spTgt spid="501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7848"/>
                                        </p:tgtEl>
                                        <p:attrNameLst>
                                          <p:attrName>style.visibility</p:attrName>
                                        </p:attrNameLst>
                                      </p:cBhvr>
                                      <p:to>
                                        <p:strVal val="visible"/>
                                      </p:to>
                                    </p:set>
                                    <p:animEffect transition="in" filter="wipe(left)">
                                      <p:cBhvr>
                                        <p:cTn id="37" dur="300"/>
                                        <p:tgtEl>
                                          <p:spTgt spid="778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7846"/>
                                        </p:tgtEl>
                                        <p:attrNameLst>
                                          <p:attrName>style.visibility</p:attrName>
                                        </p:attrNameLst>
                                      </p:cBhvr>
                                      <p:to>
                                        <p:strVal val="visible"/>
                                      </p:to>
                                    </p:set>
                                    <p:animEffect transition="in" filter="wipe(left)">
                                      <p:cBhvr>
                                        <p:cTn id="42" dur="300"/>
                                        <p:tgtEl>
                                          <p:spTgt spid="7784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7849"/>
                                        </p:tgtEl>
                                        <p:attrNameLst>
                                          <p:attrName>style.visibility</p:attrName>
                                        </p:attrNameLst>
                                      </p:cBhvr>
                                      <p:to>
                                        <p:strVal val="visible"/>
                                      </p:to>
                                    </p:set>
                                    <p:animEffect transition="in" filter="wipe(left)">
                                      <p:cBhvr>
                                        <p:cTn id="47" dur="300"/>
                                        <p:tgtEl>
                                          <p:spTgt spid="7784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1"/>
                                        </p:tgtEl>
                                        <p:attrNameLst>
                                          <p:attrName>style.visibility</p:attrName>
                                        </p:attrNameLst>
                                      </p:cBhvr>
                                      <p:to>
                                        <p:strVal val="visible"/>
                                      </p:to>
                                    </p:set>
                                    <p:animEffect transition="in" filter="wipe(left)">
                                      <p:cBhvr>
                                        <p:cTn id="52" dur="3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77850"/>
                                        </p:tgtEl>
                                        <p:attrNameLst>
                                          <p:attrName>style.visibility</p:attrName>
                                        </p:attrNameLst>
                                      </p:cBhvr>
                                      <p:to>
                                        <p:strVal val="visible"/>
                                      </p:to>
                                    </p:set>
                                    <p:animEffect transition="in" filter="wipe(left)">
                                      <p:cBhvr>
                                        <p:cTn id="57" dur="300"/>
                                        <p:tgtEl>
                                          <p:spTgt spid="77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1" grpId="0" autoUpdateAnimBg="0"/>
      <p:bldP spid="77842" grpId="0" autoUpdateAnimBg="0"/>
      <p:bldP spid="77845" grpId="0" autoUpdateAnimBg="0"/>
      <p:bldP spid="77846" grpId="0" autoUpdateAnimBg="0"/>
      <p:bldP spid="77848" grpId="0" autoUpdateAnimBg="0"/>
      <p:bldP spid="77849" grpId="0" autoUpdateAnimBg="0"/>
      <p:bldP spid="77850" grpId="0" autoUpdateAnimBg="0"/>
      <p:bldP spid="20" grpId="0" autoUpdateAnimBg="0"/>
      <p:bldP spid="2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Text Box 4"/>
          <p:cNvSpPr txBox="1">
            <a:spLocks noChangeArrowheads="1"/>
          </p:cNvSpPr>
          <p:nvPr/>
        </p:nvSpPr>
        <p:spPr bwMode="auto">
          <a:xfrm>
            <a:off x="864089" y="375860"/>
            <a:ext cx="7730808"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a:t>
            </a:r>
            <a:r>
              <a:rPr lang="zh-CN" altLang="en-US" b="1" dirty="0" smtClean="0"/>
              <a:t> 表面粗糙度</a:t>
            </a:r>
            <a:r>
              <a:rPr lang="zh-CN" altLang="en-US" b="1" dirty="0"/>
              <a:t>轮廓技术要求</a:t>
            </a:r>
            <a:r>
              <a:rPr lang="zh-CN" altLang="en-US" b="1" dirty="0" smtClean="0"/>
              <a:t>在</a:t>
            </a:r>
            <a:r>
              <a:rPr lang="zh-CN" altLang="en-US" b="1" dirty="0"/>
              <a:t>在完整图形上</a:t>
            </a:r>
            <a:r>
              <a:rPr lang="zh-CN" altLang="en-US" b="1" dirty="0" smtClean="0"/>
              <a:t>标注标注</a:t>
            </a:r>
            <a:r>
              <a:rPr lang="zh-CN" altLang="en-US" b="1" dirty="0"/>
              <a:t>的内容注写的位置，见图5.10所示。</a:t>
            </a:r>
            <a:endParaRPr lang="zh-CN" altLang="en-US" b="1" dirty="0"/>
          </a:p>
        </p:txBody>
      </p:sp>
      <p:sp>
        <p:nvSpPr>
          <p:cNvPr id="78858" name="Text Box 10"/>
          <p:cNvSpPr txBox="1">
            <a:spLocks noChangeArrowheads="1"/>
          </p:cNvSpPr>
          <p:nvPr/>
        </p:nvSpPr>
        <p:spPr bwMode="auto">
          <a:xfrm>
            <a:off x="5475208" y="4849530"/>
            <a:ext cx="2468642"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c  — </a:t>
            </a:r>
            <a:r>
              <a:rPr lang="zh-CN" altLang="en-US" b="1" dirty="0" smtClean="0"/>
              <a:t>加工方法；</a:t>
            </a:r>
            <a:endParaRPr lang="zh-CN" altLang="en-US" b="1" dirty="0"/>
          </a:p>
        </p:txBody>
      </p:sp>
      <p:sp>
        <p:nvSpPr>
          <p:cNvPr id="78859" name="Text Box 11"/>
          <p:cNvSpPr txBox="1">
            <a:spLocks noChangeArrowheads="1"/>
          </p:cNvSpPr>
          <p:nvPr/>
        </p:nvSpPr>
        <p:spPr bwMode="auto">
          <a:xfrm>
            <a:off x="1342708" y="5276887"/>
            <a:ext cx="4678759"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d — </a:t>
            </a:r>
            <a:r>
              <a:rPr lang="zh-CN" altLang="en-US" b="1" dirty="0"/>
              <a:t>表面纹理和纹理方向；</a:t>
            </a:r>
            <a:endParaRPr lang="zh-CN" altLang="en-US" b="1" dirty="0"/>
          </a:p>
        </p:txBody>
      </p:sp>
      <p:sp>
        <p:nvSpPr>
          <p:cNvPr id="78860" name="Text Box 12"/>
          <p:cNvSpPr txBox="1">
            <a:spLocks noChangeArrowheads="1"/>
          </p:cNvSpPr>
          <p:nvPr/>
        </p:nvSpPr>
        <p:spPr bwMode="auto">
          <a:xfrm>
            <a:off x="5486400" y="5247164"/>
            <a:ext cx="3657600"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e —  </a:t>
            </a:r>
            <a:r>
              <a:rPr lang="zh-CN" altLang="en-US" b="1" dirty="0"/>
              <a:t>加工余量（</a:t>
            </a:r>
            <a:r>
              <a:rPr lang="en-US" altLang="zh-CN" b="1" dirty="0"/>
              <a:t>mm）。</a:t>
            </a:r>
            <a:endParaRPr lang="en-US" altLang="zh-CN" b="1" dirty="0"/>
          </a:p>
        </p:txBody>
      </p:sp>
      <p:sp>
        <p:nvSpPr>
          <p:cNvPr id="2" name="矩形 1"/>
          <p:cNvSpPr>
            <a:spLocks noChangeArrowheads="1"/>
          </p:cNvSpPr>
          <p:nvPr/>
        </p:nvSpPr>
        <p:spPr bwMode="auto">
          <a:xfrm>
            <a:off x="1342708" y="4835913"/>
            <a:ext cx="6968252" cy="42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464" tIns="28732" rIns="57464" bIns="28732">
            <a:spAutoFit/>
          </a:bodyPr>
          <a:lstStyle/>
          <a:p>
            <a:r>
              <a:rPr lang="en-US" altLang="zh-CN" sz="2400" b="1" dirty="0" smtClean="0"/>
              <a:t>b — </a:t>
            </a:r>
            <a:r>
              <a:rPr lang="zh-CN" altLang="en-US" sz="2400" b="1" dirty="0" smtClean="0"/>
              <a:t>表面粗糙度的附加参数</a:t>
            </a:r>
            <a:r>
              <a:rPr lang="en-US" altLang="zh-CN" sz="2400" b="1" dirty="0" smtClean="0"/>
              <a:t>;</a:t>
            </a:r>
            <a:endParaRPr lang="en-US" altLang="zh-CN" sz="2400" b="1" dirty="0"/>
          </a:p>
        </p:txBody>
      </p:sp>
      <p:sp>
        <p:nvSpPr>
          <p:cNvPr id="1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3100" y="1172549"/>
            <a:ext cx="49911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330149" y="4375122"/>
            <a:ext cx="7061375" cy="461665"/>
          </a:xfrm>
          <a:prstGeom prst="rect">
            <a:avLst/>
          </a:prstGeom>
        </p:spPr>
        <p:txBody>
          <a:bodyPr wrap="square">
            <a:spAutoFit/>
          </a:bodyPr>
          <a:lstStyle/>
          <a:p>
            <a:r>
              <a:rPr lang="en-US" altLang="zh-CN" sz="2400" b="1" dirty="0" smtClean="0"/>
              <a:t>a — </a:t>
            </a:r>
            <a:r>
              <a:rPr lang="zh-CN" altLang="en-US" sz="2400" b="1" dirty="0"/>
              <a:t>表面粗糙度的幅度参数</a:t>
            </a:r>
            <a:r>
              <a:rPr lang="en-US" altLang="zh-CN" sz="2400" b="1" dirty="0"/>
              <a:t>(</a:t>
            </a:r>
            <a:r>
              <a:rPr lang="zh-CN" altLang="en-US" sz="2400" b="1" dirty="0"/>
              <a:t>单位为 </a:t>
            </a:r>
            <a:r>
              <a:rPr lang="en-US" altLang="zh-CN" sz="2400" b="1" dirty="0" err="1"/>
              <a:t>μm</a:t>
            </a:r>
            <a:r>
              <a:rPr lang="en-US" altLang="zh-CN" sz="2400" b="1" dirty="0"/>
              <a:t>);</a:t>
            </a:r>
            <a:endParaRPr lang="en-US" altLang="zh-CN"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2"/>
                                        </p:tgtEl>
                                        <p:attrNameLst>
                                          <p:attrName>style.visibility</p:attrName>
                                        </p:attrNameLst>
                                      </p:cBhvr>
                                      <p:to>
                                        <p:strVal val="visible"/>
                                      </p:to>
                                    </p:set>
                                    <p:animEffect transition="in" filter="wipe(left)">
                                      <p:cBhvr>
                                        <p:cTn id="7" dur="300"/>
                                        <p:tgtEl>
                                          <p:spTgt spid="788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0-#ppt_w/2"/>
                                          </p:val>
                                        </p:tav>
                                        <p:tav tm="100000">
                                          <p:val>
                                            <p:strVal val="#ppt_x"/>
                                          </p:val>
                                        </p:tav>
                                      </p:tavLst>
                                    </p:anim>
                                    <p:anim calcmode="lin" valueType="num">
                                      <p:cBhvr additive="base">
                                        <p:cTn id="13"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8858"/>
                                        </p:tgtEl>
                                        <p:attrNameLst>
                                          <p:attrName>style.visibility</p:attrName>
                                        </p:attrNameLst>
                                      </p:cBhvr>
                                      <p:to>
                                        <p:strVal val="visible"/>
                                      </p:to>
                                    </p:set>
                                    <p:animEffect transition="in" filter="wipe(left)">
                                      <p:cBhvr>
                                        <p:cTn id="28" dur="300"/>
                                        <p:tgtEl>
                                          <p:spTgt spid="7885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8859"/>
                                        </p:tgtEl>
                                        <p:attrNameLst>
                                          <p:attrName>style.visibility</p:attrName>
                                        </p:attrNameLst>
                                      </p:cBhvr>
                                      <p:to>
                                        <p:strVal val="visible"/>
                                      </p:to>
                                    </p:set>
                                    <p:animEffect transition="in" filter="wipe(left)">
                                      <p:cBhvr>
                                        <p:cTn id="33" dur="300"/>
                                        <p:tgtEl>
                                          <p:spTgt spid="7885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8860"/>
                                        </p:tgtEl>
                                        <p:attrNameLst>
                                          <p:attrName>style.visibility</p:attrName>
                                        </p:attrNameLst>
                                      </p:cBhvr>
                                      <p:to>
                                        <p:strVal val="visible"/>
                                      </p:to>
                                    </p:set>
                                    <p:animEffect transition="in" filter="wipe(left)">
                                      <p:cBhvr>
                                        <p:cTn id="38" dur="300"/>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utoUpdateAnimBg="0"/>
      <p:bldP spid="78858" grpId="0" autoUpdateAnimBg="0"/>
      <p:bldP spid="78859" grpId="0" autoUpdateAnimBg="0"/>
      <p:bldP spid="78860" grpId="0" autoUpdateAnimBg="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Text Box 4"/>
          <p:cNvSpPr txBox="1">
            <a:spLocks noChangeArrowheads="1"/>
          </p:cNvSpPr>
          <p:nvPr/>
        </p:nvSpPr>
        <p:spPr bwMode="auto">
          <a:xfrm>
            <a:off x="1545037" y="354924"/>
            <a:ext cx="8094264"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2. 表面粗糙度轮廓要求</a:t>
            </a:r>
            <a:r>
              <a:rPr lang="zh-CN" altLang="en-US" sz="2000" b="1" dirty="0" smtClean="0"/>
              <a:t>在完整图形</a:t>
            </a:r>
            <a:r>
              <a:rPr lang="zh-CN" altLang="en-US" sz="2000" b="1" dirty="0"/>
              <a:t>中注法</a:t>
            </a:r>
            <a:r>
              <a:rPr lang="en-US" altLang="zh-CN" sz="2000" b="1" dirty="0" smtClean="0"/>
              <a:t>，</a:t>
            </a:r>
            <a:r>
              <a:rPr lang="zh-CN" altLang="en-US" sz="2000" b="1" dirty="0" smtClean="0"/>
              <a:t>见图</a:t>
            </a:r>
            <a:r>
              <a:rPr lang="zh-CN" altLang="en-US" sz="2000" b="1" dirty="0"/>
              <a:t>5.11 和表5.</a:t>
            </a:r>
            <a:r>
              <a:rPr lang="zh-CN" altLang="en-US" sz="2000" b="1" dirty="0" smtClean="0"/>
              <a:t>10</a:t>
            </a:r>
            <a:endParaRPr lang="zh-CN" altLang="en-US" sz="2000" b="1" dirty="0"/>
          </a:p>
        </p:txBody>
      </p:sp>
      <p:sp>
        <p:nvSpPr>
          <p:cNvPr id="79880" name="Text Box 8"/>
          <p:cNvSpPr txBox="1">
            <a:spLocks noChangeArrowheads="1"/>
          </p:cNvSpPr>
          <p:nvPr/>
        </p:nvSpPr>
        <p:spPr bwMode="auto">
          <a:xfrm>
            <a:off x="904397" y="4526340"/>
            <a:ext cx="8060055" cy="761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indent="0" eaLnBrk="1" hangingPunct="1">
              <a:lnSpc>
                <a:spcPct val="120000"/>
              </a:lnSpc>
            </a:pPr>
            <a:r>
              <a:rPr lang="zh-CN" altLang="en-US" sz="2000" b="1" dirty="0" smtClean="0"/>
              <a:t>       （</a:t>
            </a:r>
            <a:r>
              <a:rPr lang="en-US" altLang="zh-CN" sz="2000" b="1" dirty="0" smtClean="0"/>
              <a:t>1</a:t>
            </a:r>
            <a:r>
              <a:rPr lang="zh-CN" altLang="en-US" sz="2000" b="1" dirty="0" smtClean="0"/>
              <a:t>）位置</a:t>
            </a:r>
            <a:r>
              <a:rPr lang="en-US" altLang="zh-CN" sz="2000" b="1" dirty="0"/>
              <a:t>a</a:t>
            </a:r>
            <a:r>
              <a:rPr lang="zh-CN" altLang="en-US" sz="2000" b="1" dirty="0"/>
              <a:t>处— 注写表面粗糙度的单一要求，即幅度参数及极限值，该要求不 </a:t>
            </a:r>
            <a:r>
              <a:rPr lang="zh-CN" altLang="en-US" sz="2000" b="1" dirty="0" smtClean="0"/>
              <a:t>能</a:t>
            </a:r>
            <a:r>
              <a:rPr lang="zh-CN" altLang="en-US" sz="2000" b="1" dirty="0"/>
              <a:t>省略。</a:t>
            </a:r>
            <a:endParaRPr lang="zh-CN" altLang="en-US" sz="2000" b="1" dirty="0"/>
          </a:p>
        </p:txBody>
      </p:sp>
      <p:sp>
        <p:nvSpPr>
          <p:cNvPr id="79881" name="Text Box 9"/>
          <p:cNvSpPr txBox="1">
            <a:spLocks noChangeArrowheads="1"/>
          </p:cNvSpPr>
          <p:nvPr/>
        </p:nvSpPr>
        <p:spPr bwMode="auto">
          <a:xfrm>
            <a:off x="856457" y="5292091"/>
            <a:ext cx="8107996" cy="98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          ① </a:t>
            </a:r>
            <a:r>
              <a:rPr lang="zh-CN" altLang="en-US" sz="2000" b="1" dirty="0"/>
              <a:t>上限或下限的标注：表示双向极限时应标注上限符号“</a:t>
            </a:r>
            <a:r>
              <a:rPr lang="en-US" altLang="zh-CN" sz="2000" b="1" dirty="0">
                <a:solidFill>
                  <a:srgbClr val="CC3300"/>
                </a:solidFill>
              </a:rPr>
              <a:t>U</a:t>
            </a:r>
            <a:r>
              <a:rPr lang="en-US" altLang="zh-CN" sz="2000" b="1" dirty="0"/>
              <a:t>”</a:t>
            </a:r>
            <a:r>
              <a:rPr lang="zh-CN" altLang="en-US" sz="2000" b="1" dirty="0"/>
              <a:t>和</a:t>
            </a:r>
            <a:r>
              <a:rPr lang="zh-CN" altLang="en-US" sz="2000" b="1" dirty="0" smtClean="0"/>
              <a:t>下</a:t>
            </a:r>
            <a:endParaRPr lang="en-US" altLang="zh-CN" sz="2000" b="1" dirty="0" smtClean="0"/>
          </a:p>
          <a:p>
            <a:pPr eaLnBrk="1" hangingPunct="1"/>
            <a:r>
              <a:rPr lang="zh-CN" altLang="en-US" sz="2000" b="1" dirty="0" smtClean="0"/>
              <a:t>符号“</a:t>
            </a:r>
            <a:r>
              <a:rPr lang="en-US" altLang="zh-CN" sz="2000" b="1" dirty="0" smtClean="0"/>
              <a:t> </a:t>
            </a:r>
            <a:r>
              <a:rPr lang="en-US" altLang="zh-CN" sz="2000" b="1" dirty="0" smtClean="0">
                <a:solidFill>
                  <a:srgbClr val="CC3300"/>
                </a:solidFill>
              </a:rPr>
              <a:t>L</a:t>
            </a:r>
            <a:r>
              <a:rPr lang="en-US" altLang="zh-CN" sz="2000" b="1" dirty="0" smtClean="0"/>
              <a:t>”</a:t>
            </a:r>
            <a:r>
              <a:rPr lang="en-US" altLang="zh-CN" sz="2000" b="1" dirty="0"/>
              <a:t>。 </a:t>
            </a:r>
            <a:r>
              <a:rPr lang="zh-CN" altLang="en-US" sz="2000" b="1" dirty="0"/>
              <a:t>如果同一参数具有双向极限要求，在不引起歧义时，</a:t>
            </a:r>
            <a:r>
              <a:rPr lang="zh-CN" altLang="en-US" sz="2000" b="1" dirty="0" smtClean="0"/>
              <a:t>可省</a:t>
            </a:r>
            <a:endParaRPr lang="en-US" altLang="zh-CN" sz="2000" b="1" dirty="0" smtClean="0"/>
          </a:p>
          <a:p>
            <a:pPr eaLnBrk="1" hangingPunct="1"/>
            <a:r>
              <a:rPr lang="zh-CN" altLang="en-US" sz="2000" b="1" dirty="0" smtClean="0"/>
              <a:t>略</a:t>
            </a:r>
            <a:r>
              <a:rPr lang="zh-CN" altLang="en-US" sz="2000" b="1" dirty="0"/>
              <a:t>“</a:t>
            </a:r>
            <a:r>
              <a:rPr lang="en-US" altLang="zh-CN" sz="2000" b="1" dirty="0" smtClean="0"/>
              <a:t>U</a:t>
            </a:r>
            <a:r>
              <a:rPr lang="zh-CN" altLang="en-US" sz="2000" b="1" dirty="0" smtClean="0"/>
              <a:t>和</a:t>
            </a:r>
            <a:r>
              <a:rPr lang="zh-CN" altLang="en-US" sz="2000" b="1" dirty="0"/>
              <a:t>“</a:t>
            </a:r>
            <a:r>
              <a:rPr lang="en-US" altLang="zh-CN" sz="2000" b="1" dirty="0"/>
              <a:t> L” </a:t>
            </a:r>
            <a:r>
              <a:rPr lang="zh-CN" altLang="en-US" sz="2000" b="1" dirty="0"/>
              <a:t>的标注。</a:t>
            </a:r>
            <a:r>
              <a:rPr lang="zh-CN" altLang="en-US" sz="2000" b="1" dirty="0">
                <a:solidFill>
                  <a:srgbClr val="CC3300"/>
                </a:solidFill>
              </a:rPr>
              <a:t>若为单向下限值，则必需加注“</a:t>
            </a:r>
            <a:r>
              <a:rPr lang="en-US" altLang="zh-CN" sz="2000" b="1" dirty="0">
                <a:solidFill>
                  <a:srgbClr val="CC3300"/>
                </a:solidFill>
              </a:rPr>
              <a:t> L”</a:t>
            </a:r>
            <a:r>
              <a:rPr lang="en-US" altLang="zh-CN" sz="2000" b="1" dirty="0"/>
              <a:t> 。</a:t>
            </a:r>
            <a:endParaRPr lang="zh-CN" altLang="en-US" sz="2000" b="1" dirty="0"/>
          </a:p>
        </p:txBody>
      </p:sp>
      <p:sp>
        <p:nvSpPr>
          <p:cNvPr id="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smtClean="0"/>
            </a:fld>
            <a:endParaRPr kumimoji="0" lang="en-US" altLang="zh-CN" sz="2100" dirty="0"/>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9163" y="906107"/>
            <a:ext cx="7871937" cy="347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9876"/>
                                        </p:tgtEl>
                                        <p:attrNameLst>
                                          <p:attrName>style.visibility</p:attrName>
                                        </p:attrNameLst>
                                      </p:cBhvr>
                                      <p:to>
                                        <p:strVal val="visible"/>
                                      </p:to>
                                    </p:set>
                                    <p:animEffect transition="in" filter="wipe(left)">
                                      <p:cBhvr>
                                        <p:cTn id="7" dur="300"/>
                                        <p:tgtEl>
                                          <p:spTgt spid="798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1202"/>
                                        </p:tgtEl>
                                        <p:attrNameLst>
                                          <p:attrName>style.visibility</p:attrName>
                                        </p:attrNameLst>
                                      </p:cBhvr>
                                      <p:to>
                                        <p:strVal val="visible"/>
                                      </p:to>
                                    </p:set>
                                    <p:anim calcmode="lin" valueType="num">
                                      <p:cBhvr additive="base">
                                        <p:cTn id="12" dur="500" fill="hold"/>
                                        <p:tgtEl>
                                          <p:spTgt spid="51202"/>
                                        </p:tgtEl>
                                        <p:attrNameLst>
                                          <p:attrName>ppt_x</p:attrName>
                                        </p:attrNameLst>
                                      </p:cBhvr>
                                      <p:tavLst>
                                        <p:tav tm="0">
                                          <p:val>
                                            <p:strVal val="0-#ppt_w/2"/>
                                          </p:val>
                                        </p:tav>
                                        <p:tav tm="100000">
                                          <p:val>
                                            <p:strVal val="#ppt_x"/>
                                          </p:val>
                                        </p:tav>
                                      </p:tavLst>
                                    </p:anim>
                                    <p:anim calcmode="lin" valueType="num">
                                      <p:cBhvr additive="base">
                                        <p:cTn id="13"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9880"/>
                                        </p:tgtEl>
                                        <p:attrNameLst>
                                          <p:attrName>style.visibility</p:attrName>
                                        </p:attrNameLst>
                                      </p:cBhvr>
                                      <p:to>
                                        <p:strVal val="visible"/>
                                      </p:to>
                                    </p:set>
                                    <p:animEffect transition="in" filter="wipe(left)">
                                      <p:cBhvr>
                                        <p:cTn id="18" dur="300"/>
                                        <p:tgtEl>
                                          <p:spTgt spid="7988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9881"/>
                                        </p:tgtEl>
                                        <p:attrNameLst>
                                          <p:attrName>style.visibility</p:attrName>
                                        </p:attrNameLst>
                                      </p:cBhvr>
                                      <p:to>
                                        <p:strVal val="visible"/>
                                      </p:to>
                                    </p:set>
                                    <p:animEffect transition="in" filter="wipe(left)">
                                      <p:cBhvr>
                                        <p:cTn id="23" dur="300"/>
                                        <p:tgtEl>
                                          <p:spTgt spid="7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autoUpdateAnimBg="0"/>
      <p:bldP spid="79880" grpId="0" autoUpdateAnimBg="0"/>
      <p:bldP spid="79881"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7" name="Text Box 7"/>
          <p:cNvSpPr txBox="1">
            <a:spLocks noChangeArrowheads="1"/>
          </p:cNvSpPr>
          <p:nvPr/>
        </p:nvSpPr>
        <p:spPr bwMode="auto">
          <a:xfrm>
            <a:off x="116848" y="1337244"/>
            <a:ext cx="4333035"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marL="342900" indent="-342900" eaLnBrk="0" hangingPunct="0">
              <a:defRPr kumimoji="1" sz="2400">
                <a:solidFill>
                  <a:schemeClr val="tx1"/>
                </a:solidFill>
                <a:latin typeface="Times New Roman" panose="02020603050405020304" pitchFamily="18" charset="0"/>
                <a:ea typeface="宋体" panose="02010600030101010101" pitchFamily="2" charset="-122"/>
              </a:defRPr>
            </a:lvl1pPr>
            <a:lvl2pPr marL="914400" indent="-4572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457200" lvl="1" indent="0" eaLnBrk="1" hangingPunct="1">
              <a:lnSpc>
                <a:spcPct val="120000"/>
              </a:lnSpc>
            </a:pPr>
            <a:r>
              <a:rPr lang="zh-CN" altLang="en-US" sz="2000" b="1" dirty="0" smtClean="0">
                <a:latin typeface="宋体" panose="02010600030101010101" pitchFamily="2" charset="-122"/>
                <a:ea typeface="宋体" panose="02010600030101010101" pitchFamily="2" charset="-122"/>
              </a:rPr>
              <a:t>② </a:t>
            </a:r>
            <a:r>
              <a:rPr lang="zh-CN" altLang="en-US" sz="2000" b="1" dirty="0" smtClean="0"/>
              <a:t>传输</a:t>
            </a:r>
            <a:r>
              <a:rPr lang="zh-CN" altLang="en-US" sz="2000" b="1" dirty="0"/>
              <a:t>带和取样</a:t>
            </a:r>
            <a:r>
              <a:rPr lang="zh-CN" altLang="en-US" sz="2000" b="1" dirty="0" smtClean="0"/>
              <a:t>长度标注：传</a:t>
            </a:r>
            <a:endParaRPr lang="en-US" altLang="zh-CN" sz="2000" b="1" dirty="0" smtClean="0"/>
          </a:p>
          <a:p>
            <a:pPr marL="457200" lvl="1" indent="0" eaLnBrk="1" hangingPunct="1">
              <a:lnSpc>
                <a:spcPct val="120000"/>
              </a:lnSpc>
            </a:pPr>
            <a:r>
              <a:rPr lang="zh-CN" altLang="en-US" sz="2000" b="1" dirty="0" smtClean="0"/>
              <a:t>输带是指两个滤波器的截止波长值之 间的波长范围。</a:t>
            </a:r>
            <a:r>
              <a:rPr lang="zh-CN" altLang="en-US" sz="2000" b="1" dirty="0" smtClean="0">
                <a:solidFill>
                  <a:srgbClr val="FF3300"/>
                </a:solidFill>
              </a:rPr>
              <a:t>长波滤波器的截止波长值就是取样长度</a:t>
            </a:r>
            <a:r>
              <a:rPr lang="en-US" altLang="zh-CN" sz="2000" b="1" i="1" dirty="0" err="1" smtClean="0">
                <a:solidFill>
                  <a:srgbClr val="FF3300"/>
                </a:solidFill>
              </a:rPr>
              <a:t>lr</a:t>
            </a:r>
            <a:r>
              <a:rPr lang="en-US" altLang="zh-CN" sz="2000" b="1" i="1" dirty="0" smtClean="0"/>
              <a:t>。</a:t>
            </a:r>
            <a:endParaRPr lang="en-US" altLang="zh-CN" sz="2000" b="1" i="1" dirty="0"/>
          </a:p>
        </p:txBody>
      </p:sp>
      <p:sp>
        <p:nvSpPr>
          <p:cNvPr id="81928" name="Rectangle 8"/>
          <p:cNvSpPr>
            <a:spLocks noChangeArrowheads="1"/>
          </p:cNvSpPr>
          <p:nvPr/>
        </p:nvSpPr>
        <p:spPr bwMode="auto">
          <a:xfrm>
            <a:off x="1117204" y="3250884"/>
            <a:ext cx="8147685" cy="365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r>
              <a:rPr lang="zh-CN" altLang="en-US" sz="2000" b="1" dirty="0"/>
              <a:t>传输带的标注时，短波在前，长波在后，并用连字号“</a:t>
            </a:r>
            <a:r>
              <a:rPr lang="zh-CN" altLang="en-US" sz="2000" b="1" dirty="0">
                <a:solidFill>
                  <a:srgbClr val="FF3300"/>
                </a:solidFill>
              </a:rPr>
              <a:t>—</a:t>
            </a:r>
            <a:r>
              <a:rPr lang="zh-CN" altLang="en-US" sz="2000" b="1" dirty="0"/>
              <a:t>”隔开。</a:t>
            </a:r>
            <a:endParaRPr lang="zh-CN" altLang="en-US" sz="2000" b="1" dirty="0"/>
          </a:p>
        </p:txBody>
      </p:sp>
      <p:sp>
        <p:nvSpPr>
          <p:cNvPr id="81929" name="Rectangle 9"/>
          <p:cNvSpPr>
            <a:spLocks noChangeArrowheads="1"/>
          </p:cNvSpPr>
          <p:nvPr/>
        </p:nvSpPr>
        <p:spPr bwMode="auto">
          <a:xfrm>
            <a:off x="628651" y="3617596"/>
            <a:ext cx="7848599"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r>
              <a:rPr lang="zh-CN" altLang="en-US" sz="2000" dirty="0"/>
              <a:t>       </a:t>
            </a:r>
            <a:r>
              <a:rPr lang="zh-CN" altLang="en-US" sz="2000" dirty="0" smtClean="0"/>
              <a:t> </a:t>
            </a:r>
            <a:r>
              <a:rPr lang="zh-CN" altLang="en-US" sz="2000" b="1" dirty="0" smtClean="0"/>
              <a:t>在</a:t>
            </a:r>
            <a:r>
              <a:rPr lang="zh-CN" altLang="en-US" sz="2000" b="1" dirty="0"/>
              <a:t>某些情况下，传输带的标注中，只标一个滤波器，也应保留连字号“</a:t>
            </a:r>
            <a:r>
              <a:rPr lang="zh-CN" altLang="en-US" sz="2000" b="1" dirty="0">
                <a:solidFill>
                  <a:srgbClr val="FF3300"/>
                </a:solidFill>
              </a:rPr>
              <a:t>—</a:t>
            </a:r>
            <a:r>
              <a:rPr lang="zh-CN" altLang="en-US" sz="2000" b="1" dirty="0"/>
              <a:t>” ，来区别是短波还是长波。</a:t>
            </a:r>
            <a:endParaRPr lang="zh-CN" altLang="en-US" sz="2000" b="1" dirty="0"/>
          </a:p>
        </p:txBody>
      </p:sp>
      <p:sp>
        <p:nvSpPr>
          <p:cNvPr id="81930" name="Rectangle 10"/>
          <p:cNvSpPr>
            <a:spLocks noChangeArrowheads="1"/>
          </p:cNvSpPr>
          <p:nvPr/>
        </p:nvSpPr>
        <p:spPr bwMode="auto">
          <a:xfrm>
            <a:off x="685801" y="4332923"/>
            <a:ext cx="8383985"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pPr marL="287020" indent="-287020">
              <a:lnSpc>
                <a:spcPct val="120000"/>
              </a:lnSpc>
              <a:buFontTx/>
              <a:buAutoNum type="circleNumDbPlain" startAt="3"/>
            </a:pPr>
            <a:r>
              <a:rPr lang="zh-CN" altLang="en-US" sz="2000" b="1" dirty="0"/>
              <a:t>参数代号的标注：参数代号标注在传输带或取样长度后，它们之间 </a:t>
            </a:r>
            <a:endParaRPr lang="zh-CN" altLang="en-US" sz="2000" b="1" dirty="0"/>
          </a:p>
          <a:p>
            <a:pPr marL="287020" indent="-287020">
              <a:lnSpc>
                <a:spcPct val="120000"/>
              </a:lnSpc>
            </a:pPr>
            <a:r>
              <a:rPr lang="zh-CN" altLang="en-US" sz="2000" b="1" dirty="0"/>
              <a:t>                                     用“</a:t>
            </a:r>
            <a:r>
              <a:rPr lang="zh-CN" altLang="en-US" sz="2000" b="1" dirty="0">
                <a:solidFill>
                  <a:srgbClr val="FF3300"/>
                </a:solidFill>
              </a:rPr>
              <a:t>/</a:t>
            </a:r>
            <a:r>
              <a:rPr lang="zh-CN" altLang="en-US" sz="2000" b="1" dirty="0"/>
              <a:t>”隔开。</a:t>
            </a:r>
            <a:endParaRPr lang="en-US" altLang="zh-CN" sz="2000" b="1" dirty="0"/>
          </a:p>
        </p:txBody>
      </p:sp>
      <p:sp>
        <p:nvSpPr>
          <p:cNvPr id="81931" name="Rectangle 11"/>
          <p:cNvSpPr>
            <a:spLocks noChangeArrowheads="1"/>
          </p:cNvSpPr>
          <p:nvPr/>
        </p:nvSpPr>
        <p:spPr bwMode="auto">
          <a:xfrm>
            <a:off x="700327" y="5163504"/>
            <a:ext cx="8223012" cy="761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pPr marL="287020" indent="-287020">
              <a:lnSpc>
                <a:spcPct val="120000"/>
              </a:lnSpc>
              <a:buFontTx/>
              <a:buAutoNum type="circleNumDbPlain" startAt="4"/>
            </a:pPr>
            <a:r>
              <a:rPr lang="zh-CN" altLang="en-US" sz="2000" b="1" dirty="0"/>
              <a:t>评定长度的标注：如果默认的评定长度</a:t>
            </a:r>
            <a:r>
              <a:rPr lang="en-US" altLang="zh-CN" sz="2000" b="1" dirty="0"/>
              <a:t>( </a:t>
            </a:r>
            <a:r>
              <a:rPr lang="en-US" altLang="zh-CN" sz="2000" b="1" dirty="0">
                <a:solidFill>
                  <a:srgbClr val="FF3300"/>
                </a:solidFill>
              </a:rPr>
              <a:t>5</a:t>
            </a:r>
            <a:r>
              <a:rPr lang="en-US" altLang="zh-CN" sz="2000" b="1" i="1" dirty="0">
                <a:solidFill>
                  <a:srgbClr val="FF3300"/>
                </a:solidFill>
              </a:rPr>
              <a:t>lr</a:t>
            </a:r>
            <a:r>
              <a:rPr lang="en-US" altLang="zh-CN" sz="2000" b="1" dirty="0"/>
              <a:t> ) </a:t>
            </a:r>
            <a:r>
              <a:rPr lang="zh-CN" altLang="en-US" sz="2000" b="1" dirty="0"/>
              <a:t>时，可省略标注。如  </a:t>
            </a:r>
            <a:endParaRPr lang="zh-CN" altLang="en-US" sz="2000" b="1" dirty="0"/>
          </a:p>
          <a:p>
            <a:pPr marL="287020" indent="-287020">
              <a:lnSpc>
                <a:spcPct val="120000"/>
              </a:lnSpc>
            </a:pPr>
            <a:r>
              <a:rPr lang="zh-CN" altLang="en-US" sz="2000" b="1" dirty="0"/>
              <a:t>                                    果不等于5</a:t>
            </a:r>
            <a:r>
              <a:rPr lang="en-US" altLang="zh-CN" sz="2000" b="1" i="1" dirty="0" err="1"/>
              <a:t>lr</a:t>
            </a:r>
            <a:r>
              <a:rPr lang="zh-CN" altLang="en-US" sz="2000" b="1" dirty="0"/>
              <a:t>时</a:t>
            </a:r>
            <a:r>
              <a:rPr lang="zh-CN" altLang="en-US" sz="2000" b="1" i="1" dirty="0"/>
              <a:t>,</a:t>
            </a:r>
            <a:r>
              <a:rPr lang="zh-CN" altLang="en-US" sz="2000" b="1" dirty="0"/>
              <a:t>则应注出取样长度的个数。</a:t>
            </a:r>
            <a:endParaRPr lang="zh-CN" altLang="en-US" sz="2000" b="1" dirty="0"/>
          </a:p>
        </p:txBody>
      </p:sp>
      <p:sp>
        <p:nvSpPr>
          <p:cNvPr id="1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1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87958" y="704850"/>
            <a:ext cx="5347812" cy="2362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81927"/>
                                        </p:tgtEl>
                                        <p:attrNameLst>
                                          <p:attrName>style.visibility</p:attrName>
                                        </p:attrNameLst>
                                      </p:cBhvr>
                                      <p:to>
                                        <p:strVal val="visible"/>
                                      </p:to>
                                    </p:set>
                                    <p:animEffect transition="in" filter="wipe(left)">
                                      <p:cBhvr>
                                        <p:cTn id="7" dur="300"/>
                                        <p:tgtEl>
                                          <p:spTgt spid="819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28"/>
                                        </p:tgtEl>
                                        <p:attrNameLst>
                                          <p:attrName>style.visibility</p:attrName>
                                        </p:attrNameLst>
                                      </p:cBhvr>
                                      <p:to>
                                        <p:strVal val="visible"/>
                                      </p:to>
                                    </p:set>
                                    <p:animEffect transition="in" filter="wipe(left)">
                                      <p:cBhvr>
                                        <p:cTn id="12" dur="300"/>
                                        <p:tgtEl>
                                          <p:spTgt spid="819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29"/>
                                        </p:tgtEl>
                                        <p:attrNameLst>
                                          <p:attrName>style.visibility</p:attrName>
                                        </p:attrNameLst>
                                      </p:cBhvr>
                                      <p:to>
                                        <p:strVal val="visible"/>
                                      </p:to>
                                    </p:set>
                                    <p:animEffect transition="in" filter="wipe(left)">
                                      <p:cBhvr>
                                        <p:cTn id="17" dur="300"/>
                                        <p:tgtEl>
                                          <p:spTgt spid="819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1930"/>
                                        </p:tgtEl>
                                        <p:attrNameLst>
                                          <p:attrName>style.visibility</p:attrName>
                                        </p:attrNameLst>
                                      </p:cBhvr>
                                      <p:to>
                                        <p:strVal val="visible"/>
                                      </p:to>
                                    </p:set>
                                    <p:animEffect transition="in" filter="wipe(left)">
                                      <p:cBhvr>
                                        <p:cTn id="22" dur="300"/>
                                        <p:tgtEl>
                                          <p:spTgt spid="819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1931"/>
                                        </p:tgtEl>
                                        <p:attrNameLst>
                                          <p:attrName>style.visibility</p:attrName>
                                        </p:attrNameLst>
                                      </p:cBhvr>
                                      <p:to>
                                        <p:strVal val="visible"/>
                                      </p:to>
                                    </p:set>
                                    <p:animEffect transition="in" filter="wipe(left)">
                                      <p:cBhvr>
                                        <p:cTn id="27" dur="300"/>
                                        <p:tgtEl>
                                          <p:spTgt spid="8193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autoUpdateAnimBg="0"/>
      <p:bldP spid="81928" grpId="0" autoUpdateAnimBg="0"/>
      <p:bldP spid="81929" grpId="0" autoUpdateAnimBg="0"/>
      <p:bldP spid="81930" grpId="0" autoUpdateAnimBg="0"/>
      <p:bldP spid="8193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6" name="Rectangle 10"/>
          <p:cNvSpPr>
            <a:spLocks noChangeArrowheads="1"/>
          </p:cNvSpPr>
          <p:nvPr/>
        </p:nvSpPr>
        <p:spPr bwMode="auto">
          <a:xfrm>
            <a:off x="848919" y="4131636"/>
            <a:ext cx="7828358" cy="1830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lnSpc>
                <a:spcPct val="120000"/>
              </a:lnSpc>
            </a:pPr>
            <a:r>
              <a:rPr lang="zh-CN" altLang="en-US" sz="2000" b="1" dirty="0" smtClean="0"/>
              <a:t>          </a:t>
            </a:r>
            <a:r>
              <a:rPr lang="zh-CN" altLang="en-US" sz="2400" b="1" dirty="0" smtClean="0"/>
              <a:t>⑤ </a:t>
            </a:r>
            <a:r>
              <a:rPr lang="zh-CN" altLang="en-US" sz="2400" b="1" dirty="0"/>
              <a:t>极限值判断规则和极限值的标注：极限值判断规则的标注如图5.11中所示上限为“16％规则”，下限为“最大规则” 。为了避免误解，在参数代号和极限值之间插入</a:t>
            </a:r>
            <a:r>
              <a:rPr lang="zh-CN" altLang="en-US" sz="2400" b="1" dirty="0">
                <a:solidFill>
                  <a:srgbClr val="FF3300"/>
                </a:solidFill>
              </a:rPr>
              <a:t>一个空格。</a:t>
            </a:r>
            <a:endParaRPr lang="zh-CN" altLang="en-US" sz="2400" b="1" dirty="0">
              <a:solidFill>
                <a:srgbClr val="FF3300"/>
              </a:solidFill>
            </a:endParaRPr>
          </a:p>
        </p:txBody>
      </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81340" y="601307"/>
            <a:ext cx="7871937" cy="347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80906"/>
                                        </p:tgtEl>
                                        <p:attrNameLst>
                                          <p:attrName>style.visibility</p:attrName>
                                        </p:attrNameLst>
                                      </p:cBhvr>
                                      <p:to>
                                        <p:strVal val="visible"/>
                                      </p:to>
                                    </p:set>
                                    <p:animEffect transition="in" filter="wipe(left)">
                                      <p:cBhvr>
                                        <p:cTn id="13" dur="3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6" name="Rectangle 8"/>
          <p:cNvSpPr>
            <a:spLocks noChangeArrowheads="1"/>
          </p:cNvSpPr>
          <p:nvPr/>
        </p:nvSpPr>
        <p:spPr bwMode="auto">
          <a:xfrm>
            <a:off x="1337232" y="3737610"/>
            <a:ext cx="7092393" cy="4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lnSpc>
                <a:spcPct val="120000"/>
              </a:lnSpc>
            </a:pPr>
            <a:r>
              <a:rPr lang="zh-CN" altLang="en-US" sz="2000" b="1" dirty="0"/>
              <a:t>(2)  位置</a:t>
            </a:r>
            <a:r>
              <a:rPr lang="en-US" altLang="zh-CN" sz="2000" b="1" dirty="0"/>
              <a:t>b</a:t>
            </a:r>
            <a:r>
              <a:rPr lang="zh-CN" altLang="en-US" sz="2000" b="1" dirty="0"/>
              <a:t>处—注写第二个（附加参数）表面粗糙度轮廓要求。</a:t>
            </a:r>
            <a:endParaRPr lang="zh-CN" altLang="en-US" sz="2000" b="1" dirty="0"/>
          </a:p>
        </p:txBody>
      </p:sp>
      <p:sp>
        <p:nvSpPr>
          <p:cNvPr id="68617" name="Rectangle 9"/>
          <p:cNvSpPr>
            <a:spLocks noChangeArrowheads="1"/>
          </p:cNvSpPr>
          <p:nvPr/>
        </p:nvSpPr>
        <p:spPr bwMode="auto">
          <a:xfrm>
            <a:off x="1327707" y="4205289"/>
            <a:ext cx="7258209"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pPr>
              <a:lnSpc>
                <a:spcPct val="120000"/>
              </a:lnSpc>
            </a:pPr>
            <a:r>
              <a:rPr lang="zh-CN" altLang="en-US" sz="2400" b="1" dirty="0"/>
              <a:t>(3)  位置</a:t>
            </a:r>
            <a:r>
              <a:rPr lang="en-US" altLang="zh-CN" sz="2400" b="1" dirty="0"/>
              <a:t>c</a:t>
            </a:r>
            <a:r>
              <a:rPr lang="zh-CN" altLang="en-US" sz="2400" b="1" dirty="0"/>
              <a:t>处—注写加工方法。</a:t>
            </a:r>
            <a:endParaRPr lang="zh-CN" altLang="en-US" sz="2400" b="1" dirty="0"/>
          </a:p>
        </p:txBody>
      </p:sp>
      <p:sp>
        <p:nvSpPr>
          <p:cNvPr id="68618" name="Rectangle 10"/>
          <p:cNvSpPr>
            <a:spLocks noChangeArrowheads="1"/>
          </p:cNvSpPr>
          <p:nvPr/>
        </p:nvSpPr>
        <p:spPr bwMode="auto">
          <a:xfrm>
            <a:off x="660956" y="4694873"/>
            <a:ext cx="7101919" cy="94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lnSpc>
                <a:spcPct val="120000"/>
              </a:lnSpc>
            </a:pPr>
            <a:r>
              <a:rPr lang="zh-CN" altLang="en-US" sz="2400" b="1" dirty="0" smtClean="0"/>
              <a:t>         (</a:t>
            </a:r>
            <a:r>
              <a:rPr lang="zh-CN" altLang="en-US" sz="2400" b="1" dirty="0"/>
              <a:t>4)  位置</a:t>
            </a:r>
            <a:r>
              <a:rPr lang="en-US" altLang="zh-CN" sz="2400" b="1" dirty="0"/>
              <a:t>d</a:t>
            </a:r>
            <a:r>
              <a:rPr lang="zh-CN" altLang="en-US" sz="2400" b="1" dirty="0"/>
              <a:t>处—注写 所要求的表面纹理和纹理方向，如表5.11所示。</a:t>
            </a:r>
            <a:endParaRPr lang="en-US" altLang="zh-CN" sz="2400" b="1" dirty="0"/>
          </a:p>
        </p:txBody>
      </p:sp>
      <p:sp>
        <p:nvSpPr>
          <p:cNvPr id="68619" name="Rectangle 11"/>
          <p:cNvSpPr>
            <a:spLocks noChangeArrowheads="1"/>
          </p:cNvSpPr>
          <p:nvPr/>
        </p:nvSpPr>
        <p:spPr bwMode="auto">
          <a:xfrm>
            <a:off x="1312467" y="5659011"/>
            <a:ext cx="6892369"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lnSpc>
                <a:spcPct val="120000"/>
              </a:lnSpc>
            </a:pPr>
            <a:r>
              <a:rPr lang="zh-CN" altLang="en-US" sz="2400" b="1" dirty="0"/>
              <a:t>(5)  位置</a:t>
            </a:r>
            <a:r>
              <a:rPr lang="en-US" altLang="zh-CN" sz="2400" b="1" dirty="0"/>
              <a:t>e</a:t>
            </a:r>
            <a:r>
              <a:rPr lang="zh-CN" altLang="en-US" sz="2400" b="1" dirty="0"/>
              <a:t>处—注写 所要求的加工余量（</a:t>
            </a:r>
            <a:r>
              <a:rPr lang="en-US" altLang="zh-CN" sz="2400" b="1" dirty="0"/>
              <a:t>mm）。</a:t>
            </a:r>
            <a:endParaRPr lang="en-US" altLang="zh-CN" sz="2400" b="1" dirty="0"/>
          </a:p>
        </p:txBody>
      </p:sp>
      <p:sp>
        <p:nvSpPr>
          <p:cNvPr id="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88039" y="285750"/>
            <a:ext cx="49911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8616"/>
                                        </p:tgtEl>
                                        <p:attrNameLst>
                                          <p:attrName>style.visibility</p:attrName>
                                        </p:attrNameLst>
                                      </p:cBhvr>
                                      <p:to>
                                        <p:strVal val="visible"/>
                                      </p:to>
                                    </p:set>
                                    <p:animEffect transition="in" filter="wipe(left)">
                                      <p:cBhvr>
                                        <p:cTn id="13" dur="300"/>
                                        <p:tgtEl>
                                          <p:spTgt spid="686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8617"/>
                                        </p:tgtEl>
                                        <p:attrNameLst>
                                          <p:attrName>style.visibility</p:attrName>
                                        </p:attrNameLst>
                                      </p:cBhvr>
                                      <p:to>
                                        <p:strVal val="visible"/>
                                      </p:to>
                                    </p:set>
                                    <p:animEffect transition="in" filter="wipe(left)">
                                      <p:cBhvr>
                                        <p:cTn id="18" dur="300"/>
                                        <p:tgtEl>
                                          <p:spTgt spid="686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8618"/>
                                        </p:tgtEl>
                                        <p:attrNameLst>
                                          <p:attrName>style.visibility</p:attrName>
                                        </p:attrNameLst>
                                      </p:cBhvr>
                                      <p:to>
                                        <p:strVal val="visible"/>
                                      </p:to>
                                    </p:set>
                                    <p:animEffect transition="in" filter="wipe(left)">
                                      <p:cBhvr>
                                        <p:cTn id="23" dur="300"/>
                                        <p:tgtEl>
                                          <p:spTgt spid="686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8619"/>
                                        </p:tgtEl>
                                        <p:attrNameLst>
                                          <p:attrName>style.visibility</p:attrName>
                                        </p:attrNameLst>
                                      </p:cBhvr>
                                      <p:to>
                                        <p:strVal val="visible"/>
                                      </p:to>
                                    </p:set>
                                    <p:animEffect transition="in" filter="wipe(left)">
                                      <p:cBhvr>
                                        <p:cTn id="28" dur="300"/>
                                        <p:tgtEl>
                                          <p:spTgt spid="68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6" grpId="0" autoUpdateAnimBg="0"/>
      <p:bldP spid="68617" grpId="0" autoUpdateAnimBg="0"/>
      <p:bldP spid="68618" grpId="0" autoUpdateAnimBg="0"/>
      <p:bldP spid="68619"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1568" y="611506"/>
            <a:ext cx="8857615" cy="463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6"/>
          <p:cNvSpPr>
            <a:spLocks noChangeArrowheads="1"/>
          </p:cNvSpPr>
          <p:nvPr/>
        </p:nvSpPr>
        <p:spPr bwMode="auto">
          <a:xfrm>
            <a:off x="8851424" y="2444115"/>
            <a:ext cx="594360" cy="3476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nchor="ctr"/>
          <a:lstStyle/>
          <a:p>
            <a:endParaRPr lang="zh-CN" altLang="en-US"/>
          </a:p>
        </p:txBody>
      </p:sp>
      <p:sp>
        <p:nvSpPr>
          <p:cNvPr id="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0-#ppt_w/2"/>
                                          </p:val>
                                        </p:tav>
                                        <p:tav tm="100000">
                                          <p:val>
                                            <p:strVal val="#ppt_x"/>
                                          </p:val>
                                        </p:tav>
                                      </p:tavLst>
                                    </p:anim>
                                    <p:anim calcmode="lin" valueType="num">
                                      <p:cBhvr additive="base">
                                        <p:cTn id="8"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3" name="Text Box 33"/>
          <p:cNvSpPr txBox="1">
            <a:spLocks noChangeArrowheads="1"/>
          </p:cNvSpPr>
          <p:nvPr/>
        </p:nvSpPr>
        <p:spPr bwMode="auto">
          <a:xfrm>
            <a:off x="1276034" y="3901177"/>
            <a:ext cx="5850518"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实际表面轮廓经</a:t>
            </a:r>
            <a:r>
              <a:rPr lang="zh-CN" altLang="en-US" b="1" dirty="0">
                <a:solidFill>
                  <a:srgbClr val="FF3300"/>
                </a:solidFill>
              </a:rPr>
              <a:t>轮廓滤波器滤波后分为</a:t>
            </a:r>
            <a:r>
              <a:rPr lang="zh-CN" altLang="en-US" b="1" dirty="0"/>
              <a:t>：</a:t>
            </a:r>
            <a:endParaRPr lang="zh-CN" altLang="en-US" b="1" dirty="0"/>
          </a:p>
        </p:txBody>
      </p:sp>
      <p:sp>
        <p:nvSpPr>
          <p:cNvPr id="13" name="Text Box 4"/>
          <p:cNvSpPr txBox="1">
            <a:spLocks noChangeArrowheads="1"/>
          </p:cNvSpPr>
          <p:nvPr/>
        </p:nvSpPr>
        <p:spPr bwMode="auto">
          <a:xfrm>
            <a:off x="993615" y="432731"/>
            <a:ext cx="6807359"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2.  </a:t>
            </a:r>
            <a:r>
              <a:rPr lang="zh-CN" altLang="en-US" b="1" dirty="0"/>
              <a:t>表面几何形状误差的</a:t>
            </a:r>
            <a:r>
              <a:rPr lang="zh-CN" altLang="en-US" b="1" dirty="0" smtClean="0"/>
              <a:t>组成（见图</a:t>
            </a:r>
            <a:r>
              <a:rPr lang="en-US" altLang="zh-CN" b="1" dirty="0" smtClean="0"/>
              <a:t>5.1</a:t>
            </a:r>
            <a:r>
              <a:rPr lang="zh-CN" altLang="en-US" b="1" dirty="0" smtClean="0"/>
              <a:t>）</a:t>
            </a:r>
            <a:r>
              <a:rPr lang="zh-CN" altLang="en-US" dirty="0" smtClean="0"/>
              <a:t> </a:t>
            </a:r>
            <a:endParaRPr lang="zh-CN" altLang="en-US"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78908" y="907107"/>
            <a:ext cx="3105704" cy="2907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2709" y="2380748"/>
            <a:ext cx="4752577" cy="1200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8050" y="4491038"/>
            <a:ext cx="5857875" cy="728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8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732" y="5391150"/>
            <a:ext cx="3619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8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5391150"/>
            <a:ext cx="360045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81049" y="885825"/>
            <a:ext cx="6377225" cy="461665"/>
          </a:xfrm>
          <a:prstGeom prst="rect">
            <a:avLst/>
          </a:prstGeom>
          <a:noFill/>
        </p:spPr>
        <p:txBody>
          <a:bodyPr wrap="square" rtlCol="0">
            <a:spAutoFit/>
          </a:bodyPr>
          <a:lstStyle/>
          <a:p>
            <a:r>
              <a:rPr lang="zh-CN" altLang="en-US" sz="2400" b="1" dirty="0" smtClean="0"/>
              <a:t>（</a:t>
            </a:r>
            <a:r>
              <a:rPr lang="en-US" altLang="zh-CN" sz="2400" b="1" dirty="0" smtClean="0"/>
              <a:t>1</a:t>
            </a:r>
            <a:r>
              <a:rPr lang="zh-CN" altLang="en-US" sz="2400" b="1" dirty="0" smtClean="0"/>
              <a:t>）</a:t>
            </a:r>
            <a:r>
              <a:rPr lang="zh-CN" altLang="en-US" sz="2400" b="1" dirty="0"/>
              <a:t>表面粗糙度</a:t>
            </a:r>
            <a:r>
              <a:rPr lang="zh-CN" altLang="en-US" sz="2400" b="1" dirty="0" smtClean="0"/>
              <a:t>轮廓，波距小于</a:t>
            </a:r>
            <a:r>
              <a:rPr lang="en-US" altLang="zh-CN" sz="2400" b="1" dirty="0" smtClean="0"/>
              <a:t>1 </a:t>
            </a:r>
            <a:r>
              <a:rPr lang="en-US" altLang="zh-CN" sz="2400" b="1" dirty="0"/>
              <a:t>mm </a:t>
            </a:r>
            <a:endParaRPr lang="zh-CN" altLang="en-US" sz="2400" b="1" dirty="0"/>
          </a:p>
        </p:txBody>
      </p:sp>
      <p:sp>
        <p:nvSpPr>
          <p:cNvPr id="18" name="TextBox 17"/>
          <p:cNvSpPr txBox="1"/>
          <p:nvPr/>
        </p:nvSpPr>
        <p:spPr>
          <a:xfrm>
            <a:off x="752159" y="1315025"/>
            <a:ext cx="5420041" cy="461665"/>
          </a:xfrm>
          <a:prstGeom prst="rect">
            <a:avLst/>
          </a:prstGeom>
          <a:noFill/>
        </p:spPr>
        <p:txBody>
          <a:bodyPr wrap="square" rtlCol="0">
            <a:spAutoFit/>
          </a:bodyPr>
          <a:lstStyle/>
          <a:p>
            <a:r>
              <a:rPr lang="zh-CN" altLang="en-US" sz="2400" b="1" dirty="0" smtClean="0"/>
              <a:t>（</a:t>
            </a:r>
            <a:r>
              <a:rPr lang="en-US" altLang="zh-CN" sz="2400" b="1" dirty="0" smtClean="0"/>
              <a:t>2</a:t>
            </a:r>
            <a:r>
              <a:rPr lang="zh-CN" altLang="en-US" sz="2400" b="1" dirty="0" smtClean="0"/>
              <a:t>）</a:t>
            </a:r>
            <a:r>
              <a:rPr lang="zh-CN" altLang="en-US" sz="2400" b="1" dirty="0"/>
              <a:t>表面波纹度</a:t>
            </a:r>
            <a:r>
              <a:rPr lang="zh-CN" altLang="en-US" sz="2400" b="1" dirty="0" smtClean="0"/>
              <a:t>轮廓</a:t>
            </a:r>
            <a:r>
              <a:rPr lang="en-US" altLang="zh-CN" sz="2400" b="1" dirty="0" smtClean="0"/>
              <a:t>,</a:t>
            </a:r>
            <a:r>
              <a:rPr lang="zh-CN" altLang="en-US" sz="2400" b="1" dirty="0" smtClean="0"/>
              <a:t>波距 </a:t>
            </a:r>
            <a:r>
              <a:rPr lang="en-US" altLang="zh-CN" sz="2400" b="1" dirty="0" smtClean="0"/>
              <a:t>1</a:t>
            </a:r>
            <a:r>
              <a:rPr lang="en-US" altLang="zh-CN" sz="2400" b="1" dirty="0" smtClean="0">
                <a:latin typeface="Times New Roman" panose="02020603050405020304"/>
                <a:cs typeface="Times New Roman" panose="02020603050405020304"/>
              </a:rPr>
              <a:t>–10</a:t>
            </a:r>
            <a:r>
              <a:rPr lang="en-US" altLang="zh-CN" sz="2400" b="1" dirty="0" smtClean="0"/>
              <a:t> </a:t>
            </a:r>
            <a:r>
              <a:rPr lang="en-US" altLang="zh-CN" sz="2400" b="1" dirty="0"/>
              <a:t>mm </a:t>
            </a:r>
            <a:endParaRPr lang="zh-CN" altLang="en-US" sz="2400" b="1" dirty="0"/>
          </a:p>
        </p:txBody>
      </p:sp>
      <p:sp>
        <p:nvSpPr>
          <p:cNvPr id="19" name="TextBox 18"/>
          <p:cNvSpPr txBox="1"/>
          <p:nvPr/>
        </p:nvSpPr>
        <p:spPr>
          <a:xfrm>
            <a:off x="950332" y="1771663"/>
            <a:ext cx="4410075" cy="461665"/>
          </a:xfrm>
          <a:prstGeom prst="rect">
            <a:avLst/>
          </a:prstGeom>
          <a:noFill/>
        </p:spPr>
        <p:txBody>
          <a:bodyPr wrap="square" rtlCol="0">
            <a:spAutoFit/>
          </a:bodyPr>
          <a:lstStyle/>
          <a:p>
            <a:r>
              <a:rPr lang="en-US" altLang="zh-CN" sz="2400" b="1" dirty="0"/>
              <a:t>(</a:t>
            </a:r>
            <a:r>
              <a:rPr lang="en-US" altLang="zh-CN" sz="2400" b="1" dirty="0" smtClean="0"/>
              <a:t>3</a:t>
            </a:r>
            <a:r>
              <a:rPr lang="en-US" altLang="zh-CN" sz="2400" b="1" dirty="0"/>
              <a:t>)</a:t>
            </a:r>
            <a:r>
              <a:rPr lang="zh-CN" altLang="en-US" sz="2400" b="1" dirty="0" smtClean="0"/>
              <a:t>于</a:t>
            </a:r>
            <a:r>
              <a:rPr lang="zh-CN" altLang="en-US" sz="2400" b="1" dirty="0"/>
              <a:t>形状误差</a:t>
            </a:r>
            <a:r>
              <a:rPr lang="en-US" altLang="zh-CN" sz="2400" b="1" dirty="0" smtClean="0"/>
              <a:t>, </a:t>
            </a:r>
            <a:r>
              <a:rPr lang="zh-CN" altLang="en-US" sz="2400" b="1" dirty="0" smtClean="0"/>
              <a:t>大于</a:t>
            </a:r>
            <a:r>
              <a:rPr lang="en-US" altLang="zh-CN" sz="2400" b="1" dirty="0" smtClean="0"/>
              <a:t>10mm</a:t>
            </a:r>
            <a:endParaRPr lang="zh-CN" altLang="en-US" sz="2400" b="1" dirty="0"/>
          </a:p>
        </p:txBody>
      </p:sp>
      <p:sp>
        <p:nvSpPr>
          <p:cNvPr id="4" name="圆角矩形 3"/>
          <p:cNvSpPr/>
          <p:nvPr/>
        </p:nvSpPr>
        <p:spPr bwMode="auto">
          <a:xfrm>
            <a:off x="1445632" y="4536626"/>
            <a:ext cx="6317242" cy="730700"/>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3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1+#ppt_w/2"/>
                                          </p:val>
                                        </p:tav>
                                        <p:tav tm="100000">
                                          <p:val>
                                            <p:strVal val="#ppt_x"/>
                                          </p:val>
                                        </p:tav>
                                      </p:tavLst>
                                    </p:anim>
                                    <p:anim calcmode="lin" valueType="num">
                                      <p:cBhvr additive="base">
                                        <p:cTn id="13"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50179"/>
                                        </p:tgtEl>
                                        <p:attrNameLst>
                                          <p:attrName>style.visibility</p:attrName>
                                        </p:attrNameLst>
                                      </p:cBhvr>
                                      <p:to>
                                        <p:strVal val="visible"/>
                                      </p:to>
                                    </p:set>
                                    <p:anim calcmode="lin" valueType="num">
                                      <p:cBhvr additive="base">
                                        <p:cTn id="18" dur="500" fill="hold"/>
                                        <p:tgtEl>
                                          <p:spTgt spid="50179"/>
                                        </p:tgtEl>
                                        <p:attrNameLst>
                                          <p:attrName>ppt_x</p:attrName>
                                        </p:attrNameLst>
                                      </p:cBhvr>
                                      <p:tavLst>
                                        <p:tav tm="0">
                                          <p:val>
                                            <p:strVal val="0-#ppt_w/2"/>
                                          </p:val>
                                        </p:tav>
                                        <p:tav tm="100000">
                                          <p:val>
                                            <p:strVal val="#ppt_x"/>
                                          </p:val>
                                        </p:tav>
                                      </p:tavLst>
                                    </p:anim>
                                    <p:anim calcmode="lin" valueType="num">
                                      <p:cBhvr additive="base">
                                        <p:cTn id="19" dur="500" fill="hold"/>
                                        <p:tgtEl>
                                          <p:spTgt spid="5017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5153"/>
                                        </p:tgtEl>
                                        <p:attrNameLst>
                                          <p:attrName>style.visibility</p:attrName>
                                        </p:attrNameLst>
                                      </p:cBhvr>
                                      <p:to>
                                        <p:strVal val="visible"/>
                                      </p:to>
                                    </p:set>
                                    <p:animEffect transition="in" filter="wipe(left)">
                                      <p:cBhvr>
                                        <p:cTn id="24" dur="300"/>
                                        <p:tgtEl>
                                          <p:spTgt spid="515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0181"/>
                                        </p:tgtEl>
                                        <p:attrNameLst>
                                          <p:attrName>style.visibility</p:attrName>
                                        </p:attrNameLst>
                                      </p:cBhvr>
                                      <p:to>
                                        <p:strVal val="visible"/>
                                      </p:to>
                                    </p:set>
                                    <p:animEffect transition="in" filter="wipe(left)">
                                      <p:cBhvr>
                                        <p:cTn id="44" dur="500"/>
                                        <p:tgtEl>
                                          <p:spTgt spid="5018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0182"/>
                                        </p:tgtEl>
                                        <p:attrNameLst>
                                          <p:attrName>style.visibility</p:attrName>
                                        </p:attrNameLst>
                                      </p:cBhvr>
                                      <p:to>
                                        <p:strVal val="visible"/>
                                      </p:to>
                                    </p:set>
                                    <p:animEffect transition="in" filter="wipe(left)">
                                      <p:cBhvr>
                                        <p:cTn id="54" dur="500"/>
                                        <p:tgtEl>
                                          <p:spTgt spid="5018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3" grpId="0" autoUpdateAnimBg="0"/>
      <p:bldP spid="13" grpId="0" autoUpdateAnimBg="0" build="p"/>
      <p:bldP spid="3" grpId="0"/>
      <p:bldP spid="18" grpId="0"/>
      <p:bldP spid="19" grpId="0"/>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80" name="Group 12"/>
          <p:cNvGrpSpPr/>
          <p:nvPr/>
        </p:nvGrpSpPr>
        <p:grpSpPr bwMode="auto">
          <a:xfrm>
            <a:off x="483950" y="340043"/>
            <a:ext cx="8877220" cy="4895850"/>
            <a:chOff x="469" y="348"/>
            <a:chExt cx="8603" cy="5140"/>
          </a:xfrm>
        </p:grpSpPr>
        <p:pic>
          <p:nvPicPr>
            <p:cNvPr id="41988"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9" y="348"/>
              <a:ext cx="8603" cy="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Rectangle 10"/>
            <p:cNvSpPr>
              <a:spLocks noChangeArrowheads="1"/>
            </p:cNvSpPr>
            <p:nvPr/>
          </p:nvSpPr>
          <p:spPr bwMode="auto">
            <a:xfrm>
              <a:off x="6492" y="2862"/>
              <a:ext cx="576" cy="35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0" name="Rectangle 11"/>
            <p:cNvSpPr>
              <a:spLocks noChangeArrowheads="1"/>
            </p:cNvSpPr>
            <p:nvPr/>
          </p:nvSpPr>
          <p:spPr bwMode="auto">
            <a:xfrm>
              <a:off x="5139" y="2606"/>
              <a:ext cx="2003" cy="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3980"/>
                                        </p:tgtEl>
                                        <p:attrNameLst>
                                          <p:attrName>style.visibility</p:attrName>
                                        </p:attrNameLst>
                                      </p:cBhvr>
                                      <p:to>
                                        <p:strVal val="visible"/>
                                      </p:to>
                                    </p:set>
                                    <p:anim calcmode="lin" valueType="num">
                                      <p:cBhvr additive="base">
                                        <p:cTn id="7" dur="500" fill="hold"/>
                                        <p:tgtEl>
                                          <p:spTgt spid="83980"/>
                                        </p:tgtEl>
                                        <p:attrNameLst>
                                          <p:attrName>ppt_x</p:attrName>
                                        </p:attrNameLst>
                                      </p:cBhvr>
                                      <p:tavLst>
                                        <p:tav tm="0">
                                          <p:val>
                                            <p:strVal val="0-#ppt_w/2"/>
                                          </p:val>
                                        </p:tav>
                                        <p:tav tm="100000">
                                          <p:val>
                                            <p:strVal val="#ppt_x"/>
                                          </p:val>
                                        </p:tav>
                                      </p:tavLst>
                                    </p:anim>
                                    <p:anim calcmode="lin" valueType="num">
                                      <p:cBhvr additive="base">
                                        <p:cTn id="8" dur="500" fill="hold"/>
                                        <p:tgtEl>
                                          <p:spTgt spid="839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7"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1795" y="460058"/>
            <a:ext cx="8859679" cy="491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6" name="圆角矩形 5">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4997"/>
                                        </p:tgtEl>
                                        <p:attrNameLst>
                                          <p:attrName>style.visibility</p:attrName>
                                        </p:attrNameLst>
                                      </p:cBhvr>
                                      <p:to>
                                        <p:strVal val="visible"/>
                                      </p:to>
                                    </p:set>
                                    <p:anim calcmode="lin" valueType="num">
                                      <p:cBhvr additive="base">
                                        <p:cTn id="7" dur="500" fill="hold"/>
                                        <p:tgtEl>
                                          <p:spTgt spid="84997"/>
                                        </p:tgtEl>
                                        <p:attrNameLst>
                                          <p:attrName>ppt_x</p:attrName>
                                        </p:attrNameLst>
                                      </p:cBhvr>
                                      <p:tavLst>
                                        <p:tav tm="0">
                                          <p:val>
                                            <p:strVal val="0-#ppt_w/2"/>
                                          </p:val>
                                        </p:tav>
                                        <p:tav tm="100000">
                                          <p:val>
                                            <p:strVal val="#ppt_x"/>
                                          </p:val>
                                        </p:tav>
                                      </p:tavLst>
                                    </p:anim>
                                    <p:anim calcmode="lin" valueType="num">
                                      <p:cBhvr additive="base">
                                        <p:cTn id="8"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ext Box 4"/>
          <p:cNvSpPr txBox="1">
            <a:spLocks noChangeArrowheads="1"/>
          </p:cNvSpPr>
          <p:nvPr/>
        </p:nvSpPr>
        <p:spPr bwMode="auto">
          <a:xfrm>
            <a:off x="1131411" y="182880"/>
            <a:ext cx="7241064"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5.4.3 表面粗糙度轮廓要求在图样上的标注方法</a:t>
            </a:r>
            <a:endParaRPr lang="en-US" altLang="zh-CN" b="1" dirty="0"/>
          </a:p>
        </p:txBody>
      </p:sp>
      <p:sp>
        <p:nvSpPr>
          <p:cNvPr id="86021" name="Text Box 5"/>
          <p:cNvSpPr txBox="1">
            <a:spLocks noChangeArrowheads="1"/>
          </p:cNvSpPr>
          <p:nvPr/>
        </p:nvSpPr>
        <p:spPr bwMode="auto">
          <a:xfrm>
            <a:off x="421403" y="523875"/>
            <a:ext cx="8617822"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表面粗糙度轮廓要求对零件的每一个表面一般只标注一次，并尽可能标注在相应的尺寸及其公差的同一视图上。</a:t>
            </a:r>
            <a:endParaRPr lang="en-US" altLang="zh-CN" b="1" dirty="0"/>
          </a:p>
        </p:txBody>
      </p:sp>
      <p:sp>
        <p:nvSpPr>
          <p:cNvPr id="86022" name="Text Box 6"/>
          <p:cNvSpPr txBox="1">
            <a:spLocks noChangeArrowheads="1"/>
          </p:cNvSpPr>
          <p:nvPr/>
        </p:nvSpPr>
        <p:spPr bwMode="auto">
          <a:xfrm>
            <a:off x="1035211" y="1278256"/>
            <a:ext cx="8223090"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表面粗糙度轮廓要求在图样上的标注方法见表5.12所示。</a:t>
            </a:r>
            <a:endParaRPr lang="en-US" altLang="zh-CN" b="1" dirty="0"/>
          </a:p>
        </p:txBody>
      </p:sp>
      <p:graphicFrame>
        <p:nvGraphicFramePr>
          <p:cNvPr id="86023" name="Object 7"/>
          <p:cNvGraphicFramePr>
            <a:graphicFrameLocks noChangeAspect="1"/>
          </p:cNvGraphicFramePr>
          <p:nvPr/>
        </p:nvGraphicFramePr>
        <p:xfrm>
          <a:off x="1074183" y="1720216"/>
          <a:ext cx="7012623" cy="4949190"/>
        </p:xfrm>
        <a:graphic>
          <a:graphicData uri="http://schemas.openxmlformats.org/presentationml/2006/ole">
            <mc:AlternateContent xmlns:mc="http://schemas.openxmlformats.org/markup-compatibility/2006">
              <mc:Choice xmlns:v="urn:schemas-microsoft-com:vml" Requires="v">
                <p:oleObj spid="_x0000_s44097" name="位图图像" r:id="rId1" imgW="4733925" imgH="3619500" progId="Paint.Picture">
                  <p:embed/>
                </p:oleObj>
              </mc:Choice>
              <mc:Fallback>
                <p:oleObj name="位图图像" r:id="rId1" imgW="4733925" imgH="3619500" progId="Paint.Picture">
                  <p:embed/>
                  <p:pic>
                    <p:nvPicPr>
                      <p:cNvPr id="0" name="Object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183" y="1720216"/>
                        <a:ext cx="7012623" cy="4949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0"/>
                                        </p:tgtEl>
                                        <p:attrNameLst>
                                          <p:attrName>style.visibility</p:attrName>
                                        </p:attrNameLst>
                                      </p:cBhvr>
                                      <p:to>
                                        <p:strVal val="visible"/>
                                      </p:to>
                                    </p:set>
                                    <p:animEffect transition="in" filter="wipe(left)">
                                      <p:cBhvr>
                                        <p:cTn id="7" dur="300"/>
                                        <p:tgtEl>
                                          <p:spTgt spid="860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6021"/>
                                        </p:tgtEl>
                                        <p:attrNameLst>
                                          <p:attrName>style.visibility</p:attrName>
                                        </p:attrNameLst>
                                      </p:cBhvr>
                                      <p:to>
                                        <p:strVal val="visible"/>
                                      </p:to>
                                    </p:set>
                                    <p:animEffect transition="in" filter="wipe(left)">
                                      <p:cBhvr>
                                        <p:cTn id="12" dur="500"/>
                                        <p:tgtEl>
                                          <p:spTgt spid="860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6022"/>
                                        </p:tgtEl>
                                        <p:attrNameLst>
                                          <p:attrName>style.visibility</p:attrName>
                                        </p:attrNameLst>
                                      </p:cBhvr>
                                      <p:to>
                                        <p:strVal val="visible"/>
                                      </p:to>
                                    </p:set>
                                    <p:animEffect transition="in" filter="wipe(left)">
                                      <p:cBhvr>
                                        <p:cTn id="17" dur="300"/>
                                        <p:tgtEl>
                                          <p:spTgt spid="8602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86023"/>
                                        </p:tgtEl>
                                        <p:attrNameLst>
                                          <p:attrName>style.visibility</p:attrName>
                                        </p:attrNameLst>
                                      </p:cBhvr>
                                      <p:to>
                                        <p:strVal val="visible"/>
                                      </p:to>
                                    </p:set>
                                    <p:anim calcmode="lin" valueType="num">
                                      <p:cBhvr additive="base">
                                        <p:cTn id="22" dur="500" fill="hold"/>
                                        <p:tgtEl>
                                          <p:spTgt spid="86023"/>
                                        </p:tgtEl>
                                        <p:attrNameLst>
                                          <p:attrName>ppt_x</p:attrName>
                                        </p:attrNameLst>
                                      </p:cBhvr>
                                      <p:tavLst>
                                        <p:tav tm="0">
                                          <p:val>
                                            <p:strVal val="0-#ppt_w/2"/>
                                          </p:val>
                                        </p:tav>
                                        <p:tav tm="100000">
                                          <p:val>
                                            <p:strVal val="#ppt_x"/>
                                          </p:val>
                                        </p:tav>
                                      </p:tavLst>
                                    </p:anim>
                                    <p:anim calcmode="lin" valueType="num">
                                      <p:cBhvr additive="base">
                                        <p:cTn id="23" dur="500" fill="hold"/>
                                        <p:tgtEl>
                                          <p:spTgt spid="86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utoUpdateAnimBg="0"/>
      <p:bldP spid="86021" grpId="0"/>
      <p:bldP spid="8602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701677" y="347664"/>
            <a:ext cx="8873093" cy="5384482"/>
            <a:chOff x="1079584" y="579270"/>
            <a:chExt cx="13650078" cy="8973803"/>
          </a:xfrm>
        </p:grpSpPr>
        <p:pic>
          <p:nvPicPr>
            <p:cNvPr id="45060" name="Picture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9584" y="2078454"/>
              <a:ext cx="13650078" cy="747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766" y="579270"/>
              <a:ext cx="13143622" cy="147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8068" name="Object 4"/>
          <p:cNvGraphicFramePr>
            <a:graphicFrameLocks noChangeAspect="1"/>
          </p:cNvGraphicFramePr>
          <p:nvPr/>
        </p:nvGraphicFramePr>
        <p:xfrm>
          <a:off x="414815" y="322898"/>
          <a:ext cx="8806021" cy="6080760"/>
        </p:xfrm>
        <a:graphic>
          <a:graphicData uri="http://schemas.openxmlformats.org/presentationml/2006/ole">
            <mc:AlternateContent xmlns:mc="http://schemas.openxmlformats.org/markup-compatibility/2006">
              <mc:Choice xmlns:v="urn:schemas-microsoft-com:vml" Requires="v">
                <p:oleObj spid="_x0000_s46140" name="位图图像" r:id="rId1" imgW="4991100" imgH="3733800" progId="Paint.Picture">
                  <p:embed/>
                </p:oleObj>
              </mc:Choice>
              <mc:Fallback>
                <p:oleObj name="位图图像" r:id="rId1" imgW="4991100" imgH="3733800" progId="Paint.Picture">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815" y="322898"/>
                        <a:ext cx="8806021" cy="608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additive="base">
                                        <p:cTn id="7" dur="500" fill="hold"/>
                                        <p:tgtEl>
                                          <p:spTgt spid="88068"/>
                                        </p:tgtEl>
                                        <p:attrNameLst>
                                          <p:attrName>ppt_x</p:attrName>
                                        </p:attrNameLst>
                                      </p:cBhvr>
                                      <p:tavLst>
                                        <p:tav tm="0">
                                          <p:val>
                                            <p:strVal val="0-#ppt_w/2"/>
                                          </p:val>
                                        </p:tav>
                                        <p:tav tm="100000">
                                          <p:val>
                                            <p:strVal val="#ppt_x"/>
                                          </p:val>
                                        </p:tav>
                                      </p:tavLst>
                                    </p:anim>
                                    <p:anim calcmode="lin" valueType="num">
                                      <p:cBhvr additive="base">
                                        <p:cTn id="8"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094" name="Group 6"/>
          <p:cNvGrpSpPr/>
          <p:nvPr/>
        </p:nvGrpSpPr>
        <p:grpSpPr bwMode="auto">
          <a:xfrm>
            <a:off x="716281" y="571402"/>
            <a:ext cx="8037194" cy="5562698"/>
            <a:chOff x="168" y="90"/>
            <a:chExt cx="8937" cy="6021"/>
          </a:xfrm>
        </p:grpSpPr>
        <p:graphicFrame>
          <p:nvGraphicFramePr>
            <p:cNvPr id="47108" name="Object 4"/>
            <p:cNvGraphicFramePr>
              <a:graphicFrameLocks noChangeAspect="1"/>
            </p:cNvGraphicFramePr>
            <p:nvPr/>
          </p:nvGraphicFramePr>
          <p:xfrm>
            <a:off x="168" y="404"/>
            <a:ext cx="8937" cy="5707"/>
          </p:xfrm>
          <a:graphic>
            <a:graphicData uri="http://schemas.openxmlformats.org/presentationml/2006/ole">
              <mc:AlternateContent xmlns:mc="http://schemas.openxmlformats.org/markup-compatibility/2006">
                <mc:Choice xmlns:v="urn:schemas-microsoft-com:vml" Requires="v">
                  <p:oleObj spid="_x0000_s47167" name="位图图像" r:id="rId1" imgW="4981575" imgH="3181350" progId="Paint.Picture">
                    <p:embed/>
                  </p:oleObj>
                </mc:Choice>
                <mc:Fallback>
                  <p:oleObj name="位图图像" r:id="rId1" imgW="4981575" imgH="3181350" progId="Paint.Picture">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 y="404"/>
                          <a:ext cx="8937" cy="5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09" name="Rectangle 5"/>
            <p:cNvSpPr>
              <a:spLocks noChangeArrowheads="1"/>
            </p:cNvSpPr>
            <p:nvPr/>
          </p:nvSpPr>
          <p:spPr bwMode="auto">
            <a:xfrm>
              <a:off x="2963" y="90"/>
              <a:ext cx="1802" cy="3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a:t>续表5.12</a:t>
              </a:r>
              <a:endParaRPr lang="zh-CN" altLang="en-US" sz="2000"/>
            </a:p>
          </p:txBody>
        </p:sp>
      </p:gr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9094"/>
                                        </p:tgtEl>
                                        <p:attrNameLst>
                                          <p:attrName>style.visibility</p:attrName>
                                        </p:attrNameLst>
                                      </p:cBhvr>
                                      <p:to>
                                        <p:strVal val="visible"/>
                                      </p:to>
                                    </p:set>
                                    <p:anim calcmode="lin" valueType="num">
                                      <p:cBhvr additive="base">
                                        <p:cTn id="7" dur="500" fill="hold"/>
                                        <p:tgtEl>
                                          <p:spTgt spid="89094"/>
                                        </p:tgtEl>
                                        <p:attrNameLst>
                                          <p:attrName>ppt_x</p:attrName>
                                        </p:attrNameLst>
                                      </p:cBhvr>
                                      <p:tavLst>
                                        <p:tav tm="0">
                                          <p:val>
                                            <p:strVal val="0-#ppt_w/2"/>
                                          </p:val>
                                        </p:tav>
                                        <p:tav tm="100000">
                                          <p:val>
                                            <p:strVal val="#ppt_x"/>
                                          </p:val>
                                        </p:tav>
                                      </p:tavLst>
                                    </p:anim>
                                    <p:anim calcmode="lin" valueType="num">
                                      <p:cBhvr additive="base">
                                        <p:cTn id="8"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117" name="Object 5"/>
          <p:cNvGraphicFramePr>
            <a:graphicFrameLocks noChangeAspect="1"/>
          </p:cNvGraphicFramePr>
          <p:nvPr/>
        </p:nvGraphicFramePr>
        <p:xfrm>
          <a:off x="448867" y="301944"/>
          <a:ext cx="8279765" cy="5583555"/>
        </p:xfrm>
        <a:graphic>
          <a:graphicData uri="http://schemas.openxmlformats.org/presentationml/2006/ole">
            <mc:AlternateContent xmlns:mc="http://schemas.openxmlformats.org/markup-compatibility/2006">
              <mc:Choice xmlns:v="urn:schemas-microsoft-com:vml" Requires="v">
                <p:oleObj spid="_x0000_s48188" name="位图图像" r:id="rId1" imgW="4772025" imgH="3486150" progId="Paint.Picture">
                  <p:embed/>
                </p:oleObj>
              </mc:Choice>
              <mc:Fallback>
                <p:oleObj name="位图图像" r:id="rId1" imgW="4772025" imgH="3486150" progId="Paint.Picture">
                  <p:embed/>
                  <p:pic>
                    <p:nvPicPr>
                      <p:cNvPr id="0" name="Object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867" y="301944"/>
                        <a:ext cx="8279765" cy="5583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additive="base">
                                        <p:cTn id="7" dur="500" fill="hold"/>
                                        <p:tgtEl>
                                          <p:spTgt spid="90117"/>
                                        </p:tgtEl>
                                        <p:attrNameLst>
                                          <p:attrName>ppt_x</p:attrName>
                                        </p:attrNameLst>
                                      </p:cBhvr>
                                      <p:tavLst>
                                        <p:tav tm="0">
                                          <p:val>
                                            <p:strVal val="0-#ppt_w/2"/>
                                          </p:val>
                                        </p:tav>
                                        <p:tav tm="100000">
                                          <p:val>
                                            <p:strVal val="#ppt_x"/>
                                          </p:val>
                                        </p:tav>
                                      </p:tavLst>
                                    </p:anim>
                                    <p:anim calcmode="lin" valueType="num">
                                      <p:cBhvr additive="base">
                                        <p:cTn id="8"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298100" y="-42862"/>
            <a:ext cx="7901067" cy="6759893"/>
            <a:chOff x="361128" y="96252"/>
            <a:chExt cx="12155736" cy="11267524"/>
          </a:xfrm>
        </p:grpSpPr>
        <p:graphicFrame>
          <p:nvGraphicFramePr>
            <p:cNvPr id="49157" name="Object 4"/>
            <p:cNvGraphicFramePr>
              <a:graphicFrameLocks noChangeAspect="1"/>
            </p:cNvGraphicFramePr>
            <p:nvPr/>
          </p:nvGraphicFramePr>
          <p:xfrm>
            <a:off x="481443" y="1300914"/>
            <a:ext cx="12035421" cy="10062862"/>
          </p:xfrm>
          <a:graphic>
            <a:graphicData uri="http://schemas.openxmlformats.org/presentationml/2006/ole">
              <mc:AlternateContent xmlns:mc="http://schemas.openxmlformats.org/markup-compatibility/2006">
                <mc:Choice xmlns:v="urn:schemas-microsoft-com:vml" Requires="v">
                  <p:oleObj spid="_x0000_s49216" name="位图图像" r:id="rId1" imgW="4667250" imgH="3867150" progId="Paint.Picture">
                    <p:embed/>
                  </p:oleObj>
                </mc:Choice>
                <mc:Fallback>
                  <p:oleObj name="位图图像" r:id="rId1" imgW="4667250" imgH="3867150" progId="Paint.Picture">
                    <p:embed/>
                    <p:pic>
                      <p:nvPicPr>
                        <p:cNvPr id="0" name="Object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443" y="1300914"/>
                          <a:ext cx="12035421" cy="1006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915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128" y="96252"/>
              <a:ext cx="11838895" cy="132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8" name="圆角矩形 7">
            <a:hlinkClick r:id="rId4"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Text Box 4"/>
          <p:cNvSpPr txBox="1">
            <a:spLocks noChangeArrowheads="1"/>
          </p:cNvSpPr>
          <p:nvPr/>
        </p:nvSpPr>
        <p:spPr bwMode="auto">
          <a:xfrm>
            <a:off x="1054970" y="399816"/>
            <a:ext cx="5517280"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表面粗糙度轮廓技术要求标注的总结</a:t>
            </a:r>
            <a:endParaRPr lang="zh-CN" altLang="en-US" b="1" dirty="0"/>
          </a:p>
        </p:txBody>
      </p:sp>
      <p:sp>
        <p:nvSpPr>
          <p:cNvPr id="98309" name="Text Box 5"/>
          <p:cNvSpPr txBox="1">
            <a:spLocks noChangeArrowheads="1"/>
          </p:cNvSpPr>
          <p:nvPr/>
        </p:nvSpPr>
        <p:spPr bwMode="auto">
          <a:xfrm>
            <a:off x="1034098" y="878205"/>
            <a:ext cx="6876415"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一、表面粗糙度轮廓标注的图形符号</a:t>
            </a:r>
            <a:endParaRPr lang="zh-CN" altLang="en-US" b="1" dirty="0"/>
          </a:p>
        </p:txBody>
      </p:sp>
      <p:sp>
        <p:nvSpPr>
          <p:cNvPr id="98310" name="Text Box 6"/>
          <p:cNvSpPr txBox="1">
            <a:spLocks noChangeArrowheads="1"/>
          </p:cNvSpPr>
          <p:nvPr/>
        </p:nvSpPr>
        <p:spPr bwMode="auto">
          <a:xfrm>
            <a:off x="1277700" y="1325880"/>
            <a:ext cx="2505393"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基本图形符号</a:t>
            </a:r>
            <a:endParaRPr lang="zh-CN" altLang="en-US" sz="2000" b="1" dirty="0"/>
          </a:p>
        </p:txBody>
      </p:sp>
      <p:sp>
        <p:nvSpPr>
          <p:cNvPr id="98311" name="AutoShape 7"/>
          <p:cNvSpPr>
            <a:spLocks noChangeArrowheads="1"/>
          </p:cNvSpPr>
          <p:nvPr/>
        </p:nvSpPr>
        <p:spPr bwMode="auto">
          <a:xfrm>
            <a:off x="3448050" y="1371600"/>
            <a:ext cx="2276475" cy="412433"/>
          </a:xfrm>
          <a:prstGeom prst="rightArrow">
            <a:avLst>
              <a:gd name="adj1" fmla="val 50000"/>
              <a:gd name="adj2" fmla="val 140935"/>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nchor="ctr"/>
          <a:lstStyle/>
          <a:p>
            <a:endParaRPr lang="zh-CN" altLang="en-US"/>
          </a:p>
        </p:txBody>
      </p:sp>
      <p:pic>
        <p:nvPicPr>
          <p:cNvPr id="98312" name="Picture 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142593" y="1079183"/>
            <a:ext cx="1356124"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13" name="AutoShape 9"/>
          <p:cNvSpPr>
            <a:spLocks noChangeArrowheads="1"/>
          </p:cNvSpPr>
          <p:nvPr/>
        </p:nvSpPr>
        <p:spPr bwMode="auto">
          <a:xfrm>
            <a:off x="1498521" y="1717358"/>
            <a:ext cx="939006" cy="915352"/>
          </a:xfrm>
          <a:prstGeom prst="downArrow">
            <a:avLst>
              <a:gd name="adj1" fmla="val 50000"/>
              <a:gd name="adj2" fmla="val 25000"/>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57464" tIns="28732" rIns="57464" bIns="28732" anchor="ctr"/>
          <a:lstStyle/>
          <a:p>
            <a:pPr algn="ctr"/>
            <a:r>
              <a:rPr lang="zh-CN" altLang="en-US" sz="2000" b="1" dirty="0"/>
              <a:t>扩展</a:t>
            </a:r>
            <a:endParaRPr lang="zh-CN" altLang="en-US" sz="2000" b="1" dirty="0"/>
          </a:p>
        </p:txBody>
      </p:sp>
      <p:sp>
        <p:nvSpPr>
          <p:cNvPr id="98314" name="Text Box 10"/>
          <p:cNvSpPr txBox="1">
            <a:spLocks noChangeArrowheads="1"/>
          </p:cNvSpPr>
          <p:nvPr/>
        </p:nvSpPr>
        <p:spPr bwMode="auto">
          <a:xfrm>
            <a:off x="1086566" y="2645093"/>
            <a:ext cx="2419747"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扩展图形符号</a:t>
            </a:r>
            <a:endParaRPr lang="zh-CN" altLang="en-US" sz="2000" b="1" dirty="0"/>
          </a:p>
        </p:txBody>
      </p:sp>
      <p:sp>
        <p:nvSpPr>
          <p:cNvPr id="98315" name="AutoShape 11"/>
          <p:cNvSpPr>
            <a:spLocks noChangeArrowheads="1"/>
          </p:cNvSpPr>
          <p:nvPr/>
        </p:nvSpPr>
        <p:spPr bwMode="auto">
          <a:xfrm>
            <a:off x="3333750" y="2667954"/>
            <a:ext cx="2237344" cy="412432"/>
          </a:xfrm>
          <a:prstGeom prst="rightArrow">
            <a:avLst>
              <a:gd name="adj1" fmla="val 50000"/>
              <a:gd name="adj2" fmla="val 140935"/>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nchor="ctr"/>
          <a:lstStyle/>
          <a:p>
            <a:endParaRPr lang="zh-CN" altLang="en-US"/>
          </a:p>
        </p:txBody>
      </p:sp>
      <p:pic>
        <p:nvPicPr>
          <p:cNvPr id="98316"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1094" y="2130744"/>
            <a:ext cx="1388904" cy="1077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1028" y="2159794"/>
            <a:ext cx="926624"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19" name="AutoShape 15"/>
          <p:cNvSpPr>
            <a:spLocks noChangeArrowheads="1"/>
          </p:cNvSpPr>
          <p:nvPr/>
        </p:nvSpPr>
        <p:spPr bwMode="auto">
          <a:xfrm>
            <a:off x="1389579" y="3095625"/>
            <a:ext cx="945714" cy="1170308"/>
          </a:xfrm>
          <a:prstGeom prst="downArrow">
            <a:avLst>
              <a:gd name="adj1" fmla="val 50000"/>
              <a:gd name="adj2" fmla="val 25709"/>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57464" tIns="28732" rIns="57464" bIns="28732" anchor="ctr"/>
          <a:lstStyle/>
          <a:p>
            <a:pPr algn="ctr"/>
            <a:r>
              <a:rPr lang="zh-CN" altLang="en-US" sz="2000" b="1" dirty="0"/>
              <a:t>加一</a:t>
            </a:r>
            <a:r>
              <a:rPr lang="zh-CN" altLang="en-US" sz="2000" b="1" dirty="0" smtClean="0"/>
              <a:t>横线</a:t>
            </a:r>
            <a:endParaRPr lang="zh-CN" altLang="en-US" sz="2000" b="1" dirty="0"/>
          </a:p>
        </p:txBody>
      </p:sp>
      <p:sp>
        <p:nvSpPr>
          <p:cNvPr id="98320" name="Text Box 16"/>
          <p:cNvSpPr txBox="1">
            <a:spLocks noChangeArrowheads="1"/>
          </p:cNvSpPr>
          <p:nvPr/>
        </p:nvSpPr>
        <p:spPr bwMode="auto">
          <a:xfrm>
            <a:off x="1084899" y="4321493"/>
            <a:ext cx="2419747"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完整图形符号</a:t>
            </a:r>
            <a:endParaRPr lang="zh-CN" altLang="en-US" sz="2000" b="1" dirty="0"/>
          </a:p>
        </p:txBody>
      </p:sp>
      <p:sp>
        <p:nvSpPr>
          <p:cNvPr id="98321" name="AutoShape 17"/>
          <p:cNvSpPr>
            <a:spLocks noChangeArrowheads="1"/>
          </p:cNvSpPr>
          <p:nvPr/>
        </p:nvSpPr>
        <p:spPr bwMode="auto">
          <a:xfrm>
            <a:off x="3219450" y="4329113"/>
            <a:ext cx="2298505" cy="412432"/>
          </a:xfrm>
          <a:prstGeom prst="rightArrow">
            <a:avLst>
              <a:gd name="adj1" fmla="val 50000"/>
              <a:gd name="adj2" fmla="val 140935"/>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nchor="ctr"/>
          <a:lstStyle/>
          <a:p>
            <a:endParaRPr lang="zh-CN" altLang="en-US"/>
          </a:p>
        </p:txBody>
      </p:sp>
      <p:pic>
        <p:nvPicPr>
          <p:cNvPr id="98322" name="Picture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4738" y="4103371"/>
            <a:ext cx="3135868" cy="806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3" name="AutoShape 19"/>
          <p:cNvSpPr>
            <a:spLocks noChangeArrowheads="1"/>
          </p:cNvSpPr>
          <p:nvPr/>
        </p:nvSpPr>
        <p:spPr bwMode="auto">
          <a:xfrm>
            <a:off x="1277859" y="4793933"/>
            <a:ext cx="1018580" cy="960120"/>
          </a:xfrm>
          <a:prstGeom prst="downArrow">
            <a:avLst>
              <a:gd name="adj1" fmla="val 50000"/>
              <a:gd name="adj2" fmla="val 25000"/>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57464" tIns="28732" rIns="57464" bIns="28732" anchor="ctr"/>
          <a:lstStyle/>
          <a:p>
            <a:pPr algn="ctr"/>
            <a:r>
              <a:rPr lang="zh-CN" altLang="en-US" sz="2000" b="1" dirty="0"/>
              <a:t>加一圆</a:t>
            </a:r>
            <a:endParaRPr lang="zh-CN" altLang="en-US" sz="2000" b="1" dirty="0"/>
          </a:p>
        </p:txBody>
      </p:sp>
      <p:sp>
        <p:nvSpPr>
          <p:cNvPr id="98324" name="Text Box 20"/>
          <p:cNvSpPr txBox="1">
            <a:spLocks noChangeArrowheads="1"/>
          </p:cNvSpPr>
          <p:nvPr/>
        </p:nvSpPr>
        <p:spPr bwMode="auto">
          <a:xfrm>
            <a:off x="1110298" y="5748656"/>
            <a:ext cx="2419747"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特殊图形符号</a:t>
            </a:r>
            <a:endParaRPr lang="zh-CN" altLang="en-US" sz="2000" b="1" dirty="0"/>
          </a:p>
        </p:txBody>
      </p:sp>
      <p:sp>
        <p:nvSpPr>
          <p:cNvPr id="98325" name="AutoShape 21"/>
          <p:cNvSpPr>
            <a:spLocks noChangeArrowheads="1"/>
          </p:cNvSpPr>
          <p:nvPr/>
        </p:nvSpPr>
        <p:spPr bwMode="auto">
          <a:xfrm>
            <a:off x="3198814" y="5664518"/>
            <a:ext cx="2011361" cy="412432"/>
          </a:xfrm>
          <a:prstGeom prst="rightArrow">
            <a:avLst>
              <a:gd name="adj1" fmla="val 50000"/>
              <a:gd name="adj2" fmla="val 140935"/>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nchor="ctr"/>
          <a:lstStyle/>
          <a:p>
            <a:endParaRPr lang="zh-CN" altLang="en-US"/>
          </a:p>
        </p:txBody>
      </p:sp>
      <p:pic>
        <p:nvPicPr>
          <p:cNvPr id="98326" name="Picture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7421" y="5335906"/>
            <a:ext cx="3194129" cy="848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8308"/>
                                        </p:tgtEl>
                                        <p:attrNameLst>
                                          <p:attrName>style.visibility</p:attrName>
                                        </p:attrNameLst>
                                      </p:cBhvr>
                                      <p:to>
                                        <p:strVal val="visible"/>
                                      </p:to>
                                    </p:set>
                                    <p:animEffect transition="in" filter="wipe(left)">
                                      <p:cBhvr>
                                        <p:cTn id="7" dur="500"/>
                                        <p:tgtEl>
                                          <p:spTgt spid="983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09"/>
                                        </p:tgtEl>
                                        <p:attrNameLst>
                                          <p:attrName>style.visibility</p:attrName>
                                        </p:attrNameLst>
                                      </p:cBhvr>
                                      <p:to>
                                        <p:strVal val="visible"/>
                                      </p:to>
                                    </p:set>
                                    <p:animEffect transition="in" filter="wipe(left)">
                                      <p:cBhvr>
                                        <p:cTn id="12" dur="500"/>
                                        <p:tgtEl>
                                          <p:spTgt spid="9830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8310"/>
                                        </p:tgtEl>
                                        <p:attrNameLst>
                                          <p:attrName>style.visibility</p:attrName>
                                        </p:attrNameLst>
                                      </p:cBhvr>
                                      <p:to>
                                        <p:strVal val="visible"/>
                                      </p:to>
                                    </p:set>
                                    <p:animEffect transition="in" filter="box(in)">
                                      <p:cBhvr>
                                        <p:cTn id="17" dur="500"/>
                                        <p:tgtEl>
                                          <p:spTgt spid="983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8311"/>
                                        </p:tgtEl>
                                        <p:attrNameLst>
                                          <p:attrName>style.visibility</p:attrName>
                                        </p:attrNameLst>
                                      </p:cBhvr>
                                      <p:to>
                                        <p:strVal val="visible"/>
                                      </p:to>
                                    </p:set>
                                    <p:animEffect transition="in" filter="wipe(left)">
                                      <p:cBhvr>
                                        <p:cTn id="22" dur="500"/>
                                        <p:tgtEl>
                                          <p:spTgt spid="983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98312"/>
                                        </p:tgtEl>
                                        <p:attrNameLst>
                                          <p:attrName>style.visibility</p:attrName>
                                        </p:attrNameLst>
                                      </p:cBhvr>
                                      <p:to>
                                        <p:strVal val="visible"/>
                                      </p:to>
                                    </p:set>
                                    <p:anim calcmode="lin" valueType="num">
                                      <p:cBhvr additive="base">
                                        <p:cTn id="27" dur="500" fill="hold"/>
                                        <p:tgtEl>
                                          <p:spTgt spid="98312"/>
                                        </p:tgtEl>
                                        <p:attrNameLst>
                                          <p:attrName>ppt_x</p:attrName>
                                        </p:attrNameLst>
                                      </p:cBhvr>
                                      <p:tavLst>
                                        <p:tav tm="0">
                                          <p:val>
                                            <p:strVal val="1+#ppt_w/2"/>
                                          </p:val>
                                        </p:tav>
                                        <p:tav tm="100000">
                                          <p:val>
                                            <p:strVal val="#ppt_x"/>
                                          </p:val>
                                        </p:tav>
                                      </p:tavLst>
                                    </p:anim>
                                    <p:anim calcmode="lin" valueType="num">
                                      <p:cBhvr additive="base">
                                        <p:cTn id="28" dur="500" fill="hold"/>
                                        <p:tgtEl>
                                          <p:spTgt spid="9831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8313"/>
                                        </p:tgtEl>
                                        <p:attrNameLst>
                                          <p:attrName>style.visibility</p:attrName>
                                        </p:attrNameLst>
                                      </p:cBhvr>
                                      <p:to>
                                        <p:strVal val="visible"/>
                                      </p:to>
                                    </p:set>
                                    <p:animEffect transition="in" filter="wipe(up)">
                                      <p:cBhvr>
                                        <p:cTn id="33" dur="500"/>
                                        <p:tgtEl>
                                          <p:spTgt spid="983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8314"/>
                                        </p:tgtEl>
                                        <p:attrNameLst>
                                          <p:attrName>style.visibility</p:attrName>
                                        </p:attrNameLst>
                                      </p:cBhvr>
                                      <p:to>
                                        <p:strVal val="visible"/>
                                      </p:to>
                                    </p:set>
                                    <p:animEffect transition="in" filter="wipe(left)">
                                      <p:cBhvr>
                                        <p:cTn id="38" dur="500"/>
                                        <p:tgtEl>
                                          <p:spTgt spid="983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8315"/>
                                        </p:tgtEl>
                                        <p:attrNameLst>
                                          <p:attrName>style.visibility</p:attrName>
                                        </p:attrNameLst>
                                      </p:cBhvr>
                                      <p:to>
                                        <p:strVal val="visible"/>
                                      </p:to>
                                    </p:set>
                                    <p:animEffect transition="in" filter="wipe(left)">
                                      <p:cBhvr>
                                        <p:cTn id="43" dur="500"/>
                                        <p:tgtEl>
                                          <p:spTgt spid="98315"/>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nodeType="clickEffect">
                                  <p:stCondLst>
                                    <p:cond delay="0"/>
                                  </p:stCondLst>
                                  <p:childTnLst>
                                    <p:set>
                                      <p:cBhvr>
                                        <p:cTn id="47" dur="1" fill="hold">
                                          <p:stCondLst>
                                            <p:cond delay="0"/>
                                          </p:stCondLst>
                                        </p:cTn>
                                        <p:tgtEl>
                                          <p:spTgt spid="98316"/>
                                        </p:tgtEl>
                                        <p:attrNameLst>
                                          <p:attrName>style.visibility</p:attrName>
                                        </p:attrNameLst>
                                      </p:cBhvr>
                                      <p:to>
                                        <p:strVal val="visible"/>
                                      </p:to>
                                    </p:set>
                                    <p:animEffect transition="in" filter="strips(downLeft)">
                                      <p:cBhvr>
                                        <p:cTn id="48" dur="500"/>
                                        <p:tgtEl>
                                          <p:spTgt spid="98316"/>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98318"/>
                                        </p:tgtEl>
                                        <p:attrNameLst>
                                          <p:attrName>style.visibility</p:attrName>
                                        </p:attrNameLst>
                                      </p:cBhvr>
                                      <p:to>
                                        <p:strVal val="visible"/>
                                      </p:to>
                                    </p:set>
                                    <p:anim calcmode="lin" valueType="num">
                                      <p:cBhvr additive="base">
                                        <p:cTn id="53" dur="500" fill="hold"/>
                                        <p:tgtEl>
                                          <p:spTgt spid="98318"/>
                                        </p:tgtEl>
                                        <p:attrNameLst>
                                          <p:attrName>ppt_x</p:attrName>
                                        </p:attrNameLst>
                                      </p:cBhvr>
                                      <p:tavLst>
                                        <p:tav tm="0">
                                          <p:val>
                                            <p:strVal val="1+#ppt_w/2"/>
                                          </p:val>
                                        </p:tav>
                                        <p:tav tm="100000">
                                          <p:val>
                                            <p:strVal val="#ppt_x"/>
                                          </p:val>
                                        </p:tav>
                                      </p:tavLst>
                                    </p:anim>
                                    <p:anim calcmode="lin" valueType="num">
                                      <p:cBhvr additive="base">
                                        <p:cTn id="54" dur="500" fill="hold"/>
                                        <p:tgtEl>
                                          <p:spTgt spid="98318"/>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98319"/>
                                        </p:tgtEl>
                                        <p:attrNameLst>
                                          <p:attrName>style.visibility</p:attrName>
                                        </p:attrNameLst>
                                      </p:cBhvr>
                                      <p:to>
                                        <p:strVal val="visible"/>
                                      </p:to>
                                    </p:set>
                                    <p:animEffect transition="in" filter="wipe(up)">
                                      <p:cBhvr>
                                        <p:cTn id="59" dur="500"/>
                                        <p:tgtEl>
                                          <p:spTgt spid="9831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8320"/>
                                        </p:tgtEl>
                                        <p:attrNameLst>
                                          <p:attrName>style.visibility</p:attrName>
                                        </p:attrNameLst>
                                      </p:cBhvr>
                                      <p:to>
                                        <p:strVal val="visible"/>
                                      </p:to>
                                    </p:set>
                                    <p:animEffect transition="in" filter="wipe(left)">
                                      <p:cBhvr>
                                        <p:cTn id="64" dur="500"/>
                                        <p:tgtEl>
                                          <p:spTgt spid="9832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98321"/>
                                        </p:tgtEl>
                                        <p:attrNameLst>
                                          <p:attrName>style.visibility</p:attrName>
                                        </p:attrNameLst>
                                      </p:cBhvr>
                                      <p:to>
                                        <p:strVal val="visible"/>
                                      </p:to>
                                    </p:set>
                                    <p:animEffect transition="in" filter="wipe(left)">
                                      <p:cBhvr>
                                        <p:cTn id="69" dur="500"/>
                                        <p:tgtEl>
                                          <p:spTgt spid="98321"/>
                                        </p:tgtEl>
                                      </p:cBhvr>
                                    </p:animEffect>
                                  </p:childTnLst>
                                </p:cTn>
                              </p:par>
                            </p:childTnLst>
                          </p:cTn>
                        </p:par>
                      </p:childTnLst>
                    </p:cTn>
                  </p:par>
                  <p:par>
                    <p:cTn id="70" fill="hold">
                      <p:stCondLst>
                        <p:cond delay="indefinite"/>
                      </p:stCondLst>
                      <p:childTnLst>
                        <p:par>
                          <p:cTn id="71" fill="hold">
                            <p:stCondLst>
                              <p:cond delay="0"/>
                            </p:stCondLst>
                            <p:childTnLst>
                              <p:par>
                                <p:cTn id="72" presetID="8" presetClass="entr" presetSubtype="16" fill="hold" nodeType="clickEffect">
                                  <p:stCondLst>
                                    <p:cond delay="0"/>
                                  </p:stCondLst>
                                  <p:childTnLst>
                                    <p:set>
                                      <p:cBhvr>
                                        <p:cTn id="73" dur="1" fill="hold">
                                          <p:stCondLst>
                                            <p:cond delay="0"/>
                                          </p:stCondLst>
                                        </p:cTn>
                                        <p:tgtEl>
                                          <p:spTgt spid="98322"/>
                                        </p:tgtEl>
                                        <p:attrNameLst>
                                          <p:attrName>style.visibility</p:attrName>
                                        </p:attrNameLst>
                                      </p:cBhvr>
                                      <p:to>
                                        <p:strVal val="visible"/>
                                      </p:to>
                                    </p:set>
                                    <p:animEffect transition="in" filter="diamond(in)">
                                      <p:cBhvr>
                                        <p:cTn id="74" dur="2000"/>
                                        <p:tgtEl>
                                          <p:spTgt spid="9832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98323"/>
                                        </p:tgtEl>
                                        <p:attrNameLst>
                                          <p:attrName>style.visibility</p:attrName>
                                        </p:attrNameLst>
                                      </p:cBhvr>
                                      <p:to>
                                        <p:strVal val="visible"/>
                                      </p:to>
                                    </p:set>
                                    <p:animEffect transition="in" filter="wipe(up)">
                                      <p:cBhvr>
                                        <p:cTn id="79" dur="500"/>
                                        <p:tgtEl>
                                          <p:spTgt spid="98323"/>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98324"/>
                                        </p:tgtEl>
                                        <p:attrNameLst>
                                          <p:attrName>style.visibility</p:attrName>
                                        </p:attrNameLst>
                                      </p:cBhvr>
                                      <p:to>
                                        <p:strVal val="visible"/>
                                      </p:to>
                                    </p:set>
                                    <p:animEffect transition="in" filter="circle(in)">
                                      <p:cBhvr>
                                        <p:cTn id="84" dur="2000"/>
                                        <p:tgtEl>
                                          <p:spTgt spid="98324"/>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98325"/>
                                        </p:tgtEl>
                                        <p:attrNameLst>
                                          <p:attrName>style.visibility</p:attrName>
                                        </p:attrNameLst>
                                      </p:cBhvr>
                                      <p:to>
                                        <p:strVal val="visible"/>
                                      </p:to>
                                    </p:set>
                                    <p:animEffect transition="in" filter="wipe(left)">
                                      <p:cBhvr>
                                        <p:cTn id="89" dur="500"/>
                                        <p:tgtEl>
                                          <p:spTgt spid="98325"/>
                                        </p:tgtEl>
                                      </p:cBhvr>
                                    </p:animEffect>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98326"/>
                                        </p:tgtEl>
                                        <p:attrNameLst>
                                          <p:attrName>style.visibility</p:attrName>
                                        </p:attrNameLst>
                                      </p:cBhvr>
                                      <p:to>
                                        <p:strVal val="visible"/>
                                      </p:to>
                                    </p:set>
                                    <p:anim calcmode="lin" valueType="num">
                                      <p:cBhvr additive="base">
                                        <p:cTn id="94" dur="500" fill="hold"/>
                                        <p:tgtEl>
                                          <p:spTgt spid="98326"/>
                                        </p:tgtEl>
                                        <p:attrNameLst>
                                          <p:attrName>ppt_x</p:attrName>
                                        </p:attrNameLst>
                                      </p:cBhvr>
                                      <p:tavLst>
                                        <p:tav tm="0">
                                          <p:val>
                                            <p:strVal val="#ppt_x"/>
                                          </p:val>
                                        </p:tav>
                                        <p:tav tm="100000">
                                          <p:val>
                                            <p:strVal val="#ppt_x"/>
                                          </p:val>
                                        </p:tav>
                                      </p:tavLst>
                                    </p:anim>
                                    <p:anim calcmode="lin" valueType="num">
                                      <p:cBhvr additive="base">
                                        <p:cTn id="95" dur="500" fill="hold"/>
                                        <p:tgtEl>
                                          <p:spTgt spid="983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P spid="98309" grpId="0"/>
      <p:bldP spid="98310" grpId="0"/>
      <p:bldP spid="98311" grpId="0" animBg="1"/>
      <p:bldP spid="98313" grpId="0" animBg="1"/>
      <p:bldP spid="98314" grpId="0"/>
      <p:bldP spid="98315" grpId="0" animBg="1"/>
      <p:bldP spid="98319" grpId="0" animBg="1"/>
      <p:bldP spid="98320" grpId="0"/>
      <p:bldP spid="98321" grpId="0" animBg="1"/>
      <p:bldP spid="98323" grpId="0" animBg="1"/>
      <p:bldP spid="98324" grpId="0"/>
      <p:bldP spid="9832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Text Box 4"/>
          <p:cNvSpPr txBox="1">
            <a:spLocks noChangeArrowheads="1"/>
          </p:cNvSpPr>
          <p:nvPr/>
        </p:nvSpPr>
        <p:spPr bwMode="auto">
          <a:xfrm>
            <a:off x="876540" y="436103"/>
            <a:ext cx="5929670"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二、表面粗糙度轮廓技术要求在图形中的标注</a:t>
            </a:r>
            <a:endParaRPr lang="zh-CN" altLang="en-US" sz="2000" b="1" dirty="0"/>
          </a:p>
        </p:txBody>
      </p:sp>
      <p:sp>
        <p:nvSpPr>
          <p:cNvPr id="99333" name="Text Box 5"/>
          <p:cNvSpPr txBox="1">
            <a:spLocks noChangeArrowheads="1"/>
          </p:cNvSpPr>
          <p:nvPr/>
        </p:nvSpPr>
        <p:spPr bwMode="auto">
          <a:xfrm>
            <a:off x="878364" y="829485"/>
            <a:ext cx="4319429"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1.  </a:t>
            </a:r>
            <a:r>
              <a:rPr lang="zh-CN" altLang="en-US" sz="2000" b="1" dirty="0"/>
              <a:t>标注位置</a:t>
            </a:r>
            <a:endParaRPr lang="zh-CN" altLang="en-US" sz="2000" b="1" dirty="0"/>
          </a:p>
        </p:txBody>
      </p:sp>
      <p:sp>
        <p:nvSpPr>
          <p:cNvPr id="99334" name="Text Box 6"/>
          <p:cNvSpPr txBox="1">
            <a:spLocks noChangeArrowheads="1"/>
          </p:cNvSpPr>
          <p:nvPr/>
        </p:nvSpPr>
        <p:spPr bwMode="auto">
          <a:xfrm>
            <a:off x="851613" y="1175385"/>
            <a:ext cx="4588748"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a  </a:t>
            </a:r>
            <a:r>
              <a:rPr lang="en-US" altLang="zh-CN" sz="2000" b="1" dirty="0" smtClean="0"/>
              <a:t>— </a:t>
            </a:r>
            <a:r>
              <a:rPr lang="zh-CN" altLang="en-US" sz="2000" b="1" dirty="0" smtClean="0"/>
              <a:t>表面粗糙度</a:t>
            </a:r>
            <a:r>
              <a:rPr lang="zh-CN" altLang="en-US" sz="2000" b="1" dirty="0"/>
              <a:t>轮廓 幅度参数</a:t>
            </a:r>
            <a:endParaRPr lang="en-US" altLang="zh-CN" sz="2000" b="1" dirty="0"/>
          </a:p>
          <a:p>
            <a:pPr eaLnBrk="1" hangingPunct="1"/>
            <a:r>
              <a:rPr lang="en-US" altLang="zh-CN" sz="2000" b="1" dirty="0"/>
              <a:t>        ( </a:t>
            </a:r>
            <a:r>
              <a:rPr lang="en-US" altLang="zh-CN" sz="2000" b="1" i="1" dirty="0"/>
              <a:t>Ra</a:t>
            </a:r>
            <a:r>
              <a:rPr lang="zh-CN" altLang="en-US" sz="2000" b="1" i="1" dirty="0"/>
              <a:t>、</a:t>
            </a:r>
            <a:r>
              <a:rPr lang="en-US" altLang="zh-CN" sz="2000" b="1" i="1" dirty="0" err="1"/>
              <a:t>Rz</a:t>
            </a:r>
            <a:r>
              <a:rPr lang="en-US" altLang="zh-CN" sz="2000" b="1" i="1" dirty="0"/>
              <a:t>)</a:t>
            </a:r>
            <a:r>
              <a:rPr lang="zh-CN" altLang="en-US" sz="2000" b="1" dirty="0"/>
              <a:t>要求（</a:t>
            </a:r>
            <a:r>
              <a:rPr lang="en-US" altLang="zh-CN" sz="2000" b="1" dirty="0" err="1"/>
              <a:t>μm</a:t>
            </a:r>
            <a:r>
              <a:rPr lang="en-US" altLang="zh-CN" sz="2000" b="1" dirty="0"/>
              <a:t>）；</a:t>
            </a:r>
            <a:endParaRPr lang="en-US" altLang="zh-CN" sz="2000" b="1" dirty="0"/>
          </a:p>
        </p:txBody>
      </p:sp>
      <p:sp>
        <p:nvSpPr>
          <p:cNvPr id="99335" name="Text Box 7"/>
          <p:cNvSpPr txBox="1">
            <a:spLocks noChangeArrowheads="1"/>
          </p:cNvSpPr>
          <p:nvPr/>
        </p:nvSpPr>
        <p:spPr bwMode="auto">
          <a:xfrm>
            <a:off x="851614" y="1910715"/>
            <a:ext cx="5587603"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b  </a:t>
            </a:r>
            <a:r>
              <a:rPr lang="en-US" altLang="zh-CN" sz="2000" b="1" dirty="0" smtClean="0"/>
              <a:t>— </a:t>
            </a:r>
            <a:r>
              <a:rPr lang="zh-CN" altLang="en-US" sz="2000" b="1" dirty="0" smtClean="0"/>
              <a:t>表面粗糙度</a:t>
            </a:r>
            <a:r>
              <a:rPr lang="zh-CN" altLang="en-US" sz="2000" b="1" dirty="0"/>
              <a:t>轮廓 辅助参数</a:t>
            </a:r>
            <a:endParaRPr lang="en-US" altLang="zh-CN" sz="2000" b="1" dirty="0"/>
          </a:p>
          <a:p>
            <a:pPr eaLnBrk="1" hangingPunct="1"/>
            <a:r>
              <a:rPr lang="en-US" altLang="zh-CN" sz="2000" b="1" dirty="0"/>
              <a:t>        (</a:t>
            </a:r>
            <a:r>
              <a:rPr lang="en-US" altLang="zh-CN" sz="2000" b="1" i="1" dirty="0" err="1"/>
              <a:t>Rsm</a:t>
            </a:r>
            <a:r>
              <a:rPr lang="zh-CN" altLang="en-US" sz="2000" b="1" i="1" dirty="0"/>
              <a:t>、</a:t>
            </a:r>
            <a:r>
              <a:rPr lang="en-US" altLang="zh-CN" sz="2000" b="1" i="1" dirty="0" err="1"/>
              <a:t>Rmr</a:t>
            </a:r>
            <a:r>
              <a:rPr lang="en-US" altLang="zh-CN" sz="2000" b="1" dirty="0"/>
              <a:t> )</a:t>
            </a:r>
            <a:r>
              <a:rPr lang="zh-CN" altLang="en-US" sz="2000" b="1" dirty="0"/>
              <a:t>要求；</a:t>
            </a:r>
            <a:endParaRPr lang="zh-CN" altLang="en-US" sz="2000" b="1" dirty="0"/>
          </a:p>
        </p:txBody>
      </p:sp>
      <p:sp>
        <p:nvSpPr>
          <p:cNvPr id="99336" name="Text Box 8"/>
          <p:cNvSpPr txBox="1">
            <a:spLocks noChangeArrowheads="1"/>
          </p:cNvSpPr>
          <p:nvPr/>
        </p:nvSpPr>
        <p:spPr bwMode="auto">
          <a:xfrm>
            <a:off x="817085" y="2572703"/>
            <a:ext cx="3892233"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c  — </a:t>
            </a:r>
            <a:r>
              <a:rPr lang="zh-CN" altLang="en-US" sz="2000" b="1" dirty="0"/>
              <a:t>加工方法；</a:t>
            </a:r>
            <a:endParaRPr lang="zh-CN" altLang="en-US" sz="2000" b="1" dirty="0"/>
          </a:p>
        </p:txBody>
      </p:sp>
      <p:sp>
        <p:nvSpPr>
          <p:cNvPr id="99337" name="Text Box 9"/>
          <p:cNvSpPr txBox="1">
            <a:spLocks noChangeArrowheads="1"/>
          </p:cNvSpPr>
          <p:nvPr/>
        </p:nvSpPr>
        <p:spPr bwMode="auto">
          <a:xfrm>
            <a:off x="795099" y="2931795"/>
            <a:ext cx="4574302"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d— </a:t>
            </a:r>
            <a:r>
              <a:rPr lang="zh-CN" altLang="en-US" sz="2000" b="1" dirty="0"/>
              <a:t>表面纹理和纹理方向；</a:t>
            </a:r>
            <a:endParaRPr lang="zh-CN" altLang="en-US" sz="2000" b="1" dirty="0"/>
          </a:p>
        </p:txBody>
      </p:sp>
      <p:sp>
        <p:nvSpPr>
          <p:cNvPr id="99338" name="Text Box 10"/>
          <p:cNvSpPr txBox="1">
            <a:spLocks noChangeArrowheads="1"/>
          </p:cNvSpPr>
          <p:nvPr/>
        </p:nvSpPr>
        <p:spPr bwMode="auto">
          <a:xfrm>
            <a:off x="814704" y="3317558"/>
            <a:ext cx="4443254"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a:t>e—  </a:t>
            </a:r>
            <a:r>
              <a:rPr lang="zh-CN" altLang="en-US" sz="2000" b="1"/>
              <a:t>加工余量（</a:t>
            </a:r>
            <a:r>
              <a:rPr lang="en-US" altLang="zh-CN" sz="2000" b="1"/>
              <a:t>mm）。</a:t>
            </a:r>
            <a:endParaRPr lang="en-US" altLang="zh-CN" sz="2000" b="1"/>
          </a:p>
        </p:txBody>
      </p:sp>
      <p:sp>
        <p:nvSpPr>
          <p:cNvPr id="99342" name="Text Box 14"/>
          <p:cNvSpPr txBox="1">
            <a:spLocks noChangeArrowheads="1"/>
          </p:cNvSpPr>
          <p:nvPr/>
        </p:nvSpPr>
        <p:spPr bwMode="auto">
          <a:xfrm>
            <a:off x="692706" y="3759518"/>
            <a:ext cx="4319429"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2.  </a:t>
            </a:r>
            <a:r>
              <a:rPr lang="zh-CN" altLang="en-US" sz="2000" b="1" dirty="0"/>
              <a:t>表面粗糙度轮廓参数值的标注</a:t>
            </a:r>
            <a:endParaRPr lang="zh-CN" altLang="en-US" sz="2000" b="1" dirty="0"/>
          </a:p>
        </p:txBody>
      </p:sp>
      <p:sp>
        <p:nvSpPr>
          <p:cNvPr id="99343" name="Text Box 15"/>
          <p:cNvSpPr txBox="1">
            <a:spLocks noChangeArrowheads="1"/>
          </p:cNvSpPr>
          <p:nvPr/>
        </p:nvSpPr>
        <p:spPr bwMode="auto">
          <a:xfrm>
            <a:off x="630794" y="4170998"/>
            <a:ext cx="4272994"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1</a:t>
            </a:r>
            <a:r>
              <a:rPr lang="zh-CN" altLang="en-US" sz="2000" b="1" dirty="0"/>
              <a:t>）只标一个参数值时</a:t>
            </a:r>
            <a:endParaRPr lang="zh-CN" altLang="en-US" sz="2000" b="1" dirty="0"/>
          </a:p>
        </p:txBody>
      </p:sp>
      <p:sp>
        <p:nvSpPr>
          <p:cNvPr id="99344" name="Text Box 16"/>
          <p:cNvSpPr txBox="1">
            <a:spLocks noChangeArrowheads="1"/>
          </p:cNvSpPr>
          <p:nvPr/>
        </p:nvSpPr>
        <p:spPr bwMode="auto">
          <a:xfrm>
            <a:off x="818593" y="4529138"/>
            <a:ext cx="3570288"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① 默认为上限值</a:t>
            </a:r>
            <a:r>
              <a:rPr lang="en-US" altLang="zh-CN" sz="2000" b="1" dirty="0"/>
              <a:t>,</a:t>
            </a:r>
            <a:r>
              <a:rPr lang="zh-CN" altLang="en-US" sz="2000" b="1" dirty="0"/>
              <a:t>如右图</a:t>
            </a:r>
            <a:r>
              <a:rPr lang="en-US" altLang="zh-CN" sz="2000" b="1" dirty="0"/>
              <a:t>1</a:t>
            </a:r>
            <a:r>
              <a:rPr lang="zh-CN" altLang="en-US" sz="2000" b="1" dirty="0"/>
              <a:t>、</a:t>
            </a:r>
            <a:r>
              <a:rPr lang="en-US" altLang="zh-CN" sz="2000" b="1" dirty="0"/>
              <a:t>2</a:t>
            </a:r>
            <a:endParaRPr lang="en-US" altLang="zh-CN" sz="2000" b="1" dirty="0"/>
          </a:p>
        </p:txBody>
      </p:sp>
      <p:sp>
        <p:nvSpPr>
          <p:cNvPr id="99358" name="Text Box 30"/>
          <p:cNvSpPr txBox="1">
            <a:spLocks noChangeArrowheads="1"/>
          </p:cNvSpPr>
          <p:nvPr/>
        </p:nvSpPr>
        <p:spPr bwMode="auto">
          <a:xfrm>
            <a:off x="821690" y="4894898"/>
            <a:ext cx="3210163"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②   若为下限值时，</a:t>
            </a:r>
            <a:endParaRPr lang="zh-CN" altLang="en-US" sz="2000" b="1" dirty="0"/>
          </a:p>
          <a:p>
            <a:pPr eaLnBrk="1" hangingPunct="1">
              <a:lnSpc>
                <a:spcPct val="120000"/>
              </a:lnSpc>
            </a:pPr>
            <a:r>
              <a:rPr lang="zh-CN" altLang="en-US" sz="2000" b="1" dirty="0"/>
              <a:t>       必须标注“</a:t>
            </a:r>
            <a:r>
              <a:rPr lang="en-US" altLang="zh-CN" sz="2000" b="1" dirty="0"/>
              <a:t>L”,</a:t>
            </a:r>
            <a:r>
              <a:rPr lang="zh-CN" altLang="en-US" sz="2000" b="1" dirty="0"/>
              <a:t>如右图</a:t>
            </a:r>
            <a:r>
              <a:rPr lang="en-US" altLang="zh-CN" sz="2000" b="1" dirty="0"/>
              <a:t>3</a:t>
            </a:r>
            <a:endParaRPr lang="en-US" altLang="zh-CN" sz="2000" b="1" dirty="0"/>
          </a:p>
        </p:txBody>
      </p:sp>
      <p:sp>
        <p:nvSpPr>
          <p:cNvPr id="3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3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43409" y="772458"/>
            <a:ext cx="3605198" cy="2270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9454" y="3463291"/>
            <a:ext cx="22955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50" y="3442378"/>
            <a:ext cx="207645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5018" y="4871128"/>
            <a:ext cx="294322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wipe(left)">
                                      <p:cBhvr>
                                        <p:cTn id="7" dur="500"/>
                                        <p:tgtEl>
                                          <p:spTgt spid="993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250" fill="hold"/>
                                        <p:tgtEl>
                                          <p:spTgt spid="37"/>
                                        </p:tgtEl>
                                        <p:attrNameLst>
                                          <p:attrName>ppt_x</p:attrName>
                                        </p:attrNameLst>
                                      </p:cBhvr>
                                      <p:tavLst>
                                        <p:tav tm="0">
                                          <p:val>
                                            <p:strVal val="1+#ppt_w/2"/>
                                          </p:val>
                                        </p:tav>
                                        <p:tav tm="100000">
                                          <p:val>
                                            <p:strVal val="#ppt_x"/>
                                          </p:val>
                                        </p:tav>
                                      </p:tavLst>
                                    </p:anim>
                                    <p:anim calcmode="lin" valueType="num">
                                      <p:cBhvr additive="base">
                                        <p:cTn id="13" dur="25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9333"/>
                                        </p:tgtEl>
                                        <p:attrNameLst>
                                          <p:attrName>style.visibility</p:attrName>
                                        </p:attrNameLst>
                                      </p:cBhvr>
                                      <p:to>
                                        <p:strVal val="visible"/>
                                      </p:to>
                                    </p:set>
                                    <p:animEffect transition="in" filter="blinds(horizontal)">
                                      <p:cBhvr>
                                        <p:cTn id="18" dur="500"/>
                                        <p:tgtEl>
                                          <p:spTgt spid="9933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9334"/>
                                        </p:tgtEl>
                                        <p:attrNameLst>
                                          <p:attrName>style.visibility</p:attrName>
                                        </p:attrNameLst>
                                      </p:cBhvr>
                                      <p:to>
                                        <p:strVal val="visible"/>
                                      </p:to>
                                    </p:set>
                                    <p:animEffect transition="in" filter="wipe(left)">
                                      <p:cBhvr>
                                        <p:cTn id="23" dur="300"/>
                                        <p:tgtEl>
                                          <p:spTgt spid="993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9335"/>
                                        </p:tgtEl>
                                        <p:attrNameLst>
                                          <p:attrName>style.visibility</p:attrName>
                                        </p:attrNameLst>
                                      </p:cBhvr>
                                      <p:to>
                                        <p:strVal val="visible"/>
                                      </p:to>
                                    </p:set>
                                    <p:animEffect transition="in" filter="wipe(left)">
                                      <p:cBhvr>
                                        <p:cTn id="28" dur="300"/>
                                        <p:tgtEl>
                                          <p:spTgt spid="993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9336"/>
                                        </p:tgtEl>
                                        <p:attrNameLst>
                                          <p:attrName>style.visibility</p:attrName>
                                        </p:attrNameLst>
                                      </p:cBhvr>
                                      <p:to>
                                        <p:strVal val="visible"/>
                                      </p:to>
                                    </p:set>
                                    <p:animEffect transition="in" filter="wipe(left)">
                                      <p:cBhvr>
                                        <p:cTn id="33" dur="300"/>
                                        <p:tgtEl>
                                          <p:spTgt spid="993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99337"/>
                                        </p:tgtEl>
                                        <p:attrNameLst>
                                          <p:attrName>style.visibility</p:attrName>
                                        </p:attrNameLst>
                                      </p:cBhvr>
                                      <p:to>
                                        <p:strVal val="visible"/>
                                      </p:to>
                                    </p:set>
                                    <p:animEffect transition="in" filter="wipe(left)">
                                      <p:cBhvr>
                                        <p:cTn id="38" dur="300"/>
                                        <p:tgtEl>
                                          <p:spTgt spid="9933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99338"/>
                                        </p:tgtEl>
                                        <p:attrNameLst>
                                          <p:attrName>style.visibility</p:attrName>
                                        </p:attrNameLst>
                                      </p:cBhvr>
                                      <p:to>
                                        <p:strVal val="visible"/>
                                      </p:to>
                                    </p:set>
                                    <p:animEffect transition="in" filter="wipe(left)">
                                      <p:cBhvr>
                                        <p:cTn id="43" dur="300"/>
                                        <p:tgtEl>
                                          <p:spTgt spid="99338"/>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99342"/>
                                        </p:tgtEl>
                                        <p:attrNameLst>
                                          <p:attrName>style.visibility</p:attrName>
                                        </p:attrNameLst>
                                      </p:cBhvr>
                                      <p:to>
                                        <p:strVal val="visible"/>
                                      </p:to>
                                    </p:set>
                                    <p:animEffect transition="in" filter="box(in)">
                                      <p:cBhvr>
                                        <p:cTn id="48" dur="500"/>
                                        <p:tgtEl>
                                          <p:spTgt spid="99342"/>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99343"/>
                                        </p:tgtEl>
                                        <p:attrNameLst>
                                          <p:attrName>style.visibility</p:attrName>
                                        </p:attrNameLst>
                                      </p:cBhvr>
                                      <p:to>
                                        <p:strVal val="visible"/>
                                      </p:to>
                                    </p:set>
                                    <p:animEffect transition="in" filter="checkerboard(across)">
                                      <p:cBhvr>
                                        <p:cTn id="53" dur="500"/>
                                        <p:tgtEl>
                                          <p:spTgt spid="9934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nodeType="clickEffect">
                                  <p:stCondLst>
                                    <p:cond delay="0"/>
                                  </p:stCondLst>
                                  <p:childTnLst>
                                    <p:set>
                                      <p:cBhvr>
                                        <p:cTn id="57" dur="1" fill="hold">
                                          <p:stCondLst>
                                            <p:cond delay="0"/>
                                          </p:stCondLst>
                                        </p:cTn>
                                        <p:tgtEl>
                                          <p:spTgt spid="52226"/>
                                        </p:tgtEl>
                                        <p:attrNameLst>
                                          <p:attrName>style.visibility</p:attrName>
                                        </p:attrNameLst>
                                      </p:cBhvr>
                                      <p:to>
                                        <p:strVal val="visible"/>
                                      </p:to>
                                    </p:set>
                                    <p:anim calcmode="lin" valueType="num">
                                      <p:cBhvr additive="base">
                                        <p:cTn id="58" dur="500" fill="hold"/>
                                        <p:tgtEl>
                                          <p:spTgt spid="52226"/>
                                        </p:tgtEl>
                                        <p:attrNameLst>
                                          <p:attrName>ppt_x</p:attrName>
                                        </p:attrNameLst>
                                      </p:cBhvr>
                                      <p:tavLst>
                                        <p:tav tm="0">
                                          <p:val>
                                            <p:strVal val="1+#ppt_w/2"/>
                                          </p:val>
                                        </p:tav>
                                        <p:tav tm="100000">
                                          <p:val>
                                            <p:strVal val="#ppt_x"/>
                                          </p:val>
                                        </p:tav>
                                      </p:tavLst>
                                    </p:anim>
                                    <p:anim calcmode="lin" valueType="num">
                                      <p:cBhvr additive="base">
                                        <p:cTn id="59"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52227"/>
                                        </p:tgtEl>
                                        <p:attrNameLst>
                                          <p:attrName>style.visibility</p:attrName>
                                        </p:attrNameLst>
                                      </p:cBhvr>
                                      <p:to>
                                        <p:strVal val="visible"/>
                                      </p:to>
                                    </p:set>
                                    <p:anim calcmode="lin" valueType="num">
                                      <p:cBhvr additive="base">
                                        <p:cTn id="64" dur="500" fill="hold"/>
                                        <p:tgtEl>
                                          <p:spTgt spid="52227"/>
                                        </p:tgtEl>
                                        <p:attrNameLst>
                                          <p:attrName>ppt_x</p:attrName>
                                        </p:attrNameLst>
                                      </p:cBhvr>
                                      <p:tavLst>
                                        <p:tav tm="0">
                                          <p:val>
                                            <p:strVal val="1+#ppt_w/2"/>
                                          </p:val>
                                        </p:tav>
                                        <p:tav tm="100000">
                                          <p:val>
                                            <p:strVal val="#ppt_x"/>
                                          </p:val>
                                        </p:tav>
                                      </p:tavLst>
                                    </p:anim>
                                    <p:anim calcmode="lin" valueType="num">
                                      <p:cBhvr additive="base">
                                        <p:cTn id="65" dur="500" fill="hold"/>
                                        <p:tgtEl>
                                          <p:spTgt spid="52227"/>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99344"/>
                                        </p:tgtEl>
                                        <p:attrNameLst>
                                          <p:attrName>style.visibility</p:attrName>
                                        </p:attrNameLst>
                                      </p:cBhvr>
                                      <p:to>
                                        <p:strVal val="visible"/>
                                      </p:to>
                                    </p:set>
                                    <p:animEffect transition="in" filter="wipe(down)">
                                      <p:cBhvr>
                                        <p:cTn id="70" dur="500"/>
                                        <p:tgtEl>
                                          <p:spTgt spid="99344"/>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99358"/>
                                        </p:tgtEl>
                                        <p:attrNameLst>
                                          <p:attrName>style.visibility</p:attrName>
                                        </p:attrNameLst>
                                      </p:cBhvr>
                                      <p:to>
                                        <p:strVal val="visible"/>
                                      </p:to>
                                    </p:set>
                                    <p:animEffect transition="in" filter="blinds(horizontal)">
                                      <p:cBhvr>
                                        <p:cTn id="75" dur="500"/>
                                        <p:tgtEl>
                                          <p:spTgt spid="99358"/>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52228"/>
                                        </p:tgtEl>
                                        <p:attrNameLst>
                                          <p:attrName>style.visibility</p:attrName>
                                        </p:attrNameLst>
                                      </p:cBhvr>
                                      <p:to>
                                        <p:strVal val="visible"/>
                                      </p:to>
                                    </p:set>
                                    <p:anim calcmode="lin" valueType="num">
                                      <p:cBhvr additive="base">
                                        <p:cTn id="80" dur="500" fill="hold"/>
                                        <p:tgtEl>
                                          <p:spTgt spid="52228"/>
                                        </p:tgtEl>
                                        <p:attrNameLst>
                                          <p:attrName>ppt_x</p:attrName>
                                        </p:attrNameLst>
                                      </p:cBhvr>
                                      <p:tavLst>
                                        <p:tav tm="0">
                                          <p:val>
                                            <p:strVal val="#ppt_x"/>
                                          </p:val>
                                        </p:tav>
                                        <p:tav tm="100000">
                                          <p:val>
                                            <p:strVal val="#ppt_x"/>
                                          </p:val>
                                        </p:tav>
                                      </p:tavLst>
                                    </p:anim>
                                    <p:anim calcmode="lin" valueType="num">
                                      <p:cBhvr additive="base">
                                        <p:cTn id="81"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p:bldP spid="99333" grpId="0"/>
      <p:bldP spid="99334" grpId="0" autoUpdateAnimBg="0"/>
      <p:bldP spid="99335" grpId="0" autoUpdateAnimBg="0"/>
      <p:bldP spid="99336" grpId="0" autoUpdateAnimBg="0"/>
      <p:bldP spid="99337" grpId="0" autoUpdateAnimBg="0"/>
      <p:bldP spid="99338" grpId="0" autoUpdateAnimBg="0"/>
      <p:bldP spid="99342" grpId="0"/>
      <p:bldP spid="99343" grpId="0"/>
      <p:bldP spid="99344" grpId="0"/>
      <p:bldP spid="993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Text Box 5"/>
          <p:cNvSpPr txBox="1">
            <a:spLocks noChangeArrowheads="1"/>
          </p:cNvSpPr>
          <p:nvPr/>
        </p:nvSpPr>
        <p:spPr bwMode="auto">
          <a:xfrm>
            <a:off x="1187349" y="2277209"/>
            <a:ext cx="4559855"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一般</a:t>
            </a:r>
            <a:r>
              <a:rPr lang="en-US" altLang="zh-CN" b="1" i="1" dirty="0" smtClean="0">
                <a:solidFill>
                  <a:srgbClr val="FF3300"/>
                </a:solidFill>
              </a:rPr>
              <a:t>S</a:t>
            </a:r>
            <a:r>
              <a:rPr lang="en-US" altLang="zh-CN" b="1" dirty="0">
                <a:solidFill>
                  <a:srgbClr val="FF3300"/>
                </a:solidFill>
              </a:rPr>
              <a:t>＜1mm </a:t>
            </a:r>
            <a:r>
              <a:rPr lang="zh-CN" altLang="en-US" b="1" dirty="0"/>
              <a:t>为表面粗糙度轮廓；</a:t>
            </a:r>
            <a:endParaRPr lang="zh-CN" altLang="en-US" b="1" dirty="0"/>
          </a:p>
        </p:txBody>
      </p:sp>
      <p:sp>
        <p:nvSpPr>
          <p:cNvPr id="50184" name="Text Box 8"/>
          <p:cNvSpPr txBox="1">
            <a:spLocks noChangeArrowheads="1"/>
          </p:cNvSpPr>
          <p:nvPr/>
        </p:nvSpPr>
        <p:spPr bwMode="auto">
          <a:xfrm>
            <a:off x="848758" y="2741432"/>
            <a:ext cx="4241006"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表面粗糙度轮廓的产生：</a:t>
            </a:r>
            <a:endParaRPr lang="zh-CN" altLang="en-US" b="1" dirty="0"/>
          </a:p>
        </p:txBody>
      </p:sp>
      <p:sp>
        <p:nvSpPr>
          <p:cNvPr id="50185" name="Text Box 9"/>
          <p:cNvSpPr txBox="1">
            <a:spLocks noChangeArrowheads="1"/>
          </p:cNvSpPr>
          <p:nvPr/>
        </p:nvSpPr>
        <p:spPr bwMode="auto">
          <a:xfrm>
            <a:off x="794388" y="4087726"/>
            <a:ext cx="5841680" cy="539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(3) 以及机床等工装系统的振动等。</a:t>
            </a:r>
            <a:endParaRPr lang="en-US" altLang="zh-CN" b="1" dirty="0"/>
          </a:p>
        </p:txBody>
      </p:sp>
      <p:sp>
        <p:nvSpPr>
          <p:cNvPr id="50186" name="Rectangle 10"/>
          <p:cNvSpPr>
            <a:spLocks noChangeArrowheads="1"/>
          </p:cNvSpPr>
          <p:nvPr/>
        </p:nvSpPr>
        <p:spPr bwMode="auto">
          <a:xfrm>
            <a:off x="797244" y="3644813"/>
            <a:ext cx="6433668"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400" b="1" dirty="0"/>
              <a:t>(2) 切削过程中切屑分离时的塑性变形；</a:t>
            </a:r>
            <a:endParaRPr lang="zh-CN" altLang="en-US" sz="2400" b="1" dirty="0"/>
          </a:p>
        </p:txBody>
      </p:sp>
      <p:sp>
        <p:nvSpPr>
          <p:cNvPr id="50187" name="Rectangle 11"/>
          <p:cNvSpPr>
            <a:spLocks noChangeArrowheads="1"/>
          </p:cNvSpPr>
          <p:nvPr/>
        </p:nvSpPr>
        <p:spPr bwMode="auto">
          <a:xfrm>
            <a:off x="805895" y="3210878"/>
            <a:ext cx="4251880"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400" b="1" dirty="0"/>
              <a:t>(1) 切削后遗留 的刀痕；</a:t>
            </a:r>
            <a:endParaRPr lang="zh-CN" altLang="en-US" sz="2400" b="1" dirty="0"/>
          </a:p>
        </p:txBody>
      </p:sp>
      <p:sp>
        <p:nvSpPr>
          <p:cNvPr id="50188" name="Text Box 12"/>
          <p:cNvSpPr txBox="1">
            <a:spLocks noChangeArrowheads="1"/>
          </p:cNvSpPr>
          <p:nvPr/>
        </p:nvSpPr>
        <p:spPr bwMode="auto">
          <a:xfrm>
            <a:off x="626733" y="1064552"/>
            <a:ext cx="5211999" cy="1204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smtClean="0"/>
              <a:t>         表面粗糙度</a:t>
            </a:r>
            <a:r>
              <a:rPr lang="zh-CN" altLang="en-US" b="1" dirty="0"/>
              <a:t>轮廓是指加工后零件表面的</a:t>
            </a:r>
            <a:r>
              <a:rPr lang="zh-CN" altLang="en-US" b="1" dirty="0">
                <a:solidFill>
                  <a:srgbClr val="FF3300"/>
                </a:solidFill>
              </a:rPr>
              <a:t>微小峰谷</a:t>
            </a:r>
            <a:r>
              <a:rPr lang="zh-CN" altLang="en-US" b="1" dirty="0"/>
              <a:t>高低</a:t>
            </a:r>
            <a:r>
              <a:rPr lang="zh-CN" altLang="en-US" b="1" dirty="0">
                <a:solidFill>
                  <a:srgbClr val="FF3300"/>
                </a:solidFill>
              </a:rPr>
              <a:t>（</a:t>
            </a:r>
            <a:r>
              <a:rPr lang="en-US" altLang="zh-CN" b="1" i="1" dirty="0">
                <a:solidFill>
                  <a:srgbClr val="FF3300"/>
                </a:solidFill>
              </a:rPr>
              <a:t>Z</a:t>
            </a:r>
            <a:r>
              <a:rPr lang="en-US" altLang="zh-CN" b="1" dirty="0">
                <a:solidFill>
                  <a:srgbClr val="FF3300"/>
                </a:solidFill>
              </a:rPr>
              <a:t>）</a:t>
            </a:r>
            <a:r>
              <a:rPr lang="zh-CN" altLang="en-US" b="1" dirty="0"/>
              <a:t>程度和</a:t>
            </a:r>
            <a:r>
              <a:rPr lang="zh-CN" altLang="en-US" b="1" dirty="0">
                <a:solidFill>
                  <a:srgbClr val="FF3300"/>
                </a:solidFill>
              </a:rPr>
              <a:t>间距（</a:t>
            </a:r>
            <a:r>
              <a:rPr lang="en-US" altLang="zh-CN" b="1" i="1" dirty="0">
                <a:solidFill>
                  <a:srgbClr val="FF3300"/>
                </a:solidFill>
              </a:rPr>
              <a:t>S</a:t>
            </a:r>
            <a:r>
              <a:rPr lang="en-US" altLang="zh-CN" b="1" dirty="0">
                <a:solidFill>
                  <a:srgbClr val="FF3300"/>
                </a:solidFill>
              </a:rPr>
              <a:t>）</a:t>
            </a:r>
            <a:r>
              <a:rPr lang="zh-CN" altLang="en-US" b="1" dirty="0"/>
              <a:t>状况（微观形状）。 </a:t>
            </a:r>
            <a:endParaRPr lang="zh-CN" altLang="en-US" b="1" dirty="0"/>
          </a:p>
        </p:txBody>
      </p:sp>
      <p:grpSp>
        <p:nvGrpSpPr>
          <p:cNvPr id="50199" name="Group 23"/>
          <p:cNvGrpSpPr/>
          <p:nvPr/>
        </p:nvGrpSpPr>
        <p:grpSpPr bwMode="auto">
          <a:xfrm>
            <a:off x="5914932" y="2124363"/>
            <a:ext cx="2841671" cy="1647537"/>
            <a:chOff x="3164" y="831"/>
            <a:chExt cx="2138" cy="1747"/>
          </a:xfrm>
        </p:grpSpPr>
        <p:grpSp>
          <p:nvGrpSpPr>
            <p:cNvPr id="6160" name="Group 16"/>
            <p:cNvGrpSpPr/>
            <p:nvPr/>
          </p:nvGrpSpPr>
          <p:grpSpPr bwMode="auto">
            <a:xfrm>
              <a:off x="3164" y="831"/>
              <a:ext cx="2138" cy="1747"/>
              <a:chOff x="3331" y="831"/>
              <a:chExt cx="1862" cy="1426"/>
            </a:xfrm>
          </p:grpSpPr>
          <p:sp>
            <p:nvSpPr>
              <p:cNvPr id="6167" name="Freeform 14"/>
              <p:cNvSpPr/>
              <p:nvPr/>
            </p:nvSpPr>
            <p:spPr bwMode="auto">
              <a:xfrm>
                <a:off x="3529" y="1207"/>
                <a:ext cx="1664" cy="512"/>
              </a:xfrm>
              <a:custGeom>
                <a:avLst/>
                <a:gdLst>
                  <a:gd name="T0" fmla="*/ 0 w 1664"/>
                  <a:gd name="T1" fmla="*/ 329 h 512"/>
                  <a:gd name="T2" fmla="*/ 46 w 1664"/>
                  <a:gd name="T3" fmla="*/ 256 h 512"/>
                  <a:gd name="T4" fmla="*/ 82 w 1664"/>
                  <a:gd name="T5" fmla="*/ 128 h 512"/>
                  <a:gd name="T6" fmla="*/ 156 w 1664"/>
                  <a:gd name="T7" fmla="*/ 210 h 512"/>
                  <a:gd name="T8" fmla="*/ 174 w 1664"/>
                  <a:gd name="T9" fmla="*/ 238 h 512"/>
                  <a:gd name="T10" fmla="*/ 201 w 1664"/>
                  <a:gd name="T11" fmla="*/ 256 h 512"/>
                  <a:gd name="T12" fmla="*/ 229 w 1664"/>
                  <a:gd name="T13" fmla="*/ 338 h 512"/>
                  <a:gd name="T14" fmla="*/ 247 w 1664"/>
                  <a:gd name="T15" fmla="*/ 366 h 512"/>
                  <a:gd name="T16" fmla="*/ 265 w 1664"/>
                  <a:gd name="T17" fmla="*/ 420 h 512"/>
                  <a:gd name="T18" fmla="*/ 329 w 1664"/>
                  <a:gd name="T19" fmla="*/ 366 h 512"/>
                  <a:gd name="T20" fmla="*/ 402 w 1664"/>
                  <a:gd name="T21" fmla="*/ 283 h 512"/>
                  <a:gd name="T22" fmla="*/ 439 w 1664"/>
                  <a:gd name="T23" fmla="*/ 238 h 512"/>
                  <a:gd name="T24" fmla="*/ 457 w 1664"/>
                  <a:gd name="T25" fmla="*/ 155 h 512"/>
                  <a:gd name="T26" fmla="*/ 485 w 1664"/>
                  <a:gd name="T27" fmla="*/ 137 h 512"/>
                  <a:gd name="T28" fmla="*/ 549 w 1664"/>
                  <a:gd name="T29" fmla="*/ 73 h 512"/>
                  <a:gd name="T30" fmla="*/ 594 w 1664"/>
                  <a:gd name="T31" fmla="*/ 0 h 512"/>
                  <a:gd name="T32" fmla="*/ 631 w 1664"/>
                  <a:gd name="T33" fmla="*/ 82 h 512"/>
                  <a:gd name="T34" fmla="*/ 677 w 1664"/>
                  <a:gd name="T35" fmla="*/ 338 h 512"/>
                  <a:gd name="T36" fmla="*/ 732 w 1664"/>
                  <a:gd name="T37" fmla="*/ 430 h 512"/>
                  <a:gd name="T38" fmla="*/ 741 w 1664"/>
                  <a:gd name="T39" fmla="*/ 466 h 512"/>
                  <a:gd name="T40" fmla="*/ 759 w 1664"/>
                  <a:gd name="T41" fmla="*/ 439 h 512"/>
                  <a:gd name="T42" fmla="*/ 768 w 1664"/>
                  <a:gd name="T43" fmla="*/ 375 h 512"/>
                  <a:gd name="T44" fmla="*/ 860 w 1664"/>
                  <a:gd name="T45" fmla="*/ 265 h 512"/>
                  <a:gd name="T46" fmla="*/ 887 w 1664"/>
                  <a:gd name="T47" fmla="*/ 219 h 512"/>
                  <a:gd name="T48" fmla="*/ 896 w 1664"/>
                  <a:gd name="T49" fmla="*/ 192 h 512"/>
                  <a:gd name="T50" fmla="*/ 924 w 1664"/>
                  <a:gd name="T51" fmla="*/ 183 h 512"/>
                  <a:gd name="T52" fmla="*/ 1024 w 1664"/>
                  <a:gd name="T53" fmla="*/ 73 h 512"/>
                  <a:gd name="T54" fmla="*/ 1042 w 1664"/>
                  <a:gd name="T55" fmla="*/ 100 h 512"/>
                  <a:gd name="T56" fmla="*/ 1052 w 1664"/>
                  <a:gd name="T57" fmla="*/ 183 h 512"/>
                  <a:gd name="T58" fmla="*/ 1079 w 1664"/>
                  <a:gd name="T59" fmla="*/ 192 h 512"/>
                  <a:gd name="T60" fmla="*/ 1106 w 1664"/>
                  <a:gd name="T61" fmla="*/ 210 h 512"/>
                  <a:gd name="T62" fmla="*/ 1152 w 1664"/>
                  <a:gd name="T63" fmla="*/ 411 h 512"/>
                  <a:gd name="T64" fmla="*/ 1161 w 1664"/>
                  <a:gd name="T65" fmla="*/ 439 h 512"/>
                  <a:gd name="T66" fmla="*/ 1180 w 1664"/>
                  <a:gd name="T67" fmla="*/ 457 h 512"/>
                  <a:gd name="T68" fmla="*/ 1198 w 1664"/>
                  <a:gd name="T69" fmla="*/ 512 h 512"/>
                  <a:gd name="T70" fmla="*/ 1271 w 1664"/>
                  <a:gd name="T71" fmla="*/ 430 h 512"/>
                  <a:gd name="T72" fmla="*/ 1271 w 1664"/>
                  <a:gd name="T73" fmla="*/ 210 h 512"/>
                  <a:gd name="T74" fmla="*/ 1326 w 1664"/>
                  <a:gd name="T75" fmla="*/ 192 h 512"/>
                  <a:gd name="T76" fmla="*/ 1353 w 1664"/>
                  <a:gd name="T77" fmla="*/ 183 h 512"/>
                  <a:gd name="T78" fmla="*/ 1426 w 1664"/>
                  <a:gd name="T79" fmla="*/ 192 h 512"/>
                  <a:gd name="T80" fmla="*/ 1454 w 1664"/>
                  <a:gd name="T81" fmla="*/ 201 h 512"/>
                  <a:gd name="T82" fmla="*/ 1509 w 1664"/>
                  <a:gd name="T83" fmla="*/ 329 h 512"/>
                  <a:gd name="T84" fmla="*/ 1527 w 1664"/>
                  <a:gd name="T85" fmla="*/ 402 h 512"/>
                  <a:gd name="T86" fmla="*/ 1664 w 1664"/>
                  <a:gd name="T87" fmla="*/ 439 h 5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64" h="512">
                    <a:moveTo>
                      <a:pt x="0" y="329"/>
                    </a:moveTo>
                    <a:cubicBezTo>
                      <a:pt x="10" y="298"/>
                      <a:pt x="28" y="283"/>
                      <a:pt x="46" y="256"/>
                    </a:cubicBezTo>
                    <a:cubicBezTo>
                      <a:pt x="60" y="211"/>
                      <a:pt x="55" y="168"/>
                      <a:pt x="82" y="128"/>
                    </a:cubicBezTo>
                    <a:cubicBezTo>
                      <a:pt x="118" y="162"/>
                      <a:pt x="101" y="192"/>
                      <a:pt x="156" y="210"/>
                    </a:cubicBezTo>
                    <a:cubicBezTo>
                      <a:pt x="162" y="219"/>
                      <a:pt x="166" y="230"/>
                      <a:pt x="174" y="238"/>
                    </a:cubicBezTo>
                    <a:cubicBezTo>
                      <a:pt x="182" y="246"/>
                      <a:pt x="195" y="247"/>
                      <a:pt x="201" y="256"/>
                    </a:cubicBezTo>
                    <a:cubicBezTo>
                      <a:pt x="203" y="259"/>
                      <a:pt x="224" y="323"/>
                      <a:pt x="229" y="338"/>
                    </a:cubicBezTo>
                    <a:cubicBezTo>
                      <a:pt x="233" y="349"/>
                      <a:pt x="243" y="356"/>
                      <a:pt x="247" y="366"/>
                    </a:cubicBezTo>
                    <a:cubicBezTo>
                      <a:pt x="255" y="383"/>
                      <a:pt x="265" y="420"/>
                      <a:pt x="265" y="420"/>
                    </a:cubicBezTo>
                    <a:cubicBezTo>
                      <a:pt x="346" y="412"/>
                      <a:pt x="395" y="429"/>
                      <a:pt x="329" y="366"/>
                    </a:cubicBezTo>
                    <a:cubicBezTo>
                      <a:pt x="341" y="329"/>
                      <a:pt x="365" y="295"/>
                      <a:pt x="402" y="283"/>
                    </a:cubicBezTo>
                    <a:cubicBezTo>
                      <a:pt x="415" y="270"/>
                      <a:pt x="433" y="256"/>
                      <a:pt x="439" y="238"/>
                    </a:cubicBezTo>
                    <a:cubicBezTo>
                      <a:pt x="448" y="211"/>
                      <a:pt x="439" y="177"/>
                      <a:pt x="457" y="155"/>
                    </a:cubicBezTo>
                    <a:cubicBezTo>
                      <a:pt x="464" y="146"/>
                      <a:pt x="477" y="144"/>
                      <a:pt x="485" y="137"/>
                    </a:cubicBezTo>
                    <a:cubicBezTo>
                      <a:pt x="508" y="117"/>
                      <a:pt x="527" y="94"/>
                      <a:pt x="549" y="73"/>
                    </a:cubicBezTo>
                    <a:cubicBezTo>
                      <a:pt x="559" y="43"/>
                      <a:pt x="576" y="27"/>
                      <a:pt x="594" y="0"/>
                    </a:cubicBezTo>
                    <a:cubicBezTo>
                      <a:pt x="606" y="33"/>
                      <a:pt x="622" y="46"/>
                      <a:pt x="631" y="82"/>
                    </a:cubicBezTo>
                    <a:cubicBezTo>
                      <a:pt x="638" y="190"/>
                      <a:pt x="646" y="242"/>
                      <a:pt x="677" y="338"/>
                    </a:cubicBezTo>
                    <a:cubicBezTo>
                      <a:pt x="691" y="381"/>
                      <a:pt x="688" y="414"/>
                      <a:pt x="732" y="430"/>
                    </a:cubicBezTo>
                    <a:cubicBezTo>
                      <a:pt x="735" y="442"/>
                      <a:pt x="729" y="462"/>
                      <a:pt x="741" y="466"/>
                    </a:cubicBezTo>
                    <a:cubicBezTo>
                      <a:pt x="751" y="469"/>
                      <a:pt x="756" y="449"/>
                      <a:pt x="759" y="439"/>
                    </a:cubicBezTo>
                    <a:cubicBezTo>
                      <a:pt x="765" y="418"/>
                      <a:pt x="762" y="396"/>
                      <a:pt x="768" y="375"/>
                    </a:cubicBezTo>
                    <a:cubicBezTo>
                      <a:pt x="777" y="346"/>
                      <a:pt x="836" y="287"/>
                      <a:pt x="860" y="265"/>
                    </a:cubicBezTo>
                    <a:cubicBezTo>
                      <a:pt x="885" y="190"/>
                      <a:pt x="850" y="282"/>
                      <a:pt x="887" y="219"/>
                    </a:cubicBezTo>
                    <a:cubicBezTo>
                      <a:pt x="892" y="211"/>
                      <a:pt x="889" y="199"/>
                      <a:pt x="896" y="192"/>
                    </a:cubicBezTo>
                    <a:cubicBezTo>
                      <a:pt x="903" y="185"/>
                      <a:pt x="915" y="186"/>
                      <a:pt x="924" y="183"/>
                    </a:cubicBezTo>
                    <a:cubicBezTo>
                      <a:pt x="941" y="131"/>
                      <a:pt x="979" y="103"/>
                      <a:pt x="1024" y="73"/>
                    </a:cubicBezTo>
                    <a:cubicBezTo>
                      <a:pt x="1030" y="82"/>
                      <a:pt x="1039" y="90"/>
                      <a:pt x="1042" y="100"/>
                    </a:cubicBezTo>
                    <a:cubicBezTo>
                      <a:pt x="1049" y="127"/>
                      <a:pt x="1042" y="157"/>
                      <a:pt x="1052" y="183"/>
                    </a:cubicBezTo>
                    <a:cubicBezTo>
                      <a:pt x="1056" y="192"/>
                      <a:pt x="1071" y="188"/>
                      <a:pt x="1079" y="192"/>
                    </a:cubicBezTo>
                    <a:cubicBezTo>
                      <a:pt x="1089" y="197"/>
                      <a:pt x="1097" y="204"/>
                      <a:pt x="1106" y="210"/>
                    </a:cubicBezTo>
                    <a:cubicBezTo>
                      <a:pt x="1131" y="281"/>
                      <a:pt x="1116" y="357"/>
                      <a:pt x="1152" y="411"/>
                    </a:cubicBezTo>
                    <a:cubicBezTo>
                      <a:pt x="1155" y="420"/>
                      <a:pt x="1156" y="431"/>
                      <a:pt x="1161" y="439"/>
                    </a:cubicBezTo>
                    <a:cubicBezTo>
                      <a:pt x="1166" y="446"/>
                      <a:pt x="1176" y="449"/>
                      <a:pt x="1180" y="457"/>
                    </a:cubicBezTo>
                    <a:cubicBezTo>
                      <a:pt x="1189" y="474"/>
                      <a:pt x="1198" y="512"/>
                      <a:pt x="1198" y="512"/>
                    </a:cubicBezTo>
                    <a:cubicBezTo>
                      <a:pt x="1240" y="498"/>
                      <a:pt x="1257" y="472"/>
                      <a:pt x="1271" y="430"/>
                    </a:cubicBezTo>
                    <a:cubicBezTo>
                      <a:pt x="1263" y="363"/>
                      <a:pt x="1247" y="271"/>
                      <a:pt x="1271" y="210"/>
                    </a:cubicBezTo>
                    <a:cubicBezTo>
                      <a:pt x="1278" y="192"/>
                      <a:pt x="1308" y="198"/>
                      <a:pt x="1326" y="192"/>
                    </a:cubicBezTo>
                    <a:cubicBezTo>
                      <a:pt x="1335" y="189"/>
                      <a:pt x="1353" y="183"/>
                      <a:pt x="1353" y="183"/>
                    </a:cubicBezTo>
                    <a:cubicBezTo>
                      <a:pt x="1377" y="186"/>
                      <a:pt x="1402" y="188"/>
                      <a:pt x="1426" y="192"/>
                    </a:cubicBezTo>
                    <a:cubicBezTo>
                      <a:pt x="1436" y="194"/>
                      <a:pt x="1448" y="193"/>
                      <a:pt x="1454" y="201"/>
                    </a:cubicBezTo>
                    <a:cubicBezTo>
                      <a:pt x="1484" y="242"/>
                      <a:pt x="1471" y="293"/>
                      <a:pt x="1509" y="329"/>
                    </a:cubicBezTo>
                    <a:cubicBezTo>
                      <a:pt x="1511" y="337"/>
                      <a:pt x="1521" y="398"/>
                      <a:pt x="1527" y="402"/>
                    </a:cubicBezTo>
                    <a:cubicBezTo>
                      <a:pt x="1551" y="419"/>
                      <a:pt x="1636" y="439"/>
                      <a:pt x="1664" y="439"/>
                    </a:cubicBezTo>
                  </a:path>
                </a:pathLst>
              </a:custGeom>
              <a:noFill/>
              <a:ln w="38100" cmpd="sng">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8" name="Oval 15"/>
              <p:cNvSpPr>
                <a:spLocks noChangeArrowheads="1"/>
              </p:cNvSpPr>
              <p:nvPr/>
            </p:nvSpPr>
            <p:spPr bwMode="auto">
              <a:xfrm>
                <a:off x="3331" y="831"/>
                <a:ext cx="1787" cy="1426"/>
              </a:xfrm>
              <a:prstGeom prst="ellipse">
                <a:avLst/>
              </a:prstGeom>
              <a:noFill/>
              <a:ln w="38100">
                <a:solidFill>
                  <a:srgbClr val="FF33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161" name="Line 17"/>
            <p:cNvSpPr>
              <a:spLocks noChangeShapeType="1"/>
            </p:cNvSpPr>
            <p:nvPr/>
          </p:nvSpPr>
          <p:spPr bwMode="auto">
            <a:xfrm>
              <a:off x="4637" y="1930"/>
              <a:ext cx="54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2" name="Line 18"/>
            <p:cNvSpPr>
              <a:spLocks noChangeShapeType="1"/>
            </p:cNvSpPr>
            <p:nvPr/>
          </p:nvSpPr>
          <p:spPr bwMode="auto">
            <a:xfrm>
              <a:off x="4508" y="1381"/>
              <a:ext cx="54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3" name="Line 19"/>
            <p:cNvSpPr>
              <a:spLocks noChangeShapeType="1"/>
            </p:cNvSpPr>
            <p:nvPr/>
          </p:nvSpPr>
          <p:spPr bwMode="auto">
            <a:xfrm>
              <a:off x="4946" y="1381"/>
              <a:ext cx="0" cy="557"/>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4" name="Line 20"/>
            <p:cNvSpPr>
              <a:spLocks noChangeShapeType="1"/>
            </p:cNvSpPr>
            <p:nvPr/>
          </p:nvSpPr>
          <p:spPr bwMode="auto">
            <a:xfrm>
              <a:off x="4562" y="997"/>
              <a:ext cx="0" cy="411"/>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5" name="Line 21"/>
            <p:cNvSpPr>
              <a:spLocks noChangeShapeType="1"/>
            </p:cNvSpPr>
            <p:nvPr/>
          </p:nvSpPr>
          <p:spPr bwMode="auto">
            <a:xfrm>
              <a:off x="4069" y="1007"/>
              <a:ext cx="0" cy="30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6" name="Line 22"/>
            <p:cNvSpPr>
              <a:spLocks noChangeShapeType="1"/>
            </p:cNvSpPr>
            <p:nvPr/>
          </p:nvSpPr>
          <p:spPr bwMode="auto">
            <a:xfrm>
              <a:off x="4060" y="1097"/>
              <a:ext cx="512" cy="0"/>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00" name="AutoShape 24"/>
          <p:cNvSpPr>
            <a:spLocks noChangeArrowheads="1"/>
          </p:cNvSpPr>
          <p:nvPr/>
        </p:nvSpPr>
        <p:spPr bwMode="auto">
          <a:xfrm>
            <a:off x="7195029" y="802569"/>
            <a:ext cx="990600" cy="445206"/>
          </a:xfrm>
          <a:prstGeom prst="wedgeRoundRectCallout">
            <a:avLst>
              <a:gd name="adj1" fmla="val -21096"/>
              <a:gd name="adj2" fmla="val 300869"/>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000" b="1" dirty="0"/>
              <a:t>间距</a:t>
            </a:r>
            <a:r>
              <a:rPr lang="en-US" altLang="zh-CN" sz="2000" b="1" i="1" dirty="0">
                <a:solidFill>
                  <a:srgbClr val="FF3300"/>
                </a:solidFill>
              </a:rPr>
              <a:t>S</a:t>
            </a:r>
            <a:endParaRPr lang="en-US" altLang="zh-CN" sz="2000" b="1" i="1" dirty="0">
              <a:solidFill>
                <a:srgbClr val="FF3300"/>
              </a:solidFill>
            </a:endParaRPr>
          </a:p>
        </p:txBody>
      </p:sp>
      <p:sp>
        <p:nvSpPr>
          <p:cNvPr id="50201" name="AutoShape 25"/>
          <p:cNvSpPr>
            <a:spLocks noChangeArrowheads="1"/>
          </p:cNvSpPr>
          <p:nvPr/>
        </p:nvSpPr>
        <p:spPr bwMode="auto">
          <a:xfrm>
            <a:off x="6145133" y="4247990"/>
            <a:ext cx="817642" cy="754060"/>
          </a:xfrm>
          <a:prstGeom prst="wedgeRoundRectCallout">
            <a:avLst>
              <a:gd name="adj1" fmla="val 197809"/>
              <a:gd name="adj2" fmla="val -222787"/>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lstStyle/>
          <a:p>
            <a:pPr algn="ctr" defTabSz="957580"/>
            <a:r>
              <a:rPr lang="zh-CN" altLang="en-US" sz="2000" b="1" dirty="0"/>
              <a:t>高低</a:t>
            </a:r>
            <a:endParaRPr lang="zh-CN" altLang="en-US" sz="2000" b="1" dirty="0"/>
          </a:p>
          <a:p>
            <a:pPr algn="ctr" defTabSz="957580"/>
            <a:r>
              <a:rPr lang="en-US" altLang="zh-CN" sz="2000" b="1" i="1" dirty="0">
                <a:solidFill>
                  <a:srgbClr val="FF3300"/>
                </a:solidFill>
              </a:rPr>
              <a:t>Z</a:t>
            </a:r>
            <a:endParaRPr lang="en-US" altLang="zh-CN" sz="2000" b="1" i="1" dirty="0">
              <a:solidFill>
                <a:srgbClr val="FF3300"/>
              </a:solidFill>
            </a:endParaRPr>
          </a:p>
        </p:txBody>
      </p:sp>
      <p:sp>
        <p:nvSpPr>
          <p:cNvPr id="4" name="矩形 3"/>
          <p:cNvSpPr/>
          <p:nvPr/>
        </p:nvSpPr>
        <p:spPr>
          <a:xfrm>
            <a:off x="1373144" y="609943"/>
            <a:ext cx="4456155" cy="461665"/>
          </a:xfrm>
          <a:prstGeom prst="rect">
            <a:avLst/>
          </a:prstGeom>
        </p:spPr>
        <p:txBody>
          <a:bodyPr wrap="square">
            <a:spAutoFit/>
          </a:bodyPr>
          <a:lstStyle/>
          <a:p>
            <a:pPr algn="just" eaLnBrk="1" hangingPunct="1">
              <a:spcBef>
                <a:spcPct val="50000"/>
              </a:spcBef>
            </a:pPr>
            <a:r>
              <a:rPr lang="en-US" altLang="zh-CN" sz="2400" b="1" dirty="0"/>
              <a:t>3.</a:t>
            </a:r>
            <a:r>
              <a:rPr lang="zh-CN" altLang="en-US" sz="2400" b="1" dirty="0"/>
              <a:t>  表面粗糙度</a:t>
            </a:r>
            <a:r>
              <a:rPr lang="zh-CN" altLang="en-US" sz="2400" b="1" dirty="0" smtClean="0"/>
              <a:t>轮廓（见图）</a:t>
            </a:r>
            <a:endParaRPr lang="en-US" altLang="zh-CN" sz="2400" b="1" dirty="0"/>
          </a:p>
        </p:txBody>
      </p:sp>
      <p:sp>
        <p:nvSpPr>
          <p:cNvPr id="23"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25" name="圆角矩形 24">
            <a:hlinkClick r:id="rId1"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199"/>
                                        </p:tgtEl>
                                        <p:attrNameLst>
                                          <p:attrName>style.visibility</p:attrName>
                                        </p:attrNameLst>
                                      </p:cBhvr>
                                      <p:to>
                                        <p:strVal val="visible"/>
                                      </p:to>
                                    </p:set>
                                    <p:animEffect transition="in" filter="wipe(down)">
                                      <p:cBhvr>
                                        <p:cTn id="12" dur="500"/>
                                        <p:tgtEl>
                                          <p:spTgt spid="501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0188"/>
                                        </p:tgtEl>
                                        <p:attrNameLst>
                                          <p:attrName>style.visibility</p:attrName>
                                        </p:attrNameLst>
                                      </p:cBhvr>
                                      <p:to>
                                        <p:strVal val="visible"/>
                                      </p:to>
                                    </p:set>
                                    <p:animEffect transition="in" filter="wipe(left)">
                                      <p:cBhvr>
                                        <p:cTn id="17" dur="500"/>
                                        <p:tgtEl>
                                          <p:spTgt spid="5018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0201"/>
                                        </p:tgtEl>
                                        <p:attrNameLst>
                                          <p:attrName>style.visibility</p:attrName>
                                        </p:attrNameLst>
                                      </p:cBhvr>
                                      <p:to>
                                        <p:strVal val="visible"/>
                                      </p:to>
                                    </p:set>
                                    <p:animEffect transition="in" filter="wipe(down)">
                                      <p:cBhvr>
                                        <p:cTn id="22" dur="500"/>
                                        <p:tgtEl>
                                          <p:spTgt spid="5020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0200"/>
                                        </p:tgtEl>
                                        <p:attrNameLst>
                                          <p:attrName>style.visibility</p:attrName>
                                        </p:attrNameLst>
                                      </p:cBhvr>
                                      <p:to>
                                        <p:strVal val="visible"/>
                                      </p:to>
                                    </p:set>
                                    <p:animEffect transition="in" filter="wipe(left)">
                                      <p:cBhvr>
                                        <p:cTn id="27" dur="300"/>
                                        <p:tgtEl>
                                          <p:spTgt spid="5020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0181"/>
                                        </p:tgtEl>
                                        <p:attrNameLst>
                                          <p:attrName>style.visibility</p:attrName>
                                        </p:attrNameLst>
                                      </p:cBhvr>
                                      <p:to>
                                        <p:strVal val="visible"/>
                                      </p:to>
                                    </p:set>
                                    <p:animEffect transition="in" filter="wipe(left)">
                                      <p:cBhvr>
                                        <p:cTn id="32" dur="300"/>
                                        <p:tgtEl>
                                          <p:spTgt spid="501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0184"/>
                                        </p:tgtEl>
                                        <p:attrNameLst>
                                          <p:attrName>style.visibility</p:attrName>
                                        </p:attrNameLst>
                                      </p:cBhvr>
                                      <p:to>
                                        <p:strVal val="visible"/>
                                      </p:to>
                                    </p:set>
                                    <p:animEffect transition="in" filter="wipe(left)">
                                      <p:cBhvr>
                                        <p:cTn id="37" dur="300"/>
                                        <p:tgtEl>
                                          <p:spTgt spid="5018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0187"/>
                                        </p:tgtEl>
                                        <p:attrNameLst>
                                          <p:attrName>style.visibility</p:attrName>
                                        </p:attrNameLst>
                                      </p:cBhvr>
                                      <p:to>
                                        <p:strVal val="visible"/>
                                      </p:to>
                                    </p:set>
                                    <p:animEffect transition="in" filter="wipe(left)">
                                      <p:cBhvr>
                                        <p:cTn id="42" dur="300"/>
                                        <p:tgtEl>
                                          <p:spTgt spid="5018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0186"/>
                                        </p:tgtEl>
                                        <p:attrNameLst>
                                          <p:attrName>style.visibility</p:attrName>
                                        </p:attrNameLst>
                                      </p:cBhvr>
                                      <p:to>
                                        <p:strVal val="visible"/>
                                      </p:to>
                                    </p:set>
                                    <p:animEffect transition="in" filter="wipe(left)">
                                      <p:cBhvr>
                                        <p:cTn id="47" dur="300"/>
                                        <p:tgtEl>
                                          <p:spTgt spid="5018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0185"/>
                                        </p:tgtEl>
                                        <p:attrNameLst>
                                          <p:attrName>style.visibility</p:attrName>
                                        </p:attrNameLst>
                                      </p:cBhvr>
                                      <p:to>
                                        <p:strVal val="visible"/>
                                      </p:to>
                                    </p:set>
                                    <p:animEffect transition="in" filter="wipe(left)">
                                      <p:cBhvr>
                                        <p:cTn id="52" dur="300"/>
                                        <p:tgtEl>
                                          <p:spTgt spid="5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utoUpdateAnimBg="0"/>
      <p:bldP spid="50184" grpId="0" autoUpdateAnimBg="0"/>
      <p:bldP spid="50185" grpId="0" autoUpdateAnimBg="0"/>
      <p:bldP spid="50186" grpId="0" autoUpdateAnimBg="0"/>
      <p:bldP spid="50187" grpId="0" autoUpdateAnimBg="0"/>
      <p:bldP spid="50188" grpId="0"/>
      <p:bldP spid="50200" grpId="0" animBg="1" autoUpdateAnimBg="0"/>
      <p:bldP spid="50201" grpId="0" animBg="1"/>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70" name="Text Box 18"/>
          <p:cNvSpPr txBox="1">
            <a:spLocks noChangeArrowheads="1"/>
          </p:cNvSpPr>
          <p:nvPr/>
        </p:nvSpPr>
        <p:spPr bwMode="auto">
          <a:xfrm>
            <a:off x="661269" y="657192"/>
            <a:ext cx="4315301"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2</a:t>
            </a:r>
            <a:r>
              <a:rPr lang="zh-CN" altLang="en-US" b="1" dirty="0"/>
              <a:t>）同时标注上、下限时</a:t>
            </a:r>
            <a:endParaRPr lang="zh-CN" altLang="en-US" b="1" dirty="0"/>
          </a:p>
        </p:txBody>
      </p:sp>
      <p:sp>
        <p:nvSpPr>
          <p:cNvPr id="100371" name="Text Box 19"/>
          <p:cNvSpPr txBox="1">
            <a:spLocks noChangeArrowheads="1"/>
          </p:cNvSpPr>
          <p:nvPr/>
        </p:nvSpPr>
        <p:spPr bwMode="auto">
          <a:xfrm>
            <a:off x="820177" y="1155350"/>
            <a:ext cx="5035550" cy="364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①  需要标注 “</a:t>
            </a:r>
            <a:r>
              <a:rPr lang="en-US" altLang="zh-CN" sz="2000" b="1" dirty="0"/>
              <a:t>U”</a:t>
            </a:r>
            <a:r>
              <a:rPr lang="zh-CN" altLang="en-US" sz="2000" b="1" dirty="0"/>
              <a:t>“</a:t>
            </a:r>
            <a:r>
              <a:rPr lang="en-US" altLang="zh-CN" sz="2000" b="1" dirty="0"/>
              <a:t>L”,</a:t>
            </a:r>
            <a:r>
              <a:rPr lang="zh-CN" altLang="en-US" sz="2000" b="1" dirty="0"/>
              <a:t>如右图</a:t>
            </a:r>
            <a:r>
              <a:rPr lang="en-US" altLang="zh-CN" sz="2000" b="1" dirty="0"/>
              <a:t>4</a:t>
            </a:r>
            <a:r>
              <a:rPr lang="zh-CN" altLang="en-US" sz="2000" b="1" dirty="0"/>
              <a:t>所示。</a:t>
            </a:r>
            <a:endParaRPr lang="zh-CN" altLang="en-US" sz="2000" b="1" dirty="0"/>
          </a:p>
        </p:txBody>
      </p:sp>
      <p:sp>
        <p:nvSpPr>
          <p:cNvPr id="100373" name="Text Box 21"/>
          <p:cNvSpPr txBox="1">
            <a:spLocks noChangeArrowheads="1"/>
          </p:cNvSpPr>
          <p:nvPr/>
        </p:nvSpPr>
        <p:spPr bwMode="auto">
          <a:xfrm>
            <a:off x="781045" y="1583022"/>
            <a:ext cx="5166598"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②  不会引起误解时，可省略标</a:t>
            </a:r>
            <a:endParaRPr lang="zh-CN" altLang="en-US" b="1" dirty="0"/>
          </a:p>
          <a:p>
            <a:pPr eaLnBrk="1" hangingPunct="1">
              <a:lnSpc>
                <a:spcPct val="120000"/>
              </a:lnSpc>
            </a:pPr>
            <a:r>
              <a:rPr lang="zh-CN" altLang="en-US" b="1" dirty="0"/>
              <a:t>      注“</a:t>
            </a:r>
            <a:r>
              <a:rPr lang="en-US" altLang="zh-CN" b="1" dirty="0"/>
              <a:t>U”</a:t>
            </a:r>
            <a:r>
              <a:rPr lang="zh-CN" altLang="en-US" b="1" dirty="0"/>
              <a:t>“</a:t>
            </a:r>
            <a:r>
              <a:rPr lang="en-US" altLang="zh-CN" b="1" dirty="0"/>
              <a:t>L”</a:t>
            </a:r>
            <a:r>
              <a:rPr lang="zh-CN" altLang="en-US" b="1" dirty="0"/>
              <a:t>，如右图</a:t>
            </a:r>
            <a:r>
              <a:rPr lang="en-US" altLang="zh-CN" b="1" dirty="0"/>
              <a:t>5</a:t>
            </a:r>
            <a:r>
              <a:rPr lang="zh-CN" altLang="en-US" b="1" dirty="0"/>
              <a:t>所示。</a:t>
            </a:r>
            <a:endParaRPr lang="zh-CN" altLang="en-US" b="1" dirty="0"/>
          </a:p>
        </p:txBody>
      </p:sp>
      <p:sp>
        <p:nvSpPr>
          <p:cNvPr id="100381" name="Text Box 29"/>
          <p:cNvSpPr txBox="1">
            <a:spLocks noChangeArrowheads="1"/>
          </p:cNvSpPr>
          <p:nvPr/>
        </p:nvSpPr>
        <p:spPr bwMode="auto">
          <a:xfrm>
            <a:off x="827322" y="2536475"/>
            <a:ext cx="4257516"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3. </a:t>
            </a:r>
            <a:r>
              <a:rPr lang="zh-CN" altLang="en-US" b="1" dirty="0"/>
              <a:t>极限值判断规则的标注</a:t>
            </a:r>
            <a:endParaRPr lang="zh-CN" altLang="en-US" b="1" dirty="0"/>
          </a:p>
        </p:txBody>
      </p:sp>
      <p:sp>
        <p:nvSpPr>
          <p:cNvPr id="100382" name="Text Box 30"/>
          <p:cNvSpPr txBox="1">
            <a:spLocks noChangeArrowheads="1"/>
          </p:cNvSpPr>
          <p:nvPr/>
        </p:nvSpPr>
        <p:spPr bwMode="auto">
          <a:xfrm>
            <a:off x="763666" y="2922475"/>
            <a:ext cx="4665584" cy="94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457200" indent="-457200" eaLnBrk="1" hangingPunct="1">
              <a:lnSpc>
                <a:spcPct val="120000"/>
              </a:lnSpc>
              <a:buAutoNum type="arabicParenBoth"/>
            </a:pPr>
            <a:r>
              <a:rPr lang="en-US" altLang="zh-CN" b="1" dirty="0" smtClean="0"/>
              <a:t>16</a:t>
            </a:r>
            <a:r>
              <a:rPr lang="en-US" altLang="zh-CN" b="1" dirty="0"/>
              <a:t>%</a:t>
            </a:r>
            <a:r>
              <a:rPr lang="zh-CN" altLang="en-US" b="1" dirty="0"/>
              <a:t>规则</a:t>
            </a:r>
            <a:r>
              <a:rPr lang="en-US" altLang="zh-CN" b="1" dirty="0"/>
              <a:t>(</a:t>
            </a:r>
            <a:r>
              <a:rPr lang="zh-CN" altLang="en-US" b="1" dirty="0"/>
              <a:t>复习其含义</a:t>
            </a:r>
            <a:r>
              <a:rPr lang="en-US" altLang="zh-CN" b="1" dirty="0"/>
              <a:t>)</a:t>
            </a:r>
            <a:r>
              <a:rPr lang="zh-CN" altLang="en-US" b="1" dirty="0"/>
              <a:t>  ，  </a:t>
            </a:r>
            <a:endParaRPr lang="en-US" altLang="zh-CN" b="1" dirty="0" smtClean="0"/>
          </a:p>
          <a:p>
            <a:pPr eaLnBrk="1" hangingPunct="1">
              <a:lnSpc>
                <a:spcPct val="120000"/>
              </a:lnSpc>
            </a:pPr>
            <a:r>
              <a:rPr lang="en-US" altLang="zh-CN" b="1" dirty="0"/>
              <a:t> </a:t>
            </a:r>
            <a:r>
              <a:rPr lang="en-US" altLang="zh-CN" b="1" dirty="0" smtClean="0"/>
              <a:t>     </a:t>
            </a:r>
            <a:r>
              <a:rPr lang="zh-CN" altLang="en-US" b="1" dirty="0" smtClean="0"/>
              <a:t>其</a:t>
            </a:r>
            <a:r>
              <a:rPr lang="zh-CN" altLang="en-US" b="1" dirty="0"/>
              <a:t>标注如下图所示（默认）。</a:t>
            </a:r>
            <a:endParaRPr lang="zh-CN" altLang="en-US" b="1" dirty="0"/>
          </a:p>
        </p:txBody>
      </p:sp>
      <p:sp>
        <p:nvSpPr>
          <p:cNvPr id="5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34626" y="409542"/>
            <a:ext cx="242887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1798653"/>
            <a:ext cx="2133600"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258" y="3886200"/>
            <a:ext cx="3738372"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8675" y="3919538"/>
            <a:ext cx="4415337" cy="129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370"/>
                                        </p:tgtEl>
                                        <p:attrNameLst>
                                          <p:attrName>style.visibility</p:attrName>
                                        </p:attrNameLst>
                                      </p:cBhvr>
                                      <p:to>
                                        <p:strVal val="visible"/>
                                      </p:to>
                                    </p:set>
                                    <p:animEffect transition="in" filter="wipe(left)">
                                      <p:cBhvr>
                                        <p:cTn id="7" dur="500"/>
                                        <p:tgtEl>
                                          <p:spTgt spid="1003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371"/>
                                        </p:tgtEl>
                                        <p:attrNameLst>
                                          <p:attrName>style.visibility</p:attrName>
                                        </p:attrNameLst>
                                      </p:cBhvr>
                                      <p:to>
                                        <p:strVal val="visible"/>
                                      </p:to>
                                    </p:set>
                                    <p:animEffect transition="in" filter="wipe(left)">
                                      <p:cBhvr>
                                        <p:cTn id="12" dur="500"/>
                                        <p:tgtEl>
                                          <p:spTgt spid="1003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53250"/>
                                        </p:tgtEl>
                                        <p:attrNameLst>
                                          <p:attrName>style.visibility</p:attrName>
                                        </p:attrNameLst>
                                      </p:cBhvr>
                                      <p:to>
                                        <p:strVal val="visible"/>
                                      </p:to>
                                    </p:set>
                                    <p:anim calcmode="lin" valueType="num">
                                      <p:cBhvr additive="base">
                                        <p:cTn id="17" dur="500" fill="hold"/>
                                        <p:tgtEl>
                                          <p:spTgt spid="53250"/>
                                        </p:tgtEl>
                                        <p:attrNameLst>
                                          <p:attrName>ppt_x</p:attrName>
                                        </p:attrNameLst>
                                      </p:cBhvr>
                                      <p:tavLst>
                                        <p:tav tm="0">
                                          <p:val>
                                            <p:strVal val="#ppt_x"/>
                                          </p:val>
                                        </p:tav>
                                        <p:tav tm="100000">
                                          <p:val>
                                            <p:strVal val="#ppt_x"/>
                                          </p:val>
                                        </p:tav>
                                      </p:tavLst>
                                    </p:anim>
                                    <p:anim calcmode="lin" valueType="num">
                                      <p:cBhvr additive="base">
                                        <p:cTn id="18" dur="500" fill="hold"/>
                                        <p:tgtEl>
                                          <p:spTgt spid="53250"/>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0373"/>
                                        </p:tgtEl>
                                        <p:attrNameLst>
                                          <p:attrName>style.visibility</p:attrName>
                                        </p:attrNameLst>
                                      </p:cBhvr>
                                      <p:to>
                                        <p:strVal val="visible"/>
                                      </p:to>
                                    </p:set>
                                    <p:animEffect transition="in" filter="box(in)">
                                      <p:cBhvr>
                                        <p:cTn id="23" dur="500"/>
                                        <p:tgtEl>
                                          <p:spTgt spid="10037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53251"/>
                                        </p:tgtEl>
                                        <p:attrNameLst>
                                          <p:attrName>style.visibility</p:attrName>
                                        </p:attrNameLst>
                                      </p:cBhvr>
                                      <p:to>
                                        <p:strVal val="visible"/>
                                      </p:to>
                                    </p:set>
                                    <p:anim calcmode="lin" valueType="num">
                                      <p:cBhvr additive="base">
                                        <p:cTn id="28" dur="500" fill="hold"/>
                                        <p:tgtEl>
                                          <p:spTgt spid="53251"/>
                                        </p:tgtEl>
                                        <p:attrNameLst>
                                          <p:attrName>ppt_x</p:attrName>
                                        </p:attrNameLst>
                                      </p:cBhvr>
                                      <p:tavLst>
                                        <p:tav tm="0">
                                          <p:val>
                                            <p:strVal val="1+#ppt_w/2"/>
                                          </p:val>
                                        </p:tav>
                                        <p:tav tm="100000">
                                          <p:val>
                                            <p:strVal val="#ppt_x"/>
                                          </p:val>
                                        </p:tav>
                                      </p:tavLst>
                                    </p:anim>
                                    <p:anim calcmode="lin" valueType="num">
                                      <p:cBhvr additive="base">
                                        <p:cTn id="29" dur="500" fill="hold"/>
                                        <p:tgtEl>
                                          <p:spTgt spid="53251"/>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0381"/>
                                        </p:tgtEl>
                                        <p:attrNameLst>
                                          <p:attrName>style.visibility</p:attrName>
                                        </p:attrNameLst>
                                      </p:cBhvr>
                                      <p:to>
                                        <p:strVal val="visible"/>
                                      </p:to>
                                    </p:set>
                                    <p:animEffect transition="in" filter="wipe(left)">
                                      <p:cBhvr>
                                        <p:cTn id="34" dur="500"/>
                                        <p:tgtEl>
                                          <p:spTgt spid="10038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0382"/>
                                        </p:tgtEl>
                                        <p:attrNameLst>
                                          <p:attrName>style.visibility</p:attrName>
                                        </p:attrNameLst>
                                      </p:cBhvr>
                                      <p:to>
                                        <p:strVal val="visible"/>
                                      </p:to>
                                    </p:set>
                                    <p:animEffect transition="in" filter="wipe(left)">
                                      <p:cBhvr>
                                        <p:cTn id="39" dur="500"/>
                                        <p:tgtEl>
                                          <p:spTgt spid="10038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53252"/>
                                        </p:tgtEl>
                                        <p:attrNameLst>
                                          <p:attrName>style.visibility</p:attrName>
                                        </p:attrNameLst>
                                      </p:cBhvr>
                                      <p:to>
                                        <p:strVal val="visible"/>
                                      </p:to>
                                    </p:set>
                                    <p:anim calcmode="lin" valueType="num">
                                      <p:cBhvr additive="base">
                                        <p:cTn id="44" dur="500" fill="hold"/>
                                        <p:tgtEl>
                                          <p:spTgt spid="53252"/>
                                        </p:tgtEl>
                                        <p:attrNameLst>
                                          <p:attrName>ppt_x</p:attrName>
                                        </p:attrNameLst>
                                      </p:cBhvr>
                                      <p:tavLst>
                                        <p:tav tm="0">
                                          <p:val>
                                            <p:strVal val="#ppt_x"/>
                                          </p:val>
                                        </p:tav>
                                        <p:tav tm="100000">
                                          <p:val>
                                            <p:strVal val="#ppt_x"/>
                                          </p:val>
                                        </p:tav>
                                      </p:tavLst>
                                    </p:anim>
                                    <p:anim calcmode="lin" valueType="num">
                                      <p:cBhvr additive="base">
                                        <p:cTn id="45"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53253"/>
                                        </p:tgtEl>
                                        <p:attrNameLst>
                                          <p:attrName>style.visibility</p:attrName>
                                        </p:attrNameLst>
                                      </p:cBhvr>
                                      <p:to>
                                        <p:strVal val="visible"/>
                                      </p:to>
                                    </p:set>
                                    <p:anim calcmode="lin" valueType="num">
                                      <p:cBhvr additive="base">
                                        <p:cTn id="50" dur="500" fill="hold"/>
                                        <p:tgtEl>
                                          <p:spTgt spid="53253"/>
                                        </p:tgtEl>
                                        <p:attrNameLst>
                                          <p:attrName>ppt_x</p:attrName>
                                        </p:attrNameLst>
                                      </p:cBhvr>
                                      <p:tavLst>
                                        <p:tav tm="0">
                                          <p:val>
                                            <p:strVal val="#ppt_x"/>
                                          </p:val>
                                        </p:tav>
                                        <p:tav tm="100000">
                                          <p:val>
                                            <p:strVal val="#ppt_x"/>
                                          </p:val>
                                        </p:tav>
                                      </p:tavLst>
                                    </p:anim>
                                    <p:anim calcmode="lin" valueType="num">
                                      <p:cBhvr additive="base">
                                        <p:cTn id="51"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70" grpId="0"/>
      <p:bldP spid="100371" grpId="0" bldLvl="0" animBg="1"/>
      <p:bldP spid="100373" grpId="0" bldLvl="0" animBg="1"/>
      <p:bldP spid="100381" grpId="0"/>
      <p:bldP spid="10038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7" name="Text Box 11"/>
          <p:cNvSpPr txBox="1">
            <a:spLocks noChangeArrowheads="1"/>
          </p:cNvSpPr>
          <p:nvPr/>
        </p:nvSpPr>
        <p:spPr bwMode="auto">
          <a:xfrm>
            <a:off x="790258" y="355684"/>
            <a:ext cx="7441883" cy="42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2</a:t>
            </a:r>
            <a:r>
              <a:rPr lang="zh-CN" altLang="en-US" b="1" dirty="0"/>
              <a:t>）  最大规则</a:t>
            </a:r>
            <a:r>
              <a:rPr lang="en-US" altLang="zh-CN" b="1" dirty="0"/>
              <a:t>(</a:t>
            </a:r>
            <a:r>
              <a:rPr lang="zh-CN" altLang="en-US" b="1" dirty="0"/>
              <a:t>复习其含义</a:t>
            </a:r>
            <a:r>
              <a:rPr lang="en-US" altLang="zh-CN" b="1" dirty="0"/>
              <a:t>)</a:t>
            </a:r>
            <a:r>
              <a:rPr lang="zh-CN" altLang="en-US" b="1" dirty="0"/>
              <a:t>  ，  其标注如下图所示。</a:t>
            </a:r>
            <a:endParaRPr lang="zh-CN" altLang="en-US" b="1" dirty="0"/>
          </a:p>
        </p:txBody>
      </p:sp>
      <p:sp>
        <p:nvSpPr>
          <p:cNvPr id="101392" name="Text Box 16"/>
          <p:cNvSpPr txBox="1">
            <a:spLocks noChangeArrowheads="1"/>
          </p:cNvSpPr>
          <p:nvPr/>
        </p:nvSpPr>
        <p:spPr bwMode="auto">
          <a:xfrm>
            <a:off x="992027" y="2254567"/>
            <a:ext cx="5861050"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4</a:t>
            </a:r>
            <a:r>
              <a:rPr lang="zh-CN" altLang="en-US" b="1" dirty="0"/>
              <a:t>、传输带、取样长度和评定长度的标注</a:t>
            </a:r>
            <a:endParaRPr lang="zh-CN" altLang="en-US" b="1" dirty="0"/>
          </a:p>
        </p:txBody>
      </p:sp>
      <p:sp>
        <p:nvSpPr>
          <p:cNvPr id="101393" name="Text Box 17"/>
          <p:cNvSpPr txBox="1">
            <a:spLocks noChangeArrowheads="1"/>
          </p:cNvSpPr>
          <p:nvPr/>
        </p:nvSpPr>
        <p:spPr bwMode="auto">
          <a:xfrm>
            <a:off x="385523" y="2709863"/>
            <a:ext cx="7186852" cy="107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lang="zh-CN" altLang="en-US" sz="2000" b="1" dirty="0" smtClean="0"/>
              <a:t>      （</a:t>
            </a:r>
            <a:r>
              <a:rPr lang="en-US" altLang="zh-CN" sz="2000" b="1" dirty="0"/>
              <a:t>1</a:t>
            </a:r>
            <a:r>
              <a:rPr lang="zh-CN" altLang="en-US" sz="2000" b="1" dirty="0"/>
              <a:t>）在图中未标注传输带、取样长度和评定长度的，则默认为采用标准化值（表</a:t>
            </a:r>
            <a:r>
              <a:rPr lang="en-US" altLang="zh-CN" sz="2000" b="1" dirty="0"/>
              <a:t>5.5</a:t>
            </a:r>
            <a:r>
              <a:rPr lang="zh-CN" altLang="en-US" sz="2000" b="1" dirty="0" smtClean="0"/>
              <a:t>）</a:t>
            </a:r>
            <a:r>
              <a:rPr lang="zh-CN" altLang="en-US" sz="2000" b="1" dirty="0"/>
              <a:t>，</a:t>
            </a:r>
            <a:r>
              <a:rPr lang="zh-CN" altLang="en-US" b="1" dirty="0" smtClean="0"/>
              <a:t>见下图。</a:t>
            </a:r>
            <a:endParaRPr lang="zh-CN" altLang="en-US" b="1" dirty="0"/>
          </a:p>
        </p:txBody>
      </p:sp>
      <p:sp>
        <p:nvSpPr>
          <p:cNvPr id="3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42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9188" y="846773"/>
            <a:ext cx="3295650"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6354" y="759142"/>
            <a:ext cx="3867150"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AutoShape 40"/>
          <p:cNvSpPr>
            <a:spLocks noChangeArrowheads="1"/>
          </p:cNvSpPr>
          <p:nvPr/>
        </p:nvSpPr>
        <p:spPr bwMode="auto">
          <a:xfrm>
            <a:off x="6968706" y="1845470"/>
            <a:ext cx="1975269" cy="409098"/>
          </a:xfrm>
          <a:prstGeom prst="wedgeRoundRectCallout">
            <a:avLst>
              <a:gd name="adj1" fmla="val -78676"/>
              <a:gd name="adj2" fmla="val -70912"/>
              <a:gd name="adj3" fmla="val 16667"/>
            </a:avLst>
          </a:prstGeom>
          <a:noFill/>
          <a:ln w="3810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2000" b="1" dirty="0"/>
              <a:t>属于什么规则？</a:t>
            </a:r>
            <a:endParaRPr lang="zh-CN" altLang="en-US" sz="2000" b="1" dirty="0"/>
          </a:p>
        </p:txBody>
      </p:sp>
      <p:pic>
        <p:nvPicPr>
          <p:cNvPr id="542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298" y="3716816"/>
            <a:ext cx="78200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2550" y="5062538"/>
            <a:ext cx="657225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1387"/>
                                        </p:tgtEl>
                                        <p:attrNameLst>
                                          <p:attrName>style.visibility</p:attrName>
                                        </p:attrNameLst>
                                      </p:cBhvr>
                                      <p:to>
                                        <p:strVal val="visible"/>
                                      </p:to>
                                    </p:set>
                                    <p:animEffect transition="in" filter="wipe(left)">
                                      <p:cBhvr>
                                        <p:cTn id="7" dur="500"/>
                                        <p:tgtEl>
                                          <p:spTgt spid="1013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4274"/>
                                        </p:tgtEl>
                                        <p:attrNameLst>
                                          <p:attrName>style.visibility</p:attrName>
                                        </p:attrNameLst>
                                      </p:cBhvr>
                                      <p:to>
                                        <p:strVal val="visible"/>
                                      </p:to>
                                    </p:set>
                                    <p:anim calcmode="lin" valueType="num">
                                      <p:cBhvr additive="base">
                                        <p:cTn id="12" dur="500" fill="hold"/>
                                        <p:tgtEl>
                                          <p:spTgt spid="54274"/>
                                        </p:tgtEl>
                                        <p:attrNameLst>
                                          <p:attrName>ppt_x</p:attrName>
                                        </p:attrNameLst>
                                      </p:cBhvr>
                                      <p:tavLst>
                                        <p:tav tm="0">
                                          <p:val>
                                            <p:strVal val="0-#ppt_w/2"/>
                                          </p:val>
                                        </p:tav>
                                        <p:tav tm="100000">
                                          <p:val>
                                            <p:strVal val="#ppt_x"/>
                                          </p:val>
                                        </p:tav>
                                      </p:tavLst>
                                    </p:anim>
                                    <p:anim calcmode="lin" valueType="num">
                                      <p:cBhvr additive="base">
                                        <p:cTn id="13" dur="500" fill="hold"/>
                                        <p:tgtEl>
                                          <p:spTgt spid="5427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54275"/>
                                        </p:tgtEl>
                                        <p:attrNameLst>
                                          <p:attrName>style.visibility</p:attrName>
                                        </p:attrNameLst>
                                      </p:cBhvr>
                                      <p:to>
                                        <p:strVal val="visible"/>
                                      </p:to>
                                    </p:set>
                                    <p:anim calcmode="lin" valueType="num">
                                      <p:cBhvr additive="base">
                                        <p:cTn id="18" dur="500" fill="hold"/>
                                        <p:tgtEl>
                                          <p:spTgt spid="54275"/>
                                        </p:tgtEl>
                                        <p:attrNameLst>
                                          <p:attrName>ppt_x</p:attrName>
                                        </p:attrNameLst>
                                      </p:cBhvr>
                                      <p:tavLst>
                                        <p:tav tm="0">
                                          <p:val>
                                            <p:strVal val="1+#ppt_w/2"/>
                                          </p:val>
                                        </p:tav>
                                        <p:tav tm="100000">
                                          <p:val>
                                            <p:strVal val="#ppt_x"/>
                                          </p:val>
                                        </p:tav>
                                      </p:tavLst>
                                    </p:anim>
                                    <p:anim calcmode="lin" valueType="num">
                                      <p:cBhvr additive="base">
                                        <p:cTn id="19" dur="500" fill="hold"/>
                                        <p:tgtEl>
                                          <p:spTgt spid="5427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down)">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1392"/>
                                        </p:tgtEl>
                                        <p:attrNameLst>
                                          <p:attrName>style.visibility</p:attrName>
                                        </p:attrNameLst>
                                      </p:cBhvr>
                                      <p:to>
                                        <p:strVal val="visible"/>
                                      </p:to>
                                    </p:set>
                                    <p:animEffect transition="in" filter="wipe(left)">
                                      <p:cBhvr>
                                        <p:cTn id="29" dur="500"/>
                                        <p:tgtEl>
                                          <p:spTgt spid="10139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1393"/>
                                        </p:tgtEl>
                                        <p:attrNameLst>
                                          <p:attrName>style.visibility</p:attrName>
                                        </p:attrNameLst>
                                      </p:cBhvr>
                                      <p:to>
                                        <p:strVal val="visible"/>
                                      </p:to>
                                    </p:set>
                                    <p:animEffect transition="in" filter="wipe(left)">
                                      <p:cBhvr>
                                        <p:cTn id="34" dur="500"/>
                                        <p:tgtEl>
                                          <p:spTgt spid="10139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54276"/>
                                        </p:tgtEl>
                                        <p:attrNameLst>
                                          <p:attrName>style.visibility</p:attrName>
                                        </p:attrNameLst>
                                      </p:cBhvr>
                                      <p:to>
                                        <p:strVal val="visible"/>
                                      </p:to>
                                    </p:set>
                                    <p:anim calcmode="lin" valueType="num">
                                      <p:cBhvr additive="base">
                                        <p:cTn id="39" dur="500" fill="hold"/>
                                        <p:tgtEl>
                                          <p:spTgt spid="54276"/>
                                        </p:tgtEl>
                                        <p:attrNameLst>
                                          <p:attrName>ppt_x</p:attrName>
                                        </p:attrNameLst>
                                      </p:cBhvr>
                                      <p:tavLst>
                                        <p:tav tm="0">
                                          <p:val>
                                            <p:strVal val="1+#ppt_w/2"/>
                                          </p:val>
                                        </p:tav>
                                        <p:tav tm="100000">
                                          <p:val>
                                            <p:strVal val="#ppt_x"/>
                                          </p:val>
                                        </p:tav>
                                      </p:tavLst>
                                    </p:anim>
                                    <p:anim calcmode="lin" valueType="num">
                                      <p:cBhvr additive="base">
                                        <p:cTn id="40"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4277"/>
                                        </p:tgtEl>
                                        <p:attrNameLst>
                                          <p:attrName>style.visibility</p:attrName>
                                        </p:attrNameLst>
                                      </p:cBhvr>
                                      <p:to>
                                        <p:strVal val="visible"/>
                                      </p:to>
                                    </p:set>
                                    <p:anim calcmode="lin" valueType="num">
                                      <p:cBhvr additive="base">
                                        <p:cTn id="45" dur="500" fill="hold"/>
                                        <p:tgtEl>
                                          <p:spTgt spid="54277"/>
                                        </p:tgtEl>
                                        <p:attrNameLst>
                                          <p:attrName>ppt_x</p:attrName>
                                        </p:attrNameLst>
                                      </p:cBhvr>
                                      <p:tavLst>
                                        <p:tav tm="0">
                                          <p:val>
                                            <p:strVal val="#ppt_x"/>
                                          </p:val>
                                        </p:tav>
                                        <p:tav tm="100000">
                                          <p:val>
                                            <p:strVal val="#ppt_x"/>
                                          </p:val>
                                        </p:tav>
                                      </p:tavLst>
                                    </p:anim>
                                    <p:anim calcmode="lin" valueType="num">
                                      <p:cBhvr additive="base">
                                        <p:cTn id="46"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7" grpId="0"/>
      <p:bldP spid="101392" grpId="0"/>
      <p:bldP spid="101393" grpId="0"/>
      <p:bldP spid="4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1" name="Text Box 11"/>
          <p:cNvSpPr txBox="1">
            <a:spLocks noChangeArrowheads="1"/>
          </p:cNvSpPr>
          <p:nvPr/>
        </p:nvSpPr>
        <p:spPr bwMode="auto">
          <a:xfrm>
            <a:off x="790655" y="320552"/>
            <a:ext cx="6962695"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       （</a:t>
            </a:r>
            <a:r>
              <a:rPr lang="en-US" altLang="zh-CN" sz="2000" b="1" dirty="0"/>
              <a:t>2</a:t>
            </a:r>
            <a:r>
              <a:rPr lang="zh-CN" altLang="en-US" sz="2000" b="1" dirty="0"/>
              <a:t>）需要标注传输带、取样长度和评定长度数值的 </a:t>
            </a:r>
            <a:r>
              <a:rPr lang="en-US" altLang="zh-CN" sz="2000" b="1" dirty="0"/>
              <a:t>, </a:t>
            </a:r>
            <a:r>
              <a:rPr lang="zh-CN" altLang="en-US" sz="2000" b="1" dirty="0"/>
              <a:t>例如下图</a:t>
            </a:r>
            <a:r>
              <a:rPr lang="en-US" altLang="zh-CN" sz="2000" b="1" dirty="0"/>
              <a:t>17</a:t>
            </a:r>
            <a:r>
              <a:rPr lang="zh-CN" altLang="en-US" sz="2000" b="1" dirty="0"/>
              <a:t>、</a:t>
            </a:r>
            <a:r>
              <a:rPr lang="en-US" altLang="zh-CN" sz="2000" b="1" dirty="0"/>
              <a:t>18 </a:t>
            </a:r>
            <a:r>
              <a:rPr lang="zh-CN" altLang="en-US" sz="2000" b="1" dirty="0"/>
              <a:t>所示：</a:t>
            </a:r>
            <a:r>
              <a:rPr lang="en-US" altLang="zh-CN" sz="2000" b="1" dirty="0"/>
              <a:t> </a:t>
            </a:r>
            <a:endParaRPr lang="en-US" altLang="zh-CN" sz="2000" b="1" dirty="0"/>
          </a:p>
        </p:txBody>
      </p:sp>
      <p:sp>
        <p:nvSpPr>
          <p:cNvPr id="102416" name="Text Box 16"/>
          <p:cNvSpPr txBox="1">
            <a:spLocks noChangeArrowheads="1"/>
          </p:cNvSpPr>
          <p:nvPr/>
        </p:nvSpPr>
        <p:spPr bwMode="auto">
          <a:xfrm>
            <a:off x="1154270" y="3415884"/>
            <a:ext cx="5000866"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5</a:t>
            </a:r>
            <a:r>
              <a:rPr lang="zh-CN" altLang="en-US" sz="2000" b="1" dirty="0"/>
              <a:t>、表面纹理的标注，见表</a:t>
            </a:r>
            <a:r>
              <a:rPr lang="en-US" altLang="zh-CN" sz="2000" b="1" dirty="0"/>
              <a:t>5.11</a:t>
            </a:r>
            <a:r>
              <a:rPr lang="zh-CN" altLang="en-US" sz="2000" b="1" dirty="0"/>
              <a:t>所示</a:t>
            </a:r>
            <a:endParaRPr lang="zh-CN" altLang="en-US" sz="2000" b="1" dirty="0"/>
          </a:p>
        </p:txBody>
      </p:sp>
      <p:sp>
        <p:nvSpPr>
          <p:cNvPr id="102417" name="Text Box 17"/>
          <p:cNvSpPr txBox="1">
            <a:spLocks noChangeArrowheads="1"/>
          </p:cNvSpPr>
          <p:nvPr/>
        </p:nvSpPr>
        <p:spPr bwMode="auto">
          <a:xfrm>
            <a:off x="1165622" y="3787359"/>
            <a:ext cx="2870676"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例如下图</a:t>
            </a:r>
            <a:r>
              <a:rPr lang="en-US" altLang="zh-CN" sz="2000" b="1" dirty="0"/>
              <a:t>19</a:t>
            </a:r>
            <a:r>
              <a:rPr lang="zh-CN" altLang="en-US" sz="2000" b="1" dirty="0"/>
              <a:t>所示</a:t>
            </a:r>
            <a:endParaRPr lang="zh-CN" altLang="en-US" sz="2000" b="1" dirty="0"/>
          </a:p>
        </p:txBody>
      </p:sp>
      <p:sp>
        <p:nvSpPr>
          <p:cNvPr id="102420" name="Text Box 20"/>
          <p:cNvSpPr txBox="1">
            <a:spLocks noChangeArrowheads="1"/>
          </p:cNvSpPr>
          <p:nvPr/>
        </p:nvSpPr>
        <p:spPr bwMode="auto">
          <a:xfrm>
            <a:off x="3181905" y="3802599"/>
            <a:ext cx="3316131"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其含义如下图</a:t>
            </a:r>
            <a:r>
              <a:rPr lang="en-US" altLang="zh-CN" sz="2000" b="1" dirty="0"/>
              <a:t>20</a:t>
            </a:r>
            <a:r>
              <a:rPr lang="zh-CN" altLang="en-US" sz="2000" b="1" dirty="0"/>
              <a:t>所示</a:t>
            </a:r>
            <a:endParaRPr lang="zh-CN" altLang="en-US" sz="2000" b="1" dirty="0"/>
          </a:p>
        </p:txBody>
      </p:sp>
      <p:sp>
        <p:nvSpPr>
          <p:cNvPr id="2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52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9694" y="1028700"/>
            <a:ext cx="348615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AutoShape 30"/>
          <p:cNvSpPr>
            <a:spLocks noChangeArrowheads="1"/>
          </p:cNvSpPr>
          <p:nvPr/>
        </p:nvSpPr>
        <p:spPr bwMode="auto">
          <a:xfrm>
            <a:off x="1252220" y="2168110"/>
            <a:ext cx="2957355" cy="1047749"/>
          </a:xfrm>
          <a:prstGeom prst="wedgeRoundRectCallout">
            <a:avLst>
              <a:gd name="adj1" fmla="val -5462"/>
              <a:gd name="adj2" fmla="val -122631"/>
              <a:gd name="adj3" fmla="val 16667"/>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1800" b="1" dirty="0"/>
              <a:t>传输带为</a:t>
            </a:r>
            <a:r>
              <a:rPr lang="en-US" altLang="zh-CN" sz="1800" b="1" dirty="0"/>
              <a:t>0.008—0.8mm,</a:t>
            </a:r>
            <a:endParaRPr lang="en-US" altLang="zh-CN" sz="1800" b="1" dirty="0"/>
          </a:p>
          <a:p>
            <a:pPr algn="ctr"/>
            <a:r>
              <a:rPr lang="en-US" altLang="zh-CN" sz="1800" b="1" i="1" dirty="0" err="1"/>
              <a:t>lr</a:t>
            </a:r>
            <a:r>
              <a:rPr lang="en-US" altLang="zh-CN" sz="1800" b="1" i="1" dirty="0"/>
              <a:t> </a:t>
            </a:r>
            <a:r>
              <a:rPr lang="en-US" altLang="zh-CN" sz="1800" b="1" dirty="0"/>
              <a:t>= 0.8 mm</a:t>
            </a:r>
            <a:endParaRPr lang="en-US" altLang="zh-CN" sz="1800" b="1" dirty="0"/>
          </a:p>
          <a:p>
            <a:pPr algn="ctr"/>
            <a:r>
              <a:rPr lang="en-US" altLang="zh-CN" sz="1800" b="1" i="1" dirty="0" err="1"/>
              <a:t>ln</a:t>
            </a:r>
            <a:r>
              <a:rPr lang="en-US" altLang="zh-CN" sz="1800" b="1" i="1" dirty="0"/>
              <a:t> </a:t>
            </a:r>
            <a:r>
              <a:rPr lang="en-US" altLang="zh-CN" sz="1800" b="1" dirty="0"/>
              <a:t>= 5</a:t>
            </a:r>
            <a:r>
              <a:rPr lang="en-US" altLang="zh-CN" sz="1800" b="1" i="1" dirty="0"/>
              <a:t>lr </a:t>
            </a:r>
            <a:r>
              <a:rPr lang="en-US" altLang="zh-CN" sz="1800" b="1" dirty="0"/>
              <a:t>= 4.0 mm(</a:t>
            </a:r>
            <a:r>
              <a:rPr lang="zh-CN" altLang="en-US" sz="1800" b="1" dirty="0">
                <a:solidFill>
                  <a:srgbClr val="FF3300"/>
                </a:solidFill>
              </a:rPr>
              <a:t>默认</a:t>
            </a:r>
            <a:r>
              <a:rPr lang="en-US" altLang="zh-CN" sz="1800" b="1" dirty="0"/>
              <a:t>)</a:t>
            </a:r>
            <a:endParaRPr lang="en-US" altLang="zh-CN" sz="1800" b="1" i="1" dirty="0"/>
          </a:p>
        </p:txBody>
      </p:sp>
      <p:pic>
        <p:nvPicPr>
          <p:cNvPr id="552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7750" y="927360"/>
            <a:ext cx="3412095" cy="114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AutoShape 31"/>
          <p:cNvSpPr>
            <a:spLocks noChangeArrowheads="1"/>
          </p:cNvSpPr>
          <p:nvPr/>
        </p:nvSpPr>
        <p:spPr bwMode="auto">
          <a:xfrm>
            <a:off x="5341419" y="2181226"/>
            <a:ext cx="3252153" cy="995362"/>
          </a:xfrm>
          <a:prstGeom prst="wedgeRoundRectCallout">
            <a:avLst>
              <a:gd name="adj1" fmla="val -20099"/>
              <a:gd name="adj2" fmla="val -118514"/>
              <a:gd name="adj3" fmla="val 16667"/>
            </a:avLst>
          </a:prstGeom>
          <a:noFill/>
          <a:ln w="57150">
            <a:solidFill>
              <a:srgbClr val="CC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1800" b="1" dirty="0"/>
              <a:t>传输带</a:t>
            </a:r>
            <a:r>
              <a:rPr lang="en-US" altLang="zh-CN" sz="1800" b="1" dirty="0" err="1"/>
              <a:t>λs</a:t>
            </a:r>
            <a:r>
              <a:rPr lang="zh-CN" altLang="en-US" sz="1800" b="1" dirty="0"/>
              <a:t>为 </a:t>
            </a:r>
            <a:r>
              <a:rPr lang="zh-CN" altLang="en-US" sz="1800" b="1" dirty="0">
                <a:solidFill>
                  <a:srgbClr val="FF3300"/>
                </a:solidFill>
              </a:rPr>
              <a:t>默认</a:t>
            </a:r>
            <a:r>
              <a:rPr lang="zh-CN" altLang="en-US" sz="1800" b="1" dirty="0"/>
              <a:t>，</a:t>
            </a:r>
            <a:r>
              <a:rPr lang="en-US" altLang="zh-CN" sz="1800" b="1" dirty="0" err="1"/>
              <a:t>λc</a:t>
            </a:r>
            <a:r>
              <a:rPr lang="en-US" altLang="zh-CN" sz="1800" b="1" dirty="0"/>
              <a:t>=0.8mm,</a:t>
            </a:r>
            <a:endParaRPr lang="en-US" altLang="zh-CN" sz="1800" b="1" dirty="0"/>
          </a:p>
          <a:p>
            <a:pPr algn="ctr"/>
            <a:r>
              <a:rPr lang="en-US" altLang="zh-CN" sz="1800" b="1" i="1" dirty="0" err="1"/>
              <a:t>lr</a:t>
            </a:r>
            <a:r>
              <a:rPr lang="en-US" altLang="zh-CN" sz="1800" b="1" i="1" dirty="0"/>
              <a:t> </a:t>
            </a:r>
            <a:r>
              <a:rPr lang="en-US" altLang="zh-CN" sz="1800" b="1" dirty="0"/>
              <a:t>= 0.8 mm</a:t>
            </a:r>
            <a:endParaRPr lang="en-US" altLang="zh-CN" sz="1800" b="1" dirty="0"/>
          </a:p>
          <a:p>
            <a:pPr algn="ctr"/>
            <a:r>
              <a:rPr lang="en-US" altLang="zh-CN" sz="1800" b="1" i="1" dirty="0" err="1"/>
              <a:t>ln</a:t>
            </a:r>
            <a:r>
              <a:rPr lang="en-US" altLang="zh-CN" sz="1800" b="1" i="1" dirty="0"/>
              <a:t> </a:t>
            </a:r>
            <a:r>
              <a:rPr lang="en-US" altLang="zh-CN" sz="1800" b="1" dirty="0"/>
              <a:t>= 3</a:t>
            </a:r>
            <a:r>
              <a:rPr lang="en-US" altLang="zh-CN" sz="1800" b="1" i="1" dirty="0"/>
              <a:t>lr </a:t>
            </a:r>
            <a:r>
              <a:rPr lang="en-US" altLang="zh-CN" sz="1800" b="1" dirty="0"/>
              <a:t>=2.4 </a:t>
            </a:r>
            <a:r>
              <a:rPr lang="en-US" altLang="zh-CN" sz="1800" b="1" dirty="0" smtClean="0"/>
              <a:t>mm</a:t>
            </a:r>
            <a:endParaRPr lang="en-US" altLang="zh-CN" sz="1800" b="1" i="1" dirty="0"/>
          </a:p>
        </p:txBody>
      </p:sp>
      <p:pic>
        <p:nvPicPr>
          <p:cNvPr id="553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694" y="4319352"/>
            <a:ext cx="220027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9969" y="4199577"/>
            <a:ext cx="39624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AutoShape 36"/>
          <p:cNvSpPr>
            <a:spLocks noChangeArrowheads="1"/>
          </p:cNvSpPr>
          <p:nvPr/>
        </p:nvSpPr>
        <p:spPr bwMode="auto">
          <a:xfrm>
            <a:off x="6812200" y="3554258"/>
            <a:ext cx="1477645" cy="1008697"/>
          </a:xfrm>
          <a:prstGeom prst="wedgeRectCallout">
            <a:avLst>
              <a:gd name="adj1" fmla="val -195387"/>
              <a:gd name="adj2" fmla="val 57837"/>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2000" b="1" dirty="0"/>
              <a:t>纹理方向平行于视图所在的投影面</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11"/>
                                        </p:tgtEl>
                                        <p:attrNameLst>
                                          <p:attrName>style.visibility</p:attrName>
                                        </p:attrNameLst>
                                      </p:cBhvr>
                                      <p:to>
                                        <p:strVal val="visible"/>
                                      </p:to>
                                    </p:set>
                                    <p:animEffect transition="in" filter="wipe(left)">
                                      <p:cBhvr>
                                        <p:cTn id="7" dur="500"/>
                                        <p:tgtEl>
                                          <p:spTgt spid="1024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5298"/>
                                        </p:tgtEl>
                                        <p:attrNameLst>
                                          <p:attrName>style.visibility</p:attrName>
                                        </p:attrNameLst>
                                      </p:cBhvr>
                                      <p:to>
                                        <p:strVal val="visible"/>
                                      </p:to>
                                    </p:set>
                                    <p:animEffect transition="in" filter="wipe(left)">
                                      <p:cBhvr>
                                        <p:cTn id="12" dur="500"/>
                                        <p:tgtEl>
                                          <p:spTgt spid="552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5299"/>
                                        </p:tgtEl>
                                        <p:attrNameLst>
                                          <p:attrName>style.visibility</p:attrName>
                                        </p:attrNameLst>
                                      </p:cBhvr>
                                      <p:to>
                                        <p:strVal val="visible"/>
                                      </p:to>
                                    </p:set>
                                    <p:anim calcmode="lin" valueType="num">
                                      <p:cBhvr additive="base">
                                        <p:cTn id="22" dur="500" fill="hold"/>
                                        <p:tgtEl>
                                          <p:spTgt spid="55299"/>
                                        </p:tgtEl>
                                        <p:attrNameLst>
                                          <p:attrName>ppt_x</p:attrName>
                                        </p:attrNameLst>
                                      </p:cBhvr>
                                      <p:tavLst>
                                        <p:tav tm="0">
                                          <p:val>
                                            <p:strVal val="1+#ppt_w/2"/>
                                          </p:val>
                                        </p:tav>
                                        <p:tav tm="100000">
                                          <p:val>
                                            <p:strVal val="#ppt_x"/>
                                          </p:val>
                                        </p:tav>
                                      </p:tavLst>
                                    </p:anim>
                                    <p:anim calcmode="lin" valueType="num">
                                      <p:cBhvr additive="base">
                                        <p:cTn id="23"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02416"/>
                                        </p:tgtEl>
                                        <p:attrNameLst>
                                          <p:attrName>style.visibility</p:attrName>
                                        </p:attrNameLst>
                                      </p:cBhvr>
                                      <p:to>
                                        <p:strVal val="visible"/>
                                      </p:to>
                                    </p:set>
                                    <p:animEffect transition="in" filter="box(in)">
                                      <p:cBhvr>
                                        <p:cTn id="33" dur="500"/>
                                        <p:tgtEl>
                                          <p:spTgt spid="1024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2417"/>
                                        </p:tgtEl>
                                        <p:attrNameLst>
                                          <p:attrName>style.visibility</p:attrName>
                                        </p:attrNameLst>
                                      </p:cBhvr>
                                      <p:to>
                                        <p:strVal val="visible"/>
                                      </p:to>
                                    </p:set>
                                    <p:animEffect transition="in" filter="wipe(left)">
                                      <p:cBhvr>
                                        <p:cTn id="38" dur="500"/>
                                        <p:tgtEl>
                                          <p:spTgt spid="10241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5300"/>
                                        </p:tgtEl>
                                        <p:attrNameLst>
                                          <p:attrName>style.visibility</p:attrName>
                                        </p:attrNameLst>
                                      </p:cBhvr>
                                      <p:to>
                                        <p:strVal val="visible"/>
                                      </p:to>
                                    </p:set>
                                    <p:anim calcmode="lin" valueType="num">
                                      <p:cBhvr additive="base">
                                        <p:cTn id="43" dur="500" fill="hold"/>
                                        <p:tgtEl>
                                          <p:spTgt spid="55300"/>
                                        </p:tgtEl>
                                        <p:attrNameLst>
                                          <p:attrName>ppt_x</p:attrName>
                                        </p:attrNameLst>
                                      </p:cBhvr>
                                      <p:tavLst>
                                        <p:tav tm="0">
                                          <p:val>
                                            <p:strVal val="#ppt_x"/>
                                          </p:val>
                                        </p:tav>
                                        <p:tav tm="100000">
                                          <p:val>
                                            <p:strVal val="#ppt_x"/>
                                          </p:val>
                                        </p:tav>
                                      </p:tavLst>
                                    </p:anim>
                                    <p:anim calcmode="lin" valueType="num">
                                      <p:cBhvr additive="base">
                                        <p:cTn id="44" dur="500" fill="hold"/>
                                        <p:tgtEl>
                                          <p:spTgt spid="5530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02420"/>
                                        </p:tgtEl>
                                        <p:attrNameLst>
                                          <p:attrName>style.visibility</p:attrName>
                                        </p:attrNameLst>
                                      </p:cBhvr>
                                      <p:to>
                                        <p:strVal val="visible"/>
                                      </p:to>
                                    </p:set>
                                    <p:animEffect transition="in" filter="wipe(left)">
                                      <p:cBhvr>
                                        <p:cTn id="49" dur="500"/>
                                        <p:tgtEl>
                                          <p:spTgt spid="10242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5301"/>
                                        </p:tgtEl>
                                        <p:attrNameLst>
                                          <p:attrName>style.visibility</p:attrName>
                                        </p:attrNameLst>
                                      </p:cBhvr>
                                      <p:to>
                                        <p:strVal val="visible"/>
                                      </p:to>
                                    </p:set>
                                    <p:anim calcmode="lin" valueType="num">
                                      <p:cBhvr additive="base">
                                        <p:cTn id="54" dur="500" fill="hold"/>
                                        <p:tgtEl>
                                          <p:spTgt spid="55301"/>
                                        </p:tgtEl>
                                        <p:attrNameLst>
                                          <p:attrName>ppt_x</p:attrName>
                                        </p:attrNameLst>
                                      </p:cBhvr>
                                      <p:tavLst>
                                        <p:tav tm="0">
                                          <p:val>
                                            <p:strVal val="#ppt_x"/>
                                          </p:val>
                                        </p:tav>
                                        <p:tav tm="100000">
                                          <p:val>
                                            <p:strVal val="#ppt_x"/>
                                          </p:val>
                                        </p:tav>
                                      </p:tavLst>
                                    </p:anim>
                                    <p:anim calcmode="lin" valueType="num">
                                      <p:cBhvr additive="base">
                                        <p:cTn id="55"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right)">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1" grpId="0"/>
      <p:bldP spid="102416" grpId="0"/>
      <p:bldP spid="102417" grpId="0"/>
      <p:bldP spid="102420" grpId="0"/>
      <p:bldP spid="29" grpId="0" animBg="1"/>
      <p:bldP spid="31" grpId="0" animBg="1"/>
      <p:bldP spid="3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9" name="Text Box 5"/>
          <p:cNvSpPr txBox="1">
            <a:spLocks noChangeArrowheads="1"/>
          </p:cNvSpPr>
          <p:nvPr/>
        </p:nvSpPr>
        <p:spPr bwMode="auto">
          <a:xfrm>
            <a:off x="1195625" y="654585"/>
            <a:ext cx="7423309"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6</a:t>
            </a:r>
            <a:r>
              <a:rPr lang="zh-CN" altLang="en-US" b="1" dirty="0"/>
              <a:t>、附加评定参数、加工方法和加工余量的标注</a:t>
            </a:r>
            <a:endParaRPr lang="zh-CN" altLang="en-US" b="1" dirty="0"/>
          </a:p>
        </p:txBody>
      </p:sp>
      <p:sp>
        <p:nvSpPr>
          <p:cNvPr id="103430" name="Text Box 6"/>
          <p:cNvSpPr txBox="1">
            <a:spLocks noChangeArrowheads="1"/>
          </p:cNvSpPr>
          <p:nvPr/>
        </p:nvSpPr>
        <p:spPr bwMode="auto">
          <a:xfrm>
            <a:off x="980199" y="1161315"/>
            <a:ext cx="5476521"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a:t>
            </a:r>
            <a:r>
              <a:rPr lang="en-US" altLang="zh-CN" b="1" dirty="0"/>
              <a:t>1</a:t>
            </a:r>
            <a:r>
              <a:rPr lang="zh-CN" altLang="en-US" b="1" dirty="0"/>
              <a:t>）附加评定参数的标注</a:t>
            </a:r>
            <a:r>
              <a:rPr lang="zh-CN" altLang="en-US" b="1" dirty="0" smtClean="0"/>
              <a:t>，见图</a:t>
            </a:r>
            <a:r>
              <a:rPr lang="en-US" altLang="zh-CN" b="1" dirty="0" smtClean="0"/>
              <a:t>21</a:t>
            </a:r>
            <a:r>
              <a:rPr lang="zh-CN" altLang="en-US" b="1" dirty="0" smtClean="0"/>
              <a:t>。</a:t>
            </a:r>
            <a:endParaRPr lang="zh-CN" altLang="en-US" b="1" dirty="0"/>
          </a:p>
        </p:txBody>
      </p:sp>
      <p:sp>
        <p:nvSpPr>
          <p:cNvPr id="103446" name="Text Box 22"/>
          <p:cNvSpPr txBox="1">
            <a:spLocks noChangeArrowheads="1"/>
          </p:cNvSpPr>
          <p:nvPr/>
        </p:nvSpPr>
        <p:spPr bwMode="auto">
          <a:xfrm>
            <a:off x="966109" y="1734405"/>
            <a:ext cx="6758666"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a:t>
            </a:r>
            <a:r>
              <a:rPr lang="en-US" altLang="zh-CN" b="1" dirty="0"/>
              <a:t>2</a:t>
            </a:r>
            <a:r>
              <a:rPr lang="zh-CN" altLang="en-US" b="1" dirty="0"/>
              <a:t>）加工方法和加工余量</a:t>
            </a:r>
            <a:r>
              <a:rPr lang="zh-CN" altLang="en-US" b="1" dirty="0" smtClean="0"/>
              <a:t>的标注</a:t>
            </a:r>
            <a:r>
              <a:rPr lang="en-US" altLang="zh-CN" b="1" dirty="0" smtClean="0"/>
              <a:t>,</a:t>
            </a:r>
            <a:r>
              <a:rPr lang="zh-CN" altLang="en-US" b="1" dirty="0" smtClean="0"/>
              <a:t> 如图</a:t>
            </a:r>
            <a:r>
              <a:rPr lang="en-US" altLang="zh-CN" b="1" dirty="0" smtClean="0"/>
              <a:t>22</a:t>
            </a:r>
            <a:r>
              <a:rPr lang="zh-CN" altLang="en-US" b="1" dirty="0" smtClean="0"/>
              <a:t>所示。</a:t>
            </a:r>
            <a:endParaRPr lang="en-US" altLang="zh-CN" b="1" dirty="0"/>
          </a:p>
        </p:txBody>
      </p:sp>
      <p:sp>
        <p:nvSpPr>
          <p:cNvPr id="3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63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87511" y="2451736"/>
            <a:ext cx="25146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5493" y="2383552"/>
            <a:ext cx="240982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AutoShape 32"/>
          <p:cNvSpPr>
            <a:spLocks noChangeArrowheads="1"/>
          </p:cNvSpPr>
          <p:nvPr/>
        </p:nvSpPr>
        <p:spPr bwMode="auto">
          <a:xfrm>
            <a:off x="6835498" y="4797372"/>
            <a:ext cx="1550908" cy="746178"/>
          </a:xfrm>
          <a:prstGeom prst="wedgeRectCallout">
            <a:avLst>
              <a:gd name="adj1" fmla="val -46704"/>
              <a:gd name="adj2" fmla="val -311902"/>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2000" b="1" dirty="0"/>
              <a:t>加工方法为</a:t>
            </a:r>
            <a:endParaRPr lang="zh-CN" altLang="en-US" sz="2000" b="1" dirty="0"/>
          </a:p>
          <a:p>
            <a:pPr algn="ctr"/>
            <a:r>
              <a:rPr lang="zh-CN" altLang="en-US" sz="2000" b="1" dirty="0"/>
              <a:t>车削</a:t>
            </a:r>
            <a:endParaRPr lang="zh-CN" altLang="en-US" sz="2000" b="1" dirty="0"/>
          </a:p>
        </p:txBody>
      </p:sp>
      <p:sp>
        <p:nvSpPr>
          <p:cNvPr id="34" name="AutoShape 31"/>
          <p:cNvSpPr>
            <a:spLocks noChangeArrowheads="1"/>
          </p:cNvSpPr>
          <p:nvPr/>
        </p:nvSpPr>
        <p:spPr bwMode="auto">
          <a:xfrm>
            <a:off x="4339114" y="4829096"/>
            <a:ext cx="1550908" cy="714454"/>
          </a:xfrm>
          <a:prstGeom prst="wedgeRectCallout">
            <a:avLst>
              <a:gd name="adj1" fmla="val 17777"/>
              <a:gd name="adj2" fmla="val -164854"/>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2000" b="1" dirty="0"/>
              <a:t>加工余量为</a:t>
            </a:r>
            <a:r>
              <a:rPr lang="en-US" altLang="zh-CN" sz="2000" b="1" dirty="0"/>
              <a:t>2mm</a:t>
            </a:r>
            <a:endParaRPr lang="en-US" altLang="zh-CN" sz="2000" b="1" dirty="0"/>
          </a:p>
        </p:txBody>
      </p:sp>
      <p:sp>
        <p:nvSpPr>
          <p:cNvPr id="35" name="AutoShape 30"/>
          <p:cNvSpPr>
            <a:spLocks noChangeArrowheads="1"/>
          </p:cNvSpPr>
          <p:nvPr/>
        </p:nvSpPr>
        <p:spPr bwMode="auto">
          <a:xfrm>
            <a:off x="1275789" y="4853861"/>
            <a:ext cx="2406333" cy="794464"/>
          </a:xfrm>
          <a:prstGeom prst="wedgeRoundRectCallout">
            <a:avLst>
              <a:gd name="adj1" fmla="val 20199"/>
              <a:gd name="adj2" fmla="val -176885"/>
              <a:gd name="adj3" fmla="val 16667"/>
            </a:avLst>
          </a:prstGeom>
          <a:noFill/>
          <a:ln w="3810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r>
              <a:rPr lang="zh-CN" altLang="en-US" sz="2000" b="1" dirty="0"/>
              <a:t>轮廓单元的平均宽度为</a:t>
            </a:r>
            <a:r>
              <a:rPr lang="en-US" altLang="zh-CN" sz="2000" b="1" dirty="0"/>
              <a:t>0.05mm</a:t>
            </a:r>
            <a:endParaRPr lang="en-US"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500"/>
                                        <p:tgtEl>
                                          <p:spTgt spid="1034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wipe(left)">
                                      <p:cBhvr>
                                        <p:cTn id="12" dur="500"/>
                                        <p:tgtEl>
                                          <p:spTgt spid="1034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6323"/>
                                        </p:tgtEl>
                                        <p:attrNameLst>
                                          <p:attrName>style.visibility</p:attrName>
                                        </p:attrNameLst>
                                      </p:cBhvr>
                                      <p:to>
                                        <p:strVal val="visible"/>
                                      </p:to>
                                    </p:set>
                                    <p:anim calcmode="lin" valueType="num">
                                      <p:cBhvr additive="base">
                                        <p:cTn id="17" dur="500" fill="hold"/>
                                        <p:tgtEl>
                                          <p:spTgt spid="56323"/>
                                        </p:tgtEl>
                                        <p:attrNameLst>
                                          <p:attrName>ppt_x</p:attrName>
                                        </p:attrNameLst>
                                      </p:cBhvr>
                                      <p:tavLst>
                                        <p:tav tm="0">
                                          <p:val>
                                            <p:strVal val="0-#ppt_w/2"/>
                                          </p:val>
                                        </p:tav>
                                        <p:tav tm="100000">
                                          <p:val>
                                            <p:strVal val="#ppt_x"/>
                                          </p:val>
                                        </p:tav>
                                      </p:tavLst>
                                    </p:anim>
                                    <p:anim calcmode="lin" valueType="num">
                                      <p:cBhvr additive="base">
                                        <p:cTn id="18" dur="500" fill="hold"/>
                                        <p:tgtEl>
                                          <p:spTgt spid="5632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3446"/>
                                        </p:tgtEl>
                                        <p:attrNameLst>
                                          <p:attrName>style.visibility</p:attrName>
                                        </p:attrNameLst>
                                      </p:cBhvr>
                                      <p:to>
                                        <p:strVal val="visible"/>
                                      </p:to>
                                    </p:set>
                                    <p:animEffect transition="in" filter="wipe(left)">
                                      <p:cBhvr>
                                        <p:cTn id="28" dur="500"/>
                                        <p:tgtEl>
                                          <p:spTgt spid="10344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56324"/>
                                        </p:tgtEl>
                                        <p:attrNameLst>
                                          <p:attrName>style.visibility</p:attrName>
                                        </p:attrNameLst>
                                      </p:cBhvr>
                                      <p:to>
                                        <p:strVal val="visible"/>
                                      </p:to>
                                    </p:set>
                                    <p:anim calcmode="lin" valueType="num">
                                      <p:cBhvr additive="base">
                                        <p:cTn id="33" dur="500" fill="hold"/>
                                        <p:tgtEl>
                                          <p:spTgt spid="56324"/>
                                        </p:tgtEl>
                                        <p:attrNameLst>
                                          <p:attrName>ppt_x</p:attrName>
                                        </p:attrNameLst>
                                      </p:cBhvr>
                                      <p:tavLst>
                                        <p:tav tm="0">
                                          <p:val>
                                            <p:strVal val="1+#ppt_w/2"/>
                                          </p:val>
                                        </p:tav>
                                        <p:tav tm="100000">
                                          <p:val>
                                            <p:strVal val="#ppt_x"/>
                                          </p:val>
                                        </p:tav>
                                      </p:tavLst>
                                    </p:anim>
                                    <p:anim calcmode="lin" valueType="num">
                                      <p:cBhvr additive="base">
                                        <p:cTn id="34" dur="500" fill="hold"/>
                                        <p:tgtEl>
                                          <p:spTgt spid="5632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down)">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down)">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46" grpId="0"/>
      <p:bldP spid="33" grpId="0" animBg="1"/>
      <p:bldP spid="34" grpId="0" animBg="1"/>
      <p:bldP spid="3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Text Box 4"/>
          <p:cNvSpPr txBox="1">
            <a:spLocks noChangeArrowheads="1"/>
          </p:cNvSpPr>
          <p:nvPr/>
        </p:nvSpPr>
        <p:spPr bwMode="auto">
          <a:xfrm>
            <a:off x="1585671" y="342242"/>
            <a:ext cx="5895503"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三、表面粗糙度轮廓要求在零件图上的标注方法</a:t>
            </a:r>
            <a:endParaRPr lang="zh-CN" altLang="en-US" sz="2000" b="1" dirty="0"/>
          </a:p>
        </p:txBody>
      </p:sp>
      <p:sp>
        <p:nvSpPr>
          <p:cNvPr id="104453" name="Text Box 5"/>
          <p:cNvSpPr txBox="1">
            <a:spLocks noChangeArrowheads="1"/>
          </p:cNvSpPr>
          <p:nvPr/>
        </p:nvSpPr>
        <p:spPr bwMode="auto">
          <a:xfrm>
            <a:off x="1579083" y="676056"/>
            <a:ext cx="2510552"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1.</a:t>
            </a:r>
            <a:r>
              <a:rPr lang="zh-CN" altLang="en-US" sz="2000" b="1" dirty="0"/>
              <a:t>一般规定</a:t>
            </a:r>
            <a:endParaRPr lang="zh-CN" altLang="en-US" sz="2000" b="1" dirty="0"/>
          </a:p>
        </p:txBody>
      </p:sp>
      <p:sp>
        <p:nvSpPr>
          <p:cNvPr id="104454" name="Text Box 6"/>
          <p:cNvSpPr txBox="1">
            <a:spLocks noChangeArrowheads="1"/>
          </p:cNvSpPr>
          <p:nvPr/>
        </p:nvSpPr>
        <p:spPr bwMode="auto">
          <a:xfrm>
            <a:off x="912333" y="1010604"/>
            <a:ext cx="7298217"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       （</a:t>
            </a:r>
            <a:r>
              <a:rPr lang="en-US" altLang="zh-CN" sz="2000" b="1" dirty="0"/>
              <a:t>1</a:t>
            </a:r>
            <a:r>
              <a:rPr lang="zh-CN" altLang="en-US" sz="2000" b="1" dirty="0"/>
              <a:t>）对零件的每一表面</a:t>
            </a:r>
            <a:r>
              <a:rPr lang="zh-CN" altLang="en-US" sz="2000" b="1" dirty="0">
                <a:solidFill>
                  <a:srgbClr val="FF3300"/>
                </a:solidFill>
              </a:rPr>
              <a:t>一般只标注一次</a:t>
            </a:r>
            <a:r>
              <a:rPr lang="zh-CN" altLang="en-US" sz="2000" b="1" dirty="0"/>
              <a:t>，并尽可能标注在相应尺寸</a:t>
            </a:r>
            <a:r>
              <a:rPr lang="zh-CN" altLang="en-US" sz="2000" b="1" dirty="0" smtClean="0"/>
              <a:t>及其 </a:t>
            </a:r>
            <a:r>
              <a:rPr lang="zh-CN" altLang="en-US" sz="2000" b="1" dirty="0"/>
              <a:t>极限偏差的</a:t>
            </a:r>
            <a:r>
              <a:rPr lang="zh-CN" altLang="en-US" sz="2000" b="1" dirty="0">
                <a:solidFill>
                  <a:srgbClr val="FF3300"/>
                </a:solidFill>
              </a:rPr>
              <a:t>同一视图上</a:t>
            </a:r>
            <a:r>
              <a:rPr lang="zh-CN" altLang="en-US" sz="2000" b="1" dirty="0"/>
              <a:t>。</a:t>
            </a:r>
            <a:endParaRPr lang="en-US" altLang="zh-CN" sz="2000" b="1" dirty="0"/>
          </a:p>
        </p:txBody>
      </p:sp>
      <p:sp>
        <p:nvSpPr>
          <p:cNvPr id="104456" name="Text Box 8"/>
          <p:cNvSpPr txBox="1">
            <a:spLocks noChangeArrowheads="1"/>
          </p:cNvSpPr>
          <p:nvPr/>
        </p:nvSpPr>
        <p:spPr bwMode="auto">
          <a:xfrm>
            <a:off x="800177" y="1684500"/>
            <a:ext cx="7410373"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        （</a:t>
            </a:r>
            <a:r>
              <a:rPr lang="en-US" altLang="zh-CN" sz="2000" b="1" dirty="0"/>
              <a:t>2</a:t>
            </a:r>
            <a:r>
              <a:rPr lang="zh-CN" altLang="en-US" sz="2000" b="1" dirty="0"/>
              <a:t>）除非另有说明，所标注的表面粗糙度轮廓要求是对</a:t>
            </a:r>
            <a:r>
              <a:rPr lang="zh-CN" altLang="en-US" sz="2000" b="1" dirty="0">
                <a:solidFill>
                  <a:srgbClr val="FF3300"/>
                </a:solidFill>
              </a:rPr>
              <a:t>完工零件表面</a:t>
            </a:r>
            <a:r>
              <a:rPr lang="zh-CN" altLang="en-US" sz="2000" b="1" dirty="0"/>
              <a:t>。</a:t>
            </a:r>
            <a:endParaRPr lang="en-US" altLang="zh-CN" sz="2000" b="1" dirty="0"/>
          </a:p>
        </p:txBody>
      </p:sp>
      <p:sp>
        <p:nvSpPr>
          <p:cNvPr id="104457" name="Text Box 9"/>
          <p:cNvSpPr txBox="1">
            <a:spLocks noChangeArrowheads="1"/>
          </p:cNvSpPr>
          <p:nvPr/>
        </p:nvSpPr>
        <p:spPr bwMode="auto">
          <a:xfrm>
            <a:off x="866734" y="2309813"/>
            <a:ext cx="7277258"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smtClean="0"/>
              <a:t>       （</a:t>
            </a:r>
            <a:r>
              <a:rPr lang="en-US" altLang="zh-CN" sz="2000" b="1" dirty="0"/>
              <a:t>3</a:t>
            </a:r>
            <a:r>
              <a:rPr lang="zh-CN" altLang="en-US" sz="2000" b="1" dirty="0"/>
              <a:t>）粗糙度的符号和数字的注写和读取方向应与</a:t>
            </a:r>
            <a:r>
              <a:rPr lang="zh-CN" altLang="en-US" sz="2000" b="1" dirty="0">
                <a:solidFill>
                  <a:srgbClr val="FF3300"/>
                </a:solidFill>
              </a:rPr>
              <a:t>尺寸的注写和读取方向一致</a:t>
            </a:r>
            <a:r>
              <a:rPr lang="zh-CN" altLang="en-US" sz="2000" b="1" dirty="0"/>
              <a:t>。</a:t>
            </a:r>
            <a:endParaRPr lang="en-US" altLang="zh-CN" sz="2000" b="1" dirty="0"/>
          </a:p>
        </p:txBody>
      </p:sp>
      <p:sp>
        <p:nvSpPr>
          <p:cNvPr id="104458" name="Text Box 10"/>
          <p:cNvSpPr txBox="1">
            <a:spLocks noChangeArrowheads="1"/>
          </p:cNvSpPr>
          <p:nvPr/>
        </p:nvSpPr>
        <p:spPr bwMode="auto">
          <a:xfrm>
            <a:off x="1266667" y="2967990"/>
            <a:ext cx="7686833"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a:t>
            </a:r>
            <a:r>
              <a:rPr lang="en-US" altLang="zh-CN" sz="2000" b="1" dirty="0"/>
              <a:t>4</a:t>
            </a:r>
            <a:r>
              <a:rPr lang="zh-CN" altLang="en-US" sz="2000" b="1" dirty="0"/>
              <a:t>）粗糙度的符号的尖端必须 </a:t>
            </a:r>
            <a:r>
              <a:rPr lang="zh-CN" altLang="en-US" sz="2000" b="1" dirty="0">
                <a:solidFill>
                  <a:srgbClr val="FF3300"/>
                </a:solidFill>
              </a:rPr>
              <a:t>从材料外指向并接触零件表面</a:t>
            </a:r>
            <a:r>
              <a:rPr lang="zh-CN" altLang="en-US" sz="2000" b="1" dirty="0"/>
              <a:t>。</a:t>
            </a:r>
            <a:endParaRPr lang="en-US" altLang="zh-CN" sz="2000" b="1" dirty="0"/>
          </a:p>
        </p:txBody>
      </p:sp>
      <p:sp>
        <p:nvSpPr>
          <p:cNvPr id="104459" name="Text Box 11"/>
          <p:cNvSpPr txBox="1">
            <a:spLocks noChangeArrowheads="1"/>
          </p:cNvSpPr>
          <p:nvPr/>
        </p:nvSpPr>
        <p:spPr bwMode="auto">
          <a:xfrm>
            <a:off x="858458" y="3366772"/>
            <a:ext cx="7405966"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zh-CN" altLang="en-US" sz="2000" b="1" dirty="0" smtClean="0"/>
              <a:t> 下面</a:t>
            </a:r>
            <a:r>
              <a:rPr lang="zh-CN" altLang="en-US" sz="2000" b="1" dirty="0"/>
              <a:t>以表面粗糙度轮廓的</a:t>
            </a:r>
            <a:r>
              <a:rPr lang="zh-CN" altLang="en-US" sz="2000" b="1" dirty="0">
                <a:solidFill>
                  <a:srgbClr val="FF3300"/>
                </a:solidFill>
              </a:rPr>
              <a:t>幅度参数为例说明在零件图上的标注方法</a:t>
            </a:r>
            <a:r>
              <a:rPr lang="zh-CN" altLang="en-US" sz="2000" b="1" dirty="0"/>
              <a:t>，</a:t>
            </a:r>
            <a:r>
              <a:rPr lang="zh-CN" altLang="en-US" sz="2000" b="1" dirty="0" smtClean="0"/>
              <a:t>其他技术</a:t>
            </a:r>
            <a:r>
              <a:rPr lang="zh-CN" altLang="en-US" sz="2000" b="1" dirty="0"/>
              <a:t>要求为默认采用标准化值。</a:t>
            </a:r>
            <a:endParaRPr lang="zh-CN" altLang="en-US" sz="2000" b="1" dirty="0"/>
          </a:p>
        </p:txBody>
      </p:sp>
      <p:sp>
        <p:nvSpPr>
          <p:cNvPr id="104460" name="Text Box 12"/>
          <p:cNvSpPr txBox="1">
            <a:spLocks noChangeArrowheads="1"/>
          </p:cNvSpPr>
          <p:nvPr/>
        </p:nvSpPr>
        <p:spPr bwMode="auto">
          <a:xfrm>
            <a:off x="1486850" y="4087975"/>
            <a:ext cx="5461715"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2.  </a:t>
            </a:r>
            <a:r>
              <a:rPr lang="zh-CN" altLang="en-US" sz="2000" b="1" dirty="0"/>
              <a:t>通用的标注方法</a:t>
            </a:r>
            <a:endParaRPr lang="zh-CN" altLang="en-US" sz="2000" b="1" dirty="0"/>
          </a:p>
        </p:txBody>
      </p:sp>
      <p:sp>
        <p:nvSpPr>
          <p:cNvPr id="104461" name="Text Box 13"/>
          <p:cNvSpPr txBox="1">
            <a:spLocks noChangeArrowheads="1"/>
          </p:cNvSpPr>
          <p:nvPr/>
        </p:nvSpPr>
        <p:spPr bwMode="auto">
          <a:xfrm>
            <a:off x="723742" y="4472941"/>
            <a:ext cx="3365894" cy="128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smtClean="0"/>
              <a:t>        （</a:t>
            </a:r>
            <a:r>
              <a:rPr lang="en-US" altLang="zh-CN" sz="2000" b="1" dirty="0"/>
              <a:t>1</a:t>
            </a:r>
            <a:r>
              <a:rPr lang="zh-CN" altLang="en-US" sz="2000" b="1" dirty="0"/>
              <a:t>）代号注写和读取方向的标注方法</a:t>
            </a:r>
            <a:r>
              <a:rPr lang="en-US" altLang="zh-CN" sz="2000" b="1" dirty="0"/>
              <a:t>,</a:t>
            </a:r>
            <a:r>
              <a:rPr lang="zh-CN" altLang="en-US" sz="2000" b="1" dirty="0"/>
              <a:t>如图</a:t>
            </a:r>
            <a:r>
              <a:rPr lang="en-US" altLang="zh-CN" sz="2000" b="1" dirty="0" smtClean="0"/>
              <a:t>23</a:t>
            </a:r>
            <a:r>
              <a:rPr lang="zh-CN" altLang="en-US" sz="2000" b="1" dirty="0" smtClean="0"/>
              <a:t>所</a:t>
            </a:r>
            <a:r>
              <a:rPr lang="zh-CN" altLang="en-US" sz="2000" b="1" dirty="0"/>
              <a:t>示 </a:t>
            </a:r>
            <a:r>
              <a:rPr lang="en-US" altLang="zh-CN" sz="2000" b="1" dirty="0" smtClean="0"/>
              <a:t>,</a:t>
            </a:r>
            <a:r>
              <a:rPr lang="zh-CN" altLang="en-US" sz="2000" b="1" dirty="0" smtClean="0"/>
              <a:t>与</a:t>
            </a:r>
            <a:r>
              <a:rPr lang="zh-CN" altLang="en-US" sz="2000" b="1" dirty="0">
                <a:solidFill>
                  <a:srgbClr val="FF3300"/>
                </a:solidFill>
              </a:rPr>
              <a:t>尺寸的注写和读取方向一致</a:t>
            </a:r>
            <a:endParaRPr lang="zh-CN" altLang="en-US" sz="2000" b="1" dirty="0">
              <a:solidFill>
                <a:srgbClr val="FF3300"/>
              </a:solidFill>
            </a:endParaRPr>
          </a:p>
        </p:txBody>
      </p:sp>
      <p:sp>
        <p:nvSpPr>
          <p:cNvPr id="1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48150" y="4097762"/>
            <a:ext cx="4086225"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wipe(left)">
                                      <p:cBhvr>
                                        <p:cTn id="7" dur="500"/>
                                        <p:tgtEl>
                                          <p:spTgt spid="1044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wipe(left)">
                                      <p:cBhvr>
                                        <p:cTn id="12" dur="500"/>
                                        <p:tgtEl>
                                          <p:spTgt spid="1044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wipe(left)">
                                      <p:cBhvr>
                                        <p:cTn id="17" dur="500"/>
                                        <p:tgtEl>
                                          <p:spTgt spid="1044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4456"/>
                                        </p:tgtEl>
                                        <p:attrNameLst>
                                          <p:attrName>style.visibility</p:attrName>
                                        </p:attrNameLst>
                                      </p:cBhvr>
                                      <p:to>
                                        <p:strVal val="visible"/>
                                      </p:to>
                                    </p:set>
                                    <p:animEffect transition="in" filter="wipe(left)">
                                      <p:cBhvr>
                                        <p:cTn id="22" dur="500"/>
                                        <p:tgtEl>
                                          <p:spTgt spid="1044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1" nodeType="clickEffect">
                                  <p:stCondLst>
                                    <p:cond delay="0"/>
                                  </p:stCondLst>
                                  <p:childTnLst>
                                    <p:set>
                                      <p:cBhvr>
                                        <p:cTn id="26" dur="1" fill="hold">
                                          <p:stCondLst>
                                            <p:cond delay="0"/>
                                          </p:stCondLst>
                                        </p:cTn>
                                        <p:tgtEl>
                                          <p:spTgt spid="104457"/>
                                        </p:tgtEl>
                                        <p:attrNameLst>
                                          <p:attrName>style.visibility</p:attrName>
                                        </p:attrNameLst>
                                      </p:cBhvr>
                                      <p:to>
                                        <p:strVal val="visible"/>
                                      </p:to>
                                    </p:set>
                                    <p:animEffect transition="in" filter="wipe(left)">
                                      <p:cBhvr>
                                        <p:cTn id="27" dur="500"/>
                                        <p:tgtEl>
                                          <p:spTgt spid="10445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4458"/>
                                        </p:tgtEl>
                                        <p:attrNameLst>
                                          <p:attrName>style.visibility</p:attrName>
                                        </p:attrNameLst>
                                      </p:cBhvr>
                                      <p:to>
                                        <p:strVal val="visible"/>
                                      </p:to>
                                    </p:set>
                                    <p:animEffect transition="in" filter="wipe(left)">
                                      <p:cBhvr>
                                        <p:cTn id="32" dur="500"/>
                                        <p:tgtEl>
                                          <p:spTgt spid="10445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4459"/>
                                        </p:tgtEl>
                                        <p:attrNameLst>
                                          <p:attrName>style.visibility</p:attrName>
                                        </p:attrNameLst>
                                      </p:cBhvr>
                                      <p:to>
                                        <p:strVal val="visible"/>
                                      </p:to>
                                    </p:set>
                                    <p:animEffect transition="in" filter="wipe(left)">
                                      <p:cBhvr>
                                        <p:cTn id="37" dur="500"/>
                                        <p:tgtEl>
                                          <p:spTgt spid="1044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4460"/>
                                        </p:tgtEl>
                                        <p:attrNameLst>
                                          <p:attrName>style.visibility</p:attrName>
                                        </p:attrNameLst>
                                      </p:cBhvr>
                                      <p:to>
                                        <p:strVal val="visible"/>
                                      </p:to>
                                    </p:set>
                                    <p:animEffect transition="in" filter="wipe(left)">
                                      <p:cBhvr>
                                        <p:cTn id="42" dur="500"/>
                                        <p:tgtEl>
                                          <p:spTgt spid="1044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4461"/>
                                        </p:tgtEl>
                                        <p:attrNameLst>
                                          <p:attrName>style.visibility</p:attrName>
                                        </p:attrNameLst>
                                      </p:cBhvr>
                                      <p:to>
                                        <p:strVal val="visible"/>
                                      </p:to>
                                    </p:set>
                                    <p:animEffect transition="in" filter="wipe(left)">
                                      <p:cBhvr>
                                        <p:cTn id="47" dur="500"/>
                                        <p:tgtEl>
                                          <p:spTgt spid="104461"/>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50178"/>
                                        </p:tgtEl>
                                        <p:attrNameLst>
                                          <p:attrName>style.visibility</p:attrName>
                                        </p:attrNameLst>
                                      </p:cBhvr>
                                      <p:to>
                                        <p:strVal val="visible"/>
                                      </p:to>
                                    </p:set>
                                    <p:anim calcmode="lin" valueType="num">
                                      <p:cBhvr additive="base">
                                        <p:cTn id="52" dur="500" fill="hold"/>
                                        <p:tgtEl>
                                          <p:spTgt spid="50178"/>
                                        </p:tgtEl>
                                        <p:attrNameLst>
                                          <p:attrName>ppt_x</p:attrName>
                                        </p:attrNameLst>
                                      </p:cBhvr>
                                      <p:tavLst>
                                        <p:tav tm="0">
                                          <p:val>
                                            <p:strVal val="#ppt_x"/>
                                          </p:val>
                                        </p:tav>
                                        <p:tav tm="100000">
                                          <p:val>
                                            <p:strVal val="#ppt_x"/>
                                          </p:val>
                                        </p:tav>
                                      </p:tavLst>
                                    </p:anim>
                                    <p:anim calcmode="lin" valueType="num">
                                      <p:cBhvr additive="base">
                                        <p:cTn id="53"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P spid="104456" grpId="0"/>
      <p:bldP spid="104457" grpId="1"/>
      <p:bldP spid="104458" grpId="0"/>
      <p:bldP spid="104459" grpId="0"/>
      <p:bldP spid="104460" grpId="0"/>
      <p:bldP spid="10446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8" name="Text Box 6"/>
          <p:cNvSpPr txBox="1">
            <a:spLocks noChangeArrowheads="1"/>
          </p:cNvSpPr>
          <p:nvPr/>
        </p:nvSpPr>
        <p:spPr bwMode="auto">
          <a:xfrm>
            <a:off x="1394696" y="297897"/>
            <a:ext cx="5547360"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a:t>
            </a:r>
            <a:r>
              <a:rPr lang="en-US" altLang="zh-CN" sz="2000" b="1" dirty="0"/>
              <a:t>2</a:t>
            </a:r>
            <a:r>
              <a:rPr lang="zh-CN" altLang="en-US" sz="2000" b="1" dirty="0"/>
              <a:t>）  代号的标注方法</a:t>
            </a:r>
            <a:endParaRPr lang="zh-CN" altLang="en-US" sz="2000" b="1" dirty="0"/>
          </a:p>
        </p:txBody>
      </p:sp>
      <p:sp>
        <p:nvSpPr>
          <p:cNvPr id="105479" name="Text Box 7"/>
          <p:cNvSpPr txBox="1">
            <a:spLocks noChangeArrowheads="1"/>
          </p:cNvSpPr>
          <p:nvPr/>
        </p:nvSpPr>
        <p:spPr bwMode="auto">
          <a:xfrm>
            <a:off x="896381" y="647465"/>
            <a:ext cx="6742670" cy="79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smtClean="0"/>
              <a:t>          ①  </a:t>
            </a:r>
            <a:r>
              <a:rPr lang="zh-CN" altLang="en-US" sz="2000" b="1" dirty="0"/>
              <a:t>标注在轮廓线或其延长线上和用箭头或带黑点</a:t>
            </a:r>
            <a:r>
              <a:rPr lang="en-US" altLang="zh-CN" sz="2000" b="1" dirty="0"/>
              <a:t>(</a:t>
            </a:r>
            <a:r>
              <a:rPr lang="zh-CN" altLang="en-US" sz="2000" b="1" dirty="0"/>
              <a:t>位于可见表面上</a:t>
            </a:r>
            <a:r>
              <a:rPr lang="en-US" altLang="zh-CN" sz="2000" b="1" dirty="0"/>
              <a:t>)</a:t>
            </a:r>
            <a:r>
              <a:rPr lang="zh-CN" altLang="en-US" sz="2000" b="1" dirty="0"/>
              <a:t>的指引线上</a:t>
            </a:r>
            <a:r>
              <a:rPr lang="zh-CN" altLang="en-US" sz="2000" b="1" dirty="0" smtClean="0"/>
              <a:t>， </a:t>
            </a:r>
            <a:r>
              <a:rPr lang="zh-CN" altLang="en-US" sz="2000" b="1" dirty="0"/>
              <a:t>如图</a:t>
            </a:r>
            <a:r>
              <a:rPr lang="en-US" altLang="zh-CN" sz="2000" b="1" dirty="0"/>
              <a:t>24</a:t>
            </a:r>
            <a:r>
              <a:rPr lang="en-US" altLang="zh-CN" sz="2000" dirty="0"/>
              <a:t> ~</a:t>
            </a:r>
            <a:r>
              <a:rPr lang="en-US" altLang="zh-CN" sz="2000" b="1" dirty="0"/>
              <a:t> </a:t>
            </a:r>
            <a:r>
              <a:rPr lang="en-US" altLang="zh-CN" sz="2000" b="1" dirty="0" smtClean="0"/>
              <a:t>27</a:t>
            </a:r>
            <a:r>
              <a:rPr lang="zh-CN" altLang="en-US" sz="2000" b="1" dirty="0"/>
              <a:t>所示</a:t>
            </a:r>
            <a:r>
              <a:rPr lang="zh-CN" altLang="en-US" sz="2000" dirty="0"/>
              <a:t> 。</a:t>
            </a:r>
            <a:endParaRPr lang="en-US" altLang="zh-CN" sz="2000" dirty="0"/>
          </a:p>
        </p:txBody>
      </p:sp>
      <p:sp>
        <p:nvSpPr>
          <p:cNvPr id="1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2988" y="1427799"/>
            <a:ext cx="40100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063" y="3891919"/>
            <a:ext cx="2906313" cy="2360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1726" y="3543300"/>
            <a:ext cx="273367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0629" y="1380174"/>
            <a:ext cx="2559971" cy="306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wipe(left)">
                                      <p:cBhvr>
                                        <p:cTn id="7" dur="500"/>
                                        <p:tgtEl>
                                          <p:spTgt spid="1054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5479"/>
                                        </p:tgtEl>
                                        <p:attrNameLst>
                                          <p:attrName>style.visibility</p:attrName>
                                        </p:attrNameLst>
                                      </p:cBhvr>
                                      <p:to>
                                        <p:strVal val="visible"/>
                                      </p:to>
                                    </p:set>
                                    <p:animEffect transition="in" filter="wipe(left)">
                                      <p:cBhvr>
                                        <p:cTn id="12" dur="500"/>
                                        <p:tgtEl>
                                          <p:spTgt spid="1054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1202"/>
                                        </p:tgtEl>
                                        <p:attrNameLst>
                                          <p:attrName>style.visibility</p:attrName>
                                        </p:attrNameLst>
                                      </p:cBhvr>
                                      <p:to>
                                        <p:strVal val="visible"/>
                                      </p:to>
                                    </p:set>
                                    <p:anim calcmode="lin" valueType="num">
                                      <p:cBhvr additive="base">
                                        <p:cTn id="17" dur="500" fill="hold"/>
                                        <p:tgtEl>
                                          <p:spTgt spid="51202"/>
                                        </p:tgtEl>
                                        <p:attrNameLst>
                                          <p:attrName>ppt_x</p:attrName>
                                        </p:attrNameLst>
                                      </p:cBhvr>
                                      <p:tavLst>
                                        <p:tav tm="0">
                                          <p:val>
                                            <p:strVal val="0-#ppt_w/2"/>
                                          </p:val>
                                        </p:tav>
                                        <p:tav tm="100000">
                                          <p:val>
                                            <p:strVal val="#ppt_x"/>
                                          </p:val>
                                        </p:tav>
                                      </p:tavLst>
                                    </p:anim>
                                    <p:anim calcmode="lin" valueType="num">
                                      <p:cBhvr additive="base">
                                        <p:cTn id="18"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1204"/>
                                        </p:tgtEl>
                                        <p:attrNameLst>
                                          <p:attrName>style.visibility</p:attrName>
                                        </p:attrNameLst>
                                      </p:cBhvr>
                                      <p:to>
                                        <p:strVal val="visible"/>
                                      </p:to>
                                    </p:set>
                                    <p:anim calcmode="lin" valueType="num">
                                      <p:cBhvr additive="base">
                                        <p:cTn id="29" dur="500" fill="hold"/>
                                        <p:tgtEl>
                                          <p:spTgt spid="51204"/>
                                        </p:tgtEl>
                                        <p:attrNameLst>
                                          <p:attrName>ppt_x</p:attrName>
                                        </p:attrNameLst>
                                      </p:cBhvr>
                                      <p:tavLst>
                                        <p:tav tm="0">
                                          <p:val>
                                            <p:strVal val="#ppt_x"/>
                                          </p:val>
                                        </p:tav>
                                        <p:tav tm="100000">
                                          <p:val>
                                            <p:strVal val="#ppt_x"/>
                                          </p:val>
                                        </p:tav>
                                      </p:tavLst>
                                    </p:anim>
                                    <p:anim calcmode="lin" valueType="num">
                                      <p:cBhvr additive="base">
                                        <p:cTn id="30" dur="500" fill="hold"/>
                                        <p:tgtEl>
                                          <p:spTgt spid="5120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1205"/>
                                        </p:tgtEl>
                                        <p:attrNameLst>
                                          <p:attrName>style.visibility</p:attrName>
                                        </p:attrNameLst>
                                      </p:cBhvr>
                                      <p:to>
                                        <p:strVal val="visible"/>
                                      </p:to>
                                    </p:set>
                                    <p:anim calcmode="lin" valueType="num">
                                      <p:cBhvr additive="base">
                                        <p:cTn id="35" dur="500" fill="hold"/>
                                        <p:tgtEl>
                                          <p:spTgt spid="51205"/>
                                        </p:tgtEl>
                                        <p:attrNameLst>
                                          <p:attrName>ppt_x</p:attrName>
                                        </p:attrNameLst>
                                      </p:cBhvr>
                                      <p:tavLst>
                                        <p:tav tm="0">
                                          <p:val>
                                            <p:strVal val="#ppt_x"/>
                                          </p:val>
                                        </p:tav>
                                        <p:tav tm="100000">
                                          <p:val>
                                            <p:strVal val="#ppt_x"/>
                                          </p:val>
                                        </p:tav>
                                      </p:tavLst>
                                    </p:anim>
                                    <p:anim calcmode="lin" valueType="num">
                                      <p:cBhvr additive="base">
                                        <p:cTn id="36"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p:bldP spid="105479"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2" name="Text Box 6"/>
          <p:cNvSpPr txBox="1">
            <a:spLocks noChangeArrowheads="1"/>
          </p:cNvSpPr>
          <p:nvPr/>
        </p:nvSpPr>
        <p:spPr bwMode="auto">
          <a:xfrm>
            <a:off x="612853" y="362136"/>
            <a:ext cx="8349933"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②  在不引起误解的前提下，可标注在特征尺寸线上，如图</a:t>
            </a:r>
            <a:r>
              <a:rPr lang="en-US" altLang="zh-CN" sz="2000" b="1" dirty="0"/>
              <a:t>28</a:t>
            </a:r>
            <a:r>
              <a:rPr lang="zh-CN" altLang="en-US" sz="2000" b="1" dirty="0"/>
              <a:t>、</a:t>
            </a:r>
            <a:r>
              <a:rPr lang="en-US" altLang="zh-CN" sz="2000" b="1" dirty="0"/>
              <a:t>29 </a:t>
            </a:r>
            <a:r>
              <a:rPr lang="zh-CN" altLang="en-US" sz="2000" b="1" dirty="0"/>
              <a:t>所示。</a:t>
            </a:r>
            <a:endParaRPr lang="zh-CN" altLang="en-US" sz="2000" b="1" dirty="0"/>
          </a:p>
        </p:txBody>
      </p:sp>
      <p:sp>
        <p:nvSpPr>
          <p:cNvPr id="106505" name="Text Box 9"/>
          <p:cNvSpPr txBox="1">
            <a:spLocks noChangeArrowheads="1"/>
          </p:cNvSpPr>
          <p:nvPr/>
        </p:nvSpPr>
        <p:spPr bwMode="auto">
          <a:xfrm>
            <a:off x="699293" y="2887320"/>
            <a:ext cx="6538992"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③  可标注在 几何公差框格的上方，如图</a:t>
            </a:r>
            <a:r>
              <a:rPr lang="en-US" altLang="zh-CN" sz="2000" b="1" dirty="0"/>
              <a:t>30</a:t>
            </a:r>
            <a:r>
              <a:rPr lang="zh-CN" altLang="en-US" sz="2000" b="1" dirty="0"/>
              <a:t>所示。</a:t>
            </a:r>
            <a:endParaRPr lang="zh-CN" altLang="en-US" sz="2000" b="1" dirty="0"/>
          </a:p>
        </p:txBody>
      </p:sp>
      <p:sp>
        <p:nvSpPr>
          <p:cNvPr id="106575" name="Text Box 79"/>
          <p:cNvSpPr txBox="1">
            <a:spLocks noChangeArrowheads="1"/>
          </p:cNvSpPr>
          <p:nvPr/>
        </p:nvSpPr>
        <p:spPr bwMode="auto">
          <a:xfrm>
            <a:off x="699292" y="3288324"/>
            <a:ext cx="8714185"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④ 标注在 几何公差框格上面注出了特征尺寸的上方</a:t>
            </a:r>
            <a:r>
              <a:rPr lang="en-US" altLang="zh-CN" sz="2000" b="1" dirty="0"/>
              <a:t>, </a:t>
            </a:r>
            <a:r>
              <a:rPr lang="zh-CN" altLang="en-US" sz="2000" b="1" dirty="0"/>
              <a:t>如图</a:t>
            </a:r>
            <a:r>
              <a:rPr lang="en-US" altLang="zh-CN" sz="2000" b="1" dirty="0"/>
              <a:t>31</a:t>
            </a:r>
            <a:r>
              <a:rPr lang="zh-CN" altLang="en-US" sz="2000" b="1" dirty="0"/>
              <a:t>所示。</a:t>
            </a:r>
            <a:endParaRPr lang="zh-CN" altLang="en-US" sz="2000" b="1" dirty="0"/>
          </a:p>
        </p:txBody>
      </p:sp>
      <p:sp>
        <p:nvSpPr>
          <p:cNvPr id="5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22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2986" y="735707"/>
            <a:ext cx="379095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6384" y="791820"/>
            <a:ext cx="25812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411" y="3798572"/>
            <a:ext cx="29241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2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3043" y="3746184"/>
            <a:ext cx="394335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Group 86"/>
          <p:cNvGrpSpPr/>
          <p:nvPr/>
        </p:nvGrpSpPr>
        <p:grpSpPr bwMode="auto">
          <a:xfrm>
            <a:off x="3968789" y="3872869"/>
            <a:ext cx="2642629" cy="600075"/>
            <a:chOff x="3697" y="4861"/>
            <a:chExt cx="2561" cy="630"/>
          </a:xfrm>
        </p:grpSpPr>
        <p:sp>
          <p:nvSpPr>
            <p:cNvPr id="56" name="AutoShape 84"/>
            <p:cNvSpPr>
              <a:spLocks noChangeArrowheads="1"/>
            </p:cNvSpPr>
            <p:nvPr/>
          </p:nvSpPr>
          <p:spPr bwMode="auto">
            <a:xfrm>
              <a:off x="3697" y="4861"/>
              <a:ext cx="1638" cy="630"/>
            </a:xfrm>
            <a:prstGeom prst="wedgeRoundRectCallout">
              <a:avLst>
                <a:gd name="adj1" fmla="val -82564"/>
                <a:gd name="adj2" fmla="val -6848"/>
                <a:gd name="adj3" fmla="val 16667"/>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600" b="1" dirty="0"/>
                <a:t>这两种标注的含义是什么？</a:t>
              </a:r>
              <a:endParaRPr lang="en-US" altLang="zh-CN" sz="1600" b="1" dirty="0"/>
            </a:p>
          </p:txBody>
        </p:sp>
        <p:sp>
          <p:nvSpPr>
            <p:cNvPr id="57" name="Line 85"/>
            <p:cNvSpPr>
              <a:spLocks noChangeShapeType="1"/>
            </p:cNvSpPr>
            <p:nvPr/>
          </p:nvSpPr>
          <p:spPr bwMode="auto">
            <a:xfrm flipV="1">
              <a:off x="5317" y="5091"/>
              <a:ext cx="941" cy="83"/>
            </a:xfrm>
            <a:prstGeom prst="line">
              <a:avLst/>
            </a:prstGeom>
            <a:noFill/>
            <a:ln w="57150">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wipe(left)">
                                      <p:cBhvr>
                                        <p:cTn id="7" dur="500"/>
                                        <p:tgtEl>
                                          <p:spTgt spid="10650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2226"/>
                                        </p:tgtEl>
                                        <p:attrNameLst>
                                          <p:attrName>style.visibility</p:attrName>
                                        </p:attrNameLst>
                                      </p:cBhvr>
                                      <p:to>
                                        <p:strVal val="visible"/>
                                      </p:to>
                                    </p:set>
                                    <p:anim calcmode="lin" valueType="num">
                                      <p:cBhvr additive="base">
                                        <p:cTn id="12" dur="500" fill="hold"/>
                                        <p:tgtEl>
                                          <p:spTgt spid="52226"/>
                                        </p:tgtEl>
                                        <p:attrNameLst>
                                          <p:attrName>ppt_x</p:attrName>
                                        </p:attrNameLst>
                                      </p:cBhvr>
                                      <p:tavLst>
                                        <p:tav tm="0">
                                          <p:val>
                                            <p:strVal val="0-#ppt_w/2"/>
                                          </p:val>
                                        </p:tav>
                                        <p:tav tm="100000">
                                          <p:val>
                                            <p:strVal val="#ppt_x"/>
                                          </p:val>
                                        </p:tav>
                                      </p:tavLst>
                                    </p:anim>
                                    <p:anim calcmode="lin" valueType="num">
                                      <p:cBhvr additive="base">
                                        <p:cTn id="13"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52227"/>
                                        </p:tgtEl>
                                        <p:attrNameLst>
                                          <p:attrName>style.visibility</p:attrName>
                                        </p:attrNameLst>
                                      </p:cBhvr>
                                      <p:to>
                                        <p:strVal val="visible"/>
                                      </p:to>
                                    </p:set>
                                    <p:anim calcmode="lin" valueType="num">
                                      <p:cBhvr additive="base">
                                        <p:cTn id="18" dur="500" fill="hold"/>
                                        <p:tgtEl>
                                          <p:spTgt spid="52227"/>
                                        </p:tgtEl>
                                        <p:attrNameLst>
                                          <p:attrName>ppt_x</p:attrName>
                                        </p:attrNameLst>
                                      </p:cBhvr>
                                      <p:tavLst>
                                        <p:tav tm="0">
                                          <p:val>
                                            <p:strVal val="1+#ppt_w/2"/>
                                          </p:val>
                                        </p:tav>
                                        <p:tav tm="100000">
                                          <p:val>
                                            <p:strVal val="#ppt_x"/>
                                          </p:val>
                                        </p:tav>
                                      </p:tavLst>
                                    </p:anim>
                                    <p:anim calcmode="lin" valueType="num">
                                      <p:cBhvr additive="base">
                                        <p:cTn id="19" dur="500" fill="hold"/>
                                        <p:tgtEl>
                                          <p:spTgt spid="5222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6505"/>
                                        </p:tgtEl>
                                        <p:attrNameLst>
                                          <p:attrName>style.visibility</p:attrName>
                                        </p:attrNameLst>
                                      </p:cBhvr>
                                      <p:to>
                                        <p:strVal val="visible"/>
                                      </p:to>
                                    </p:set>
                                    <p:animEffect transition="in" filter="wipe(left)">
                                      <p:cBhvr>
                                        <p:cTn id="24" dur="500"/>
                                        <p:tgtEl>
                                          <p:spTgt spid="10650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2228"/>
                                        </p:tgtEl>
                                        <p:attrNameLst>
                                          <p:attrName>style.visibility</p:attrName>
                                        </p:attrNameLst>
                                      </p:cBhvr>
                                      <p:to>
                                        <p:strVal val="visible"/>
                                      </p:to>
                                    </p:set>
                                    <p:anim calcmode="lin" valueType="num">
                                      <p:cBhvr additive="base">
                                        <p:cTn id="29" dur="500" fill="hold"/>
                                        <p:tgtEl>
                                          <p:spTgt spid="52228"/>
                                        </p:tgtEl>
                                        <p:attrNameLst>
                                          <p:attrName>ppt_x</p:attrName>
                                        </p:attrNameLst>
                                      </p:cBhvr>
                                      <p:tavLst>
                                        <p:tav tm="0">
                                          <p:val>
                                            <p:strVal val="#ppt_x"/>
                                          </p:val>
                                        </p:tav>
                                        <p:tav tm="100000">
                                          <p:val>
                                            <p:strVal val="#ppt_x"/>
                                          </p:val>
                                        </p:tav>
                                      </p:tavLst>
                                    </p:anim>
                                    <p:anim calcmode="lin" valueType="num">
                                      <p:cBhvr additive="base">
                                        <p:cTn id="30"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6575"/>
                                        </p:tgtEl>
                                        <p:attrNameLst>
                                          <p:attrName>style.visibility</p:attrName>
                                        </p:attrNameLst>
                                      </p:cBhvr>
                                      <p:to>
                                        <p:strVal val="visible"/>
                                      </p:to>
                                    </p:set>
                                    <p:animEffect transition="in" filter="wipe(left)">
                                      <p:cBhvr>
                                        <p:cTn id="35" dur="500"/>
                                        <p:tgtEl>
                                          <p:spTgt spid="106575"/>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52229"/>
                                        </p:tgtEl>
                                        <p:attrNameLst>
                                          <p:attrName>style.visibility</p:attrName>
                                        </p:attrNameLst>
                                      </p:cBhvr>
                                      <p:to>
                                        <p:strVal val="visible"/>
                                      </p:to>
                                    </p:set>
                                    <p:anim calcmode="lin" valueType="num">
                                      <p:cBhvr additive="base">
                                        <p:cTn id="40" dur="500" fill="hold"/>
                                        <p:tgtEl>
                                          <p:spTgt spid="52229"/>
                                        </p:tgtEl>
                                        <p:attrNameLst>
                                          <p:attrName>ppt_x</p:attrName>
                                        </p:attrNameLst>
                                      </p:cBhvr>
                                      <p:tavLst>
                                        <p:tav tm="0">
                                          <p:val>
                                            <p:strVal val="#ppt_x"/>
                                          </p:val>
                                        </p:tav>
                                        <p:tav tm="100000">
                                          <p:val>
                                            <p:strVal val="#ppt_x"/>
                                          </p:val>
                                        </p:tav>
                                      </p:tavLst>
                                    </p:anim>
                                    <p:anim calcmode="lin" valueType="num">
                                      <p:cBhvr additive="base">
                                        <p:cTn id="41"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down)">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p:bldP spid="106505" grpId="0"/>
      <p:bldP spid="10657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8" name="Text Box 10"/>
          <p:cNvSpPr txBox="1">
            <a:spLocks noChangeArrowheads="1"/>
          </p:cNvSpPr>
          <p:nvPr/>
        </p:nvSpPr>
        <p:spPr bwMode="auto">
          <a:xfrm>
            <a:off x="1803400" y="185905"/>
            <a:ext cx="3522821" cy="427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3.  </a:t>
            </a:r>
            <a:r>
              <a:rPr lang="zh-CN" altLang="en-US" b="1" dirty="0"/>
              <a:t>简化标注</a:t>
            </a:r>
            <a:endParaRPr lang="zh-CN" altLang="en-US" b="1" dirty="0"/>
          </a:p>
        </p:txBody>
      </p:sp>
      <p:sp>
        <p:nvSpPr>
          <p:cNvPr id="109579" name="Text Box 11"/>
          <p:cNvSpPr txBox="1">
            <a:spLocks noChangeArrowheads="1"/>
          </p:cNvSpPr>
          <p:nvPr/>
        </p:nvSpPr>
        <p:spPr bwMode="auto">
          <a:xfrm>
            <a:off x="1011317" y="546903"/>
            <a:ext cx="7900394"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t>      （</a:t>
            </a:r>
            <a:r>
              <a:rPr lang="en-US" altLang="zh-CN" b="1" dirty="0"/>
              <a:t>1</a:t>
            </a:r>
            <a:r>
              <a:rPr lang="zh-CN" altLang="en-US" b="1" dirty="0"/>
              <a:t>） 某些表面有相同的表面粗糙度轮廓技术要求时</a:t>
            </a:r>
            <a:r>
              <a:rPr lang="en-US" altLang="zh-CN" b="1" dirty="0"/>
              <a:t>,</a:t>
            </a:r>
            <a:r>
              <a:rPr lang="zh-CN" altLang="en-US" b="1" dirty="0"/>
              <a:t>相同要求的</a:t>
            </a:r>
            <a:r>
              <a:rPr lang="en-US" altLang="zh-CN" b="1" dirty="0"/>
              <a:t> </a:t>
            </a:r>
            <a:r>
              <a:rPr lang="zh-CN" altLang="en-US" b="1" dirty="0"/>
              <a:t>标注在标题栏附近</a:t>
            </a:r>
            <a:r>
              <a:rPr lang="zh-CN" altLang="en-US" b="1" dirty="0" smtClean="0"/>
              <a:t>，如</a:t>
            </a:r>
            <a:r>
              <a:rPr lang="zh-CN" altLang="en-US" b="1" dirty="0"/>
              <a:t>图</a:t>
            </a:r>
            <a:r>
              <a:rPr lang="en-US" altLang="zh-CN" b="1" dirty="0"/>
              <a:t>32</a:t>
            </a:r>
            <a:r>
              <a:rPr lang="zh-CN" altLang="en-US" b="1" dirty="0"/>
              <a:t>所示。</a:t>
            </a:r>
            <a:endParaRPr lang="zh-CN" altLang="en-US" b="1" dirty="0"/>
          </a:p>
        </p:txBody>
      </p:sp>
      <p:sp>
        <p:nvSpPr>
          <p:cNvPr id="109584" name="Text Box 16"/>
          <p:cNvSpPr txBox="1">
            <a:spLocks noChangeArrowheads="1"/>
          </p:cNvSpPr>
          <p:nvPr/>
        </p:nvSpPr>
        <p:spPr bwMode="auto">
          <a:xfrm>
            <a:off x="926364" y="1324542"/>
            <a:ext cx="7560829"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         (</a:t>
            </a:r>
            <a:r>
              <a:rPr lang="en-US" altLang="zh-CN" b="1" dirty="0"/>
              <a:t>2)  </a:t>
            </a:r>
            <a:r>
              <a:rPr lang="zh-CN" altLang="en-US" b="1" dirty="0"/>
              <a:t>某零件全部表面有相同的表面粗糙度轮廓技术要求的标注，如图 </a:t>
            </a:r>
            <a:r>
              <a:rPr lang="en-US" altLang="zh-CN" b="1" dirty="0"/>
              <a:t>33 </a:t>
            </a:r>
            <a:r>
              <a:rPr lang="zh-CN" altLang="en-US" b="1" dirty="0"/>
              <a:t>所示。</a:t>
            </a:r>
            <a:endParaRPr lang="zh-CN" altLang="en-US" b="1" dirty="0"/>
          </a:p>
        </p:txBody>
      </p:sp>
      <p:sp>
        <p:nvSpPr>
          <p:cNvPr id="109611" name="Text Box 43"/>
          <p:cNvSpPr txBox="1">
            <a:spLocks noChangeArrowheads="1"/>
          </p:cNvSpPr>
          <p:nvPr/>
        </p:nvSpPr>
        <p:spPr bwMode="auto">
          <a:xfrm>
            <a:off x="685778" y="4610762"/>
            <a:ext cx="4020999"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smtClean="0"/>
              <a:t>         (</a:t>
            </a:r>
            <a:r>
              <a:rPr lang="en-US" altLang="zh-CN" b="1" dirty="0"/>
              <a:t>3)  </a:t>
            </a:r>
            <a:r>
              <a:rPr lang="zh-CN" altLang="en-US" b="1" dirty="0"/>
              <a:t>对多个表面有相同表面粗糙度轮廓的技术要求或在图纸空间有限时的简化标注，如图</a:t>
            </a:r>
            <a:r>
              <a:rPr lang="en-US" altLang="zh-CN" b="1" dirty="0"/>
              <a:t>34</a:t>
            </a:r>
            <a:r>
              <a:rPr lang="zh-CN" altLang="en-US" b="1" dirty="0"/>
              <a:t>所示。</a:t>
            </a:r>
            <a:endParaRPr lang="zh-CN" altLang="en-US" b="1" dirty="0"/>
          </a:p>
        </p:txBody>
      </p:sp>
      <p:sp>
        <p:nvSpPr>
          <p:cNvPr id="2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32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55856" y="1977287"/>
            <a:ext cx="3656356" cy="234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150" y="2110637"/>
            <a:ext cx="3679506" cy="2381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8658" y="4505325"/>
            <a:ext cx="4334978"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8"/>
                                        </p:tgtEl>
                                        <p:attrNameLst>
                                          <p:attrName>style.visibility</p:attrName>
                                        </p:attrNameLst>
                                      </p:cBhvr>
                                      <p:to>
                                        <p:strVal val="visible"/>
                                      </p:to>
                                    </p:set>
                                    <p:animEffect transition="in" filter="wipe(left)">
                                      <p:cBhvr>
                                        <p:cTn id="7" dur="500"/>
                                        <p:tgtEl>
                                          <p:spTgt spid="1095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9579"/>
                                        </p:tgtEl>
                                        <p:attrNameLst>
                                          <p:attrName>style.visibility</p:attrName>
                                        </p:attrNameLst>
                                      </p:cBhvr>
                                      <p:to>
                                        <p:strVal val="visible"/>
                                      </p:to>
                                    </p:set>
                                    <p:animEffect transition="in" filter="wipe(left)">
                                      <p:cBhvr>
                                        <p:cTn id="12" dur="500"/>
                                        <p:tgtEl>
                                          <p:spTgt spid="10957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3251"/>
                                        </p:tgtEl>
                                        <p:attrNameLst>
                                          <p:attrName>style.visibility</p:attrName>
                                        </p:attrNameLst>
                                      </p:cBhvr>
                                      <p:to>
                                        <p:strVal val="visible"/>
                                      </p:to>
                                    </p:set>
                                    <p:anim calcmode="lin" valueType="num">
                                      <p:cBhvr additive="base">
                                        <p:cTn id="17" dur="500" fill="hold"/>
                                        <p:tgtEl>
                                          <p:spTgt spid="53251"/>
                                        </p:tgtEl>
                                        <p:attrNameLst>
                                          <p:attrName>ppt_x</p:attrName>
                                        </p:attrNameLst>
                                      </p:cBhvr>
                                      <p:tavLst>
                                        <p:tav tm="0">
                                          <p:val>
                                            <p:strVal val="0-#ppt_w/2"/>
                                          </p:val>
                                        </p:tav>
                                        <p:tav tm="100000">
                                          <p:val>
                                            <p:strVal val="#ppt_x"/>
                                          </p:val>
                                        </p:tav>
                                      </p:tavLst>
                                    </p:anim>
                                    <p:anim calcmode="lin" valueType="num">
                                      <p:cBhvr additive="base">
                                        <p:cTn id="18" dur="500" fill="hold"/>
                                        <p:tgtEl>
                                          <p:spTgt spid="5325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9584"/>
                                        </p:tgtEl>
                                        <p:attrNameLst>
                                          <p:attrName>style.visibility</p:attrName>
                                        </p:attrNameLst>
                                      </p:cBhvr>
                                      <p:to>
                                        <p:strVal val="visible"/>
                                      </p:to>
                                    </p:set>
                                    <p:animEffect transition="in" filter="wipe(left)">
                                      <p:cBhvr>
                                        <p:cTn id="23" dur="500"/>
                                        <p:tgtEl>
                                          <p:spTgt spid="10958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53250"/>
                                        </p:tgtEl>
                                        <p:attrNameLst>
                                          <p:attrName>style.visibility</p:attrName>
                                        </p:attrNameLst>
                                      </p:cBhvr>
                                      <p:to>
                                        <p:strVal val="visible"/>
                                      </p:to>
                                    </p:set>
                                    <p:anim calcmode="lin" valueType="num">
                                      <p:cBhvr additive="base">
                                        <p:cTn id="28" dur="500" fill="hold"/>
                                        <p:tgtEl>
                                          <p:spTgt spid="53250"/>
                                        </p:tgtEl>
                                        <p:attrNameLst>
                                          <p:attrName>ppt_x</p:attrName>
                                        </p:attrNameLst>
                                      </p:cBhvr>
                                      <p:tavLst>
                                        <p:tav tm="0">
                                          <p:val>
                                            <p:strVal val="1+#ppt_w/2"/>
                                          </p:val>
                                        </p:tav>
                                        <p:tav tm="100000">
                                          <p:val>
                                            <p:strVal val="#ppt_x"/>
                                          </p:val>
                                        </p:tav>
                                      </p:tavLst>
                                    </p:anim>
                                    <p:anim calcmode="lin" valueType="num">
                                      <p:cBhvr additive="base">
                                        <p:cTn id="29" dur="500" fill="hold"/>
                                        <p:tgtEl>
                                          <p:spTgt spid="53250"/>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9611"/>
                                        </p:tgtEl>
                                        <p:attrNameLst>
                                          <p:attrName>style.visibility</p:attrName>
                                        </p:attrNameLst>
                                      </p:cBhvr>
                                      <p:to>
                                        <p:strVal val="visible"/>
                                      </p:to>
                                    </p:set>
                                    <p:animEffect transition="in" filter="wipe(left)">
                                      <p:cBhvr>
                                        <p:cTn id="34" dur="500"/>
                                        <p:tgtEl>
                                          <p:spTgt spid="109611"/>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53252"/>
                                        </p:tgtEl>
                                        <p:attrNameLst>
                                          <p:attrName>style.visibility</p:attrName>
                                        </p:attrNameLst>
                                      </p:cBhvr>
                                      <p:to>
                                        <p:strVal val="visible"/>
                                      </p:to>
                                    </p:set>
                                    <p:animEffect transition="in" filter="fade">
                                      <p:cBhvr>
                                        <p:cTn id="39" dur="1000"/>
                                        <p:tgtEl>
                                          <p:spTgt spid="53252"/>
                                        </p:tgtEl>
                                      </p:cBhvr>
                                    </p:animEffect>
                                    <p:anim calcmode="lin" valueType="num">
                                      <p:cBhvr>
                                        <p:cTn id="40" dur="1000" fill="hold"/>
                                        <p:tgtEl>
                                          <p:spTgt spid="53252"/>
                                        </p:tgtEl>
                                        <p:attrNameLst>
                                          <p:attrName>ppt_x</p:attrName>
                                        </p:attrNameLst>
                                      </p:cBhvr>
                                      <p:tavLst>
                                        <p:tav tm="0">
                                          <p:val>
                                            <p:strVal val="#ppt_x"/>
                                          </p:val>
                                        </p:tav>
                                        <p:tav tm="100000">
                                          <p:val>
                                            <p:strVal val="#ppt_x"/>
                                          </p:val>
                                        </p:tav>
                                      </p:tavLst>
                                    </p:anim>
                                    <p:anim calcmode="lin" valueType="num">
                                      <p:cBhvr>
                                        <p:cTn id="41" dur="1000" fill="hold"/>
                                        <p:tgtEl>
                                          <p:spTgt spid="53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8" grpId="0"/>
      <p:bldP spid="109579" grpId="0"/>
      <p:bldP spid="109584" grpId="0"/>
      <p:bldP spid="1096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12" name="Text Box 20"/>
          <p:cNvSpPr txBox="1">
            <a:spLocks noChangeArrowheads="1"/>
          </p:cNvSpPr>
          <p:nvPr/>
        </p:nvSpPr>
        <p:spPr bwMode="auto">
          <a:xfrm>
            <a:off x="825900" y="551100"/>
            <a:ext cx="7932022" cy="1166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t>      （</a:t>
            </a:r>
            <a:r>
              <a:rPr lang="en-US" altLang="zh-CN" b="1" dirty="0"/>
              <a:t>4</a:t>
            </a:r>
            <a:r>
              <a:rPr lang="zh-CN" altLang="en-US" b="1" dirty="0"/>
              <a:t>） 当图样上某个视图构成封闭的轮廓，并各表面具有相同的</a:t>
            </a:r>
            <a:r>
              <a:rPr lang="zh-CN" altLang="en-US" b="1" dirty="0" smtClean="0"/>
              <a:t>表 </a:t>
            </a:r>
            <a:r>
              <a:rPr lang="zh-CN" altLang="en-US" b="1" dirty="0"/>
              <a:t>面 粗糙度轮廓技术要求时，用特殊符号标注，如图</a:t>
            </a:r>
            <a:r>
              <a:rPr lang="en-US" altLang="zh-CN" b="1" dirty="0"/>
              <a:t>35</a:t>
            </a:r>
            <a:r>
              <a:rPr lang="zh-CN" altLang="en-US" b="1" dirty="0"/>
              <a:t>所示。 </a:t>
            </a:r>
            <a:endParaRPr lang="zh-CN" altLang="en-US" b="1" dirty="0"/>
          </a:p>
        </p:txBody>
      </p:sp>
      <p:sp>
        <p:nvSpPr>
          <p:cNvPr id="1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42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23950" y="3751901"/>
            <a:ext cx="342900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8543" y="2999426"/>
            <a:ext cx="3256757"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32"/>
          <p:cNvSpPr>
            <a:spLocks noChangeArrowheads="1"/>
          </p:cNvSpPr>
          <p:nvPr/>
        </p:nvSpPr>
        <p:spPr bwMode="auto">
          <a:xfrm>
            <a:off x="1246505" y="1928812"/>
            <a:ext cx="4144645" cy="954405"/>
          </a:xfrm>
          <a:prstGeom prst="wedgeRoundRectCallout">
            <a:avLst>
              <a:gd name="adj1" fmla="val 61435"/>
              <a:gd name="adj2" fmla="val 98901"/>
              <a:gd name="adj3" fmla="val 16667"/>
            </a:avLst>
          </a:pr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pPr algn="ctr">
              <a:lnSpc>
                <a:spcPct val="120000"/>
              </a:lnSpc>
            </a:pPr>
            <a:r>
              <a:rPr lang="zh-CN" altLang="en-US" sz="2000" b="1" dirty="0"/>
              <a:t>此标注只包括上、下和左、右四个表面，不包括前、后两个表面</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612"/>
                                        </p:tgtEl>
                                        <p:attrNameLst>
                                          <p:attrName>style.visibility</p:attrName>
                                        </p:attrNameLst>
                                      </p:cBhvr>
                                      <p:to>
                                        <p:strVal val="visible"/>
                                      </p:to>
                                    </p:set>
                                    <p:animEffect transition="in" filter="wipe(left)">
                                      <p:cBhvr>
                                        <p:cTn id="7" dur="3000"/>
                                        <p:tgtEl>
                                          <p:spTgt spid="1106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4274"/>
                                        </p:tgtEl>
                                        <p:attrNameLst>
                                          <p:attrName>style.visibility</p:attrName>
                                        </p:attrNameLst>
                                      </p:cBhvr>
                                      <p:to>
                                        <p:strVal val="visible"/>
                                      </p:to>
                                    </p:set>
                                    <p:anim calcmode="lin" valueType="num">
                                      <p:cBhvr additive="base">
                                        <p:cTn id="12" dur="500" fill="hold"/>
                                        <p:tgtEl>
                                          <p:spTgt spid="54274"/>
                                        </p:tgtEl>
                                        <p:attrNameLst>
                                          <p:attrName>ppt_x</p:attrName>
                                        </p:attrNameLst>
                                      </p:cBhvr>
                                      <p:tavLst>
                                        <p:tav tm="0">
                                          <p:val>
                                            <p:strVal val="0-#ppt_w/2"/>
                                          </p:val>
                                        </p:tav>
                                        <p:tav tm="100000">
                                          <p:val>
                                            <p:strVal val="#ppt_x"/>
                                          </p:val>
                                        </p:tav>
                                      </p:tavLst>
                                    </p:anim>
                                    <p:anim calcmode="lin" valueType="num">
                                      <p:cBhvr additive="base">
                                        <p:cTn id="13" dur="500" fill="hold"/>
                                        <p:tgtEl>
                                          <p:spTgt spid="5427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4275"/>
                                        </p:tgtEl>
                                        <p:attrNameLst>
                                          <p:attrName>style.visibility</p:attrName>
                                        </p:attrNameLst>
                                      </p:cBhvr>
                                      <p:to>
                                        <p:strVal val="visible"/>
                                      </p:to>
                                    </p:set>
                                    <p:anim calcmode="lin" valueType="num">
                                      <p:cBhvr additive="base">
                                        <p:cTn id="18" dur="500" fill="hold"/>
                                        <p:tgtEl>
                                          <p:spTgt spid="54275"/>
                                        </p:tgtEl>
                                        <p:attrNameLst>
                                          <p:attrName>ppt_x</p:attrName>
                                        </p:attrNameLst>
                                      </p:cBhvr>
                                      <p:tavLst>
                                        <p:tav tm="0">
                                          <p:val>
                                            <p:strVal val="#ppt_x"/>
                                          </p:val>
                                        </p:tav>
                                        <p:tav tm="100000">
                                          <p:val>
                                            <p:strVal val="#ppt_x"/>
                                          </p:val>
                                        </p:tav>
                                      </p:tavLst>
                                    </p:anim>
                                    <p:anim calcmode="lin" valueType="num">
                                      <p:cBhvr additive="base">
                                        <p:cTn id="19"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2" grpId="0"/>
      <p:bldP spid="2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31" name="Text Box 15"/>
          <p:cNvSpPr txBox="1">
            <a:spLocks noChangeArrowheads="1"/>
          </p:cNvSpPr>
          <p:nvPr/>
        </p:nvSpPr>
        <p:spPr bwMode="auto">
          <a:xfrm>
            <a:off x="1724021" y="230797"/>
            <a:ext cx="4461828"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sz="2000" b="1" dirty="0"/>
              <a:t>4</a:t>
            </a:r>
            <a:r>
              <a:rPr lang="zh-CN" altLang="en-US" sz="2000" b="1" dirty="0"/>
              <a:t>、 综合标注示例    </a:t>
            </a:r>
            <a:endParaRPr lang="zh-CN" altLang="en-US" sz="2000" b="1" dirty="0"/>
          </a:p>
        </p:txBody>
      </p:sp>
      <p:sp>
        <p:nvSpPr>
          <p:cNvPr id="111632" name="Text Box 16"/>
          <p:cNvSpPr txBox="1">
            <a:spLocks noChangeArrowheads="1"/>
          </p:cNvSpPr>
          <p:nvPr/>
        </p:nvSpPr>
        <p:spPr bwMode="auto">
          <a:xfrm>
            <a:off x="960434" y="607988"/>
            <a:ext cx="7316791"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         （</a:t>
            </a:r>
            <a:r>
              <a:rPr lang="en-US" altLang="zh-CN" sz="2000" b="1" dirty="0"/>
              <a:t>1</a:t>
            </a:r>
            <a:r>
              <a:rPr lang="zh-CN" altLang="en-US" sz="2000" b="1" dirty="0"/>
              <a:t>） 图</a:t>
            </a:r>
            <a:r>
              <a:rPr lang="en-US" altLang="zh-CN" sz="2000" b="1" dirty="0"/>
              <a:t>12.3</a:t>
            </a:r>
            <a:r>
              <a:rPr lang="zh-CN" altLang="en-US" sz="2000" b="1" dirty="0"/>
              <a:t>为减速器输出轴的零件图，其上标注了尺寸及其公差带代号、几何公差和表面粗糙度轮廓要求。</a:t>
            </a:r>
            <a:endParaRPr lang="zh-CN" altLang="en-US" sz="2000" b="1" dirty="0"/>
          </a:p>
        </p:txBody>
      </p:sp>
      <p:pic>
        <p:nvPicPr>
          <p:cNvPr id="111645" name="Picture 2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40407" y="1307784"/>
            <a:ext cx="6708219" cy="5279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2" name="TextBox 1"/>
          <p:cNvSpPr txBox="1"/>
          <p:nvPr/>
        </p:nvSpPr>
        <p:spPr>
          <a:xfrm>
            <a:off x="8505825" y="2161489"/>
            <a:ext cx="742950" cy="1200329"/>
          </a:xfrm>
          <a:prstGeom prst="rect">
            <a:avLst/>
          </a:prstGeom>
          <a:noFill/>
        </p:spPr>
        <p:txBody>
          <a:bodyPr wrap="square" rtlCol="0">
            <a:spAutoFit/>
          </a:bodyPr>
          <a:lstStyle/>
          <a:p>
            <a:r>
              <a:rPr lang="zh-CN" altLang="en-US" sz="3600" b="1" dirty="0" smtClean="0"/>
              <a:t>换图</a:t>
            </a:r>
            <a:endParaRPr lang="zh-CN" altLang="en-US" sz="36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631"/>
                                        </p:tgtEl>
                                        <p:attrNameLst>
                                          <p:attrName>style.visibility</p:attrName>
                                        </p:attrNameLst>
                                      </p:cBhvr>
                                      <p:to>
                                        <p:strVal val="visible"/>
                                      </p:to>
                                    </p:set>
                                    <p:animEffect transition="in" filter="wipe(left)">
                                      <p:cBhvr>
                                        <p:cTn id="7" dur="3000"/>
                                        <p:tgtEl>
                                          <p:spTgt spid="1116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1632"/>
                                        </p:tgtEl>
                                        <p:attrNameLst>
                                          <p:attrName>style.visibility</p:attrName>
                                        </p:attrNameLst>
                                      </p:cBhvr>
                                      <p:to>
                                        <p:strVal val="visible"/>
                                      </p:to>
                                    </p:set>
                                    <p:animEffect transition="in" filter="wipe(left)">
                                      <p:cBhvr>
                                        <p:cTn id="12" dur="3000"/>
                                        <p:tgtEl>
                                          <p:spTgt spid="11163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1645"/>
                                        </p:tgtEl>
                                        <p:attrNameLst>
                                          <p:attrName>style.visibility</p:attrName>
                                        </p:attrNameLst>
                                      </p:cBhvr>
                                      <p:to>
                                        <p:strVal val="visible"/>
                                      </p:to>
                                    </p:set>
                                    <p:anim calcmode="lin" valueType="num">
                                      <p:cBhvr additive="base">
                                        <p:cTn id="17" dur="500" fill="hold"/>
                                        <p:tgtEl>
                                          <p:spTgt spid="111645"/>
                                        </p:tgtEl>
                                        <p:attrNameLst>
                                          <p:attrName>ppt_x</p:attrName>
                                        </p:attrNameLst>
                                      </p:cBhvr>
                                      <p:tavLst>
                                        <p:tav tm="0">
                                          <p:val>
                                            <p:strVal val="#ppt_x"/>
                                          </p:val>
                                        </p:tav>
                                        <p:tav tm="100000">
                                          <p:val>
                                            <p:strVal val="#ppt_x"/>
                                          </p:val>
                                        </p:tav>
                                      </p:tavLst>
                                    </p:anim>
                                    <p:anim calcmode="lin" valueType="num">
                                      <p:cBhvr additive="base">
                                        <p:cTn id="18" dur="500" fill="hold"/>
                                        <p:tgtEl>
                                          <p:spTgt spid="1116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1" grpId="0"/>
      <p:bldP spid="1116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000125" y="1571406"/>
            <a:ext cx="4957128"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t>1. </a:t>
            </a:r>
            <a:r>
              <a:rPr lang="zh-CN" altLang="en-US" b="1" dirty="0">
                <a:latin typeface="宋体" panose="02010600030101010101" pitchFamily="2" charset="-122"/>
              </a:rPr>
              <a:t>对摩擦和磨损的影响</a:t>
            </a:r>
            <a:r>
              <a:rPr lang="zh-CN" altLang="en-US" b="1" dirty="0"/>
              <a:t> </a:t>
            </a:r>
            <a:endParaRPr lang="zh-CN" altLang="en-US" b="1" dirty="0"/>
          </a:p>
        </p:txBody>
      </p:sp>
      <p:sp>
        <p:nvSpPr>
          <p:cNvPr id="6167" name="Text Box 23"/>
          <p:cNvSpPr txBox="1">
            <a:spLocks noChangeArrowheads="1"/>
          </p:cNvSpPr>
          <p:nvPr/>
        </p:nvSpPr>
        <p:spPr bwMode="auto">
          <a:xfrm>
            <a:off x="941072" y="310920"/>
            <a:ext cx="7183754"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5.1.2 表面粗糙度轮廓对零件使用性能的影响</a:t>
            </a:r>
            <a:r>
              <a:rPr lang="zh-CN" altLang="en-US" dirty="0"/>
              <a:t> </a:t>
            </a:r>
            <a:endParaRPr lang="zh-CN" altLang="en-US" dirty="0"/>
          </a:p>
        </p:txBody>
      </p:sp>
      <p:sp>
        <p:nvSpPr>
          <p:cNvPr id="6173" name="Text Box 29"/>
          <p:cNvSpPr txBox="1">
            <a:spLocks noChangeArrowheads="1"/>
          </p:cNvSpPr>
          <p:nvPr/>
        </p:nvSpPr>
        <p:spPr bwMode="auto">
          <a:xfrm>
            <a:off x="321945" y="3208021"/>
            <a:ext cx="4545410" cy="1589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1440"/>
              </a:spcBef>
            </a:pPr>
            <a:r>
              <a:rPr lang="zh-CN" altLang="en-US" b="1" dirty="0">
                <a:solidFill>
                  <a:srgbClr val="FF3300"/>
                </a:solidFill>
              </a:rPr>
              <a:t>      </a:t>
            </a:r>
            <a:r>
              <a:rPr lang="zh-CN" altLang="en-US" b="1" dirty="0" smtClean="0">
                <a:solidFill>
                  <a:srgbClr val="FF3300"/>
                </a:solidFill>
              </a:rPr>
              <a:t>   但</a:t>
            </a:r>
            <a:r>
              <a:rPr lang="zh-CN" altLang="en-US" b="1" dirty="0">
                <a:solidFill>
                  <a:srgbClr val="FF3300"/>
                </a:solidFill>
              </a:rPr>
              <a:t>表面不是越光越好。</a:t>
            </a:r>
            <a:r>
              <a:rPr lang="zh-CN" altLang="en-US" b="1" dirty="0"/>
              <a:t>因为磨损量还与磨损下来的金属微粒的刻划、润滑油被挤出和分子间的吸附作用有关。</a:t>
            </a:r>
            <a:endParaRPr lang="en-US" altLang="zh-CN" b="1" dirty="0"/>
          </a:p>
        </p:txBody>
      </p:sp>
      <p:sp>
        <p:nvSpPr>
          <p:cNvPr id="6175" name="Text Box 31"/>
          <p:cNvSpPr txBox="1">
            <a:spLocks noChangeArrowheads="1"/>
          </p:cNvSpPr>
          <p:nvPr/>
        </p:nvSpPr>
        <p:spPr bwMode="auto">
          <a:xfrm>
            <a:off x="274321" y="739546"/>
            <a:ext cx="8545829"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500"/>
              </a:spcBef>
            </a:pPr>
            <a:r>
              <a:rPr lang="zh-CN" altLang="en-US" b="1" dirty="0"/>
              <a:t>        表面粗糙度轮廓对零件</a:t>
            </a:r>
            <a:r>
              <a:rPr lang="zh-CN" altLang="en-US" b="1" dirty="0">
                <a:solidFill>
                  <a:srgbClr val="CC3300"/>
                </a:solidFill>
              </a:rPr>
              <a:t>使用性能及其寿命</a:t>
            </a:r>
            <a:r>
              <a:rPr lang="zh-CN" altLang="en-US" b="1" dirty="0"/>
              <a:t>的影响 较大，尤其对在</a:t>
            </a:r>
            <a:r>
              <a:rPr lang="zh-CN" altLang="en-US" b="1" dirty="0">
                <a:solidFill>
                  <a:srgbClr val="CC3300"/>
                </a:solidFill>
              </a:rPr>
              <a:t>高温、高速和高压</a:t>
            </a:r>
            <a:r>
              <a:rPr lang="zh-CN" altLang="en-US" b="1" dirty="0"/>
              <a:t>条件下工作的机械零件影响更大。</a:t>
            </a:r>
            <a:endParaRPr lang="zh-CN" altLang="en-US" b="1" dirty="0"/>
          </a:p>
        </p:txBody>
      </p:sp>
      <p:sp>
        <p:nvSpPr>
          <p:cNvPr id="6176" name="Text Box 32"/>
          <p:cNvSpPr txBox="1">
            <a:spLocks noChangeArrowheads="1"/>
          </p:cNvSpPr>
          <p:nvPr/>
        </p:nvSpPr>
        <p:spPr bwMode="auto">
          <a:xfrm>
            <a:off x="341473" y="1985744"/>
            <a:ext cx="8707006" cy="122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ts val="500"/>
              </a:spcBef>
            </a:pPr>
            <a:r>
              <a:rPr lang="zh-CN" altLang="en-US" b="1" dirty="0"/>
              <a:t>       </a:t>
            </a:r>
            <a:r>
              <a:rPr lang="zh-CN" altLang="en-US" b="1" dirty="0" smtClean="0"/>
              <a:t> </a:t>
            </a:r>
            <a:r>
              <a:rPr lang="zh-CN" altLang="en-US" b="1" dirty="0"/>
              <a:t>两个粗糙表面的零件接触并有相对运动时，轮廓峰顶间接触作用就会产生摩擦阻力，使零件磨损。</a:t>
            </a:r>
            <a:r>
              <a:rPr lang="zh-CN" altLang="en-US" b="1" dirty="0">
                <a:solidFill>
                  <a:srgbClr val="CC3300"/>
                </a:solidFill>
              </a:rPr>
              <a:t>零件越粗糙，阻力越大，磨损也越快</a:t>
            </a:r>
            <a:r>
              <a:rPr lang="zh-CN" altLang="en-US" b="1" dirty="0"/>
              <a:t>，如图</a:t>
            </a:r>
            <a:r>
              <a:rPr lang="en-US" altLang="zh-CN" b="1" dirty="0"/>
              <a:t>5.2</a:t>
            </a:r>
            <a:r>
              <a:rPr lang="zh-CN" altLang="en-US" b="1" dirty="0"/>
              <a:t>所示。</a:t>
            </a:r>
            <a:endParaRPr lang="zh-CN" altLang="en-US" b="1" dirty="0"/>
          </a:p>
        </p:txBody>
      </p:sp>
      <p:sp>
        <p:nvSpPr>
          <p:cNvPr id="6177" name="Text Box 33"/>
          <p:cNvSpPr txBox="1">
            <a:spLocks noChangeArrowheads="1"/>
          </p:cNvSpPr>
          <p:nvPr/>
        </p:nvSpPr>
        <p:spPr bwMode="auto">
          <a:xfrm>
            <a:off x="472361" y="4762830"/>
            <a:ext cx="4545410" cy="102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FF3300"/>
                </a:solidFill>
              </a:rPr>
              <a:t>      所以特别光滑的表面磨损量反而中增大。</a:t>
            </a:r>
            <a:endParaRPr lang="en-US" altLang="zh-CN" b="1" dirty="0"/>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00329" y="2952750"/>
            <a:ext cx="4124325"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67">
                                            <p:txEl>
                                              <p:pRg st="0" end="0"/>
                                            </p:txEl>
                                          </p:spTgt>
                                        </p:tgtEl>
                                        <p:attrNameLst>
                                          <p:attrName>style.visibility</p:attrName>
                                        </p:attrNameLst>
                                      </p:cBhvr>
                                      <p:to>
                                        <p:strVal val="visible"/>
                                      </p:to>
                                    </p:set>
                                    <p:animEffect transition="in" filter="wipe(left)">
                                      <p:cBhvr>
                                        <p:cTn id="7" dur="300"/>
                                        <p:tgtEl>
                                          <p:spTgt spid="61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5">
                                            <p:txEl>
                                              <p:pRg st="0" end="0"/>
                                            </p:txEl>
                                          </p:spTgt>
                                        </p:tgtEl>
                                        <p:attrNameLst>
                                          <p:attrName>style.visibility</p:attrName>
                                        </p:attrNameLst>
                                      </p:cBhvr>
                                      <p:to>
                                        <p:strVal val="visible"/>
                                      </p:to>
                                    </p:set>
                                    <p:animEffect transition="in" filter="wipe(left)">
                                      <p:cBhvr>
                                        <p:cTn id="12" dur="300"/>
                                        <p:tgtEl>
                                          <p:spTgt spid="61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left)">
                                      <p:cBhvr>
                                        <p:cTn id="17" dur="3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76">
                                            <p:txEl>
                                              <p:pRg st="0" end="0"/>
                                            </p:txEl>
                                          </p:spTgt>
                                        </p:tgtEl>
                                        <p:attrNameLst>
                                          <p:attrName>style.visibility</p:attrName>
                                        </p:attrNameLst>
                                      </p:cBhvr>
                                      <p:to>
                                        <p:strVal val="visible"/>
                                      </p:to>
                                    </p:set>
                                    <p:animEffect transition="in" filter="wipe(left)">
                                      <p:cBhvr>
                                        <p:cTn id="22" dur="300"/>
                                        <p:tgtEl>
                                          <p:spTgt spid="617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1202"/>
                                        </p:tgtEl>
                                        <p:attrNameLst>
                                          <p:attrName>style.visibility</p:attrName>
                                        </p:attrNameLst>
                                      </p:cBhvr>
                                      <p:to>
                                        <p:strVal val="visible"/>
                                      </p:to>
                                    </p:set>
                                    <p:anim calcmode="lin" valueType="num">
                                      <p:cBhvr additive="base">
                                        <p:cTn id="27" dur="500" fill="hold"/>
                                        <p:tgtEl>
                                          <p:spTgt spid="51202"/>
                                        </p:tgtEl>
                                        <p:attrNameLst>
                                          <p:attrName>ppt_x</p:attrName>
                                        </p:attrNameLst>
                                      </p:cBhvr>
                                      <p:tavLst>
                                        <p:tav tm="0">
                                          <p:val>
                                            <p:strVal val="#ppt_x"/>
                                          </p:val>
                                        </p:tav>
                                        <p:tav tm="100000">
                                          <p:val>
                                            <p:strVal val="#ppt_x"/>
                                          </p:val>
                                        </p:tav>
                                      </p:tavLst>
                                    </p:anim>
                                    <p:anim calcmode="lin" valueType="num">
                                      <p:cBhvr additive="base">
                                        <p:cTn id="2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173"/>
                                        </p:tgtEl>
                                        <p:attrNameLst>
                                          <p:attrName>style.visibility</p:attrName>
                                        </p:attrNameLst>
                                      </p:cBhvr>
                                      <p:to>
                                        <p:strVal val="visible"/>
                                      </p:to>
                                    </p:set>
                                    <p:animEffect transition="in" filter="wipe(left)">
                                      <p:cBhvr>
                                        <p:cTn id="33" dur="300"/>
                                        <p:tgtEl>
                                          <p:spTgt spid="617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177"/>
                                        </p:tgtEl>
                                        <p:attrNameLst>
                                          <p:attrName>style.visibility</p:attrName>
                                        </p:attrNameLst>
                                      </p:cBhvr>
                                      <p:to>
                                        <p:strVal val="visible"/>
                                      </p:to>
                                    </p:set>
                                    <p:animEffect transition="in" filter="wipe(left)">
                                      <p:cBhvr>
                                        <p:cTn id="38" dur="300"/>
                                        <p:tgtEl>
                                          <p:spTgt spid="6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build="p"/>
      <p:bldP spid="6167" grpId="0" autoUpdateAnimBg="0" build="p"/>
      <p:bldP spid="6173" grpId="0" autoUpdateAnimBg="0"/>
      <p:bldP spid="6175" grpId="0" autoUpdateAnimBg="0" build="p"/>
      <p:bldP spid="6176" grpId="0" autoUpdateAnimBg="0" build="p"/>
      <p:bldP spid="6177"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ChangeArrowheads="1"/>
          </p:cNvSpPr>
          <p:nvPr/>
        </p:nvSpPr>
        <p:spPr bwMode="auto">
          <a:xfrm>
            <a:off x="911144" y="218200"/>
            <a:ext cx="7684214" cy="735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r>
              <a:rPr lang="zh-CN" altLang="en-US" sz="2400" b="1" dirty="0"/>
              <a:t>     </a:t>
            </a:r>
            <a:r>
              <a:rPr lang="zh-CN" altLang="en-US" sz="2000" b="1" dirty="0" smtClean="0"/>
              <a:t>（</a:t>
            </a:r>
            <a:r>
              <a:rPr lang="en-US" altLang="zh-CN" sz="2000" b="1" dirty="0"/>
              <a:t>2</a:t>
            </a:r>
            <a:r>
              <a:rPr lang="zh-CN" altLang="en-US" sz="2000" b="1" dirty="0"/>
              <a:t>） 图</a:t>
            </a:r>
            <a:r>
              <a:rPr lang="en-US" altLang="zh-CN" sz="2000" b="1" dirty="0"/>
              <a:t>12.2</a:t>
            </a:r>
            <a:r>
              <a:rPr lang="zh-CN" altLang="en-US" sz="2000" b="1" dirty="0"/>
              <a:t>为减速器齿轮的零件图，其上标注了尺寸及其公差带代号、几何公差和表面粗糙度轮廓要求。</a:t>
            </a:r>
            <a:endParaRPr lang="zh-CN" altLang="en-US" sz="2000" b="1" dirty="0"/>
          </a:p>
        </p:txBody>
      </p:sp>
      <p:pic>
        <p:nvPicPr>
          <p:cNvPr id="112645"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3270" y="1054418"/>
            <a:ext cx="8152845" cy="5375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8" name="TextBox 7"/>
          <p:cNvSpPr txBox="1"/>
          <p:nvPr/>
        </p:nvSpPr>
        <p:spPr>
          <a:xfrm>
            <a:off x="8814435" y="2161489"/>
            <a:ext cx="742950" cy="1200329"/>
          </a:xfrm>
          <a:prstGeom prst="rect">
            <a:avLst/>
          </a:prstGeom>
          <a:noFill/>
        </p:spPr>
        <p:txBody>
          <a:bodyPr wrap="square" rtlCol="0">
            <a:spAutoFit/>
          </a:bodyPr>
          <a:lstStyle/>
          <a:p>
            <a:r>
              <a:rPr lang="zh-CN" altLang="en-US" sz="3600" b="1" dirty="0" smtClean="0"/>
              <a:t>换图</a:t>
            </a:r>
            <a:endParaRPr lang="zh-CN" altLang="en-US" sz="3600" b="1" dirty="0"/>
          </a:p>
        </p:txBody>
      </p:sp>
      <p:sp>
        <p:nvSpPr>
          <p:cNvPr id="9" name="圆角矩形 8">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wipe(left)">
                                      <p:cBhvr>
                                        <p:cTn id="7" dur="3000"/>
                                        <p:tgtEl>
                                          <p:spTgt spid="1126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45"/>
                                        </p:tgtEl>
                                        <p:attrNameLst>
                                          <p:attrName>style.visibility</p:attrName>
                                        </p:attrNameLst>
                                      </p:cBhvr>
                                      <p:to>
                                        <p:strVal val="visible"/>
                                      </p:to>
                                    </p:set>
                                    <p:anim calcmode="lin" valueType="num">
                                      <p:cBhvr additive="base">
                                        <p:cTn id="12" dur="3000" fill="hold"/>
                                        <p:tgtEl>
                                          <p:spTgt spid="112645"/>
                                        </p:tgtEl>
                                        <p:attrNameLst>
                                          <p:attrName>ppt_x</p:attrName>
                                        </p:attrNameLst>
                                      </p:cBhvr>
                                      <p:tavLst>
                                        <p:tav tm="0">
                                          <p:val>
                                            <p:strVal val="#ppt_x"/>
                                          </p:val>
                                        </p:tav>
                                        <p:tav tm="100000">
                                          <p:val>
                                            <p:strVal val="#ppt_x"/>
                                          </p:val>
                                        </p:tav>
                                      </p:tavLst>
                                    </p:anim>
                                    <p:anim calcmode="lin" valueType="num">
                                      <p:cBhvr additive="base">
                                        <p:cTn id="13" dur="3000" fill="hold"/>
                                        <p:tgtEl>
                                          <p:spTgt spid="1126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Text Box 4"/>
          <p:cNvSpPr txBox="1">
            <a:spLocks noChangeArrowheads="1"/>
          </p:cNvSpPr>
          <p:nvPr/>
        </p:nvSpPr>
        <p:spPr bwMode="auto">
          <a:xfrm>
            <a:off x="1222611" y="192405"/>
            <a:ext cx="744291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a:t>
            </a:r>
            <a:r>
              <a:rPr lang="en-US" altLang="zh-CN" b="1" dirty="0"/>
              <a:t>5 </a:t>
            </a:r>
            <a:r>
              <a:rPr lang="zh-CN" altLang="en-US" b="1" dirty="0">
                <a:latin typeface="宋体" panose="02010600030101010101" pitchFamily="2" charset="-122"/>
              </a:rPr>
              <a:t>表面粗糙度轮廓的检测</a:t>
            </a:r>
            <a:endParaRPr lang="zh-CN" altLang="en-US" dirty="0"/>
          </a:p>
        </p:txBody>
      </p:sp>
      <p:sp>
        <p:nvSpPr>
          <p:cNvPr id="117765" name="Text Box 5"/>
          <p:cNvSpPr txBox="1">
            <a:spLocks noChangeArrowheads="1"/>
          </p:cNvSpPr>
          <p:nvPr/>
        </p:nvSpPr>
        <p:spPr bwMode="auto">
          <a:xfrm>
            <a:off x="631188" y="634365"/>
            <a:ext cx="7846062" cy="1166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对于表面粗糙度</a:t>
            </a:r>
            <a:r>
              <a:rPr lang="zh-CN" altLang="en-US" b="1" dirty="0" smtClean="0"/>
              <a:t>轮廓，</a:t>
            </a:r>
            <a:r>
              <a:rPr lang="zh-CN" altLang="en-US" b="1" dirty="0">
                <a:solidFill>
                  <a:srgbClr val="CC3300"/>
                </a:solidFill>
              </a:rPr>
              <a:t>若未指定测量截面的方向时，则应在幅度参数最大值的方向上进行测量</a:t>
            </a:r>
            <a:r>
              <a:rPr lang="zh-CN" altLang="en-US" b="1" dirty="0"/>
              <a:t>。测量表面粗糙度轮廓所用的计量器具和操作方法参阅实验指导书。</a:t>
            </a:r>
            <a:endParaRPr lang="zh-CN" altLang="en-US" b="1" dirty="0"/>
          </a:p>
        </p:txBody>
      </p:sp>
      <p:sp>
        <p:nvSpPr>
          <p:cNvPr id="117766" name="Text Box 6"/>
          <p:cNvSpPr txBox="1">
            <a:spLocks noChangeArrowheads="1"/>
          </p:cNvSpPr>
          <p:nvPr/>
        </p:nvSpPr>
        <p:spPr bwMode="auto">
          <a:xfrm>
            <a:off x="886457" y="1735090"/>
            <a:ext cx="5450844"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表面粗糙度轮廓的检测方法主要有：</a:t>
            </a:r>
            <a:endParaRPr lang="zh-CN" altLang="en-US" b="1" dirty="0"/>
          </a:p>
        </p:txBody>
      </p:sp>
      <p:sp>
        <p:nvSpPr>
          <p:cNvPr id="117767" name="Text Box 7"/>
          <p:cNvSpPr txBox="1">
            <a:spLocks noChangeArrowheads="1"/>
          </p:cNvSpPr>
          <p:nvPr/>
        </p:nvSpPr>
        <p:spPr bwMode="auto">
          <a:xfrm>
            <a:off x="1388706" y="2126934"/>
            <a:ext cx="3481546"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1. </a:t>
            </a:r>
            <a:r>
              <a:rPr lang="zh-CN" altLang="en-US" b="1" dirty="0">
                <a:solidFill>
                  <a:srgbClr val="CC3300"/>
                </a:solidFill>
              </a:rPr>
              <a:t>比较法  </a:t>
            </a:r>
            <a:endParaRPr lang="zh-CN" altLang="en-US" b="1" dirty="0">
              <a:solidFill>
                <a:srgbClr val="CC3300"/>
              </a:solidFill>
            </a:endParaRPr>
          </a:p>
        </p:txBody>
      </p:sp>
      <p:sp>
        <p:nvSpPr>
          <p:cNvPr id="117768" name="Text Box 8"/>
          <p:cNvSpPr txBox="1">
            <a:spLocks noChangeArrowheads="1"/>
          </p:cNvSpPr>
          <p:nvPr/>
        </p:nvSpPr>
        <p:spPr bwMode="auto">
          <a:xfrm>
            <a:off x="758151" y="2538413"/>
            <a:ext cx="7845504" cy="1166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       </a:t>
            </a:r>
            <a:r>
              <a:rPr lang="en-US" altLang="zh-CN" b="1" dirty="0" smtClean="0"/>
              <a:t> </a:t>
            </a:r>
            <a:r>
              <a:rPr lang="zh-CN" altLang="en-US" b="1" dirty="0">
                <a:solidFill>
                  <a:srgbClr val="FF3300"/>
                </a:solidFill>
              </a:rPr>
              <a:t>比较法</a:t>
            </a:r>
            <a:r>
              <a:rPr lang="zh-CN" altLang="en-US" b="1" dirty="0"/>
              <a:t>是将被测表面与已知其评定参数值的粗糙度样板相比较 。如被测表面精度较高时，可借助于放大镜、比较显微镜进行比较以提高检测精度。</a:t>
            </a:r>
            <a:endParaRPr lang="zh-CN" altLang="en-US" b="1" dirty="0"/>
          </a:p>
        </p:txBody>
      </p:sp>
      <p:sp>
        <p:nvSpPr>
          <p:cNvPr id="117769" name="Text Box 9"/>
          <p:cNvSpPr txBox="1">
            <a:spLocks noChangeArrowheads="1"/>
          </p:cNvSpPr>
          <p:nvPr/>
        </p:nvSpPr>
        <p:spPr bwMode="auto">
          <a:xfrm>
            <a:off x="574037" y="4982278"/>
            <a:ext cx="8636637"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dirty="0"/>
              <a:t>      </a:t>
            </a:r>
            <a:r>
              <a:rPr lang="en-US" altLang="zh-CN" b="1" dirty="0" smtClean="0"/>
              <a:t>    </a:t>
            </a:r>
            <a:r>
              <a:rPr lang="zh-CN" altLang="en-US" b="1" dirty="0"/>
              <a:t>比较法简单实用，适合车间条件下判断比较粗糙的表面。比较法的判断准确程度与检验人员的技术熟练程度有关。</a:t>
            </a:r>
            <a:endParaRPr lang="zh-CN" altLang="en-US" b="1" dirty="0"/>
          </a:p>
        </p:txBody>
      </p:sp>
      <p:sp>
        <p:nvSpPr>
          <p:cNvPr id="3" name="矩形 2"/>
          <p:cNvSpPr>
            <a:spLocks noChangeArrowheads="1"/>
          </p:cNvSpPr>
          <p:nvPr/>
        </p:nvSpPr>
        <p:spPr bwMode="auto">
          <a:xfrm>
            <a:off x="565626" y="4154805"/>
            <a:ext cx="8102124" cy="827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464" tIns="28732" rIns="57464" bIns="28732">
            <a:spAutoFit/>
          </a:bodyPr>
          <a:lstStyle/>
          <a:p>
            <a:r>
              <a:rPr lang="zh-CN" altLang="en-US" sz="2400" b="1" dirty="0">
                <a:solidFill>
                  <a:srgbClr val="FF0000"/>
                </a:solidFill>
              </a:rPr>
              <a:t>        </a:t>
            </a:r>
            <a:r>
              <a:rPr lang="zh-CN" altLang="en-US" sz="2400" b="1" dirty="0" smtClean="0">
                <a:solidFill>
                  <a:srgbClr val="FF0000"/>
                </a:solidFill>
              </a:rPr>
              <a:t>   触觉</a:t>
            </a:r>
            <a:r>
              <a:rPr lang="zh-CN" altLang="en-US" sz="2400" b="1" dirty="0">
                <a:solidFill>
                  <a:srgbClr val="FF0000"/>
                </a:solidFill>
              </a:rPr>
              <a:t>比较</a:t>
            </a:r>
            <a:r>
              <a:rPr lang="zh-CN" altLang="en-US" sz="2400" b="1" dirty="0"/>
              <a:t>是用手指甲的感觉来判别</a:t>
            </a:r>
            <a:r>
              <a:rPr lang="en-US" altLang="zh-CN" sz="2400" b="1" dirty="0"/>
              <a:t>,</a:t>
            </a:r>
            <a:r>
              <a:rPr lang="zh-CN" altLang="en-US" sz="2400" b="1" dirty="0"/>
              <a:t>适宜于检测</a:t>
            </a:r>
            <a:r>
              <a:rPr lang="en-US" altLang="zh-CN" sz="2400" b="1" i="1" dirty="0"/>
              <a:t>Ra</a:t>
            </a:r>
            <a:r>
              <a:rPr lang="en-US" altLang="zh-CN" sz="2400" b="1" dirty="0"/>
              <a:t> </a:t>
            </a:r>
            <a:r>
              <a:rPr lang="zh-CN" altLang="en-US" sz="2400" b="1" dirty="0"/>
              <a:t>值</a:t>
            </a:r>
            <a:r>
              <a:rPr lang="en-US" altLang="zh-CN" sz="2400" b="1" dirty="0"/>
              <a:t>1.25~10 </a:t>
            </a:r>
            <a:r>
              <a:rPr lang="el-GR" altLang="zh-CN" sz="2400" b="1" dirty="0"/>
              <a:t>μ</a:t>
            </a:r>
            <a:r>
              <a:rPr lang="en-US" altLang="zh-CN" sz="2400" b="1" dirty="0"/>
              <a:t>m </a:t>
            </a:r>
            <a:r>
              <a:rPr lang="zh-CN" altLang="en-US" sz="2400" b="1" dirty="0"/>
              <a:t>的外表面</a:t>
            </a:r>
            <a:r>
              <a:rPr lang="zh-CN" altLang="en-US" sz="2400" b="1" dirty="0" smtClean="0"/>
              <a:t>。</a:t>
            </a:r>
            <a:endParaRPr lang="zh-CN" altLang="en-US" sz="2400" b="1" dirty="0"/>
          </a:p>
        </p:txBody>
      </p:sp>
      <p:sp>
        <p:nvSpPr>
          <p:cNvPr id="1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4" name="矩形 3"/>
          <p:cNvSpPr/>
          <p:nvPr/>
        </p:nvSpPr>
        <p:spPr>
          <a:xfrm>
            <a:off x="1308336" y="3705568"/>
            <a:ext cx="7624203" cy="461665"/>
          </a:xfrm>
          <a:prstGeom prst="rect">
            <a:avLst/>
          </a:prstGeom>
        </p:spPr>
        <p:txBody>
          <a:bodyPr wrap="none">
            <a:spAutoFit/>
          </a:bodyPr>
          <a:lstStyle/>
          <a:p>
            <a:r>
              <a:rPr lang="zh-CN" altLang="en-US" sz="2400" b="1" dirty="0">
                <a:solidFill>
                  <a:srgbClr val="FF0000"/>
                </a:solidFill>
              </a:rPr>
              <a:t>视觉比</a:t>
            </a:r>
            <a:r>
              <a:rPr lang="zh-CN" altLang="en-US" sz="2400" b="1" dirty="0"/>
              <a:t>较适宜于检测</a:t>
            </a:r>
            <a:r>
              <a:rPr lang="en-US" altLang="zh-CN" sz="2400" b="1" i="1" dirty="0"/>
              <a:t>Ra</a:t>
            </a:r>
            <a:r>
              <a:rPr lang="en-US" altLang="zh-CN" sz="2400" b="1" dirty="0"/>
              <a:t> </a:t>
            </a:r>
            <a:r>
              <a:rPr lang="zh-CN" altLang="en-US" sz="2400" b="1" dirty="0"/>
              <a:t>值为</a:t>
            </a:r>
            <a:r>
              <a:rPr lang="en-US" altLang="zh-CN" sz="2400" b="1" dirty="0"/>
              <a:t>0. 16 ~ 100 </a:t>
            </a:r>
            <a:r>
              <a:rPr lang="el-GR" altLang="zh-CN" sz="2400" b="1" dirty="0"/>
              <a:t>μ </a:t>
            </a:r>
            <a:r>
              <a:rPr lang="en-US" altLang="zh-CN" sz="2400" b="1" dirty="0" smtClean="0"/>
              <a:t>m </a:t>
            </a:r>
            <a:r>
              <a:rPr lang="zh-CN" altLang="en-US" sz="2400" b="1" dirty="0"/>
              <a:t>的外表面。</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64">
                                            <p:txEl>
                                              <p:pRg st="0" end="0"/>
                                            </p:txEl>
                                          </p:spTgt>
                                        </p:tgtEl>
                                        <p:attrNameLst>
                                          <p:attrName>style.visibility</p:attrName>
                                        </p:attrNameLst>
                                      </p:cBhvr>
                                      <p:to>
                                        <p:strVal val="visible"/>
                                      </p:to>
                                    </p:set>
                                    <p:animEffect transition="in" filter="wipe(left)">
                                      <p:cBhvr>
                                        <p:cTn id="7" dur="300"/>
                                        <p:tgtEl>
                                          <p:spTgt spid="1177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7765"/>
                                        </p:tgtEl>
                                        <p:attrNameLst>
                                          <p:attrName>style.visibility</p:attrName>
                                        </p:attrNameLst>
                                      </p:cBhvr>
                                      <p:to>
                                        <p:strVal val="visible"/>
                                      </p:to>
                                    </p:set>
                                    <p:animEffect transition="in" filter="wipe(left)">
                                      <p:cBhvr>
                                        <p:cTn id="12" dur="2000"/>
                                        <p:tgtEl>
                                          <p:spTgt spid="1177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7766"/>
                                        </p:tgtEl>
                                        <p:attrNameLst>
                                          <p:attrName>style.visibility</p:attrName>
                                        </p:attrNameLst>
                                      </p:cBhvr>
                                      <p:to>
                                        <p:strVal val="visible"/>
                                      </p:to>
                                    </p:set>
                                    <p:animEffect transition="in" filter="wipe(left)">
                                      <p:cBhvr>
                                        <p:cTn id="17" dur="2000"/>
                                        <p:tgtEl>
                                          <p:spTgt spid="1177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7767"/>
                                        </p:tgtEl>
                                        <p:attrNameLst>
                                          <p:attrName>style.visibility</p:attrName>
                                        </p:attrNameLst>
                                      </p:cBhvr>
                                      <p:to>
                                        <p:strVal val="visible"/>
                                      </p:to>
                                    </p:set>
                                    <p:animEffect transition="in" filter="wipe(left)">
                                      <p:cBhvr>
                                        <p:cTn id="22" dur="2000"/>
                                        <p:tgtEl>
                                          <p:spTgt spid="1177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7768"/>
                                        </p:tgtEl>
                                        <p:attrNameLst>
                                          <p:attrName>style.visibility</p:attrName>
                                        </p:attrNameLst>
                                      </p:cBhvr>
                                      <p:to>
                                        <p:strVal val="visible"/>
                                      </p:to>
                                    </p:set>
                                    <p:animEffect transition="in" filter="wipe(left)">
                                      <p:cBhvr>
                                        <p:cTn id="27" dur="2000"/>
                                        <p:tgtEl>
                                          <p:spTgt spid="1177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7769"/>
                                        </p:tgtEl>
                                        <p:attrNameLst>
                                          <p:attrName>style.visibility</p:attrName>
                                        </p:attrNameLst>
                                      </p:cBhvr>
                                      <p:to>
                                        <p:strVal val="visible"/>
                                      </p:to>
                                    </p:set>
                                    <p:animEffect transition="in" filter="wipe(left)">
                                      <p:cBhvr>
                                        <p:cTn id="42" dur="2000"/>
                                        <p:tgtEl>
                                          <p:spTgt spid="117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utoUpdateAnimBg="0" build="p"/>
      <p:bldP spid="117765" grpId="0"/>
      <p:bldP spid="117766" grpId="0"/>
      <p:bldP spid="117767" grpId="0"/>
      <p:bldP spid="117768" grpId="0"/>
      <p:bldP spid="117769" grpId="0"/>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Text Box 4"/>
          <p:cNvSpPr txBox="1">
            <a:spLocks noChangeArrowheads="1"/>
          </p:cNvSpPr>
          <p:nvPr/>
        </p:nvSpPr>
        <p:spPr bwMode="auto">
          <a:xfrm>
            <a:off x="1168719" y="215265"/>
            <a:ext cx="2725182"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2. </a:t>
            </a:r>
            <a:r>
              <a:rPr lang="zh-CN" altLang="en-US" b="1" dirty="0">
                <a:solidFill>
                  <a:srgbClr val="CC3300"/>
                </a:solidFill>
              </a:rPr>
              <a:t>光切法</a:t>
            </a:r>
            <a:r>
              <a:rPr lang="zh-CN" altLang="en-US" b="1" dirty="0"/>
              <a:t>  </a:t>
            </a:r>
            <a:endParaRPr lang="zh-CN" altLang="en-US" b="1" dirty="0"/>
          </a:p>
        </p:txBody>
      </p:sp>
      <p:sp>
        <p:nvSpPr>
          <p:cNvPr id="118789" name="Text Box 5"/>
          <p:cNvSpPr txBox="1">
            <a:spLocks noChangeArrowheads="1"/>
          </p:cNvSpPr>
          <p:nvPr/>
        </p:nvSpPr>
        <p:spPr bwMode="auto">
          <a:xfrm>
            <a:off x="1022351" y="651510"/>
            <a:ext cx="8255000"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 </a:t>
            </a:r>
            <a:r>
              <a:rPr lang="zh-CN" altLang="en-US" b="1" dirty="0">
                <a:solidFill>
                  <a:srgbClr val="FF3300"/>
                </a:solidFill>
              </a:rPr>
              <a:t>光切法</a:t>
            </a:r>
            <a:r>
              <a:rPr lang="zh-CN" altLang="en-US" b="1" dirty="0"/>
              <a:t> 是利用“光切原理 ”测量表面粗糙度轮廓的方法。</a:t>
            </a:r>
            <a:endParaRPr lang="zh-CN" altLang="en-US" b="1" dirty="0"/>
          </a:p>
        </p:txBody>
      </p:sp>
      <p:sp>
        <p:nvSpPr>
          <p:cNvPr id="118790" name="Rectangle 6"/>
          <p:cNvSpPr>
            <a:spLocks noChangeArrowheads="1"/>
          </p:cNvSpPr>
          <p:nvPr/>
        </p:nvSpPr>
        <p:spPr bwMode="auto">
          <a:xfrm>
            <a:off x="1119427" y="1121093"/>
            <a:ext cx="6894989"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r>
              <a:rPr lang="zh-CN" altLang="en-US" sz="2400" b="1" dirty="0"/>
              <a:t>光切原理示意图如图</a:t>
            </a:r>
            <a:r>
              <a:rPr lang="en-US" altLang="zh-CN" sz="2400" b="1" dirty="0"/>
              <a:t>5.12</a:t>
            </a:r>
            <a:r>
              <a:rPr lang="zh-CN" altLang="en-US" sz="2400" b="1" dirty="0"/>
              <a:t>所示。</a:t>
            </a:r>
            <a:endParaRPr lang="zh-CN" altLang="en-US" sz="2400" b="1" dirty="0"/>
          </a:p>
        </p:txBody>
      </p:sp>
      <p:sp>
        <p:nvSpPr>
          <p:cNvPr id="118811" name="Text Box 27"/>
          <p:cNvSpPr txBox="1">
            <a:spLocks noChangeArrowheads="1"/>
          </p:cNvSpPr>
          <p:nvPr/>
        </p:nvSpPr>
        <p:spPr bwMode="auto">
          <a:xfrm>
            <a:off x="518795" y="1512570"/>
            <a:ext cx="5062855" cy="190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a:t>
            </a:r>
            <a:r>
              <a:rPr lang="zh-CN" altLang="en-US" b="1" dirty="0" smtClean="0"/>
              <a:t>   </a:t>
            </a:r>
            <a:r>
              <a:rPr lang="en-US" altLang="zh-CN" b="1" dirty="0"/>
              <a:t>(1)  </a:t>
            </a:r>
            <a:r>
              <a:rPr lang="zh-CN" altLang="en-US" b="1" dirty="0"/>
              <a:t>由光源 </a:t>
            </a:r>
            <a:r>
              <a:rPr lang="en-US" altLang="zh-CN" b="1" dirty="0"/>
              <a:t>1</a:t>
            </a:r>
            <a:r>
              <a:rPr lang="zh-CN" altLang="en-US" b="1" dirty="0"/>
              <a:t>发出的光线经狭缝</a:t>
            </a:r>
            <a:r>
              <a:rPr lang="en-US" altLang="zh-CN" b="1" dirty="0"/>
              <a:t>3</a:t>
            </a:r>
            <a:r>
              <a:rPr lang="zh-CN" altLang="en-US" b="1" dirty="0"/>
              <a:t>后形成一个光带。光带与被测表面成</a:t>
            </a:r>
            <a:r>
              <a:rPr lang="en-US" altLang="zh-CN" b="1" dirty="0"/>
              <a:t>45</a:t>
            </a:r>
            <a:r>
              <a:rPr lang="en-US" altLang="zh-CN" b="1" dirty="0">
                <a:cs typeface="Times New Roman" panose="02020603050405020304" pitchFamily="18" charset="0"/>
              </a:rPr>
              <a:t>°</a:t>
            </a:r>
            <a:r>
              <a:rPr lang="zh-CN" altLang="en-US" b="1" dirty="0">
                <a:cs typeface="Times New Roman" panose="02020603050405020304" pitchFamily="18" charset="0"/>
              </a:rPr>
              <a:t>方向</a:t>
            </a:r>
            <a:r>
              <a:rPr lang="en-US" altLang="zh-CN" b="1" i="1" dirty="0">
                <a:cs typeface="Times New Roman" panose="02020603050405020304" pitchFamily="18" charset="0"/>
              </a:rPr>
              <a:t>A</a:t>
            </a:r>
            <a:r>
              <a:rPr lang="zh-CN" altLang="en-US" b="1" dirty="0">
                <a:cs typeface="Times New Roman" panose="02020603050405020304" pitchFamily="18" charset="0"/>
              </a:rPr>
              <a:t>相截如图（</a:t>
            </a:r>
            <a:r>
              <a:rPr lang="en-US" altLang="zh-CN" b="1" dirty="0">
                <a:cs typeface="Times New Roman" panose="02020603050405020304" pitchFamily="18" charset="0"/>
              </a:rPr>
              <a:t>a</a:t>
            </a:r>
            <a:r>
              <a:rPr lang="zh-CN" altLang="en-US" b="1" dirty="0">
                <a:cs typeface="Times New Roman" panose="02020603050405020304" pitchFamily="18" charset="0"/>
              </a:rPr>
              <a:t>）所示，被测表面轮廓影像沿</a:t>
            </a:r>
            <a:r>
              <a:rPr lang="en-US" altLang="zh-CN" b="1" i="1" dirty="0">
                <a:cs typeface="Times New Roman" panose="02020603050405020304" pitchFamily="18" charset="0"/>
              </a:rPr>
              <a:t>B</a:t>
            </a:r>
            <a:r>
              <a:rPr lang="zh-CN" altLang="en-US" b="1" dirty="0">
                <a:cs typeface="Times New Roman" panose="02020603050405020304" pitchFamily="18" charset="0"/>
              </a:rPr>
              <a:t>方向反射后由目镜中观察到图（</a:t>
            </a:r>
            <a:r>
              <a:rPr lang="en-US" altLang="zh-CN" b="1" dirty="0">
                <a:cs typeface="Times New Roman" panose="02020603050405020304" pitchFamily="18" charset="0"/>
              </a:rPr>
              <a:t>b</a:t>
            </a:r>
            <a:r>
              <a:rPr lang="zh-CN" altLang="en-US" b="1" dirty="0">
                <a:cs typeface="Times New Roman" panose="02020603050405020304" pitchFamily="18" charset="0"/>
              </a:rPr>
              <a:t>）所示。</a:t>
            </a:r>
            <a:endParaRPr lang="zh-CN" altLang="en-US" b="1" dirty="0">
              <a:cs typeface="Times New Roman" panose="02020603050405020304" pitchFamily="18" charset="0"/>
            </a:endParaRPr>
          </a:p>
        </p:txBody>
      </p:sp>
      <p:sp>
        <p:nvSpPr>
          <p:cNvPr id="18" name="灯片编号占位符 5"/>
          <p:cNvSpPr>
            <a:spLocks noGrp="1"/>
          </p:cNvSpPr>
          <p:nvPr>
            <p:ph type="sldNum" sz="quarter" idx="12"/>
          </p:nvPr>
        </p:nvSpPr>
        <p:spPr>
          <a:xfrm>
            <a:off x="7842250" y="194310"/>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52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8795" y="3433396"/>
            <a:ext cx="2762250" cy="307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2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2325" y="3653899"/>
            <a:ext cx="2219325" cy="263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8788" y="1383667"/>
            <a:ext cx="4067175"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wipe(left)">
                                      <p:cBhvr>
                                        <p:cTn id="7" dur="500"/>
                                        <p:tgtEl>
                                          <p:spTgt spid="1187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789"/>
                                        </p:tgtEl>
                                        <p:attrNameLst>
                                          <p:attrName>style.visibility</p:attrName>
                                        </p:attrNameLst>
                                      </p:cBhvr>
                                      <p:to>
                                        <p:strVal val="visible"/>
                                      </p:to>
                                    </p:set>
                                    <p:animEffect transition="in" filter="wipe(left)">
                                      <p:cBhvr>
                                        <p:cTn id="12" dur="2000"/>
                                        <p:tgtEl>
                                          <p:spTgt spid="1187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8790"/>
                                        </p:tgtEl>
                                        <p:attrNameLst>
                                          <p:attrName>style.visibility</p:attrName>
                                        </p:attrNameLst>
                                      </p:cBhvr>
                                      <p:to>
                                        <p:strVal val="visible"/>
                                      </p:to>
                                    </p:set>
                                    <p:animEffect transition="in" filter="wipe(left)">
                                      <p:cBhvr>
                                        <p:cTn id="17" dur="2000"/>
                                        <p:tgtEl>
                                          <p:spTgt spid="11879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55298"/>
                                        </p:tgtEl>
                                        <p:attrNameLst>
                                          <p:attrName>style.visibility</p:attrName>
                                        </p:attrNameLst>
                                      </p:cBhvr>
                                      <p:to>
                                        <p:strVal val="visible"/>
                                      </p:to>
                                    </p:set>
                                    <p:anim calcmode="lin" valueType="num">
                                      <p:cBhvr additive="base">
                                        <p:cTn id="22" dur="500" fill="hold"/>
                                        <p:tgtEl>
                                          <p:spTgt spid="55298"/>
                                        </p:tgtEl>
                                        <p:attrNameLst>
                                          <p:attrName>ppt_x</p:attrName>
                                        </p:attrNameLst>
                                      </p:cBhvr>
                                      <p:tavLst>
                                        <p:tav tm="0">
                                          <p:val>
                                            <p:strVal val="0-#ppt_w/2"/>
                                          </p:val>
                                        </p:tav>
                                        <p:tav tm="100000">
                                          <p:val>
                                            <p:strVal val="#ppt_x"/>
                                          </p:val>
                                        </p:tav>
                                      </p:tavLst>
                                    </p:anim>
                                    <p:anim calcmode="lin" valueType="num">
                                      <p:cBhvr additive="base">
                                        <p:cTn id="23"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5299"/>
                                        </p:tgtEl>
                                        <p:attrNameLst>
                                          <p:attrName>style.visibility</p:attrName>
                                        </p:attrNameLst>
                                      </p:cBhvr>
                                      <p:to>
                                        <p:strVal val="visible"/>
                                      </p:to>
                                    </p:set>
                                    <p:anim calcmode="lin" valueType="num">
                                      <p:cBhvr additive="base">
                                        <p:cTn id="28" dur="500" fill="hold"/>
                                        <p:tgtEl>
                                          <p:spTgt spid="55299"/>
                                        </p:tgtEl>
                                        <p:attrNameLst>
                                          <p:attrName>ppt_x</p:attrName>
                                        </p:attrNameLst>
                                      </p:cBhvr>
                                      <p:tavLst>
                                        <p:tav tm="0">
                                          <p:val>
                                            <p:strVal val="#ppt_x"/>
                                          </p:val>
                                        </p:tav>
                                        <p:tav tm="100000">
                                          <p:val>
                                            <p:strVal val="#ppt_x"/>
                                          </p:val>
                                        </p:tav>
                                      </p:tavLst>
                                    </p:anim>
                                    <p:anim calcmode="lin" valueType="num">
                                      <p:cBhvr additive="base">
                                        <p:cTn id="29" dur="500" fill="hold"/>
                                        <p:tgtEl>
                                          <p:spTgt spid="5529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55300"/>
                                        </p:tgtEl>
                                        <p:attrNameLst>
                                          <p:attrName>style.visibility</p:attrName>
                                        </p:attrNameLst>
                                      </p:cBhvr>
                                      <p:to>
                                        <p:strVal val="visible"/>
                                      </p:to>
                                    </p:set>
                                    <p:anim calcmode="lin" valueType="num">
                                      <p:cBhvr additive="base">
                                        <p:cTn id="34" dur="500" fill="hold"/>
                                        <p:tgtEl>
                                          <p:spTgt spid="55300"/>
                                        </p:tgtEl>
                                        <p:attrNameLst>
                                          <p:attrName>ppt_x</p:attrName>
                                        </p:attrNameLst>
                                      </p:cBhvr>
                                      <p:tavLst>
                                        <p:tav tm="0">
                                          <p:val>
                                            <p:strVal val="1+#ppt_w/2"/>
                                          </p:val>
                                        </p:tav>
                                        <p:tav tm="100000">
                                          <p:val>
                                            <p:strVal val="#ppt_x"/>
                                          </p:val>
                                        </p:tav>
                                      </p:tavLst>
                                    </p:anim>
                                    <p:anim calcmode="lin" valueType="num">
                                      <p:cBhvr additive="base">
                                        <p:cTn id="35" dur="500" fill="hold"/>
                                        <p:tgtEl>
                                          <p:spTgt spid="5530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8811"/>
                                        </p:tgtEl>
                                        <p:attrNameLst>
                                          <p:attrName>style.visibility</p:attrName>
                                        </p:attrNameLst>
                                      </p:cBhvr>
                                      <p:to>
                                        <p:strVal val="visible"/>
                                      </p:to>
                                    </p:set>
                                    <p:animEffect transition="in" filter="wipe(left)">
                                      <p:cBhvr>
                                        <p:cTn id="40" dur="2000"/>
                                        <p:tgtEl>
                                          <p:spTgt spid="118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P spid="118789" grpId="0"/>
      <p:bldP spid="118790" grpId="0"/>
      <p:bldP spid="1188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91" name="Text Box 15"/>
          <p:cNvSpPr txBox="1">
            <a:spLocks noChangeArrowheads="1"/>
          </p:cNvSpPr>
          <p:nvPr/>
        </p:nvSpPr>
        <p:spPr bwMode="auto">
          <a:xfrm>
            <a:off x="1005998" y="649606"/>
            <a:ext cx="6989921"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(2) </a:t>
            </a:r>
            <a:r>
              <a:rPr lang="zh-CN" altLang="en-US" b="1" dirty="0"/>
              <a:t>光切法的光路系统如图</a:t>
            </a:r>
            <a:r>
              <a:rPr lang="en-US" altLang="zh-CN" b="1" dirty="0"/>
              <a:t>5.12</a:t>
            </a:r>
            <a:r>
              <a:rPr lang="zh-CN" altLang="en-US" b="1" dirty="0"/>
              <a:t>（</a:t>
            </a:r>
            <a:r>
              <a:rPr lang="en-US" altLang="zh-CN" b="1" dirty="0"/>
              <a:t>c</a:t>
            </a:r>
            <a:r>
              <a:rPr lang="zh-CN" altLang="en-US" b="1" dirty="0"/>
              <a:t>）所示。</a:t>
            </a:r>
            <a:endParaRPr lang="zh-CN" altLang="en-US" b="1" dirty="0">
              <a:cs typeface="Times New Roman" panose="02020603050405020304" pitchFamily="18" charset="0"/>
            </a:endParaRPr>
          </a:p>
        </p:txBody>
      </p:sp>
      <p:sp>
        <p:nvSpPr>
          <p:cNvPr id="126992" name="Text Box 16"/>
          <p:cNvSpPr txBox="1">
            <a:spLocks noChangeArrowheads="1"/>
          </p:cNvSpPr>
          <p:nvPr/>
        </p:nvSpPr>
        <p:spPr bwMode="auto">
          <a:xfrm>
            <a:off x="582928" y="1138239"/>
            <a:ext cx="5360672" cy="79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cs typeface="Times New Roman" panose="02020603050405020304" pitchFamily="18" charset="0"/>
              </a:rPr>
              <a:t>光源</a:t>
            </a:r>
            <a:r>
              <a:rPr lang="en-US" altLang="zh-CN" sz="2000" b="1" dirty="0">
                <a:cs typeface="Times New Roman" panose="02020603050405020304" pitchFamily="18" charset="0"/>
              </a:rPr>
              <a:t>1</a:t>
            </a:r>
            <a:r>
              <a:rPr lang="en-US" altLang="zh-CN" sz="2000" b="1" dirty="0">
                <a:solidFill>
                  <a:srgbClr val="CC00CC"/>
                </a:solidFill>
                <a:latin typeface="宋体" panose="02010600030101010101" pitchFamily="2" charset="-122"/>
                <a:cs typeface="Times New Roman" panose="02020603050405020304" pitchFamily="18" charset="0"/>
              </a:rPr>
              <a:t>→</a:t>
            </a:r>
            <a:r>
              <a:rPr lang="zh-CN" altLang="en-US" sz="2000" b="1" dirty="0">
                <a:cs typeface="Times New Roman" panose="02020603050405020304" pitchFamily="18" charset="0"/>
              </a:rPr>
              <a:t>聚光镜</a:t>
            </a:r>
            <a:r>
              <a:rPr lang="en-US" altLang="zh-CN" sz="2000" b="1" dirty="0">
                <a:cs typeface="Times New Roman" panose="02020603050405020304" pitchFamily="18" charset="0"/>
              </a:rPr>
              <a:t>2 </a:t>
            </a:r>
            <a:r>
              <a:rPr lang="en-US" altLang="zh-CN" sz="2000" b="1" dirty="0">
                <a:solidFill>
                  <a:srgbClr val="CC00CC"/>
                </a:solidFill>
              </a:rPr>
              <a:t>→ </a:t>
            </a:r>
            <a:r>
              <a:rPr lang="zh-CN" altLang="en-US" sz="2000" b="1" dirty="0"/>
              <a:t>狭缝</a:t>
            </a:r>
            <a:r>
              <a:rPr lang="en-US" altLang="zh-CN" sz="2000" b="1" dirty="0"/>
              <a:t>3 </a:t>
            </a:r>
            <a:r>
              <a:rPr lang="en-US" altLang="zh-CN" sz="2000" b="1" dirty="0">
                <a:solidFill>
                  <a:srgbClr val="CC00CC"/>
                </a:solidFill>
              </a:rPr>
              <a:t>→</a:t>
            </a:r>
            <a:r>
              <a:rPr lang="zh-CN" altLang="en-US" sz="2000" b="1" dirty="0"/>
              <a:t>物镜</a:t>
            </a:r>
            <a:r>
              <a:rPr lang="en-US" altLang="zh-CN" sz="2000" b="1" dirty="0"/>
              <a:t>5</a:t>
            </a:r>
            <a:r>
              <a:rPr lang="zh-CN" altLang="en-US" sz="2000" b="1" dirty="0"/>
              <a:t>以</a:t>
            </a:r>
            <a:r>
              <a:rPr lang="en-US" altLang="zh-CN" sz="2000" b="1" dirty="0"/>
              <a:t>45</a:t>
            </a:r>
            <a:r>
              <a:rPr lang="en-US" altLang="zh-CN" sz="2000" b="1" dirty="0">
                <a:cs typeface="Times New Roman" panose="02020603050405020304" pitchFamily="18" charset="0"/>
              </a:rPr>
              <a:t>°</a:t>
            </a:r>
            <a:r>
              <a:rPr lang="zh-CN" altLang="en-US" sz="2000" b="1" dirty="0">
                <a:cs typeface="Times New Roman" panose="02020603050405020304" pitchFamily="18" charset="0"/>
              </a:rPr>
              <a:t>方向</a:t>
            </a:r>
            <a:r>
              <a:rPr lang="en-US" altLang="zh-CN" sz="2000" b="1" dirty="0">
                <a:solidFill>
                  <a:srgbClr val="CC00CC"/>
                </a:solidFill>
              </a:rPr>
              <a:t>→</a:t>
            </a:r>
            <a:r>
              <a:rPr lang="zh-CN" altLang="en-US" sz="2000" b="1" dirty="0"/>
              <a:t>工件表面</a:t>
            </a:r>
            <a:r>
              <a:rPr lang="en-US" altLang="zh-CN" sz="2000" b="1" dirty="0"/>
              <a:t>4</a:t>
            </a:r>
            <a:r>
              <a:rPr lang="zh-CN" altLang="en-US" sz="2000" b="1" dirty="0"/>
              <a:t>，形成一窄细光带。</a:t>
            </a:r>
            <a:endParaRPr lang="zh-CN" altLang="en-US" sz="2000" b="1" dirty="0"/>
          </a:p>
        </p:txBody>
      </p:sp>
      <p:sp>
        <p:nvSpPr>
          <p:cNvPr id="126993" name="Text Box 17"/>
          <p:cNvSpPr txBox="1">
            <a:spLocks noChangeArrowheads="1"/>
          </p:cNvSpPr>
          <p:nvPr/>
        </p:nvSpPr>
        <p:spPr bwMode="auto">
          <a:xfrm>
            <a:off x="597374" y="1939290"/>
            <a:ext cx="5485448" cy="265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solidFill>
                  <a:srgbClr val="CC00CC"/>
                </a:solidFill>
              </a:rPr>
              <a:t>        </a:t>
            </a:r>
            <a:r>
              <a:rPr lang="zh-CN" altLang="en-US" b="1" dirty="0">
                <a:solidFill>
                  <a:srgbClr val="CC00CC"/>
                </a:solidFill>
              </a:rPr>
              <a:t>光带边缘的形状</a:t>
            </a:r>
            <a:r>
              <a:rPr lang="zh-CN" altLang="en-US" b="1" dirty="0"/>
              <a:t>为光束与工件表面的交线，</a:t>
            </a:r>
            <a:r>
              <a:rPr lang="zh-CN" altLang="en-US" b="1" dirty="0">
                <a:solidFill>
                  <a:srgbClr val="CC00CC"/>
                </a:solidFill>
              </a:rPr>
              <a:t>也就是工件在</a:t>
            </a:r>
            <a:r>
              <a:rPr lang="en-US" altLang="zh-CN" b="1" dirty="0">
                <a:solidFill>
                  <a:srgbClr val="CC00CC"/>
                </a:solidFill>
              </a:rPr>
              <a:t>45</a:t>
            </a:r>
            <a:r>
              <a:rPr lang="en-US" altLang="zh-CN" b="1" dirty="0">
                <a:solidFill>
                  <a:srgbClr val="CC00CC"/>
                </a:solidFill>
                <a:cs typeface="Times New Roman" panose="02020603050405020304" pitchFamily="18" charset="0"/>
              </a:rPr>
              <a:t>°</a:t>
            </a:r>
            <a:r>
              <a:rPr lang="zh-CN" altLang="en-US" b="1" dirty="0">
                <a:solidFill>
                  <a:srgbClr val="CC00CC"/>
                </a:solidFill>
                <a:cs typeface="Times New Roman" panose="02020603050405020304" pitchFamily="18" charset="0"/>
              </a:rPr>
              <a:t>截面上的轮廓形状</a:t>
            </a:r>
            <a:r>
              <a:rPr lang="zh-CN" altLang="en-US" b="1" dirty="0">
                <a:cs typeface="Times New Roman" panose="02020603050405020304" pitchFamily="18" charset="0"/>
              </a:rPr>
              <a:t>。轮廓的波峰在</a:t>
            </a:r>
            <a:r>
              <a:rPr lang="en-US" altLang="zh-CN" b="1" dirty="0">
                <a:cs typeface="Times New Roman" panose="02020603050405020304" pitchFamily="18" charset="0"/>
              </a:rPr>
              <a:t>S</a:t>
            </a:r>
            <a:r>
              <a:rPr lang="en-US" altLang="zh-CN" b="1" baseline="-25000" dirty="0">
                <a:cs typeface="Times New Roman" panose="02020603050405020304" pitchFamily="18" charset="0"/>
              </a:rPr>
              <a:t>1</a:t>
            </a:r>
            <a:r>
              <a:rPr lang="zh-CN" altLang="en-US" b="1" dirty="0">
                <a:cs typeface="Times New Roman" panose="02020603050405020304" pitchFamily="18" charset="0"/>
              </a:rPr>
              <a:t>点反射，波谷在</a:t>
            </a:r>
            <a:r>
              <a:rPr lang="en-US" altLang="zh-CN" b="1" i="1" dirty="0"/>
              <a:t>S</a:t>
            </a:r>
            <a:r>
              <a:rPr lang="en-US" altLang="zh-CN" b="1" baseline="-25000" dirty="0"/>
              <a:t>2</a:t>
            </a:r>
            <a:r>
              <a:rPr lang="zh-CN" altLang="en-US" b="1" dirty="0"/>
              <a:t>点反射 </a:t>
            </a:r>
            <a:r>
              <a:rPr lang="en-US" altLang="zh-CN" b="1" dirty="0">
                <a:solidFill>
                  <a:srgbClr val="CC00CC"/>
                </a:solidFill>
              </a:rPr>
              <a:t>→</a:t>
            </a:r>
            <a:r>
              <a:rPr lang="zh-CN" altLang="en-US" b="1" dirty="0"/>
              <a:t>物镜</a:t>
            </a:r>
            <a:r>
              <a:rPr lang="en-US" altLang="zh-CN" b="1" dirty="0"/>
              <a:t>5</a:t>
            </a:r>
            <a:r>
              <a:rPr lang="zh-CN" altLang="en-US" b="1" dirty="0"/>
              <a:t>，分别成像在分划板</a:t>
            </a:r>
            <a:r>
              <a:rPr lang="en-US" altLang="zh-CN" b="1" dirty="0"/>
              <a:t>6</a:t>
            </a:r>
            <a:r>
              <a:rPr lang="zh-CN" altLang="en-US" b="1" dirty="0"/>
              <a:t>上的</a:t>
            </a:r>
            <a:r>
              <a:rPr lang="en-US" altLang="zh-CN" b="1" i="1" dirty="0"/>
              <a:t>S</a:t>
            </a:r>
            <a:r>
              <a:rPr lang="en-US" altLang="zh-CN" b="1" i="1" dirty="0">
                <a:cs typeface="Times New Roman" panose="02020603050405020304" pitchFamily="18" charset="0"/>
              </a:rPr>
              <a:t>“</a:t>
            </a:r>
            <a:r>
              <a:rPr lang="en-US" altLang="zh-CN" b="1" baseline="-25000" dirty="0"/>
              <a:t>1</a:t>
            </a:r>
            <a:r>
              <a:rPr lang="en-US" altLang="zh-CN" b="1" dirty="0"/>
              <a:t> </a:t>
            </a:r>
            <a:r>
              <a:rPr lang="zh-CN" altLang="en-US" b="1" dirty="0"/>
              <a:t>和  </a:t>
            </a:r>
            <a:r>
              <a:rPr lang="en-US" altLang="zh-CN" b="1" i="1" dirty="0"/>
              <a:t>S</a:t>
            </a:r>
            <a:r>
              <a:rPr lang="en-US" altLang="zh-CN" b="1" i="1" dirty="0">
                <a:cs typeface="Times New Roman" panose="02020603050405020304" pitchFamily="18" charset="0"/>
              </a:rPr>
              <a:t>”</a:t>
            </a:r>
            <a:r>
              <a:rPr lang="en-US" altLang="zh-CN" b="1" baseline="-25000" dirty="0"/>
              <a:t>2</a:t>
            </a:r>
            <a:r>
              <a:rPr lang="zh-CN" altLang="en-US" b="1" dirty="0"/>
              <a:t>点。其峰、谷影像高度差为</a:t>
            </a:r>
            <a:r>
              <a:rPr lang="en-US" altLang="zh-CN" b="1" i="1" dirty="0"/>
              <a:t>h</a:t>
            </a:r>
            <a:r>
              <a:rPr lang="en-US" altLang="zh-CN" b="1" i="1" dirty="0">
                <a:cs typeface="Times New Roman" panose="02020603050405020304" pitchFamily="18" charset="0"/>
              </a:rPr>
              <a:t>“</a:t>
            </a:r>
            <a:r>
              <a:rPr lang="zh-CN" altLang="en-US" b="1" i="1" dirty="0">
                <a:cs typeface="Times New Roman" panose="02020603050405020304" pitchFamily="18" charset="0"/>
              </a:rPr>
              <a:t>。</a:t>
            </a:r>
            <a:r>
              <a:rPr lang="zh-CN" altLang="en-US" b="1" dirty="0">
                <a:cs typeface="Times New Roman" panose="02020603050405020304" pitchFamily="18" charset="0"/>
              </a:rPr>
              <a:t>测出此值，按定义可测出评定参数</a:t>
            </a:r>
            <a:r>
              <a:rPr lang="en-US" altLang="zh-CN" b="1" i="1" dirty="0" err="1">
                <a:cs typeface="Times New Roman" panose="02020603050405020304" pitchFamily="18" charset="0"/>
              </a:rPr>
              <a:t>Rz</a:t>
            </a:r>
            <a:r>
              <a:rPr lang="zh-CN" altLang="en-US" b="1" dirty="0">
                <a:cs typeface="Times New Roman" panose="02020603050405020304" pitchFamily="18" charset="0"/>
              </a:rPr>
              <a:t>的数值。</a:t>
            </a:r>
            <a:endParaRPr lang="zh-CN" altLang="en-US" b="1" dirty="0">
              <a:cs typeface="Times New Roman" panose="02020603050405020304" pitchFamily="18" charset="0"/>
            </a:endParaRPr>
          </a:p>
        </p:txBody>
      </p:sp>
      <p:sp>
        <p:nvSpPr>
          <p:cNvPr id="126994" name="Text Box 18"/>
          <p:cNvSpPr txBox="1">
            <a:spLocks noChangeArrowheads="1"/>
          </p:cNvSpPr>
          <p:nvPr/>
        </p:nvSpPr>
        <p:spPr bwMode="auto">
          <a:xfrm>
            <a:off x="639602" y="4598027"/>
            <a:ext cx="8466298" cy="1387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按光切法原理设计制造的表面粗糙度轮廓测量的仪器为光切显微镜（或称双管显微镜），其测量范围</a:t>
            </a:r>
            <a:r>
              <a:rPr lang="en-US" altLang="zh-CN" b="1" i="1" dirty="0" err="1"/>
              <a:t>Rz</a:t>
            </a:r>
            <a:r>
              <a:rPr lang="zh-CN" altLang="en-US" b="1" dirty="0"/>
              <a:t>为</a:t>
            </a:r>
            <a:r>
              <a:rPr lang="en-US" altLang="zh-CN" b="1" dirty="0"/>
              <a:t>0.8~80μm</a:t>
            </a:r>
            <a:r>
              <a:rPr lang="zh-CN" altLang="en-US" b="1" dirty="0" smtClean="0"/>
              <a:t>。见</a:t>
            </a:r>
            <a:r>
              <a:rPr lang="zh-CN" altLang="en-US" b="1" dirty="0"/>
              <a:t>赵熙萍主编</a:t>
            </a:r>
            <a:r>
              <a:rPr lang="en-US" altLang="zh-CN" b="1" dirty="0"/>
              <a:t>《</a:t>
            </a:r>
            <a:r>
              <a:rPr lang="zh-CN" altLang="en-US" b="1" dirty="0"/>
              <a:t>实验指导书与课程大作业</a:t>
            </a:r>
            <a:r>
              <a:rPr lang="en-US" altLang="zh-CN" b="1" dirty="0"/>
              <a:t>》</a:t>
            </a:r>
            <a:r>
              <a:rPr lang="zh-CN" altLang="en-US" b="1" dirty="0"/>
              <a:t>实验</a:t>
            </a:r>
            <a:r>
              <a:rPr lang="en-US" altLang="zh-CN" b="1" dirty="0"/>
              <a:t>4.1</a:t>
            </a:r>
            <a:r>
              <a:rPr lang="zh-CN" altLang="en-US" b="1" dirty="0"/>
              <a:t>。</a:t>
            </a:r>
            <a:endParaRPr lang="zh-CN" altLang="en-US" b="1" dirty="0">
              <a:cs typeface="Times New Roman" panose="02020603050405020304" pitchFamily="18" charset="0"/>
            </a:endParaRPr>
          </a:p>
        </p:txBody>
      </p:sp>
      <p:sp>
        <p:nvSpPr>
          <p:cNvPr id="1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63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68522" y="1235977"/>
            <a:ext cx="3457575"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6991"/>
                                        </p:tgtEl>
                                        <p:attrNameLst>
                                          <p:attrName>style.visibility</p:attrName>
                                        </p:attrNameLst>
                                      </p:cBhvr>
                                      <p:to>
                                        <p:strVal val="visible"/>
                                      </p:to>
                                    </p:set>
                                    <p:animEffect transition="in" filter="wipe(left)">
                                      <p:cBhvr>
                                        <p:cTn id="7" dur="2000"/>
                                        <p:tgtEl>
                                          <p:spTgt spid="12699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6322"/>
                                        </p:tgtEl>
                                        <p:attrNameLst>
                                          <p:attrName>style.visibility</p:attrName>
                                        </p:attrNameLst>
                                      </p:cBhvr>
                                      <p:to>
                                        <p:strVal val="visible"/>
                                      </p:to>
                                    </p:set>
                                    <p:anim calcmode="lin" valueType="num">
                                      <p:cBhvr additive="base">
                                        <p:cTn id="12" dur="500" fill="hold"/>
                                        <p:tgtEl>
                                          <p:spTgt spid="56322"/>
                                        </p:tgtEl>
                                        <p:attrNameLst>
                                          <p:attrName>ppt_x</p:attrName>
                                        </p:attrNameLst>
                                      </p:cBhvr>
                                      <p:tavLst>
                                        <p:tav tm="0">
                                          <p:val>
                                            <p:strVal val="1+#ppt_w/2"/>
                                          </p:val>
                                        </p:tav>
                                        <p:tav tm="100000">
                                          <p:val>
                                            <p:strVal val="#ppt_x"/>
                                          </p:val>
                                        </p:tav>
                                      </p:tavLst>
                                    </p:anim>
                                    <p:anim calcmode="lin" valueType="num">
                                      <p:cBhvr additive="base">
                                        <p:cTn id="13" dur="500" fill="hold"/>
                                        <p:tgtEl>
                                          <p:spTgt spid="563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6992"/>
                                        </p:tgtEl>
                                        <p:attrNameLst>
                                          <p:attrName>style.visibility</p:attrName>
                                        </p:attrNameLst>
                                      </p:cBhvr>
                                      <p:to>
                                        <p:strVal val="visible"/>
                                      </p:to>
                                    </p:set>
                                    <p:animEffect transition="in" filter="wipe(left)">
                                      <p:cBhvr>
                                        <p:cTn id="18" dur="2000"/>
                                        <p:tgtEl>
                                          <p:spTgt spid="12699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6993"/>
                                        </p:tgtEl>
                                        <p:attrNameLst>
                                          <p:attrName>style.visibility</p:attrName>
                                        </p:attrNameLst>
                                      </p:cBhvr>
                                      <p:to>
                                        <p:strVal val="visible"/>
                                      </p:to>
                                    </p:set>
                                    <p:animEffect transition="in" filter="wipe(left)">
                                      <p:cBhvr>
                                        <p:cTn id="23" dur="2000"/>
                                        <p:tgtEl>
                                          <p:spTgt spid="12699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6994"/>
                                        </p:tgtEl>
                                        <p:attrNameLst>
                                          <p:attrName>style.visibility</p:attrName>
                                        </p:attrNameLst>
                                      </p:cBhvr>
                                      <p:to>
                                        <p:strVal val="visible"/>
                                      </p:to>
                                    </p:set>
                                    <p:animEffect transition="in" filter="wipe(left)">
                                      <p:cBhvr>
                                        <p:cTn id="28" dur="2000"/>
                                        <p:tgtEl>
                                          <p:spTgt spid="126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91" grpId="0"/>
      <p:bldP spid="126992" grpId="0" bldLvl="0" animBg="1"/>
      <p:bldP spid="126993" grpId="0"/>
      <p:bldP spid="12699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Text Box 4"/>
          <p:cNvSpPr txBox="1">
            <a:spLocks noChangeArrowheads="1"/>
          </p:cNvSpPr>
          <p:nvPr/>
        </p:nvSpPr>
        <p:spPr bwMode="auto">
          <a:xfrm>
            <a:off x="1194910" y="205741"/>
            <a:ext cx="2426970"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3. </a:t>
            </a:r>
            <a:r>
              <a:rPr lang="zh-CN" altLang="en-US" b="1" dirty="0">
                <a:solidFill>
                  <a:srgbClr val="CC3300"/>
                </a:solidFill>
              </a:rPr>
              <a:t>针描法</a:t>
            </a:r>
            <a:r>
              <a:rPr lang="zh-CN" altLang="en-US" b="1" dirty="0"/>
              <a:t>  </a:t>
            </a:r>
            <a:endParaRPr lang="zh-CN" altLang="en-US" b="1" dirty="0"/>
          </a:p>
        </p:txBody>
      </p:sp>
      <p:sp>
        <p:nvSpPr>
          <p:cNvPr id="124933" name="Text Box 5"/>
          <p:cNvSpPr txBox="1">
            <a:spLocks noChangeArrowheads="1"/>
          </p:cNvSpPr>
          <p:nvPr/>
        </p:nvSpPr>
        <p:spPr bwMode="auto">
          <a:xfrm>
            <a:off x="584123" y="626746"/>
            <a:ext cx="8559878"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00"/>
                </a:solidFill>
              </a:rPr>
              <a:t>        针描法</a:t>
            </a:r>
            <a:r>
              <a:rPr lang="zh-CN" altLang="en-US" b="1" dirty="0"/>
              <a:t> 是利用仪器的触针在被测表面上轻轻地划过，被测表面的表面粗糙度轮廓将使触针作垂直方向的位移， 再通过传感器把位移转换成电量，经信号放大后输入计算机，在计算机的显示器上可以读出被测表面粗糙度轮廓的评定参数值。</a:t>
            </a:r>
            <a:endParaRPr lang="zh-CN" altLang="en-US" b="1" dirty="0"/>
          </a:p>
        </p:txBody>
      </p:sp>
      <p:sp>
        <p:nvSpPr>
          <p:cNvPr id="124934" name="Rectangle 6"/>
          <p:cNvSpPr>
            <a:spLocks noChangeArrowheads="1"/>
          </p:cNvSpPr>
          <p:nvPr/>
        </p:nvSpPr>
        <p:spPr bwMode="auto">
          <a:xfrm>
            <a:off x="1199675" y="2152651"/>
            <a:ext cx="8607901"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r>
              <a:rPr lang="zh-CN" altLang="en-US" sz="2400" b="1" dirty="0"/>
              <a:t>也可以由记录器绘制出被测表面粗糙度轮廓的误差图形。</a:t>
            </a:r>
            <a:endParaRPr lang="zh-CN" altLang="en-US" sz="2400" b="1" dirty="0"/>
          </a:p>
        </p:txBody>
      </p:sp>
      <p:sp>
        <p:nvSpPr>
          <p:cNvPr id="124935" name="Text Box 7"/>
          <p:cNvSpPr txBox="1">
            <a:spLocks noChangeArrowheads="1"/>
          </p:cNvSpPr>
          <p:nvPr/>
        </p:nvSpPr>
        <p:spPr bwMode="auto">
          <a:xfrm>
            <a:off x="1274762" y="3393759"/>
            <a:ext cx="4449763"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针描法测量原理见图</a:t>
            </a:r>
            <a:r>
              <a:rPr lang="en-US" altLang="zh-CN" b="1" dirty="0"/>
              <a:t>5.13</a:t>
            </a:r>
            <a:r>
              <a:rPr lang="zh-CN" altLang="en-US" b="1" dirty="0"/>
              <a:t>所示。  </a:t>
            </a:r>
            <a:endParaRPr lang="zh-CN" altLang="en-US" b="1" dirty="0"/>
          </a:p>
        </p:txBody>
      </p:sp>
      <p:sp>
        <p:nvSpPr>
          <p:cNvPr id="124939" name="Text Box 11"/>
          <p:cNvSpPr txBox="1">
            <a:spLocks noChangeArrowheads="1"/>
          </p:cNvSpPr>
          <p:nvPr/>
        </p:nvSpPr>
        <p:spPr bwMode="auto">
          <a:xfrm>
            <a:off x="608093" y="2578417"/>
            <a:ext cx="5468938"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a:t>
            </a:r>
            <a:r>
              <a:rPr lang="zh-CN" altLang="en-US" b="1" dirty="0">
                <a:solidFill>
                  <a:srgbClr val="FF3300"/>
                </a:solidFill>
              </a:rPr>
              <a:t>轮廓仪</a:t>
            </a:r>
            <a:r>
              <a:rPr lang="zh-CN" altLang="en-US" b="1" dirty="0"/>
              <a:t>就是按针描法原理设计</a:t>
            </a:r>
            <a:endParaRPr lang="zh-CN" altLang="en-US" b="1" dirty="0"/>
          </a:p>
          <a:p>
            <a:pPr eaLnBrk="1" hangingPunct="1"/>
            <a:r>
              <a:rPr lang="zh-CN" altLang="en-US" b="1" dirty="0"/>
              <a:t>制造的表面粗糙度测量仪。</a:t>
            </a:r>
            <a:endParaRPr lang="zh-CN" altLang="en-US" b="1" dirty="0"/>
          </a:p>
        </p:txBody>
      </p:sp>
      <p:sp>
        <p:nvSpPr>
          <p:cNvPr id="124940" name="Text Box 12"/>
          <p:cNvSpPr txBox="1">
            <a:spLocks noChangeArrowheads="1"/>
          </p:cNvSpPr>
          <p:nvPr/>
        </p:nvSpPr>
        <p:spPr bwMode="auto">
          <a:xfrm>
            <a:off x="592139" y="4662488"/>
            <a:ext cx="4732336"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轮廓仪可以测量 </a:t>
            </a:r>
            <a:r>
              <a:rPr lang="en-US" altLang="zh-CN" b="1" i="1" dirty="0">
                <a:solidFill>
                  <a:srgbClr val="FF3300"/>
                </a:solidFill>
              </a:rPr>
              <a:t>Ra</a:t>
            </a:r>
            <a:r>
              <a:rPr lang="zh-CN" altLang="en-US" b="1" dirty="0">
                <a:solidFill>
                  <a:srgbClr val="FF3300"/>
                </a:solidFill>
              </a:rPr>
              <a:t>、</a:t>
            </a:r>
            <a:r>
              <a:rPr lang="en-US" altLang="zh-CN" b="1" i="1" dirty="0" err="1">
                <a:solidFill>
                  <a:srgbClr val="FF3300"/>
                </a:solidFill>
              </a:rPr>
              <a:t>Rz</a:t>
            </a:r>
            <a:r>
              <a:rPr lang="zh-CN" altLang="en-US" b="1" dirty="0">
                <a:solidFill>
                  <a:srgbClr val="FF3300"/>
                </a:solidFill>
              </a:rPr>
              <a:t>、</a:t>
            </a:r>
            <a:r>
              <a:rPr lang="en-US" altLang="zh-CN" b="1" i="1" dirty="0" err="1">
                <a:solidFill>
                  <a:srgbClr val="FF3300"/>
                </a:solidFill>
              </a:rPr>
              <a:t>Rsm</a:t>
            </a:r>
            <a:r>
              <a:rPr lang="en-US" altLang="zh-CN" b="1" i="1" dirty="0"/>
              <a:t> </a:t>
            </a:r>
            <a:r>
              <a:rPr lang="zh-CN" altLang="en-US" b="1" dirty="0"/>
              <a:t>等多个参数值。</a:t>
            </a:r>
            <a:endParaRPr lang="zh-CN" altLang="en-US" b="1" dirty="0"/>
          </a:p>
        </p:txBody>
      </p:sp>
      <p:sp>
        <p:nvSpPr>
          <p:cNvPr id="124941" name="Text Box 13"/>
          <p:cNvSpPr txBox="1">
            <a:spLocks noChangeArrowheads="1"/>
          </p:cNvSpPr>
          <p:nvPr/>
        </p:nvSpPr>
        <p:spPr bwMode="auto">
          <a:xfrm>
            <a:off x="582454" y="3840480"/>
            <a:ext cx="4932521"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smtClean="0"/>
              <a:t>         根据</a:t>
            </a:r>
            <a:r>
              <a:rPr lang="zh-CN" altLang="en-US" b="1" dirty="0"/>
              <a:t>转换原理的不同，有电感式、电容式和压电式的轮廓仪。</a:t>
            </a:r>
            <a:endParaRPr lang="zh-CN" altLang="en-US" b="1" dirty="0"/>
          </a:p>
        </p:txBody>
      </p:sp>
      <p:sp>
        <p:nvSpPr>
          <p:cNvPr id="124942" name="Text Box 14"/>
          <p:cNvSpPr txBox="1">
            <a:spLocks noChangeArrowheads="1"/>
          </p:cNvSpPr>
          <p:nvPr/>
        </p:nvSpPr>
        <p:spPr bwMode="auto">
          <a:xfrm>
            <a:off x="541259" y="5514621"/>
            <a:ext cx="8517016"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a:t>
            </a:r>
            <a:r>
              <a:rPr lang="zh-CN" altLang="en-US" b="1" dirty="0" smtClean="0"/>
              <a:t> 除</a:t>
            </a:r>
            <a:r>
              <a:rPr lang="zh-CN" altLang="en-US" b="1" dirty="0"/>
              <a:t>上述的轮廓仪外，还有</a:t>
            </a:r>
            <a:r>
              <a:rPr lang="zh-CN" altLang="en-US" b="1" dirty="0">
                <a:solidFill>
                  <a:srgbClr val="FF3300"/>
                </a:solidFill>
              </a:rPr>
              <a:t>光学触针轮廓仪</a:t>
            </a:r>
            <a:r>
              <a:rPr lang="zh-CN" altLang="en-US" b="1" dirty="0"/>
              <a:t>，它是非接触测量，可以防止划伤零件表面。这种仪器通常直接显示</a:t>
            </a:r>
            <a:r>
              <a:rPr lang="en-US" altLang="zh-CN" b="1" i="1" dirty="0"/>
              <a:t>Ra</a:t>
            </a:r>
            <a:r>
              <a:rPr lang="zh-CN" altLang="en-US" b="1" dirty="0"/>
              <a:t>值。</a:t>
            </a:r>
            <a:endParaRPr lang="en-US" altLang="zh-CN" b="1" i="1" dirty="0"/>
          </a:p>
        </p:txBody>
      </p:sp>
      <p:sp>
        <p:nvSpPr>
          <p:cNvPr id="1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73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00676" y="2633862"/>
            <a:ext cx="4064000" cy="2515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wipe(left)">
                                      <p:cBhvr>
                                        <p:cTn id="7" dur="500"/>
                                        <p:tgtEl>
                                          <p:spTgt spid="1249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 calcmode="lin" valueType="num">
                                      <p:cBhvr additive="base">
                                        <p:cTn id="12" dur="500" fill="hold"/>
                                        <p:tgtEl>
                                          <p:spTgt spid="57346"/>
                                        </p:tgtEl>
                                        <p:attrNameLst>
                                          <p:attrName>ppt_x</p:attrName>
                                        </p:attrNameLst>
                                      </p:cBhvr>
                                      <p:tavLst>
                                        <p:tav tm="0">
                                          <p:val>
                                            <p:strVal val="1+#ppt_w/2"/>
                                          </p:val>
                                        </p:tav>
                                        <p:tav tm="100000">
                                          <p:val>
                                            <p:strVal val="#ppt_x"/>
                                          </p:val>
                                        </p:tav>
                                      </p:tavLst>
                                    </p:anim>
                                    <p:anim calcmode="lin" valueType="num">
                                      <p:cBhvr additive="base">
                                        <p:cTn id="13" dur="500" fill="hold"/>
                                        <p:tgtEl>
                                          <p:spTgt spid="5734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4933"/>
                                        </p:tgtEl>
                                        <p:attrNameLst>
                                          <p:attrName>style.visibility</p:attrName>
                                        </p:attrNameLst>
                                      </p:cBhvr>
                                      <p:to>
                                        <p:strVal val="visible"/>
                                      </p:to>
                                    </p:set>
                                    <p:animEffect transition="in" filter="wipe(left)">
                                      <p:cBhvr>
                                        <p:cTn id="18" dur="2000"/>
                                        <p:tgtEl>
                                          <p:spTgt spid="12493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4934"/>
                                        </p:tgtEl>
                                        <p:attrNameLst>
                                          <p:attrName>style.visibility</p:attrName>
                                        </p:attrNameLst>
                                      </p:cBhvr>
                                      <p:to>
                                        <p:strVal val="visible"/>
                                      </p:to>
                                    </p:set>
                                    <p:animEffect transition="in" filter="wipe(left)">
                                      <p:cBhvr>
                                        <p:cTn id="23" dur="2000"/>
                                        <p:tgtEl>
                                          <p:spTgt spid="1249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4939"/>
                                        </p:tgtEl>
                                        <p:attrNameLst>
                                          <p:attrName>style.visibility</p:attrName>
                                        </p:attrNameLst>
                                      </p:cBhvr>
                                      <p:to>
                                        <p:strVal val="visible"/>
                                      </p:to>
                                    </p:set>
                                    <p:animEffect transition="in" filter="wipe(left)">
                                      <p:cBhvr>
                                        <p:cTn id="28" dur="2000"/>
                                        <p:tgtEl>
                                          <p:spTgt spid="12493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4935"/>
                                        </p:tgtEl>
                                        <p:attrNameLst>
                                          <p:attrName>style.visibility</p:attrName>
                                        </p:attrNameLst>
                                      </p:cBhvr>
                                      <p:to>
                                        <p:strVal val="visible"/>
                                      </p:to>
                                    </p:set>
                                    <p:animEffect transition="in" filter="wipe(left)">
                                      <p:cBhvr>
                                        <p:cTn id="33" dur="2000"/>
                                        <p:tgtEl>
                                          <p:spTgt spid="1249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4941"/>
                                        </p:tgtEl>
                                        <p:attrNameLst>
                                          <p:attrName>style.visibility</p:attrName>
                                        </p:attrNameLst>
                                      </p:cBhvr>
                                      <p:to>
                                        <p:strVal val="visible"/>
                                      </p:to>
                                    </p:set>
                                    <p:animEffect transition="in" filter="wipe(left)">
                                      <p:cBhvr>
                                        <p:cTn id="38" dur="2000"/>
                                        <p:tgtEl>
                                          <p:spTgt spid="12494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4940"/>
                                        </p:tgtEl>
                                        <p:attrNameLst>
                                          <p:attrName>style.visibility</p:attrName>
                                        </p:attrNameLst>
                                      </p:cBhvr>
                                      <p:to>
                                        <p:strVal val="visible"/>
                                      </p:to>
                                    </p:set>
                                    <p:animEffect transition="in" filter="wipe(left)">
                                      <p:cBhvr>
                                        <p:cTn id="43" dur="2000"/>
                                        <p:tgtEl>
                                          <p:spTgt spid="12494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24942"/>
                                        </p:tgtEl>
                                        <p:attrNameLst>
                                          <p:attrName>style.visibility</p:attrName>
                                        </p:attrNameLst>
                                      </p:cBhvr>
                                      <p:to>
                                        <p:strVal val="visible"/>
                                      </p:to>
                                    </p:set>
                                    <p:animEffect transition="in" filter="wipe(left)">
                                      <p:cBhvr>
                                        <p:cTn id="48" dur="2000"/>
                                        <p:tgtEl>
                                          <p:spTgt spid="124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p:bldP spid="124933" grpId="0"/>
      <p:bldP spid="124934" grpId="0"/>
      <p:bldP spid="124935" grpId="0"/>
      <p:bldP spid="124939" grpId="0"/>
      <p:bldP spid="124940" grpId="0"/>
      <p:bldP spid="124941" grpId="0"/>
      <p:bldP spid="12494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9" name="Text Box 7"/>
          <p:cNvSpPr txBox="1">
            <a:spLocks noChangeArrowheads="1"/>
          </p:cNvSpPr>
          <p:nvPr/>
        </p:nvSpPr>
        <p:spPr bwMode="auto">
          <a:xfrm>
            <a:off x="1340009" y="1108158"/>
            <a:ext cx="2426970"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4. </a:t>
            </a:r>
            <a:r>
              <a:rPr lang="zh-CN" altLang="en-US" b="1" dirty="0">
                <a:solidFill>
                  <a:srgbClr val="FF3300"/>
                </a:solidFill>
              </a:rPr>
              <a:t>干涉法  </a:t>
            </a:r>
            <a:endParaRPr lang="zh-CN" altLang="en-US" b="1" dirty="0">
              <a:solidFill>
                <a:srgbClr val="FF3300"/>
              </a:solidFill>
            </a:endParaRPr>
          </a:p>
        </p:txBody>
      </p:sp>
      <p:sp>
        <p:nvSpPr>
          <p:cNvPr id="125960" name="Text Box 8"/>
          <p:cNvSpPr txBox="1">
            <a:spLocks noChangeArrowheads="1"/>
          </p:cNvSpPr>
          <p:nvPr/>
        </p:nvSpPr>
        <p:spPr bwMode="auto">
          <a:xfrm>
            <a:off x="1375093" y="1560594"/>
            <a:ext cx="7905591"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FF3300"/>
                </a:solidFill>
              </a:rPr>
              <a:t>干涉法</a:t>
            </a:r>
            <a:r>
              <a:rPr lang="zh-CN" altLang="en-US" b="1" dirty="0"/>
              <a:t>是利用光波干涉原理测量表面粗糙度轮廓的方法。  </a:t>
            </a:r>
            <a:endParaRPr lang="zh-CN" altLang="en-US" b="1" dirty="0"/>
          </a:p>
        </p:txBody>
      </p:sp>
      <p:sp>
        <p:nvSpPr>
          <p:cNvPr id="125961" name="Text Box 9"/>
          <p:cNvSpPr txBox="1">
            <a:spLocks noChangeArrowheads="1"/>
          </p:cNvSpPr>
          <p:nvPr/>
        </p:nvSpPr>
        <p:spPr bwMode="auto">
          <a:xfrm>
            <a:off x="595392" y="2106377"/>
            <a:ext cx="8110458" cy="1788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solidFill>
                  <a:srgbClr val="FF3300"/>
                </a:solidFill>
              </a:rPr>
              <a:t>  </a:t>
            </a:r>
            <a:r>
              <a:rPr lang="zh-CN" altLang="en-US" b="1" dirty="0" smtClean="0">
                <a:solidFill>
                  <a:srgbClr val="FF3300"/>
                </a:solidFill>
              </a:rPr>
              <a:t>       干涉显微镜</a:t>
            </a:r>
            <a:r>
              <a:rPr lang="zh-CN" altLang="en-US" b="1" dirty="0"/>
              <a:t>就是根据干涉原理设计制造的测量表面粗糙度轮廓的仪器。</a:t>
            </a:r>
            <a:r>
              <a:rPr lang="zh-CN" altLang="en-US" b="1" dirty="0">
                <a:solidFill>
                  <a:srgbClr val="CC3300"/>
                </a:solidFill>
              </a:rPr>
              <a:t>该仪器可以按定义测出</a:t>
            </a:r>
            <a:r>
              <a:rPr lang="en-US" altLang="zh-CN" b="1" i="1" dirty="0" err="1">
                <a:solidFill>
                  <a:srgbClr val="CC3300"/>
                </a:solidFill>
              </a:rPr>
              <a:t>Rz</a:t>
            </a:r>
            <a:r>
              <a:rPr lang="zh-CN" altLang="en-US" b="1" dirty="0">
                <a:solidFill>
                  <a:srgbClr val="CC3300"/>
                </a:solidFill>
              </a:rPr>
              <a:t>值</a:t>
            </a:r>
            <a:r>
              <a:rPr lang="en-US" altLang="zh-CN" b="1" dirty="0">
                <a:solidFill>
                  <a:srgbClr val="CC3300"/>
                </a:solidFill>
              </a:rPr>
              <a:t>,</a:t>
            </a:r>
            <a:r>
              <a:rPr lang="zh-CN" altLang="en-US" b="1" dirty="0"/>
              <a:t>其测量范围为</a:t>
            </a:r>
            <a:r>
              <a:rPr lang="zh-CN" altLang="en-US" b="1" dirty="0">
                <a:solidFill>
                  <a:srgbClr val="CC3300"/>
                </a:solidFill>
              </a:rPr>
              <a:t> </a:t>
            </a:r>
            <a:r>
              <a:rPr lang="en-US" altLang="zh-CN" b="1" dirty="0" smtClean="0"/>
              <a:t>0.025~0.8μm</a:t>
            </a:r>
            <a:r>
              <a:rPr lang="zh-CN" altLang="en-US" b="1" dirty="0" smtClean="0"/>
              <a:t>。具体</a:t>
            </a:r>
            <a:r>
              <a:rPr lang="zh-CN" altLang="en-US" b="1" dirty="0"/>
              <a:t>内容见赵熙萍主编</a:t>
            </a:r>
            <a:r>
              <a:rPr lang="en-US" altLang="zh-CN" b="1" dirty="0"/>
              <a:t>《</a:t>
            </a:r>
            <a:r>
              <a:rPr lang="zh-CN" altLang="en-US" b="1" dirty="0"/>
              <a:t>实验指导书与课程大作业</a:t>
            </a:r>
            <a:r>
              <a:rPr lang="en-US" altLang="zh-CN" b="1" dirty="0"/>
              <a:t>》</a:t>
            </a:r>
            <a:r>
              <a:rPr lang="zh-CN" altLang="en-US" b="1" dirty="0"/>
              <a:t>实验</a:t>
            </a:r>
            <a:r>
              <a:rPr lang="en-US" altLang="zh-CN" b="1" dirty="0"/>
              <a:t>4.2</a:t>
            </a:r>
            <a:r>
              <a:rPr lang="zh-CN" altLang="en-US" b="1" dirty="0"/>
              <a:t>。</a:t>
            </a:r>
            <a:endParaRPr lang="zh-CN" altLang="en-US" b="1" dirty="0">
              <a:solidFill>
                <a:srgbClr val="CC3300"/>
              </a:solidFill>
            </a:endParaRPr>
          </a:p>
        </p:txBody>
      </p:sp>
      <p:sp>
        <p:nvSpPr>
          <p:cNvPr id="125963" name="Text Box 11"/>
          <p:cNvSpPr txBox="1">
            <a:spLocks noChangeArrowheads="1"/>
          </p:cNvSpPr>
          <p:nvPr/>
        </p:nvSpPr>
        <p:spPr bwMode="auto">
          <a:xfrm>
            <a:off x="1168401" y="3903784"/>
            <a:ext cx="5775324"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干涉显微镜的光路系统图如图</a:t>
            </a:r>
            <a:r>
              <a:rPr lang="en-US" altLang="zh-CN" b="1" dirty="0"/>
              <a:t>5.14</a:t>
            </a:r>
            <a:r>
              <a:rPr lang="zh-CN" altLang="en-US" b="1" dirty="0"/>
              <a:t>所</a:t>
            </a:r>
            <a:r>
              <a:rPr lang="zh-CN" altLang="en-US" b="1" dirty="0" smtClean="0"/>
              <a:t>示。</a:t>
            </a:r>
            <a:endParaRPr lang="zh-CN" altLang="en-US" b="1" dirty="0"/>
          </a:p>
        </p:txBody>
      </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5959"/>
                                        </p:tgtEl>
                                        <p:attrNameLst>
                                          <p:attrName>style.visibility</p:attrName>
                                        </p:attrNameLst>
                                      </p:cBhvr>
                                      <p:to>
                                        <p:strVal val="visible"/>
                                      </p:to>
                                    </p:set>
                                    <p:animEffect transition="in" filter="wipe(left)">
                                      <p:cBhvr>
                                        <p:cTn id="7" dur="500"/>
                                        <p:tgtEl>
                                          <p:spTgt spid="1259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Effect transition="in" filter="wipe(left)">
                                      <p:cBhvr>
                                        <p:cTn id="12" dur="2000"/>
                                        <p:tgtEl>
                                          <p:spTgt spid="1259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5961"/>
                                        </p:tgtEl>
                                        <p:attrNameLst>
                                          <p:attrName>style.visibility</p:attrName>
                                        </p:attrNameLst>
                                      </p:cBhvr>
                                      <p:to>
                                        <p:strVal val="visible"/>
                                      </p:to>
                                    </p:set>
                                    <p:animEffect transition="in" filter="wipe(left)">
                                      <p:cBhvr>
                                        <p:cTn id="17" dur="2000"/>
                                        <p:tgtEl>
                                          <p:spTgt spid="1259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5963"/>
                                        </p:tgtEl>
                                        <p:attrNameLst>
                                          <p:attrName>style.visibility</p:attrName>
                                        </p:attrNameLst>
                                      </p:cBhvr>
                                      <p:to>
                                        <p:strVal val="visible"/>
                                      </p:to>
                                    </p:set>
                                    <p:animEffect transition="in" filter="wipe(left)">
                                      <p:cBhvr>
                                        <p:cTn id="22" dur="2000"/>
                                        <p:tgtEl>
                                          <p:spTgt spid="12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9" grpId="0"/>
      <p:bldP spid="125960" grpId="0"/>
      <p:bldP spid="125961" grpId="0"/>
      <p:bldP spid="12596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59" name="Text Box 27"/>
          <p:cNvSpPr txBox="1">
            <a:spLocks noChangeArrowheads="1"/>
          </p:cNvSpPr>
          <p:nvPr/>
        </p:nvSpPr>
        <p:spPr bwMode="auto">
          <a:xfrm>
            <a:off x="1130538" y="1901190"/>
            <a:ext cx="5497830" cy="442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两束光线会合后形成一组干涉条纹。</a:t>
            </a:r>
            <a:endParaRPr lang="zh-CN" altLang="en-US" sz="2500" b="1" dirty="0"/>
          </a:p>
        </p:txBody>
      </p:sp>
      <p:sp>
        <p:nvSpPr>
          <p:cNvPr id="120860" name="Text Box 28"/>
          <p:cNvSpPr txBox="1">
            <a:spLocks noChangeArrowheads="1"/>
          </p:cNvSpPr>
          <p:nvPr/>
        </p:nvSpPr>
        <p:spPr bwMode="auto">
          <a:xfrm>
            <a:off x="545625" y="2337436"/>
            <a:ext cx="4197825" cy="1212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       干涉条纹的弯曲程度反映了被测表面不平度的状况，如图</a:t>
            </a:r>
            <a:r>
              <a:rPr lang="en-US" altLang="zh-CN" sz="2500" b="1" dirty="0"/>
              <a:t>5.14</a:t>
            </a:r>
            <a:r>
              <a:rPr lang="zh-CN" altLang="en-US" sz="2500" b="1" dirty="0"/>
              <a:t>（</a:t>
            </a:r>
            <a:r>
              <a:rPr lang="en-US" altLang="zh-CN" sz="2500" b="1" dirty="0"/>
              <a:t>b</a:t>
            </a:r>
            <a:r>
              <a:rPr lang="zh-CN" altLang="en-US" sz="2500" b="1" dirty="0"/>
              <a:t>）所示。</a:t>
            </a:r>
            <a:endParaRPr lang="zh-CN" altLang="en-US" sz="2500" b="1" dirty="0"/>
          </a:p>
        </p:txBody>
      </p:sp>
      <p:sp>
        <p:nvSpPr>
          <p:cNvPr id="31"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32" name="Text Box 7"/>
          <p:cNvSpPr txBox="1">
            <a:spLocks noChangeArrowheads="1"/>
          </p:cNvSpPr>
          <p:nvPr/>
        </p:nvSpPr>
        <p:spPr bwMode="auto">
          <a:xfrm>
            <a:off x="974089" y="322990"/>
            <a:ext cx="3906681" cy="50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smtClean="0"/>
              <a:t>干涉法测量原理脸图</a:t>
            </a:r>
            <a:r>
              <a:rPr lang="en-US" altLang="zh-CN" b="1" dirty="0" smtClean="0"/>
              <a:t>5.14</a:t>
            </a:r>
            <a:r>
              <a:rPr lang="zh-CN" altLang="en-US" b="1" dirty="0" smtClean="0"/>
              <a:t>。</a:t>
            </a:r>
            <a:endParaRPr lang="zh-CN" altLang="en-US" b="1" dirty="0">
              <a:solidFill>
                <a:srgbClr val="FF3300"/>
              </a:solidFill>
            </a:endParaRPr>
          </a:p>
        </p:txBody>
      </p:sp>
      <p:pic>
        <p:nvPicPr>
          <p:cNvPr id="583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62500" y="2377280"/>
            <a:ext cx="4667250"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9370" y="3509962"/>
            <a:ext cx="2764509" cy="285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170" y="1030129"/>
            <a:ext cx="194310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1456" y="961072"/>
            <a:ext cx="240982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6156" y="1255791"/>
            <a:ext cx="28194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2718" y="490838"/>
            <a:ext cx="1828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3500" y="963453"/>
            <a:ext cx="8763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66156" y="625316"/>
            <a:ext cx="11430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8370"/>
                                        </p:tgtEl>
                                        <p:attrNameLst>
                                          <p:attrName>style.visibility</p:attrName>
                                        </p:attrNameLst>
                                      </p:cBhvr>
                                      <p:to>
                                        <p:strVal val="visible"/>
                                      </p:to>
                                    </p:set>
                                    <p:anim calcmode="lin" valueType="num">
                                      <p:cBhvr additive="base">
                                        <p:cTn id="12" dur="500" fill="hold"/>
                                        <p:tgtEl>
                                          <p:spTgt spid="58370"/>
                                        </p:tgtEl>
                                        <p:attrNameLst>
                                          <p:attrName>ppt_x</p:attrName>
                                        </p:attrNameLst>
                                      </p:cBhvr>
                                      <p:tavLst>
                                        <p:tav tm="0">
                                          <p:val>
                                            <p:strVal val="#ppt_x"/>
                                          </p:val>
                                        </p:tav>
                                        <p:tav tm="100000">
                                          <p:val>
                                            <p:strVal val="#ppt_x"/>
                                          </p:val>
                                        </p:tav>
                                      </p:tavLst>
                                    </p:anim>
                                    <p:anim calcmode="lin" valueType="num">
                                      <p:cBhvr additive="base">
                                        <p:cTn id="13"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8372"/>
                                        </p:tgtEl>
                                        <p:attrNameLst>
                                          <p:attrName>style.visibility</p:attrName>
                                        </p:attrNameLst>
                                      </p:cBhvr>
                                      <p:to>
                                        <p:strVal val="visible"/>
                                      </p:to>
                                    </p:set>
                                    <p:animEffect transition="in" filter="wipe(left)">
                                      <p:cBhvr>
                                        <p:cTn id="18" dur="500"/>
                                        <p:tgtEl>
                                          <p:spTgt spid="583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8373"/>
                                        </p:tgtEl>
                                        <p:attrNameLst>
                                          <p:attrName>style.visibility</p:attrName>
                                        </p:attrNameLst>
                                      </p:cBhvr>
                                      <p:to>
                                        <p:strVal val="visible"/>
                                      </p:to>
                                    </p:set>
                                    <p:animEffect transition="in" filter="wipe(left)">
                                      <p:cBhvr>
                                        <p:cTn id="23" dur="500"/>
                                        <p:tgtEl>
                                          <p:spTgt spid="5837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8377"/>
                                        </p:tgtEl>
                                        <p:attrNameLst>
                                          <p:attrName>style.visibility</p:attrName>
                                        </p:attrNameLst>
                                      </p:cBhvr>
                                      <p:to>
                                        <p:strVal val="visible"/>
                                      </p:to>
                                    </p:set>
                                    <p:animEffect transition="in" filter="wipe(up)">
                                      <p:cBhvr>
                                        <p:cTn id="28" dur="500"/>
                                        <p:tgtEl>
                                          <p:spTgt spid="5837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8378"/>
                                        </p:tgtEl>
                                        <p:attrNameLst>
                                          <p:attrName>style.visibility</p:attrName>
                                        </p:attrNameLst>
                                      </p:cBhvr>
                                      <p:to>
                                        <p:strVal val="visible"/>
                                      </p:to>
                                    </p:set>
                                    <p:animEffect transition="in" filter="wipe(left)">
                                      <p:cBhvr>
                                        <p:cTn id="33" dur="500"/>
                                        <p:tgtEl>
                                          <p:spTgt spid="583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8376"/>
                                        </p:tgtEl>
                                        <p:attrNameLst>
                                          <p:attrName>style.visibility</p:attrName>
                                        </p:attrNameLst>
                                      </p:cBhvr>
                                      <p:to>
                                        <p:strVal val="visible"/>
                                      </p:to>
                                    </p:set>
                                    <p:animEffect transition="in" filter="wipe(left)">
                                      <p:cBhvr>
                                        <p:cTn id="38" dur="500"/>
                                        <p:tgtEl>
                                          <p:spTgt spid="5837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8375"/>
                                        </p:tgtEl>
                                        <p:attrNameLst>
                                          <p:attrName>style.visibility</p:attrName>
                                        </p:attrNameLst>
                                      </p:cBhvr>
                                      <p:to>
                                        <p:strVal val="visible"/>
                                      </p:to>
                                    </p:set>
                                    <p:animEffect transition="in" filter="wipe(left)">
                                      <p:cBhvr>
                                        <p:cTn id="43" dur="500"/>
                                        <p:tgtEl>
                                          <p:spTgt spid="5837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20859"/>
                                        </p:tgtEl>
                                        <p:attrNameLst>
                                          <p:attrName>style.visibility</p:attrName>
                                        </p:attrNameLst>
                                      </p:cBhvr>
                                      <p:to>
                                        <p:strVal val="visible"/>
                                      </p:to>
                                    </p:set>
                                    <p:animEffect transition="in" filter="wipe(left)">
                                      <p:cBhvr>
                                        <p:cTn id="48" dur="500"/>
                                        <p:tgtEl>
                                          <p:spTgt spid="12085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0860"/>
                                        </p:tgtEl>
                                        <p:attrNameLst>
                                          <p:attrName>style.visibility</p:attrName>
                                        </p:attrNameLst>
                                      </p:cBhvr>
                                      <p:to>
                                        <p:strVal val="visible"/>
                                      </p:to>
                                    </p:set>
                                    <p:animEffect transition="in" filter="wipe(left)">
                                      <p:cBhvr>
                                        <p:cTn id="53" dur="500"/>
                                        <p:tgtEl>
                                          <p:spTgt spid="120860"/>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8371"/>
                                        </p:tgtEl>
                                        <p:attrNameLst>
                                          <p:attrName>style.visibility</p:attrName>
                                        </p:attrNameLst>
                                      </p:cBhvr>
                                      <p:to>
                                        <p:strVal val="visible"/>
                                      </p:to>
                                    </p:set>
                                    <p:anim calcmode="lin" valueType="num">
                                      <p:cBhvr additive="base">
                                        <p:cTn id="58" dur="500" fill="hold"/>
                                        <p:tgtEl>
                                          <p:spTgt spid="58371"/>
                                        </p:tgtEl>
                                        <p:attrNameLst>
                                          <p:attrName>ppt_x</p:attrName>
                                        </p:attrNameLst>
                                      </p:cBhvr>
                                      <p:tavLst>
                                        <p:tav tm="0">
                                          <p:val>
                                            <p:strVal val="#ppt_x"/>
                                          </p:val>
                                        </p:tav>
                                        <p:tav tm="100000">
                                          <p:val>
                                            <p:strVal val="#ppt_x"/>
                                          </p:val>
                                        </p:tav>
                                      </p:tavLst>
                                    </p:anim>
                                    <p:anim calcmode="lin" valueType="num">
                                      <p:cBhvr additive="base">
                                        <p:cTn id="59"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59" grpId="0"/>
      <p:bldP spid="120860" grpId="0"/>
      <p:bldP spid="3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Text Box 4"/>
          <p:cNvSpPr txBox="1">
            <a:spLocks noChangeArrowheads="1"/>
          </p:cNvSpPr>
          <p:nvPr/>
        </p:nvSpPr>
        <p:spPr bwMode="auto">
          <a:xfrm>
            <a:off x="1883807" y="307758"/>
            <a:ext cx="2426970"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5. </a:t>
            </a:r>
            <a:r>
              <a:rPr lang="zh-CN" altLang="en-US" b="1" dirty="0">
                <a:solidFill>
                  <a:srgbClr val="FF3300"/>
                </a:solidFill>
              </a:rPr>
              <a:t>激光反射法  </a:t>
            </a:r>
            <a:endParaRPr lang="zh-CN" altLang="en-US" b="1" dirty="0">
              <a:solidFill>
                <a:srgbClr val="FF3300"/>
              </a:solidFill>
            </a:endParaRPr>
          </a:p>
        </p:txBody>
      </p:sp>
      <p:sp>
        <p:nvSpPr>
          <p:cNvPr id="121861" name="Text Box 5"/>
          <p:cNvSpPr txBox="1">
            <a:spLocks noChangeArrowheads="1"/>
          </p:cNvSpPr>
          <p:nvPr/>
        </p:nvSpPr>
        <p:spPr bwMode="auto">
          <a:xfrm>
            <a:off x="1125063" y="751254"/>
            <a:ext cx="7704612"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00"/>
                </a:solidFill>
              </a:rPr>
              <a:t>       </a:t>
            </a:r>
            <a:r>
              <a:rPr lang="zh-CN" altLang="en-US" b="1" dirty="0" smtClean="0">
                <a:solidFill>
                  <a:srgbClr val="FF3300"/>
                </a:solidFill>
              </a:rPr>
              <a:t>  激光</a:t>
            </a:r>
            <a:r>
              <a:rPr lang="zh-CN" altLang="en-US" b="1" dirty="0">
                <a:solidFill>
                  <a:srgbClr val="FF3300"/>
                </a:solidFill>
              </a:rPr>
              <a:t>反射法</a:t>
            </a:r>
            <a:r>
              <a:rPr lang="zh-CN" altLang="en-US" b="1" dirty="0"/>
              <a:t>的基本原理是激光束以一定的角度照射到被测表面，除了一部分光被吸收外，大部分被反射和散射。反射光和散射光的强度及其分布与被照射表面的粗糙度状况有关。</a:t>
            </a:r>
            <a:endParaRPr lang="zh-CN" altLang="en-US" b="1" dirty="0"/>
          </a:p>
        </p:txBody>
      </p:sp>
      <p:sp>
        <p:nvSpPr>
          <p:cNvPr id="121863" name="Text Box 7"/>
          <p:cNvSpPr txBox="1">
            <a:spLocks noChangeArrowheads="1"/>
          </p:cNvSpPr>
          <p:nvPr/>
        </p:nvSpPr>
        <p:spPr bwMode="auto">
          <a:xfrm>
            <a:off x="1218011" y="2229190"/>
            <a:ext cx="7725964"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t>       通常， 反射光较为集中形成明亮的光斑，散射光则分布在光斑周围形成较弱的光带。较为光洁的表面，光斑较强、光带较弱且宽度较小。较为粗糙的表面，则光斑较弱，光带较强且宽度较大。</a:t>
            </a:r>
            <a:endParaRPr lang="zh-CN" altLang="en-US" b="1" dirty="0"/>
          </a:p>
        </p:txBody>
      </p:sp>
      <p:sp>
        <p:nvSpPr>
          <p:cNvPr id="121864" name="Text Box 8"/>
          <p:cNvSpPr txBox="1">
            <a:spLocks noChangeArrowheads="1"/>
          </p:cNvSpPr>
          <p:nvPr/>
        </p:nvSpPr>
        <p:spPr bwMode="auto">
          <a:xfrm>
            <a:off x="2056448" y="3738294"/>
            <a:ext cx="2274576"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6. </a:t>
            </a:r>
            <a:r>
              <a:rPr lang="zh-CN" altLang="en-US" b="1" dirty="0">
                <a:solidFill>
                  <a:srgbClr val="FF3300"/>
                </a:solidFill>
              </a:rPr>
              <a:t>激光全息法</a:t>
            </a:r>
            <a:endParaRPr lang="en-US" altLang="zh-CN" b="1" dirty="0">
              <a:solidFill>
                <a:srgbClr val="FF3300"/>
              </a:solidFill>
            </a:endParaRPr>
          </a:p>
        </p:txBody>
      </p:sp>
      <p:sp>
        <p:nvSpPr>
          <p:cNvPr id="121865" name="Text Box 9"/>
          <p:cNvSpPr txBox="1">
            <a:spLocks noChangeArrowheads="1"/>
          </p:cNvSpPr>
          <p:nvPr/>
        </p:nvSpPr>
        <p:spPr bwMode="auto">
          <a:xfrm>
            <a:off x="1246506" y="4158348"/>
            <a:ext cx="7392669" cy="2272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00"/>
                </a:solidFill>
              </a:rPr>
              <a:t>         激光全息法</a:t>
            </a:r>
            <a:r>
              <a:rPr lang="zh-CN" altLang="en-US" b="1" dirty="0"/>
              <a:t>的基本原理是以激光照射被测表面，利用相干辐射，拍摄被测表面的全息照片，即一组表面轮廓的干涉图形，然后用硅光电池测量黑白条纹的强度分布，测出黑白条纹的反差比，从而评定被测表面粗糙度轮廓的粗糙程度。当激光波长</a:t>
            </a:r>
            <a:r>
              <a:rPr lang="el-GR" altLang="zh-CN" b="1" i="1" dirty="0">
                <a:latin typeface="宋体" panose="02010600030101010101" pitchFamily="2" charset="-122"/>
              </a:rPr>
              <a:t>λ</a:t>
            </a:r>
            <a:r>
              <a:rPr lang="en-US" altLang="zh-CN" b="1" dirty="0">
                <a:latin typeface="宋体" panose="02010600030101010101" pitchFamily="2" charset="-122"/>
              </a:rPr>
              <a:t>=632.8nm</a:t>
            </a:r>
            <a:r>
              <a:rPr lang="zh-CN" altLang="en-US" b="1" dirty="0">
                <a:latin typeface="宋体" panose="02010600030101010101" pitchFamily="2" charset="-122"/>
              </a:rPr>
              <a:t>时，其测量范围为</a:t>
            </a:r>
            <a:r>
              <a:rPr lang="en-US" altLang="zh-CN" b="1" dirty="0">
                <a:latin typeface="宋体" panose="02010600030101010101" pitchFamily="2" charset="-122"/>
              </a:rPr>
              <a:t>0.05~0.8μm</a:t>
            </a:r>
            <a:r>
              <a:rPr lang="zh-CN" altLang="en-US" b="1" dirty="0">
                <a:latin typeface="宋体" panose="02010600030101010101" pitchFamily="2" charset="-122"/>
              </a:rPr>
              <a:t>。</a:t>
            </a:r>
            <a:endParaRPr lang="zh-CN" altLang="el-GR" b="1" dirty="0">
              <a:latin typeface="宋体" panose="02010600030101010101" pitchFamily="2" charset="-122"/>
            </a:endParaRPr>
          </a:p>
        </p:txBody>
      </p:sp>
      <p:sp>
        <p:nvSpPr>
          <p:cNvPr id="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wipe(left)">
                                      <p:cBhvr>
                                        <p:cTn id="7" dur="500"/>
                                        <p:tgtEl>
                                          <p:spTgt spid="1218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1861"/>
                                        </p:tgtEl>
                                        <p:attrNameLst>
                                          <p:attrName>style.visibility</p:attrName>
                                        </p:attrNameLst>
                                      </p:cBhvr>
                                      <p:to>
                                        <p:strVal val="visible"/>
                                      </p:to>
                                    </p:set>
                                    <p:animEffect transition="in" filter="wipe(left)">
                                      <p:cBhvr>
                                        <p:cTn id="12" dur="2000"/>
                                        <p:tgtEl>
                                          <p:spTgt spid="1218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1863"/>
                                        </p:tgtEl>
                                        <p:attrNameLst>
                                          <p:attrName>style.visibility</p:attrName>
                                        </p:attrNameLst>
                                      </p:cBhvr>
                                      <p:to>
                                        <p:strVal val="visible"/>
                                      </p:to>
                                    </p:set>
                                    <p:animEffect transition="in" filter="wipe(left)">
                                      <p:cBhvr>
                                        <p:cTn id="17" dur="2000"/>
                                        <p:tgtEl>
                                          <p:spTgt spid="12186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1864"/>
                                        </p:tgtEl>
                                        <p:attrNameLst>
                                          <p:attrName>style.visibility</p:attrName>
                                        </p:attrNameLst>
                                      </p:cBhvr>
                                      <p:to>
                                        <p:strVal val="visible"/>
                                      </p:to>
                                    </p:set>
                                    <p:animEffect transition="in" filter="wipe(left)">
                                      <p:cBhvr>
                                        <p:cTn id="22" dur="500"/>
                                        <p:tgtEl>
                                          <p:spTgt spid="1218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1865"/>
                                        </p:tgtEl>
                                        <p:attrNameLst>
                                          <p:attrName>style.visibility</p:attrName>
                                        </p:attrNameLst>
                                      </p:cBhvr>
                                      <p:to>
                                        <p:strVal val="visible"/>
                                      </p:to>
                                    </p:set>
                                    <p:animEffect transition="in" filter="wipe(left)">
                                      <p:cBhvr>
                                        <p:cTn id="27" dur="2000"/>
                                        <p:tgtEl>
                                          <p:spTgt spid="121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1" grpId="0"/>
      <p:bldP spid="121863" grpId="0"/>
      <p:bldP spid="121864" grpId="0"/>
      <p:bldP spid="121865"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Text Box 4"/>
          <p:cNvSpPr txBox="1">
            <a:spLocks noChangeArrowheads="1"/>
          </p:cNvSpPr>
          <p:nvPr/>
        </p:nvSpPr>
        <p:spPr bwMode="auto">
          <a:xfrm>
            <a:off x="1837849" y="309421"/>
            <a:ext cx="2426970"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7. </a:t>
            </a:r>
            <a:r>
              <a:rPr lang="zh-CN" altLang="en-US" b="1" dirty="0">
                <a:solidFill>
                  <a:srgbClr val="FF3300"/>
                </a:solidFill>
              </a:rPr>
              <a:t>印模法</a:t>
            </a:r>
            <a:endParaRPr lang="zh-CN" altLang="en-US" b="1" dirty="0">
              <a:solidFill>
                <a:srgbClr val="FF3300"/>
              </a:solidFill>
            </a:endParaRPr>
          </a:p>
        </p:txBody>
      </p:sp>
      <p:sp>
        <p:nvSpPr>
          <p:cNvPr id="122885" name="Text Box 5"/>
          <p:cNvSpPr txBox="1">
            <a:spLocks noChangeArrowheads="1"/>
          </p:cNvSpPr>
          <p:nvPr/>
        </p:nvSpPr>
        <p:spPr bwMode="auto">
          <a:xfrm>
            <a:off x="1113554" y="704708"/>
            <a:ext cx="7555388" cy="796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00"/>
                </a:solidFill>
              </a:rPr>
              <a:t>         印模法</a:t>
            </a:r>
            <a:r>
              <a:rPr lang="zh-CN" altLang="en-US" b="1" dirty="0"/>
              <a:t>是用塑性材料将被测表面复制下来，然后再对印模模进行测量。</a:t>
            </a:r>
            <a:endParaRPr lang="zh-CN" altLang="en-US" b="1" dirty="0"/>
          </a:p>
        </p:txBody>
      </p:sp>
      <p:sp>
        <p:nvSpPr>
          <p:cNvPr id="122886" name="Text Box 6"/>
          <p:cNvSpPr txBox="1">
            <a:spLocks noChangeArrowheads="1"/>
          </p:cNvSpPr>
          <p:nvPr/>
        </p:nvSpPr>
        <p:spPr bwMode="auto">
          <a:xfrm>
            <a:off x="1056404" y="1522906"/>
            <a:ext cx="7935356" cy="153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b="1" dirty="0">
                <a:solidFill>
                  <a:srgbClr val="FF3300"/>
                </a:solidFill>
              </a:rPr>
              <a:t>         </a:t>
            </a:r>
            <a:r>
              <a:rPr lang="zh-CN" altLang="en-US" b="1" dirty="0"/>
              <a:t>常用的</a:t>
            </a:r>
            <a:r>
              <a:rPr lang="zh-CN" altLang="en-US" b="1" dirty="0">
                <a:solidFill>
                  <a:srgbClr val="FF3300"/>
                </a:solidFill>
              </a:rPr>
              <a:t>印模材料</a:t>
            </a:r>
            <a:r>
              <a:rPr lang="zh-CN" altLang="en-US" b="1" dirty="0"/>
              <a:t>有川蜡、石蜡、赛璐璐和低熔点合金等。由于印模材料不可能完全填满被测表面的谷底 ，取下印模时又会使波峰被破坏，因此测出的幅度参数值通常比被测表面的幅度参数值要小些，应根据实验结果进行修正。</a:t>
            </a:r>
            <a:endParaRPr lang="zh-CN" altLang="en-US" b="1" dirty="0"/>
          </a:p>
        </p:txBody>
      </p:sp>
      <p:sp>
        <p:nvSpPr>
          <p:cNvPr id="122887" name="Text Box 7"/>
          <p:cNvSpPr txBox="1">
            <a:spLocks noChangeArrowheads="1"/>
          </p:cNvSpPr>
          <p:nvPr/>
        </p:nvSpPr>
        <p:spPr bwMode="auto">
          <a:xfrm>
            <a:off x="1575118" y="3050497"/>
            <a:ext cx="5825807"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b="1" dirty="0"/>
              <a:t> </a:t>
            </a:r>
            <a:r>
              <a:rPr lang="zh-CN" altLang="en-US" b="1" dirty="0"/>
              <a:t>印模法适用于</a:t>
            </a:r>
            <a:r>
              <a:rPr lang="zh-CN" altLang="en-US" b="1" dirty="0">
                <a:solidFill>
                  <a:srgbClr val="FF3300"/>
                </a:solidFill>
              </a:rPr>
              <a:t>内表面</a:t>
            </a:r>
            <a:r>
              <a:rPr lang="zh-CN" altLang="en-US" b="1" dirty="0"/>
              <a:t>的粗糙度的检测</a:t>
            </a:r>
            <a:r>
              <a:rPr lang="zh-CN" altLang="en-US" b="1" dirty="0">
                <a:solidFill>
                  <a:srgbClr val="FF3300"/>
                </a:solidFill>
              </a:rPr>
              <a:t>。</a:t>
            </a:r>
            <a:endParaRPr lang="zh-CN" altLang="en-US" b="1" dirty="0">
              <a:solidFill>
                <a:srgbClr val="FF3300"/>
              </a:solidFill>
            </a:endParaRPr>
          </a:p>
        </p:txBody>
      </p:sp>
      <p:sp>
        <p:nvSpPr>
          <p:cNvPr id="122888" name="Text Box 8"/>
          <p:cNvSpPr txBox="1">
            <a:spLocks noChangeArrowheads="1"/>
          </p:cNvSpPr>
          <p:nvPr/>
        </p:nvSpPr>
        <p:spPr bwMode="auto">
          <a:xfrm>
            <a:off x="1633220" y="3531729"/>
            <a:ext cx="4491355" cy="519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en-US" altLang="zh-CN" sz="2500" b="1" dirty="0"/>
              <a:t>8. </a:t>
            </a:r>
            <a:r>
              <a:rPr lang="zh-CN" altLang="en-US" sz="2500" b="1" dirty="0">
                <a:solidFill>
                  <a:srgbClr val="FF3300"/>
                </a:solidFill>
              </a:rPr>
              <a:t>三维几何表面测量</a:t>
            </a:r>
            <a:endParaRPr lang="zh-CN" altLang="en-US" sz="2500" b="1" dirty="0">
              <a:solidFill>
                <a:srgbClr val="FF3300"/>
              </a:solidFill>
            </a:endParaRPr>
          </a:p>
        </p:txBody>
      </p:sp>
      <p:sp>
        <p:nvSpPr>
          <p:cNvPr id="122889" name="Text Box 9"/>
          <p:cNvSpPr txBox="1">
            <a:spLocks noChangeArrowheads="1"/>
          </p:cNvSpPr>
          <p:nvPr/>
        </p:nvSpPr>
        <p:spPr bwMode="auto">
          <a:xfrm>
            <a:off x="966076" y="3950829"/>
            <a:ext cx="7864791" cy="198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500" b="1" dirty="0"/>
              <a:t>       表面粗糙度轮廓的一维和二维的测量，不能表征整个表面 不平度的几何特征。只有用三维评定参数才能真实地反映被测表面的实际特征。目前，国内外都在研究开发三维几何表面测量技术。现已将光纤法、微波法和电子显微镜等测量方法应用于三维几何表面测量。</a:t>
            </a:r>
            <a:r>
              <a:rPr lang="zh-CN" altLang="en-US" sz="2500" dirty="0"/>
              <a:t> </a:t>
            </a:r>
            <a:endParaRPr lang="zh-CN" altLang="en-US" sz="2500" dirty="0"/>
          </a:p>
        </p:txBody>
      </p:sp>
      <p:sp>
        <p:nvSpPr>
          <p:cNvPr id="10"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11" name="圆角矩形 10">
            <a:hlinkClick r:id="rId1"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wipe(left)">
                                      <p:cBhvr>
                                        <p:cTn id="7" dur="500"/>
                                        <p:tgtEl>
                                          <p:spTgt spid="1228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wipe(left)">
                                      <p:cBhvr>
                                        <p:cTn id="12" dur="2000"/>
                                        <p:tgtEl>
                                          <p:spTgt spid="1228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886"/>
                                        </p:tgtEl>
                                        <p:attrNameLst>
                                          <p:attrName>style.visibility</p:attrName>
                                        </p:attrNameLst>
                                      </p:cBhvr>
                                      <p:to>
                                        <p:strVal val="visible"/>
                                      </p:to>
                                    </p:set>
                                    <p:animEffect transition="in" filter="wipe(left)">
                                      <p:cBhvr>
                                        <p:cTn id="17" dur="2000"/>
                                        <p:tgtEl>
                                          <p:spTgt spid="12288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887"/>
                                        </p:tgtEl>
                                        <p:attrNameLst>
                                          <p:attrName>style.visibility</p:attrName>
                                        </p:attrNameLst>
                                      </p:cBhvr>
                                      <p:to>
                                        <p:strVal val="visible"/>
                                      </p:to>
                                    </p:set>
                                    <p:animEffect transition="in" filter="blinds(horizontal)">
                                      <p:cBhvr>
                                        <p:cTn id="22" dur="2000"/>
                                        <p:tgtEl>
                                          <p:spTgt spid="1228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888"/>
                                        </p:tgtEl>
                                        <p:attrNameLst>
                                          <p:attrName>style.visibility</p:attrName>
                                        </p:attrNameLst>
                                      </p:cBhvr>
                                      <p:to>
                                        <p:strVal val="visible"/>
                                      </p:to>
                                    </p:set>
                                    <p:animEffect transition="in" filter="wipe(left)">
                                      <p:cBhvr>
                                        <p:cTn id="27" dur="500"/>
                                        <p:tgtEl>
                                          <p:spTgt spid="12288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2889"/>
                                        </p:tgtEl>
                                        <p:attrNameLst>
                                          <p:attrName>style.visibility</p:attrName>
                                        </p:attrNameLst>
                                      </p:cBhvr>
                                      <p:to>
                                        <p:strVal val="visible"/>
                                      </p:to>
                                    </p:set>
                                    <p:animEffect transition="in" filter="wipe(left)">
                                      <p:cBhvr>
                                        <p:cTn id="32" dur="500"/>
                                        <p:tgtEl>
                                          <p:spTgt spid="122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85" grpId="0"/>
      <p:bldP spid="122886" grpId="0"/>
      <p:bldP spid="122887" grpId="0"/>
      <p:bldP spid="122888" grpId="0"/>
      <p:bldP spid="12288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Text Box 4"/>
          <p:cNvSpPr txBox="1">
            <a:spLocks noChangeArrowheads="1"/>
          </p:cNvSpPr>
          <p:nvPr/>
        </p:nvSpPr>
        <p:spPr bwMode="auto">
          <a:xfrm>
            <a:off x="1290559" y="1717757"/>
            <a:ext cx="6710441"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a:t> 1. 为什么要规定取样长度 </a:t>
            </a:r>
            <a:r>
              <a:rPr lang="en-US" altLang="zh-CN" sz="2800" b="1" i="1" dirty="0" err="1"/>
              <a:t>l</a:t>
            </a:r>
            <a:r>
              <a:rPr lang="en-US" altLang="zh-CN" sz="2800" b="1" dirty="0" err="1"/>
              <a:t>r</a:t>
            </a:r>
            <a:r>
              <a:rPr lang="en-US" altLang="zh-CN" sz="2800" b="1" dirty="0"/>
              <a:t>？</a:t>
            </a:r>
            <a:endParaRPr lang="zh-CN" altLang="en-US" sz="2800" b="1" dirty="0"/>
          </a:p>
        </p:txBody>
      </p:sp>
      <p:sp>
        <p:nvSpPr>
          <p:cNvPr id="128005" name="Text Box 5"/>
          <p:cNvSpPr txBox="1">
            <a:spLocks noChangeArrowheads="1"/>
          </p:cNvSpPr>
          <p:nvPr/>
        </p:nvSpPr>
        <p:spPr bwMode="auto">
          <a:xfrm>
            <a:off x="1305007" y="2870282"/>
            <a:ext cx="6327456"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 2.  表面粗糙度的评定参数有几个？</a:t>
            </a:r>
            <a:endParaRPr lang="zh-CN" altLang="en-US" sz="2800" b="1" dirty="0"/>
          </a:p>
        </p:txBody>
      </p:sp>
      <p:sp>
        <p:nvSpPr>
          <p:cNvPr id="128006" name="Text Box 6"/>
          <p:cNvSpPr txBox="1">
            <a:spLocks noChangeArrowheads="1"/>
          </p:cNvSpPr>
          <p:nvPr/>
        </p:nvSpPr>
        <p:spPr bwMode="auto">
          <a:xfrm>
            <a:off x="1367552" y="3988517"/>
            <a:ext cx="7695088" cy="1217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30000"/>
              </a:lnSpc>
            </a:pPr>
            <a:r>
              <a:rPr lang="zh-CN" altLang="en-US" sz="2800" b="1" dirty="0"/>
              <a:t> 3.表面粗糙度标注的图形符号有几种及其含义</a:t>
            </a:r>
            <a:endParaRPr lang="zh-CN" altLang="en-US" sz="2800" b="1" dirty="0"/>
          </a:p>
          <a:p>
            <a:pPr eaLnBrk="1" hangingPunct="1">
              <a:lnSpc>
                <a:spcPct val="130000"/>
              </a:lnSpc>
            </a:pPr>
            <a:r>
              <a:rPr lang="zh-CN" altLang="en-US" sz="2800" b="1" dirty="0"/>
              <a:t>   是什么？    </a:t>
            </a:r>
            <a:r>
              <a:rPr lang="zh-CN" altLang="en-US" sz="2800" b="1" i="1" dirty="0"/>
              <a:t> </a:t>
            </a:r>
            <a:endParaRPr lang="zh-CN" altLang="en-US" sz="2800" b="1" dirty="0"/>
          </a:p>
        </p:txBody>
      </p:sp>
      <p:sp>
        <p:nvSpPr>
          <p:cNvPr id="128007" name="Text Box 7"/>
          <p:cNvSpPr txBox="1">
            <a:spLocks noChangeArrowheads="1"/>
          </p:cNvSpPr>
          <p:nvPr/>
        </p:nvSpPr>
        <p:spPr bwMode="auto">
          <a:xfrm>
            <a:off x="1459786" y="1033862"/>
            <a:ext cx="3217386"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课堂练习</a:t>
            </a:r>
            <a:endParaRPr lang="zh-CN" altLang="en-US" sz="2800" b="1" dirty="0"/>
          </a:p>
        </p:txBody>
      </p:sp>
      <p:sp>
        <p:nvSpPr>
          <p:cNvPr id="128008" name="Rectangle 8"/>
          <p:cNvSpPr>
            <a:spLocks noChangeArrowheads="1"/>
          </p:cNvSpPr>
          <p:nvPr/>
        </p:nvSpPr>
        <p:spPr bwMode="auto">
          <a:xfrm>
            <a:off x="1367552" y="2308307"/>
            <a:ext cx="4814173"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800" b="1" dirty="0"/>
              <a:t>评定长度 </a:t>
            </a:r>
            <a:r>
              <a:rPr lang="en-US" altLang="zh-CN" sz="2800" b="1" i="1" dirty="0" err="1"/>
              <a:t>l</a:t>
            </a:r>
            <a:r>
              <a:rPr lang="en-US" altLang="zh-CN" sz="2800" b="1" dirty="0" err="1"/>
              <a:t>n</a:t>
            </a:r>
            <a:r>
              <a:rPr lang="en-US" altLang="zh-CN" sz="2800" b="1" dirty="0"/>
              <a:t> </a:t>
            </a:r>
            <a:r>
              <a:rPr lang="zh-CN" altLang="en-US" sz="2800" b="1" dirty="0"/>
              <a:t>和中线？</a:t>
            </a:r>
            <a:endParaRPr lang="zh-CN" altLang="en-US" sz="2800" b="1" dirty="0"/>
          </a:p>
        </p:txBody>
      </p:sp>
      <p:sp>
        <p:nvSpPr>
          <p:cNvPr id="128009" name="Rectangle 9"/>
          <p:cNvSpPr>
            <a:spLocks noChangeArrowheads="1"/>
          </p:cNvSpPr>
          <p:nvPr/>
        </p:nvSpPr>
        <p:spPr bwMode="auto">
          <a:xfrm>
            <a:off x="1537217" y="3453212"/>
            <a:ext cx="4862116"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800" b="1" dirty="0"/>
              <a:t>其名称和代号是什么？</a:t>
            </a:r>
            <a:endParaRPr lang="zh-CN" altLang="en-US" sz="2800" b="1" dirty="0"/>
          </a:p>
        </p:txBody>
      </p:sp>
      <p:sp>
        <p:nvSpPr>
          <p:cNvPr id="9"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07"/>
                                        </p:tgtEl>
                                        <p:attrNameLst>
                                          <p:attrName>style.visibility</p:attrName>
                                        </p:attrNameLst>
                                      </p:cBhvr>
                                      <p:to>
                                        <p:strVal val="visible"/>
                                      </p:to>
                                    </p:set>
                                    <p:animEffect transition="in" filter="wipe(left)">
                                      <p:cBhvr>
                                        <p:cTn id="7" dur="300"/>
                                        <p:tgtEl>
                                          <p:spTgt spid="1280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8004"/>
                                        </p:tgtEl>
                                        <p:attrNameLst>
                                          <p:attrName>style.visibility</p:attrName>
                                        </p:attrNameLst>
                                      </p:cBhvr>
                                      <p:to>
                                        <p:strVal val="visible"/>
                                      </p:to>
                                    </p:set>
                                    <p:animEffect transition="in" filter="wipe(left)">
                                      <p:cBhvr>
                                        <p:cTn id="12" dur="300"/>
                                        <p:tgtEl>
                                          <p:spTgt spid="1280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8008"/>
                                        </p:tgtEl>
                                        <p:attrNameLst>
                                          <p:attrName>style.visibility</p:attrName>
                                        </p:attrNameLst>
                                      </p:cBhvr>
                                      <p:to>
                                        <p:strVal val="visible"/>
                                      </p:to>
                                    </p:set>
                                    <p:animEffect transition="in" filter="wipe(left)">
                                      <p:cBhvr>
                                        <p:cTn id="17" dur="300"/>
                                        <p:tgtEl>
                                          <p:spTgt spid="1280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8005"/>
                                        </p:tgtEl>
                                        <p:attrNameLst>
                                          <p:attrName>style.visibility</p:attrName>
                                        </p:attrNameLst>
                                      </p:cBhvr>
                                      <p:to>
                                        <p:strVal val="visible"/>
                                      </p:to>
                                    </p:set>
                                    <p:animEffect transition="in" filter="wipe(left)">
                                      <p:cBhvr>
                                        <p:cTn id="22" dur="300"/>
                                        <p:tgtEl>
                                          <p:spTgt spid="12800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8009"/>
                                        </p:tgtEl>
                                        <p:attrNameLst>
                                          <p:attrName>style.visibility</p:attrName>
                                        </p:attrNameLst>
                                      </p:cBhvr>
                                      <p:to>
                                        <p:strVal val="visible"/>
                                      </p:to>
                                    </p:set>
                                    <p:animEffect transition="in" filter="wipe(left)">
                                      <p:cBhvr>
                                        <p:cTn id="27" dur="300"/>
                                        <p:tgtEl>
                                          <p:spTgt spid="1280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8006"/>
                                        </p:tgtEl>
                                        <p:attrNameLst>
                                          <p:attrName>style.visibility</p:attrName>
                                        </p:attrNameLst>
                                      </p:cBhvr>
                                      <p:to>
                                        <p:strVal val="visible"/>
                                      </p:to>
                                    </p:set>
                                    <p:animEffect transition="in" filter="wipe(left)">
                                      <p:cBhvr>
                                        <p:cTn id="32" dur="300"/>
                                        <p:tgtEl>
                                          <p:spTgt spid="128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utoUpdateAnimBg="0"/>
      <p:bldP spid="128005" grpId="0" autoUpdateAnimBg="0"/>
      <p:bldP spid="128006" grpId="0" autoUpdateAnimBg="0"/>
      <p:bldP spid="128007" grpId="0" autoUpdateAnimBg="0"/>
      <p:bldP spid="128008" grpId="0" autoUpdateAnimBg="0"/>
      <p:bldP spid="12800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xfrm>
            <a:off x="7689850" y="323850"/>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2325975E-18A9-4A2F-9EE6-D2D9B6E3C92F}" type="slidenum">
              <a:rPr kumimoji="0" lang="zh-CN" altLang="en-US" sz="2100"/>
            </a:fld>
            <a:endParaRPr kumimoji="0" lang="en-US" altLang="zh-CN" sz="2100" dirty="0"/>
          </a:p>
        </p:txBody>
      </p:sp>
      <p:sp>
        <p:nvSpPr>
          <p:cNvPr id="114699" name="Text Box 11"/>
          <p:cNvSpPr txBox="1">
            <a:spLocks noChangeArrowheads="1"/>
          </p:cNvSpPr>
          <p:nvPr/>
        </p:nvSpPr>
        <p:spPr bwMode="auto">
          <a:xfrm>
            <a:off x="1834277" y="1332996"/>
            <a:ext cx="4714637"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2. </a:t>
            </a:r>
            <a:r>
              <a:rPr lang="zh-CN" altLang="en-US" b="1" dirty="0">
                <a:latin typeface="宋体" panose="02010600030101010101" pitchFamily="2" charset="-122"/>
              </a:rPr>
              <a:t>对配合性质的影响</a:t>
            </a:r>
            <a:r>
              <a:rPr lang="zh-CN" altLang="en-US" b="1" dirty="0"/>
              <a:t> </a:t>
            </a:r>
            <a:endParaRPr lang="zh-CN" altLang="en-US" b="1" dirty="0"/>
          </a:p>
        </p:txBody>
      </p:sp>
      <p:sp>
        <p:nvSpPr>
          <p:cNvPr id="114700" name="Text Box 12"/>
          <p:cNvSpPr txBox="1">
            <a:spLocks noChangeArrowheads="1"/>
          </p:cNvSpPr>
          <p:nvPr/>
        </p:nvSpPr>
        <p:spPr bwMode="auto">
          <a:xfrm>
            <a:off x="1594009" y="3411620"/>
            <a:ext cx="5002530"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3. </a:t>
            </a:r>
            <a:r>
              <a:rPr lang="zh-CN" altLang="en-US" sz="2500" b="1" dirty="0">
                <a:latin typeface="宋体" panose="02010600030101010101" pitchFamily="2" charset="-122"/>
              </a:rPr>
              <a:t>对抗疲劳强度的影响</a:t>
            </a:r>
            <a:r>
              <a:rPr lang="zh-CN" altLang="en-US" sz="2500" b="1" dirty="0"/>
              <a:t> </a:t>
            </a:r>
            <a:endParaRPr lang="zh-CN" altLang="en-US" sz="2500" b="1" dirty="0"/>
          </a:p>
        </p:txBody>
      </p:sp>
      <p:sp>
        <p:nvSpPr>
          <p:cNvPr id="114701" name="Text Box 13"/>
          <p:cNvSpPr txBox="1">
            <a:spLocks noChangeArrowheads="1"/>
          </p:cNvSpPr>
          <p:nvPr/>
        </p:nvSpPr>
        <p:spPr bwMode="auto">
          <a:xfrm>
            <a:off x="928687" y="1814432"/>
            <a:ext cx="7340441" cy="1589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t>       </a:t>
            </a:r>
            <a:r>
              <a:rPr lang="zh-CN" altLang="en-US" sz="2500" b="1" dirty="0" smtClean="0"/>
              <a:t>  </a:t>
            </a:r>
            <a:r>
              <a:rPr lang="zh-CN" altLang="en-US" b="1" dirty="0">
                <a:solidFill>
                  <a:srgbClr val="CC00CC"/>
                </a:solidFill>
              </a:rPr>
              <a:t>表面粗糙度轮廓影响配合性质的稳定性</a:t>
            </a:r>
            <a:r>
              <a:rPr lang="zh-CN" altLang="en-US" b="1" dirty="0"/>
              <a:t>。</a:t>
            </a:r>
            <a:r>
              <a:rPr lang="zh-CN" altLang="en-US" b="1" dirty="0">
                <a:solidFill>
                  <a:srgbClr val="CC00CC"/>
                </a:solidFill>
                <a:latin typeface="宋体" panose="02010600030101010101" pitchFamily="2" charset="-122"/>
              </a:rPr>
              <a:t>对间隙配合</a:t>
            </a:r>
            <a:r>
              <a:rPr lang="zh-CN" altLang="en-US" b="1" dirty="0">
                <a:latin typeface="宋体" panose="02010600030101010101" pitchFamily="2" charset="-122"/>
              </a:rPr>
              <a:t>，相对运动的表面因粗糙不平而迅速磨损，致使间隙增大。</a:t>
            </a:r>
            <a:r>
              <a:rPr lang="zh-CN" altLang="en-US" b="1" dirty="0">
                <a:solidFill>
                  <a:srgbClr val="CC00CC"/>
                </a:solidFill>
                <a:latin typeface="宋体" panose="02010600030101010101" pitchFamily="2" charset="-122"/>
              </a:rPr>
              <a:t>对过盈配合</a:t>
            </a:r>
            <a:r>
              <a:rPr lang="zh-CN" altLang="en-US" b="1" dirty="0">
                <a:latin typeface="宋体" panose="02010600030101010101" pitchFamily="2" charset="-122"/>
              </a:rPr>
              <a:t>，表面轮廓的峰顶在装配时易被挤平，致使有效过盈减小，使连接强度降低。</a:t>
            </a:r>
            <a:endParaRPr lang="zh-CN" altLang="en-US" b="1" dirty="0"/>
          </a:p>
        </p:txBody>
      </p:sp>
      <p:sp>
        <p:nvSpPr>
          <p:cNvPr id="114702" name="Text Box 14"/>
          <p:cNvSpPr txBox="1">
            <a:spLocks noChangeArrowheads="1"/>
          </p:cNvSpPr>
          <p:nvPr/>
        </p:nvSpPr>
        <p:spPr bwMode="auto">
          <a:xfrm>
            <a:off x="844392" y="3982935"/>
            <a:ext cx="7509033" cy="1574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表面越粗糙，凹痕越深，波谷的曲率半径也越小，应力越集中。特别是零件承受交变负荷时，由于应力集中的影响，</a:t>
            </a:r>
            <a:r>
              <a:rPr lang="zh-CN" altLang="en-US" b="1" dirty="0">
                <a:solidFill>
                  <a:srgbClr val="CC00CC"/>
                </a:solidFill>
              </a:rPr>
              <a:t>使疲劳强度降低，导致零件表面产生裂纹而损坏。</a:t>
            </a:r>
            <a:endParaRPr lang="en-US" altLang="zh-CN" b="1" dirty="0">
              <a:solidFill>
                <a:srgbClr val="CC00CC"/>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9">
                                            <p:txEl>
                                              <p:pRg st="0" end="0"/>
                                            </p:txEl>
                                          </p:spTgt>
                                        </p:tgtEl>
                                        <p:attrNameLst>
                                          <p:attrName>style.visibility</p:attrName>
                                        </p:attrNameLst>
                                      </p:cBhvr>
                                      <p:to>
                                        <p:strVal val="visible"/>
                                      </p:to>
                                    </p:set>
                                    <p:animEffect transition="in" filter="wipe(left)">
                                      <p:cBhvr>
                                        <p:cTn id="7" dur="300"/>
                                        <p:tgtEl>
                                          <p:spTgt spid="114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4701">
                                            <p:txEl>
                                              <p:pRg st="0" end="0"/>
                                            </p:txEl>
                                          </p:spTgt>
                                        </p:tgtEl>
                                        <p:attrNameLst>
                                          <p:attrName>style.visibility</p:attrName>
                                        </p:attrNameLst>
                                      </p:cBhvr>
                                      <p:to>
                                        <p:strVal val="visible"/>
                                      </p:to>
                                    </p:set>
                                    <p:animEffect transition="in" filter="wipe(left)">
                                      <p:cBhvr>
                                        <p:cTn id="12" dur="300"/>
                                        <p:tgtEl>
                                          <p:spTgt spid="11470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4700">
                                            <p:txEl>
                                              <p:pRg st="0" end="0"/>
                                            </p:txEl>
                                          </p:spTgt>
                                        </p:tgtEl>
                                        <p:attrNameLst>
                                          <p:attrName>style.visibility</p:attrName>
                                        </p:attrNameLst>
                                      </p:cBhvr>
                                      <p:to>
                                        <p:strVal val="visible"/>
                                      </p:to>
                                    </p:set>
                                    <p:animEffect transition="in" filter="wipe(left)">
                                      <p:cBhvr>
                                        <p:cTn id="17" dur="300"/>
                                        <p:tgtEl>
                                          <p:spTgt spid="11470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4702">
                                            <p:txEl>
                                              <p:pRg st="0" end="0"/>
                                            </p:txEl>
                                          </p:spTgt>
                                        </p:tgtEl>
                                        <p:attrNameLst>
                                          <p:attrName>style.visibility</p:attrName>
                                        </p:attrNameLst>
                                      </p:cBhvr>
                                      <p:to>
                                        <p:strVal val="visible"/>
                                      </p:to>
                                    </p:set>
                                    <p:animEffect transition="in" filter="wipe(left)">
                                      <p:cBhvr>
                                        <p:cTn id="22" dur="300"/>
                                        <p:tgtEl>
                                          <p:spTgt spid="1147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9" grpId="0" autoUpdateAnimBg="0" build="p"/>
      <p:bldP spid="114700" grpId="0" autoUpdateAnimBg="0" build="p"/>
      <p:bldP spid="114701" grpId="0" autoUpdateAnimBg="0" build="p"/>
      <p:bldP spid="114702" grpId="0" autoUpdateAnimBg="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8" name="Group 4"/>
          <p:cNvGrpSpPr/>
          <p:nvPr/>
        </p:nvGrpSpPr>
        <p:grpSpPr bwMode="auto">
          <a:xfrm>
            <a:off x="1997743" y="3973342"/>
            <a:ext cx="4906565" cy="2076450"/>
            <a:chOff x="3239" y="3796"/>
            <a:chExt cx="4032" cy="1147"/>
          </a:xfrm>
        </p:grpSpPr>
        <p:grpSp>
          <p:nvGrpSpPr>
            <p:cNvPr id="72713" name="Group 5"/>
            <p:cNvGrpSpPr/>
            <p:nvPr/>
          </p:nvGrpSpPr>
          <p:grpSpPr bwMode="auto">
            <a:xfrm>
              <a:off x="3407" y="3796"/>
              <a:ext cx="3696" cy="1147"/>
              <a:chOff x="3407" y="3796"/>
              <a:chExt cx="3696" cy="1147"/>
            </a:xfrm>
          </p:grpSpPr>
          <p:sp>
            <p:nvSpPr>
              <p:cNvPr id="72715" name="Rectangle 6"/>
              <p:cNvSpPr>
                <a:spLocks noChangeArrowheads="1"/>
              </p:cNvSpPr>
              <p:nvPr/>
            </p:nvSpPr>
            <p:spPr bwMode="auto">
              <a:xfrm>
                <a:off x="4723" y="4075"/>
                <a:ext cx="2380" cy="589"/>
              </a:xfrm>
              <a:prstGeom prst="rect">
                <a:avLst/>
              </a:prstGeom>
              <a:solidFill>
                <a:srgbClr val="FFFFFF"/>
              </a:solidFill>
              <a:ln w="3810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72716" name="Group 7"/>
              <p:cNvGrpSpPr/>
              <p:nvPr/>
            </p:nvGrpSpPr>
            <p:grpSpPr bwMode="auto">
              <a:xfrm>
                <a:off x="3407" y="3796"/>
                <a:ext cx="1316" cy="1147"/>
                <a:chOff x="3407" y="3796"/>
                <a:chExt cx="1316" cy="1147"/>
              </a:xfrm>
            </p:grpSpPr>
            <p:sp>
              <p:nvSpPr>
                <p:cNvPr id="72717" name="Rectangle 8"/>
                <p:cNvSpPr>
                  <a:spLocks noChangeArrowheads="1"/>
                </p:cNvSpPr>
                <p:nvPr/>
              </p:nvSpPr>
              <p:spPr bwMode="auto">
                <a:xfrm>
                  <a:off x="3519" y="3796"/>
                  <a:ext cx="1204" cy="1147"/>
                </a:xfrm>
                <a:prstGeom prst="rect">
                  <a:avLst/>
                </a:prstGeom>
                <a:solidFill>
                  <a:srgbClr val="FFFFFF"/>
                </a:solidFill>
                <a:ln w="38100">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18" name="Line 9"/>
                <p:cNvSpPr>
                  <a:spLocks noChangeShapeType="1"/>
                </p:cNvSpPr>
                <p:nvPr/>
              </p:nvSpPr>
              <p:spPr bwMode="auto">
                <a:xfrm>
                  <a:off x="3407" y="3920"/>
                  <a:ext cx="0" cy="930"/>
                </a:xfrm>
                <a:prstGeom prst="line">
                  <a:avLst/>
                </a:prstGeom>
                <a:noFill/>
                <a:ln w="3810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19" name="Line 10"/>
                <p:cNvSpPr>
                  <a:spLocks noChangeShapeType="1"/>
                </p:cNvSpPr>
                <p:nvPr/>
              </p:nvSpPr>
              <p:spPr bwMode="auto">
                <a:xfrm flipV="1">
                  <a:off x="3407" y="3796"/>
                  <a:ext cx="112" cy="124"/>
                </a:xfrm>
                <a:prstGeom prst="line">
                  <a:avLst/>
                </a:prstGeom>
                <a:noFill/>
                <a:ln w="3810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20" name="Line 11"/>
                <p:cNvSpPr>
                  <a:spLocks noChangeShapeType="1"/>
                </p:cNvSpPr>
                <p:nvPr/>
              </p:nvSpPr>
              <p:spPr bwMode="auto">
                <a:xfrm rot="16200000" flipV="1">
                  <a:off x="3413" y="4825"/>
                  <a:ext cx="112" cy="124"/>
                </a:xfrm>
                <a:prstGeom prst="line">
                  <a:avLst/>
                </a:prstGeom>
                <a:noFill/>
                <a:ln w="3810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72714" name="Line 12"/>
            <p:cNvSpPr>
              <a:spLocks noChangeShapeType="1"/>
            </p:cNvSpPr>
            <p:nvPr/>
          </p:nvSpPr>
          <p:spPr bwMode="auto">
            <a:xfrm>
              <a:off x="3239" y="4370"/>
              <a:ext cx="4032" cy="0"/>
            </a:xfrm>
            <a:prstGeom prst="line">
              <a:avLst/>
            </a:prstGeom>
            <a:noFill/>
            <a:ln w="19050">
              <a:solidFill>
                <a:srgbClr val="000000"/>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9037" name="Rectangle 13"/>
          <p:cNvSpPr>
            <a:spLocks noChangeArrowheads="1"/>
          </p:cNvSpPr>
          <p:nvPr/>
        </p:nvSpPr>
        <p:spPr bwMode="auto">
          <a:xfrm>
            <a:off x="712708" y="522107"/>
            <a:ext cx="5230892"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400" b="1" dirty="0">
                <a:ea typeface="楷体_GB2312" pitchFamily="49" charset="-122"/>
              </a:rPr>
              <a:t>  4. 试将下列要求标在图上：</a:t>
            </a:r>
            <a:endParaRPr lang="zh-CN" altLang="en-US" sz="2400" b="1" dirty="0">
              <a:ea typeface="楷体_GB2312" pitchFamily="49" charset="-122"/>
            </a:endParaRPr>
          </a:p>
        </p:txBody>
      </p:sp>
      <p:sp>
        <p:nvSpPr>
          <p:cNvPr id="129038" name="Rectangle 14"/>
          <p:cNvSpPr>
            <a:spLocks noChangeArrowheads="1"/>
          </p:cNvSpPr>
          <p:nvPr/>
        </p:nvSpPr>
        <p:spPr bwMode="auto">
          <a:xfrm>
            <a:off x="933530" y="979307"/>
            <a:ext cx="8422164"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p>
            <a:pPr marL="466725" indent="-466725" defTabSz="957580">
              <a:buFontTx/>
              <a:buAutoNum type="arabicParenBoth"/>
              <a:defRPr/>
            </a:pPr>
            <a:r>
              <a:rPr lang="zh-CN" altLang="en-US" sz="2400" b="1" dirty="0">
                <a:ea typeface="楷体_GB2312" pitchFamily="49" charset="-122"/>
              </a:rPr>
              <a:t>大端圆柱面：尺寸要求</a:t>
            </a:r>
            <a:r>
              <a:rPr lang="zh-CN" altLang="en-US" sz="2400" b="1" dirty="0" smtClean="0">
                <a:ea typeface="楷体_GB2312" pitchFamily="49" charset="-122"/>
              </a:rPr>
              <a:t>为</a:t>
            </a:r>
            <a:r>
              <a:rPr lang="en-US" altLang="zh-CN" sz="2400" b="1" i="1" dirty="0">
                <a:latin typeface="Swis721 BT" pitchFamily="34" charset="0"/>
                <a:ea typeface="楷体_GB2312" pitchFamily="49" charset="-122"/>
              </a:rPr>
              <a:t>Φ</a:t>
            </a:r>
            <a:r>
              <a:rPr lang="en-US" altLang="zh-CN" sz="2400" b="1" dirty="0" smtClean="0">
                <a:ea typeface="楷体_GB2312" pitchFamily="49" charset="-122"/>
              </a:rPr>
              <a:t>４5 </a:t>
            </a:r>
            <a:r>
              <a:rPr lang="en-US" altLang="zh-CN" sz="2400" b="1" dirty="0">
                <a:ea typeface="楷体_GB2312" pitchFamily="49" charset="-122"/>
              </a:rPr>
              <a:t>h7 mm ，</a:t>
            </a:r>
            <a:r>
              <a:rPr lang="zh-CN" altLang="en-US" sz="2400" b="1" dirty="0">
                <a:ea typeface="楷体_GB2312" pitchFamily="49" charset="-122"/>
              </a:rPr>
              <a:t>并采用包容</a:t>
            </a:r>
            <a:endParaRPr lang="en-US" altLang="zh-CN" sz="2400" b="1" dirty="0">
              <a:ea typeface="楷体_GB2312" pitchFamily="49" charset="-122"/>
            </a:endParaRPr>
          </a:p>
          <a:p>
            <a:pPr defTabSz="957580">
              <a:defRPr/>
            </a:pPr>
            <a:r>
              <a:rPr lang="en-US" altLang="zh-CN" sz="2400" b="1" dirty="0">
                <a:ea typeface="楷体_GB2312" pitchFamily="49" charset="-122"/>
              </a:rPr>
              <a:t>      </a:t>
            </a:r>
            <a:r>
              <a:rPr lang="zh-CN" altLang="en-US" sz="2400" b="1" dirty="0">
                <a:ea typeface="楷体_GB2312" pitchFamily="49" charset="-122"/>
              </a:rPr>
              <a:t>要求</a:t>
            </a:r>
            <a:r>
              <a:rPr lang="zh-CN" altLang="en-US" sz="2400" dirty="0">
                <a:ea typeface="楷体_GB2312" pitchFamily="49" charset="-122"/>
              </a:rPr>
              <a:t>，</a:t>
            </a:r>
            <a:r>
              <a:rPr lang="zh-CN" altLang="en-US" sz="2400" b="1" dirty="0">
                <a:ea typeface="楷体_GB2312" pitchFamily="49" charset="-122"/>
              </a:rPr>
              <a:t>表面粗糙度值</a:t>
            </a:r>
            <a:r>
              <a:rPr lang="zh-CN" altLang="en-US" sz="2400" b="1" i="1" dirty="0">
                <a:ea typeface="楷体_GB2312" pitchFamily="49" charset="-122"/>
              </a:rPr>
              <a:t>Ｒ</a:t>
            </a:r>
            <a:r>
              <a:rPr lang="en-US" altLang="zh-CN" sz="2400" b="1" i="1" dirty="0">
                <a:ea typeface="楷体_GB2312" pitchFamily="49" charset="-122"/>
              </a:rPr>
              <a:t>a</a:t>
            </a:r>
            <a:r>
              <a:rPr lang="zh-CN" altLang="en-US" sz="2400" b="1" dirty="0">
                <a:ea typeface="楷体_GB2312" pitchFamily="49" charset="-122"/>
              </a:rPr>
              <a:t>的上限值</a:t>
            </a:r>
            <a:r>
              <a:rPr lang="zh-CN" altLang="en-US" sz="2400" b="1" dirty="0" smtClean="0">
                <a:ea typeface="楷体_GB2312" pitchFamily="49" charset="-122"/>
              </a:rPr>
              <a:t>为 0</a:t>
            </a:r>
            <a:r>
              <a:rPr lang="zh-CN" altLang="en-US" sz="2400" b="1" dirty="0">
                <a:ea typeface="楷体_GB2312" pitchFamily="49" charset="-122"/>
              </a:rPr>
              <a:t>.8</a:t>
            </a:r>
            <a:r>
              <a:rPr lang="en-US" altLang="zh-CN" sz="2400" b="1" dirty="0">
                <a:ea typeface="楷体_GB2312" pitchFamily="49" charset="-122"/>
              </a:rPr>
              <a:t>μ</a:t>
            </a:r>
            <a:r>
              <a:rPr lang="zh-CN" altLang="en-US" sz="2400" b="1" dirty="0">
                <a:ea typeface="楷体_GB2312" pitchFamily="49" charset="-122"/>
              </a:rPr>
              <a:t>ｍ；</a:t>
            </a:r>
            <a:endParaRPr lang="en-US" altLang="zh-CN" sz="2400" b="1" dirty="0">
              <a:ea typeface="楷体_GB2312" pitchFamily="49" charset="-122"/>
            </a:endParaRPr>
          </a:p>
        </p:txBody>
      </p:sp>
      <p:sp>
        <p:nvSpPr>
          <p:cNvPr id="129041" name="Rectangle 17"/>
          <p:cNvSpPr>
            <a:spLocks noChangeArrowheads="1"/>
          </p:cNvSpPr>
          <p:nvPr/>
        </p:nvSpPr>
        <p:spPr bwMode="auto">
          <a:xfrm>
            <a:off x="667307" y="1884183"/>
            <a:ext cx="8758555" cy="866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p>
            <a:pPr defTabSz="957580"/>
            <a:r>
              <a:rPr lang="en-US" altLang="zh-CN" sz="2400" b="1" dirty="0">
                <a:ea typeface="楷体_GB2312" pitchFamily="49" charset="-122"/>
              </a:rPr>
              <a:t>（2）</a:t>
            </a:r>
            <a:r>
              <a:rPr lang="zh-CN" altLang="en-US" sz="2400" b="1" dirty="0">
                <a:ea typeface="楷体_GB2312" pitchFamily="49" charset="-122"/>
              </a:rPr>
              <a:t>小端圆柱面轴线对大端圆柱面轴线的同轴 度公差为</a:t>
            </a:r>
            <a:endParaRPr lang="en-US" altLang="zh-CN" sz="2400" b="1" dirty="0">
              <a:ea typeface="楷体_GB2312" pitchFamily="49" charset="-122"/>
            </a:endParaRPr>
          </a:p>
          <a:p>
            <a:pPr defTabSz="957580"/>
            <a:r>
              <a:rPr lang="en-US" altLang="zh-CN" sz="2400" b="1" i="1" dirty="0">
                <a:latin typeface="Swis721 BT" pitchFamily="34" charset="0"/>
                <a:ea typeface="楷体_GB2312" pitchFamily="49" charset="-122"/>
              </a:rPr>
              <a:t>          Φ</a:t>
            </a:r>
            <a:r>
              <a:rPr lang="en-US" altLang="zh-CN" sz="2400" b="1" dirty="0">
                <a:ea typeface="楷体_GB2312" pitchFamily="49" charset="-122"/>
              </a:rPr>
              <a:t>30μ</a:t>
            </a:r>
            <a:r>
              <a:rPr lang="zh-CN" altLang="en-US" sz="2400" b="1" dirty="0">
                <a:ea typeface="楷体_GB2312" pitchFamily="49" charset="-122"/>
              </a:rPr>
              <a:t>ｍ；</a:t>
            </a:r>
            <a:endParaRPr lang="zh-CN" altLang="en-US" sz="2400" b="1" dirty="0">
              <a:ea typeface="楷体_GB2312" pitchFamily="49" charset="-122"/>
            </a:endParaRPr>
          </a:p>
        </p:txBody>
      </p:sp>
      <p:sp>
        <p:nvSpPr>
          <p:cNvPr id="129042" name="Rectangle 18"/>
          <p:cNvSpPr>
            <a:spLocks noChangeArrowheads="1"/>
          </p:cNvSpPr>
          <p:nvPr/>
        </p:nvSpPr>
        <p:spPr bwMode="auto">
          <a:xfrm>
            <a:off x="812086" y="2652849"/>
            <a:ext cx="8570754" cy="125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p>
            <a:pPr marL="466725" indent="-466725" defTabSz="957580">
              <a:buFontTx/>
              <a:buAutoNum type="arabicParenBoth" startAt="3"/>
              <a:defRPr/>
            </a:pPr>
            <a:r>
              <a:rPr lang="zh-CN" altLang="en-US" sz="2400" b="1" dirty="0">
                <a:ea typeface="楷体_GB2312" pitchFamily="49" charset="-122"/>
              </a:rPr>
              <a:t>小端圆柱面：尺寸</a:t>
            </a:r>
            <a:r>
              <a:rPr lang="zh-CN" altLang="en-US" sz="2400" b="1" dirty="0" smtClean="0">
                <a:ea typeface="楷体_GB2312" pitchFamily="49" charset="-122"/>
              </a:rPr>
              <a:t>为</a:t>
            </a:r>
            <a:r>
              <a:rPr lang="en-US" altLang="zh-CN" sz="2400" b="1" i="1" dirty="0" smtClean="0">
                <a:latin typeface="Swis721 BT" pitchFamily="34" charset="0"/>
                <a:ea typeface="楷体_GB2312" pitchFamily="49" charset="-122"/>
              </a:rPr>
              <a:t>Φ</a:t>
            </a:r>
            <a:r>
              <a:rPr lang="en-US" altLang="zh-CN" sz="2400" b="1" dirty="0" smtClean="0">
                <a:ea typeface="楷体_GB2312" pitchFamily="49" charset="-122"/>
              </a:rPr>
              <a:t>25</a:t>
            </a:r>
            <a:r>
              <a:rPr lang="en-US" altLang="zh-CN" sz="2400" b="1" dirty="0" smtClean="0">
                <a:latin typeface="楷体_GB2312" pitchFamily="49" charset="-122"/>
                <a:ea typeface="楷体_GB2312" pitchFamily="49" charset="-122"/>
              </a:rPr>
              <a:t>±</a:t>
            </a:r>
            <a:r>
              <a:rPr lang="en-US" altLang="zh-CN" sz="2400" b="1" dirty="0" smtClean="0">
                <a:ea typeface="楷体_GB2312" pitchFamily="49" charset="-122"/>
              </a:rPr>
              <a:t>0.007mm</a:t>
            </a:r>
            <a:r>
              <a:rPr lang="zh-CN" altLang="en-US" sz="2400" b="1" dirty="0">
                <a:ea typeface="楷体_GB2312" pitchFamily="49" charset="-122"/>
              </a:rPr>
              <a:t>，圆度公差为</a:t>
            </a:r>
            <a:endParaRPr lang="en-US" altLang="zh-CN" sz="2400" b="1" dirty="0">
              <a:ea typeface="楷体_GB2312" pitchFamily="49" charset="-122"/>
            </a:endParaRPr>
          </a:p>
          <a:p>
            <a:pPr defTabSz="957580">
              <a:defRPr/>
            </a:pPr>
            <a:r>
              <a:rPr lang="en-US" altLang="zh-CN" sz="2400" b="1" dirty="0">
                <a:ea typeface="楷体_GB2312" pitchFamily="49" charset="-122"/>
              </a:rPr>
              <a:t>      </a:t>
            </a:r>
            <a:r>
              <a:rPr lang="en-US" altLang="zh-CN" sz="2400" b="1" i="1" dirty="0">
                <a:latin typeface="Swis721 BT" pitchFamily="34" charset="0"/>
                <a:ea typeface="楷体_GB2312" pitchFamily="49" charset="-122"/>
              </a:rPr>
              <a:t>Φ</a:t>
            </a:r>
            <a:r>
              <a:rPr lang="zh-CN" altLang="en-US" sz="2400" b="1" dirty="0" smtClean="0">
                <a:ea typeface="楷体_GB2312" pitchFamily="49" charset="-122"/>
              </a:rPr>
              <a:t>0</a:t>
            </a:r>
            <a:r>
              <a:rPr lang="zh-CN" altLang="en-US" sz="2400" b="1" dirty="0">
                <a:ea typeface="楷体_GB2312" pitchFamily="49" charset="-122"/>
              </a:rPr>
              <a:t>.01</a:t>
            </a:r>
            <a:r>
              <a:rPr lang="en-US" altLang="zh-CN" sz="2400" b="1" dirty="0" err="1">
                <a:ea typeface="楷体_GB2312" pitchFamily="49" charset="-122"/>
              </a:rPr>
              <a:t>mm，</a:t>
            </a:r>
            <a:r>
              <a:rPr lang="en-US" altLang="zh-CN" sz="2400" b="1" i="1" dirty="0" err="1">
                <a:ea typeface="楷体_GB2312" pitchFamily="49" charset="-122"/>
              </a:rPr>
              <a:t>Rz</a:t>
            </a:r>
            <a:r>
              <a:rPr lang="zh-CN" altLang="en-US" sz="2400" b="1" dirty="0">
                <a:ea typeface="楷体_GB2312" pitchFamily="49" charset="-122"/>
              </a:rPr>
              <a:t>的</a:t>
            </a:r>
            <a:r>
              <a:rPr lang="zh-CN" altLang="en-US" sz="2400" b="1" i="1" dirty="0">
                <a:ea typeface="楷体_GB2312" pitchFamily="49" charset="-122"/>
              </a:rPr>
              <a:t> </a:t>
            </a:r>
            <a:r>
              <a:rPr lang="zh-CN" altLang="en-US" sz="2400" b="1" dirty="0">
                <a:ea typeface="楷体_GB2312" pitchFamily="49" charset="-122"/>
              </a:rPr>
              <a:t>上限值为1.</a:t>
            </a:r>
            <a:r>
              <a:rPr lang="zh-CN" altLang="en-US" sz="2400" b="1" dirty="0" smtClean="0">
                <a:ea typeface="楷体_GB2312" pitchFamily="49" charset="-122"/>
              </a:rPr>
              <a:t>6 </a:t>
            </a:r>
            <a:r>
              <a:rPr lang="en-US" altLang="zh-CN" sz="2400" b="1" dirty="0" err="1" smtClean="0">
                <a:ea typeface="楷体_GB2312" pitchFamily="49" charset="-122"/>
              </a:rPr>
              <a:t>μm</a:t>
            </a:r>
            <a:r>
              <a:rPr lang="en-US" altLang="zh-CN" sz="2400" b="1" dirty="0">
                <a:ea typeface="楷体_GB2312" pitchFamily="49" charset="-122"/>
              </a:rPr>
              <a:t>，</a:t>
            </a:r>
            <a:r>
              <a:rPr lang="zh-CN" altLang="en-US" sz="2400" b="1" dirty="0">
                <a:ea typeface="楷体_GB2312" pitchFamily="49" charset="-122"/>
              </a:rPr>
              <a:t>极限值判断规则采</a:t>
            </a:r>
            <a:endParaRPr lang="en-US" altLang="zh-CN" sz="2400" b="1" dirty="0">
              <a:ea typeface="楷体_GB2312" pitchFamily="49" charset="-122"/>
            </a:endParaRPr>
          </a:p>
          <a:p>
            <a:pPr defTabSz="957580">
              <a:defRPr/>
            </a:pPr>
            <a:r>
              <a:rPr lang="en-US" altLang="zh-CN" sz="2400" b="1" dirty="0">
                <a:ea typeface="楷体_GB2312" pitchFamily="49" charset="-122"/>
              </a:rPr>
              <a:t>     </a:t>
            </a:r>
            <a:r>
              <a:rPr lang="zh-CN" altLang="en-US" sz="2400" b="1" dirty="0">
                <a:ea typeface="楷体_GB2312" pitchFamily="49" charset="-122"/>
              </a:rPr>
              <a:t>用最大规则，其余表面</a:t>
            </a:r>
            <a:r>
              <a:rPr lang="zh-CN" altLang="en-US" sz="2400" b="1" i="1" dirty="0">
                <a:ea typeface="楷体_GB2312" pitchFamily="49" charset="-122"/>
              </a:rPr>
              <a:t>Ｒ</a:t>
            </a:r>
            <a:r>
              <a:rPr lang="en-US" altLang="zh-CN" sz="2400" b="1" i="1" dirty="0">
                <a:ea typeface="楷体_GB2312" pitchFamily="49" charset="-122"/>
              </a:rPr>
              <a:t>a </a:t>
            </a:r>
            <a:r>
              <a:rPr lang="zh-CN" altLang="en-US" sz="2400" b="1" dirty="0">
                <a:ea typeface="楷体_GB2312" pitchFamily="49" charset="-122"/>
              </a:rPr>
              <a:t>的上限值均</a:t>
            </a:r>
            <a:r>
              <a:rPr lang="zh-CN" altLang="en-US" sz="2400" b="1" dirty="0" smtClean="0">
                <a:ea typeface="楷体_GB2312" pitchFamily="49" charset="-122"/>
              </a:rPr>
              <a:t>为 6</a:t>
            </a:r>
            <a:r>
              <a:rPr lang="zh-CN" altLang="en-US" sz="2400" b="1" dirty="0">
                <a:ea typeface="楷体_GB2312" pitchFamily="49" charset="-122"/>
              </a:rPr>
              <a:t>.</a:t>
            </a:r>
            <a:r>
              <a:rPr lang="zh-CN" altLang="en-US" sz="2400" b="1" dirty="0" smtClean="0">
                <a:ea typeface="楷体_GB2312" pitchFamily="49" charset="-122"/>
              </a:rPr>
              <a:t>3 </a:t>
            </a:r>
            <a:r>
              <a:rPr lang="en-US" altLang="zh-CN" sz="2400" b="1" dirty="0" smtClean="0">
                <a:ea typeface="楷体_GB2312" pitchFamily="49" charset="-122"/>
              </a:rPr>
              <a:t>μ</a:t>
            </a:r>
            <a:r>
              <a:rPr lang="zh-CN" altLang="en-US" sz="2400" b="1" dirty="0">
                <a:ea typeface="楷体_GB2312" pitchFamily="49" charset="-122"/>
              </a:rPr>
              <a:t>ｍ</a:t>
            </a:r>
            <a:r>
              <a:rPr lang="en-US" altLang="zh-CN" sz="2400" b="1" dirty="0">
                <a:ea typeface="楷体_GB2312" pitchFamily="49" charset="-122"/>
              </a:rPr>
              <a:t>。</a:t>
            </a:r>
            <a:endParaRPr lang="zh-CN" altLang="en-US" sz="2400" b="1" dirty="0">
              <a:ea typeface="楷体_GB2312" pitchFamily="49" charset="-122"/>
            </a:endParaRPr>
          </a:p>
        </p:txBody>
      </p:sp>
      <p:sp>
        <p:nvSpPr>
          <p:cNvPr id="1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18" name="圆角矩形 17">
            <a:hlinkClick r:id="rId1"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9037"/>
                                        </p:tgtEl>
                                        <p:attrNameLst>
                                          <p:attrName>style.visibility</p:attrName>
                                        </p:attrNameLst>
                                      </p:cBhvr>
                                      <p:to>
                                        <p:strVal val="visible"/>
                                      </p:to>
                                    </p:set>
                                    <p:animEffect transition="in" filter="wipe(left)">
                                      <p:cBhvr>
                                        <p:cTn id="7" dur="300"/>
                                        <p:tgtEl>
                                          <p:spTgt spid="1290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29028"/>
                                        </p:tgtEl>
                                        <p:attrNameLst>
                                          <p:attrName>style.visibility</p:attrName>
                                        </p:attrNameLst>
                                      </p:cBhvr>
                                      <p:to>
                                        <p:strVal val="visible"/>
                                      </p:to>
                                    </p:set>
                                    <p:anim calcmode="lin" valueType="num">
                                      <p:cBhvr additive="base">
                                        <p:cTn id="12" dur="500" fill="hold"/>
                                        <p:tgtEl>
                                          <p:spTgt spid="129028"/>
                                        </p:tgtEl>
                                        <p:attrNameLst>
                                          <p:attrName>ppt_x</p:attrName>
                                        </p:attrNameLst>
                                      </p:cBhvr>
                                      <p:tavLst>
                                        <p:tav tm="0">
                                          <p:val>
                                            <p:strVal val="0-#ppt_w/2"/>
                                          </p:val>
                                        </p:tav>
                                        <p:tav tm="100000">
                                          <p:val>
                                            <p:strVal val="#ppt_x"/>
                                          </p:val>
                                        </p:tav>
                                      </p:tavLst>
                                    </p:anim>
                                    <p:anim calcmode="lin" valueType="num">
                                      <p:cBhvr additive="base">
                                        <p:cTn id="13" dur="500" fill="hold"/>
                                        <p:tgtEl>
                                          <p:spTgt spid="12902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9038"/>
                                        </p:tgtEl>
                                        <p:attrNameLst>
                                          <p:attrName>style.visibility</p:attrName>
                                        </p:attrNameLst>
                                      </p:cBhvr>
                                      <p:to>
                                        <p:strVal val="visible"/>
                                      </p:to>
                                    </p:set>
                                    <p:animEffect transition="in" filter="wipe(left)">
                                      <p:cBhvr>
                                        <p:cTn id="18" dur="300"/>
                                        <p:tgtEl>
                                          <p:spTgt spid="1290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9041"/>
                                        </p:tgtEl>
                                        <p:attrNameLst>
                                          <p:attrName>style.visibility</p:attrName>
                                        </p:attrNameLst>
                                      </p:cBhvr>
                                      <p:to>
                                        <p:strVal val="visible"/>
                                      </p:to>
                                    </p:set>
                                    <p:animEffect transition="in" filter="wipe(left)">
                                      <p:cBhvr>
                                        <p:cTn id="23" dur="300"/>
                                        <p:tgtEl>
                                          <p:spTgt spid="12904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29042"/>
                                        </p:tgtEl>
                                        <p:attrNameLst>
                                          <p:attrName>style.visibility</p:attrName>
                                        </p:attrNameLst>
                                      </p:cBhvr>
                                      <p:to>
                                        <p:strVal val="visible"/>
                                      </p:to>
                                    </p:set>
                                    <p:animEffect transition="in" filter="wipe(left)">
                                      <p:cBhvr>
                                        <p:cTn id="28" dur="300"/>
                                        <p:tgtEl>
                                          <p:spTgt spid="129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7" grpId="0" autoUpdateAnimBg="0"/>
      <p:bldP spid="129038" grpId="0" autoUpdateAnimBg="0"/>
      <p:bldP spid="129041" grpId="0" autoUpdateAnimBg="0"/>
      <p:bldP spid="129042"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2" name="Text Box 10"/>
          <p:cNvSpPr txBox="1">
            <a:spLocks noChangeArrowheads="1"/>
          </p:cNvSpPr>
          <p:nvPr/>
        </p:nvSpPr>
        <p:spPr bwMode="auto">
          <a:xfrm>
            <a:off x="2631202" y="497907"/>
            <a:ext cx="3493373"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solidFill>
                  <a:srgbClr val="FF3300"/>
                </a:solidFill>
              </a:rPr>
              <a:t>本  章  重  点</a:t>
            </a:r>
            <a:endParaRPr lang="zh-CN" altLang="en-US" sz="2800" b="1" dirty="0">
              <a:solidFill>
                <a:srgbClr val="FF3300"/>
              </a:solidFill>
            </a:endParaRPr>
          </a:p>
        </p:txBody>
      </p:sp>
      <p:sp>
        <p:nvSpPr>
          <p:cNvPr id="28683" name="Text Box 11"/>
          <p:cNvSpPr txBox="1">
            <a:spLocks noChangeArrowheads="1"/>
          </p:cNvSpPr>
          <p:nvPr/>
        </p:nvSpPr>
        <p:spPr bwMode="auto">
          <a:xfrm>
            <a:off x="1012073" y="1161797"/>
            <a:ext cx="8084977" cy="3753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80000"/>
              </a:lnSpc>
              <a:spcBef>
                <a:spcPct val="50000"/>
              </a:spcBef>
            </a:pPr>
            <a:r>
              <a:rPr lang="zh-CN" altLang="en-US" b="1" dirty="0">
                <a:solidFill>
                  <a:srgbClr val="FF3300"/>
                </a:solidFill>
              </a:rPr>
              <a:t>1.</a:t>
            </a:r>
            <a:r>
              <a:rPr lang="zh-CN" altLang="en-US" b="1" dirty="0"/>
              <a:t>表面粗糙度定义及其对机械零件使用性能的影响；</a:t>
            </a:r>
            <a:endParaRPr lang="zh-CN" altLang="en-US" b="1" dirty="0"/>
          </a:p>
          <a:p>
            <a:pPr eaLnBrk="1" hangingPunct="1">
              <a:lnSpc>
                <a:spcPct val="80000"/>
              </a:lnSpc>
              <a:spcBef>
                <a:spcPct val="50000"/>
              </a:spcBef>
            </a:pPr>
            <a:r>
              <a:rPr lang="zh-CN" altLang="en-US" b="1" dirty="0">
                <a:solidFill>
                  <a:srgbClr val="FF3300"/>
                </a:solidFill>
              </a:rPr>
              <a:t>2.</a:t>
            </a:r>
            <a:r>
              <a:rPr lang="zh-CN" altLang="en-US" b="1" dirty="0"/>
              <a:t>传输带、取样长度、评定长度和最小二乘中线的概 念；</a:t>
            </a:r>
            <a:endParaRPr lang="zh-CN" altLang="en-US" b="1" dirty="0"/>
          </a:p>
          <a:p>
            <a:pPr eaLnBrk="1" hangingPunct="1">
              <a:lnSpc>
                <a:spcPct val="80000"/>
              </a:lnSpc>
              <a:spcBef>
                <a:spcPct val="50000"/>
              </a:spcBef>
            </a:pPr>
            <a:r>
              <a:rPr lang="zh-CN" altLang="en-US" b="1" dirty="0">
                <a:solidFill>
                  <a:srgbClr val="FF3300"/>
                </a:solidFill>
              </a:rPr>
              <a:t>3.</a:t>
            </a:r>
            <a:r>
              <a:rPr lang="zh-CN" altLang="en-US" b="1" dirty="0"/>
              <a:t>表面粗糙度评定参数的名称、代号及其在图样上的  </a:t>
            </a:r>
            <a:endParaRPr lang="zh-CN" altLang="en-US" b="1" dirty="0"/>
          </a:p>
          <a:p>
            <a:pPr eaLnBrk="1" hangingPunct="1">
              <a:lnSpc>
                <a:spcPct val="80000"/>
              </a:lnSpc>
              <a:spcBef>
                <a:spcPct val="50000"/>
              </a:spcBef>
            </a:pPr>
            <a:r>
              <a:rPr lang="zh-CN" altLang="en-US" b="1" dirty="0"/>
              <a:t>   标注方法，必须要掌握基本参数的名称、代号和标  </a:t>
            </a:r>
            <a:endParaRPr lang="zh-CN" altLang="en-US" b="1" dirty="0"/>
          </a:p>
          <a:p>
            <a:pPr eaLnBrk="1" hangingPunct="1">
              <a:lnSpc>
                <a:spcPct val="80000"/>
              </a:lnSpc>
              <a:spcBef>
                <a:spcPct val="50000"/>
              </a:spcBef>
            </a:pPr>
            <a:r>
              <a:rPr lang="zh-CN" altLang="en-US" b="1" dirty="0"/>
              <a:t>   注方法；</a:t>
            </a:r>
            <a:endParaRPr lang="zh-CN" altLang="en-US" b="1" dirty="0"/>
          </a:p>
          <a:p>
            <a:pPr eaLnBrk="1" hangingPunct="1">
              <a:lnSpc>
                <a:spcPct val="80000"/>
              </a:lnSpc>
              <a:spcBef>
                <a:spcPct val="50000"/>
              </a:spcBef>
            </a:pPr>
            <a:r>
              <a:rPr lang="zh-CN" altLang="en-US" b="1" dirty="0">
                <a:solidFill>
                  <a:srgbClr val="FF3300"/>
                </a:solidFill>
              </a:rPr>
              <a:t>4.</a:t>
            </a:r>
            <a:r>
              <a:rPr lang="zh-CN" altLang="en-US" b="1" dirty="0"/>
              <a:t>表面粗糙度的选用，表面粗糙度与尺寸公差和形状</a:t>
            </a:r>
            <a:endParaRPr lang="zh-CN" altLang="en-US" b="1" dirty="0"/>
          </a:p>
          <a:p>
            <a:pPr eaLnBrk="1" hangingPunct="1">
              <a:lnSpc>
                <a:spcPct val="80000"/>
              </a:lnSpc>
              <a:spcBef>
                <a:spcPct val="50000"/>
              </a:spcBef>
            </a:pPr>
            <a:r>
              <a:rPr lang="zh-CN" altLang="en-US" b="1" dirty="0"/>
              <a:t>   公差之间的关系；</a:t>
            </a:r>
            <a:endParaRPr lang="zh-CN" altLang="en-US" b="1" dirty="0"/>
          </a:p>
          <a:p>
            <a:pPr eaLnBrk="1" hangingPunct="1">
              <a:lnSpc>
                <a:spcPct val="80000"/>
              </a:lnSpc>
              <a:spcBef>
                <a:spcPct val="50000"/>
              </a:spcBef>
            </a:pPr>
            <a:r>
              <a:rPr lang="zh-CN" altLang="en-US" b="1" dirty="0">
                <a:solidFill>
                  <a:srgbClr val="FF3300"/>
                </a:solidFill>
              </a:rPr>
              <a:t>5.</a:t>
            </a:r>
            <a:r>
              <a:rPr lang="zh-CN" altLang="en-US" b="1" dirty="0"/>
              <a:t>掌握</a:t>
            </a:r>
            <a:r>
              <a:rPr lang="en-US" altLang="zh-CN" b="1" i="1" dirty="0"/>
              <a:t>Ra</a:t>
            </a:r>
            <a:r>
              <a:rPr lang="zh-CN" altLang="en-US" b="1" dirty="0"/>
              <a:t>和</a:t>
            </a:r>
            <a:r>
              <a:rPr lang="en-US" altLang="zh-CN" b="1" i="1" dirty="0" err="1"/>
              <a:t>Rz</a:t>
            </a:r>
            <a:r>
              <a:rPr lang="zh-CN" altLang="en-US" b="1" dirty="0"/>
              <a:t>的测量方法。</a:t>
            </a:r>
            <a:endParaRPr lang="zh-CN" altLang="en-US" b="1" dirty="0"/>
          </a:p>
        </p:txBody>
      </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
        <p:nvSpPr>
          <p:cNvPr id="8" name="圆角矩形 7">
            <a:hlinkClick r:id="rId1"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8682">
                                            <p:txEl>
                                              <p:pRg st="0" end="0"/>
                                            </p:txEl>
                                          </p:spTgt>
                                        </p:tgtEl>
                                        <p:attrNameLst>
                                          <p:attrName>style.visibility</p:attrName>
                                        </p:attrNameLst>
                                      </p:cBhvr>
                                      <p:to>
                                        <p:strVal val="visible"/>
                                      </p:to>
                                    </p:set>
                                    <p:animEffect transition="in" filter="wipe(left)">
                                      <p:cBhvr>
                                        <p:cTn id="7" dur="500"/>
                                        <p:tgtEl>
                                          <p:spTgt spid="286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83">
                                            <p:txEl>
                                              <p:pRg st="0" end="0"/>
                                            </p:txEl>
                                          </p:spTgt>
                                        </p:tgtEl>
                                        <p:attrNameLst>
                                          <p:attrName>style.visibility</p:attrName>
                                        </p:attrNameLst>
                                      </p:cBhvr>
                                      <p:to>
                                        <p:strVal val="visible"/>
                                      </p:to>
                                    </p:set>
                                    <p:animEffect transition="in" filter="wipe(left)">
                                      <p:cBhvr>
                                        <p:cTn id="12" dur="500"/>
                                        <p:tgtEl>
                                          <p:spTgt spid="286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83">
                                            <p:txEl>
                                              <p:pRg st="1" end="1"/>
                                            </p:txEl>
                                          </p:spTgt>
                                        </p:tgtEl>
                                        <p:attrNameLst>
                                          <p:attrName>style.visibility</p:attrName>
                                        </p:attrNameLst>
                                      </p:cBhvr>
                                      <p:to>
                                        <p:strVal val="visible"/>
                                      </p:to>
                                    </p:set>
                                    <p:animEffect transition="in" filter="wipe(left)">
                                      <p:cBhvr>
                                        <p:cTn id="17" dur="500"/>
                                        <p:tgtEl>
                                          <p:spTgt spid="286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83">
                                            <p:txEl>
                                              <p:pRg st="2" end="2"/>
                                            </p:txEl>
                                          </p:spTgt>
                                        </p:tgtEl>
                                        <p:attrNameLst>
                                          <p:attrName>style.visibility</p:attrName>
                                        </p:attrNameLst>
                                      </p:cBhvr>
                                      <p:to>
                                        <p:strVal val="visible"/>
                                      </p:to>
                                    </p:set>
                                    <p:animEffect transition="in" filter="wipe(left)">
                                      <p:cBhvr>
                                        <p:cTn id="22" dur="500"/>
                                        <p:tgtEl>
                                          <p:spTgt spid="2868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83">
                                            <p:txEl>
                                              <p:pRg st="3" end="3"/>
                                            </p:txEl>
                                          </p:spTgt>
                                        </p:tgtEl>
                                        <p:attrNameLst>
                                          <p:attrName>style.visibility</p:attrName>
                                        </p:attrNameLst>
                                      </p:cBhvr>
                                      <p:to>
                                        <p:strVal val="visible"/>
                                      </p:to>
                                    </p:set>
                                    <p:animEffect transition="in" filter="wipe(left)">
                                      <p:cBhvr>
                                        <p:cTn id="27" dur="500"/>
                                        <p:tgtEl>
                                          <p:spTgt spid="286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83">
                                            <p:txEl>
                                              <p:pRg st="4" end="4"/>
                                            </p:txEl>
                                          </p:spTgt>
                                        </p:tgtEl>
                                        <p:attrNameLst>
                                          <p:attrName>style.visibility</p:attrName>
                                        </p:attrNameLst>
                                      </p:cBhvr>
                                      <p:to>
                                        <p:strVal val="visible"/>
                                      </p:to>
                                    </p:set>
                                    <p:animEffect transition="in" filter="wipe(left)">
                                      <p:cBhvr>
                                        <p:cTn id="32" dur="500"/>
                                        <p:tgtEl>
                                          <p:spTgt spid="2868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683">
                                            <p:txEl>
                                              <p:pRg st="5" end="5"/>
                                            </p:txEl>
                                          </p:spTgt>
                                        </p:tgtEl>
                                        <p:attrNameLst>
                                          <p:attrName>style.visibility</p:attrName>
                                        </p:attrNameLst>
                                      </p:cBhvr>
                                      <p:to>
                                        <p:strVal val="visible"/>
                                      </p:to>
                                    </p:set>
                                    <p:animEffect transition="in" filter="wipe(left)">
                                      <p:cBhvr>
                                        <p:cTn id="37" dur="500"/>
                                        <p:tgtEl>
                                          <p:spTgt spid="2868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683">
                                            <p:txEl>
                                              <p:pRg st="6" end="6"/>
                                            </p:txEl>
                                          </p:spTgt>
                                        </p:tgtEl>
                                        <p:attrNameLst>
                                          <p:attrName>style.visibility</p:attrName>
                                        </p:attrNameLst>
                                      </p:cBhvr>
                                      <p:to>
                                        <p:strVal val="visible"/>
                                      </p:to>
                                    </p:set>
                                    <p:animEffect transition="in" filter="wipe(left)">
                                      <p:cBhvr>
                                        <p:cTn id="42" dur="500"/>
                                        <p:tgtEl>
                                          <p:spTgt spid="2868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8683">
                                            <p:txEl>
                                              <p:pRg st="7" end="7"/>
                                            </p:txEl>
                                          </p:spTgt>
                                        </p:tgtEl>
                                        <p:attrNameLst>
                                          <p:attrName>style.visibility</p:attrName>
                                        </p:attrNameLst>
                                      </p:cBhvr>
                                      <p:to>
                                        <p:strVal val="visible"/>
                                      </p:to>
                                    </p:set>
                                    <p:animEffect transition="in" filter="wipe(left)">
                                      <p:cBhvr>
                                        <p:cTn id="47" dur="500"/>
                                        <p:tgtEl>
                                          <p:spTgt spid="286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advAuto="1000" autoUpdateAnimBg="0" build="p"/>
      <p:bldP spid="28683" grpId="0" autoUpdateAnimBg="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Text Box 4"/>
          <p:cNvSpPr txBox="1">
            <a:spLocks noChangeArrowheads="1"/>
          </p:cNvSpPr>
          <p:nvPr/>
        </p:nvSpPr>
        <p:spPr bwMode="auto">
          <a:xfrm>
            <a:off x="2806700" y="308983"/>
            <a:ext cx="4003675" cy="527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smtClean="0">
                <a:solidFill>
                  <a:srgbClr val="FF3300"/>
                </a:solidFill>
              </a:rPr>
              <a:t>作 业 题 解 释</a:t>
            </a:r>
            <a:endParaRPr lang="zh-CN" altLang="en-US" sz="2800" dirty="0"/>
          </a:p>
        </p:txBody>
      </p:sp>
      <p:sp>
        <p:nvSpPr>
          <p:cNvPr id="35846" name="Text Box 6"/>
          <p:cNvSpPr txBox="1">
            <a:spLocks noChangeArrowheads="1"/>
          </p:cNvSpPr>
          <p:nvPr/>
        </p:nvSpPr>
        <p:spPr bwMode="auto">
          <a:xfrm>
            <a:off x="625317" y="988882"/>
            <a:ext cx="7909083" cy="613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800" b="1"/>
              <a:t>1.解释图5.15中标注的各表面粗糙度要求的含义。</a:t>
            </a:r>
            <a:endParaRPr lang="zh-CN" altLang="en-US" sz="2800" b="1"/>
          </a:p>
        </p:txBody>
      </p:sp>
      <p:sp>
        <p:nvSpPr>
          <p:cNvPr id="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8624" y="1571625"/>
            <a:ext cx="5724525"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44"/>
                                        </p:tgtEl>
                                        <p:attrNameLst>
                                          <p:attrName>style.visibility</p:attrName>
                                        </p:attrNameLst>
                                      </p:cBhvr>
                                      <p:to>
                                        <p:strVal val="visible"/>
                                      </p:to>
                                    </p:set>
                                    <p:animEffect transition="in" filter="wipe(left)">
                                      <p:cBhvr>
                                        <p:cTn id="7" dur="300"/>
                                        <p:tgtEl>
                                          <p:spTgt spid="358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ppt_x"/>
                                          </p:val>
                                        </p:tav>
                                        <p:tav tm="100000">
                                          <p:val>
                                            <p:strVal val="#ppt_x"/>
                                          </p:val>
                                        </p:tav>
                                      </p:tavLst>
                                    </p:anim>
                                    <p:anim calcmode="lin" valueType="num">
                                      <p:cBhvr additive="base">
                                        <p:cTn id="13"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5846"/>
                                        </p:tgtEl>
                                        <p:attrNameLst>
                                          <p:attrName>style.visibility</p:attrName>
                                        </p:attrNameLst>
                                      </p:cBhvr>
                                      <p:to>
                                        <p:strVal val="visible"/>
                                      </p:to>
                                    </p:set>
                                    <p:animEffect transition="in" filter="wipe(left)">
                                      <p:cBhvr>
                                        <p:cTn id="18" dur="3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Text Box 5"/>
          <p:cNvSpPr txBox="1">
            <a:spLocks noChangeArrowheads="1"/>
          </p:cNvSpPr>
          <p:nvPr/>
        </p:nvSpPr>
        <p:spPr bwMode="auto">
          <a:xfrm>
            <a:off x="959329" y="527468"/>
            <a:ext cx="7613172" cy="958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800" b="1" dirty="0"/>
              <a:t>2.  用类比法分别确定</a:t>
            </a:r>
            <a:r>
              <a:rPr lang="en-US" altLang="zh-CN" sz="2800" b="1" i="1" dirty="0">
                <a:latin typeface="Swis721 BT" pitchFamily="34" charset="0"/>
              </a:rPr>
              <a:t>Φ</a:t>
            </a:r>
            <a:r>
              <a:rPr lang="en-US" altLang="zh-CN" sz="2800" b="1" dirty="0"/>
              <a:t>50t5</a:t>
            </a:r>
            <a:r>
              <a:rPr lang="zh-CN" altLang="en-US" sz="2800" b="1" dirty="0"/>
              <a:t>和</a:t>
            </a:r>
            <a:r>
              <a:rPr lang="en-US" altLang="zh-CN" sz="2800" b="1" i="1" dirty="0">
                <a:latin typeface="Swis721 BT" pitchFamily="34" charset="0"/>
              </a:rPr>
              <a:t>Φ</a:t>
            </a:r>
            <a:r>
              <a:rPr lang="en-US" altLang="zh-CN" sz="2800" b="1" dirty="0"/>
              <a:t>50T6</a:t>
            </a:r>
            <a:r>
              <a:rPr lang="zh-CN" altLang="en-US" sz="2800" b="1" dirty="0"/>
              <a:t>配合表</a:t>
            </a:r>
            <a:endParaRPr lang="zh-CN" altLang="en-US" sz="2800" b="1" dirty="0"/>
          </a:p>
          <a:p>
            <a:pPr eaLnBrk="1" hangingPunct="1"/>
            <a:r>
              <a:rPr lang="zh-CN" altLang="en-US" sz="2800" b="1" dirty="0"/>
              <a:t>     </a:t>
            </a:r>
            <a:r>
              <a:rPr lang="en-US" altLang="zh-CN" sz="2800" b="1" i="1" dirty="0"/>
              <a:t>Ra</a:t>
            </a:r>
            <a:r>
              <a:rPr lang="zh-CN" altLang="en-US" sz="2800" b="1" dirty="0"/>
              <a:t>的上限值。（表5.7）</a:t>
            </a:r>
            <a:endParaRPr lang="zh-CN" altLang="en-US" sz="2800" b="1" dirty="0"/>
          </a:p>
        </p:txBody>
      </p:sp>
      <p:pic>
        <p:nvPicPr>
          <p:cNvPr id="39946" name="Picture 1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9412" y="1629619"/>
            <a:ext cx="9173369" cy="4287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7" name="Line 11"/>
          <p:cNvSpPr>
            <a:spLocks noChangeShapeType="1"/>
          </p:cNvSpPr>
          <p:nvPr/>
        </p:nvSpPr>
        <p:spPr bwMode="auto">
          <a:xfrm>
            <a:off x="5502991" y="2698433"/>
            <a:ext cx="834787"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endParaRPr lang="zh-CN" altLang="en-US"/>
          </a:p>
        </p:txBody>
      </p:sp>
      <p:sp>
        <p:nvSpPr>
          <p:cNvPr id="39948" name="Line 12"/>
          <p:cNvSpPr>
            <a:spLocks noChangeShapeType="1"/>
          </p:cNvSpPr>
          <p:nvPr/>
        </p:nvSpPr>
        <p:spPr bwMode="auto">
          <a:xfrm>
            <a:off x="5424568" y="3264218"/>
            <a:ext cx="959644"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lstStyle/>
          <a:p>
            <a:endParaRPr lang="zh-CN" altLang="en-US"/>
          </a:p>
        </p:txBody>
      </p:sp>
      <p:sp>
        <p:nvSpPr>
          <p:cNvPr id="8"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1"/>
                                        </p:tgtEl>
                                        <p:attrNameLst>
                                          <p:attrName>style.visibility</p:attrName>
                                        </p:attrNameLst>
                                      </p:cBhvr>
                                      <p:to>
                                        <p:strVal val="visible"/>
                                      </p:to>
                                    </p:set>
                                    <p:animEffect transition="in" filter="wipe(left)">
                                      <p:cBhvr>
                                        <p:cTn id="7" dur="300"/>
                                        <p:tgtEl>
                                          <p:spTgt spid="399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946"/>
                                        </p:tgtEl>
                                        <p:attrNameLst>
                                          <p:attrName>style.visibility</p:attrName>
                                        </p:attrNameLst>
                                      </p:cBhvr>
                                      <p:to>
                                        <p:strVal val="visible"/>
                                      </p:to>
                                    </p:set>
                                    <p:animEffect transition="in" filter="wipe(left)">
                                      <p:cBhvr>
                                        <p:cTn id="12" dur="500"/>
                                        <p:tgtEl>
                                          <p:spTgt spid="39946"/>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39947"/>
                                        </p:tgtEl>
                                        <p:attrNameLst>
                                          <p:attrName>style.visibility</p:attrName>
                                        </p:attrNameLst>
                                      </p:cBhvr>
                                      <p:to>
                                        <p:strVal val="visible"/>
                                      </p:to>
                                    </p:set>
                                    <p:anim calcmode="lin" valueType="num">
                                      <p:cBhvr>
                                        <p:cTn id="17" dur="500" fill="hold"/>
                                        <p:tgtEl>
                                          <p:spTgt spid="39947"/>
                                        </p:tgtEl>
                                        <p:attrNameLst>
                                          <p:attrName>ppt_x</p:attrName>
                                        </p:attrNameLst>
                                      </p:cBhvr>
                                      <p:tavLst>
                                        <p:tav tm="0">
                                          <p:val>
                                            <p:strVal val="#ppt_x-#ppt_w/2"/>
                                          </p:val>
                                        </p:tav>
                                        <p:tav tm="100000">
                                          <p:val>
                                            <p:strVal val="#ppt_x"/>
                                          </p:val>
                                        </p:tav>
                                      </p:tavLst>
                                    </p:anim>
                                    <p:anim calcmode="lin" valueType="num">
                                      <p:cBhvr>
                                        <p:cTn id="18" dur="500" fill="hold"/>
                                        <p:tgtEl>
                                          <p:spTgt spid="39947"/>
                                        </p:tgtEl>
                                        <p:attrNameLst>
                                          <p:attrName>ppt_y</p:attrName>
                                        </p:attrNameLst>
                                      </p:cBhvr>
                                      <p:tavLst>
                                        <p:tav tm="0">
                                          <p:val>
                                            <p:strVal val="#ppt_y"/>
                                          </p:val>
                                        </p:tav>
                                        <p:tav tm="100000">
                                          <p:val>
                                            <p:strVal val="#ppt_y"/>
                                          </p:val>
                                        </p:tav>
                                      </p:tavLst>
                                    </p:anim>
                                    <p:anim calcmode="lin" valueType="num">
                                      <p:cBhvr>
                                        <p:cTn id="19" dur="500" fill="hold"/>
                                        <p:tgtEl>
                                          <p:spTgt spid="39947"/>
                                        </p:tgtEl>
                                        <p:attrNameLst>
                                          <p:attrName>ppt_w</p:attrName>
                                        </p:attrNameLst>
                                      </p:cBhvr>
                                      <p:tavLst>
                                        <p:tav tm="0">
                                          <p:val>
                                            <p:fltVal val="0"/>
                                          </p:val>
                                        </p:tav>
                                        <p:tav tm="100000">
                                          <p:val>
                                            <p:strVal val="#ppt_w"/>
                                          </p:val>
                                        </p:tav>
                                      </p:tavLst>
                                    </p:anim>
                                    <p:anim calcmode="lin" valueType="num">
                                      <p:cBhvr>
                                        <p:cTn id="20" dur="500" fill="hold"/>
                                        <p:tgtEl>
                                          <p:spTgt spid="3994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39948"/>
                                        </p:tgtEl>
                                        <p:attrNameLst>
                                          <p:attrName>style.visibility</p:attrName>
                                        </p:attrNameLst>
                                      </p:cBhvr>
                                      <p:to>
                                        <p:strVal val="visible"/>
                                      </p:to>
                                    </p:set>
                                    <p:anim calcmode="lin" valueType="num">
                                      <p:cBhvr>
                                        <p:cTn id="25" dur="500" fill="hold"/>
                                        <p:tgtEl>
                                          <p:spTgt spid="39948"/>
                                        </p:tgtEl>
                                        <p:attrNameLst>
                                          <p:attrName>ppt_x</p:attrName>
                                        </p:attrNameLst>
                                      </p:cBhvr>
                                      <p:tavLst>
                                        <p:tav tm="0">
                                          <p:val>
                                            <p:strVal val="#ppt_x-#ppt_w/2"/>
                                          </p:val>
                                        </p:tav>
                                        <p:tav tm="100000">
                                          <p:val>
                                            <p:strVal val="#ppt_x"/>
                                          </p:val>
                                        </p:tav>
                                      </p:tavLst>
                                    </p:anim>
                                    <p:anim calcmode="lin" valueType="num">
                                      <p:cBhvr>
                                        <p:cTn id="26" dur="500" fill="hold"/>
                                        <p:tgtEl>
                                          <p:spTgt spid="39948"/>
                                        </p:tgtEl>
                                        <p:attrNameLst>
                                          <p:attrName>ppt_y</p:attrName>
                                        </p:attrNameLst>
                                      </p:cBhvr>
                                      <p:tavLst>
                                        <p:tav tm="0">
                                          <p:val>
                                            <p:strVal val="#ppt_y"/>
                                          </p:val>
                                        </p:tav>
                                        <p:tav tm="100000">
                                          <p:val>
                                            <p:strVal val="#ppt_y"/>
                                          </p:val>
                                        </p:tav>
                                      </p:tavLst>
                                    </p:anim>
                                    <p:anim calcmode="lin" valueType="num">
                                      <p:cBhvr>
                                        <p:cTn id="27" dur="500" fill="hold"/>
                                        <p:tgtEl>
                                          <p:spTgt spid="39948"/>
                                        </p:tgtEl>
                                        <p:attrNameLst>
                                          <p:attrName>ppt_w</p:attrName>
                                        </p:attrNameLst>
                                      </p:cBhvr>
                                      <p:tavLst>
                                        <p:tav tm="0">
                                          <p:val>
                                            <p:fltVal val="0"/>
                                          </p:val>
                                        </p:tav>
                                        <p:tav tm="100000">
                                          <p:val>
                                            <p:strVal val="#ppt_w"/>
                                          </p:val>
                                        </p:tav>
                                      </p:tavLst>
                                    </p:anim>
                                    <p:anim calcmode="lin" valueType="num">
                                      <p:cBhvr>
                                        <p:cTn id="28" dur="500" fill="hold"/>
                                        <p:tgtEl>
                                          <p:spTgt spid="399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P spid="39947" grpId="0" animBg="1"/>
      <p:bldP spid="3994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4"/>
          <p:cNvSpPr txBox="1">
            <a:spLocks noChangeArrowheads="1"/>
          </p:cNvSpPr>
          <p:nvPr/>
        </p:nvSpPr>
        <p:spPr bwMode="auto">
          <a:xfrm>
            <a:off x="1033463" y="1121761"/>
            <a:ext cx="7167562"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3</a:t>
            </a:r>
            <a:r>
              <a:rPr lang="zh-CN" altLang="en-US" b="1" dirty="0"/>
              <a:t>. 在一般情况下，</a:t>
            </a:r>
            <a:r>
              <a:rPr lang="en-US" altLang="zh-CN" b="1" i="1" dirty="0">
                <a:latin typeface="Swis721 BT" pitchFamily="34" charset="0"/>
              </a:rPr>
              <a:t>Φ</a:t>
            </a:r>
            <a:r>
              <a:rPr lang="en-US" altLang="zh-CN" b="1" dirty="0"/>
              <a:t>40H7</a:t>
            </a:r>
            <a:r>
              <a:rPr lang="zh-CN" altLang="en-US" b="1" dirty="0"/>
              <a:t>和</a:t>
            </a:r>
            <a:r>
              <a:rPr lang="en-US" altLang="zh-CN" b="1" i="1" dirty="0"/>
              <a:t>Φ</a:t>
            </a:r>
            <a:r>
              <a:rPr lang="en-US" altLang="zh-CN" b="1" dirty="0"/>
              <a:t>6H7、</a:t>
            </a:r>
            <a:r>
              <a:rPr lang="en-US" altLang="zh-CN" b="1" i="1" dirty="0">
                <a:latin typeface="Swis721 BT" pitchFamily="34" charset="0"/>
              </a:rPr>
              <a:t>Φ</a:t>
            </a:r>
            <a:r>
              <a:rPr lang="en-US" altLang="zh-CN" b="1" dirty="0"/>
              <a:t>40H6／f5</a:t>
            </a:r>
            <a:r>
              <a:rPr lang="zh-CN" altLang="en-US" b="1" dirty="0"/>
              <a:t>和</a:t>
            </a:r>
            <a:r>
              <a:rPr lang="en-US" altLang="zh-CN" b="1" i="1" dirty="0"/>
              <a:t>Φ</a:t>
            </a:r>
            <a:r>
              <a:rPr lang="en-US" altLang="zh-CN" b="1" dirty="0"/>
              <a:t>40H6／s5</a:t>
            </a:r>
            <a:r>
              <a:rPr lang="zh-CN" altLang="en-US" b="1" dirty="0"/>
              <a:t>相比，其表面何者精度要求高？</a:t>
            </a:r>
            <a:endParaRPr lang="en-US" altLang="zh-CN" b="1" dirty="0"/>
          </a:p>
        </p:txBody>
      </p:sp>
      <p:sp>
        <p:nvSpPr>
          <p:cNvPr id="48133" name="Text Box 5"/>
          <p:cNvSpPr txBox="1">
            <a:spLocks noChangeArrowheads="1"/>
          </p:cNvSpPr>
          <p:nvPr/>
        </p:nvSpPr>
        <p:spPr bwMode="auto">
          <a:xfrm>
            <a:off x="855584" y="2212373"/>
            <a:ext cx="8610997" cy="1056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30000"/>
              </a:lnSpc>
            </a:pPr>
            <a:r>
              <a:rPr lang="zh-CN" altLang="en-US" b="1" dirty="0"/>
              <a:t>解</a:t>
            </a:r>
            <a:r>
              <a:rPr lang="zh-CN" altLang="en-US" b="1" dirty="0">
                <a:sym typeface="Wingdings" panose="05000000000000000000" pitchFamily="2" charset="2"/>
              </a:rPr>
              <a:t>：（1）一般情况下，</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40H7</a:t>
            </a:r>
            <a:r>
              <a:rPr lang="zh-CN" altLang="en-US" b="1" dirty="0">
                <a:sym typeface="Wingdings" panose="05000000000000000000" pitchFamily="2" charset="2"/>
              </a:rPr>
              <a:t>孔表面粗糙度精度要求比</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6H7</a:t>
            </a:r>
            <a:r>
              <a:rPr lang="zh-CN" altLang="en-US" b="1" dirty="0">
                <a:sym typeface="Wingdings" panose="05000000000000000000" pitchFamily="2" charset="2"/>
              </a:rPr>
              <a:t>孔表面低些，即 </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40H7</a:t>
            </a:r>
            <a:r>
              <a:rPr lang="zh-CN" altLang="en-US" b="1" dirty="0">
                <a:sym typeface="Wingdings" panose="05000000000000000000" pitchFamily="2" charset="2"/>
              </a:rPr>
              <a:t>孔表面的</a:t>
            </a:r>
            <a:r>
              <a:rPr lang="en-US" altLang="zh-CN" b="1" i="1" dirty="0">
                <a:sym typeface="Wingdings" panose="05000000000000000000" pitchFamily="2" charset="2"/>
              </a:rPr>
              <a:t>Ra</a:t>
            </a:r>
            <a:r>
              <a:rPr lang="zh-CN" altLang="en-US" b="1" dirty="0">
                <a:sym typeface="Wingdings" panose="05000000000000000000" pitchFamily="2" charset="2"/>
              </a:rPr>
              <a:t>或</a:t>
            </a:r>
            <a:r>
              <a:rPr lang="en-US" altLang="zh-CN" b="1" i="1" dirty="0" err="1">
                <a:sym typeface="Wingdings" panose="05000000000000000000" pitchFamily="2" charset="2"/>
              </a:rPr>
              <a:t>Rz</a:t>
            </a:r>
            <a:r>
              <a:rPr lang="zh-CN" altLang="en-US" b="1" dirty="0">
                <a:sym typeface="Wingdings" panose="05000000000000000000" pitchFamily="2" charset="2"/>
              </a:rPr>
              <a:t>值大于</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6H7</a:t>
            </a:r>
            <a:r>
              <a:rPr lang="zh-CN" altLang="en-US" b="1" dirty="0">
                <a:sym typeface="Wingdings" panose="05000000000000000000" pitchFamily="2" charset="2"/>
              </a:rPr>
              <a:t>孔 表面；</a:t>
            </a:r>
            <a:endParaRPr lang="zh-CN" altLang="en-US" b="1" dirty="0">
              <a:sym typeface="Wingdings" panose="05000000000000000000" pitchFamily="2" charset="2"/>
            </a:endParaRPr>
          </a:p>
        </p:txBody>
      </p:sp>
      <p:sp>
        <p:nvSpPr>
          <p:cNvPr id="48134" name="Text Box 6"/>
          <p:cNvSpPr txBox="1">
            <a:spLocks noChangeArrowheads="1"/>
          </p:cNvSpPr>
          <p:nvPr/>
        </p:nvSpPr>
        <p:spPr bwMode="auto">
          <a:xfrm>
            <a:off x="919163" y="3366803"/>
            <a:ext cx="8035527" cy="153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30000"/>
              </a:lnSpc>
            </a:pPr>
            <a:r>
              <a:rPr lang="zh-CN" altLang="en-US" b="1" dirty="0"/>
              <a:t>    </a:t>
            </a:r>
            <a:r>
              <a:rPr lang="zh-CN" altLang="en-US" b="1" dirty="0" smtClean="0"/>
              <a:t>   （</a:t>
            </a:r>
            <a:r>
              <a:rPr lang="zh-CN" altLang="en-US" b="1" dirty="0"/>
              <a:t>2）</a:t>
            </a:r>
            <a:r>
              <a:rPr lang="zh-CN" altLang="en-US" b="1" dirty="0">
                <a:sym typeface="Wingdings" panose="05000000000000000000" pitchFamily="2" charset="2"/>
              </a:rPr>
              <a:t>一般情况下，</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40H6／f5</a:t>
            </a:r>
            <a:r>
              <a:rPr lang="zh-CN" altLang="en-US" b="1" dirty="0">
                <a:sym typeface="Wingdings" panose="05000000000000000000" pitchFamily="2" charset="2"/>
              </a:rPr>
              <a:t>配合表面粗糙度精度要求比</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40H6／s5</a:t>
            </a:r>
            <a:r>
              <a:rPr lang="zh-CN" altLang="en-US" b="1" dirty="0">
                <a:sym typeface="Wingdings" panose="05000000000000000000" pitchFamily="2" charset="2"/>
              </a:rPr>
              <a:t>配合 表面低些，即</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40H6／f5</a:t>
            </a:r>
            <a:r>
              <a:rPr lang="zh-CN" altLang="en-US" b="1" dirty="0">
                <a:sym typeface="Wingdings" panose="05000000000000000000" pitchFamily="2" charset="2"/>
              </a:rPr>
              <a:t>配合表面的</a:t>
            </a:r>
            <a:r>
              <a:rPr lang="en-US" altLang="zh-CN" b="1" i="1" dirty="0">
                <a:sym typeface="Wingdings" panose="05000000000000000000" pitchFamily="2" charset="2"/>
              </a:rPr>
              <a:t>Ra</a:t>
            </a:r>
            <a:r>
              <a:rPr lang="zh-CN" altLang="en-US" b="1" dirty="0">
                <a:sym typeface="Wingdings" panose="05000000000000000000" pitchFamily="2" charset="2"/>
              </a:rPr>
              <a:t>或</a:t>
            </a:r>
            <a:r>
              <a:rPr lang="en-US" altLang="zh-CN" b="1" i="1" dirty="0" err="1">
                <a:sym typeface="Wingdings" panose="05000000000000000000" pitchFamily="2" charset="2"/>
              </a:rPr>
              <a:t>Rz</a:t>
            </a:r>
            <a:r>
              <a:rPr lang="zh-CN" altLang="en-US" b="1" dirty="0">
                <a:sym typeface="Wingdings" panose="05000000000000000000" pitchFamily="2" charset="2"/>
              </a:rPr>
              <a:t>值大于</a:t>
            </a:r>
            <a:r>
              <a:rPr lang="en-US" altLang="zh-CN" b="1" i="1" dirty="0">
                <a:latin typeface="Swis721 BT" pitchFamily="34" charset="0"/>
                <a:sym typeface="Wingdings" panose="05000000000000000000" pitchFamily="2" charset="2"/>
              </a:rPr>
              <a:t>Φ</a:t>
            </a:r>
            <a:r>
              <a:rPr lang="en-US" altLang="zh-CN" b="1" dirty="0">
                <a:sym typeface="Wingdings" panose="05000000000000000000" pitchFamily="2" charset="2"/>
              </a:rPr>
              <a:t>6H/s5</a:t>
            </a:r>
            <a:r>
              <a:rPr lang="zh-CN" altLang="en-US" b="1" dirty="0">
                <a:sym typeface="Wingdings" panose="05000000000000000000" pitchFamily="2" charset="2"/>
              </a:rPr>
              <a:t> 表面。</a:t>
            </a:r>
            <a:endParaRPr lang="zh-CN" altLang="en-US" b="1" dirty="0">
              <a:sym typeface="Wingdings" panose="05000000000000000000" pitchFamily="2" charset="2"/>
            </a:endParaRPr>
          </a:p>
        </p:txBody>
      </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2"/>
                                        </p:tgtEl>
                                        <p:attrNameLst>
                                          <p:attrName>style.visibility</p:attrName>
                                        </p:attrNameLst>
                                      </p:cBhvr>
                                      <p:to>
                                        <p:strVal val="visible"/>
                                      </p:to>
                                    </p:set>
                                    <p:animEffect transition="in" filter="wipe(left)">
                                      <p:cBhvr>
                                        <p:cTn id="7" dur="300"/>
                                        <p:tgtEl>
                                          <p:spTgt spid="481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3"/>
                                        </p:tgtEl>
                                        <p:attrNameLst>
                                          <p:attrName>style.visibility</p:attrName>
                                        </p:attrNameLst>
                                      </p:cBhvr>
                                      <p:to>
                                        <p:strVal val="visible"/>
                                      </p:to>
                                    </p:set>
                                    <p:animEffect transition="in" filter="wipe(left)">
                                      <p:cBhvr>
                                        <p:cTn id="12" dur="300"/>
                                        <p:tgtEl>
                                          <p:spTgt spid="481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4"/>
                                        </p:tgtEl>
                                        <p:attrNameLst>
                                          <p:attrName>style.visibility</p:attrName>
                                        </p:attrNameLst>
                                      </p:cBhvr>
                                      <p:to>
                                        <p:strVal val="visible"/>
                                      </p:to>
                                    </p:set>
                                    <p:animEffect transition="in" filter="wipe(left)">
                                      <p:cBhvr>
                                        <p:cTn id="17" dur="3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3" grpId="0" autoUpdateAnimBg="0"/>
      <p:bldP spid="48134"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479" name="Group 591"/>
          <p:cNvGraphicFramePr>
            <a:graphicFrameLocks noGrp="1"/>
          </p:cNvGraphicFramePr>
          <p:nvPr/>
        </p:nvGraphicFramePr>
        <p:xfrm>
          <a:off x="849234" y="1477328"/>
          <a:ext cx="7610077" cy="3730727"/>
        </p:xfrm>
        <a:graphic>
          <a:graphicData uri="http://schemas.openxmlformats.org/drawingml/2006/table">
            <a:tbl>
              <a:tblPr/>
              <a:tblGrid>
                <a:gridCol w="1661319"/>
                <a:gridCol w="1665446"/>
                <a:gridCol w="1690211"/>
                <a:gridCol w="1615916"/>
                <a:gridCol w="977185"/>
              </a:tblGrid>
              <a:tr h="575423">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en-US" altLang="zh-CN" sz="1400" b="0" i="1" u="none" strike="noStrike" cap="none" normalizeH="0" baseline="0" dirty="0" err="1" smtClean="0">
                          <a:ln>
                            <a:noFill/>
                          </a:ln>
                          <a:solidFill>
                            <a:schemeClr val="tx1"/>
                          </a:solidFill>
                          <a:effectLst/>
                          <a:latin typeface="Times New Roman" panose="02020603050405020304" pitchFamily="18" charset="0"/>
                          <a:ea typeface="宋体" panose="02010600030101010101" pitchFamily="2" charset="-122"/>
                        </a:rPr>
                        <a:t>l</a:t>
                      </a:r>
                      <a:r>
                        <a:rPr kumimoji="1" lang="en-US" altLang="zh-CN" sz="1400" b="0" i="0" u="none" strike="noStrike" cap="none" normalizeH="0" baseline="0" dirty="0" err="1" smtClean="0">
                          <a:ln>
                            <a:noFill/>
                          </a:ln>
                          <a:solidFill>
                            <a:schemeClr val="tx1"/>
                          </a:solidFill>
                          <a:effectLst/>
                          <a:latin typeface="Times New Roman" panose="02020603050405020304" pitchFamily="18" charset="0"/>
                          <a:ea typeface="宋体" panose="02010600030101010101" pitchFamily="2" charset="-122"/>
                        </a:rPr>
                        <a:t>r</a:t>
                      </a:r>
                      <a:r>
                        <a:rPr kumimoji="1" lang="en-US" altLang="zh-CN" sz="1400" b="0" i="1" u="none" strike="noStrike" cap="none" normalizeH="0" baseline="0" dirty="0" err="1" smtClean="0">
                          <a:ln>
                            <a:noFill/>
                          </a:ln>
                          <a:solidFill>
                            <a:schemeClr val="tx1"/>
                          </a:solidFill>
                          <a:effectLst/>
                          <a:latin typeface="Times New Roman" panose="02020603050405020304" pitchFamily="18" charset="0"/>
                          <a:ea typeface="宋体" panose="02010600030101010101" pitchFamily="2" charset="-122"/>
                        </a:rPr>
                        <a:t>i</a:t>
                      </a:r>
                      <a:endParaRPr kumimoji="1" lang="en-US" altLang="zh-CN" sz="1400" b="0" i="0" u="none" strike="noStrike" cap="none" normalizeH="0" baseline="-25000" dirty="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en-US" altLang="zh-CN" sz="1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a:t>
                      </a:r>
                      <a:r>
                        <a:rPr kumimoji="1" lang="en-US" altLang="zh-CN"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r</a:t>
                      </a:r>
                      <a:r>
                        <a:rPr kumimoji="1" lang="en-US" altLang="zh-CN"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rPr>
                        <a:t>1</a:t>
                      </a:r>
                      <a:endParaRPr kumimoji="1" lang="zh-CN" altLang="en-US"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en-US" altLang="zh-CN" sz="1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a:t>
                      </a:r>
                      <a:r>
                        <a:rPr kumimoji="1" lang="en-US" altLang="zh-CN"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r</a:t>
                      </a:r>
                      <a:r>
                        <a:rPr kumimoji="1" lang="en-US" altLang="zh-CN"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rPr>
                        <a:t>2</a:t>
                      </a:r>
                      <a:endParaRPr kumimoji="1" lang="zh-CN" altLang="en-US"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en-US" altLang="zh-CN" sz="1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a:t>
                      </a:r>
                      <a:r>
                        <a:rPr kumimoji="1" lang="en-US" altLang="zh-CN"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r</a:t>
                      </a:r>
                      <a:r>
                        <a:rPr kumimoji="1" lang="en-US" altLang="zh-CN"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rPr>
                        <a:t>3</a:t>
                      </a:r>
                      <a:endParaRPr kumimoji="1" lang="en-US" altLang="zh-CN"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l" defTabSz="1524000" rtl="0" eaLnBrk="1" fontAlgn="base" latinLnBrk="0" hangingPunct="1">
                        <a:lnSpc>
                          <a:spcPct val="100000"/>
                        </a:lnSpc>
                        <a:spcBef>
                          <a:spcPct val="20000"/>
                        </a:spcBef>
                        <a:spcAft>
                          <a:spcPct val="0"/>
                        </a:spcAft>
                        <a:buClrTx/>
                        <a:buSzTx/>
                        <a:buFontTx/>
                        <a:buNone/>
                      </a:pP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en-US" altLang="zh-CN" sz="1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l</a:t>
                      </a:r>
                      <a:r>
                        <a:rPr kumimoji="1" lang="en-US" altLang="zh-CN"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r</a:t>
                      </a:r>
                      <a:r>
                        <a:rPr kumimoji="1" lang="en-US" altLang="zh-CN"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rPr>
                        <a:t>4</a:t>
                      </a:r>
                      <a:endParaRPr kumimoji="1" lang="zh-CN" altLang="en-US" sz="1400" b="0" i="0"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2425">
                <a:tc rowSpan="5">
                  <a:txBody>
                    <a:bodyPr/>
                    <a:lstStyle/>
                    <a:p>
                      <a:pPr marL="0" marR="0" lvl="0" indent="0" algn="l" defTabSz="1524000" rtl="0" eaLnBrk="1" fontAlgn="base" latinLnBrk="0" hangingPunct="1">
                        <a:lnSpc>
                          <a:spcPct val="100000"/>
                        </a:lnSpc>
                        <a:spcBef>
                          <a:spcPct val="20000"/>
                        </a:spcBef>
                        <a:spcAft>
                          <a:spcPct val="0"/>
                        </a:spcAft>
                        <a:buClrTx/>
                        <a:buSzTx/>
                        <a:buFontTx/>
                        <a:buNone/>
                      </a:pP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l" defTabSz="1524000" rtl="0" eaLnBrk="1" fontAlgn="base" latinLnBrk="0" hangingPunct="1">
                        <a:lnSpc>
                          <a:spcPct val="100000"/>
                        </a:lnSpc>
                        <a:spcBef>
                          <a:spcPct val="20000"/>
                        </a:spcBef>
                        <a:spcAft>
                          <a:spcPct val="0"/>
                        </a:spcAft>
                        <a:buClrTx/>
                        <a:buSzTx/>
                        <a:buFontTx/>
                        <a:buNone/>
                      </a:pP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最高点</a:t>
                      </a:r>
                      <a:endPar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（格）</a:t>
                      </a:r>
                      <a:endPar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438</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453</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516</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541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458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518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540</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452</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451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518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538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449</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dirty="0" smtClean="0">
                          <a:ln>
                            <a:noFill/>
                          </a:ln>
                          <a:solidFill>
                            <a:srgbClr val="FF3300"/>
                          </a:solidFill>
                          <a:effectLst/>
                          <a:latin typeface="Times New Roman" panose="02020603050405020304" pitchFamily="18" charset="0"/>
                          <a:ea typeface="宋体" panose="02010600030101010101" pitchFamily="2" charset="-122"/>
                        </a:rPr>
                        <a:t>448</a:t>
                      </a:r>
                      <a:endParaRPr kumimoji="1" lang="zh-CN" altLang="en-US" sz="1400" b="1" i="0" u="none" strike="noStrike" cap="none" normalizeH="0" baseline="0" dirty="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520</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536</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467</a:t>
                      </a:r>
                      <a:endParaRPr kumimoji="1" lang="zh-CN" altLang="en-US" sz="1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460</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521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537</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rowSpan="5">
                  <a:txBody>
                    <a:bodyPr/>
                    <a:lstStyle/>
                    <a:p>
                      <a:pPr marL="0" marR="0" lvl="0" indent="0" algn="l" defTabSz="1524000" rtl="0" eaLnBrk="1" fontAlgn="base" latinLnBrk="0" hangingPunct="1">
                        <a:lnSpc>
                          <a:spcPct val="100000"/>
                        </a:lnSpc>
                        <a:spcBef>
                          <a:spcPct val="20000"/>
                        </a:spcBef>
                        <a:spcAft>
                          <a:spcPct val="0"/>
                        </a:spcAft>
                        <a:buClrTx/>
                        <a:buSzTx/>
                        <a:buFontTx/>
                        <a:buNone/>
                      </a:pP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最低点</a:t>
                      </a:r>
                      <a:endPar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（格）</a:t>
                      </a:r>
                      <a:endParaRPr kumimoji="1" lang="zh-CN" altLang="en-US" sz="20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534</a:t>
                      </a:r>
                      <a:endParaRPr kumimoji="1" lang="zh-CN" altLang="en-US" sz="1400" b="0"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546</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460</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474</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533</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546</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477</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472</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530</a:t>
                      </a:r>
                      <a:endParaRPr kumimoji="1" lang="zh-CN" altLang="en-US" sz="1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550</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477</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471</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526</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558</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431">
                <a:tc vMerge="1">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478</a:t>
                      </a:r>
                      <a:endParaRPr kumimoji="1" lang="zh-CN" altLang="en-US" sz="1400" b="1" i="0" u="none" strike="noStrike" cap="none" normalizeH="0" baseline="0" smtClean="0">
                        <a:ln>
                          <a:noFill/>
                        </a:ln>
                        <a:solidFill>
                          <a:srgbClr val="FF3300"/>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458</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526</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pPr>
                      <a:r>
                        <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552</a:t>
                      </a:r>
                      <a:endParaRPr kumimoji="1" lang="zh-CN" altLang="en-US" sz="1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marL="99056" marR="99056"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471" name="Text Box 583"/>
          <p:cNvSpPr txBox="1">
            <a:spLocks noChangeArrowheads="1"/>
          </p:cNvSpPr>
          <p:nvPr/>
        </p:nvSpPr>
        <p:spPr bwMode="auto">
          <a:xfrm>
            <a:off x="926784" y="374847"/>
            <a:ext cx="8234361"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   </a:t>
            </a:r>
            <a:r>
              <a:rPr lang="zh-CN" altLang="en-US" b="1" dirty="0" smtClean="0"/>
              <a:t>      </a:t>
            </a:r>
            <a:r>
              <a:rPr lang="zh-CN" altLang="en-US" b="1" dirty="0"/>
              <a:t>4. 用双管显微镜测量表面糙度，测得数据如表5.13所示 </a:t>
            </a:r>
            <a:r>
              <a:rPr lang="en-US" altLang="zh-CN" b="1" dirty="0"/>
              <a:t>。</a:t>
            </a:r>
            <a:r>
              <a:rPr lang="zh-CN" altLang="en-US" b="1" dirty="0"/>
              <a:t>目镜测微计的分度值 </a:t>
            </a:r>
            <a:r>
              <a:rPr lang="en-US" altLang="zh-CN" b="1" i="1" dirty="0"/>
              <a:t>i＝</a:t>
            </a:r>
            <a:r>
              <a:rPr lang="en-US" altLang="zh-CN" b="1" dirty="0"/>
              <a:t>0.6μm，</a:t>
            </a:r>
            <a:r>
              <a:rPr lang="zh-CN" altLang="en-US" b="1" dirty="0"/>
              <a:t>求</a:t>
            </a:r>
            <a:r>
              <a:rPr lang="en-US" altLang="zh-CN" b="1" i="1" dirty="0" err="1"/>
              <a:t>Rz</a:t>
            </a:r>
            <a:r>
              <a:rPr lang="en-US" altLang="zh-CN" b="1" i="1" dirty="0"/>
              <a:t>＝</a:t>
            </a:r>
            <a:r>
              <a:rPr lang="en-US" altLang="zh-CN" b="1" dirty="0"/>
              <a:t>？</a:t>
            </a:r>
            <a:endParaRPr lang="en-US" altLang="zh-CN" b="1" dirty="0"/>
          </a:p>
        </p:txBody>
      </p:sp>
      <p:sp>
        <p:nvSpPr>
          <p:cNvPr id="38474" name="Text Box 586"/>
          <p:cNvSpPr txBox="1">
            <a:spLocks noChangeArrowheads="1"/>
          </p:cNvSpPr>
          <p:nvPr/>
        </p:nvSpPr>
        <p:spPr bwMode="auto">
          <a:xfrm>
            <a:off x="1245354" y="5325428"/>
            <a:ext cx="5724128"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1" dirty="0" err="1"/>
              <a:t>Rz</a:t>
            </a:r>
            <a:r>
              <a:rPr lang="en-US" altLang="zh-CN" b="1" i="1" dirty="0"/>
              <a:t>  = </a:t>
            </a:r>
            <a:r>
              <a:rPr lang="en-US" altLang="zh-CN" b="1" dirty="0"/>
              <a:t>（</a:t>
            </a:r>
            <a:r>
              <a:rPr lang="en-US" altLang="zh-CN" b="1" i="1" dirty="0"/>
              <a:t>Rz</a:t>
            </a:r>
            <a:r>
              <a:rPr lang="en-US" altLang="zh-CN" b="1" u="sng" baseline="-25000" dirty="0"/>
              <a:t>1</a:t>
            </a:r>
            <a:r>
              <a:rPr lang="en-US" altLang="zh-CN" b="1" i="1" dirty="0"/>
              <a:t>+ Rz</a:t>
            </a:r>
            <a:r>
              <a:rPr lang="en-US" altLang="zh-CN" b="1" baseline="-25000" dirty="0"/>
              <a:t>2</a:t>
            </a:r>
            <a:r>
              <a:rPr lang="en-US" altLang="zh-CN" b="1" i="1" dirty="0"/>
              <a:t>+ Rz</a:t>
            </a:r>
            <a:r>
              <a:rPr lang="en-US" altLang="zh-CN" b="1" baseline="-25000" dirty="0"/>
              <a:t>3</a:t>
            </a:r>
            <a:r>
              <a:rPr lang="en-US" altLang="zh-CN" b="1" i="1" dirty="0"/>
              <a:t>+ Rz</a:t>
            </a:r>
            <a:r>
              <a:rPr lang="en-US" altLang="zh-CN" b="1" baseline="-25000" dirty="0"/>
              <a:t>4</a:t>
            </a:r>
            <a:r>
              <a:rPr lang="en-US" altLang="zh-CN" b="1" dirty="0"/>
              <a:t>）／4  ×</a:t>
            </a:r>
            <a:r>
              <a:rPr lang="en-US" altLang="zh-CN" b="1" i="1" dirty="0"/>
              <a:t>i    </a:t>
            </a:r>
            <a:endParaRPr lang="en-US" altLang="zh-CN" b="1" dirty="0"/>
          </a:p>
        </p:txBody>
      </p:sp>
      <p:sp>
        <p:nvSpPr>
          <p:cNvPr id="38477" name="Text Box 589"/>
          <p:cNvSpPr txBox="1">
            <a:spLocks noChangeArrowheads="1"/>
          </p:cNvSpPr>
          <p:nvPr/>
        </p:nvSpPr>
        <p:spPr bwMode="auto">
          <a:xfrm>
            <a:off x="1306909" y="5831205"/>
            <a:ext cx="2924334"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b="1" dirty="0"/>
              <a:t>     ≈16μm</a:t>
            </a:r>
            <a:endParaRPr lang="zh-CN" altLang="en-US" b="1" dirty="0"/>
          </a:p>
        </p:txBody>
      </p:sp>
      <p:sp>
        <p:nvSpPr>
          <p:cNvPr id="7"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8471"/>
                                        </p:tgtEl>
                                        <p:attrNameLst>
                                          <p:attrName>style.visibility</p:attrName>
                                        </p:attrNameLst>
                                      </p:cBhvr>
                                      <p:to>
                                        <p:strVal val="visible"/>
                                      </p:to>
                                    </p:set>
                                    <p:animEffect transition="in" filter="wipe(left)">
                                      <p:cBhvr>
                                        <p:cTn id="7" dur="300"/>
                                        <p:tgtEl>
                                          <p:spTgt spid="384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8479"/>
                                        </p:tgtEl>
                                        <p:attrNameLst>
                                          <p:attrName>style.visibility</p:attrName>
                                        </p:attrNameLst>
                                      </p:cBhvr>
                                      <p:to>
                                        <p:strVal val="visible"/>
                                      </p:to>
                                    </p:set>
                                    <p:animEffect transition="in" filter="wipe(left)">
                                      <p:cBhvr>
                                        <p:cTn id="12" dur="500"/>
                                        <p:tgtEl>
                                          <p:spTgt spid="384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8474"/>
                                        </p:tgtEl>
                                        <p:attrNameLst>
                                          <p:attrName>style.visibility</p:attrName>
                                        </p:attrNameLst>
                                      </p:cBhvr>
                                      <p:to>
                                        <p:strVal val="visible"/>
                                      </p:to>
                                    </p:set>
                                    <p:animEffect transition="in" filter="wipe(left)">
                                      <p:cBhvr>
                                        <p:cTn id="17" dur="300"/>
                                        <p:tgtEl>
                                          <p:spTgt spid="384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8477"/>
                                        </p:tgtEl>
                                        <p:attrNameLst>
                                          <p:attrName>style.visibility</p:attrName>
                                        </p:attrNameLst>
                                      </p:cBhvr>
                                      <p:to>
                                        <p:strVal val="visible"/>
                                      </p:to>
                                    </p:set>
                                    <p:animEffect transition="in" filter="wipe(left)">
                                      <p:cBhvr>
                                        <p:cTn id="22" dur="300"/>
                                        <p:tgtEl>
                                          <p:spTgt spid="38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71" grpId="0" autoUpdateAnimBg="0"/>
      <p:bldP spid="38474" grpId="0" autoUpdateAnimBg="0"/>
      <p:bldP spid="38477"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Text Box 4"/>
          <p:cNvSpPr txBox="1">
            <a:spLocks noChangeArrowheads="1"/>
          </p:cNvSpPr>
          <p:nvPr/>
        </p:nvSpPr>
        <p:spPr bwMode="auto">
          <a:xfrm>
            <a:off x="1104567" y="3066461"/>
            <a:ext cx="7944406"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a:t>
            </a:r>
            <a:r>
              <a:rPr lang="en-US" altLang="zh-CN" sz="2000" b="1" dirty="0"/>
              <a:t>5</a:t>
            </a:r>
            <a:r>
              <a:rPr lang="zh-CN" altLang="en-US" sz="2000" b="1" dirty="0"/>
              <a:t>）其余表面的表面粗糙度轮廓参</a:t>
            </a:r>
            <a:r>
              <a:rPr lang="en-US" altLang="zh-CN" sz="2000" b="1" i="1" dirty="0"/>
              <a:t>Ra</a:t>
            </a:r>
            <a:r>
              <a:rPr lang="zh-CN" altLang="en-US" sz="2000" b="1" dirty="0"/>
              <a:t>的上限值为</a:t>
            </a:r>
            <a:r>
              <a:rPr lang="en-US" altLang="zh-CN" sz="2000" b="1" dirty="0"/>
              <a:t>25μm</a:t>
            </a:r>
            <a:r>
              <a:rPr lang="zh-CN" altLang="en-US" sz="2000" b="1" dirty="0"/>
              <a:t>。</a:t>
            </a:r>
            <a:r>
              <a:rPr lang="en-US" altLang="zh-CN" sz="2000" b="1" dirty="0"/>
              <a:t>    </a:t>
            </a:r>
            <a:endParaRPr lang="en-US" altLang="zh-CN" sz="2000" b="1" dirty="0"/>
          </a:p>
        </p:txBody>
      </p:sp>
      <p:sp>
        <p:nvSpPr>
          <p:cNvPr id="96261" name="Rectangle 5"/>
          <p:cNvSpPr>
            <a:spLocks noChangeArrowheads="1"/>
          </p:cNvSpPr>
          <p:nvPr/>
        </p:nvSpPr>
        <p:spPr bwMode="auto">
          <a:xfrm>
            <a:off x="738426" y="371865"/>
            <a:ext cx="7825224"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spcBef>
                <a:spcPct val="50000"/>
              </a:spcBef>
            </a:pPr>
            <a:r>
              <a:rPr lang="en-US" altLang="zh-CN" sz="2000" b="1" dirty="0"/>
              <a:t>    </a:t>
            </a:r>
            <a:r>
              <a:rPr lang="en-US" altLang="zh-CN" sz="2000" b="1" dirty="0" smtClean="0"/>
              <a:t>     </a:t>
            </a:r>
            <a:r>
              <a:rPr lang="en-US" altLang="zh-CN" sz="2000" b="1" dirty="0"/>
              <a:t>5. </a:t>
            </a:r>
            <a:r>
              <a:rPr lang="zh-CN" altLang="en-US" sz="2000" b="1" dirty="0"/>
              <a:t>参看带孔齿坯图 </a:t>
            </a:r>
            <a:r>
              <a:rPr lang="en-US" altLang="zh-CN" sz="2000" b="1" dirty="0"/>
              <a:t>5.16</a:t>
            </a:r>
            <a:r>
              <a:rPr lang="zh-CN" altLang="en-US" sz="2000" b="1" dirty="0"/>
              <a:t>，试将下列的表面粗糙度轮廓的技术要求标注在图上（未指明要求的项目皆为默认的标准化值）。</a:t>
            </a:r>
            <a:endParaRPr lang="zh-CN" altLang="en-US" sz="2000" b="1" dirty="0"/>
          </a:p>
        </p:txBody>
      </p:sp>
      <p:sp>
        <p:nvSpPr>
          <p:cNvPr id="96262" name="Rectangle 6"/>
          <p:cNvSpPr>
            <a:spLocks noChangeArrowheads="1"/>
          </p:cNvSpPr>
          <p:nvPr/>
        </p:nvSpPr>
        <p:spPr bwMode="auto">
          <a:xfrm>
            <a:off x="1038941" y="1045281"/>
            <a:ext cx="7534234" cy="3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spcBef>
                <a:spcPct val="50000"/>
              </a:spcBef>
            </a:pPr>
            <a:r>
              <a:rPr lang="zh-CN" altLang="en-US" sz="1800" b="1" dirty="0"/>
              <a:t>（</a:t>
            </a:r>
            <a:r>
              <a:rPr lang="en-US" altLang="zh-CN" sz="1800" b="1" dirty="0"/>
              <a:t>1</a:t>
            </a:r>
            <a:r>
              <a:rPr lang="zh-CN" altLang="en-US" sz="1800" b="1" dirty="0"/>
              <a:t>）齿顶圆</a:t>
            </a:r>
            <a:r>
              <a:rPr lang="en-US" altLang="zh-CN" sz="1800" b="1" i="1" dirty="0"/>
              <a:t>a</a:t>
            </a:r>
            <a:r>
              <a:rPr lang="zh-CN" altLang="en-US" sz="1800" b="1" dirty="0"/>
              <a:t>的表面粗糙度轮廓幅度参数</a:t>
            </a:r>
            <a:r>
              <a:rPr lang="en-US" altLang="zh-CN" sz="1800" b="1" i="1" dirty="0"/>
              <a:t>Ra</a:t>
            </a:r>
            <a:r>
              <a:rPr lang="zh-CN" altLang="en-US" sz="1800" b="1" dirty="0"/>
              <a:t>的上限值为</a:t>
            </a:r>
            <a:r>
              <a:rPr lang="en-US" altLang="zh-CN" sz="1800" b="1" dirty="0"/>
              <a:t>2μm</a:t>
            </a:r>
            <a:r>
              <a:rPr lang="zh-CN" altLang="en-US" sz="1800" b="1" dirty="0"/>
              <a:t>；</a:t>
            </a:r>
            <a:endParaRPr lang="zh-CN" altLang="en-US" sz="1800" b="1" dirty="0"/>
          </a:p>
        </p:txBody>
      </p:sp>
      <p:sp>
        <p:nvSpPr>
          <p:cNvPr id="96263" name="Rectangle 7"/>
          <p:cNvSpPr>
            <a:spLocks noChangeArrowheads="1"/>
          </p:cNvSpPr>
          <p:nvPr/>
        </p:nvSpPr>
        <p:spPr bwMode="auto">
          <a:xfrm>
            <a:off x="1014491" y="1386275"/>
            <a:ext cx="7909322" cy="365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r>
              <a:rPr lang="zh-CN" altLang="en-US" sz="2000" b="1" i="1" dirty="0"/>
              <a:t>（</a:t>
            </a:r>
            <a:r>
              <a:rPr lang="en-US" altLang="zh-CN" sz="2000" b="1" dirty="0"/>
              <a:t>2</a:t>
            </a:r>
            <a:r>
              <a:rPr lang="zh-CN" altLang="en-US" sz="2000" b="1" dirty="0"/>
              <a:t>）齿坯的两端面</a:t>
            </a:r>
            <a:r>
              <a:rPr lang="en-US" altLang="zh-CN" sz="2000" b="1" i="1" dirty="0"/>
              <a:t>b</a:t>
            </a:r>
            <a:r>
              <a:rPr lang="zh-CN" altLang="en-US" sz="2000" b="1" dirty="0"/>
              <a:t>和</a:t>
            </a:r>
            <a:r>
              <a:rPr lang="en-US" altLang="zh-CN" sz="2000" b="1" i="1" dirty="0"/>
              <a:t>c</a:t>
            </a:r>
            <a:r>
              <a:rPr lang="zh-CN" altLang="en-US" sz="2000" b="1" dirty="0"/>
              <a:t>的表面粗糙度参数</a:t>
            </a:r>
            <a:r>
              <a:rPr lang="en-US" altLang="zh-CN" sz="2000" b="1" i="1" dirty="0"/>
              <a:t>Ra</a:t>
            </a:r>
            <a:r>
              <a:rPr lang="zh-CN" altLang="en-US" sz="2000" b="1" dirty="0"/>
              <a:t>的最大值为</a:t>
            </a:r>
            <a:r>
              <a:rPr lang="en-US" altLang="zh-CN" sz="2000" b="1" dirty="0"/>
              <a:t>3.2μm</a:t>
            </a:r>
            <a:r>
              <a:rPr lang="zh-CN" altLang="en-US" sz="2000" b="1" dirty="0"/>
              <a:t>；</a:t>
            </a:r>
            <a:endParaRPr lang="zh-CN" altLang="en-US" sz="2000" b="1" dirty="0"/>
          </a:p>
        </p:txBody>
      </p:sp>
      <p:sp>
        <p:nvSpPr>
          <p:cNvPr id="96264" name="Rectangle 8"/>
          <p:cNvSpPr>
            <a:spLocks noChangeArrowheads="1"/>
          </p:cNvSpPr>
          <p:nvPr/>
        </p:nvSpPr>
        <p:spPr bwMode="auto">
          <a:xfrm>
            <a:off x="525224" y="1680599"/>
            <a:ext cx="8828723"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p>
            <a:pPr>
              <a:spcBef>
                <a:spcPct val="50000"/>
              </a:spcBef>
            </a:pPr>
            <a:r>
              <a:rPr lang="zh-CN" altLang="en-US" sz="2000" b="1" dirty="0"/>
              <a:t>      </a:t>
            </a:r>
            <a:r>
              <a:rPr lang="zh-CN" altLang="en-US" sz="2000" b="1" dirty="0" smtClean="0"/>
              <a:t>  （</a:t>
            </a:r>
            <a:r>
              <a:rPr lang="en-US" altLang="zh-CN" sz="2000" b="1" dirty="0"/>
              <a:t>3</a:t>
            </a:r>
            <a:r>
              <a:rPr lang="zh-CN" altLang="en-US" sz="2000" b="1" dirty="0"/>
              <a:t>）</a:t>
            </a:r>
            <a:r>
              <a:rPr lang="az-Cyrl-AZ" altLang="en-US" sz="2000" b="1" i="1" dirty="0"/>
              <a:t>ф</a:t>
            </a:r>
            <a:r>
              <a:rPr lang="en-US" altLang="zh-CN" sz="2000" b="1" dirty="0"/>
              <a:t>30</a:t>
            </a:r>
            <a:r>
              <a:rPr lang="zh-CN" altLang="en-US" sz="2000" b="1" dirty="0"/>
              <a:t>孔最后一道工序为拉削加工，表面粗糙度轮廓幅度参数 </a:t>
            </a:r>
            <a:r>
              <a:rPr lang="en-US" altLang="zh-CN" sz="2000" b="1" i="1" dirty="0" err="1"/>
              <a:t>Rz</a:t>
            </a:r>
            <a:r>
              <a:rPr lang="en-US" altLang="zh-CN" sz="2000" b="1" dirty="0"/>
              <a:t> </a:t>
            </a:r>
            <a:r>
              <a:rPr lang="zh-CN" altLang="en-US" sz="2000" b="1" dirty="0"/>
              <a:t>的上限值为</a:t>
            </a:r>
            <a:r>
              <a:rPr lang="en-US" altLang="zh-CN" sz="2000" b="1" dirty="0"/>
              <a:t>2.5um</a:t>
            </a:r>
            <a:r>
              <a:rPr lang="zh-CN" altLang="en-US" sz="2000" b="1" dirty="0"/>
              <a:t>，并注出加工纹理方向；</a:t>
            </a:r>
            <a:endParaRPr lang="zh-CN" altLang="en-US" sz="2000" b="1" dirty="0"/>
          </a:p>
        </p:txBody>
      </p:sp>
      <p:sp>
        <p:nvSpPr>
          <p:cNvPr id="96265" name="Rectangle 9"/>
          <p:cNvSpPr>
            <a:spLocks noChangeArrowheads="1"/>
          </p:cNvSpPr>
          <p:nvPr/>
        </p:nvSpPr>
        <p:spPr bwMode="auto">
          <a:xfrm>
            <a:off x="571382" y="2342274"/>
            <a:ext cx="8459071" cy="67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464" tIns="28732" rIns="57464" bIns="28732">
            <a:spAutoFit/>
          </a:bodyPr>
          <a:lstStyle/>
          <a:p>
            <a:pPr>
              <a:spcBef>
                <a:spcPct val="50000"/>
              </a:spcBef>
            </a:pPr>
            <a:r>
              <a:rPr lang="zh-CN" altLang="en-US" sz="2000" b="1" dirty="0" smtClean="0"/>
              <a:t>        （</a:t>
            </a:r>
            <a:r>
              <a:rPr lang="en-US" altLang="zh-CN" sz="2000" b="1" dirty="0"/>
              <a:t>4</a:t>
            </a:r>
            <a:r>
              <a:rPr lang="zh-CN" altLang="en-US" sz="2000" b="1" dirty="0"/>
              <a:t>）尺寸为</a:t>
            </a:r>
            <a:r>
              <a:rPr lang="en-US" altLang="zh-CN" sz="2000" b="1" dirty="0"/>
              <a:t>8</a:t>
            </a:r>
            <a:r>
              <a:rPr lang="en-US" altLang="en-US" sz="2000" b="1" dirty="0"/>
              <a:t>±</a:t>
            </a:r>
            <a:r>
              <a:rPr lang="en-US" altLang="zh-CN" sz="2000" b="1" dirty="0"/>
              <a:t>0.018</a:t>
            </a:r>
            <a:r>
              <a:rPr lang="zh-CN" altLang="en-US" sz="2000" b="1" dirty="0"/>
              <a:t>键槽两侧面表面粗糙度轮廓参数</a:t>
            </a:r>
            <a:r>
              <a:rPr lang="en-US" altLang="zh-CN" sz="2000" b="1" i="1" dirty="0"/>
              <a:t>Ra</a:t>
            </a:r>
            <a:r>
              <a:rPr lang="zh-CN" altLang="en-US" sz="2000" b="1" dirty="0"/>
              <a:t>的上限值为</a:t>
            </a:r>
            <a:r>
              <a:rPr lang="en-US" altLang="zh-CN" sz="2000" b="1" dirty="0"/>
              <a:t>3.2μm</a:t>
            </a:r>
            <a:r>
              <a:rPr lang="zh-CN" altLang="en-US" sz="2000" b="1" dirty="0"/>
              <a:t>，</a:t>
            </a:r>
            <a:r>
              <a:rPr lang="zh-CN" altLang="en-US" sz="2000" b="1" dirty="0" smtClean="0"/>
              <a:t>键槽 </a:t>
            </a:r>
            <a:r>
              <a:rPr lang="zh-CN" altLang="en-US" sz="2000" b="1" dirty="0"/>
              <a:t>底面</a:t>
            </a:r>
            <a:r>
              <a:rPr lang="en-US" altLang="zh-CN" sz="2000" b="1" i="1" dirty="0"/>
              <a:t>Ra</a:t>
            </a:r>
            <a:r>
              <a:rPr lang="zh-CN" altLang="en-US" sz="2000" b="1" dirty="0"/>
              <a:t>的上限值为</a:t>
            </a:r>
            <a:r>
              <a:rPr lang="en-US" altLang="zh-CN" sz="2000" b="1" dirty="0"/>
              <a:t>6.3μm</a:t>
            </a:r>
            <a:r>
              <a:rPr lang="zh-CN" altLang="en-US" sz="2000" dirty="0"/>
              <a:t> </a:t>
            </a:r>
            <a:r>
              <a:rPr lang="zh-CN" altLang="en-US" sz="2000" b="1" dirty="0"/>
              <a:t>；</a:t>
            </a:r>
            <a:endParaRPr lang="zh-CN" altLang="en-US" sz="2000" b="1" dirty="0"/>
          </a:p>
        </p:txBody>
      </p:sp>
      <p:sp>
        <p:nvSpPr>
          <p:cNvPr id="1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95767" y="3471863"/>
            <a:ext cx="5200650"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圆角矩形 14">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6261"/>
                                        </p:tgtEl>
                                        <p:attrNameLst>
                                          <p:attrName>style.visibility</p:attrName>
                                        </p:attrNameLst>
                                      </p:cBhvr>
                                      <p:to>
                                        <p:strVal val="visible"/>
                                      </p:to>
                                    </p:set>
                                    <p:animEffect transition="in" filter="wipe(left)">
                                      <p:cBhvr>
                                        <p:cTn id="7" dur="500"/>
                                        <p:tgtEl>
                                          <p:spTgt spid="9626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02"/>
                                        </p:tgtEl>
                                        <p:attrNameLst>
                                          <p:attrName>style.visibility</p:attrName>
                                        </p:attrNameLst>
                                      </p:cBhvr>
                                      <p:to>
                                        <p:strVal val="visible"/>
                                      </p:to>
                                    </p:set>
                                    <p:anim calcmode="lin" valueType="num">
                                      <p:cBhvr additive="base">
                                        <p:cTn id="12" dur="500" fill="hold"/>
                                        <p:tgtEl>
                                          <p:spTgt spid="51202"/>
                                        </p:tgtEl>
                                        <p:attrNameLst>
                                          <p:attrName>ppt_x</p:attrName>
                                        </p:attrNameLst>
                                      </p:cBhvr>
                                      <p:tavLst>
                                        <p:tav tm="0">
                                          <p:val>
                                            <p:strVal val="#ppt_x"/>
                                          </p:val>
                                        </p:tav>
                                        <p:tav tm="100000">
                                          <p:val>
                                            <p:strVal val="#ppt_x"/>
                                          </p:val>
                                        </p:tav>
                                      </p:tavLst>
                                    </p:anim>
                                    <p:anim calcmode="lin" valueType="num">
                                      <p:cBhvr additive="base">
                                        <p:cTn id="13"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6262"/>
                                        </p:tgtEl>
                                        <p:attrNameLst>
                                          <p:attrName>style.visibility</p:attrName>
                                        </p:attrNameLst>
                                      </p:cBhvr>
                                      <p:to>
                                        <p:strVal val="visible"/>
                                      </p:to>
                                    </p:set>
                                    <p:animEffect transition="in" filter="wipe(left)">
                                      <p:cBhvr>
                                        <p:cTn id="18" dur="500"/>
                                        <p:tgtEl>
                                          <p:spTgt spid="962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6263"/>
                                        </p:tgtEl>
                                        <p:attrNameLst>
                                          <p:attrName>style.visibility</p:attrName>
                                        </p:attrNameLst>
                                      </p:cBhvr>
                                      <p:to>
                                        <p:strVal val="visible"/>
                                      </p:to>
                                    </p:set>
                                    <p:animEffect transition="in" filter="wipe(left)">
                                      <p:cBhvr>
                                        <p:cTn id="23" dur="500"/>
                                        <p:tgtEl>
                                          <p:spTgt spid="9626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6264"/>
                                        </p:tgtEl>
                                        <p:attrNameLst>
                                          <p:attrName>style.visibility</p:attrName>
                                        </p:attrNameLst>
                                      </p:cBhvr>
                                      <p:to>
                                        <p:strVal val="visible"/>
                                      </p:to>
                                    </p:set>
                                    <p:animEffect transition="in" filter="wipe(left)">
                                      <p:cBhvr>
                                        <p:cTn id="28" dur="500"/>
                                        <p:tgtEl>
                                          <p:spTgt spid="9626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6265"/>
                                        </p:tgtEl>
                                        <p:attrNameLst>
                                          <p:attrName>style.visibility</p:attrName>
                                        </p:attrNameLst>
                                      </p:cBhvr>
                                      <p:to>
                                        <p:strVal val="visible"/>
                                      </p:to>
                                    </p:set>
                                    <p:animEffect transition="in" filter="wipe(left)">
                                      <p:cBhvr>
                                        <p:cTn id="33" dur="500"/>
                                        <p:tgtEl>
                                          <p:spTgt spid="9626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6260"/>
                                        </p:tgtEl>
                                        <p:attrNameLst>
                                          <p:attrName>style.visibility</p:attrName>
                                        </p:attrNameLst>
                                      </p:cBhvr>
                                      <p:to>
                                        <p:strVal val="visible"/>
                                      </p:to>
                                    </p:set>
                                    <p:animEffect transition="in" filter="wipe(left)">
                                      <p:cBhvr>
                                        <p:cTn id="38" dur="5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1" grpId="0"/>
      <p:bldP spid="96262" grpId="0"/>
      <p:bldP spid="96263" grpId="0"/>
      <p:bldP spid="96264" grpId="0"/>
      <p:bldP spid="96265" grpId="0"/>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9875" name="Picture 6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3404" y="114301"/>
            <a:ext cx="8260160" cy="3080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6" name="Picture 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96" y="3320415"/>
            <a:ext cx="7603887" cy="3051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1500" fill="hold"/>
                                        <p:tgtEl>
                                          <p:spTgt spid="79875"/>
                                        </p:tgtEl>
                                        <p:attrNameLst>
                                          <p:attrName>ppt_x</p:attrName>
                                        </p:attrNameLst>
                                      </p:cBhvr>
                                      <p:tavLst>
                                        <p:tav tm="0">
                                          <p:val>
                                            <p:strVal val="0-#ppt_w/2"/>
                                          </p:val>
                                        </p:tav>
                                        <p:tav tm="100000">
                                          <p:val>
                                            <p:strVal val="#ppt_x"/>
                                          </p:val>
                                        </p:tav>
                                      </p:tavLst>
                                    </p:anim>
                                    <p:anim calcmode="lin" valueType="num">
                                      <p:cBhvr additive="base">
                                        <p:cTn id="8" dur="1500" fill="hold"/>
                                        <p:tgtEl>
                                          <p:spTgt spid="798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2000" fill="hold"/>
                                        <p:tgtEl>
                                          <p:spTgt spid="79876"/>
                                        </p:tgtEl>
                                        <p:attrNameLst>
                                          <p:attrName>ppt_x</p:attrName>
                                        </p:attrNameLst>
                                      </p:cBhvr>
                                      <p:tavLst>
                                        <p:tav tm="0">
                                          <p:val>
                                            <p:strVal val="#ppt_x"/>
                                          </p:val>
                                        </p:tav>
                                        <p:tav tm="100000">
                                          <p:val>
                                            <p:strVal val="#ppt_x"/>
                                          </p:val>
                                        </p:tav>
                                      </p:tavLst>
                                    </p:anim>
                                    <p:anim calcmode="lin" valueType="num">
                                      <p:cBhvr additive="base">
                                        <p:cTn id="14" dur="20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99" name="Group 27"/>
          <p:cNvGrpSpPr/>
          <p:nvPr/>
        </p:nvGrpSpPr>
        <p:grpSpPr bwMode="auto">
          <a:xfrm>
            <a:off x="847169" y="3586164"/>
            <a:ext cx="8176578" cy="752475"/>
            <a:chOff x="685" y="3215"/>
            <a:chExt cx="7924" cy="790"/>
          </a:xfrm>
        </p:grpSpPr>
        <p:sp>
          <p:nvSpPr>
            <p:cNvPr id="80902" name="Rectangle 28"/>
            <p:cNvSpPr>
              <a:spLocks noChangeArrowheads="1"/>
            </p:cNvSpPr>
            <p:nvPr/>
          </p:nvSpPr>
          <p:spPr bwMode="auto">
            <a:xfrm>
              <a:off x="7888"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90</a:t>
              </a:r>
              <a:endParaRPr lang="en-US" altLang="zh-CN" sz="2000" b="1"/>
            </a:p>
          </p:txBody>
        </p:sp>
        <p:sp>
          <p:nvSpPr>
            <p:cNvPr id="80903" name="Rectangle 29"/>
            <p:cNvSpPr>
              <a:spLocks noChangeArrowheads="1"/>
            </p:cNvSpPr>
            <p:nvPr/>
          </p:nvSpPr>
          <p:spPr bwMode="auto">
            <a:xfrm>
              <a:off x="7168" y="3641"/>
              <a:ext cx="72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80</a:t>
              </a:r>
              <a:endParaRPr lang="en-US" altLang="zh-CN" sz="2000" b="1"/>
            </a:p>
          </p:txBody>
        </p:sp>
        <p:sp>
          <p:nvSpPr>
            <p:cNvPr id="80904" name="Rectangle 30"/>
            <p:cNvSpPr>
              <a:spLocks noChangeArrowheads="1"/>
            </p:cNvSpPr>
            <p:nvPr/>
          </p:nvSpPr>
          <p:spPr bwMode="auto">
            <a:xfrm>
              <a:off x="6447"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70</a:t>
              </a:r>
              <a:endParaRPr lang="en-US" altLang="zh-CN" sz="2000" b="1"/>
            </a:p>
          </p:txBody>
        </p:sp>
        <p:sp>
          <p:nvSpPr>
            <p:cNvPr id="80905" name="Rectangle 31"/>
            <p:cNvSpPr>
              <a:spLocks noChangeArrowheads="1"/>
            </p:cNvSpPr>
            <p:nvPr/>
          </p:nvSpPr>
          <p:spPr bwMode="auto">
            <a:xfrm>
              <a:off x="5729"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60</a:t>
              </a:r>
              <a:endParaRPr lang="en-US" altLang="zh-CN" sz="2000" b="1"/>
            </a:p>
          </p:txBody>
        </p:sp>
        <p:sp>
          <p:nvSpPr>
            <p:cNvPr id="80906" name="Rectangle 32"/>
            <p:cNvSpPr>
              <a:spLocks noChangeArrowheads="1"/>
            </p:cNvSpPr>
            <p:nvPr/>
          </p:nvSpPr>
          <p:spPr bwMode="auto">
            <a:xfrm>
              <a:off x="5006"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50</a:t>
              </a:r>
              <a:endParaRPr lang="en-US" altLang="zh-CN" sz="2000" b="1"/>
            </a:p>
          </p:txBody>
        </p:sp>
        <p:sp>
          <p:nvSpPr>
            <p:cNvPr id="80907" name="Rectangle 33"/>
            <p:cNvSpPr>
              <a:spLocks noChangeArrowheads="1"/>
            </p:cNvSpPr>
            <p:nvPr/>
          </p:nvSpPr>
          <p:spPr bwMode="auto">
            <a:xfrm>
              <a:off x="4288"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40</a:t>
              </a:r>
              <a:endParaRPr lang="en-US" altLang="zh-CN" sz="2000" b="1"/>
            </a:p>
          </p:txBody>
        </p:sp>
        <p:sp>
          <p:nvSpPr>
            <p:cNvPr id="80908" name="Rectangle 34"/>
            <p:cNvSpPr>
              <a:spLocks noChangeArrowheads="1"/>
            </p:cNvSpPr>
            <p:nvPr/>
          </p:nvSpPr>
          <p:spPr bwMode="auto">
            <a:xfrm>
              <a:off x="3565"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30</a:t>
              </a:r>
              <a:endParaRPr lang="en-US" altLang="zh-CN" sz="2000" b="1"/>
            </a:p>
          </p:txBody>
        </p:sp>
        <p:sp>
          <p:nvSpPr>
            <p:cNvPr id="80909" name="Rectangle 35"/>
            <p:cNvSpPr>
              <a:spLocks noChangeArrowheads="1"/>
            </p:cNvSpPr>
            <p:nvPr/>
          </p:nvSpPr>
          <p:spPr bwMode="auto">
            <a:xfrm>
              <a:off x="2847"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25</a:t>
              </a:r>
              <a:endParaRPr lang="en-US" altLang="zh-CN" sz="2000" b="1"/>
            </a:p>
          </p:txBody>
        </p:sp>
        <p:sp>
          <p:nvSpPr>
            <p:cNvPr id="80910" name="Rectangle 36"/>
            <p:cNvSpPr>
              <a:spLocks noChangeArrowheads="1"/>
            </p:cNvSpPr>
            <p:nvPr/>
          </p:nvSpPr>
          <p:spPr bwMode="auto">
            <a:xfrm>
              <a:off x="2126"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20</a:t>
              </a:r>
              <a:endParaRPr lang="en-US" altLang="zh-CN" sz="2000" b="1"/>
            </a:p>
          </p:txBody>
        </p:sp>
        <p:sp>
          <p:nvSpPr>
            <p:cNvPr id="80911" name="Rectangle 37"/>
            <p:cNvSpPr>
              <a:spLocks noChangeArrowheads="1"/>
            </p:cNvSpPr>
            <p:nvPr/>
          </p:nvSpPr>
          <p:spPr bwMode="auto">
            <a:xfrm>
              <a:off x="1451" y="3641"/>
              <a:ext cx="675"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15</a:t>
              </a:r>
              <a:endParaRPr lang="en-US" altLang="zh-CN" sz="2000" b="1"/>
            </a:p>
          </p:txBody>
        </p:sp>
        <p:sp>
          <p:nvSpPr>
            <p:cNvPr id="80912" name="Rectangle 38"/>
            <p:cNvSpPr>
              <a:spLocks noChangeArrowheads="1"/>
            </p:cNvSpPr>
            <p:nvPr/>
          </p:nvSpPr>
          <p:spPr bwMode="auto">
            <a:xfrm>
              <a:off x="685" y="3641"/>
              <a:ext cx="766"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7580">
                <a:spcBef>
                  <a:spcPct val="20000"/>
                </a:spcBef>
              </a:pPr>
              <a:r>
                <a:rPr lang="en-US" altLang="zh-CN" sz="2000" b="1"/>
                <a:t>10</a:t>
              </a:r>
              <a:endParaRPr lang="en-US" altLang="zh-CN" sz="2000" b="1"/>
            </a:p>
          </p:txBody>
        </p:sp>
        <p:sp>
          <p:nvSpPr>
            <p:cNvPr id="80913" name="Line 39"/>
            <p:cNvSpPr>
              <a:spLocks noChangeShapeType="1"/>
            </p:cNvSpPr>
            <p:nvPr/>
          </p:nvSpPr>
          <p:spPr bwMode="auto">
            <a:xfrm>
              <a:off x="685" y="3641"/>
              <a:ext cx="7924" cy="0"/>
            </a:xfrm>
            <a:prstGeom prst="line">
              <a:avLst/>
            </a:prstGeom>
            <a:noFill/>
            <a:ln w="28575" cap="sq">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4" name="Line 40"/>
            <p:cNvSpPr>
              <a:spLocks noChangeShapeType="1"/>
            </p:cNvSpPr>
            <p:nvPr/>
          </p:nvSpPr>
          <p:spPr bwMode="auto">
            <a:xfrm>
              <a:off x="685" y="4005"/>
              <a:ext cx="7924" cy="0"/>
            </a:xfrm>
            <a:prstGeom prst="line">
              <a:avLst/>
            </a:prstGeom>
            <a:noFill/>
            <a:ln w="28575" cap="sq">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5" name="Line 41"/>
            <p:cNvSpPr>
              <a:spLocks noChangeShapeType="1"/>
            </p:cNvSpPr>
            <p:nvPr/>
          </p:nvSpPr>
          <p:spPr bwMode="auto">
            <a:xfrm>
              <a:off x="685" y="3641"/>
              <a:ext cx="0" cy="364"/>
            </a:xfrm>
            <a:prstGeom prst="line">
              <a:avLst/>
            </a:prstGeom>
            <a:noFill/>
            <a:ln w="28575" cap="sq">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6" name="Line 42"/>
            <p:cNvSpPr>
              <a:spLocks noChangeShapeType="1"/>
            </p:cNvSpPr>
            <p:nvPr/>
          </p:nvSpPr>
          <p:spPr bwMode="auto">
            <a:xfrm>
              <a:off x="1451"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7" name="Line 43"/>
            <p:cNvSpPr>
              <a:spLocks noChangeShapeType="1"/>
            </p:cNvSpPr>
            <p:nvPr/>
          </p:nvSpPr>
          <p:spPr bwMode="auto">
            <a:xfrm>
              <a:off x="2126"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8" name="Line 44"/>
            <p:cNvSpPr>
              <a:spLocks noChangeShapeType="1"/>
            </p:cNvSpPr>
            <p:nvPr/>
          </p:nvSpPr>
          <p:spPr bwMode="auto">
            <a:xfrm>
              <a:off x="2847"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9" name="Line 45"/>
            <p:cNvSpPr>
              <a:spLocks noChangeShapeType="1"/>
            </p:cNvSpPr>
            <p:nvPr/>
          </p:nvSpPr>
          <p:spPr bwMode="auto">
            <a:xfrm>
              <a:off x="3565"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0" name="Line 46"/>
            <p:cNvSpPr>
              <a:spLocks noChangeShapeType="1"/>
            </p:cNvSpPr>
            <p:nvPr/>
          </p:nvSpPr>
          <p:spPr bwMode="auto">
            <a:xfrm>
              <a:off x="4288"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1" name="Line 47"/>
            <p:cNvSpPr>
              <a:spLocks noChangeShapeType="1"/>
            </p:cNvSpPr>
            <p:nvPr/>
          </p:nvSpPr>
          <p:spPr bwMode="auto">
            <a:xfrm>
              <a:off x="5006"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2" name="Line 48"/>
            <p:cNvSpPr>
              <a:spLocks noChangeShapeType="1"/>
            </p:cNvSpPr>
            <p:nvPr/>
          </p:nvSpPr>
          <p:spPr bwMode="auto">
            <a:xfrm>
              <a:off x="5729"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3" name="Line 49"/>
            <p:cNvSpPr>
              <a:spLocks noChangeShapeType="1"/>
            </p:cNvSpPr>
            <p:nvPr/>
          </p:nvSpPr>
          <p:spPr bwMode="auto">
            <a:xfrm>
              <a:off x="6447"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4" name="Line 50"/>
            <p:cNvSpPr>
              <a:spLocks noChangeShapeType="1"/>
            </p:cNvSpPr>
            <p:nvPr/>
          </p:nvSpPr>
          <p:spPr bwMode="auto">
            <a:xfrm>
              <a:off x="7168"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5" name="Line 51"/>
            <p:cNvSpPr>
              <a:spLocks noChangeShapeType="1"/>
            </p:cNvSpPr>
            <p:nvPr/>
          </p:nvSpPr>
          <p:spPr bwMode="auto">
            <a:xfrm>
              <a:off x="7888" y="3641"/>
              <a:ext cx="0" cy="364"/>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6" name="Line 52"/>
            <p:cNvSpPr>
              <a:spLocks noChangeShapeType="1"/>
            </p:cNvSpPr>
            <p:nvPr/>
          </p:nvSpPr>
          <p:spPr bwMode="auto">
            <a:xfrm>
              <a:off x="8609" y="3641"/>
              <a:ext cx="0" cy="364"/>
            </a:xfrm>
            <a:prstGeom prst="line">
              <a:avLst/>
            </a:prstGeom>
            <a:noFill/>
            <a:ln w="28575" cap="sq">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7" name="Rectangle 53"/>
            <p:cNvSpPr>
              <a:spLocks noChangeArrowheads="1"/>
            </p:cNvSpPr>
            <p:nvPr/>
          </p:nvSpPr>
          <p:spPr bwMode="auto">
            <a:xfrm>
              <a:off x="1003" y="3215"/>
              <a:ext cx="6858" cy="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a:t>表 5 . </a:t>
              </a:r>
              <a:r>
                <a:rPr lang="en-US" altLang="zh-CN" sz="2000" b="1"/>
                <a:t>4 </a:t>
              </a:r>
              <a:r>
                <a:rPr lang="zh-CN" altLang="en-US" sz="2000" b="1"/>
                <a:t>轮廓的支承长度率</a:t>
              </a:r>
              <a:r>
                <a:rPr lang="en-US" altLang="zh-CN" sz="2000" b="1" i="1"/>
                <a:t>Rsm</a:t>
              </a:r>
              <a:r>
                <a:rPr lang="en-US" altLang="zh-CN" sz="2000" b="1"/>
                <a:t>(c)(℅) </a:t>
              </a:r>
              <a:r>
                <a:rPr lang="zh-CN" altLang="en-US" sz="2000" b="1"/>
                <a:t>的数值   </a:t>
              </a:r>
              <a:r>
                <a:rPr lang="en-US" altLang="zh-CN" sz="2000" b="1"/>
                <a:t>( mm)</a:t>
              </a:r>
              <a:endParaRPr lang="zh-CN" altLang="en-US" sz="2000" b="1"/>
            </a:p>
          </p:txBody>
        </p:sp>
      </p:grpSp>
      <p:sp>
        <p:nvSpPr>
          <p:cNvPr id="131126" name="Text Box 54"/>
          <p:cNvSpPr txBox="1">
            <a:spLocks noChangeArrowheads="1"/>
          </p:cNvSpPr>
          <p:nvPr/>
        </p:nvSpPr>
        <p:spPr bwMode="auto">
          <a:xfrm>
            <a:off x="694454" y="4426269"/>
            <a:ext cx="8261191" cy="1551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464" tIns="28732" rIns="57464" bIns="28732">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sz="2000" b="1" dirty="0"/>
              <a:t>        选用支承长度率</a:t>
            </a:r>
            <a:r>
              <a:rPr lang="en-US" altLang="zh-CN" sz="2000" b="1" i="1" dirty="0" err="1"/>
              <a:t>Rsm</a:t>
            </a:r>
            <a:r>
              <a:rPr lang="en-US" altLang="zh-CN" sz="2000" b="1" dirty="0"/>
              <a:t>(c) </a:t>
            </a:r>
            <a:r>
              <a:rPr lang="zh-CN" altLang="en-US" sz="2000" b="1" dirty="0"/>
              <a:t>时，必须同时给出轮廓截面高度。轮廓截面高度 </a:t>
            </a:r>
            <a:r>
              <a:rPr lang="en-US" altLang="zh-CN" sz="2000" b="1" i="1" dirty="0"/>
              <a:t>c</a:t>
            </a:r>
            <a:r>
              <a:rPr lang="zh-CN" altLang="en-US" sz="2000" b="1" dirty="0"/>
              <a:t>可 用微米或</a:t>
            </a:r>
            <a:r>
              <a:rPr lang="en-US" altLang="zh-CN" sz="2000" b="1" i="1" dirty="0" err="1"/>
              <a:t>Rz</a:t>
            </a:r>
            <a:r>
              <a:rPr lang="zh-CN" altLang="en-US" sz="2000" b="1" dirty="0"/>
              <a:t>的百分数表示。</a:t>
            </a:r>
            <a:endParaRPr lang="zh-CN" altLang="en-US" sz="2000" b="1" dirty="0"/>
          </a:p>
          <a:p>
            <a:pPr eaLnBrk="1" hangingPunct="1">
              <a:lnSpc>
                <a:spcPct val="120000"/>
              </a:lnSpc>
            </a:pPr>
            <a:r>
              <a:rPr lang="zh-CN" altLang="en-US" sz="2000" b="1" dirty="0"/>
              <a:t>        </a:t>
            </a:r>
            <a:r>
              <a:rPr lang="en-US" altLang="zh-CN" sz="2000" b="1" i="1" dirty="0" err="1"/>
              <a:t>Rz</a:t>
            </a:r>
            <a:r>
              <a:rPr lang="en-US" altLang="zh-CN" sz="2000" b="1" i="1" dirty="0"/>
              <a:t> </a:t>
            </a:r>
            <a:r>
              <a:rPr lang="zh-CN" altLang="en-US" sz="2000" b="1" dirty="0"/>
              <a:t>的百分数系列如下：</a:t>
            </a:r>
            <a:r>
              <a:rPr lang="en-US" altLang="zh-CN" sz="2000" b="1" dirty="0"/>
              <a:t>5%</a:t>
            </a:r>
            <a:r>
              <a:rPr lang="zh-CN" altLang="en-US" sz="2000" b="1" dirty="0"/>
              <a:t>、</a:t>
            </a:r>
            <a:r>
              <a:rPr lang="en-US" altLang="zh-CN" sz="2000" b="1" dirty="0"/>
              <a:t>10%</a:t>
            </a:r>
            <a:r>
              <a:rPr lang="zh-CN" altLang="en-US" sz="2000" b="1" dirty="0"/>
              <a:t>、</a:t>
            </a:r>
            <a:r>
              <a:rPr lang="en-US" altLang="zh-CN" sz="2000" b="1" dirty="0"/>
              <a:t>15%</a:t>
            </a:r>
            <a:r>
              <a:rPr lang="zh-CN" altLang="en-US" sz="2000" b="1" dirty="0"/>
              <a:t>、</a:t>
            </a:r>
            <a:r>
              <a:rPr lang="en-US" altLang="zh-CN" sz="2000" b="1" dirty="0"/>
              <a:t>20%</a:t>
            </a:r>
            <a:r>
              <a:rPr lang="zh-CN" altLang="en-US" sz="2000" b="1" dirty="0"/>
              <a:t>、</a:t>
            </a:r>
            <a:r>
              <a:rPr lang="en-US" altLang="zh-CN" sz="2000" b="1" dirty="0"/>
              <a:t>25%</a:t>
            </a:r>
            <a:r>
              <a:rPr lang="zh-CN" altLang="en-US" sz="2000" b="1" dirty="0"/>
              <a:t>、</a:t>
            </a:r>
            <a:r>
              <a:rPr lang="en-US" altLang="zh-CN" sz="2000" b="1" dirty="0"/>
              <a:t>30%</a:t>
            </a:r>
            <a:r>
              <a:rPr lang="zh-CN" altLang="en-US" sz="2000" b="1" dirty="0"/>
              <a:t>、</a:t>
            </a:r>
            <a:r>
              <a:rPr lang="en-US" altLang="zh-CN" sz="2000" b="1" dirty="0"/>
              <a:t>40%</a:t>
            </a:r>
            <a:r>
              <a:rPr lang="zh-CN" altLang="en-US" sz="2000" b="1" dirty="0"/>
              <a:t>、</a:t>
            </a:r>
            <a:r>
              <a:rPr lang="en-US" altLang="zh-CN" sz="2000" b="1" dirty="0"/>
              <a:t>50%</a:t>
            </a:r>
            <a:r>
              <a:rPr lang="zh-CN" altLang="en-US" sz="2000" b="1" dirty="0"/>
              <a:t>、</a:t>
            </a:r>
            <a:r>
              <a:rPr lang="en-US" altLang="zh-CN" sz="2000" b="1" dirty="0"/>
              <a:t>60%</a:t>
            </a:r>
            <a:r>
              <a:rPr lang="zh-CN" altLang="en-US" sz="2000" b="1" dirty="0"/>
              <a:t>、</a:t>
            </a:r>
            <a:r>
              <a:rPr lang="en-US" altLang="zh-CN" sz="2000" b="1" dirty="0"/>
              <a:t>70%</a:t>
            </a:r>
            <a:r>
              <a:rPr lang="zh-CN" altLang="en-US" sz="2000" b="1" dirty="0"/>
              <a:t>、</a:t>
            </a:r>
            <a:r>
              <a:rPr lang="en-US" altLang="zh-CN" sz="2000" b="1" dirty="0"/>
              <a:t>80%</a:t>
            </a:r>
            <a:r>
              <a:rPr lang="zh-CN" altLang="en-US" sz="2000" b="1" dirty="0"/>
              <a:t>、</a:t>
            </a:r>
            <a:r>
              <a:rPr lang="en-US" altLang="zh-CN" sz="2000" b="1" dirty="0"/>
              <a:t>90% </a:t>
            </a:r>
            <a:r>
              <a:rPr lang="zh-CN" altLang="en-US" sz="2000" b="1" dirty="0"/>
              <a:t>。</a:t>
            </a:r>
            <a:endParaRPr lang="zh-CN" altLang="en-US" sz="2000" b="1" dirty="0"/>
          </a:p>
        </p:txBody>
      </p:sp>
      <p:pic>
        <p:nvPicPr>
          <p:cNvPr id="80901" name="Picture 5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8806" y="474843"/>
            <a:ext cx="8209598" cy="3061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0901"/>
                                        </p:tgtEl>
                                        <p:attrNameLst>
                                          <p:attrName>style.visibility</p:attrName>
                                        </p:attrNameLst>
                                      </p:cBhvr>
                                      <p:to>
                                        <p:strVal val="visible"/>
                                      </p:to>
                                    </p:set>
                                    <p:anim calcmode="lin" valueType="num">
                                      <p:cBhvr additive="base">
                                        <p:cTn id="7" dur="2250" fill="hold"/>
                                        <p:tgtEl>
                                          <p:spTgt spid="80901"/>
                                        </p:tgtEl>
                                        <p:attrNameLst>
                                          <p:attrName>ppt_x</p:attrName>
                                        </p:attrNameLst>
                                      </p:cBhvr>
                                      <p:tavLst>
                                        <p:tav tm="0">
                                          <p:val>
                                            <p:strVal val="0-#ppt_w/2"/>
                                          </p:val>
                                        </p:tav>
                                        <p:tav tm="100000">
                                          <p:val>
                                            <p:strVal val="#ppt_x"/>
                                          </p:val>
                                        </p:tav>
                                      </p:tavLst>
                                    </p:anim>
                                    <p:anim calcmode="lin" valueType="num">
                                      <p:cBhvr additive="base">
                                        <p:cTn id="8" dur="225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31099"/>
                                        </p:tgtEl>
                                        <p:attrNameLst>
                                          <p:attrName>style.visibility</p:attrName>
                                        </p:attrNameLst>
                                      </p:cBhvr>
                                      <p:to>
                                        <p:strVal val="visible"/>
                                      </p:to>
                                    </p:set>
                                    <p:anim calcmode="lin" valueType="num">
                                      <p:cBhvr additive="base">
                                        <p:cTn id="13" dur="2000" fill="hold"/>
                                        <p:tgtEl>
                                          <p:spTgt spid="131099"/>
                                        </p:tgtEl>
                                        <p:attrNameLst>
                                          <p:attrName>ppt_x</p:attrName>
                                        </p:attrNameLst>
                                      </p:cBhvr>
                                      <p:tavLst>
                                        <p:tav tm="0">
                                          <p:val>
                                            <p:strVal val="1+#ppt_w/2"/>
                                          </p:val>
                                        </p:tav>
                                        <p:tav tm="100000">
                                          <p:val>
                                            <p:strVal val="#ppt_x"/>
                                          </p:val>
                                        </p:tav>
                                      </p:tavLst>
                                    </p:anim>
                                    <p:anim calcmode="lin" valueType="num">
                                      <p:cBhvr additive="base">
                                        <p:cTn id="14" dur="2000" fill="hold"/>
                                        <p:tgtEl>
                                          <p:spTgt spid="13109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31126"/>
                                        </p:tgtEl>
                                        <p:attrNameLst>
                                          <p:attrName>style.visibility</p:attrName>
                                        </p:attrNameLst>
                                      </p:cBhvr>
                                      <p:to>
                                        <p:strVal val="visible"/>
                                      </p:to>
                                    </p:set>
                                    <p:animEffect transition="in" filter="wipe(left)">
                                      <p:cBhvr>
                                        <p:cTn id="19" dur="500"/>
                                        <p:tgtEl>
                                          <p:spTgt spid="131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2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5528" y="510541"/>
            <a:ext cx="8533606" cy="4272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additive="base">
                                        <p:cTn id="7" dur="1750" fill="hold"/>
                                        <p:tgtEl>
                                          <p:spTgt spid="132100"/>
                                        </p:tgtEl>
                                        <p:attrNameLst>
                                          <p:attrName>ppt_x</p:attrName>
                                        </p:attrNameLst>
                                      </p:cBhvr>
                                      <p:tavLst>
                                        <p:tav tm="0">
                                          <p:val>
                                            <p:strVal val="#ppt_x"/>
                                          </p:val>
                                        </p:tav>
                                        <p:tav tm="100000">
                                          <p:val>
                                            <p:strVal val="#ppt_x"/>
                                          </p:val>
                                        </p:tav>
                                      </p:tavLst>
                                    </p:anim>
                                    <p:anim calcmode="lin" valueType="num">
                                      <p:cBhvr additive="base">
                                        <p:cTn id="8" dur="1750" fill="hold"/>
                                        <p:tgtEl>
                                          <p:spTgt spid="132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xfrm>
            <a:off x="7641352" y="189688"/>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A5D62D78-D2E2-46E9-834B-B9949EB6459B}" type="slidenum">
              <a:rPr kumimoji="0" lang="zh-CN" altLang="en-US" sz="2100"/>
            </a:fld>
            <a:endParaRPr kumimoji="0" lang="en-US" altLang="zh-CN" sz="2100" dirty="0"/>
          </a:p>
        </p:txBody>
      </p:sp>
      <p:sp>
        <p:nvSpPr>
          <p:cNvPr id="115716" name="Text Box 4"/>
          <p:cNvSpPr txBox="1">
            <a:spLocks noChangeArrowheads="1"/>
          </p:cNvSpPr>
          <p:nvPr/>
        </p:nvSpPr>
        <p:spPr bwMode="auto">
          <a:xfrm>
            <a:off x="1032035" y="177570"/>
            <a:ext cx="679751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4. 对抗腐蚀性的影响 （如图</a:t>
            </a:r>
            <a:r>
              <a:rPr lang="en-US" altLang="zh-CN" b="1" dirty="0"/>
              <a:t>5.3</a:t>
            </a:r>
            <a:r>
              <a:rPr lang="zh-CN" altLang="en-US" b="1" dirty="0"/>
              <a:t>所示）</a:t>
            </a:r>
            <a:endParaRPr lang="zh-CN" altLang="en-US" b="1" dirty="0"/>
          </a:p>
        </p:txBody>
      </p:sp>
      <p:sp>
        <p:nvSpPr>
          <p:cNvPr id="115717" name="Text Box 5"/>
          <p:cNvSpPr txBox="1">
            <a:spLocks noChangeArrowheads="1"/>
          </p:cNvSpPr>
          <p:nvPr/>
        </p:nvSpPr>
        <p:spPr bwMode="auto">
          <a:xfrm>
            <a:off x="494268" y="4987290"/>
            <a:ext cx="8290084" cy="1204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000" b="1" dirty="0"/>
              <a:t>        </a:t>
            </a:r>
            <a:r>
              <a:rPr lang="zh-CN" altLang="en-US" b="1" dirty="0"/>
              <a:t>另外，对零件结合的密封性、接触刚度、对流体流动的阻力、零件的外观质量和测量精度等都有很大影响。</a:t>
            </a:r>
            <a:r>
              <a:rPr lang="zh-CN" altLang="en-US" b="1" dirty="0">
                <a:solidFill>
                  <a:srgbClr val="CC00CC"/>
                </a:solidFill>
              </a:rPr>
              <a:t>因此，设计零件机械精度时，必须提出粗糙度轮廓精度要求</a:t>
            </a:r>
            <a:r>
              <a:rPr lang="zh-CN" altLang="en-US" b="1" dirty="0"/>
              <a:t>。</a:t>
            </a:r>
            <a:endParaRPr lang="zh-CN" altLang="en-US" b="1" dirty="0"/>
          </a:p>
        </p:txBody>
      </p:sp>
      <p:sp>
        <p:nvSpPr>
          <p:cNvPr id="115724" name="Text Box 12"/>
          <p:cNvSpPr txBox="1">
            <a:spLocks noChangeArrowheads="1"/>
          </p:cNvSpPr>
          <p:nvPr/>
        </p:nvSpPr>
        <p:spPr bwMode="auto">
          <a:xfrm>
            <a:off x="346710" y="589050"/>
            <a:ext cx="8121015" cy="835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     </a:t>
            </a:r>
            <a:r>
              <a:rPr lang="zh-CN" altLang="en-US" b="1" dirty="0" smtClean="0"/>
              <a:t>    </a:t>
            </a:r>
            <a:r>
              <a:rPr lang="zh-CN" altLang="en-US" b="1" dirty="0"/>
              <a:t>粗糙的表面，易使腐蚀性的物质存积在表面的凹谷处，并渗入到金属内部，发生化学反应，致使腐蚀性加剧。</a:t>
            </a:r>
            <a:endParaRPr lang="zh-CN" altLang="en-US" b="1" dirty="0"/>
          </a:p>
        </p:txBody>
      </p:sp>
      <p:sp>
        <p:nvSpPr>
          <p:cNvPr id="115725" name="Text Box 13"/>
          <p:cNvSpPr txBox="1">
            <a:spLocks noChangeArrowheads="1"/>
          </p:cNvSpPr>
          <p:nvPr/>
        </p:nvSpPr>
        <p:spPr bwMode="auto">
          <a:xfrm>
            <a:off x="346710" y="1435620"/>
            <a:ext cx="9213612" cy="516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sz="2500" b="1" dirty="0"/>
              <a:t>        </a:t>
            </a:r>
            <a:r>
              <a:rPr lang="zh-CN" altLang="en-US" b="1" dirty="0"/>
              <a:t>因此，提高表面粗糙的质量，可以增强其抗腐蚀能力。</a:t>
            </a:r>
            <a:endParaRPr lang="zh-CN" altLang="en-US" b="1" dirty="0"/>
          </a:p>
        </p:txBody>
      </p:sp>
      <p:pic>
        <p:nvPicPr>
          <p:cNvPr id="501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90675" y="1938338"/>
            <a:ext cx="607695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5716">
                                            <p:txEl>
                                              <p:pRg st="0" end="0"/>
                                            </p:txEl>
                                          </p:spTgt>
                                        </p:tgtEl>
                                        <p:attrNameLst>
                                          <p:attrName>style.visibility</p:attrName>
                                        </p:attrNameLst>
                                      </p:cBhvr>
                                      <p:to>
                                        <p:strVal val="visible"/>
                                      </p:to>
                                    </p:set>
                                    <p:animEffect transition="in" filter="wipe(left)">
                                      <p:cBhvr>
                                        <p:cTn id="7" dur="300"/>
                                        <p:tgtEl>
                                          <p:spTgt spid="1157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0178"/>
                                        </p:tgtEl>
                                        <p:attrNameLst>
                                          <p:attrName>style.visibility</p:attrName>
                                        </p:attrNameLst>
                                      </p:cBhvr>
                                      <p:to>
                                        <p:strVal val="visible"/>
                                      </p:to>
                                    </p:set>
                                    <p:anim calcmode="lin" valueType="num">
                                      <p:cBhvr additive="base">
                                        <p:cTn id="12" dur="500" fill="hold"/>
                                        <p:tgtEl>
                                          <p:spTgt spid="50178"/>
                                        </p:tgtEl>
                                        <p:attrNameLst>
                                          <p:attrName>ppt_x</p:attrName>
                                        </p:attrNameLst>
                                      </p:cBhvr>
                                      <p:tavLst>
                                        <p:tav tm="0">
                                          <p:val>
                                            <p:strVal val="1+#ppt_w/2"/>
                                          </p:val>
                                        </p:tav>
                                        <p:tav tm="100000">
                                          <p:val>
                                            <p:strVal val="#ppt_x"/>
                                          </p:val>
                                        </p:tav>
                                      </p:tavLst>
                                    </p:anim>
                                    <p:anim calcmode="lin" valueType="num">
                                      <p:cBhvr additive="base">
                                        <p:cTn id="13"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5724">
                                            <p:txEl>
                                              <p:pRg st="0" end="0"/>
                                            </p:txEl>
                                          </p:spTgt>
                                        </p:tgtEl>
                                        <p:attrNameLst>
                                          <p:attrName>style.visibility</p:attrName>
                                        </p:attrNameLst>
                                      </p:cBhvr>
                                      <p:to>
                                        <p:strVal val="visible"/>
                                      </p:to>
                                    </p:set>
                                    <p:animEffect transition="in" filter="wipe(left)">
                                      <p:cBhvr>
                                        <p:cTn id="18" dur="300"/>
                                        <p:tgtEl>
                                          <p:spTgt spid="11572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5725">
                                            <p:txEl>
                                              <p:pRg st="0" end="0"/>
                                            </p:txEl>
                                          </p:spTgt>
                                        </p:tgtEl>
                                        <p:attrNameLst>
                                          <p:attrName>style.visibility</p:attrName>
                                        </p:attrNameLst>
                                      </p:cBhvr>
                                      <p:to>
                                        <p:strVal val="visible"/>
                                      </p:to>
                                    </p:set>
                                    <p:animEffect transition="in" filter="wipe(left)">
                                      <p:cBhvr>
                                        <p:cTn id="23" dur="300"/>
                                        <p:tgtEl>
                                          <p:spTgt spid="11572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5717"/>
                                        </p:tgtEl>
                                        <p:attrNameLst>
                                          <p:attrName>style.visibility</p:attrName>
                                        </p:attrNameLst>
                                      </p:cBhvr>
                                      <p:to>
                                        <p:strVal val="visible"/>
                                      </p:to>
                                    </p:set>
                                    <p:animEffect transition="in" filter="wipe(left)">
                                      <p:cBhvr>
                                        <p:cTn id="28" dur="300"/>
                                        <p:tgtEl>
                                          <p:spTgt spid="115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autoUpdateAnimBg="0" build="p"/>
      <p:bldP spid="115717" grpId="0" autoUpdateAnimBg="0"/>
      <p:bldP spid="115724" grpId="0" autoUpdateAnimBg="0" build="p"/>
      <p:bldP spid="115725" grpId="0" autoUpdateAnimBg="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947262" y="100966"/>
            <a:ext cx="7389257" cy="6710363"/>
            <a:chOff x="1457576" y="0"/>
            <a:chExt cx="11368087" cy="11183409"/>
          </a:xfrm>
        </p:grpSpPr>
        <p:pic>
          <p:nvPicPr>
            <p:cNvPr id="8294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57576" y="0"/>
              <a:ext cx="11368087" cy="812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9040" y="8183981"/>
              <a:ext cx="11070055" cy="2999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0" fill="hold"/>
                                        <p:tgtEl>
                                          <p:spTgt spid="5"/>
                                        </p:tgtEl>
                                        <p:attrNameLst>
                                          <p:attrName>ppt_x</p:attrName>
                                        </p:attrNameLst>
                                      </p:cBhvr>
                                      <p:tavLst>
                                        <p:tav tm="0">
                                          <p:val>
                                            <p:strVal val="0-#ppt_w/2"/>
                                          </p:val>
                                        </p:tav>
                                        <p:tav tm="100000">
                                          <p:val>
                                            <p:strVal val="#ppt_x"/>
                                          </p:val>
                                        </p:tav>
                                      </p:tavLst>
                                    </p:anim>
                                    <p:anim calcmode="lin" valueType="num">
                                      <p:cBhvr additive="base">
                                        <p:cTn id="8" dur="2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bwMode="auto">
          <a:xfrm>
            <a:off x="1108235" y="100965"/>
            <a:ext cx="7634843" cy="6728460"/>
            <a:chOff x="1704485" y="168440"/>
            <a:chExt cx="11746821" cy="11213429"/>
          </a:xfrm>
        </p:grpSpPr>
        <p:pic>
          <p:nvPicPr>
            <p:cNvPr id="8397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34465" y="168440"/>
              <a:ext cx="11716841" cy="808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4485" y="8341471"/>
              <a:ext cx="11734703" cy="3040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0" fill="hold"/>
                                        <p:tgtEl>
                                          <p:spTgt spid="7"/>
                                        </p:tgtEl>
                                        <p:attrNameLst>
                                          <p:attrName>ppt_x</p:attrName>
                                        </p:attrNameLst>
                                      </p:cBhvr>
                                      <p:tavLst>
                                        <p:tav tm="0">
                                          <p:val>
                                            <p:strVal val="0-#ppt_w/2"/>
                                          </p:val>
                                        </p:tav>
                                        <p:tav tm="100000">
                                          <p:val>
                                            <p:strVal val="#ppt_x"/>
                                          </p:val>
                                        </p:tav>
                                      </p:tavLst>
                                    </p:anim>
                                    <p:anim calcmode="lin" valueType="num">
                                      <p:cBhvr additive="base">
                                        <p:cTn id="8" dur="2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78791" y="1920240"/>
            <a:ext cx="8263255" cy="225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1250" fill="hold"/>
                                        <p:tgtEl>
                                          <p:spTgt spid="98306"/>
                                        </p:tgtEl>
                                        <p:attrNameLst>
                                          <p:attrName>ppt_x</p:attrName>
                                        </p:attrNameLst>
                                      </p:cBhvr>
                                      <p:tavLst>
                                        <p:tav tm="0">
                                          <p:val>
                                            <p:strVal val="0-#ppt_w/2"/>
                                          </p:val>
                                        </p:tav>
                                        <p:tav tm="100000">
                                          <p:val>
                                            <p:strVal val="#ppt_x"/>
                                          </p:val>
                                        </p:tav>
                                      </p:tavLst>
                                    </p:anim>
                                    <p:anim calcmode="lin" valueType="num">
                                      <p:cBhvr additive="base">
                                        <p:cTn id="8" dur="1250" fill="hold"/>
                                        <p:tgtEl>
                                          <p:spTgt spid="983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14518" y="267653"/>
            <a:ext cx="7278846" cy="630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2" action="ppaction://hlinksldjump"/>
          </p:cNvPr>
          <p:cNvSpPr/>
          <p:nvPr/>
        </p:nvSpPr>
        <p:spPr bwMode="auto">
          <a:xfrm>
            <a:off x="8373150" y="5964555"/>
            <a:ext cx="1237218" cy="449580"/>
          </a:xfrm>
          <a:prstGeom prst="roundRect">
            <a:avLst/>
          </a:prstGeom>
          <a:noFill/>
          <a:ln w="57150" cap="flat" cmpd="sng" algn="ctr">
            <a:solidFill>
              <a:schemeClr val="accent1">
                <a:lumMod val="75000"/>
              </a:schemeClr>
            </a:solidFill>
            <a:prstDash val="solid"/>
            <a:round/>
            <a:headEnd type="none" w="med" len="med"/>
            <a:tailEnd type="none" w="med" len="med"/>
          </a:ln>
          <a:effectLst/>
        </p:spPr>
        <p:txBody>
          <a:bodyPr lIns="57464" tIns="28732" rIns="57464" bIns="28732"/>
          <a:lstStyle/>
          <a:p>
            <a:pPr>
              <a:defRPr/>
            </a:pPr>
            <a:r>
              <a:rPr lang="zh-CN" altLang="en-US" sz="2000" b="1" dirty="0">
                <a:latin typeface="方正舒体" panose="02010601030101010101" pitchFamily="2" charset="-122"/>
                <a:ea typeface="方正舒体" panose="02010601030101010101" pitchFamily="2" charset="-122"/>
              </a:rPr>
              <a:t>返回</a:t>
            </a:r>
            <a:r>
              <a:rPr lang="zh-CN" altLang="en-US" sz="2000" b="1" dirty="0">
                <a:solidFill>
                  <a:srgbClr val="CC00CC"/>
                </a:solidFill>
                <a:latin typeface="方正舒体" panose="02010601030101010101" pitchFamily="2" charset="-122"/>
                <a:ea typeface="方正舒体" panose="02010601030101010101" pitchFamily="2" charset="-122"/>
              </a:rPr>
              <a:t>目录</a:t>
            </a:r>
            <a:endParaRPr lang="zh-CN" altLang="en-US" sz="2000" b="1" dirty="0">
              <a:solidFill>
                <a:srgbClr val="CC00CC"/>
              </a:solidFill>
              <a:latin typeface="方正舒体" panose="02010601030101010101" pitchFamily="2" charset="-122"/>
              <a:ea typeface="方正舒体" panose="02010601030101010101" pitchFamily="2" charset="-122"/>
            </a:endParaRPr>
          </a:p>
        </p:txBody>
      </p:sp>
      <p:sp>
        <p:nvSpPr>
          <p:cNvPr id="5" name="灯片编号占位符 5"/>
          <p:cNvSpPr>
            <a:spLocks noGrp="1"/>
          </p:cNvSpPr>
          <p:nvPr>
            <p:ph type="sldNum" sz="quarter" idx="12"/>
          </p:nvPr>
        </p:nvSpPr>
        <p:spPr>
          <a:xfrm>
            <a:off x="7754541" y="161925"/>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5A79E630-F3B4-41F2-AF79-C17E0E25B826}" type="slidenum">
              <a:rPr kumimoji="0" lang="zh-CN" altLang="en-US" sz="2100"/>
            </a:fld>
            <a:endParaRPr kumimoji="0" lang="en-US" altLang="zh-CN" sz="21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2250" fill="hold"/>
                                        <p:tgtEl>
                                          <p:spTgt spid="99330"/>
                                        </p:tgtEl>
                                        <p:attrNameLst>
                                          <p:attrName>ppt_x</p:attrName>
                                        </p:attrNameLst>
                                      </p:cBhvr>
                                      <p:tavLst>
                                        <p:tav tm="0">
                                          <p:val>
                                            <p:strVal val="0-#ppt_w/2"/>
                                          </p:val>
                                        </p:tav>
                                        <p:tav tm="100000">
                                          <p:val>
                                            <p:strVal val="#ppt_x"/>
                                          </p:val>
                                        </p:tav>
                                      </p:tavLst>
                                    </p:anim>
                                    <p:anim calcmode="lin" valueType="num">
                                      <p:cBhvr additive="base">
                                        <p:cTn id="8" dur="2250" fill="hold"/>
                                        <p:tgtEl>
                                          <p:spTgt spid="99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xfrm>
            <a:off x="7686358" y="166688"/>
            <a:ext cx="2063750" cy="457200"/>
          </a:xfrm>
          <a:noFill/>
        </p:spPr>
        <p:txBody>
          <a:bodyPr/>
          <a:lstStyle>
            <a:lvl1pPr defTabSz="957580" eaLnBrk="0" hangingPunct="0">
              <a:defRPr kumimoji="1" sz="1500">
                <a:solidFill>
                  <a:schemeClr val="tx1"/>
                </a:solidFill>
                <a:latin typeface="Times New Roman" panose="02020603050405020304" pitchFamily="18" charset="0"/>
                <a:ea typeface="宋体" panose="02010600030101010101" pitchFamily="2" charset="-122"/>
              </a:defRPr>
            </a:lvl1pPr>
            <a:lvl2pPr marL="466725" indent="-179705" defTabSz="957580" eaLnBrk="0" hangingPunct="0">
              <a:defRPr kumimoji="1" sz="1500">
                <a:solidFill>
                  <a:schemeClr val="tx1"/>
                </a:solidFill>
                <a:latin typeface="Times New Roman" panose="02020603050405020304" pitchFamily="18" charset="0"/>
                <a:ea typeface="宋体" panose="02010600030101010101" pitchFamily="2" charset="-122"/>
              </a:defRPr>
            </a:lvl2pPr>
            <a:lvl3pPr marL="718185"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3pPr>
            <a:lvl4pPr marL="100584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4pPr>
            <a:lvl5pPr marL="1292860" indent="-143510" defTabSz="957580" eaLnBrk="0" hangingPunct="0">
              <a:defRPr kumimoji="1" sz="1500">
                <a:solidFill>
                  <a:schemeClr val="tx1"/>
                </a:solidFill>
                <a:latin typeface="Times New Roman" panose="02020603050405020304" pitchFamily="18" charset="0"/>
                <a:ea typeface="宋体" panose="02010600030101010101" pitchFamily="2" charset="-122"/>
              </a:defRPr>
            </a:lvl5pPr>
            <a:lvl6pPr marL="158051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6pPr>
            <a:lvl7pPr marL="1867535"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7pPr>
            <a:lvl8pPr marL="215519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8pPr>
            <a:lvl9pPr marL="2442210" indent="-143510" defTabSz="957580" eaLnBrk="0" fontAlgn="base" hangingPunct="0">
              <a:spcBef>
                <a:spcPct val="0"/>
              </a:spcBef>
              <a:spcAft>
                <a:spcPct val="0"/>
              </a:spcAft>
              <a:defRPr kumimoji="1" sz="1500">
                <a:solidFill>
                  <a:schemeClr val="tx1"/>
                </a:solidFill>
                <a:latin typeface="Times New Roman" panose="02020603050405020304" pitchFamily="18" charset="0"/>
                <a:ea typeface="宋体" panose="02010600030101010101" pitchFamily="2" charset="-122"/>
              </a:defRPr>
            </a:lvl9pPr>
          </a:lstStyle>
          <a:p>
            <a:pPr eaLnBrk="1" hangingPunct="1"/>
            <a:fld id="{E55D2694-F3E4-4653-84F5-54CE327087E9}" type="slidenum">
              <a:rPr kumimoji="0" lang="zh-CN" altLang="en-US" sz="2100"/>
            </a:fld>
            <a:endParaRPr kumimoji="0" lang="en-US" altLang="zh-CN" sz="2100"/>
          </a:p>
        </p:txBody>
      </p:sp>
      <p:sp>
        <p:nvSpPr>
          <p:cNvPr id="41988" name="Text Box 4"/>
          <p:cNvSpPr txBox="1">
            <a:spLocks noChangeArrowheads="1"/>
          </p:cNvSpPr>
          <p:nvPr/>
        </p:nvSpPr>
        <p:spPr bwMode="auto">
          <a:xfrm>
            <a:off x="1886268" y="173355"/>
            <a:ext cx="5803265" cy="466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latin typeface="宋体" panose="02010600030101010101" pitchFamily="2" charset="-122"/>
              </a:rPr>
              <a:t>5.2 表面粗糙度轮廓的评定</a:t>
            </a:r>
            <a:r>
              <a:rPr lang="zh-CN" altLang="en-US" dirty="0"/>
              <a:t> </a:t>
            </a:r>
            <a:endParaRPr lang="zh-CN" altLang="en-US" dirty="0"/>
          </a:p>
        </p:txBody>
      </p:sp>
      <p:sp>
        <p:nvSpPr>
          <p:cNvPr id="41989" name="Text Box 5"/>
          <p:cNvSpPr txBox="1">
            <a:spLocks noChangeArrowheads="1"/>
          </p:cNvSpPr>
          <p:nvPr/>
        </p:nvSpPr>
        <p:spPr bwMode="auto">
          <a:xfrm>
            <a:off x="1467247" y="1521143"/>
            <a:ext cx="5334794"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b="1" dirty="0"/>
              <a:t>5.2.1  基本术语及定义</a:t>
            </a:r>
            <a:r>
              <a:rPr lang="zh-CN" altLang="en-US" dirty="0"/>
              <a:t> </a:t>
            </a:r>
            <a:endParaRPr lang="zh-CN" altLang="en-US" dirty="0"/>
          </a:p>
        </p:txBody>
      </p:sp>
      <p:sp>
        <p:nvSpPr>
          <p:cNvPr id="41990" name="Text Box 6"/>
          <p:cNvSpPr txBox="1">
            <a:spLocks noChangeArrowheads="1"/>
          </p:cNvSpPr>
          <p:nvPr/>
        </p:nvSpPr>
        <p:spPr bwMode="auto">
          <a:xfrm>
            <a:off x="1187055" y="1899285"/>
            <a:ext cx="5458619"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t>1. </a:t>
            </a:r>
            <a:r>
              <a:rPr lang="zh-CN" altLang="en-US" b="1" dirty="0">
                <a:latin typeface="宋体" panose="02010600030101010101" pitchFamily="2" charset="-122"/>
              </a:rPr>
              <a:t>取样长度 </a:t>
            </a:r>
            <a:r>
              <a:rPr lang="en-US" altLang="zh-CN" b="1" i="1" dirty="0" err="1"/>
              <a:t>lr</a:t>
            </a:r>
            <a:r>
              <a:rPr lang="en-US" altLang="zh-CN" i="1" dirty="0"/>
              <a:t> </a:t>
            </a:r>
            <a:r>
              <a:rPr lang="en-US" altLang="zh-CN" dirty="0"/>
              <a:t>—</a:t>
            </a:r>
            <a:endParaRPr lang="zh-CN" altLang="en-US" dirty="0"/>
          </a:p>
        </p:txBody>
      </p:sp>
      <p:sp>
        <p:nvSpPr>
          <p:cNvPr id="41992" name="Text Box 8"/>
          <p:cNvSpPr txBox="1">
            <a:spLocks noChangeArrowheads="1"/>
          </p:cNvSpPr>
          <p:nvPr/>
        </p:nvSpPr>
        <p:spPr bwMode="auto">
          <a:xfrm>
            <a:off x="528655" y="2286000"/>
            <a:ext cx="8215296" cy="1220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500" b="1" dirty="0">
                <a:solidFill>
                  <a:srgbClr val="FF3300"/>
                </a:solidFill>
                <a:latin typeface="宋体" panose="02010600030101010101" pitchFamily="2" charset="-122"/>
              </a:rPr>
              <a:t>    </a:t>
            </a:r>
            <a:r>
              <a:rPr lang="zh-CN" altLang="en-US" b="1" dirty="0">
                <a:solidFill>
                  <a:srgbClr val="FF3300"/>
                </a:solidFill>
                <a:latin typeface="宋体" panose="02010600030101010101" pitchFamily="2" charset="-122"/>
              </a:rPr>
              <a:t>测取样长度</a:t>
            </a:r>
            <a:r>
              <a:rPr lang="zh-CN" altLang="en-US" b="1" dirty="0">
                <a:latin typeface="宋体" panose="02010600030101010101" pitchFamily="2" charset="-122"/>
              </a:rPr>
              <a:t>是指测量或评定表面粗糙度轮廓时规定的一段</a:t>
            </a:r>
            <a:r>
              <a:rPr lang="zh-CN" altLang="en-US" b="1" dirty="0">
                <a:solidFill>
                  <a:srgbClr val="FF3300"/>
                </a:solidFill>
                <a:latin typeface="宋体" panose="02010600030101010101" pitchFamily="2" charset="-122"/>
              </a:rPr>
              <a:t>基准线长度。</a:t>
            </a:r>
            <a:r>
              <a:rPr lang="en-US" altLang="zh-CN" b="1" i="1" dirty="0">
                <a:solidFill>
                  <a:srgbClr val="FF3300"/>
                </a:solidFill>
              </a:rPr>
              <a:t> </a:t>
            </a:r>
            <a:r>
              <a:rPr lang="en-US" altLang="zh-CN" b="1" i="1" dirty="0" err="1">
                <a:solidFill>
                  <a:srgbClr val="FF3300"/>
                </a:solidFill>
              </a:rPr>
              <a:t>lr</a:t>
            </a:r>
            <a:r>
              <a:rPr lang="zh-CN" altLang="en-US" b="1" dirty="0">
                <a:latin typeface="宋体" panose="02010600030101010101" pitchFamily="2" charset="-122"/>
              </a:rPr>
              <a:t>至少包含</a:t>
            </a:r>
            <a:r>
              <a:rPr lang="en-US" altLang="zh-CN" b="1" dirty="0">
                <a:latin typeface="宋体" panose="02010600030101010101" pitchFamily="2" charset="-122"/>
              </a:rPr>
              <a:t>5</a:t>
            </a:r>
            <a:r>
              <a:rPr lang="zh-CN" altLang="en-US" b="1" dirty="0">
                <a:latin typeface="宋体" panose="02010600030101010101" pitchFamily="2" charset="-122"/>
              </a:rPr>
              <a:t>个以上轮廓峰和谷，其方向与轮廓走向一致，见图</a:t>
            </a:r>
            <a:r>
              <a:rPr lang="en-US" altLang="zh-CN" b="1" dirty="0">
                <a:latin typeface="宋体" panose="02010600030101010101" pitchFamily="2" charset="-122"/>
              </a:rPr>
              <a:t>5.4</a:t>
            </a:r>
            <a:r>
              <a:rPr lang="zh-CN" altLang="en-US" b="1" dirty="0">
                <a:latin typeface="宋体" panose="02010600030101010101" pitchFamily="2" charset="-122"/>
              </a:rPr>
              <a:t>所示。</a:t>
            </a:r>
            <a:endParaRPr lang="zh-CN" altLang="en-US" b="1" i="1" dirty="0">
              <a:latin typeface="宋体" panose="02010600030101010101" pitchFamily="2" charset="-122"/>
            </a:endParaRPr>
          </a:p>
        </p:txBody>
      </p:sp>
      <p:sp>
        <p:nvSpPr>
          <p:cNvPr id="42009" name="Text Box 25"/>
          <p:cNvSpPr txBox="1">
            <a:spLocks noChangeArrowheads="1"/>
          </p:cNvSpPr>
          <p:nvPr/>
        </p:nvSpPr>
        <p:spPr bwMode="auto">
          <a:xfrm>
            <a:off x="1139429" y="3547111"/>
            <a:ext cx="4156471" cy="539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a:t>为什么要</a:t>
            </a:r>
            <a:r>
              <a:rPr lang="zh-CN" altLang="en-US" b="1" dirty="0" smtClean="0"/>
              <a:t>规定</a:t>
            </a:r>
            <a:r>
              <a:rPr lang="zh-CN" altLang="en-US" b="1" dirty="0" smtClean="0">
                <a:solidFill>
                  <a:srgbClr val="FF3300"/>
                </a:solidFill>
                <a:latin typeface="宋体" panose="02010600030101010101" pitchFamily="2" charset="-122"/>
              </a:rPr>
              <a:t>取样</a:t>
            </a:r>
            <a:r>
              <a:rPr lang="zh-CN" altLang="en-US" b="1" dirty="0">
                <a:solidFill>
                  <a:srgbClr val="FF3300"/>
                </a:solidFill>
                <a:latin typeface="宋体" panose="02010600030101010101" pitchFamily="2" charset="-122"/>
              </a:rPr>
              <a:t>长度</a:t>
            </a:r>
            <a:r>
              <a:rPr lang="en-US" altLang="zh-CN" b="1" i="1" dirty="0" err="1">
                <a:solidFill>
                  <a:srgbClr val="FF3300"/>
                </a:solidFill>
              </a:rPr>
              <a:t>lr</a:t>
            </a:r>
            <a:r>
              <a:rPr lang="en-US" altLang="zh-CN" b="1" i="1" dirty="0"/>
              <a:t> </a:t>
            </a:r>
            <a:r>
              <a:rPr lang="en-US" altLang="zh-CN" b="1" baseline="-30000" dirty="0"/>
              <a:t>？</a:t>
            </a:r>
            <a:endParaRPr lang="zh-CN" altLang="en-US" b="1" baseline="-30000" dirty="0"/>
          </a:p>
        </p:txBody>
      </p:sp>
      <p:sp>
        <p:nvSpPr>
          <p:cNvPr id="42010" name="Text Box 26"/>
          <p:cNvSpPr txBox="1">
            <a:spLocks noChangeArrowheads="1"/>
          </p:cNvSpPr>
          <p:nvPr/>
        </p:nvSpPr>
        <p:spPr bwMode="auto">
          <a:xfrm>
            <a:off x="451247" y="4087016"/>
            <a:ext cx="4060428" cy="98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pPr>
            <a:r>
              <a:rPr lang="zh-CN" altLang="en-US" b="1" dirty="0" smtClean="0">
                <a:latin typeface="宋体" panose="02010600030101010101" pitchFamily="2" charset="-122"/>
              </a:rPr>
              <a:t>    ① </a:t>
            </a:r>
            <a:r>
              <a:rPr lang="zh-CN" altLang="en-US" b="1" dirty="0"/>
              <a:t>为了</a:t>
            </a:r>
            <a:r>
              <a:rPr lang="zh-CN" altLang="en-US" b="1" dirty="0">
                <a:solidFill>
                  <a:srgbClr val="FF3300"/>
                </a:solidFill>
              </a:rPr>
              <a:t>限制或减弱</a:t>
            </a:r>
            <a:r>
              <a:rPr lang="zh-CN" altLang="en-US" b="1" dirty="0" smtClean="0"/>
              <a:t>表面波纹</a:t>
            </a:r>
            <a:r>
              <a:rPr lang="zh-CN" altLang="en-US" b="1" dirty="0"/>
              <a:t>度轮廓的影响。</a:t>
            </a:r>
            <a:endParaRPr lang="zh-CN" altLang="en-US" b="1" dirty="0"/>
          </a:p>
        </p:txBody>
      </p:sp>
      <p:sp>
        <p:nvSpPr>
          <p:cNvPr id="42012" name="Rectangle 28"/>
          <p:cNvSpPr>
            <a:spLocks noChangeArrowheads="1"/>
          </p:cNvSpPr>
          <p:nvPr/>
        </p:nvSpPr>
        <p:spPr bwMode="auto">
          <a:xfrm>
            <a:off x="1166627" y="5066348"/>
            <a:ext cx="8373665"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0" tIns="47885" rIns="95770" bIns="47885">
            <a:spAutoFit/>
          </a:bodyPr>
          <a:lstStyle/>
          <a:p>
            <a:pPr defTabSz="957580"/>
            <a:r>
              <a:rPr lang="zh-CN" altLang="en-US" sz="2400" b="1" dirty="0">
                <a:latin typeface="宋体" panose="02010600030101010101" pitchFamily="2" charset="-122"/>
              </a:rPr>
              <a:t>② </a:t>
            </a:r>
            <a:r>
              <a:rPr lang="zh-CN" altLang="en-US" sz="2400" b="1" dirty="0">
                <a:solidFill>
                  <a:srgbClr val="FF3300"/>
                </a:solidFill>
              </a:rPr>
              <a:t>排除</a:t>
            </a:r>
            <a:r>
              <a:rPr lang="zh-CN" altLang="en-US" sz="2400" b="1" dirty="0"/>
              <a:t>形状误差等对表面粗糙度轮廓测量的影响。</a:t>
            </a:r>
            <a:endParaRPr lang="zh-CN" altLang="en-US" sz="2400" b="1" dirty="0"/>
          </a:p>
        </p:txBody>
      </p:sp>
      <p:sp>
        <p:nvSpPr>
          <p:cNvPr id="42013" name="Text Box 29"/>
          <p:cNvSpPr txBox="1">
            <a:spLocks noChangeArrowheads="1"/>
          </p:cNvSpPr>
          <p:nvPr/>
        </p:nvSpPr>
        <p:spPr bwMode="auto">
          <a:xfrm>
            <a:off x="806214" y="623888"/>
            <a:ext cx="7737712" cy="102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lvl1pPr defTabSz="15240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2400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240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spcBef>
                <a:spcPct val="50000"/>
              </a:spcBef>
            </a:pPr>
            <a:r>
              <a:rPr lang="zh-CN" altLang="en-US" sz="2500" b="1" dirty="0"/>
              <a:t>         </a:t>
            </a:r>
            <a:r>
              <a:rPr lang="zh-CN" altLang="en-US" b="1" dirty="0"/>
              <a:t>加工后零件表面的表面粗糙度轮廓是否满足要求，需进行评定。</a:t>
            </a:r>
            <a:endParaRPr lang="zh-CN" altLang="en-US" b="1" dirty="0"/>
          </a:p>
        </p:txBody>
      </p:sp>
      <p:sp>
        <p:nvSpPr>
          <p:cNvPr id="42017" name="Rectangle 33"/>
          <p:cNvSpPr>
            <a:spLocks noChangeArrowheads="1"/>
          </p:cNvSpPr>
          <p:nvPr/>
        </p:nvSpPr>
        <p:spPr bwMode="auto">
          <a:xfrm>
            <a:off x="1153291" y="5578793"/>
            <a:ext cx="6180959" cy="4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0" tIns="47885" rIns="95770" bIns="47885">
            <a:spAutoFit/>
          </a:bodyPr>
          <a:lstStyle/>
          <a:p>
            <a:pPr defTabSz="957580"/>
            <a:r>
              <a:rPr lang="zh-CN" altLang="en-US" sz="2400" b="1" dirty="0"/>
              <a:t>一般表面越粗糙，取样长度 </a:t>
            </a:r>
            <a:r>
              <a:rPr lang="en-US" altLang="zh-CN" sz="2400" b="1" i="1" dirty="0" err="1">
                <a:solidFill>
                  <a:srgbClr val="CC3300"/>
                </a:solidFill>
              </a:rPr>
              <a:t>lr</a:t>
            </a:r>
            <a:r>
              <a:rPr lang="en-US" altLang="zh-CN" sz="2400" b="1" i="1" dirty="0">
                <a:solidFill>
                  <a:srgbClr val="CC3300"/>
                </a:solidFill>
              </a:rPr>
              <a:t> </a:t>
            </a:r>
            <a:r>
              <a:rPr lang="zh-CN" altLang="en-US" sz="2400" b="1" dirty="0"/>
              <a:t>就越大。</a:t>
            </a:r>
            <a:endParaRPr lang="zh-CN" altLang="en-US" sz="2400" b="1" dirty="0"/>
          </a:p>
        </p:txBody>
      </p:sp>
      <p:pic>
        <p:nvPicPr>
          <p:cNvPr id="512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25975" y="3105941"/>
            <a:ext cx="482917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88">
                                            <p:txEl>
                                              <p:pRg st="0" end="0"/>
                                            </p:txEl>
                                          </p:spTgt>
                                        </p:tgtEl>
                                        <p:attrNameLst>
                                          <p:attrName>style.visibility</p:attrName>
                                        </p:attrNameLst>
                                      </p:cBhvr>
                                      <p:to>
                                        <p:strVal val="visible"/>
                                      </p:to>
                                    </p:set>
                                    <p:animEffect transition="in" filter="wipe(left)">
                                      <p:cBhvr>
                                        <p:cTn id="7" dur="300"/>
                                        <p:tgtEl>
                                          <p:spTgt spid="419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2013">
                                            <p:txEl>
                                              <p:pRg st="0" end="0"/>
                                            </p:txEl>
                                          </p:spTgt>
                                        </p:tgtEl>
                                        <p:attrNameLst>
                                          <p:attrName>style.visibility</p:attrName>
                                        </p:attrNameLst>
                                      </p:cBhvr>
                                      <p:to>
                                        <p:strVal val="visible"/>
                                      </p:to>
                                    </p:set>
                                    <p:animEffect transition="in" filter="wipe(left)">
                                      <p:cBhvr>
                                        <p:cTn id="12" dur="300"/>
                                        <p:tgtEl>
                                          <p:spTgt spid="420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989">
                                            <p:txEl>
                                              <p:pRg st="0" end="0"/>
                                            </p:txEl>
                                          </p:spTgt>
                                        </p:tgtEl>
                                        <p:attrNameLst>
                                          <p:attrName>style.visibility</p:attrName>
                                        </p:attrNameLst>
                                      </p:cBhvr>
                                      <p:to>
                                        <p:strVal val="visible"/>
                                      </p:to>
                                    </p:set>
                                    <p:animEffect transition="in" filter="wipe(left)">
                                      <p:cBhvr>
                                        <p:cTn id="17" dur="300"/>
                                        <p:tgtEl>
                                          <p:spTgt spid="4198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990">
                                            <p:txEl>
                                              <p:pRg st="0" end="0"/>
                                            </p:txEl>
                                          </p:spTgt>
                                        </p:tgtEl>
                                        <p:attrNameLst>
                                          <p:attrName>style.visibility</p:attrName>
                                        </p:attrNameLst>
                                      </p:cBhvr>
                                      <p:to>
                                        <p:strVal val="visible"/>
                                      </p:to>
                                    </p:set>
                                    <p:animEffect transition="in" filter="wipe(left)">
                                      <p:cBhvr>
                                        <p:cTn id="22" dur="300"/>
                                        <p:tgtEl>
                                          <p:spTgt spid="4199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1992"/>
                                        </p:tgtEl>
                                        <p:attrNameLst>
                                          <p:attrName>style.visibility</p:attrName>
                                        </p:attrNameLst>
                                      </p:cBhvr>
                                      <p:to>
                                        <p:strVal val="visible"/>
                                      </p:to>
                                    </p:set>
                                    <p:animEffect transition="in" filter="wipe(left)">
                                      <p:cBhvr>
                                        <p:cTn id="27" dur="300"/>
                                        <p:tgtEl>
                                          <p:spTgt spid="4199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51202"/>
                                        </p:tgtEl>
                                        <p:attrNameLst>
                                          <p:attrName>style.visibility</p:attrName>
                                        </p:attrNameLst>
                                      </p:cBhvr>
                                      <p:to>
                                        <p:strVal val="visible"/>
                                      </p:to>
                                    </p:set>
                                    <p:anim calcmode="lin" valueType="num">
                                      <p:cBhvr additive="base">
                                        <p:cTn id="32" dur="500" fill="hold"/>
                                        <p:tgtEl>
                                          <p:spTgt spid="51202"/>
                                        </p:tgtEl>
                                        <p:attrNameLst>
                                          <p:attrName>ppt_x</p:attrName>
                                        </p:attrNameLst>
                                      </p:cBhvr>
                                      <p:tavLst>
                                        <p:tav tm="0">
                                          <p:val>
                                            <p:strVal val="1+#ppt_w/2"/>
                                          </p:val>
                                        </p:tav>
                                        <p:tav tm="100000">
                                          <p:val>
                                            <p:strVal val="#ppt_x"/>
                                          </p:val>
                                        </p:tav>
                                      </p:tavLst>
                                    </p:anim>
                                    <p:anim calcmode="lin" valueType="num">
                                      <p:cBhvr additive="base">
                                        <p:cTn id="33"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42009"/>
                                        </p:tgtEl>
                                        <p:attrNameLst>
                                          <p:attrName>style.visibility</p:attrName>
                                        </p:attrNameLst>
                                      </p:cBhvr>
                                      <p:to>
                                        <p:strVal val="visible"/>
                                      </p:to>
                                    </p:set>
                                    <p:animEffect transition="in" filter="wipe(left)">
                                      <p:cBhvr>
                                        <p:cTn id="38" dur="300"/>
                                        <p:tgtEl>
                                          <p:spTgt spid="4200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42010"/>
                                        </p:tgtEl>
                                        <p:attrNameLst>
                                          <p:attrName>style.visibility</p:attrName>
                                        </p:attrNameLst>
                                      </p:cBhvr>
                                      <p:to>
                                        <p:strVal val="visible"/>
                                      </p:to>
                                    </p:set>
                                    <p:animEffect transition="in" filter="wipe(left)">
                                      <p:cBhvr>
                                        <p:cTn id="43" dur="300"/>
                                        <p:tgtEl>
                                          <p:spTgt spid="420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42012"/>
                                        </p:tgtEl>
                                        <p:attrNameLst>
                                          <p:attrName>style.visibility</p:attrName>
                                        </p:attrNameLst>
                                      </p:cBhvr>
                                      <p:to>
                                        <p:strVal val="visible"/>
                                      </p:to>
                                    </p:set>
                                    <p:animEffect transition="in" filter="wipe(left)">
                                      <p:cBhvr>
                                        <p:cTn id="48" dur="300"/>
                                        <p:tgtEl>
                                          <p:spTgt spid="420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42017"/>
                                        </p:tgtEl>
                                        <p:attrNameLst>
                                          <p:attrName>style.visibility</p:attrName>
                                        </p:attrNameLst>
                                      </p:cBhvr>
                                      <p:to>
                                        <p:strVal val="visible"/>
                                      </p:to>
                                    </p:set>
                                    <p:animEffect transition="in" filter="wipe(left)">
                                      <p:cBhvr>
                                        <p:cTn id="53" dur="300"/>
                                        <p:tgtEl>
                                          <p:spTgt spid="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utoUpdateAnimBg="0" build="p"/>
      <p:bldP spid="41989" grpId="0" autoUpdateAnimBg="0" build="p"/>
      <p:bldP spid="41990" grpId="0" autoUpdateAnimBg="0" build="p"/>
      <p:bldP spid="41992" grpId="0" autoUpdateAnimBg="0"/>
      <p:bldP spid="42009" grpId="0" autoUpdateAnimBg="0"/>
      <p:bldP spid="42010" grpId="0" autoUpdateAnimBg="0"/>
      <p:bldP spid="42012" grpId="0" autoUpdateAnimBg="0"/>
      <p:bldP spid="42013" grpId="0" autoUpdateAnimBg="0" build="p"/>
      <p:bldP spid="42017"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12027</Words>
  <Application>WPS 演示</Application>
  <PresentationFormat>A4 纸张(210x297 毫米)</PresentationFormat>
  <Paragraphs>1036</Paragraphs>
  <Slides>83</Slides>
  <Notes>4</Notes>
  <HiddenSlides>1</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6</vt:i4>
      </vt:variant>
      <vt:variant>
        <vt:lpstr>幻灯片标题</vt:lpstr>
      </vt:variant>
      <vt:variant>
        <vt:i4>83</vt:i4>
      </vt:variant>
    </vt:vector>
  </HeadingPairs>
  <TitlesOfParts>
    <vt:vector size="102" baseType="lpstr">
      <vt:lpstr>Arial</vt:lpstr>
      <vt:lpstr>宋体</vt:lpstr>
      <vt:lpstr>Wingdings</vt:lpstr>
      <vt:lpstr>Times New Roman</vt:lpstr>
      <vt:lpstr>Times New Roman</vt:lpstr>
      <vt:lpstr>方正舒体</vt:lpstr>
      <vt:lpstr>微软雅黑</vt:lpstr>
      <vt:lpstr>Arial Unicode MS</vt:lpstr>
      <vt:lpstr>楷体_GB2312</vt:lpstr>
      <vt:lpstr>新宋体</vt:lpstr>
      <vt:lpstr>Swis721 BT</vt:lpstr>
      <vt:lpstr>Segoe Print</vt:lpstr>
      <vt:lpstr>默认设计模板</vt:lpstr>
      <vt:lpstr>Equation.3</vt:lpstr>
      <vt:lpstr>Paint.Picture</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428</cp:revision>
  <dcterms:created xsi:type="dcterms:W3CDTF">2113-01-01T00:00:00Z</dcterms:created>
  <dcterms:modified xsi:type="dcterms:W3CDTF">2021-03-06T00:40:35Z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