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5"/>
  </p:notesMasterIdLst>
  <p:sldIdLst>
    <p:sldId id="256" r:id="rId3"/>
    <p:sldId id="263" r:id="rId4"/>
    <p:sldId id="257" r:id="rId5"/>
    <p:sldId id="258" r:id="rId6"/>
    <p:sldId id="259" r:id="rId7"/>
    <p:sldId id="262" r:id="rId8"/>
    <p:sldId id="260"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51" r:id="rId31"/>
    <p:sldId id="285" r:id="rId32"/>
    <p:sldId id="286" r:id="rId33"/>
    <p:sldId id="287" r:id="rId34"/>
    <p:sldId id="296" r:id="rId35"/>
    <p:sldId id="289" r:id="rId36"/>
    <p:sldId id="290" r:id="rId37"/>
    <p:sldId id="291" r:id="rId38"/>
    <p:sldId id="292" r:id="rId39"/>
    <p:sldId id="293" r:id="rId40"/>
    <p:sldId id="294" r:id="rId41"/>
    <p:sldId id="295" r:id="rId42"/>
    <p:sldId id="297" r:id="rId43"/>
    <p:sldId id="298" r:id="rId44"/>
    <p:sldId id="299" r:id="rId45"/>
    <p:sldId id="300" r:id="rId46"/>
    <p:sldId id="302" r:id="rId47"/>
    <p:sldId id="304" r:id="rId48"/>
    <p:sldId id="305" r:id="rId49"/>
    <p:sldId id="303"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52" r:id="rId70"/>
    <p:sldId id="326" r:id="rId71"/>
    <p:sldId id="327" r:id="rId72"/>
    <p:sldId id="328" r:id="rId73"/>
    <p:sldId id="329" r:id="rId74"/>
    <p:sldId id="330" r:id="rId75"/>
    <p:sldId id="331" r:id="rId76"/>
    <p:sldId id="332" r:id="rId77"/>
    <p:sldId id="333" r:id="rId78"/>
    <p:sldId id="334" r:id="rId79"/>
    <p:sldId id="335" r:id="rId80"/>
    <p:sldId id="336" r:id="rId81"/>
    <p:sldId id="338" r:id="rId82"/>
    <p:sldId id="343" r:id="rId83"/>
    <p:sldId id="337" r:id="rId84"/>
    <p:sldId id="339" r:id="rId85"/>
    <p:sldId id="340" r:id="rId86"/>
    <p:sldId id="344" r:id="rId87"/>
    <p:sldId id="345" r:id="rId88"/>
    <p:sldId id="346" r:id="rId89"/>
    <p:sldId id="347" r:id="rId90"/>
    <p:sldId id="348" r:id="rId91"/>
    <p:sldId id="349" r:id="rId92"/>
    <p:sldId id="350" r:id="rId93"/>
    <p:sldId id="341" r:id="rId94"/>
  </p:sldIdLst>
  <p:sldSz cx="9906000" cy="6858000" type="A4"/>
  <p:notesSz cx="6858000" cy="9144000"/>
  <p:defaultTex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9900"/>
    <a:srgbClr val="CCCC00"/>
    <a:srgbClr val="CCFF33"/>
    <a:srgbClr val="99CC00"/>
    <a:srgbClr val="FF99FF"/>
    <a:srgbClr val="CCEC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89" autoAdjust="0"/>
    <p:restoredTop sz="90272" autoAdjust="0"/>
  </p:normalViewPr>
  <p:slideViewPr>
    <p:cSldViewPr>
      <p:cViewPr>
        <p:scale>
          <a:sx n="100" d="100"/>
          <a:sy n="100" d="100"/>
        </p:scale>
        <p:origin x="-1512" y="-390"/>
      </p:cViewPr>
      <p:guideLst>
        <p:guide orient="horz" pos="2159"/>
        <p:guide pos="3096"/>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notesMaster" Target="notesMasters/notesMaster1.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241.wmf"/><Relationship Id="rId6" Type="http://schemas.openxmlformats.org/officeDocument/2006/relationships/image" Target="../media/image240.wmf"/><Relationship Id="rId5" Type="http://schemas.openxmlformats.org/officeDocument/2006/relationships/image" Target="../media/image239.wmf"/><Relationship Id="rId4" Type="http://schemas.openxmlformats.org/officeDocument/2006/relationships/image" Target="../media/image238.wmf"/><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en-US" altLang="zh-CN"/>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98308"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6070F021-C390-466A-8779-E3F5C96AF8B8}"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B087DF4-78CF-4147-AA2A-94205A5D92B7}"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1FA8E9F-E18F-4FAF-9033-7DD5430B055B}"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81850" y="274639"/>
            <a:ext cx="22288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95300" y="274639"/>
            <a:ext cx="652145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118670D-5AF2-4832-8244-F4E59CBE5ACC}"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95300" y="274639"/>
            <a:ext cx="89154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99BD51F8-4D22-4C16-A2A9-0B63CEFCFBAD}"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95300" y="274638"/>
            <a:ext cx="8915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95300" y="1600200"/>
            <a:ext cx="437515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5035550" y="1600200"/>
            <a:ext cx="4375150" cy="21859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95300" y="3938589"/>
            <a:ext cx="437515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5035550" y="3938589"/>
            <a:ext cx="4375150" cy="2187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7890F57D-F324-4516-86EE-D8F8D4E3A64F}"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B58F22DA-0BCA-48D4-8C08-A5113097D46C}"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506" y="4406901"/>
            <a:ext cx="84201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59DE20C-0DBA-4315-9607-F0B8B12FAD1B}"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66D07700-A3FA-4B97-B239-EA6D2395E816}"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3333DF38-739A-482B-B81F-5E1199EADA85}"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5EACEA20-929D-4649-8A2C-00CD99FD9E8E}"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9FC299EE-08B0-414B-AFE1-E3057359285F}"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006"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3D66DCC-FED6-4811-8495-36D704FE9BDB}"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645" y="4800600"/>
            <a:ext cx="59436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5AF39232-8298-464E-843A-40A2DBD9BFC7}"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95300" y="1600201"/>
            <a:ext cx="8915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6273800" y="6172200"/>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0D5895EC-96B7-448D-A0C9-B11A8B870883}"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3.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image" Target="../media/image5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2.xml.rels><?xml version="1.0" encoding="UTF-8" standalone="yes"?>
<Relationships xmlns="http://schemas.openxmlformats.org/package/2006/relationships"><Relationship Id="rId9" Type="http://schemas.openxmlformats.org/officeDocument/2006/relationships/slide" Target="slide58.xml"/><Relationship Id="rId8" Type="http://schemas.openxmlformats.org/officeDocument/2006/relationships/slide" Target="slide53.xml"/><Relationship Id="rId7" Type="http://schemas.openxmlformats.org/officeDocument/2006/relationships/slide" Target="slide48.xml"/><Relationship Id="rId6" Type="http://schemas.openxmlformats.org/officeDocument/2006/relationships/slide" Target="slide44.xml"/><Relationship Id="rId5" Type="http://schemas.openxmlformats.org/officeDocument/2006/relationships/slide" Target="slide38.xml"/><Relationship Id="rId4" Type="http://schemas.openxmlformats.org/officeDocument/2006/relationships/slide" Target="slide25.xml"/><Relationship Id="rId3" Type="http://schemas.openxmlformats.org/officeDocument/2006/relationships/slide" Target="slide5.xml"/><Relationship Id="rId2" Type="http://schemas.openxmlformats.org/officeDocument/2006/relationships/slide" Target="slide3.xml"/><Relationship Id="rId12" Type="http://schemas.openxmlformats.org/officeDocument/2006/relationships/slideLayout" Target="../slideLayouts/slideLayout2.xml"/><Relationship Id="rId11" Type="http://schemas.openxmlformats.org/officeDocument/2006/relationships/slide" Target="slide78.xml"/><Relationship Id="rId10" Type="http://schemas.openxmlformats.org/officeDocument/2006/relationships/slide" Target="slide70.xml"/><Relationship Id="rId1" Type="http://schemas.openxmlformats.org/officeDocument/2006/relationships/slide" Target="slide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image" Target="../media/image6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2.xml"/><Relationship Id="rId4" Type="http://schemas.openxmlformats.org/officeDocument/2006/relationships/image" Target="../media/image78.png"/><Relationship Id="rId3" Type="http://schemas.openxmlformats.org/officeDocument/2006/relationships/image" Target="../media/image75.png"/><Relationship Id="rId2" Type="http://schemas.openxmlformats.org/officeDocument/2006/relationships/image" Target="../media/image77.png"/><Relationship Id="rId1" Type="http://schemas.openxmlformats.org/officeDocument/2006/relationships/image" Target="../media/image7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7.png"/><Relationship Id="rId1" Type="http://schemas.openxmlformats.org/officeDocument/2006/relationships/image" Target="../media/image8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95.png"/><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9.png"/><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0.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2.png"/><Relationship Id="rId1" Type="http://schemas.openxmlformats.org/officeDocument/2006/relationships/image" Target="../media/image10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4.png"/><Relationship Id="rId1" Type="http://schemas.openxmlformats.org/officeDocument/2006/relationships/image" Target="../media/image103.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6.png"/><Relationship Id="rId1" Type="http://schemas.openxmlformats.org/officeDocument/2006/relationships/image" Target="../media/image105.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2.xml"/><Relationship Id="rId4" Type="http://schemas.openxmlformats.org/officeDocument/2006/relationships/image" Target="../media/image110.png"/><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image" Target="../media/image10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1.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image" Target="../media/image112.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8.png"/><Relationship Id="rId1" Type="http://schemas.openxmlformats.org/officeDocument/2006/relationships/image" Target="../media/image117.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image" Target="../media/image119.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4.png"/><Relationship Id="rId1" Type="http://schemas.openxmlformats.org/officeDocument/2006/relationships/image" Target="../media/image123.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8.png"/><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2.xml"/><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image" Target="../media/image129.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image" Target="../media/image132.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image" Target="../media/image13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image" Target="../media/image138.pn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48.png"/><Relationship Id="rId7" Type="http://schemas.openxmlformats.org/officeDocument/2006/relationships/image" Target="../media/image147.png"/><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image" Target="../media/image141.png"/></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png"/><Relationship Id="rId7" Type="http://schemas.openxmlformats.org/officeDocument/2006/relationships/slide" Target="slide2.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image" Target="../media/image152.png"/><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image" Target="../media/image149.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58.png"/><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image" Target="../media/image155.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2.png"/><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image" Target="../media/image159.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6.png"/><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image" Target="../media/image16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171.png"/><Relationship Id="rId6" Type="http://schemas.openxmlformats.org/officeDocument/2006/relationships/image" Target="../media/image2.png"/><Relationship Id="rId5" Type="http://schemas.openxmlformats.org/officeDocument/2006/relationships/slide" Target="slide2.xml"/><Relationship Id="rId4" Type="http://schemas.openxmlformats.org/officeDocument/2006/relationships/image" Target="../media/image170.png"/><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image" Target="../media/image16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79.png"/><Relationship Id="rId7" Type="http://schemas.openxmlformats.org/officeDocument/2006/relationships/image" Target="../media/image178.png"/><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image" Target="../media/image175.png"/><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image" Target="../media/image172.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1.png"/><Relationship Id="rId1" Type="http://schemas.openxmlformats.org/officeDocument/2006/relationships/image" Target="../media/image180.png"/></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86.png"/><Relationship Id="rId4" Type="http://schemas.openxmlformats.org/officeDocument/2006/relationships/image" Target="../media/image185.png"/><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image" Target="../media/image182.png"/></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1.png"/><Relationship Id="rId4" Type="http://schemas.openxmlformats.org/officeDocument/2006/relationships/image" Target="../media/image190.png"/><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image" Target="../media/image187.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2.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3.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97.png"/><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image" Target="../media/image194.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8.png"/></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02.png"/><Relationship Id="rId3" Type="http://schemas.openxmlformats.org/officeDocument/2006/relationships/image" Target="../media/image201.png"/><Relationship Id="rId2" Type="http://schemas.openxmlformats.org/officeDocument/2006/relationships/image" Target="../media/image200.png"/><Relationship Id="rId1" Type="http://schemas.openxmlformats.org/officeDocument/2006/relationships/image" Target="../media/image199.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3.png"/></Relationships>
</file>

<file path=ppt/slides/_rels/slide6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slide" Target="slide2.xml"/><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image" Target="../media/image204.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png"/><Relationship Id="rId7" Type="http://schemas.openxmlformats.org/officeDocument/2006/relationships/slide" Target="slide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image" Target="../media/image207.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1.png"/><Relationship Id="rId1" Type="http://schemas.openxmlformats.org/officeDocument/2006/relationships/image" Target="../media/image210.pn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image" Target="../media/image212.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18.png"/><Relationship Id="rId3" Type="http://schemas.openxmlformats.org/officeDocument/2006/relationships/image" Target="../media/image217.png"/><Relationship Id="rId2" Type="http://schemas.openxmlformats.org/officeDocument/2006/relationships/image" Target="../media/image216.png"/><Relationship Id="rId1" Type="http://schemas.openxmlformats.org/officeDocument/2006/relationships/image" Target="../media/image215.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0.png"/><Relationship Id="rId1" Type="http://schemas.openxmlformats.org/officeDocument/2006/relationships/image" Target="../media/image219.png"/></Relationships>
</file>

<file path=ppt/slides/_rels/slide7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23.png"/><Relationship Id="rId3" Type="http://schemas.openxmlformats.org/officeDocument/2006/relationships/image" Target="../media/image222.png"/><Relationship Id="rId2" Type="http://schemas.openxmlformats.org/officeDocument/2006/relationships/image" Target="../media/image221.png"/><Relationship Id="rId1" Type="http://schemas.openxmlformats.org/officeDocument/2006/relationships/image" Target="../media/image220.png"/></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27.png"/><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image" Target="../media/image224.png"/></Relationships>
</file>

<file path=ppt/slides/_rels/slide77.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slide" Target="slide2.xml"/><Relationship Id="rId4" Type="http://schemas.openxmlformats.org/officeDocument/2006/relationships/image" Target="../media/image231.png"/><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image" Target="../media/image228.pn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33.png"/><Relationship Id="rId1" Type="http://schemas.openxmlformats.org/officeDocument/2006/relationships/image" Target="../media/image232.png"/></Relationships>
</file>

<file path=ppt/slides/_rels/slide79.xml.rels><?xml version="1.0" encoding="UTF-8" standalone="yes"?>
<Relationships xmlns="http://schemas.openxmlformats.org/package/2006/relationships"><Relationship Id="rId9" Type="http://schemas.openxmlformats.org/officeDocument/2006/relationships/image" Target="../media/image238.wmf"/><Relationship Id="rId8" Type="http://schemas.openxmlformats.org/officeDocument/2006/relationships/oleObject" Target="../embeddings/oleObject4.bin"/><Relationship Id="rId7" Type="http://schemas.openxmlformats.org/officeDocument/2006/relationships/image" Target="../media/image237.wmf"/><Relationship Id="rId6" Type="http://schemas.openxmlformats.org/officeDocument/2006/relationships/oleObject" Target="../embeddings/oleObject3.bin"/><Relationship Id="rId5" Type="http://schemas.openxmlformats.org/officeDocument/2006/relationships/image" Target="../media/image236.wmf"/><Relationship Id="rId4" Type="http://schemas.openxmlformats.org/officeDocument/2006/relationships/oleObject" Target="../embeddings/oleObject2.bin"/><Relationship Id="rId3" Type="http://schemas.openxmlformats.org/officeDocument/2006/relationships/image" Target="../media/image235.wmf"/><Relationship Id="rId2" Type="http://schemas.openxmlformats.org/officeDocument/2006/relationships/oleObject" Target="../embeddings/oleObject1.bin"/><Relationship Id="rId17" Type="http://schemas.openxmlformats.org/officeDocument/2006/relationships/vmlDrawing" Target="../drawings/vmlDrawing1.vml"/><Relationship Id="rId16" Type="http://schemas.openxmlformats.org/officeDocument/2006/relationships/slideLayout" Target="../slideLayouts/slideLayout12.xml"/><Relationship Id="rId15" Type="http://schemas.openxmlformats.org/officeDocument/2006/relationships/image" Target="../media/image241.wmf"/><Relationship Id="rId14" Type="http://schemas.openxmlformats.org/officeDocument/2006/relationships/oleObject" Target="../embeddings/oleObject7.bin"/><Relationship Id="rId13" Type="http://schemas.openxmlformats.org/officeDocument/2006/relationships/image" Target="../media/image240.wmf"/><Relationship Id="rId12" Type="http://schemas.openxmlformats.org/officeDocument/2006/relationships/oleObject" Target="../embeddings/oleObject6.bin"/><Relationship Id="rId11" Type="http://schemas.openxmlformats.org/officeDocument/2006/relationships/image" Target="../media/image239.wmf"/><Relationship Id="rId10" Type="http://schemas.openxmlformats.org/officeDocument/2006/relationships/oleObject" Target="../embeddings/oleObject5.bin"/><Relationship Id="rId1" Type="http://schemas.openxmlformats.org/officeDocument/2006/relationships/image" Target="../media/image234.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2.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3.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4.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45.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7.png"/><Relationship Id="rId1" Type="http://schemas.openxmlformats.org/officeDocument/2006/relationships/image" Target="../media/image246.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49.png"/><Relationship Id="rId1" Type="http://schemas.openxmlformats.org/officeDocument/2006/relationships/image" Target="../media/image248.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51.png"/><Relationship Id="rId1" Type="http://schemas.openxmlformats.org/officeDocument/2006/relationships/image" Target="../media/image250.png"/></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54.png"/><Relationship Id="rId2" Type="http://schemas.openxmlformats.org/officeDocument/2006/relationships/image" Target="../media/image253.png"/><Relationship Id="rId1" Type="http://schemas.openxmlformats.org/officeDocument/2006/relationships/image" Target="../media/image252.png"/></Relationships>
</file>

<file path=ppt/slides/_rels/slide8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261.png"/><Relationship Id="rId6" Type="http://schemas.openxmlformats.org/officeDocument/2006/relationships/image" Target="../media/image260.png"/><Relationship Id="rId5" Type="http://schemas.openxmlformats.org/officeDocument/2006/relationships/image" Target="../media/image259.png"/><Relationship Id="rId4" Type="http://schemas.openxmlformats.org/officeDocument/2006/relationships/image" Target="../media/image258.png"/><Relationship Id="rId3" Type="http://schemas.openxmlformats.org/officeDocument/2006/relationships/image" Target="../media/image257.png"/><Relationship Id="rId2" Type="http://schemas.openxmlformats.org/officeDocument/2006/relationships/image" Target="../media/image256.png"/><Relationship Id="rId1" Type="http://schemas.openxmlformats.org/officeDocument/2006/relationships/image" Target="../media/image255.png"/></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image" Target="../media/image26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67.png"/><Relationship Id="rId2" Type="http://schemas.openxmlformats.org/officeDocument/2006/relationships/image" Target="../media/image266.png"/><Relationship Id="rId1" Type="http://schemas.openxmlformats.org/officeDocument/2006/relationships/image" Target="../media/image265.png"/></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1.png"/><Relationship Id="rId3" Type="http://schemas.openxmlformats.org/officeDocument/2006/relationships/image" Target="../media/image270.png"/><Relationship Id="rId2" Type="http://schemas.openxmlformats.org/officeDocument/2006/relationships/image" Target="../media/image269.png"/><Relationship Id="rId1" Type="http://schemas.openxmlformats.org/officeDocument/2006/relationships/image" Target="../media/image268.png"/></Relationships>
</file>

<file path=ppt/slides/_rels/slide9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277.png"/><Relationship Id="rId7" Type="http://schemas.openxmlformats.org/officeDocument/2006/relationships/image" Target="../media/image2.png"/><Relationship Id="rId6" Type="http://schemas.openxmlformats.org/officeDocument/2006/relationships/slide" Target="slide2.xml"/><Relationship Id="rId5" Type="http://schemas.openxmlformats.org/officeDocument/2006/relationships/image" Target="../media/image276.png"/><Relationship Id="rId4" Type="http://schemas.openxmlformats.org/officeDocument/2006/relationships/image" Target="../media/image275.png"/><Relationship Id="rId3" Type="http://schemas.openxmlformats.org/officeDocument/2006/relationships/image" Target="../media/image274.png"/><Relationship Id="rId2" Type="http://schemas.openxmlformats.org/officeDocument/2006/relationships/image" Target="../media/image273.png"/><Relationship Id="rId1" Type="http://schemas.openxmlformats.org/officeDocument/2006/relationships/image" Target="../media/image27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9"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49667" y="44625"/>
            <a:ext cx="6006667" cy="673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5"/>
          <p:cNvSpPr txBox="1"/>
          <p:nvPr/>
        </p:nvSpPr>
        <p:spPr bwMode="auto">
          <a:xfrm>
            <a:off x="8805428" y="6245225"/>
            <a:ext cx="857300" cy="42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algn="r"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5146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6pPr>
            <a:lvl7pPr marL="29718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7pPr>
            <a:lvl8pPr marL="34290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8pPr>
            <a:lvl9pPr marL="38862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9pPr>
          </a:lstStyle>
          <a:p>
            <a:pPr eaLnBrk="1" hangingPunct="1"/>
            <a:fld id="{ABF7AD5B-AA97-4385-8CA8-956DB1D53D6E}" type="slidenum">
              <a:rPr lang="en-US" altLang="zh-CN" sz="2800" smtClean="0"/>
            </a:fld>
            <a:endParaRPr lang="en-US" altLang="zh-CN" sz="28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circle(in)">
                                      <p:cBhvr>
                                        <p:cTn id="7" dur="2000"/>
                                        <p:tgtEl>
                                          <p:spTgt spid="9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8"/>
          <p:cNvSpPr txBox="1">
            <a:spLocks noChangeArrowheads="1"/>
          </p:cNvSpPr>
          <p:nvPr/>
        </p:nvSpPr>
        <p:spPr bwMode="auto">
          <a:xfrm>
            <a:off x="355998" y="7539039"/>
            <a:ext cx="7479373" cy="106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3100">
                <a:latin typeface="Times New Roman" panose="02020603050405020304" pitchFamily="18" charset="0"/>
              </a:rPr>
              <a:t>5. </a:t>
            </a:r>
            <a:r>
              <a:rPr lang="en-US" altLang="zh-CN" sz="3100" i="1">
                <a:latin typeface="Times New Roman" panose="02020603050405020304" pitchFamily="18" charset="0"/>
              </a:rPr>
              <a:t> d</a:t>
            </a:r>
            <a:r>
              <a:rPr lang="en-US" altLang="zh-CN" sz="3100" baseline="-25000">
                <a:latin typeface="Times New Roman" panose="02020603050405020304" pitchFamily="18" charset="0"/>
              </a:rPr>
              <a:t>1</a:t>
            </a:r>
            <a:r>
              <a:rPr lang="en-US" altLang="zh-CN" sz="3100">
                <a:latin typeface="Times New Roman" panose="02020603050405020304" pitchFamily="18" charset="0"/>
              </a:rPr>
              <a:t>—IT5</a:t>
            </a:r>
            <a:r>
              <a:rPr lang="zh-CN" altLang="en-US" sz="3100">
                <a:latin typeface="Times New Roman" panose="02020603050405020304" pitchFamily="18" charset="0"/>
              </a:rPr>
              <a:t>；</a:t>
            </a:r>
            <a:r>
              <a:rPr lang="en-US" altLang="zh-CN" sz="3100" i="1">
                <a:latin typeface="Times New Roman" panose="02020603050405020304" pitchFamily="18" charset="0"/>
              </a:rPr>
              <a:t>d</a:t>
            </a:r>
            <a:r>
              <a:rPr lang="en-US" altLang="zh-CN" sz="3100" baseline="-25000">
                <a:latin typeface="Times New Roman" panose="02020603050405020304" pitchFamily="18" charset="0"/>
              </a:rPr>
              <a:t>2</a:t>
            </a:r>
            <a:r>
              <a:rPr lang="en-US" altLang="zh-CN" sz="3100">
                <a:latin typeface="Times New Roman" panose="02020603050405020304" pitchFamily="18" charset="0"/>
              </a:rPr>
              <a:t>—IT6</a:t>
            </a:r>
            <a:r>
              <a:rPr lang="zh-CN" altLang="en-US" sz="3100">
                <a:latin typeface="Times New Roman" panose="02020603050405020304" pitchFamily="18" charset="0"/>
              </a:rPr>
              <a:t>：∵</a:t>
            </a:r>
            <a:r>
              <a:rPr lang="en-US" altLang="zh-CN" sz="3100">
                <a:latin typeface="Times New Roman" panose="02020603050405020304" pitchFamily="18" charset="0"/>
              </a:rPr>
              <a:t>IT6</a:t>
            </a:r>
            <a:r>
              <a:rPr lang="zh-CN" altLang="en-US" sz="3100">
                <a:latin typeface="Times New Roman" panose="02020603050405020304" pitchFamily="18" charset="0"/>
              </a:rPr>
              <a:t>比</a:t>
            </a:r>
            <a:r>
              <a:rPr lang="en-US" altLang="zh-CN" sz="3100">
                <a:latin typeface="Times New Roman" panose="02020603050405020304" pitchFamily="18" charset="0"/>
              </a:rPr>
              <a:t>IT5</a:t>
            </a:r>
            <a:r>
              <a:rPr lang="zh-CN" altLang="en-US" sz="3100">
                <a:latin typeface="Times New Roman" panose="02020603050405020304" pitchFamily="18" charset="0"/>
              </a:rPr>
              <a:t>精度低．∴</a:t>
            </a:r>
            <a:r>
              <a:rPr lang="en-US" altLang="zh-CN" sz="3100" i="1">
                <a:latin typeface="Times New Roman" panose="02020603050405020304" pitchFamily="18" charset="0"/>
              </a:rPr>
              <a:t>d</a:t>
            </a:r>
            <a:r>
              <a:rPr lang="en-US" altLang="zh-CN" sz="3100" baseline="-25000">
                <a:latin typeface="Times New Roman" panose="02020603050405020304" pitchFamily="18" charset="0"/>
              </a:rPr>
              <a:t>2</a:t>
            </a:r>
            <a:r>
              <a:rPr lang="zh-CN" altLang="en-US" sz="3100">
                <a:latin typeface="Times New Roman" panose="02020603050405020304" pitchFamily="18" charset="0"/>
              </a:rPr>
              <a:t>易加工．</a:t>
            </a:r>
            <a:endParaRPr lang="zh-CN" altLang="en-US" sz="1800"/>
          </a:p>
        </p:txBody>
      </p:sp>
      <p:sp>
        <p:nvSpPr>
          <p:cNvPr id="22578" name="Text Box 50"/>
          <p:cNvSpPr txBox="1">
            <a:spLocks noChangeArrowheads="1"/>
          </p:cNvSpPr>
          <p:nvPr/>
        </p:nvSpPr>
        <p:spPr bwMode="auto">
          <a:xfrm>
            <a:off x="1064568" y="4593522"/>
            <a:ext cx="305355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(8)  </a:t>
            </a:r>
            <a:r>
              <a:rPr lang="zh-CN" altLang="en-US" sz="2400" b="1" dirty="0"/>
              <a:t>过渡配合。</a:t>
            </a:r>
            <a:endParaRPr lang="zh-CN" altLang="en-US" sz="2400" b="1" dirty="0"/>
          </a:p>
        </p:txBody>
      </p:sp>
      <p:sp>
        <p:nvSpPr>
          <p:cNvPr id="22598" name="Rectangle 70"/>
          <p:cNvSpPr>
            <a:spLocks noChangeArrowheads="1"/>
          </p:cNvSpPr>
          <p:nvPr/>
        </p:nvSpPr>
        <p:spPr bwMode="auto">
          <a:xfrm>
            <a:off x="1352600" y="548680"/>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baseline="-25000" dirty="0">
              <a:latin typeface="Times New Roman" panose="02020603050405020304" pitchFamily="18" charset="0"/>
              <a:sym typeface="Wingdings" panose="05000000000000000000" pitchFamily="2" charset="2"/>
            </a:endParaRPr>
          </a:p>
        </p:txBody>
      </p:sp>
      <p:sp>
        <p:nvSpPr>
          <p:cNvPr id="25"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2607" name="Picture 3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64968" y="3521397"/>
            <a:ext cx="4333966" cy="246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17" name="Picture 3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997" y="1084212"/>
            <a:ext cx="6086235" cy="827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18" name="Picture 3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2580" y="1999084"/>
            <a:ext cx="6264696" cy="39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19" name="Picture 3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7705" y="2528900"/>
            <a:ext cx="7034076" cy="45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22" name="Picture 3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560" y="3068960"/>
            <a:ext cx="5525045" cy="47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23" name="Picture 3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549" y="3609021"/>
            <a:ext cx="3960440" cy="412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25" name="Picture 3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2560" y="4077072"/>
            <a:ext cx="3483430" cy="51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98"/>
                                        </p:tgtEl>
                                        <p:attrNameLst>
                                          <p:attrName>style.visibility</p:attrName>
                                        </p:attrNameLst>
                                      </p:cBhvr>
                                      <p:to>
                                        <p:strVal val="visible"/>
                                      </p:to>
                                    </p:set>
                                    <p:animEffect transition="in" filter="wipe(left)">
                                      <p:cBhvr>
                                        <p:cTn id="7" dur="500"/>
                                        <p:tgtEl>
                                          <p:spTgt spid="225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617"/>
                                        </p:tgtEl>
                                        <p:attrNameLst>
                                          <p:attrName>style.visibility</p:attrName>
                                        </p:attrNameLst>
                                      </p:cBhvr>
                                      <p:to>
                                        <p:strVal val="visible"/>
                                      </p:to>
                                    </p:set>
                                    <p:animEffect transition="in" filter="wipe(left)">
                                      <p:cBhvr>
                                        <p:cTn id="12" dur="500"/>
                                        <p:tgtEl>
                                          <p:spTgt spid="126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618"/>
                                        </p:tgtEl>
                                        <p:attrNameLst>
                                          <p:attrName>style.visibility</p:attrName>
                                        </p:attrNameLst>
                                      </p:cBhvr>
                                      <p:to>
                                        <p:strVal val="visible"/>
                                      </p:to>
                                    </p:set>
                                    <p:animEffect transition="in" filter="wipe(left)">
                                      <p:cBhvr>
                                        <p:cTn id="17" dur="500"/>
                                        <p:tgtEl>
                                          <p:spTgt spid="126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619"/>
                                        </p:tgtEl>
                                        <p:attrNameLst>
                                          <p:attrName>style.visibility</p:attrName>
                                        </p:attrNameLst>
                                      </p:cBhvr>
                                      <p:to>
                                        <p:strVal val="visible"/>
                                      </p:to>
                                    </p:set>
                                    <p:animEffect transition="in" filter="wipe(left)">
                                      <p:cBhvr>
                                        <p:cTn id="22" dur="500"/>
                                        <p:tgtEl>
                                          <p:spTgt spid="126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622"/>
                                        </p:tgtEl>
                                        <p:attrNameLst>
                                          <p:attrName>style.visibility</p:attrName>
                                        </p:attrNameLst>
                                      </p:cBhvr>
                                      <p:to>
                                        <p:strVal val="visible"/>
                                      </p:to>
                                    </p:set>
                                    <p:animEffect transition="in" filter="wipe(left)">
                                      <p:cBhvr>
                                        <p:cTn id="27" dur="500"/>
                                        <p:tgtEl>
                                          <p:spTgt spid="126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623"/>
                                        </p:tgtEl>
                                        <p:attrNameLst>
                                          <p:attrName>style.visibility</p:attrName>
                                        </p:attrNameLst>
                                      </p:cBhvr>
                                      <p:to>
                                        <p:strVal val="visible"/>
                                      </p:to>
                                    </p:set>
                                    <p:animEffect transition="in" filter="wipe(left)">
                                      <p:cBhvr>
                                        <p:cTn id="32" dur="500"/>
                                        <p:tgtEl>
                                          <p:spTgt spid="126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2625"/>
                                        </p:tgtEl>
                                        <p:attrNameLst>
                                          <p:attrName>style.visibility</p:attrName>
                                        </p:attrNameLst>
                                      </p:cBhvr>
                                      <p:to>
                                        <p:strVal val="visible"/>
                                      </p:to>
                                    </p:set>
                                    <p:animEffect transition="in" filter="wipe(left)">
                                      <p:cBhvr>
                                        <p:cTn id="37" dur="500"/>
                                        <p:tgtEl>
                                          <p:spTgt spid="1262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2607"/>
                                        </p:tgtEl>
                                        <p:attrNameLst>
                                          <p:attrName>style.visibility</p:attrName>
                                        </p:attrNameLst>
                                      </p:cBhvr>
                                      <p:to>
                                        <p:strVal val="visible"/>
                                      </p:to>
                                    </p:set>
                                    <p:anim calcmode="lin" valueType="num">
                                      <p:cBhvr additive="base">
                                        <p:cTn id="42" dur="500" fill="hold"/>
                                        <p:tgtEl>
                                          <p:spTgt spid="12607"/>
                                        </p:tgtEl>
                                        <p:attrNameLst>
                                          <p:attrName>ppt_x</p:attrName>
                                        </p:attrNameLst>
                                      </p:cBhvr>
                                      <p:tavLst>
                                        <p:tav tm="0">
                                          <p:val>
                                            <p:strVal val="#ppt_x"/>
                                          </p:val>
                                        </p:tav>
                                        <p:tav tm="100000">
                                          <p:val>
                                            <p:strVal val="#ppt_x"/>
                                          </p:val>
                                        </p:tav>
                                      </p:tavLst>
                                    </p:anim>
                                    <p:anim calcmode="lin" valueType="num">
                                      <p:cBhvr additive="base">
                                        <p:cTn id="43" dur="500" fill="hold"/>
                                        <p:tgtEl>
                                          <p:spTgt spid="1260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2578"/>
                                        </p:tgtEl>
                                        <p:attrNameLst>
                                          <p:attrName>style.visibility</p:attrName>
                                        </p:attrNameLst>
                                      </p:cBhvr>
                                      <p:to>
                                        <p:strVal val="visible"/>
                                      </p:to>
                                    </p:set>
                                    <p:animEffect transition="in" filter="wipe(left)">
                                      <p:cBhvr>
                                        <p:cTn id="48" dur="500"/>
                                        <p:tgtEl>
                                          <p:spTgt spid="22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78" grpId="0"/>
      <p:bldP spid="2259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3558" name="Text Box 6"/>
              <p:cNvSpPr txBox="1">
                <a:spLocks noChangeArrowheads="1"/>
              </p:cNvSpPr>
              <p:nvPr/>
            </p:nvSpPr>
            <p:spPr bwMode="auto">
              <a:xfrm>
                <a:off x="637694" y="529862"/>
                <a:ext cx="4999381" cy="193899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marL="0" indent="0" eaLnBrk="1" hangingPunct="1"/>
                <a:r>
                  <a:rPr lang="en-US" altLang="zh-CN" sz="2400" b="1" dirty="0" smtClean="0"/>
                  <a:t>        3. </a:t>
                </a:r>
                <a:r>
                  <a:rPr lang="zh-CN" altLang="en-US" sz="2400" b="1" dirty="0" smtClean="0"/>
                  <a:t>若</a:t>
                </a:r>
                <a:r>
                  <a:rPr lang="zh-CN" altLang="en-US" sz="2400" b="1" dirty="0"/>
                  <a:t>已知某孔轴配合的公称尺寸为</a:t>
                </a:r>
                <a14:m>
                  <m:oMath xmlns:m="http://schemas.openxmlformats.org/officeDocument/2006/math">
                    <m:r>
                      <a:rPr lang="en-US" altLang="zh-CN" sz="2400" b="1" i="1" dirty="0" smtClean="0">
                        <a:latin typeface="Cambria Math"/>
                        <a:ea typeface="Cambria Math"/>
                        <a:cs typeface="Arial" charset="0"/>
                      </a:rPr>
                      <m:t>∅</m:t>
                    </m:r>
                  </m:oMath>
                </a14:m>
                <a:r>
                  <a:rPr lang="en-US" altLang="zh-CN" sz="2400" b="1" dirty="0">
                    <a:cs typeface="Arial" charset="0"/>
                  </a:rPr>
                  <a:t>30mm,</a:t>
                </a:r>
                <a:r>
                  <a:rPr lang="zh-CN" altLang="en-US" sz="2400" b="1" dirty="0">
                    <a:cs typeface="Arial" charset="0"/>
                  </a:rPr>
                  <a:t>最大间隙</a:t>
                </a:r>
                <a:r>
                  <a:rPr lang="en-US" altLang="zh-CN" sz="2400" b="1" i="1" dirty="0" err="1">
                    <a:cs typeface="Arial" charset="0"/>
                  </a:rPr>
                  <a:t>X</a:t>
                </a:r>
                <a:r>
                  <a:rPr lang="en-US" altLang="zh-CN" sz="2400" b="1" baseline="-25000" dirty="0" err="1">
                    <a:cs typeface="Arial" charset="0"/>
                  </a:rPr>
                  <a:t>max</a:t>
                </a:r>
                <a:r>
                  <a:rPr lang="en-US" altLang="zh-CN" sz="2400" b="1" baseline="-25000" dirty="0">
                    <a:cs typeface="Arial" charset="0"/>
                  </a:rPr>
                  <a:t> </a:t>
                </a:r>
                <a:r>
                  <a:rPr lang="en-US" altLang="zh-CN" sz="2400" b="1" dirty="0">
                    <a:cs typeface="Arial" charset="0"/>
                  </a:rPr>
                  <a:t>= +23</a:t>
                </a:r>
                <a:r>
                  <a:rPr lang="el-GR" altLang="zh-CN" sz="2400" b="1" dirty="0">
                    <a:cs typeface="Arial" charset="0"/>
                  </a:rPr>
                  <a:t>μ</a:t>
                </a:r>
                <a:r>
                  <a:rPr lang="en-US" altLang="zh-CN" sz="2400" b="1" dirty="0">
                    <a:cs typeface="Arial" charset="0"/>
                  </a:rPr>
                  <a:t>m,</a:t>
                </a:r>
                <a:r>
                  <a:rPr lang="zh-CN" altLang="en-US" sz="2400" b="1" dirty="0">
                    <a:cs typeface="Arial" charset="0"/>
                  </a:rPr>
                  <a:t>最大过盈</a:t>
                </a:r>
                <a:r>
                  <a:rPr lang="en-US" altLang="zh-CN" sz="2400" b="1" i="1" dirty="0" err="1">
                    <a:cs typeface="Arial" charset="0"/>
                  </a:rPr>
                  <a:t>Y</a:t>
                </a:r>
                <a:r>
                  <a:rPr lang="en-US" altLang="zh-CN" sz="2400" b="1" baseline="-25000" dirty="0" err="1">
                    <a:cs typeface="Arial" charset="0"/>
                  </a:rPr>
                  <a:t>max</a:t>
                </a:r>
                <a:r>
                  <a:rPr lang="en-US" altLang="zh-CN" sz="2400" b="1" baseline="-25000" dirty="0">
                    <a:cs typeface="Arial" charset="0"/>
                  </a:rPr>
                  <a:t> </a:t>
                </a:r>
                <a:r>
                  <a:rPr lang="en-US" altLang="zh-CN" sz="2400" b="1" dirty="0">
                    <a:cs typeface="Arial" charset="0"/>
                  </a:rPr>
                  <a:t>= - 10 </a:t>
                </a:r>
                <a:r>
                  <a:rPr lang="el-GR" altLang="zh-CN" sz="2400" b="1" dirty="0"/>
                  <a:t>μ</a:t>
                </a:r>
                <a:r>
                  <a:rPr lang="en-US" altLang="zh-CN" sz="2400" b="1" dirty="0"/>
                  <a:t>m</a:t>
                </a:r>
                <a:r>
                  <a:rPr lang="zh-CN" altLang="en-US" sz="2400" b="1" dirty="0"/>
                  <a:t>，孔的尺寸公差</a:t>
                </a:r>
                <a:r>
                  <a:rPr lang="en-US" altLang="zh-CN" sz="2400" b="1" i="1" dirty="0"/>
                  <a:t>T</a:t>
                </a:r>
                <a:r>
                  <a:rPr lang="en-US" altLang="zh-CN" sz="2400" b="1" baseline="-25000" dirty="0"/>
                  <a:t>D</a:t>
                </a:r>
                <a:r>
                  <a:rPr lang="en-US" altLang="zh-CN" sz="2400" b="1" dirty="0"/>
                  <a:t>=20 </a:t>
                </a:r>
                <a:r>
                  <a:rPr lang="el-GR" altLang="zh-CN" sz="2400" b="1" dirty="0"/>
                  <a:t>μ</a:t>
                </a:r>
                <a:r>
                  <a:rPr lang="en-US" altLang="zh-CN" sz="2400" b="1" dirty="0"/>
                  <a:t>m</a:t>
                </a:r>
                <a:r>
                  <a:rPr lang="zh-CN" altLang="en-US" sz="2400" b="1" dirty="0"/>
                  <a:t>，   轴的上偏差</a:t>
                </a:r>
                <a:r>
                  <a:rPr lang="en-US" altLang="zh-CN" sz="2400" b="1" dirty="0" err="1"/>
                  <a:t>es</a:t>
                </a:r>
                <a:r>
                  <a:rPr lang="en-US" altLang="zh-CN" sz="2400" b="1" dirty="0"/>
                  <a:t>=0,</a:t>
                </a:r>
                <a:r>
                  <a:rPr lang="zh-CN" altLang="en-US" sz="2400" b="1" dirty="0"/>
                  <a:t>试画出其尺寸公差带图。</a:t>
                </a:r>
                <a:endParaRPr lang="zh-CN" altLang="el-GR" sz="2400" b="1" dirty="0"/>
              </a:p>
            </p:txBody>
          </p:sp>
        </mc:Choice>
        <mc:Fallback>
          <p:sp>
            <p:nvSpPr>
              <p:cNvPr id="23558" name="Text Box 6"/>
              <p:cNvSpPr txBox="1">
                <a:spLocks noRot="1" noChangeAspect="1" noMove="1" noResize="1" noEditPoints="1" noAdjustHandles="1" noChangeArrowheads="1" noChangeShapeType="1" noTextEdit="1"/>
              </p:cNvSpPr>
              <p:nvPr/>
            </p:nvSpPr>
            <p:spPr bwMode="auto">
              <a:xfrm>
                <a:off x="637694" y="529862"/>
                <a:ext cx="4999381" cy="1938992"/>
              </a:xfrm>
              <a:prstGeom prst="rect">
                <a:avLst/>
              </a:prstGeom>
              <a:blipFill rotWithShape="1">
                <a:blip r:embed="rId1"/>
                <a:stretch>
                  <a:fillRect l="-1951" t="-3459" r="-976" b="-66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23559" name="Rectangle 7"/>
              <p:cNvSpPr>
                <a:spLocks noChangeArrowheads="1"/>
              </p:cNvSpPr>
              <p:nvPr/>
            </p:nvSpPr>
            <p:spPr bwMode="auto">
              <a:xfrm>
                <a:off x="1179376" y="2522279"/>
                <a:ext cx="4205672" cy="978729"/>
              </a:xfrm>
              <a:prstGeom prst="rect">
                <a:avLst/>
              </a:prstGeom>
              <a:noFill/>
              <a:ln>
                <a:noFill/>
              </a:ln>
              <a:effectLst/>
              <a:extLst>
                <a:ext uri="{909E8E84-426E-40DD-AFC4-6F175D3DCCD1}">
                  <a14:hiddenFill>
                    <a:solidFill>
                      <a:schemeClr val="accent1"/>
                    </a:solidFill>
                  </a14:hiddenFill>
                </a:ext>
                <a:ext uri="{91240B29-F687-4F45-9708-019B960494DF}">
                  <a14:hiddenLine w="38100">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smtClean="0">
                    <a:latin typeface="Times New Roman" pitchFamily="18" charset="0"/>
                    <a:sym typeface="Wingdings" pitchFamily="2" charset="2"/>
                  </a:rPr>
                  <a:t>: </a:t>
                </a:r>
                <a:r>
                  <a:rPr kumimoji="1" lang="zh-CN" altLang="en-US" sz="2400" b="1" dirty="0" smtClean="0">
                    <a:latin typeface="Times New Roman" pitchFamily="18" charset="0"/>
                    <a:sym typeface="Wingdings" pitchFamily="2" charset="2"/>
                  </a:rPr>
                  <a:t>尺寸公差带</a:t>
                </a:r>
                <a:r>
                  <a:rPr kumimoji="1" lang="zh-CN" altLang="en-US" sz="2400" b="1" dirty="0">
                    <a:latin typeface="Times New Roman" pitchFamily="18" charset="0"/>
                    <a:sym typeface="Wingdings" pitchFamily="2" charset="2"/>
                  </a:rPr>
                  <a:t>图见右图</a:t>
                </a:r>
              </a:p>
              <a:p>
                <a:pPr>
                  <a:lnSpc>
                    <a:spcPct val="120000"/>
                  </a:lnSpc>
                </a:pPr>
                <a:r>
                  <a:rPr kumimoji="1" lang="zh-CN" altLang="en-US" sz="2400" b="1" dirty="0">
                    <a:latin typeface="Times New Roman" pitchFamily="18" charset="0"/>
                    <a:sym typeface="Wingdings" pitchFamily="2" charset="2"/>
                  </a:rPr>
                  <a:t>  </a:t>
                </a:r>
                <a:r>
                  <a:rPr kumimoji="1" lang="zh-CN" altLang="en-US" sz="2400" b="1" dirty="0" smtClean="0">
                    <a:latin typeface="Times New Roman" pitchFamily="18" charset="0"/>
                    <a:sym typeface="Wingdings" pitchFamily="2" charset="2"/>
                  </a:rPr>
                  <a:t>   （</a:t>
                </a:r>
                <a:r>
                  <a:rPr kumimoji="1" lang="zh-CN" altLang="en-US" sz="2400" b="1" dirty="0">
                    <a:latin typeface="Times New Roman" pitchFamily="18" charset="0"/>
                    <a:sym typeface="Wingdings" pitchFamily="2" charset="2"/>
                  </a:rPr>
                  <a:t>配合代号</a:t>
                </a:r>
                <a14:m>
                  <m:oMath xmlns:m="http://schemas.openxmlformats.org/officeDocument/2006/math">
                    <m:r>
                      <a:rPr kumimoji="1" lang="en-US" altLang="zh-CN" sz="2400" b="1" i="1" dirty="0" smtClean="0">
                        <a:latin typeface="Cambria Math"/>
                        <a:ea typeface="Cambria Math"/>
                        <a:cs typeface="Times New Roman" pitchFamily="18" charset="0"/>
                        <a:sym typeface="Wingdings" pitchFamily="2" charset="2"/>
                      </a:rPr>
                      <m:t>∅</m:t>
                    </m:r>
                  </m:oMath>
                </a14:m>
                <a:r>
                  <a:rPr kumimoji="1" lang="en-US" altLang="zh-CN" sz="2400" b="1" dirty="0">
                    <a:latin typeface="Times New Roman" pitchFamily="18" charset="0"/>
                    <a:cs typeface="Times New Roman" pitchFamily="18" charset="0"/>
                    <a:sym typeface="Wingdings" pitchFamily="2" charset="2"/>
                  </a:rPr>
                  <a:t>30JS7/h6</a:t>
                </a:r>
                <a:r>
                  <a:rPr kumimoji="1" lang="zh-CN" altLang="en-US" sz="2400" b="1" dirty="0">
                    <a:latin typeface="Times New Roman" pitchFamily="18" charset="0"/>
                    <a:sym typeface="Wingdings" pitchFamily="2" charset="2"/>
                  </a:rPr>
                  <a:t>）。</a:t>
                </a:r>
                <a:endParaRPr kumimoji="1" lang="zh-CN" altLang="en-US" sz="2400" b="1" baseline="-25000" dirty="0">
                  <a:latin typeface="Times New Roman" pitchFamily="18" charset="0"/>
                  <a:sym typeface="Wingdings" pitchFamily="2" charset="2"/>
                </a:endParaRPr>
              </a:p>
            </p:txBody>
          </p:sp>
        </mc:Choice>
        <mc:Fallback>
          <p:sp>
            <p:nvSpPr>
              <p:cNvPr id="23559" name="Rectangle 7"/>
              <p:cNvSpPr>
                <a:spLocks noRot="1" noChangeAspect="1" noMove="1" noResize="1" noEditPoints="1" noAdjustHandles="1" noChangeArrowheads="1" noChangeShapeType="1" noTextEdit="1"/>
              </p:cNvSpPr>
              <p:nvPr/>
            </p:nvSpPr>
            <p:spPr bwMode="auto">
              <a:xfrm>
                <a:off x="1179376" y="2522279"/>
                <a:ext cx="4205672" cy="978729"/>
              </a:xfrm>
              <a:prstGeom prst="rect">
                <a:avLst/>
              </a:prstGeom>
              <a:blipFill rotWithShape="1">
                <a:blip r:embed="rId2"/>
                <a:stretch>
                  <a:fillRect l="-2174" t="-3750" b="-10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23574" name="Text Box 22"/>
          <p:cNvSpPr txBox="1">
            <a:spLocks noChangeArrowheads="1"/>
          </p:cNvSpPr>
          <p:nvPr/>
        </p:nvSpPr>
        <p:spPr bwMode="auto">
          <a:xfrm>
            <a:off x="676698" y="3668831"/>
            <a:ext cx="85277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4. </a:t>
            </a:r>
            <a:r>
              <a:rPr lang="zh-CN" altLang="en-US" sz="2400" b="1" dirty="0"/>
              <a:t>若已知某零件的公称尺寸为</a:t>
            </a:r>
            <a:r>
              <a:rPr lang="en-US" altLang="zh-CN" sz="2400" b="1" dirty="0" smtClean="0">
                <a:cs typeface="Arial" panose="020B0604020202020204" pitchFamily="34" charset="0"/>
              </a:rPr>
              <a:t>¢ 50mm</a:t>
            </a:r>
            <a:r>
              <a:rPr lang="en-US" altLang="zh-CN" sz="2400" b="1" dirty="0">
                <a:cs typeface="Arial" panose="020B0604020202020204" pitchFamily="34" charset="0"/>
              </a:rPr>
              <a:t>,</a:t>
            </a:r>
            <a:r>
              <a:rPr lang="zh-CN" altLang="en-US" sz="2400" b="1" dirty="0">
                <a:cs typeface="Arial" panose="020B0604020202020204" pitchFamily="34" charset="0"/>
              </a:rPr>
              <a:t>试用计算法确定</a:t>
            </a:r>
            <a:r>
              <a:rPr lang="en-US" altLang="zh-CN" sz="2400" b="1" dirty="0">
                <a:cs typeface="Arial" panose="020B0604020202020204" pitchFamily="34" charset="0"/>
              </a:rPr>
              <a:t>IT7</a:t>
            </a:r>
            <a:r>
              <a:rPr lang="zh-CN" altLang="en-US" sz="2400" b="1" dirty="0" smtClean="0">
                <a:cs typeface="Arial" panose="020B0604020202020204" pitchFamily="34" charset="0"/>
              </a:rPr>
              <a:t>和 </a:t>
            </a:r>
            <a:r>
              <a:rPr lang="en-US" altLang="zh-CN" sz="2400" b="1" dirty="0">
                <a:cs typeface="Arial" panose="020B0604020202020204" pitchFamily="34" charset="0"/>
              </a:rPr>
              <a:t>IT8</a:t>
            </a:r>
            <a:r>
              <a:rPr lang="zh-CN" altLang="en-US" sz="2400" b="1" dirty="0">
                <a:cs typeface="Arial" panose="020B0604020202020204" pitchFamily="34" charset="0"/>
              </a:rPr>
              <a:t>的标准公差值，并按优先数系插入法求</a:t>
            </a:r>
            <a:r>
              <a:rPr lang="en-US" altLang="zh-CN" sz="2400" b="1" dirty="0">
                <a:cs typeface="Arial" panose="020B0604020202020204" pitchFamily="34" charset="0"/>
              </a:rPr>
              <a:t>IT7.5</a:t>
            </a:r>
            <a:r>
              <a:rPr lang="zh-CN" altLang="en-US" sz="2400" b="1" dirty="0">
                <a:cs typeface="Arial" panose="020B0604020202020204" pitchFamily="34" charset="0"/>
              </a:rPr>
              <a:t>、</a:t>
            </a:r>
            <a:r>
              <a:rPr lang="en-US" altLang="zh-CN" sz="2400" b="1" dirty="0" smtClean="0">
                <a:cs typeface="Arial" panose="020B0604020202020204" pitchFamily="34" charset="0"/>
              </a:rPr>
              <a:t>IT8.5</a:t>
            </a:r>
            <a:r>
              <a:rPr lang="zh-CN" altLang="en-US" sz="2400" b="1" dirty="0" smtClean="0">
                <a:cs typeface="Arial" panose="020B0604020202020204" pitchFamily="34" charset="0"/>
              </a:rPr>
              <a:t>和 </a:t>
            </a:r>
            <a:r>
              <a:rPr lang="en-US" altLang="zh-CN" sz="2400" b="1" dirty="0">
                <a:cs typeface="Arial" panose="020B0604020202020204" pitchFamily="34" charset="0"/>
              </a:rPr>
              <a:t>IT7.25</a:t>
            </a:r>
            <a:r>
              <a:rPr lang="zh-CN" altLang="en-US" sz="2400" b="1" dirty="0">
                <a:cs typeface="Arial" panose="020B0604020202020204" pitchFamily="34" charset="0"/>
              </a:rPr>
              <a:t>、</a:t>
            </a:r>
            <a:r>
              <a:rPr lang="en-US" altLang="zh-CN" sz="2400" b="1" dirty="0">
                <a:cs typeface="Arial" panose="020B0604020202020204" pitchFamily="34" charset="0"/>
              </a:rPr>
              <a:t>IT8.25 </a:t>
            </a:r>
            <a:r>
              <a:rPr lang="zh-CN" altLang="en-US" sz="2400" b="1" dirty="0">
                <a:cs typeface="Arial" panose="020B0604020202020204" pitchFamily="34" charset="0"/>
              </a:rPr>
              <a:t>公称值。</a:t>
            </a:r>
            <a:endParaRPr lang="el-GR" altLang="zh-CN" sz="2400" b="1" dirty="0"/>
          </a:p>
        </p:txBody>
      </p:sp>
      <p:sp>
        <p:nvSpPr>
          <p:cNvPr id="23575" name="Rectangle 23"/>
          <p:cNvSpPr>
            <a:spLocks noChangeArrowheads="1"/>
          </p:cNvSpPr>
          <p:nvPr/>
        </p:nvSpPr>
        <p:spPr bwMode="auto">
          <a:xfrm>
            <a:off x="1179376" y="4791403"/>
            <a:ext cx="7537348"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 IT7=25</a:t>
            </a:r>
            <a:r>
              <a:rPr kumimoji="1" lang="el-GR" altLang="zh-CN" sz="2400" b="1" dirty="0">
                <a:latin typeface="Times New Roman" panose="02020603050405020304" pitchFamily="18" charset="0"/>
                <a:cs typeface="Times New Roman" panose="02020603050405020304" pitchFamily="18" charset="0"/>
                <a:sym typeface="Wingdings" panose="05000000000000000000" pitchFamily="2" charset="2"/>
              </a:rPr>
              <a:t>μ</a:t>
            </a:r>
            <a:r>
              <a:rPr kumimoji="1" lang="en-US" altLang="zh-CN" sz="2400" b="1" dirty="0">
                <a:latin typeface="Times New Roman" panose="02020603050405020304" pitchFamily="18" charset="0"/>
                <a:cs typeface="Times New Roman" panose="02020603050405020304" pitchFamily="18" charset="0"/>
                <a:sym typeface="Wingdings" panose="05000000000000000000" pitchFamily="2" charset="2"/>
              </a:rPr>
              <a:t>m</a:t>
            </a:r>
            <a:r>
              <a:rPr kumimoji="1" lang="en-US" altLang="zh-CN" sz="2400" b="1" dirty="0" smtClean="0">
                <a:latin typeface="Times New Roman" panose="02020603050405020304" pitchFamily="18" charset="0"/>
                <a:cs typeface="Times New Roman" panose="02020603050405020304" pitchFamily="18" charset="0"/>
                <a:sym typeface="Wingdings" panose="05000000000000000000" pitchFamily="2" charset="2"/>
              </a:rPr>
              <a:t>, IT8=39 </a:t>
            </a:r>
            <a:r>
              <a:rPr kumimoji="1" lang="el-GR" altLang="zh-CN" sz="2400" b="1" dirty="0">
                <a:sym typeface="Wingdings" panose="05000000000000000000" pitchFamily="2" charset="2"/>
              </a:rPr>
              <a:t>μ</a:t>
            </a:r>
            <a:r>
              <a:rPr kumimoji="1" lang="en-US" altLang="zh-CN" sz="2400" b="1" dirty="0">
                <a:latin typeface="Times New Roman" panose="02020603050405020304" pitchFamily="18" charset="0"/>
                <a:cs typeface="Times New Roman" panose="02020603050405020304" pitchFamily="18" charset="0"/>
                <a:sym typeface="Wingdings" panose="05000000000000000000" pitchFamily="2" charset="2"/>
              </a:rPr>
              <a:t> </a:t>
            </a:r>
            <a:r>
              <a:rPr kumimoji="1" lang="en-US" altLang="zh-CN" sz="2400" b="1" dirty="0" smtClean="0">
                <a:sym typeface="Wingdings" panose="05000000000000000000" pitchFamily="2" charset="2"/>
              </a:rPr>
              <a:t>m( </a:t>
            </a:r>
            <a:r>
              <a:rPr kumimoji="1" lang="en-US" altLang="zh-CN" sz="2400" b="1" i="1" dirty="0" smtClean="0">
                <a:sym typeface="Wingdings" panose="05000000000000000000" pitchFamily="2" charset="2"/>
              </a:rPr>
              <a:t>D </a:t>
            </a:r>
            <a:r>
              <a:rPr kumimoji="1" lang="en-US" altLang="zh-CN" sz="2400" b="1" dirty="0" smtClean="0">
                <a:sym typeface="Wingdings" panose="05000000000000000000" pitchFamily="2" charset="2"/>
              </a:rPr>
              <a:t>= 38.73mm,</a:t>
            </a:r>
            <a:endParaRPr kumimoji="1" lang="en-US" altLang="zh-CN" sz="2400" b="1" dirty="0" smtClean="0">
              <a:sym typeface="Wingdings" panose="05000000000000000000" pitchFamily="2" charset="2"/>
            </a:endParaRPr>
          </a:p>
          <a:p>
            <a:pPr>
              <a:lnSpc>
                <a:spcPct val="120000"/>
              </a:lnSpc>
            </a:pPr>
            <a:r>
              <a:rPr kumimoji="1" lang="en-US" altLang="zh-CN" sz="2400" b="1" i="1" dirty="0">
                <a:latin typeface="Dotum" panose="020B0600000101010101" pitchFamily="34" charset="-127"/>
                <a:ea typeface="Dotum" panose="020B0600000101010101" pitchFamily="34" charset="-127"/>
                <a:cs typeface="Arial Unicode MS" panose="020B0604020202020204" charset="-122"/>
                <a:sym typeface="Wingdings" panose="05000000000000000000" pitchFamily="2" charset="2"/>
              </a:rPr>
              <a:t> </a:t>
            </a:r>
            <a:r>
              <a:rPr kumimoji="1" lang="en-US" altLang="zh-CN" sz="2400" b="1" i="1" dirty="0" smtClean="0">
                <a:latin typeface="Dotum" panose="020B0600000101010101" pitchFamily="34" charset="-127"/>
                <a:ea typeface="Dotum" panose="020B0600000101010101" pitchFamily="34" charset="-127"/>
                <a:cs typeface="Arial Unicode MS" panose="020B0604020202020204" charset="-122"/>
                <a:sym typeface="Wingdings" panose="05000000000000000000" pitchFamily="2" charset="2"/>
              </a:rPr>
              <a:t> I </a:t>
            </a:r>
            <a:r>
              <a:rPr kumimoji="1" lang="en-US" altLang="zh-CN" sz="2400" b="1" i="1" dirty="0" smtClean="0">
                <a:sym typeface="Wingdings" panose="05000000000000000000" pitchFamily="2" charset="2"/>
              </a:rPr>
              <a:t>=</a:t>
            </a:r>
            <a:r>
              <a:rPr kumimoji="1" lang="en-US" altLang="zh-CN" sz="2400" b="1" dirty="0" smtClean="0">
                <a:sym typeface="Wingdings" panose="05000000000000000000" pitchFamily="2" charset="2"/>
              </a:rPr>
              <a:t>1.56</a:t>
            </a:r>
            <a:r>
              <a:rPr kumimoji="1" lang="en-US" altLang="zh-CN" sz="2400" dirty="0" smtClean="0">
                <a:sym typeface="Wingdings" panose="05000000000000000000" pitchFamily="2" charset="2"/>
              </a:rPr>
              <a:t> </a:t>
            </a:r>
            <a:r>
              <a:rPr kumimoji="1" lang="el-GR" altLang="zh-CN" sz="2400" b="1" dirty="0">
                <a:sym typeface="Wingdings" panose="05000000000000000000" pitchFamily="2" charset="2"/>
              </a:rPr>
              <a:t>μ</a:t>
            </a:r>
            <a:r>
              <a:rPr kumimoji="1" lang="en-US" altLang="zh-CN" sz="2400" b="1" dirty="0">
                <a:sym typeface="Wingdings" panose="05000000000000000000" pitchFamily="2" charset="2"/>
              </a:rPr>
              <a:t>m</a:t>
            </a:r>
            <a:r>
              <a:rPr kumimoji="1" lang="en-US" altLang="zh-CN" sz="2400" b="1" dirty="0" smtClean="0">
                <a:sym typeface="Wingdings" panose="05000000000000000000" pitchFamily="2" charset="2"/>
              </a:rPr>
              <a:t>);  IT7.5=31</a:t>
            </a:r>
            <a:r>
              <a:rPr kumimoji="1" lang="el-GR" altLang="zh-CN" sz="2400" b="1" dirty="0">
                <a:sym typeface="Wingdings" panose="05000000000000000000" pitchFamily="2" charset="2"/>
              </a:rPr>
              <a:t>μ</a:t>
            </a:r>
            <a:r>
              <a:rPr kumimoji="1" lang="en-US" altLang="zh-CN" sz="2400" b="1" dirty="0">
                <a:sym typeface="Wingdings" panose="05000000000000000000" pitchFamily="2" charset="2"/>
              </a:rPr>
              <a:t>m</a:t>
            </a:r>
            <a:r>
              <a:rPr kumimoji="1" lang="en-US" altLang="zh-CN" sz="2400" b="1" dirty="0" smtClean="0">
                <a:sym typeface="Wingdings" panose="05000000000000000000" pitchFamily="2" charset="2"/>
              </a:rPr>
              <a:t>, IT8.5=49 </a:t>
            </a:r>
            <a:r>
              <a:rPr kumimoji="1" lang="el-GR" altLang="zh-CN" sz="2400" b="1" dirty="0">
                <a:sym typeface="Wingdings" panose="05000000000000000000" pitchFamily="2" charset="2"/>
              </a:rPr>
              <a:t>μ</a:t>
            </a:r>
            <a:r>
              <a:rPr kumimoji="1" lang="en-US" altLang="zh-CN" sz="2400" b="1" dirty="0">
                <a:sym typeface="Wingdings" panose="05000000000000000000" pitchFamily="2" charset="2"/>
              </a:rPr>
              <a:t>m, </a:t>
            </a:r>
            <a:endParaRPr kumimoji="1" lang="en-US" altLang="zh-CN" sz="2400" b="1" dirty="0" smtClean="0">
              <a:sym typeface="Wingdings" panose="05000000000000000000" pitchFamily="2" charset="2"/>
            </a:endParaRPr>
          </a:p>
          <a:p>
            <a:pPr>
              <a:lnSpc>
                <a:spcPct val="120000"/>
              </a:lnSpc>
            </a:pPr>
            <a:r>
              <a:rPr kumimoji="1" lang="en-US" altLang="zh-CN" sz="2400" b="1" dirty="0">
                <a:sym typeface="Wingdings" panose="05000000000000000000" pitchFamily="2" charset="2"/>
              </a:rPr>
              <a:t> </a:t>
            </a:r>
            <a:r>
              <a:rPr kumimoji="1" lang="en-US" altLang="zh-CN" sz="2400" b="1" dirty="0" smtClean="0">
                <a:sym typeface="Wingdings" panose="05000000000000000000" pitchFamily="2" charset="2"/>
              </a:rPr>
              <a:t>  IT7.25=23</a:t>
            </a:r>
            <a:r>
              <a:rPr kumimoji="1" lang="el-GR" altLang="zh-CN" sz="2400" b="1" dirty="0">
                <a:sym typeface="Wingdings" panose="05000000000000000000" pitchFamily="2" charset="2"/>
              </a:rPr>
              <a:t>μ</a:t>
            </a:r>
            <a:r>
              <a:rPr kumimoji="1" lang="en-US" altLang="zh-CN" sz="2400" b="1" dirty="0" smtClean="0">
                <a:sym typeface="Wingdings" panose="05000000000000000000" pitchFamily="2" charset="2"/>
              </a:rPr>
              <a:t>m,  IT8.25=44</a:t>
            </a:r>
            <a:r>
              <a:rPr kumimoji="1" lang="el-GR" altLang="zh-CN" sz="2400" b="1" dirty="0">
                <a:sym typeface="Wingdings" panose="05000000000000000000" pitchFamily="2" charset="2"/>
              </a:rPr>
              <a:t>μ</a:t>
            </a:r>
            <a:r>
              <a:rPr kumimoji="1" lang="en-US" altLang="zh-CN" sz="2400" b="1" dirty="0">
                <a:sym typeface="Wingdings" panose="05000000000000000000" pitchFamily="2" charset="2"/>
              </a:rPr>
              <a:t>m</a:t>
            </a:r>
            <a:r>
              <a:rPr kumimoji="1" lang="zh-CN" altLang="en-US" sz="2400" b="1" dirty="0">
                <a:sym typeface="Wingdings" panose="05000000000000000000" pitchFamily="2" charset="2"/>
              </a:rPr>
              <a:t>。</a:t>
            </a:r>
            <a:endParaRPr kumimoji="1" lang="zh-CN" altLang="en-US" sz="2400" b="1" dirty="0">
              <a:sym typeface="Wingdings" panose="05000000000000000000" pitchFamily="2" charset="2"/>
            </a:endParaRPr>
          </a:p>
        </p:txBody>
      </p:sp>
      <p:sp>
        <p:nvSpPr>
          <p:cNvPr id="1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9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8740" y="749499"/>
            <a:ext cx="3541648" cy="2614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left)">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wipe(left)">
                                      <p:cBhvr>
                                        <p:cTn id="12" dur="3000"/>
                                        <p:tgtEl>
                                          <p:spTgt spid="2355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9330"/>
                                        </p:tgtEl>
                                        <p:attrNameLst>
                                          <p:attrName>style.visibility</p:attrName>
                                        </p:attrNameLst>
                                      </p:cBhvr>
                                      <p:to>
                                        <p:strVal val="visible"/>
                                      </p:to>
                                    </p:set>
                                    <p:anim calcmode="lin" valueType="num">
                                      <p:cBhvr additive="base">
                                        <p:cTn id="17" dur="500" fill="hold"/>
                                        <p:tgtEl>
                                          <p:spTgt spid="99330"/>
                                        </p:tgtEl>
                                        <p:attrNameLst>
                                          <p:attrName>ppt_x</p:attrName>
                                        </p:attrNameLst>
                                      </p:cBhvr>
                                      <p:tavLst>
                                        <p:tav tm="0">
                                          <p:val>
                                            <p:strVal val="1+#ppt_w/2"/>
                                          </p:val>
                                        </p:tav>
                                        <p:tav tm="100000">
                                          <p:val>
                                            <p:strVal val="#ppt_x"/>
                                          </p:val>
                                        </p:tav>
                                      </p:tavLst>
                                    </p:anim>
                                    <p:anim calcmode="lin" valueType="num">
                                      <p:cBhvr additive="base">
                                        <p:cTn id="18"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574"/>
                                        </p:tgtEl>
                                        <p:attrNameLst>
                                          <p:attrName>style.visibility</p:attrName>
                                        </p:attrNameLst>
                                      </p:cBhvr>
                                      <p:to>
                                        <p:strVal val="visible"/>
                                      </p:to>
                                    </p:set>
                                    <p:animEffect transition="in" filter="wipe(left)">
                                      <p:cBhvr>
                                        <p:cTn id="23" dur="500"/>
                                        <p:tgtEl>
                                          <p:spTgt spid="2357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575"/>
                                        </p:tgtEl>
                                        <p:attrNameLst>
                                          <p:attrName>style.visibility</p:attrName>
                                        </p:attrNameLst>
                                      </p:cBhvr>
                                      <p:to>
                                        <p:strVal val="visible"/>
                                      </p:to>
                                    </p:set>
                                    <p:animEffect transition="in" filter="wipe(left)">
                                      <p:cBhvr>
                                        <p:cTn id="28" dur="3000"/>
                                        <p:tgtEl>
                                          <p:spTgt spid="23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p:bldP spid="23559" grpId="0"/>
      <p:bldP spid="23574" grpId="0"/>
      <p:bldP spid="235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7" name="Text Box 21"/>
          <p:cNvSpPr txBox="1">
            <a:spLocks noChangeArrowheads="1"/>
          </p:cNvSpPr>
          <p:nvPr/>
        </p:nvSpPr>
        <p:spPr bwMode="auto">
          <a:xfrm>
            <a:off x="452500" y="545775"/>
            <a:ext cx="860016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5</a:t>
            </a:r>
            <a:r>
              <a:rPr lang="en-US" altLang="zh-CN" sz="2400" b="1" dirty="0"/>
              <a:t>. </a:t>
            </a:r>
            <a:r>
              <a:rPr lang="zh-CN" altLang="en-US" sz="2400" b="1" dirty="0"/>
              <a:t>已知两钟轴，其中</a:t>
            </a:r>
            <a:r>
              <a:rPr lang="en-US" altLang="zh-CN" sz="2400" b="1" i="1" dirty="0"/>
              <a:t>d</a:t>
            </a:r>
            <a:r>
              <a:rPr lang="en-US" altLang="zh-CN" sz="2400" b="1" baseline="-25000" dirty="0"/>
              <a:t>1</a:t>
            </a:r>
            <a:r>
              <a:rPr lang="en-US" altLang="zh-CN" sz="2400" b="1" i="1" dirty="0" smtClean="0"/>
              <a:t>= </a:t>
            </a:r>
            <a:r>
              <a:rPr lang="en-US" altLang="zh-CN" sz="2400" b="1" i="1" dirty="0" smtClean="0">
                <a:cs typeface="Arial" panose="020B0604020202020204" pitchFamily="34" charset="0"/>
              </a:rPr>
              <a:t>¢</a:t>
            </a:r>
            <a:r>
              <a:rPr lang="en-US" altLang="zh-CN" sz="2400" b="1" i="1" dirty="0">
                <a:cs typeface="Arial" panose="020B0604020202020204" pitchFamily="34" charset="0"/>
              </a:rPr>
              <a:t>5</a:t>
            </a:r>
            <a:r>
              <a:rPr lang="en-US" altLang="zh-CN" sz="2400" b="1" dirty="0">
                <a:cs typeface="Arial" panose="020B0604020202020204" pitchFamily="34" charset="0"/>
              </a:rPr>
              <a:t>,</a:t>
            </a:r>
            <a:r>
              <a:rPr lang="zh-CN" altLang="en-US" sz="2400" b="1" dirty="0" smtClean="0">
                <a:cs typeface="Arial" panose="020B0604020202020204" pitchFamily="34" charset="0"/>
              </a:rPr>
              <a:t>其公差</a:t>
            </a:r>
            <a:r>
              <a:rPr lang="en-US" altLang="zh-CN" sz="2400" b="1" i="1" dirty="0" smtClean="0">
                <a:cs typeface="Arial" panose="020B0604020202020204" pitchFamily="34" charset="0"/>
              </a:rPr>
              <a:t>T</a:t>
            </a:r>
            <a:r>
              <a:rPr lang="en-US" altLang="zh-CN" sz="2400" b="1" baseline="-25000" dirty="0" smtClean="0">
                <a:cs typeface="Arial" panose="020B0604020202020204" pitchFamily="34" charset="0"/>
              </a:rPr>
              <a:t>d1</a:t>
            </a:r>
            <a:r>
              <a:rPr lang="en-US" altLang="zh-CN" sz="2400" b="1" dirty="0" smtClean="0">
                <a:cs typeface="Arial" panose="020B0604020202020204" pitchFamily="34" charset="0"/>
              </a:rPr>
              <a:t>= 5μm; </a:t>
            </a:r>
            <a:r>
              <a:rPr lang="en-US" altLang="zh-CN" sz="2400" b="1" i="1" dirty="0" smtClean="0"/>
              <a:t>d</a:t>
            </a:r>
            <a:r>
              <a:rPr lang="en-US" altLang="zh-CN" sz="2400" b="1" baseline="-25000" dirty="0" smtClean="0"/>
              <a:t>2</a:t>
            </a:r>
            <a:r>
              <a:rPr lang="en-US" altLang="zh-CN" sz="2400" b="1" i="1" dirty="0"/>
              <a:t>=¢</a:t>
            </a:r>
            <a:r>
              <a:rPr lang="en-US" altLang="zh-CN" sz="2400" b="1" dirty="0"/>
              <a:t>180</a:t>
            </a:r>
            <a:r>
              <a:rPr lang="en-US" altLang="zh-CN" sz="2400" b="1" dirty="0" smtClean="0"/>
              <a:t>,</a:t>
            </a:r>
            <a:endParaRPr lang="en-US" altLang="zh-CN" sz="2400" b="1" dirty="0" smtClean="0"/>
          </a:p>
          <a:p>
            <a:pPr eaLnBrk="1" hangingPunct="1"/>
            <a:r>
              <a:rPr lang="zh-CN" altLang="en-US" sz="2400" b="1" dirty="0" smtClean="0"/>
              <a:t>公差</a:t>
            </a:r>
            <a:r>
              <a:rPr lang="en-US" altLang="zh-CN" sz="2400" b="1" i="1" dirty="0" smtClean="0"/>
              <a:t>T</a:t>
            </a:r>
            <a:r>
              <a:rPr lang="en-US" altLang="zh-CN" sz="2400" b="1" baseline="-25000" dirty="0" smtClean="0"/>
              <a:t>d2</a:t>
            </a:r>
            <a:r>
              <a:rPr lang="en-US" altLang="zh-CN" sz="2400" b="1" dirty="0" smtClean="0"/>
              <a:t>= 25 </a:t>
            </a:r>
            <a:r>
              <a:rPr lang="en-US" altLang="zh-CN" sz="2400" b="1" dirty="0" err="1" smtClean="0"/>
              <a:t>μm</a:t>
            </a:r>
            <a:r>
              <a:rPr lang="zh-CN" altLang="en-US" sz="2400" b="1" dirty="0"/>
              <a:t>。试比较以上两种轴加工的难易程度。</a:t>
            </a:r>
            <a:endParaRPr lang="zh-CN" altLang="en-US" sz="2400" b="1" dirty="0"/>
          </a:p>
        </p:txBody>
      </p:sp>
      <p:sp>
        <p:nvSpPr>
          <p:cNvPr id="24598" name="Rectangle 22"/>
          <p:cNvSpPr>
            <a:spLocks noChangeArrowheads="1"/>
          </p:cNvSpPr>
          <p:nvPr/>
        </p:nvSpPr>
        <p:spPr bwMode="auto">
          <a:xfrm>
            <a:off x="1281011" y="1355068"/>
            <a:ext cx="759004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由表</a:t>
            </a:r>
            <a:r>
              <a:rPr kumimoji="1" lang="en-US" altLang="zh-CN" sz="2400" b="1" dirty="0">
                <a:latin typeface="Times New Roman" panose="02020603050405020304" pitchFamily="18" charset="0"/>
                <a:sym typeface="Wingdings" panose="05000000000000000000" pitchFamily="2" charset="2"/>
              </a:rPr>
              <a:t>3.2</a:t>
            </a:r>
            <a:r>
              <a:rPr kumimoji="1" lang="zh-CN" altLang="en-US" sz="2400" b="1" dirty="0">
                <a:latin typeface="Times New Roman" panose="02020603050405020304" pitchFamily="18" charset="0"/>
                <a:sym typeface="Wingdings" panose="05000000000000000000" pitchFamily="2" charset="2"/>
              </a:rPr>
              <a:t>可得  轴</a:t>
            </a:r>
            <a:r>
              <a:rPr kumimoji="1" lang="en-US" altLang="zh-CN" sz="2400" b="1" dirty="0">
                <a:latin typeface="Times New Roman" panose="02020603050405020304" pitchFamily="18" charset="0"/>
                <a:sym typeface="Wingdings" panose="05000000000000000000" pitchFamily="2" charset="2"/>
              </a:rPr>
              <a:t>1</a:t>
            </a:r>
            <a:r>
              <a:rPr kumimoji="1" lang="zh-CN" altLang="en-US" sz="2400" b="1" dirty="0">
                <a:latin typeface="Times New Roman" panose="02020603050405020304" pitchFamily="18" charset="0"/>
                <a:sym typeface="Wingdings" panose="05000000000000000000" pitchFamily="2" charset="2"/>
              </a:rPr>
              <a:t>为</a:t>
            </a:r>
            <a:r>
              <a:rPr kumimoji="1" lang="en-US" altLang="zh-CN" sz="2400" b="1" dirty="0">
                <a:latin typeface="Times New Roman" panose="02020603050405020304" pitchFamily="18" charset="0"/>
                <a:sym typeface="Wingdings" panose="05000000000000000000" pitchFamily="2" charset="2"/>
              </a:rPr>
              <a:t>IT5</a:t>
            </a:r>
            <a:r>
              <a:rPr kumimoji="1" lang="zh-CN" altLang="en-US" sz="2400" b="1" dirty="0">
                <a:latin typeface="Times New Roman" panose="02020603050405020304" pitchFamily="18" charset="0"/>
                <a:sym typeface="Wingdings" panose="05000000000000000000" pitchFamily="2" charset="2"/>
              </a:rPr>
              <a:t>，轴</a:t>
            </a:r>
            <a:r>
              <a:rPr kumimoji="1" lang="en-US" altLang="zh-CN" sz="2400" b="1" dirty="0">
                <a:latin typeface="Times New Roman" panose="02020603050405020304" pitchFamily="18" charset="0"/>
                <a:sym typeface="Wingdings" panose="05000000000000000000" pitchFamily="2" charset="2"/>
              </a:rPr>
              <a:t>2</a:t>
            </a:r>
            <a:r>
              <a:rPr kumimoji="1" lang="zh-CN" altLang="en-US" sz="2400" b="1" dirty="0">
                <a:latin typeface="Times New Roman" panose="02020603050405020304" pitchFamily="18" charset="0"/>
                <a:sym typeface="Wingdings" panose="05000000000000000000" pitchFamily="2" charset="2"/>
              </a:rPr>
              <a:t>为</a:t>
            </a:r>
            <a:r>
              <a:rPr kumimoji="1" lang="en-US" altLang="zh-CN" sz="2400" b="1" dirty="0">
                <a:latin typeface="Times New Roman" panose="02020603050405020304" pitchFamily="18" charset="0"/>
                <a:sym typeface="Wingdings" panose="05000000000000000000" pitchFamily="2" charset="2"/>
              </a:rPr>
              <a:t>IT6</a:t>
            </a:r>
            <a:r>
              <a:rPr kumimoji="1" lang="zh-CN" altLang="en-US" sz="2400" b="1" dirty="0" smtClean="0">
                <a:latin typeface="Times New Roman" panose="02020603050405020304" pitchFamily="18" charset="0"/>
                <a:sym typeface="Wingdings" panose="05000000000000000000" pitchFamily="2" charset="2"/>
              </a:rPr>
              <a:t>。</a:t>
            </a:r>
            <a:endParaRPr kumimoji="1" lang="en-US" altLang="zh-CN" sz="2400" b="1" dirty="0" smtClean="0">
              <a:latin typeface="Times New Roman" panose="02020603050405020304" pitchFamily="18" charset="0"/>
              <a:sym typeface="Wingdings" panose="05000000000000000000" pitchFamily="2" charset="2"/>
            </a:endParaRPr>
          </a:p>
          <a:p>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              </a:t>
            </a:r>
            <a:r>
              <a:rPr kumimoji="1" lang="zh-CN" altLang="en-US" sz="2400" b="1" dirty="0" smtClean="0">
                <a:latin typeface="Times New Roman" panose="02020603050405020304" pitchFamily="18" charset="0"/>
                <a:sym typeface="Wingdings" panose="05000000000000000000" pitchFamily="2" charset="2"/>
              </a:rPr>
              <a:t>即</a:t>
            </a:r>
            <a:r>
              <a:rPr kumimoji="1" lang="zh-CN" altLang="en-US" sz="2400" b="1" dirty="0">
                <a:sym typeface="Wingdings" panose="05000000000000000000" pitchFamily="2" charset="2"/>
              </a:rPr>
              <a:t>轴</a:t>
            </a:r>
            <a:r>
              <a:rPr kumimoji="1" lang="en-US" altLang="zh-CN" sz="2400" b="1" dirty="0">
                <a:sym typeface="Wingdings" panose="05000000000000000000" pitchFamily="2" charset="2"/>
              </a:rPr>
              <a:t>1</a:t>
            </a:r>
            <a:r>
              <a:rPr kumimoji="1" lang="zh-CN" altLang="en-US" sz="2400" b="1" dirty="0">
                <a:sym typeface="Wingdings" panose="05000000000000000000" pitchFamily="2" charset="2"/>
              </a:rPr>
              <a:t>比轴</a:t>
            </a:r>
            <a:r>
              <a:rPr kumimoji="1" lang="en-US" altLang="zh-CN" sz="2400" b="1" dirty="0">
                <a:sym typeface="Wingdings" panose="05000000000000000000" pitchFamily="2" charset="2"/>
              </a:rPr>
              <a:t>2</a:t>
            </a:r>
            <a:r>
              <a:rPr kumimoji="1" lang="zh-CN" altLang="en-US" sz="2400" b="1" dirty="0">
                <a:sym typeface="Wingdings" panose="05000000000000000000" pitchFamily="2" charset="2"/>
              </a:rPr>
              <a:t>精度高，所以</a:t>
            </a:r>
            <a:r>
              <a:rPr kumimoji="1" lang="zh-CN" altLang="en-US" sz="2400" b="1" dirty="0">
                <a:solidFill>
                  <a:srgbClr val="CC00FF"/>
                </a:solidFill>
                <a:sym typeface="Wingdings" panose="05000000000000000000" pitchFamily="2" charset="2"/>
              </a:rPr>
              <a:t>轴</a:t>
            </a:r>
            <a:r>
              <a:rPr kumimoji="1" lang="en-US" altLang="zh-CN" sz="2400" b="1" dirty="0">
                <a:solidFill>
                  <a:srgbClr val="CC00FF"/>
                </a:solidFill>
                <a:sym typeface="Wingdings" panose="05000000000000000000" pitchFamily="2" charset="2"/>
              </a:rPr>
              <a:t>1</a:t>
            </a:r>
            <a:r>
              <a:rPr kumimoji="1" lang="zh-CN" altLang="en-US" sz="2400" b="1" dirty="0">
                <a:solidFill>
                  <a:srgbClr val="CC00FF"/>
                </a:solidFill>
                <a:sym typeface="Wingdings" panose="05000000000000000000" pitchFamily="2" charset="2"/>
              </a:rPr>
              <a:t>比轴</a:t>
            </a:r>
            <a:r>
              <a:rPr kumimoji="1" lang="en-US" altLang="zh-CN" sz="2400" b="1" dirty="0">
                <a:solidFill>
                  <a:srgbClr val="CC00FF"/>
                </a:solidFill>
                <a:sym typeface="Wingdings" panose="05000000000000000000" pitchFamily="2" charset="2"/>
              </a:rPr>
              <a:t>2</a:t>
            </a:r>
            <a:r>
              <a:rPr kumimoji="1" lang="zh-CN" altLang="en-US" sz="2400" b="1" dirty="0">
                <a:solidFill>
                  <a:srgbClr val="CC00FF"/>
                </a:solidFill>
                <a:sym typeface="Wingdings" panose="05000000000000000000" pitchFamily="2" charset="2"/>
              </a:rPr>
              <a:t>难加工</a:t>
            </a:r>
            <a:r>
              <a:rPr kumimoji="1" lang="zh-CN" altLang="en-US" sz="2400" b="1" dirty="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24599" name="Text Box 23"/>
          <p:cNvSpPr txBox="1">
            <a:spLocks noChangeArrowheads="1"/>
          </p:cNvSpPr>
          <p:nvPr/>
        </p:nvSpPr>
        <p:spPr bwMode="auto">
          <a:xfrm>
            <a:off x="452500" y="2204864"/>
            <a:ext cx="901741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6</a:t>
            </a:r>
            <a:r>
              <a:rPr lang="en-US" altLang="zh-CN" sz="2400" b="1" dirty="0"/>
              <a:t>.  </a:t>
            </a:r>
            <a:r>
              <a:rPr lang="zh-CN" altLang="en-US" sz="2400" b="1" dirty="0"/>
              <a:t>应用标准公差表、基本偏差数值表查出下列</a:t>
            </a:r>
            <a:r>
              <a:rPr lang="zh-CN" altLang="en-US" sz="2400" b="1" dirty="0" smtClean="0"/>
              <a:t>公差带</a:t>
            </a:r>
            <a:endParaRPr lang="en-US" altLang="zh-CN" sz="2400" b="1" dirty="0" smtClean="0"/>
          </a:p>
          <a:p>
            <a:pPr eaLnBrk="1" hangingPunct="1"/>
            <a:r>
              <a:rPr lang="zh-CN" altLang="en-US" sz="2400" b="1" dirty="0" smtClean="0"/>
              <a:t>上</a:t>
            </a:r>
            <a:r>
              <a:rPr lang="zh-CN" altLang="en-US" sz="2400" b="1" dirty="0"/>
              <a:t>、下偏差数值，并写出在零件图中采用极限偏差的标注形式。</a:t>
            </a:r>
            <a:endParaRPr lang="zh-CN" altLang="en-US" sz="2400" b="1" dirty="0"/>
          </a:p>
        </p:txBody>
      </p:sp>
      <p:sp>
        <p:nvSpPr>
          <p:cNvPr id="24605" name="Rectangle 29"/>
          <p:cNvSpPr>
            <a:spLocks noChangeArrowheads="1"/>
          </p:cNvSpPr>
          <p:nvPr/>
        </p:nvSpPr>
        <p:spPr bwMode="auto">
          <a:xfrm>
            <a:off x="1134108" y="3933056"/>
            <a:ext cx="5444412"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由表</a:t>
            </a:r>
            <a:r>
              <a:rPr kumimoji="1" lang="en-US" altLang="zh-CN" sz="2400" b="1" dirty="0">
                <a:latin typeface="Times New Roman" panose="02020603050405020304" pitchFamily="18" charset="0"/>
                <a:sym typeface="Wingdings" panose="05000000000000000000" pitchFamily="2" charset="2"/>
              </a:rPr>
              <a:t>3.2</a:t>
            </a:r>
            <a:r>
              <a:rPr kumimoji="1" lang="zh-CN" altLang="en-US" sz="2400" b="1" dirty="0">
                <a:latin typeface="Times New Roman" panose="02020603050405020304" pitchFamily="18" charset="0"/>
                <a:sym typeface="Wingdings" panose="05000000000000000000" pitchFamily="2" charset="2"/>
              </a:rPr>
              <a:t>、表</a:t>
            </a:r>
            <a:r>
              <a:rPr kumimoji="1" lang="en-US" altLang="zh-CN" sz="2400" b="1" dirty="0">
                <a:latin typeface="Times New Roman" panose="02020603050405020304" pitchFamily="18" charset="0"/>
                <a:sym typeface="Wingdings" panose="05000000000000000000" pitchFamily="2" charset="2"/>
              </a:rPr>
              <a:t>3.4</a:t>
            </a:r>
            <a:r>
              <a:rPr kumimoji="1" lang="zh-CN" altLang="en-US" sz="2400" b="1" dirty="0">
                <a:latin typeface="Times New Roman" panose="02020603050405020304" pitchFamily="18" charset="0"/>
                <a:sym typeface="Wingdings" panose="05000000000000000000" pitchFamily="2" charset="2"/>
              </a:rPr>
              <a:t>和表</a:t>
            </a:r>
            <a:r>
              <a:rPr kumimoji="1" lang="en-US" altLang="zh-CN" sz="2400" b="1" dirty="0">
                <a:latin typeface="Times New Roman" panose="02020603050405020304" pitchFamily="18" charset="0"/>
                <a:sym typeface="Wingdings" panose="05000000000000000000" pitchFamily="2" charset="2"/>
              </a:rPr>
              <a:t>3.5</a:t>
            </a:r>
            <a:r>
              <a:rPr kumimoji="1" lang="zh-CN" altLang="en-US" sz="2400" b="1" dirty="0">
                <a:latin typeface="Times New Roman" panose="02020603050405020304" pitchFamily="18" charset="0"/>
                <a:sym typeface="Wingdings" panose="05000000000000000000" pitchFamily="2" charset="2"/>
              </a:rPr>
              <a:t>查得</a:t>
            </a:r>
            <a:endParaRPr kumimoji="1" lang="zh-CN" altLang="en-US" sz="2400" b="1" dirty="0">
              <a:latin typeface="Times New Roman" panose="02020603050405020304" pitchFamily="18" charset="0"/>
              <a:sym typeface="Wingdings" panose="05000000000000000000" pitchFamily="2" charset="2"/>
            </a:endParaRPr>
          </a:p>
        </p:txBody>
      </p:sp>
      <p:sp>
        <p:nvSpPr>
          <p:cNvPr id="1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4435" name="Picture 9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4568" y="3035862"/>
            <a:ext cx="7988092" cy="37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36" name="Picture 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560" y="3542920"/>
            <a:ext cx="7704534" cy="354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40" name="Picture 1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564" y="4437112"/>
            <a:ext cx="7597410" cy="86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42" name="Picture 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584" y="5409220"/>
            <a:ext cx="7976474" cy="82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597"/>
                                        </p:tgtEl>
                                        <p:attrNameLst>
                                          <p:attrName>style.visibility</p:attrName>
                                        </p:attrNameLst>
                                      </p:cBhvr>
                                      <p:to>
                                        <p:strVal val="visible"/>
                                      </p:to>
                                    </p:set>
                                    <p:animEffect transition="in" filter="wipe(left)">
                                      <p:cBhvr>
                                        <p:cTn id="7" dur="500"/>
                                        <p:tgtEl>
                                          <p:spTgt spid="245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98"/>
                                        </p:tgtEl>
                                        <p:attrNameLst>
                                          <p:attrName>style.visibility</p:attrName>
                                        </p:attrNameLst>
                                      </p:cBhvr>
                                      <p:to>
                                        <p:strVal val="visible"/>
                                      </p:to>
                                    </p:set>
                                    <p:animEffect transition="in" filter="wipe(left)">
                                      <p:cBhvr>
                                        <p:cTn id="12" dur="3000"/>
                                        <p:tgtEl>
                                          <p:spTgt spid="245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599"/>
                                        </p:tgtEl>
                                        <p:attrNameLst>
                                          <p:attrName>style.visibility</p:attrName>
                                        </p:attrNameLst>
                                      </p:cBhvr>
                                      <p:to>
                                        <p:strVal val="visible"/>
                                      </p:to>
                                    </p:set>
                                    <p:animEffect transition="in" filter="wipe(left)">
                                      <p:cBhvr>
                                        <p:cTn id="17" dur="500"/>
                                        <p:tgtEl>
                                          <p:spTgt spid="245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435"/>
                                        </p:tgtEl>
                                        <p:attrNameLst>
                                          <p:attrName>style.visibility</p:attrName>
                                        </p:attrNameLst>
                                      </p:cBhvr>
                                      <p:to>
                                        <p:strVal val="visible"/>
                                      </p:to>
                                    </p:set>
                                    <p:animEffect transition="in" filter="wipe(left)">
                                      <p:cBhvr>
                                        <p:cTn id="22" dur="500"/>
                                        <p:tgtEl>
                                          <p:spTgt spid="144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436"/>
                                        </p:tgtEl>
                                        <p:attrNameLst>
                                          <p:attrName>style.visibility</p:attrName>
                                        </p:attrNameLst>
                                      </p:cBhvr>
                                      <p:to>
                                        <p:strVal val="visible"/>
                                      </p:to>
                                    </p:set>
                                    <p:animEffect transition="in" filter="wipe(left)">
                                      <p:cBhvr>
                                        <p:cTn id="27" dur="500"/>
                                        <p:tgtEl>
                                          <p:spTgt spid="144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605"/>
                                        </p:tgtEl>
                                        <p:attrNameLst>
                                          <p:attrName>style.visibility</p:attrName>
                                        </p:attrNameLst>
                                      </p:cBhvr>
                                      <p:to>
                                        <p:strVal val="visible"/>
                                      </p:to>
                                    </p:set>
                                    <p:animEffect transition="in" filter="wipe(left)">
                                      <p:cBhvr>
                                        <p:cTn id="32" dur="3000"/>
                                        <p:tgtEl>
                                          <p:spTgt spid="246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440"/>
                                        </p:tgtEl>
                                        <p:attrNameLst>
                                          <p:attrName>style.visibility</p:attrName>
                                        </p:attrNameLst>
                                      </p:cBhvr>
                                      <p:to>
                                        <p:strVal val="visible"/>
                                      </p:to>
                                    </p:set>
                                    <p:animEffect transition="in" filter="wipe(left)">
                                      <p:cBhvr>
                                        <p:cTn id="37" dur="500"/>
                                        <p:tgtEl>
                                          <p:spTgt spid="1444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4442"/>
                                        </p:tgtEl>
                                        <p:attrNameLst>
                                          <p:attrName>style.visibility</p:attrName>
                                        </p:attrNameLst>
                                      </p:cBhvr>
                                      <p:to>
                                        <p:strVal val="visible"/>
                                      </p:to>
                                    </p:set>
                                    <p:animEffect transition="in" filter="wipe(left)">
                                      <p:cBhvr>
                                        <p:cTn id="42" dur="500"/>
                                        <p:tgtEl>
                                          <p:spTgt spid="14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7" grpId="0"/>
      <p:bldP spid="24598" grpId="0"/>
      <p:bldP spid="24599" grpId="0"/>
      <p:bldP spid="246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740532" y="1331124"/>
            <a:ext cx="772285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t>         试</a:t>
            </a:r>
            <a:r>
              <a:rPr lang="zh-CN" altLang="en-US" sz="2400" b="1" dirty="0"/>
              <a:t>不用查表法确定它们的配合公差，</a:t>
            </a:r>
            <a:r>
              <a:rPr lang="en-US" altLang="zh-CN" sz="2400" b="1" dirty="0"/>
              <a:t>IT5</a:t>
            </a:r>
            <a:r>
              <a:rPr lang="zh-CN" altLang="en-US" sz="2400" b="1" dirty="0"/>
              <a:t>、</a:t>
            </a:r>
            <a:r>
              <a:rPr lang="en-US" altLang="zh-CN" sz="2400" b="1" dirty="0"/>
              <a:t>IT6</a:t>
            </a:r>
            <a:r>
              <a:rPr lang="zh-CN" altLang="en-US" sz="2400" b="1" dirty="0" smtClean="0"/>
              <a:t>、</a:t>
            </a:r>
            <a:endParaRPr lang="en-US" altLang="zh-CN" sz="2400" b="1" dirty="0" smtClean="0"/>
          </a:p>
          <a:p>
            <a:pPr eaLnBrk="1" hangingPunct="1"/>
            <a:r>
              <a:rPr lang="en-US" altLang="zh-CN" sz="2400" b="1" dirty="0" smtClean="0"/>
              <a:t>IT7</a:t>
            </a:r>
            <a:r>
              <a:rPr lang="zh-CN" altLang="en-US" sz="2400" b="1" dirty="0" smtClean="0"/>
              <a:t>、</a:t>
            </a:r>
            <a:r>
              <a:rPr lang="en-US" altLang="zh-CN" sz="2400" b="1" dirty="0" smtClean="0"/>
              <a:t>IT8</a:t>
            </a:r>
            <a:r>
              <a:rPr lang="zh-CN" altLang="en-US" sz="2400" b="1" dirty="0" smtClean="0"/>
              <a:t>标准公差</a:t>
            </a:r>
            <a:r>
              <a:rPr lang="zh-CN" altLang="en-US" sz="2400" b="1" dirty="0"/>
              <a:t>值和 </a:t>
            </a:r>
            <a:r>
              <a:rPr lang="en-US" altLang="zh-CN" sz="2400" b="1" dirty="0">
                <a:cs typeface="Arial" panose="020B0604020202020204" pitchFamily="34" charset="0"/>
              </a:rPr>
              <a:t>¢50e5</a:t>
            </a:r>
            <a:r>
              <a:rPr lang="zh-CN" altLang="en-US" sz="2400" b="1" dirty="0">
                <a:cs typeface="Arial" panose="020B0604020202020204" pitchFamily="34" charset="0"/>
              </a:rPr>
              <a:t>、</a:t>
            </a:r>
            <a:r>
              <a:rPr lang="en-US" altLang="zh-CN" sz="2400" b="1" dirty="0">
                <a:cs typeface="Arial" panose="020B0604020202020204" pitchFamily="34" charset="0"/>
              </a:rPr>
              <a:t>¢50E8</a:t>
            </a:r>
            <a:r>
              <a:rPr lang="zh-CN" altLang="en-US" sz="2400" b="1" dirty="0">
                <a:cs typeface="Arial" panose="020B0604020202020204" pitchFamily="34" charset="0"/>
              </a:rPr>
              <a:t>极限偏差。</a:t>
            </a:r>
            <a:endParaRPr lang="zh-CN" altLang="en-US" sz="2400" b="1" baseline="20000" dirty="0">
              <a:cs typeface="Arial" panose="020B0604020202020204" pitchFamily="34" charset="0"/>
            </a:endParaRPr>
          </a:p>
        </p:txBody>
      </p:sp>
      <p:sp>
        <p:nvSpPr>
          <p:cNvPr id="25607" name="Rectangle 7"/>
          <p:cNvSpPr>
            <a:spLocks noChangeArrowheads="1"/>
          </p:cNvSpPr>
          <p:nvPr/>
        </p:nvSpPr>
        <p:spPr bwMode="auto">
          <a:xfrm>
            <a:off x="1460612" y="2101381"/>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25608" name="Rectangle 8"/>
          <p:cNvSpPr>
            <a:spLocks noChangeArrowheads="1"/>
          </p:cNvSpPr>
          <p:nvPr/>
        </p:nvSpPr>
        <p:spPr bwMode="auto">
          <a:xfrm>
            <a:off x="1219758" y="2593474"/>
            <a:ext cx="711761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1</a:t>
            </a:r>
            <a:r>
              <a:rPr kumimoji="1" lang="zh-CN" altLang="en-US" sz="2400" b="1" dirty="0">
                <a:latin typeface="Times New Roman" panose="02020603050405020304" pitchFamily="18" charset="0"/>
              </a:rPr>
              <a:t>）配合公差 ：</a:t>
            </a:r>
            <a:r>
              <a:rPr kumimoji="1" lang="zh-CN" altLang="en-US" sz="2400" b="1" dirty="0">
                <a:latin typeface="宋体" panose="02010600030101010101" pitchFamily="2" charset="-122"/>
              </a:rPr>
              <a:t>① </a:t>
            </a:r>
            <a:r>
              <a:rPr kumimoji="1" lang="en-US" altLang="zh-CN" sz="2400" b="1" dirty="0">
                <a:latin typeface="Times New Roman" panose="02020603050405020304" pitchFamily="18" charset="0"/>
                <a:cs typeface="Times New Roman" panose="02020603050405020304" pitchFamily="18" charset="0"/>
              </a:rPr>
              <a:t>¢50H6/r5</a:t>
            </a:r>
            <a:r>
              <a:rPr kumimoji="1" lang="zh-CN" altLang="en-US" sz="2400" b="1" dirty="0">
                <a:latin typeface="Times New Roman" panose="02020603050405020304" pitchFamily="18" charset="0"/>
                <a:cs typeface="Times New Roman" panose="02020603050405020304" pitchFamily="18" charset="0"/>
              </a:rPr>
              <a:t>，  </a:t>
            </a:r>
            <a:r>
              <a:rPr kumimoji="1" lang="en-US" altLang="zh-CN" sz="2400" b="1" i="1" dirty="0" err="1">
                <a:latin typeface="Times New Roman" panose="02020603050405020304" pitchFamily="18" charset="0"/>
                <a:cs typeface="Times New Roman" panose="02020603050405020304" pitchFamily="18" charset="0"/>
              </a:rPr>
              <a:t>T</a:t>
            </a:r>
            <a:r>
              <a:rPr kumimoji="1" lang="en-US" altLang="zh-CN" sz="2400" b="1" baseline="-25000" dirty="0" err="1">
                <a:latin typeface="Times New Roman" panose="02020603050405020304" pitchFamily="18" charset="0"/>
                <a:cs typeface="Times New Roman" panose="02020603050405020304" pitchFamily="18" charset="0"/>
              </a:rPr>
              <a:t>f</a:t>
            </a:r>
            <a:r>
              <a:rPr kumimoji="1" lang="en-US" altLang="zh-CN" sz="2400" b="1" dirty="0">
                <a:latin typeface="Times New Roman" panose="02020603050405020304" pitchFamily="18" charset="0"/>
                <a:cs typeface="Times New Roman" panose="02020603050405020304" pitchFamily="18" charset="0"/>
              </a:rPr>
              <a:t>=0.027</a:t>
            </a:r>
            <a:r>
              <a:rPr kumimoji="1" lang="zh-CN" altLang="en-US" sz="2400" b="1" dirty="0">
                <a:latin typeface="Times New Roman" panose="02020603050405020304" pitchFamily="18" charset="0"/>
                <a:cs typeface="Times New Roman" panose="02020603050405020304" pitchFamily="18" charset="0"/>
              </a:rPr>
              <a:t>。</a:t>
            </a:r>
            <a:endParaRPr kumimoji="1" lang="zh-CN" altLang="en-US" sz="2400" b="1" dirty="0">
              <a:latin typeface="Times New Roman" panose="02020603050405020304" pitchFamily="18" charset="0"/>
              <a:cs typeface="Times New Roman" panose="02020603050405020304" pitchFamily="18" charset="0"/>
            </a:endParaRPr>
          </a:p>
          <a:p>
            <a:pPr>
              <a:lnSpc>
                <a:spcPct val="120000"/>
              </a:lnSpc>
            </a:pPr>
            <a:r>
              <a:rPr kumimoji="1" lang="zh-CN" altLang="en-US" sz="2400" b="1" dirty="0">
                <a:latin typeface="Times New Roman" panose="02020603050405020304" pitchFamily="18" charset="0"/>
                <a:cs typeface="Times New Roman" panose="02020603050405020304" pitchFamily="18" charset="0"/>
              </a:rPr>
              <a:t>                             </a:t>
            </a:r>
            <a:r>
              <a:rPr kumimoji="1" lang="zh-CN" altLang="en-US" sz="2400" b="1" dirty="0" smtClean="0">
                <a:latin typeface="Times New Roman" panose="02020603050405020304" pitchFamily="18" charset="0"/>
                <a:cs typeface="Times New Roman" panose="02020603050405020304" pitchFamily="18" charset="0"/>
              </a:rPr>
              <a:t>  </a:t>
            </a:r>
            <a:r>
              <a:rPr kumimoji="1" lang="zh-CN" altLang="en-US" sz="2400" b="1" dirty="0"/>
              <a:t>②  </a:t>
            </a:r>
            <a:r>
              <a:rPr kumimoji="1" lang="en-US" altLang="zh-CN" sz="2400" b="1" dirty="0" smtClean="0"/>
              <a:t>¢50H8/e7</a:t>
            </a:r>
            <a:r>
              <a:rPr kumimoji="1" lang="zh-CN" altLang="en-US" sz="2400" b="1" dirty="0" smtClean="0"/>
              <a:t>，</a:t>
            </a:r>
            <a:r>
              <a:rPr kumimoji="1" lang="en-US" altLang="zh-CN" sz="2400" b="1" i="1" dirty="0" err="1" smtClean="0"/>
              <a:t>T</a:t>
            </a:r>
            <a:r>
              <a:rPr kumimoji="1" lang="en-US" altLang="zh-CN" sz="2400" b="1" baseline="-25000" dirty="0" err="1" smtClean="0"/>
              <a:t>f</a:t>
            </a:r>
            <a:r>
              <a:rPr kumimoji="1" lang="en-US" altLang="zh-CN" sz="2400" b="1" dirty="0" smtClean="0"/>
              <a:t>=0.064</a:t>
            </a:r>
            <a:r>
              <a:rPr kumimoji="1" lang="zh-CN" altLang="en-US" sz="2400" b="1" dirty="0"/>
              <a:t>。</a:t>
            </a:r>
            <a:r>
              <a:rPr kumimoji="1" lang="en-US" altLang="zh-CN" sz="2400" b="1" dirty="0"/>
              <a:t>.</a:t>
            </a:r>
            <a:endParaRPr kumimoji="1" lang="en-US" altLang="zh-CN" sz="2400" dirty="0"/>
          </a:p>
        </p:txBody>
      </p:sp>
      <p:sp>
        <p:nvSpPr>
          <p:cNvPr id="25609" name="Rectangle 9"/>
          <p:cNvSpPr>
            <a:spLocks noChangeArrowheads="1"/>
          </p:cNvSpPr>
          <p:nvPr/>
        </p:nvSpPr>
        <p:spPr bwMode="auto">
          <a:xfrm>
            <a:off x="1208584" y="3534107"/>
            <a:ext cx="763884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2</a:t>
            </a:r>
            <a:r>
              <a:rPr kumimoji="1" lang="zh-CN" altLang="en-US" sz="2400" b="1" dirty="0">
                <a:latin typeface="Times New Roman" panose="02020603050405020304" pitchFamily="18" charset="0"/>
              </a:rPr>
              <a:t>）标准公差值：</a:t>
            </a:r>
            <a:r>
              <a:rPr kumimoji="1" lang="zh-CN" altLang="en-US" sz="2400" b="1" dirty="0">
                <a:latin typeface="宋体" panose="02010600030101010101" pitchFamily="2" charset="-122"/>
              </a:rPr>
              <a:t>① </a:t>
            </a:r>
            <a:r>
              <a:rPr kumimoji="1" lang="en-US" altLang="zh-CN" sz="2400" b="1" dirty="0" smtClean="0">
                <a:latin typeface="Times New Roman" panose="02020603050405020304" pitchFamily="18" charset="0"/>
                <a:cs typeface="Times New Roman" panose="02020603050405020304" pitchFamily="18" charset="0"/>
              </a:rPr>
              <a:t>IT5 = 0.011</a:t>
            </a:r>
            <a:r>
              <a:rPr kumimoji="1" lang="zh-CN" altLang="en-US" sz="2400" b="1" dirty="0" smtClean="0">
                <a:latin typeface="Times New Roman" panose="02020603050405020304" pitchFamily="18" charset="0"/>
                <a:cs typeface="Times New Roman" panose="02020603050405020304" pitchFamily="18" charset="0"/>
              </a:rPr>
              <a:t>，  </a:t>
            </a:r>
            <a:r>
              <a:rPr kumimoji="1" lang="zh-CN" altLang="en-US" sz="2400" b="1" dirty="0"/>
              <a:t>②</a:t>
            </a:r>
            <a:r>
              <a:rPr kumimoji="1" lang="zh-CN" altLang="en-US" sz="2400" dirty="0"/>
              <a:t>   </a:t>
            </a:r>
            <a:r>
              <a:rPr kumimoji="1" lang="en-US" altLang="zh-CN" sz="2400" dirty="0" smtClean="0"/>
              <a:t>IT6 = 0.016</a:t>
            </a:r>
            <a:r>
              <a:rPr kumimoji="1" lang="en-US" altLang="zh-CN" sz="2400" dirty="0"/>
              <a:t>,</a:t>
            </a:r>
            <a:endParaRPr kumimoji="1" lang="en-US" altLang="zh-CN" sz="2400" dirty="0"/>
          </a:p>
          <a:p>
            <a:pPr>
              <a:lnSpc>
                <a:spcPct val="120000"/>
              </a:lnSpc>
            </a:pPr>
            <a:r>
              <a:rPr kumimoji="1" lang="en-US" altLang="zh-CN" sz="2400" b="1" dirty="0">
                <a:latin typeface="宋体" panose="02010600030101010101" pitchFamily="2" charset="-122"/>
              </a:rPr>
              <a:t>                </a:t>
            </a:r>
            <a:r>
              <a:rPr kumimoji="1" lang="en-US" altLang="zh-CN" sz="2400" b="1" dirty="0" smtClean="0">
                <a:latin typeface="宋体" panose="02010600030101010101" pitchFamily="2" charset="-122"/>
              </a:rPr>
              <a:t> </a:t>
            </a:r>
            <a:r>
              <a:rPr kumimoji="1" lang="en-US" altLang="zh-CN" sz="2400" b="1" dirty="0">
                <a:latin typeface="宋体" panose="02010600030101010101" pitchFamily="2" charset="-122"/>
              </a:rPr>
              <a:t>③ </a:t>
            </a:r>
            <a:r>
              <a:rPr kumimoji="1" lang="en-US" altLang="zh-CN" sz="2400" b="1" dirty="0" smtClean="0">
                <a:latin typeface="宋体" panose="02010600030101010101" pitchFamily="2" charset="-122"/>
              </a:rPr>
              <a:t>IT7</a:t>
            </a:r>
            <a:r>
              <a:rPr kumimoji="1" lang="en-US" altLang="zh-CN" sz="2400" b="1" dirty="0" smtClean="0">
                <a:latin typeface="Times New Roman" panose="02020603050405020304" pitchFamily="18" charset="0"/>
                <a:cs typeface="Times New Roman" panose="02020603050405020304" pitchFamily="18" charset="0"/>
              </a:rPr>
              <a:t> =</a:t>
            </a:r>
            <a:r>
              <a:rPr kumimoji="1" lang="en-US" altLang="zh-CN" sz="2400" b="1" dirty="0" smtClean="0">
                <a:latin typeface="宋体" panose="02010600030101010101" pitchFamily="2" charset="-122"/>
              </a:rPr>
              <a:t>0.025</a:t>
            </a:r>
            <a:r>
              <a:rPr kumimoji="1" lang="zh-CN" altLang="en-US" sz="2400" b="1" dirty="0">
                <a:latin typeface="宋体" panose="02010600030101010101" pitchFamily="2" charset="-122"/>
              </a:rPr>
              <a:t>， ④ </a:t>
            </a:r>
            <a:r>
              <a:rPr kumimoji="1" lang="en-US" altLang="zh-CN" sz="2400" b="1" dirty="0">
                <a:latin typeface="宋体" panose="02010600030101010101" pitchFamily="2" charset="-122"/>
              </a:rPr>
              <a:t>IT8 </a:t>
            </a:r>
            <a:r>
              <a:rPr kumimoji="1" lang="en-US" altLang="zh-CN" sz="2400" b="1" dirty="0">
                <a:latin typeface="Times New Roman" panose="02020603050405020304" pitchFamily="18" charset="0"/>
                <a:cs typeface="Times New Roman" panose="02020603050405020304" pitchFamily="18" charset="0"/>
              </a:rPr>
              <a:t>=</a:t>
            </a:r>
            <a:r>
              <a:rPr kumimoji="1" lang="en-US" altLang="zh-CN" sz="2400" b="1" dirty="0" smtClean="0">
                <a:latin typeface="宋体" panose="02010600030101010101" pitchFamily="2" charset="-122"/>
              </a:rPr>
              <a:t> </a:t>
            </a:r>
            <a:r>
              <a:rPr kumimoji="1" lang="en-US" altLang="zh-CN" sz="2400" b="1" dirty="0">
                <a:latin typeface="宋体" panose="02010600030101010101" pitchFamily="2" charset="-122"/>
              </a:rPr>
              <a:t>0.039</a:t>
            </a:r>
            <a:r>
              <a:rPr kumimoji="1" lang="zh-CN" altLang="en-US" sz="2400" b="1" dirty="0">
                <a:latin typeface="宋体" panose="02010600030101010101" pitchFamily="2" charset="-122"/>
              </a:rPr>
              <a:t>。</a:t>
            </a:r>
            <a:r>
              <a:rPr kumimoji="1" lang="zh-CN" altLang="en-US" sz="2400" b="1" dirty="0">
                <a:latin typeface="Times New Roman" panose="02020603050405020304" pitchFamily="18" charset="0"/>
                <a:cs typeface="Times New Roman" panose="02020603050405020304" pitchFamily="18" charset="0"/>
              </a:rPr>
              <a:t>                           </a:t>
            </a:r>
            <a:endParaRPr kumimoji="1" lang="zh-CN" altLang="en-US" sz="2400" b="1" dirty="0"/>
          </a:p>
        </p:txBody>
      </p:sp>
      <p:sp>
        <p:nvSpPr>
          <p:cNvPr id="25610" name="Text Box 10"/>
          <p:cNvSpPr txBox="1">
            <a:spLocks noChangeArrowheads="1"/>
          </p:cNvSpPr>
          <p:nvPr/>
        </p:nvSpPr>
        <p:spPr bwMode="auto">
          <a:xfrm>
            <a:off x="1312850" y="4512836"/>
            <a:ext cx="425221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(3 ) ¢50e5</a:t>
            </a:r>
            <a:r>
              <a:rPr lang="zh-CN" altLang="en-US" sz="2400" b="1" dirty="0"/>
              <a:t>的极限偏差：</a:t>
            </a:r>
            <a:endParaRPr lang="zh-CN" altLang="en-US" sz="2400" b="1" dirty="0"/>
          </a:p>
          <a:p>
            <a:pPr eaLnBrk="1" hangingPunct="1"/>
            <a:r>
              <a:rPr lang="zh-CN" altLang="en-US" sz="2400" b="1" dirty="0"/>
              <a:t>      </a:t>
            </a:r>
            <a:r>
              <a:rPr lang="en-US" altLang="zh-CN" sz="2400" b="1" dirty="0" err="1"/>
              <a:t>es</a:t>
            </a:r>
            <a:r>
              <a:rPr lang="en-US" altLang="zh-CN" sz="2400" b="1" dirty="0"/>
              <a:t>=-50</a:t>
            </a:r>
            <a:r>
              <a:rPr lang="el-GR" altLang="zh-CN" sz="2400" b="1" dirty="0">
                <a:cs typeface="Arial" panose="020B0604020202020204" pitchFamily="34" charset="0"/>
              </a:rPr>
              <a:t>μ</a:t>
            </a:r>
            <a:r>
              <a:rPr lang="en-US" altLang="zh-CN" sz="2400" b="1" dirty="0">
                <a:cs typeface="Arial" panose="020B0604020202020204" pitchFamily="34" charset="0"/>
              </a:rPr>
              <a:t>m, </a:t>
            </a:r>
            <a:r>
              <a:rPr lang="en-US" altLang="zh-CN" sz="2400" b="1" dirty="0" err="1">
                <a:cs typeface="Arial" panose="020B0604020202020204" pitchFamily="34" charset="0"/>
              </a:rPr>
              <a:t>ei</a:t>
            </a:r>
            <a:r>
              <a:rPr lang="en-US" altLang="zh-CN" sz="2400" b="1" dirty="0">
                <a:cs typeface="Arial" panose="020B0604020202020204" pitchFamily="34" charset="0"/>
              </a:rPr>
              <a:t>=-61 </a:t>
            </a:r>
            <a:r>
              <a:rPr lang="el-GR" altLang="zh-CN" sz="1800" b="1" dirty="0"/>
              <a:t>μ</a:t>
            </a:r>
            <a:r>
              <a:rPr lang="en-US" altLang="zh-CN" sz="1800" b="1" dirty="0"/>
              <a:t>m</a:t>
            </a:r>
            <a:r>
              <a:rPr lang="zh-CN" altLang="en-US" sz="2400" b="1" dirty="0"/>
              <a:t>。</a:t>
            </a:r>
            <a:endParaRPr lang="zh-CN" altLang="el-GR" sz="2400" b="1" dirty="0"/>
          </a:p>
        </p:txBody>
      </p:sp>
      <p:sp>
        <p:nvSpPr>
          <p:cNvPr id="25612" name="Text Box 12"/>
          <p:cNvSpPr txBox="1">
            <a:spLocks noChangeArrowheads="1"/>
          </p:cNvSpPr>
          <p:nvPr/>
        </p:nvSpPr>
        <p:spPr bwMode="auto">
          <a:xfrm>
            <a:off x="1301181" y="5370311"/>
            <a:ext cx="437189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(4 ) ¢50E8</a:t>
            </a:r>
            <a:r>
              <a:rPr lang="zh-CN" altLang="en-US" sz="2400" b="1" dirty="0"/>
              <a:t>的极限偏差：</a:t>
            </a:r>
            <a:endParaRPr lang="zh-CN" altLang="en-US" sz="2400" b="1" dirty="0"/>
          </a:p>
          <a:p>
            <a:pPr eaLnBrk="1" hangingPunct="1"/>
            <a:r>
              <a:rPr lang="zh-CN" altLang="en-US" sz="2400" b="1" dirty="0"/>
              <a:t>       </a:t>
            </a:r>
            <a:r>
              <a:rPr lang="en-US" altLang="zh-CN" sz="2400" b="1" dirty="0"/>
              <a:t>ES=+89</a:t>
            </a:r>
            <a:r>
              <a:rPr lang="el-GR" altLang="zh-CN" sz="2400" b="1" dirty="0">
                <a:cs typeface="Arial" panose="020B0604020202020204" pitchFamily="34" charset="0"/>
              </a:rPr>
              <a:t>μ</a:t>
            </a:r>
            <a:r>
              <a:rPr lang="en-US" altLang="zh-CN" sz="2400" b="1" dirty="0" err="1">
                <a:cs typeface="Arial" panose="020B0604020202020204" pitchFamily="34" charset="0"/>
              </a:rPr>
              <a:t>m,EI</a:t>
            </a:r>
            <a:r>
              <a:rPr lang="en-US" altLang="zh-CN" sz="2400" b="1" dirty="0">
                <a:cs typeface="Arial" panose="020B0604020202020204" pitchFamily="34" charset="0"/>
              </a:rPr>
              <a:t>=+50 </a:t>
            </a:r>
            <a:r>
              <a:rPr lang="el-GR" altLang="zh-CN" sz="1800" b="1" dirty="0"/>
              <a:t>μ</a:t>
            </a:r>
            <a:r>
              <a:rPr lang="en-US" altLang="zh-CN" sz="1800" b="1" dirty="0"/>
              <a:t>m</a:t>
            </a:r>
            <a:r>
              <a:rPr lang="zh-CN" altLang="en-US" sz="2400" b="1" dirty="0"/>
              <a:t>。</a:t>
            </a:r>
            <a:endParaRPr lang="zh-CN" altLang="el-GR" sz="2400" b="1" dirty="0"/>
          </a:p>
        </p:txBody>
      </p:sp>
      <p:sp>
        <p:nvSpPr>
          <p:cNvPr id="12"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5505" name="Picture 1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60612" y="650390"/>
            <a:ext cx="6397538" cy="747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09" name="Picture 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8587" y="4650231"/>
            <a:ext cx="3558809" cy="506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511" name="Picture 1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5008" y="5556440"/>
            <a:ext cx="3420380" cy="53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505"/>
                                        </p:tgtEl>
                                        <p:attrNameLst>
                                          <p:attrName>style.visibility</p:attrName>
                                        </p:attrNameLst>
                                      </p:cBhvr>
                                      <p:to>
                                        <p:strVal val="visible"/>
                                      </p:to>
                                    </p:set>
                                    <p:animEffect transition="in" filter="wipe(left)">
                                      <p:cBhvr>
                                        <p:cTn id="7" dur="500"/>
                                        <p:tgtEl>
                                          <p:spTgt spid="155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wipe(left)">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wipe(left)">
                                      <p:cBhvr>
                                        <p:cTn id="17" dur="3000"/>
                                        <p:tgtEl>
                                          <p:spTgt spid="2560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08"/>
                                        </p:tgtEl>
                                        <p:attrNameLst>
                                          <p:attrName>style.visibility</p:attrName>
                                        </p:attrNameLst>
                                      </p:cBhvr>
                                      <p:to>
                                        <p:strVal val="visible"/>
                                      </p:to>
                                    </p:set>
                                    <p:animEffect transition="in" filter="wipe(left)">
                                      <p:cBhvr>
                                        <p:cTn id="22" dur="3000"/>
                                        <p:tgtEl>
                                          <p:spTgt spid="2560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609"/>
                                        </p:tgtEl>
                                        <p:attrNameLst>
                                          <p:attrName>style.visibility</p:attrName>
                                        </p:attrNameLst>
                                      </p:cBhvr>
                                      <p:to>
                                        <p:strVal val="visible"/>
                                      </p:to>
                                    </p:set>
                                    <p:animEffect transition="in" filter="wipe(left)">
                                      <p:cBhvr>
                                        <p:cTn id="27" dur="3000"/>
                                        <p:tgtEl>
                                          <p:spTgt spid="256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610"/>
                                        </p:tgtEl>
                                        <p:attrNameLst>
                                          <p:attrName>style.visibility</p:attrName>
                                        </p:attrNameLst>
                                      </p:cBhvr>
                                      <p:to>
                                        <p:strVal val="visible"/>
                                      </p:to>
                                    </p:set>
                                    <p:animEffect transition="in" filter="wipe(left)">
                                      <p:cBhvr>
                                        <p:cTn id="32" dur="500"/>
                                        <p:tgtEl>
                                          <p:spTgt spid="256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509"/>
                                        </p:tgtEl>
                                        <p:attrNameLst>
                                          <p:attrName>style.visibility</p:attrName>
                                        </p:attrNameLst>
                                      </p:cBhvr>
                                      <p:to>
                                        <p:strVal val="visible"/>
                                      </p:to>
                                    </p:set>
                                    <p:animEffect transition="in" filter="wipe(left)">
                                      <p:cBhvr>
                                        <p:cTn id="37" dur="500"/>
                                        <p:tgtEl>
                                          <p:spTgt spid="1550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612"/>
                                        </p:tgtEl>
                                        <p:attrNameLst>
                                          <p:attrName>style.visibility</p:attrName>
                                        </p:attrNameLst>
                                      </p:cBhvr>
                                      <p:to>
                                        <p:strVal val="visible"/>
                                      </p:to>
                                    </p:set>
                                    <p:animEffect transition="in" filter="wipe(left)">
                                      <p:cBhvr>
                                        <p:cTn id="42" dur="500"/>
                                        <p:tgtEl>
                                          <p:spTgt spid="256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511"/>
                                        </p:tgtEl>
                                        <p:attrNameLst>
                                          <p:attrName>style.visibility</p:attrName>
                                        </p:attrNameLst>
                                      </p:cBhvr>
                                      <p:to>
                                        <p:strVal val="visible"/>
                                      </p:to>
                                    </p:set>
                                    <p:animEffect transition="in" filter="wipe(left)">
                                      <p:cBhvr>
                                        <p:cTn id="47" dur="500"/>
                                        <p:tgtEl>
                                          <p:spTgt spid="15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7" grpId="0"/>
      <p:bldP spid="25608" grpId="0"/>
      <p:bldP spid="25609" grpId="0"/>
      <p:bldP spid="25610" grpId="0"/>
      <p:bldP spid="256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Text Box 6"/>
          <p:cNvSpPr txBox="1">
            <a:spLocks noChangeArrowheads="1"/>
          </p:cNvSpPr>
          <p:nvPr/>
        </p:nvSpPr>
        <p:spPr bwMode="auto">
          <a:xfrm>
            <a:off x="632520" y="1088740"/>
            <a:ext cx="795204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zh-CN" altLang="en-US" sz="2400" b="1" dirty="0"/>
              <a:t>试不用查表法计算</a:t>
            </a:r>
            <a:r>
              <a:rPr lang="en-US" altLang="zh-CN" sz="2400" b="1" dirty="0">
                <a:cs typeface="Arial" panose="020B0604020202020204" pitchFamily="34" charset="0"/>
              </a:rPr>
              <a:t>¢30H7/n6</a:t>
            </a:r>
            <a:r>
              <a:rPr lang="zh-CN" altLang="en-US" sz="2400" b="1" dirty="0">
                <a:cs typeface="Arial" panose="020B0604020202020204" pitchFamily="34" charset="0"/>
              </a:rPr>
              <a:t>与</a:t>
            </a:r>
            <a:r>
              <a:rPr lang="en-US" altLang="zh-CN" sz="2400" b="1" dirty="0"/>
              <a:t>¢30T7/h6</a:t>
            </a:r>
            <a:r>
              <a:rPr lang="zh-CN" altLang="en-US" sz="2400" b="1" dirty="0"/>
              <a:t>的配合公差，并画 出尺寸公差带图。</a:t>
            </a:r>
            <a:endParaRPr lang="zh-CN" altLang="en-US" sz="2400" b="1" dirty="0"/>
          </a:p>
        </p:txBody>
      </p:sp>
      <p:sp>
        <p:nvSpPr>
          <p:cNvPr id="26631" name="Rectangle 7"/>
          <p:cNvSpPr>
            <a:spLocks noChangeArrowheads="1"/>
          </p:cNvSpPr>
          <p:nvPr/>
        </p:nvSpPr>
        <p:spPr bwMode="auto">
          <a:xfrm>
            <a:off x="1274403" y="1938449"/>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26634" name="Rectangle 10"/>
          <p:cNvSpPr>
            <a:spLocks noChangeArrowheads="1"/>
          </p:cNvSpPr>
          <p:nvPr/>
        </p:nvSpPr>
        <p:spPr bwMode="auto">
          <a:xfrm>
            <a:off x="1030982" y="3248980"/>
            <a:ext cx="421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t>（</a:t>
            </a:r>
            <a:r>
              <a:rPr kumimoji="1" lang="en-US" altLang="zh-CN" sz="2400" b="1" dirty="0"/>
              <a:t>2</a:t>
            </a:r>
            <a:r>
              <a:rPr kumimoji="1" lang="zh-CN" altLang="en-US" sz="2400" b="1" dirty="0"/>
              <a:t>）尺寸公差带图：</a:t>
            </a:r>
            <a:endParaRPr kumimoji="1" lang="zh-CN" altLang="en-US" sz="2400" b="1" dirty="0"/>
          </a:p>
        </p:txBody>
      </p:sp>
      <p:sp>
        <p:nvSpPr>
          <p:cNvPr id="3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6467" name="Picture 8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9687" y="548680"/>
            <a:ext cx="5891565" cy="598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68" name="Picture 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564" y="2348880"/>
            <a:ext cx="67532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69" name="Picture 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8144" y="3681028"/>
            <a:ext cx="3200400"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70" name="Picture 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992" y="3701566"/>
            <a:ext cx="345757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467"/>
                                        </p:tgtEl>
                                        <p:attrNameLst>
                                          <p:attrName>style.visibility</p:attrName>
                                        </p:attrNameLst>
                                      </p:cBhvr>
                                      <p:to>
                                        <p:strVal val="visible"/>
                                      </p:to>
                                    </p:set>
                                    <p:animEffect transition="in" filter="wipe(left)">
                                      <p:cBhvr>
                                        <p:cTn id="7" dur="500"/>
                                        <p:tgtEl>
                                          <p:spTgt spid="164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wipe(left)">
                                      <p:cBhvr>
                                        <p:cTn id="12" dur="500"/>
                                        <p:tgtEl>
                                          <p:spTgt spid="266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631"/>
                                        </p:tgtEl>
                                        <p:attrNameLst>
                                          <p:attrName>style.visibility</p:attrName>
                                        </p:attrNameLst>
                                      </p:cBhvr>
                                      <p:to>
                                        <p:strVal val="visible"/>
                                      </p:to>
                                    </p:set>
                                    <p:animEffect transition="in" filter="wipe(left)">
                                      <p:cBhvr>
                                        <p:cTn id="17" dur="3000"/>
                                        <p:tgtEl>
                                          <p:spTgt spid="266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6468"/>
                                        </p:tgtEl>
                                        <p:attrNameLst>
                                          <p:attrName>style.visibility</p:attrName>
                                        </p:attrNameLst>
                                      </p:cBhvr>
                                      <p:to>
                                        <p:strVal val="visible"/>
                                      </p:to>
                                    </p:set>
                                    <p:animEffect transition="in" filter="wipe(left)">
                                      <p:cBhvr>
                                        <p:cTn id="22" dur="500"/>
                                        <p:tgtEl>
                                          <p:spTgt spid="1646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634"/>
                                        </p:tgtEl>
                                        <p:attrNameLst>
                                          <p:attrName>style.visibility</p:attrName>
                                        </p:attrNameLst>
                                      </p:cBhvr>
                                      <p:to>
                                        <p:strVal val="visible"/>
                                      </p:to>
                                    </p:set>
                                    <p:animEffect transition="in" filter="wipe(left)">
                                      <p:cBhvr>
                                        <p:cTn id="27" dur="500"/>
                                        <p:tgtEl>
                                          <p:spTgt spid="2663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469"/>
                                        </p:tgtEl>
                                        <p:attrNameLst>
                                          <p:attrName>style.visibility</p:attrName>
                                        </p:attrNameLst>
                                      </p:cBhvr>
                                      <p:to>
                                        <p:strVal val="visible"/>
                                      </p:to>
                                    </p:set>
                                    <p:anim calcmode="lin" valueType="num">
                                      <p:cBhvr additive="base">
                                        <p:cTn id="32" dur="500" fill="hold"/>
                                        <p:tgtEl>
                                          <p:spTgt spid="16469"/>
                                        </p:tgtEl>
                                        <p:attrNameLst>
                                          <p:attrName>ppt_x</p:attrName>
                                        </p:attrNameLst>
                                      </p:cBhvr>
                                      <p:tavLst>
                                        <p:tav tm="0">
                                          <p:val>
                                            <p:strVal val="#ppt_x"/>
                                          </p:val>
                                        </p:tav>
                                        <p:tav tm="100000">
                                          <p:val>
                                            <p:strVal val="#ppt_x"/>
                                          </p:val>
                                        </p:tav>
                                      </p:tavLst>
                                    </p:anim>
                                    <p:anim calcmode="lin" valueType="num">
                                      <p:cBhvr additive="base">
                                        <p:cTn id="33" dur="500" fill="hold"/>
                                        <p:tgtEl>
                                          <p:spTgt spid="1646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470"/>
                                        </p:tgtEl>
                                        <p:attrNameLst>
                                          <p:attrName>style.visibility</p:attrName>
                                        </p:attrNameLst>
                                      </p:cBhvr>
                                      <p:to>
                                        <p:strVal val="visible"/>
                                      </p:to>
                                    </p:set>
                                    <p:anim calcmode="lin" valueType="num">
                                      <p:cBhvr additive="base">
                                        <p:cTn id="38" dur="500" fill="hold"/>
                                        <p:tgtEl>
                                          <p:spTgt spid="16470"/>
                                        </p:tgtEl>
                                        <p:attrNameLst>
                                          <p:attrName>ppt_x</p:attrName>
                                        </p:attrNameLst>
                                      </p:cBhvr>
                                      <p:tavLst>
                                        <p:tav tm="0">
                                          <p:val>
                                            <p:strVal val="1+#ppt_w/2"/>
                                          </p:val>
                                        </p:tav>
                                        <p:tav tm="100000">
                                          <p:val>
                                            <p:strVal val="#ppt_x"/>
                                          </p:val>
                                        </p:tav>
                                      </p:tavLst>
                                    </p:anim>
                                    <p:anim calcmode="lin" valueType="num">
                                      <p:cBhvr additive="base">
                                        <p:cTn id="39" dur="500" fill="hold"/>
                                        <p:tgtEl>
                                          <p:spTgt spid="164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1" grpId="0"/>
      <p:bldP spid="266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86" name="Text Box 38"/>
          <p:cNvSpPr txBox="1">
            <a:spLocks noChangeArrowheads="1"/>
          </p:cNvSpPr>
          <p:nvPr/>
        </p:nvSpPr>
        <p:spPr bwMode="auto">
          <a:xfrm>
            <a:off x="1106573" y="772651"/>
            <a:ext cx="84189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9. </a:t>
            </a:r>
            <a:r>
              <a:rPr lang="zh-CN" altLang="en-US" sz="2400" b="1" dirty="0"/>
              <a:t>试用标准公差和基本偏差数值表确定下列孔轴公差带代号。</a:t>
            </a:r>
            <a:endParaRPr lang="zh-CN" altLang="en-US" sz="2400" b="1" dirty="0"/>
          </a:p>
        </p:txBody>
      </p:sp>
      <p:sp>
        <p:nvSpPr>
          <p:cNvPr id="27691" name="Text Box 43"/>
          <p:cNvSpPr txBox="1">
            <a:spLocks noChangeArrowheads="1"/>
          </p:cNvSpPr>
          <p:nvPr/>
        </p:nvSpPr>
        <p:spPr bwMode="auto">
          <a:xfrm>
            <a:off x="1142577" y="2634007"/>
            <a:ext cx="633070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10.  </a:t>
            </a:r>
            <a:r>
              <a:rPr lang="zh-CN" altLang="en-US" sz="2400" b="1" dirty="0"/>
              <a:t>设孔、轴的公称尺寸和使用要求如下：</a:t>
            </a:r>
            <a:endParaRPr lang="zh-CN" altLang="en-US" sz="2400" b="1" dirty="0"/>
          </a:p>
        </p:txBody>
      </p:sp>
      <p:sp>
        <p:nvSpPr>
          <p:cNvPr id="27693" name="Text Box 45"/>
          <p:cNvSpPr txBox="1">
            <a:spLocks noChangeArrowheads="1"/>
          </p:cNvSpPr>
          <p:nvPr/>
        </p:nvSpPr>
        <p:spPr bwMode="auto">
          <a:xfrm>
            <a:off x="524508" y="4614227"/>
            <a:ext cx="786928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        试确定以上各组的配合制、公差等级及其配合，并画出尺寸公差带图。</a:t>
            </a:r>
            <a:endParaRPr lang="zh-CN" altLang="en-US" sz="2400" b="1" dirty="0"/>
          </a:p>
        </p:txBody>
      </p:sp>
      <p:sp>
        <p:nvSpPr>
          <p:cNvPr id="10"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7548" name="Picture 1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0572" y="1307697"/>
            <a:ext cx="7884876" cy="426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51" name="Picture 1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572" y="1733907"/>
            <a:ext cx="805680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55" name="Picture 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2560" y="3138063"/>
            <a:ext cx="6842813" cy="146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86"/>
                                        </p:tgtEl>
                                        <p:attrNameLst>
                                          <p:attrName>style.visibility</p:attrName>
                                        </p:attrNameLst>
                                      </p:cBhvr>
                                      <p:to>
                                        <p:strVal val="visible"/>
                                      </p:to>
                                    </p:set>
                                    <p:animEffect transition="in" filter="wipe(left)">
                                      <p:cBhvr>
                                        <p:cTn id="7" dur="500"/>
                                        <p:tgtEl>
                                          <p:spTgt spid="276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548"/>
                                        </p:tgtEl>
                                        <p:attrNameLst>
                                          <p:attrName>style.visibility</p:attrName>
                                        </p:attrNameLst>
                                      </p:cBhvr>
                                      <p:to>
                                        <p:strVal val="visible"/>
                                      </p:to>
                                    </p:set>
                                    <p:animEffect transition="in" filter="wipe(left)">
                                      <p:cBhvr>
                                        <p:cTn id="12" dur="500"/>
                                        <p:tgtEl>
                                          <p:spTgt spid="175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551"/>
                                        </p:tgtEl>
                                        <p:attrNameLst>
                                          <p:attrName>style.visibility</p:attrName>
                                        </p:attrNameLst>
                                      </p:cBhvr>
                                      <p:to>
                                        <p:strVal val="visible"/>
                                      </p:to>
                                    </p:set>
                                    <p:animEffect transition="in" filter="wipe(left)">
                                      <p:cBhvr>
                                        <p:cTn id="17" dur="500"/>
                                        <p:tgtEl>
                                          <p:spTgt spid="175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91"/>
                                        </p:tgtEl>
                                        <p:attrNameLst>
                                          <p:attrName>style.visibility</p:attrName>
                                        </p:attrNameLst>
                                      </p:cBhvr>
                                      <p:to>
                                        <p:strVal val="visible"/>
                                      </p:to>
                                    </p:set>
                                    <p:animEffect transition="in" filter="wipe(left)">
                                      <p:cBhvr>
                                        <p:cTn id="22" dur="500"/>
                                        <p:tgtEl>
                                          <p:spTgt spid="2769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555"/>
                                        </p:tgtEl>
                                        <p:attrNameLst>
                                          <p:attrName>style.visibility</p:attrName>
                                        </p:attrNameLst>
                                      </p:cBhvr>
                                      <p:to>
                                        <p:strVal val="visible"/>
                                      </p:to>
                                    </p:set>
                                    <p:animEffect transition="in" filter="wipe(left)">
                                      <p:cBhvr>
                                        <p:cTn id="27" dur="500"/>
                                        <p:tgtEl>
                                          <p:spTgt spid="175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693"/>
                                        </p:tgtEl>
                                        <p:attrNameLst>
                                          <p:attrName>style.visibility</p:attrName>
                                        </p:attrNameLst>
                                      </p:cBhvr>
                                      <p:to>
                                        <p:strVal val="visible"/>
                                      </p:to>
                                    </p:set>
                                    <p:animEffect transition="in" filter="wipe(left)">
                                      <p:cBhvr>
                                        <p:cTn id="32" dur="500"/>
                                        <p:tgtEl>
                                          <p:spTgt spid="27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6" grpId="0"/>
      <p:bldP spid="27691" grpId="0"/>
      <p:bldP spid="2769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Text Box 4"/>
          <p:cNvSpPr txBox="1">
            <a:spLocks noChangeArrowheads="1"/>
          </p:cNvSpPr>
          <p:nvPr/>
        </p:nvSpPr>
        <p:spPr bwMode="auto">
          <a:xfrm>
            <a:off x="759959" y="2070684"/>
            <a:ext cx="487045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2</a:t>
            </a:r>
            <a:r>
              <a:rPr lang="zh-CN" altLang="en-US" sz="2400" b="1" dirty="0"/>
              <a:t>）公差带图为：</a:t>
            </a:r>
            <a:endParaRPr lang="zh-CN" altLang="en-US" sz="2400" b="1" dirty="0"/>
          </a:p>
        </p:txBody>
      </p:sp>
      <p:sp>
        <p:nvSpPr>
          <p:cNvPr id="28726" name="Rectangle 54"/>
          <p:cNvSpPr>
            <a:spLocks noChangeArrowheads="1"/>
          </p:cNvSpPr>
          <p:nvPr/>
        </p:nvSpPr>
        <p:spPr bwMode="auto">
          <a:xfrm>
            <a:off x="1114655" y="269704"/>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28727" name="Text Box 55"/>
          <p:cNvSpPr txBox="1">
            <a:spLocks noChangeArrowheads="1"/>
          </p:cNvSpPr>
          <p:nvPr/>
        </p:nvSpPr>
        <p:spPr bwMode="auto">
          <a:xfrm>
            <a:off x="735129" y="733229"/>
            <a:ext cx="62738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1</a:t>
            </a:r>
            <a:r>
              <a:rPr lang="zh-CN" altLang="en-US" sz="2400" b="1" dirty="0"/>
              <a:t>）配合制、公差等级及其配合为：</a:t>
            </a:r>
            <a:endParaRPr lang="zh-CN" altLang="en-US" sz="2400" b="1" dirty="0"/>
          </a:p>
        </p:txBody>
      </p:sp>
      <p:sp>
        <p:nvSpPr>
          <p:cNvPr id="52"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4631" y="1236658"/>
            <a:ext cx="75438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2267" y="2865695"/>
            <a:ext cx="2085975"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828" y="2763738"/>
            <a:ext cx="24574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7096" y="3069493"/>
            <a:ext cx="291465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726"/>
                                        </p:tgtEl>
                                        <p:attrNameLst>
                                          <p:attrName>style.visibility</p:attrName>
                                        </p:attrNameLst>
                                      </p:cBhvr>
                                      <p:to>
                                        <p:strVal val="visible"/>
                                      </p:to>
                                    </p:set>
                                    <p:animEffect transition="in" filter="wipe(left)">
                                      <p:cBhvr>
                                        <p:cTn id="7" dur="3000"/>
                                        <p:tgtEl>
                                          <p:spTgt spid="287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727"/>
                                        </p:tgtEl>
                                        <p:attrNameLst>
                                          <p:attrName>style.visibility</p:attrName>
                                        </p:attrNameLst>
                                      </p:cBhvr>
                                      <p:to>
                                        <p:strVal val="visible"/>
                                      </p:to>
                                    </p:set>
                                    <p:animEffect transition="in" filter="wipe(left)">
                                      <p:cBhvr>
                                        <p:cTn id="12" dur="500"/>
                                        <p:tgtEl>
                                          <p:spTgt spid="287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8306"/>
                                        </p:tgtEl>
                                        <p:attrNameLst>
                                          <p:attrName>style.visibility</p:attrName>
                                        </p:attrNameLst>
                                      </p:cBhvr>
                                      <p:to>
                                        <p:strVal val="visible"/>
                                      </p:to>
                                    </p:set>
                                    <p:animEffect transition="in" filter="wipe(left)">
                                      <p:cBhvr>
                                        <p:cTn id="17" dur="500"/>
                                        <p:tgtEl>
                                          <p:spTgt spid="983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6"/>
                                        </p:tgtEl>
                                        <p:attrNameLst>
                                          <p:attrName>style.visibility</p:attrName>
                                        </p:attrNameLst>
                                      </p:cBhvr>
                                      <p:to>
                                        <p:strVal val="visible"/>
                                      </p:to>
                                    </p:set>
                                    <p:animEffect transition="in" filter="wipe(left)">
                                      <p:cBhvr>
                                        <p:cTn id="22" dur="500"/>
                                        <p:tgtEl>
                                          <p:spTgt spid="2867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98307"/>
                                        </p:tgtEl>
                                        <p:attrNameLst>
                                          <p:attrName>style.visibility</p:attrName>
                                        </p:attrNameLst>
                                      </p:cBhvr>
                                      <p:to>
                                        <p:strVal val="visible"/>
                                      </p:to>
                                    </p:set>
                                    <p:anim calcmode="lin" valueType="num">
                                      <p:cBhvr additive="base">
                                        <p:cTn id="27" dur="500" fill="hold"/>
                                        <p:tgtEl>
                                          <p:spTgt spid="98307"/>
                                        </p:tgtEl>
                                        <p:attrNameLst>
                                          <p:attrName>ppt_x</p:attrName>
                                        </p:attrNameLst>
                                      </p:cBhvr>
                                      <p:tavLst>
                                        <p:tav tm="0">
                                          <p:val>
                                            <p:strVal val="0-#ppt_w/2"/>
                                          </p:val>
                                        </p:tav>
                                        <p:tav tm="100000">
                                          <p:val>
                                            <p:strVal val="#ppt_x"/>
                                          </p:val>
                                        </p:tav>
                                      </p:tavLst>
                                    </p:anim>
                                    <p:anim calcmode="lin" valueType="num">
                                      <p:cBhvr additive="base">
                                        <p:cTn id="28"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8308"/>
                                        </p:tgtEl>
                                        <p:attrNameLst>
                                          <p:attrName>style.visibility</p:attrName>
                                        </p:attrNameLst>
                                      </p:cBhvr>
                                      <p:to>
                                        <p:strVal val="visible"/>
                                      </p:to>
                                    </p:set>
                                    <p:anim calcmode="lin" valueType="num">
                                      <p:cBhvr additive="base">
                                        <p:cTn id="33" dur="500" fill="hold"/>
                                        <p:tgtEl>
                                          <p:spTgt spid="98308"/>
                                        </p:tgtEl>
                                        <p:attrNameLst>
                                          <p:attrName>ppt_x</p:attrName>
                                        </p:attrNameLst>
                                      </p:cBhvr>
                                      <p:tavLst>
                                        <p:tav tm="0">
                                          <p:val>
                                            <p:strVal val="#ppt_x"/>
                                          </p:val>
                                        </p:tav>
                                        <p:tav tm="100000">
                                          <p:val>
                                            <p:strVal val="#ppt_x"/>
                                          </p:val>
                                        </p:tav>
                                      </p:tavLst>
                                    </p:anim>
                                    <p:anim calcmode="lin" valueType="num">
                                      <p:cBhvr additive="base">
                                        <p:cTn id="34" dur="500" fill="hold"/>
                                        <p:tgtEl>
                                          <p:spTgt spid="9830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98309"/>
                                        </p:tgtEl>
                                        <p:attrNameLst>
                                          <p:attrName>style.visibility</p:attrName>
                                        </p:attrNameLst>
                                      </p:cBhvr>
                                      <p:to>
                                        <p:strVal val="visible"/>
                                      </p:to>
                                    </p:set>
                                    <p:anim calcmode="lin" valueType="num">
                                      <p:cBhvr additive="base">
                                        <p:cTn id="39" dur="500" fill="hold"/>
                                        <p:tgtEl>
                                          <p:spTgt spid="98309"/>
                                        </p:tgtEl>
                                        <p:attrNameLst>
                                          <p:attrName>ppt_x</p:attrName>
                                        </p:attrNameLst>
                                      </p:cBhvr>
                                      <p:tavLst>
                                        <p:tav tm="0">
                                          <p:val>
                                            <p:strVal val="1+#ppt_w/2"/>
                                          </p:val>
                                        </p:tav>
                                        <p:tav tm="100000">
                                          <p:val>
                                            <p:strVal val="#ppt_x"/>
                                          </p:val>
                                        </p:tav>
                                      </p:tavLst>
                                    </p:anim>
                                    <p:anim calcmode="lin" valueType="num">
                                      <p:cBhvr additive="base">
                                        <p:cTn id="40" dur="500" fill="hold"/>
                                        <p:tgtEl>
                                          <p:spTgt spid="983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726" grpId="0"/>
      <p:bldP spid="287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Text Box 4"/>
          <p:cNvSpPr txBox="1">
            <a:spLocks noChangeArrowheads="1"/>
          </p:cNvSpPr>
          <p:nvPr/>
        </p:nvSpPr>
        <p:spPr bwMode="auto">
          <a:xfrm>
            <a:off x="524508" y="638315"/>
            <a:ext cx="820505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11</a:t>
            </a:r>
            <a:r>
              <a:rPr lang="en-US" altLang="zh-CN" sz="2400" b="1" dirty="0"/>
              <a:t>. </a:t>
            </a:r>
            <a:r>
              <a:rPr lang="zh-CN" altLang="en-US" sz="2400" b="1" dirty="0"/>
              <a:t>如图</a:t>
            </a:r>
            <a:r>
              <a:rPr lang="en-US" altLang="zh-CN" sz="2400" b="1" dirty="0"/>
              <a:t>3.33</a:t>
            </a:r>
            <a:r>
              <a:rPr lang="zh-CN" altLang="en-US" sz="2400" b="1" dirty="0"/>
              <a:t>所示为涡轮零件，涡轮轮缘由青铜制成，而轮毂由铸铁制成。为了使轮缘和轮毂结合成一体，在设计上可以有两种结合形式。图</a:t>
            </a:r>
            <a:r>
              <a:rPr lang="en-US" altLang="zh-CN" sz="2400" b="1" dirty="0"/>
              <a:t>3.33</a:t>
            </a:r>
            <a:r>
              <a:rPr lang="zh-CN" altLang="en-US" sz="2400" b="1" dirty="0"/>
              <a:t>（</a:t>
            </a:r>
            <a:r>
              <a:rPr lang="en-US" altLang="zh-CN" sz="2400" b="1" dirty="0"/>
              <a:t>a</a:t>
            </a:r>
            <a:r>
              <a:rPr lang="zh-CN" altLang="en-US" sz="2400" b="1" dirty="0"/>
              <a:t>）为螺钉紧固，图</a:t>
            </a:r>
            <a:r>
              <a:rPr lang="en-US" altLang="zh-CN" sz="2400" b="1" dirty="0"/>
              <a:t>3.33</a:t>
            </a:r>
            <a:r>
              <a:rPr lang="zh-CN" altLang="en-US" sz="2400" b="1" dirty="0"/>
              <a:t>（</a:t>
            </a:r>
            <a:r>
              <a:rPr lang="en-US" altLang="zh-CN" sz="2400" b="1" dirty="0"/>
              <a:t>b</a:t>
            </a:r>
            <a:r>
              <a:rPr lang="zh-CN" altLang="en-US" sz="2400" b="1" dirty="0"/>
              <a:t>）为无螺钉紧固。若涡轮工作时承受负荷不大，且有一定的对中性要求，试按类比法确定</a:t>
            </a:r>
            <a:r>
              <a:rPr lang="en-US" altLang="zh-CN" sz="2400" b="1" dirty="0">
                <a:cs typeface="Arial" panose="020B0604020202020204" pitchFamily="34" charset="0"/>
              </a:rPr>
              <a:t>¢90</a:t>
            </a:r>
            <a:r>
              <a:rPr lang="zh-CN" altLang="en-US" sz="2400" b="1" dirty="0">
                <a:cs typeface="Arial" panose="020B0604020202020204" pitchFamily="34" charset="0"/>
              </a:rPr>
              <a:t>和</a:t>
            </a:r>
            <a:r>
              <a:rPr lang="en-US" altLang="zh-CN" sz="2400" b="1" dirty="0"/>
              <a:t>¢120</a:t>
            </a:r>
            <a:r>
              <a:rPr lang="zh-CN" altLang="en-US" sz="2400" b="1" dirty="0"/>
              <a:t>处的配合。</a:t>
            </a:r>
            <a:endParaRPr lang="zh-CN" altLang="en-US" sz="2400" b="1" dirty="0"/>
          </a:p>
        </p:txBody>
      </p:sp>
      <p:sp>
        <p:nvSpPr>
          <p:cNvPr id="29702" name="Rectangle 6"/>
          <p:cNvSpPr>
            <a:spLocks noChangeArrowheads="1"/>
          </p:cNvSpPr>
          <p:nvPr/>
        </p:nvSpPr>
        <p:spPr bwMode="auto">
          <a:xfrm>
            <a:off x="1208584" y="2605437"/>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29705" name="Rectangle 9"/>
          <p:cNvSpPr>
            <a:spLocks noChangeArrowheads="1"/>
          </p:cNvSpPr>
          <p:nvPr/>
        </p:nvSpPr>
        <p:spPr bwMode="auto">
          <a:xfrm>
            <a:off x="1132721" y="3123196"/>
            <a:ext cx="3132348"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smtClean="0">
                <a:latin typeface="Times New Roman" panose="02020603050405020304" pitchFamily="18" charset="0"/>
                <a:sym typeface="Wingdings" panose="05000000000000000000" pitchFamily="2" charset="2"/>
              </a:rPr>
              <a:t>参考表</a:t>
            </a:r>
            <a:r>
              <a:rPr kumimoji="1" lang="en-US" altLang="zh-CN" sz="2400" b="1" dirty="0">
                <a:latin typeface="Times New Roman" panose="02020603050405020304" pitchFamily="18" charset="0"/>
                <a:sym typeface="Wingdings" panose="05000000000000000000" pitchFamily="2" charset="2"/>
              </a:rPr>
              <a:t>3.13</a:t>
            </a:r>
            <a:r>
              <a:rPr kumimoji="1" lang="zh-CN" altLang="en-US" sz="2400" b="1" dirty="0">
                <a:latin typeface="Times New Roman" panose="02020603050405020304" pitchFamily="18" charset="0"/>
                <a:sym typeface="Wingdings" panose="05000000000000000000" pitchFamily="2" charset="2"/>
              </a:rPr>
              <a:t>和表</a:t>
            </a:r>
            <a:r>
              <a:rPr kumimoji="1" lang="en-US" altLang="zh-CN" sz="2400" b="1" dirty="0">
                <a:latin typeface="Times New Roman" panose="02020603050405020304" pitchFamily="18" charset="0"/>
                <a:sym typeface="Wingdings" panose="05000000000000000000" pitchFamily="2" charset="2"/>
              </a:rPr>
              <a:t>3.14</a:t>
            </a:r>
            <a:r>
              <a:rPr kumimoji="1" lang="zh-CN" altLang="en-US" sz="2400" b="1" dirty="0">
                <a:latin typeface="Times New Roman" panose="02020603050405020304" pitchFamily="18" charset="0"/>
                <a:sym typeface="Wingdings" panose="05000000000000000000" pitchFamily="2" charset="2"/>
              </a:rPr>
              <a:t>确定</a:t>
            </a:r>
            <a:r>
              <a:rPr lang="en-US" altLang="zh-CN" sz="2400" b="1" dirty="0"/>
              <a:t>¢90</a:t>
            </a:r>
            <a:r>
              <a:rPr lang="zh-CN" altLang="en-US" sz="2400" b="1" dirty="0"/>
              <a:t>和</a:t>
            </a:r>
            <a:r>
              <a:rPr lang="en-US" altLang="zh-CN" sz="2400" b="1" dirty="0"/>
              <a:t>¢120</a:t>
            </a:r>
            <a:r>
              <a:rPr lang="zh-CN" altLang="en-US" sz="2400" b="1" dirty="0"/>
              <a:t>处的配合为（见右图）：</a:t>
            </a:r>
            <a:endParaRPr lang="zh-CN" altLang="en-US" sz="2400" b="1" dirty="0"/>
          </a:p>
        </p:txBody>
      </p:sp>
      <p:sp>
        <p:nvSpPr>
          <p:cNvPr id="14"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12940" y="2476846"/>
            <a:ext cx="4476750" cy="389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ipe(left)">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8306"/>
                                        </p:tgtEl>
                                        <p:attrNameLst>
                                          <p:attrName>style.visibility</p:attrName>
                                        </p:attrNameLst>
                                      </p:cBhvr>
                                      <p:to>
                                        <p:strVal val="visible"/>
                                      </p:to>
                                    </p:set>
                                    <p:anim calcmode="lin" valueType="num">
                                      <p:cBhvr additive="base">
                                        <p:cTn id="12" dur="500" fill="hold"/>
                                        <p:tgtEl>
                                          <p:spTgt spid="98306"/>
                                        </p:tgtEl>
                                        <p:attrNameLst>
                                          <p:attrName>ppt_x</p:attrName>
                                        </p:attrNameLst>
                                      </p:cBhvr>
                                      <p:tavLst>
                                        <p:tav tm="0">
                                          <p:val>
                                            <p:strVal val="#ppt_x"/>
                                          </p:val>
                                        </p:tav>
                                        <p:tav tm="100000">
                                          <p:val>
                                            <p:strVal val="#ppt_x"/>
                                          </p:val>
                                        </p:tav>
                                      </p:tavLst>
                                    </p:anim>
                                    <p:anim calcmode="lin" valueType="num">
                                      <p:cBhvr additive="base">
                                        <p:cTn id="13" dur="500" fill="hold"/>
                                        <p:tgtEl>
                                          <p:spTgt spid="9830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9702"/>
                                        </p:tgtEl>
                                        <p:attrNameLst>
                                          <p:attrName>style.visibility</p:attrName>
                                        </p:attrNameLst>
                                      </p:cBhvr>
                                      <p:to>
                                        <p:strVal val="visible"/>
                                      </p:to>
                                    </p:set>
                                    <p:animEffect transition="in" filter="wipe(left)">
                                      <p:cBhvr>
                                        <p:cTn id="18" dur="3000"/>
                                        <p:tgtEl>
                                          <p:spTgt spid="2970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9705"/>
                                        </p:tgtEl>
                                        <p:attrNameLst>
                                          <p:attrName>style.visibility</p:attrName>
                                        </p:attrNameLst>
                                      </p:cBhvr>
                                      <p:to>
                                        <p:strVal val="visible"/>
                                      </p:to>
                                    </p:set>
                                    <p:animEffect transition="in" filter="wipe(left)">
                                      <p:cBhvr>
                                        <p:cTn id="23" dur="30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2" grpId="0"/>
      <p:bldP spid="297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7" name="Text Box 7"/>
          <p:cNvSpPr txBox="1">
            <a:spLocks noChangeArrowheads="1"/>
          </p:cNvSpPr>
          <p:nvPr/>
        </p:nvSpPr>
        <p:spPr bwMode="auto">
          <a:xfrm>
            <a:off x="1027165" y="1023119"/>
            <a:ext cx="6518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试确定验收极限，并选择适当的计量器具。</a:t>
            </a:r>
            <a:endParaRPr lang="zh-CN" altLang="en-US" sz="2400" b="1" dirty="0"/>
          </a:p>
        </p:txBody>
      </p:sp>
      <p:sp>
        <p:nvSpPr>
          <p:cNvPr id="30728" name="Rectangle 8"/>
          <p:cNvSpPr>
            <a:spLocks noChangeArrowheads="1"/>
          </p:cNvSpPr>
          <p:nvPr/>
        </p:nvSpPr>
        <p:spPr bwMode="auto">
          <a:xfrm>
            <a:off x="1066986" y="1711973"/>
            <a:ext cx="421005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：参考例</a:t>
            </a:r>
            <a:r>
              <a:rPr kumimoji="1" lang="en-US" altLang="zh-CN" sz="2400" b="1" dirty="0">
                <a:latin typeface="Times New Roman" panose="02020603050405020304" pitchFamily="18" charset="0"/>
                <a:sym typeface="Wingdings" panose="05000000000000000000" pitchFamily="2" charset="2"/>
              </a:rPr>
              <a:t>3.14</a:t>
            </a:r>
            <a:r>
              <a:rPr kumimoji="1" lang="zh-CN" altLang="en-US" sz="2400" b="1" dirty="0">
                <a:latin typeface="Times New Roman" panose="02020603050405020304" pitchFamily="18" charset="0"/>
                <a:sym typeface="Wingdings" panose="05000000000000000000" pitchFamily="2" charset="2"/>
              </a:rPr>
              <a:t>得 </a:t>
            </a:r>
            <a:endParaRPr kumimoji="1" lang="zh-CN" altLang="en-US" sz="2400" b="1" dirty="0">
              <a:latin typeface="Times New Roman" panose="02020603050405020304" pitchFamily="18" charset="0"/>
              <a:sym typeface="Wingdings" panose="05000000000000000000" pitchFamily="2" charset="2"/>
            </a:endParaRPr>
          </a:p>
        </p:txBody>
      </p:sp>
      <p:sp>
        <p:nvSpPr>
          <p:cNvPr id="30760" name="Text Box 40"/>
          <p:cNvSpPr txBox="1">
            <a:spLocks noChangeArrowheads="1"/>
          </p:cNvSpPr>
          <p:nvPr/>
        </p:nvSpPr>
        <p:spPr bwMode="auto">
          <a:xfrm>
            <a:off x="562103" y="2187092"/>
            <a:ext cx="458152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1</a:t>
            </a:r>
            <a:r>
              <a:rPr lang="zh-CN" altLang="en-US" sz="2400" b="1" dirty="0"/>
              <a:t>） 上验收极限</a:t>
            </a:r>
            <a:r>
              <a:rPr lang="en-US" altLang="zh-CN" sz="2400" b="1" dirty="0" smtClean="0"/>
              <a:t>= </a:t>
            </a:r>
            <a:r>
              <a:rPr lang="en-US" altLang="zh-CN" sz="2400" b="1" dirty="0" smtClean="0">
                <a:cs typeface="Arial" panose="020B0604020202020204" pitchFamily="34" charset="0"/>
              </a:rPr>
              <a:t>¢  59.9626</a:t>
            </a:r>
            <a:endParaRPr lang="zh-CN" altLang="en-US" sz="2400" b="1" dirty="0">
              <a:cs typeface="Arial" panose="020B0604020202020204" pitchFamily="34" charset="0"/>
            </a:endParaRPr>
          </a:p>
          <a:p>
            <a:pPr eaLnBrk="1" hangingPunct="1">
              <a:lnSpc>
                <a:spcPct val="120000"/>
              </a:lnSpc>
            </a:pPr>
            <a:r>
              <a:rPr lang="zh-CN" altLang="en-US" sz="2400" b="1" dirty="0">
                <a:cs typeface="Arial" panose="020B0604020202020204" pitchFamily="34" charset="0"/>
              </a:rPr>
              <a:t>          下验收极限</a:t>
            </a:r>
            <a:r>
              <a:rPr lang="en-US" altLang="zh-CN" sz="2400" b="1" dirty="0" smtClean="0"/>
              <a:t>= ¢ 59.9034</a:t>
            </a:r>
            <a:endParaRPr lang="en-US" altLang="zh-CN" sz="2400" b="1" dirty="0"/>
          </a:p>
          <a:p>
            <a:pPr eaLnBrk="1" hangingPunct="1">
              <a:lnSpc>
                <a:spcPct val="120000"/>
              </a:lnSpc>
            </a:pPr>
            <a:r>
              <a:rPr lang="en-US" altLang="zh-CN" sz="2400" b="1" dirty="0"/>
              <a:t>            </a:t>
            </a:r>
            <a:r>
              <a:rPr lang="zh-CN" altLang="en-US" sz="2400" b="1" dirty="0"/>
              <a:t>（见右图）。</a:t>
            </a:r>
            <a:endParaRPr lang="zh-CN" altLang="en-US" sz="2400" b="1" dirty="0"/>
          </a:p>
        </p:txBody>
      </p:sp>
      <p:sp>
        <p:nvSpPr>
          <p:cNvPr id="36"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0564" name="Picture 8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5702" y="460623"/>
            <a:ext cx="48482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6" name="Picture 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698" y="3585766"/>
            <a:ext cx="5615450" cy="268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8" name="Picture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5008" y="1556792"/>
            <a:ext cx="4023901" cy="3852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564"/>
                                        </p:tgtEl>
                                        <p:attrNameLst>
                                          <p:attrName>style.visibility</p:attrName>
                                        </p:attrNameLst>
                                      </p:cBhvr>
                                      <p:to>
                                        <p:strVal val="visible"/>
                                      </p:to>
                                    </p:set>
                                    <p:animEffect transition="in" filter="wipe(left)">
                                      <p:cBhvr>
                                        <p:cTn id="7" dur="500"/>
                                        <p:tgtEl>
                                          <p:spTgt spid="20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7"/>
                                        </p:tgtEl>
                                        <p:attrNameLst>
                                          <p:attrName>style.visibility</p:attrName>
                                        </p:attrNameLst>
                                      </p:cBhvr>
                                      <p:to>
                                        <p:strVal val="visible"/>
                                      </p:to>
                                    </p:set>
                                    <p:animEffect transition="in" filter="wipe(left)">
                                      <p:cBhvr>
                                        <p:cTn id="12" dur="500"/>
                                        <p:tgtEl>
                                          <p:spTgt spid="307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8"/>
                                        </p:tgtEl>
                                        <p:attrNameLst>
                                          <p:attrName>style.visibility</p:attrName>
                                        </p:attrNameLst>
                                      </p:cBhvr>
                                      <p:to>
                                        <p:strVal val="visible"/>
                                      </p:to>
                                    </p:set>
                                    <p:animEffect transition="in" filter="wipe(left)">
                                      <p:cBhvr>
                                        <p:cTn id="17" dur="3000"/>
                                        <p:tgtEl>
                                          <p:spTgt spid="307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60"/>
                                        </p:tgtEl>
                                        <p:attrNameLst>
                                          <p:attrName>style.visibility</p:attrName>
                                        </p:attrNameLst>
                                      </p:cBhvr>
                                      <p:to>
                                        <p:strVal val="visible"/>
                                      </p:to>
                                    </p:set>
                                    <p:animEffect transition="in" filter="wipe(left)">
                                      <p:cBhvr>
                                        <p:cTn id="22" dur="500"/>
                                        <p:tgtEl>
                                          <p:spTgt spid="3076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0568"/>
                                        </p:tgtEl>
                                        <p:attrNameLst>
                                          <p:attrName>style.visibility</p:attrName>
                                        </p:attrNameLst>
                                      </p:cBhvr>
                                      <p:to>
                                        <p:strVal val="visible"/>
                                      </p:to>
                                    </p:set>
                                    <p:anim calcmode="lin" valueType="num">
                                      <p:cBhvr additive="base">
                                        <p:cTn id="27" dur="500" fill="hold"/>
                                        <p:tgtEl>
                                          <p:spTgt spid="20568"/>
                                        </p:tgtEl>
                                        <p:attrNameLst>
                                          <p:attrName>ppt_x</p:attrName>
                                        </p:attrNameLst>
                                      </p:cBhvr>
                                      <p:tavLst>
                                        <p:tav tm="0">
                                          <p:val>
                                            <p:strVal val="1+#ppt_w/2"/>
                                          </p:val>
                                        </p:tav>
                                        <p:tav tm="100000">
                                          <p:val>
                                            <p:strVal val="#ppt_x"/>
                                          </p:val>
                                        </p:tav>
                                      </p:tavLst>
                                    </p:anim>
                                    <p:anim calcmode="lin" valueType="num">
                                      <p:cBhvr additive="base">
                                        <p:cTn id="28" dur="500" fill="hold"/>
                                        <p:tgtEl>
                                          <p:spTgt spid="2056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0566"/>
                                        </p:tgtEl>
                                        <p:attrNameLst>
                                          <p:attrName>style.visibility</p:attrName>
                                        </p:attrNameLst>
                                      </p:cBhvr>
                                      <p:to>
                                        <p:strVal val="visible"/>
                                      </p:to>
                                    </p:set>
                                    <p:animEffect transition="in" filter="wipe(left)">
                                      <p:cBhvr>
                                        <p:cTn id="33" dur="500"/>
                                        <p:tgtEl>
                                          <p:spTgt spid="20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P spid="30728" grpId="0"/>
      <p:bldP spid="307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1" name="Text Box 7"/>
          <p:cNvSpPr txBox="1">
            <a:spLocks noChangeArrowheads="1"/>
          </p:cNvSpPr>
          <p:nvPr/>
        </p:nvSpPr>
        <p:spPr bwMode="auto">
          <a:xfrm>
            <a:off x="524966" y="974107"/>
            <a:ext cx="81724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a:t>
            </a:r>
            <a:r>
              <a:rPr lang="zh-CN" altLang="en-US" sz="2400" b="1" dirty="0"/>
              <a:t>工艺能力指数</a:t>
            </a:r>
            <a:r>
              <a:rPr lang="en-US" altLang="zh-CN" sz="2400" b="1" i="1" dirty="0" err="1"/>
              <a:t>C</a:t>
            </a:r>
            <a:r>
              <a:rPr lang="en-US" altLang="zh-CN" sz="2400" b="1" baseline="-25000" dirty="0" err="1"/>
              <a:t>p</a:t>
            </a:r>
            <a:r>
              <a:rPr lang="en-US" altLang="zh-CN" sz="2400" b="1" i="1" dirty="0"/>
              <a:t>=</a:t>
            </a:r>
            <a:r>
              <a:rPr lang="en-US" altLang="zh-CN" sz="2400" b="1" dirty="0"/>
              <a:t>1.3,</a:t>
            </a:r>
            <a:r>
              <a:rPr lang="zh-CN" altLang="en-US" sz="2400" b="1" dirty="0"/>
              <a:t>试确定验收极限，并选择适当的计量器具。</a:t>
            </a:r>
            <a:endParaRPr lang="zh-CN" altLang="en-US" sz="2400" b="1" dirty="0"/>
          </a:p>
        </p:txBody>
      </p:sp>
      <p:sp>
        <p:nvSpPr>
          <p:cNvPr id="31778" name="Rectangle 34"/>
          <p:cNvSpPr>
            <a:spLocks noChangeArrowheads="1"/>
          </p:cNvSpPr>
          <p:nvPr/>
        </p:nvSpPr>
        <p:spPr bwMode="auto">
          <a:xfrm>
            <a:off x="1030982" y="1885357"/>
            <a:ext cx="421005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：参考例</a:t>
            </a:r>
            <a:r>
              <a:rPr kumimoji="1" lang="en-US" altLang="zh-CN" sz="2400" b="1" dirty="0">
                <a:latin typeface="Times New Roman" panose="02020603050405020304" pitchFamily="18" charset="0"/>
                <a:sym typeface="Wingdings" panose="05000000000000000000" pitchFamily="2" charset="2"/>
              </a:rPr>
              <a:t>3.15</a:t>
            </a:r>
            <a:r>
              <a:rPr kumimoji="1" lang="zh-CN" altLang="en-US" sz="2400" b="1" dirty="0">
                <a:latin typeface="Times New Roman" panose="02020603050405020304" pitchFamily="18" charset="0"/>
                <a:sym typeface="Wingdings" panose="05000000000000000000" pitchFamily="2" charset="2"/>
              </a:rPr>
              <a:t>得 </a:t>
            </a:r>
            <a:endParaRPr kumimoji="1" lang="zh-CN" altLang="en-US" sz="2400" b="1" dirty="0">
              <a:latin typeface="Times New Roman" panose="02020603050405020304" pitchFamily="18" charset="0"/>
              <a:sym typeface="Wingdings" panose="05000000000000000000" pitchFamily="2" charset="2"/>
            </a:endParaRPr>
          </a:p>
        </p:txBody>
      </p:sp>
      <p:sp>
        <p:nvSpPr>
          <p:cNvPr id="31779" name="Text Box 35"/>
          <p:cNvSpPr txBox="1">
            <a:spLocks noChangeArrowheads="1"/>
          </p:cNvSpPr>
          <p:nvPr/>
        </p:nvSpPr>
        <p:spPr bwMode="auto">
          <a:xfrm>
            <a:off x="812540" y="2381979"/>
            <a:ext cx="530687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t>（</a:t>
            </a:r>
            <a:r>
              <a:rPr lang="en-US" altLang="zh-CN" sz="2000" b="1" dirty="0"/>
              <a:t>1</a:t>
            </a:r>
            <a:r>
              <a:rPr lang="zh-CN" altLang="en-US" sz="2000" b="1" dirty="0"/>
              <a:t>） 上验收极限</a:t>
            </a:r>
            <a:r>
              <a:rPr lang="en-US" altLang="zh-CN" sz="2000" b="1" dirty="0" smtClean="0"/>
              <a:t>= </a:t>
            </a:r>
            <a:r>
              <a:rPr lang="en-US" altLang="zh-CN" sz="2000" b="1" dirty="0" smtClean="0">
                <a:cs typeface="Arial" panose="020B0604020202020204" pitchFamily="34" charset="0"/>
              </a:rPr>
              <a:t>¢100.087 </a:t>
            </a:r>
            <a:r>
              <a:rPr lang="zh-CN" altLang="en-US" sz="2000" b="1" dirty="0" smtClean="0">
                <a:cs typeface="Arial" panose="020B0604020202020204" pitchFamily="34" charset="0"/>
              </a:rPr>
              <a:t>，</a:t>
            </a:r>
            <a:endParaRPr lang="zh-CN" altLang="en-US" sz="2000" b="1" dirty="0">
              <a:cs typeface="Arial" panose="020B0604020202020204" pitchFamily="34" charset="0"/>
            </a:endParaRPr>
          </a:p>
          <a:p>
            <a:pPr eaLnBrk="1" hangingPunct="1">
              <a:lnSpc>
                <a:spcPct val="120000"/>
              </a:lnSpc>
            </a:pPr>
            <a:r>
              <a:rPr lang="zh-CN" altLang="en-US" sz="2000" b="1" dirty="0">
                <a:cs typeface="Arial" panose="020B0604020202020204" pitchFamily="34" charset="0"/>
              </a:rPr>
              <a:t>          下验收极限</a:t>
            </a:r>
            <a:r>
              <a:rPr lang="en-US" altLang="zh-CN" sz="2000" b="1" dirty="0" smtClean="0"/>
              <a:t>= ¢</a:t>
            </a:r>
            <a:r>
              <a:rPr lang="en-US" altLang="zh-CN" sz="2000" b="1" dirty="0"/>
              <a:t>100.0087</a:t>
            </a:r>
            <a:r>
              <a:rPr lang="zh-CN" altLang="en-US" sz="2000" b="1" dirty="0"/>
              <a:t>（见右图）。</a:t>
            </a:r>
            <a:endParaRPr lang="zh-CN" altLang="en-US" sz="2000" b="1" dirty="0"/>
          </a:p>
        </p:txBody>
      </p:sp>
      <p:sp>
        <p:nvSpPr>
          <p:cNvPr id="2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1581" name="Picture 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1333" y="512676"/>
            <a:ext cx="51720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84" name="Picture 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9281" y="3176972"/>
            <a:ext cx="4621771" cy="330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85" name="Picture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064" y="1808820"/>
            <a:ext cx="3610336" cy="3852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581"/>
                                        </p:tgtEl>
                                        <p:attrNameLst>
                                          <p:attrName>style.visibility</p:attrName>
                                        </p:attrNameLst>
                                      </p:cBhvr>
                                      <p:to>
                                        <p:strVal val="visible"/>
                                      </p:to>
                                    </p:set>
                                    <p:animEffect transition="in" filter="wipe(left)">
                                      <p:cBhvr>
                                        <p:cTn id="7" dur="500"/>
                                        <p:tgtEl>
                                          <p:spTgt spid="215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51"/>
                                        </p:tgtEl>
                                        <p:attrNameLst>
                                          <p:attrName>style.visibility</p:attrName>
                                        </p:attrNameLst>
                                      </p:cBhvr>
                                      <p:to>
                                        <p:strVal val="visible"/>
                                      </p:to>
                                    </p:set>
                                    <p:animEffect transition="in" filter="wipe(left)">
                                      <p:cBhvr>
                                        <p:cTn id="12" dur="500"/>
                                        <p:tgtEl>
                                          <p:spTgt spid="317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78"/>
                                        </p:tgtEl>
                                        <p:attrNameLst>
                                          <p:attrName>style.visibility</p:attrName>
                                        </p:attrNameLst>
                                      </p:cBhvr>
                                      <p:to>
                                        <p:strVal val="visible"/>
                                      </p:to>
                                    </p:set>
                                    <p:animEffect transition="in" filter="wipe(left)">
                                      <p:cBhvr>
                                        <p:cTn id="17" dur="3000"/>
                                        <p:tgtEl>
                                          <p:spTgt spid="317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79"/>
                                        </p:tgtEl>
                                        <p:attrNameLst>
                                          <p:attrName>style.visibility</p:attrName>
                                        </p:attrNameLst>
                                      </p:cBhvr>
                                      <p:to>
                                        <p:strVal val="visible"/>
                                      </p:to>
                                    </p:set>
                                    <p:animEffect transition="in" filter="wipe(left)">
                                      <p:cBhvr>
                                        <p:cTn id="22" dur="500"/>
                                        <p:tgtEl>
                                          <p:spTgt spid="3177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1585"/>
                                        </p:tgtEl>
                                        <p:attrNameLst>
                                          <p:attrName>style.visibility</p:attrName>
                                        </p:attrNameLst>
                                      </p:cBhvr>
                                      <p:to>
                                        <p:strVal val="visible"/>
                                      </p:to>
                                    </p:set>
                                    <p:anim calcmode="lin" valueType="num">
                                      <p:cBhvr additive="base">
                                        <p:cTn id="27" dur="500" fill="hold"/>
                                        <p:tgtEl>
                                          <p:spTgt spid="21585"/>
                                        </p:tgtEl>
                                        <p:attrNameLst>
                                          <p:attrName>ppt_x</p:attrName>
                                        </p:attrNameLst>
                                      </p:cBhvr>
                                      <p:tavLst>
                                        <p:tav tm="0">
                                          <p:val>
                                            <p:strVal val="1+#ppt_w/2"/>
                                          </p:val>
                                        </p:tav>
                                        <p:tav tm="100000">
                                          <p:val>
                                            <p:strVal val="#ppt_x"/>
                                          </p:val>
                                        </p:tav>
                                      </p:tavLst>
                                    </p:anim>
                                    <p:anim calcmode="lin" valueType="num">
                                      <p:cBhvr additive="base">
                                        <p:cTn id="28" dur="500" fill="hold"/>
                                        <p:tgtEl>
                                          <p:spTgt spid="2158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1584"/>
                                        </p:tgtEl>
                                        <p:attrNameLst>
                                          <p:attrName>style.visibility</p:attrName>
                                        </p:attrNameLst>
                                      </p:cBhvr>
                                      <p:to>
                                        <p:strVal val="visible"/>
                                      </p:to>
                                    </p:set>
                                    <p:animEffect transition="in" filter="wipe(left)">
                                      <p:cBhvr>
                                        <p:cTn id="33" dur="500"/>
                                        <p:tgtEl>
                                          <p:spTgt spid="21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78" grpId="0"/>
      <p:bldP spid="317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sp>
        <p:nvSpPr>
          <p:cNvPr id="19460" name="Text Box 4">
            <a:hlinkClick r:id="rId1" action="ppaction://hlinksldjump"/>
          </p:cNvPr>
          <p:cNvSpPr txBox="1">
            <a:spLocks noChangeArrowheads="1"/>
          </p:cNvSpPr>
          <p:nvPr/>
        </p:nvSpPr>
        <p:spPr bwMode="auto">
          <a:xfrm>
            <a:off x="609611" y="2107618"/>
            <a:ext cx="881566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solidFill>
                  <a:srgbClr val="CC00FF"/>
                </a:solidFill>
              </a:rPr>
              <a:t>第</a:t>
            </a:r>
            <a:r>
              <a:rPr lang="en-US" altLang="zh-CN" sz="2000" b="1" dirty="0">
                <a:solidFill>
                  <a:srgbClr val="CC00FF"/>
                </a:solidFill>
              </a:rPr>
              <a:t>3</a:t>
            </a:r>
            <a:r>
              <a:rPr lang="zh-CN" altLang="en-US" sz="2000" b="1" dirty="0">
                <a:solidFill>
                  <a:srgbClr val="CC00FF"/>
                </a:solidFill>
              </a:rPr>
              <a:t>章</a:t>
            </a:r>
            <a:r>
              <a:rPr lang="zh-CN" altLang="en-US" sz="2000" b="1" dirty="0"/>
              <a:t>   孔轴结合尺寸精度设计与检测</a:t>
            </a:r>
            <a:r>
              <a:rPr kumimoji="1" lang="zh-CN" altLang="en-US" sz="2000" b="1" dirty="0"/>
              <a:t>作业题答案 </a:t>
            </a:r>
            <a:r>
              <a:rPr kumimoji="1" lang="en-US" altLang="zh-CN" sz="2000" b="1" dirty="0" smtClean="0"/>
              <a:t>---------</a:t>
            </a:r>
            <a:r>
              <a:rPr kumimoji="1" lang="zh-CN" altLang="en-US" sz="2000" b="1" dirty="0" smtClean="0"/>
              <a:t>（</a:t>
            </a:r>
            <a:r>
              <a:rPr kumimoji="1" lang="en-US" altLang="zh-CN" sz="2000" b="1" dirty="0"/>
              <a:t>8</a:t>
            </a:r>
            <a:r>
              <a:rPr kumimoji="1" lang="zh-CN" altLang="en-US" sz="2000" b="1" dirty="0" smtClean="0"/>
              <a:t>）</a:t>
            </a:r>
            <a:endParaRPr kumimoji="1" lang="zh-CN" altLang="en-US" sz="2000" b="1" dirty="0"/>
          </a:p>
        </p:txBody>
      </p:sp>
      <p:sp>
        <p:nvSpPr>
          <p:cNvPr id="19461" name="Text Box 5">
            <a:hlinkClick r:id="rId2" action="ppaction://hlinksldjump"/>
          </p:cNvPr>
          <p:cNvSpPr txBox="1">
            <a:spLocks noChangeArrowheads="1"/>
          </p:cNvSpPr>
          <p:nvPr/>
        </p:nvSpPr>
        <p:spPr bwMode="auto">
          <a:xfrm>
            <a:off x="646226" y="1345618"/>
            <a:ext cx="8750300"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CC00FF"/>
                </a:solidFill>
              </a:rPr>
              <a:t>第</a:t>
            </a:r>
            <a:r>
              <a:rPr lang="en-US" altLang="zh-CN" sz="2000" b="1" dirty="0">
                <a:solidFill>
                  <a:srgbClr val="CC00FF"/>
                </a:solidFill>
              </a:rPr>
              <a:t>1</a:t>
            </a:r>
            <a:r>
              <a:rPr lang="zh-CN" altLang="en-US" sz="2000" b="1" dirty="0">
                <a:solidFill>
                  <a:srgbClr val="CC00FF"/>
                </a:solidFill>
              </a:rPr>
              <a:t>章</a:t>
            </a:r>
            <a:r>
              <a:rPr lang="zh-CN" altLang="en-US" sz="2000" b="1" dirty="0"/>
              <a:t>   绪论</a:t>
            </a:r>
            <a:r>
              <a:rPr kumimoji="1" lang="zh-CN" altLang="en-US" sz="2000" b="1" dirty="0"/>
              <a:t>作业题答案</a:t>
            </a:r>
            <a:r>
              <a:rPr kumimoji="1" lang="en-US" altLang="zh-CN" sz="2000" b="1" dirty="0"/>
              <a:t>------------------------------</a:t>
            </a:r>
            <a:r>
              <a:rPr kumimoji="1" lang="en-US" altLang="zh-CN" sz="2000" b="1" dirty="0">
                <a:sym typeface="+mn-ea"/>
              </a:rPr>
              <a:t>----</a:t>
            </a:r>
            <a:r>
              <a:rPr kumimoji="1" lang="en-US" altLang="zh-CN" sz="2000" b="1" dirty="0"/>
              <a:t>-------</a:t>
            </a:r>
            <a:r>
              <a:rPr kumimoji="1" lang="zh-CN" altLang="en-US" sz="2000" b="1" dirty="0"/>
              <a:t>（</a:t>
            </a:r>
            <a:r>
              <a:rPr kumimoji="1" lang="en-US" altLang="zh-CN" sz="2000" b="1" dirty="0"/>
              <a:t>3</a:t>
            </a:r>
            <a:r>
              <a:rPr kumimoji="1" lang="zh-CN" altLang="en-US" sz="2000" b="1" dirty="0"/>
              <a:t>）</a:t>
            </a:r>
            <a:endParaRPr kumimoji="1" lang="zh-CN" altLang="en-US" sz="2000" b="1" dirty="0"/>
          </a:p>
        </p:txBody>
      </p:sp>
      <p:sp>
        <p:nvSpPr>
          <p:cNvPr id="19462" name="Text Box 6">
            <a:hlinkClick r:id="rId3" action="ppaction://hlinksldjump"/>
          </p:cNvPr>
          <p:cNvSpPr txBox="1">
            <a:spLocks noChangeArrowheads="1"/>
          </p:cNvSpPr>
          <p:nvPr/>
        </p:nvSpPr>
        <p:spPr bwMode="auto">
          <a:xfrm>
            <a:off x="646226" y="1726618"/>
            <a:ext cx="8539666"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CC00FF"/>
                </a:solidFill>
              </a:rPr>
              <a:t>第</a:t>
            </a:r>
            <a:r>
              <a:rPr lang="en-US" altLang="zh-CN" sz="2000" b="1" dirty="0">
                <a:solidFill>
                  <a:srgbClr val="CC00FF"/>
                </a:solidFill>
              </a:rPr>
              <a:t>2</a:t>
            </a:r>
            <a:r>
              <a:rPr lang="zh-CN" altLang="en-US" sz="2000" b="1" dirty="0">
                <a:solidFill>
                  <a:srgbClr val="CC00FF"/>
                </a:solidFill>
              </a:rPr>
              <a:t>章</a:t>
            </a:r>
            <a:r>
              <a:rPr lang="zh-CN" altLang="en-US" sz="2000" b="1" dirty="0"/>
              <a:t>   测量技术基础</a:t>
            </a:r>
            <a:r>
              <a:rPr kumimoji="1" lang="zh-CN" altLang="en-US" sz="2000" b="1" dirty="0"/>
              <a:t>作业题答案 </a:t>
            </a:r>
            <a:r>
              <a:rPr kumimoji="1" lang="en-US" altLang="zh-CN" sz="2000" b="1" dirty="0" smtClean="0"/>
              <a:t>----------------</a:t>
            </a:r>
            <a:r>
              <a:rPr kumimoji="1" lang="en-US" altLang="zh-CN" sz="2000" b="1" dirty="0">
                <a:sym typeface="+mn-ea"/>
              </a:rPr>
              <a:t>--------</a:t>
            </a:r>
            <a:r>
              <a:rPr kumimoji="1" lang="en-US" altLang="zh-CN" sz="2000" b="1" dirty="0" smtClean="0"/>
              <a:t>-----</a:t>
            </a:r>
            <a:r>
              <a:rPr kumimoji="1" lang="zh-CN" altLang="en-US" sz="2000" b="1" dirty="0"/>
              <a:t>（</a:t>
            </a:r>
            <a:r>
              <a:rPr kumimoji="1" lang="en-US" altLang="zh-CN" sz="2000" b="1" dirty="0"/>
              <a:t>5</a:t>
            </a:r>
            <a:r>
              <a:rPr kumimoji="1" lang="zh-CN" altLang="en-US" sz="2000" b="1" dirty="0"/>
              <a:t>）</a:t>
            </a:r>
            <a:endParaRPr kumimoji="1" lang="zh-CN" altLang="en-US" sz="2000" b="1" dirty="0"/>
          </a:p>
        </p:txBody>
      </p:sp>
      <p:sp>
        <p:nvSpPr>
          <p:cNvPr id="19463" name="Text Box 7"/>
          <p:cNvSpPr txBox="1">
            <a:spLocks noChangeArrowheads="1"/>
          </p:cNvSpPr>
          <p:nvPr/>
        </p:nvSpPr>
        <p:spPr bwMode="auto">
          <a:xfrm>
            <a:off x="2698152" y="575681"/>
            <a:ext cx="406214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b="1"/>
              <a:t>目          录</a:t>
            </a:r>
            <a:endParaRPr lang="zh-CN" altLang="en-US" b="1"/>
          </a:p>
        </p:txBody>
      </p:sp>
      <p:sp>
        <p:nvSpPr>
          <p:cNvPr id="19464" name="Rectangle 8">
            <a:hlinkClick r:id="rId4" action="ppaction://hlinksldjump"/>
          </p:cNvPr>
          <p:cNvSpPr>
            <a:spLocks noChangeArrowheads="1"/>
          </p:cNvSpPr>
          <p:nvPr/>
        </p:nvSpPr>
        <p:spPr bwMode="auto">
          <a:xfrm>
            <a:off x="646226" y="2564818"/>
            <a:ext cx="812319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b="1" dirty="0">
                <a:solidFill>
                  <a:srgbClr val="CC00FF"/>
                </a:solidFill>
              </a:rPr>
              <a:t>第</a:t>
            </a:r>
            <a:r>
              <a:rPr kumimoji="1" lang="en-US" altLang="zh-CN" sz="2000" b="1" dirty="0">
                <a:solidFill>
                  <a:srgbClr val="CC00FF"/>
                </a:solidFill>
              </a:rPr>
              <a:t>4</a:t>
            </a:r>
            <a:r>
              <a:rPr kumimoji="1" lang="zh-CN" altLang="en-US" sz="2000" b="1" dirty="0">
                <a:solidFill>
                  <a:srgbClr val="CC00FF"/>
                </a:solidFill>
              </a:rPr>
              <a:t>章</a:t>
            </a:r>
            <a:r>
              <a:rPr kumimoji="1" lang="zh-CN" altLang="en-US" sz="2000" b="1" dirty="0"/>
              <a:t>   几何精度精度设计与检测作业题答案 </a:t>
            </a:r>
            <a:r>
              <a:rPr kumimoji="1" lang="en-US" altLang="zh-CN" sz="2000" b="1" dirty="0" smtClean="0"/>
              <a:t>--------------</a:t>
            </a:r>
            <a:r>
              <a:rPr kumimoji="1" lang="zh-CN" altLang="en-US" sz="2000" b="1" dirty="0"/>
              <a:t>（</a:t>
            </a:r>
            <a:r>
              <a:rPr kumimoji="1" lang="en-US" altLang="zh-CN" sz="2000" b="1" dirty="0" smtClean="0"/>
              <a:t>25</a:t>
            </a:r>
            <a:r>
              <a:rPr kumimoji="1" lang="zh-CN" altLang="en-US" sz="2000" b="1" dirty="0" smtClean="0"/>
              <a:t>）</a:t>
            </a:r>
            <a:endParaRPr kumimoji="1" lang="zh-CN" altLang="en-US" sz="2000" b="1" dirty="0"/>
          </a:p>
        </p:txBody>
      </p:sp>
      <p:sp>
        <p:nvSpPr>
          <p:cNvPr id="19465" name="Text Box 9">
            <a:hlinkClick r:id="rId5" action="ppaction://hlinksldjump"/>
          </p:cNvPr>
          <p:cNvSpPr txBox="1">
            <a:spLocks noChangeArrowheads="1"/>
          </p:cNvSpPr>
          <p:nvPr/>
        </p:nvSpPr>
        <p:spPr bwMode="auto">
          <a:xfrm>
            <a:off x="641898" y="2940299"/>
            <a:ext cx="8952618" cy="520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sz="3200">
                <a:solidFill>
                  <a:schemeClr val="tx1"/>
                </a:solidFill>
                <a:latin typeface="Arial" panose="020B0604020202020204" pitchFamily="34" charset="0"/>
                <a:ea typeface="宋体" panose="02010600030101010101" pitchFamily="2" charset="-122"/>
              </a:defRPr>
            </a:lvl1pPr>
            <a:lvl2pPr marL="742950" indent="-285750" defTabSz="1524000"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524000"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524000"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524000"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5</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表面粗糙度轮廓设计与检测</a:t>
            </a:r>
            <a:r>
              <a:rPr kumimoji="1" lang="zh-CN" altLang="en-US" sz="2000" b="1" dirty="0">
                <a:latin typeface="Times New Roman" panose="02020603050405020304" pitchFamily="18" charset="0"/>
              </a:rPr>
              <a:t>作业题答案</a:t>
            </a:r>
            <a:r>
              <a:rPr kumimoji="1" lang="en-US" altLang="zh-CN" sz="1800" b="1" dirty="0" smtClean="0"/>
              <a:t>--------------</a:t>
            </a:r>
            <a:r>
              <a:rPr kumimoji="1" lang="zh-CN" altLang="en-US" sz="1800" b="1" dirty="0"/>
              <a:t>（</a:t>
            </a:r>
            <a:r>
              <a:rPr kumimoji="1" lang="en-US" altLang="zh-CN" sz="1800" b="1" dirty="0" smtClean="0"/>
              <a:t>38</a:t>
            </a:r>
            <a:r>
              <a:rPr kumimoji="1" lang="zh-CN" altLang="en-US" sz="1800" b="1" dirty="0" smtClean="0"/>
              <a:t>）</a:t>
            </a:r>
            <a:endParaRPr kumimoji="1" lang="zh-CN" altLang="en-US" sz="1800" b="1" dirty="0"/>
          </a:p>
        </p:txBody>
      </p:sp>
      <p:sp>
        <p:nvSpPr>
          <p:cNvPr id="19466" name="Text Box 10">
            <a:hlinkClick r:id="rId6" action="ppaction://hlinksldjump"/>
          </p:cNvPr>
          <p:cNvSpPr txBox="1">
            <a:spLocks noChangeArrowheads="1"/>
          </p:cNvSpPr>
          <p:nvPr/>
        </p:nvSpPr>
        <p:spPr bwMode="auto">
          <a:xfrm>
            <a:off x="673179" y="3428170"/>
            <a:ext cx="8733317"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6</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滚动轴承与孔、轴结合的精度设计</a:t>
            </a:r>
            <a:r>
              <a:rPr kumimoji="1" lang="zh-CN" altLang="en-US" sz="1800" b="1" dirty="0"/>
              <a:t>作业题答案</a:t>
            </a:r>
            <a:r>
              <a:rPr kumimoji="1" lang="en-US" altLang="zh-CN" sz="1800" b="1" dirty="0" smtClean="0"/>
              <a:t>----------</a:t>
            </a:r>
            <a:r>
              <a:rPr kumimoji="1" lang="zh-CN" altLang="en-US" sz="1800" b="1" dirty="0"/>
              <a:t>（</a:t>
            </a:r>
            <a:r>
              <a:rPr kumimoji="1" lang="en-US" altLang="zh-CN" sz="1800" b="1" dirty="0" smtClean="0"/>
              <a:t>44</a:t>
            </a:r>
            <a:r>
              <a:rPr kumimoji="1" lang="zh-CN" altLang="en-US" sz="1800" b="1" dirty="0" smtClean="0"/>
              <a:t>）</a:t>
            </a:r>
            <a:r>
              <a:rPr kumimoji="1" lang="zh-CN" altLang="en-US" sz="2000" dirty="0" smtClean="0">
                <a:latin typeface="宋体" panose="02010600030101010101" pitchFamily="2" charset="-122"/>
              </a:rPr>
              <a:t> </a:t>
            </a:r>
            <a:endParaRPr kumimoji="1" lang="zh-CN" altLang="en-US" sz="2000" dirty="0">
              <a:latin typeface="宋体" panose="02010600030101010101" pitchFamily="2" charset="-122"/>
            </a:endParaRPr>
          </a:p>
        </p:txBody>
      </p:sp>
      <p:sp>
        <p:nvSpPr>
          <p:cNvPr id="3082" name="Text Box 12">
            <a:hlinkClick r:id="rId7" action="ppaction://hlinksldjump"/>
          </p:cNvPr>
          <p:cNvSpPr txBox="1">
            <a:spLocks noChangeArrowheads="1"/>
          </p:cNvSpPr>
          <p:nvPr/>
        </p:nvSpPr>
        <p:spPr bwMode="auto">
          <a:xfrm>
            <a:off x="663209" y="3860218"/>
            <a:ext cx="88347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8</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键、花键结合的精度设计与检测</a:t>
            </a:r>
            <a:r>
              <a:rPr kumimoji="1" lang="zh-CN" altLang="en-US" sz="1800" b="1" dirty="0"/>
              <a:t>作业题答案</a:t>
            </a:r>
            <a:r>
              <a:rPr kumimoji="1" lang="en-US" altLang="zh-CN" sz="1800" b="1" dirty="0" smtClean="0"/>
              <a:t>--------------</a:t>
            </a:r>
            <a:r>
              <a:rPr kumimoji="1" lang="zh-CN" altLang="en-US" sz="1800" b="1" dirty="0"/>
              <a:t>（</a:t>
            </a:r>
            <a:r>
              <a:rPr kumimoji="1" lang="en-US" altLang="zh-CN" sz="1800" b="1" dirty="0" smtClean="0"/>
              <a:t>48</a:t>
            </a:r>
            <a:r>
              <a:rPr kumimoji="1" lang="zh-CN" altLang="en-US" sz="1800" b="1" dirty="0" smtClean="0"/>
              <a:t>）</a:t>
            </a:r>
            <a:r>
              <a:rPr kumimoji="1" lang="zh-CN" altLang="en-US" sz="1800" dirty="0" smtClean="0"/>
              <a:t> </a:t>
            </a:r>
            <a:endParaRPr kumimoji="1" lang="zh-CN" altLang="en-US" sz="2000" dirty="0">
              <a:latin typeface="Times New Roman" panose="02020603050405020304" pitchFamily="18" charset="0"/>
            </a:endParaRPr>
          </a:p>
        </p:txBody>
      </p:sp>
      <p:sp>
        <p:nvSpPr>
          <p:cNvPr id="19486" name="Text Box 30">
            <a:hlinkClick r:id="rId8" action="ppaction://hlinksldjump"/>
          </p:cNvPr>
          <p:cNvSpPr txBox="1">
            <a:spLocks noChangeArrowheads="1"/>
          </p:cNvSpPr>
          <p:nvPr/>
        </p:nvSpPr>
        <p:spPr bwMode="auto">
          <a:xfrm>
            <a:off x="663210" y="4288843"/>
            <a:ext cx="8952618" cy="41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9</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螺纹结合的精度设计与检测</a:t>
            </a:r>
            <a:r>
              <a:rPr kumimoji="1" lang="zh-CN" altLang="en-US" sz="1800" b="1" dirty="0"/>
              <a:t>作业题答案 </a:t>
            </a:r>
            <a:r>
              <a:rPr kumimoji="1" lang="en-US" altLang="zh-CN" sz="1800" b="1" dirty="0" smtClean="0"/>
              <a:t>--------------------</a:t>
            </a:r>
            <a:r>
              <a:rPr kumimoji="1" lang="zh-CN" altLang="en-US" sz="1800" b="1" dirty="0"/>
              <a:t>（</a:t>
            </a:r>
            <a:r>
              <a:rPr kumimoji="1" lang="en-US" altLang="zh-CN" sz="1800" b="1" dirty="0" smtClean="0"/>
              <a:t>53</a:t>
            </a:r>
            <a:r>
              <a:rPr kumimoji="1" lang="zh-CN" altLang="en-US" sz="1800" b="1" dirty="0" smtClean="0"/>
              <a:t>）</a:t>
            </a:r>
            <a:r>
              <a:rPr kumimoji="1" lang="zh-CN" altLang="en-US" sz="1800" dirty="0" smtClean="0"/>
              <a:t> </a:t>
            </a:r>
            <a:endParaRPr kumimoji="1" lang="zh-CN" altLang="en-US" sz="2000" dirty="0">
              <a:latin typeface="宋体" panose="02010600030101010101" pitchFamily="2" charset="-122"/>
            </a:endParaRPr>
          </a:p>
        </p:txBody>
      </p:sp>
      <p:sp>
        <p:nvSpPr>
          <p:cNvPr id="19487" name="Text Box 31">
            <a:hlinkClick r:id="rId9" action="ppaction://hlinksldjump"/>
          </p:cNvPr>
          <p:cNvSpPr txBox="1">
            <a:spLocks noChangeArrowheads="1"/>
          </p:cNvSpPr>
          <p:nvPr/>
        </p:nvSpPr>
        <p:spPr bwMode="auto">
          <a:xfrm>
            <a:off x="702739" y="4724314"/>
            <a:ext cx="88347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10</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圆柱齿轮精度设计与检测</a:t>
            </a:r>
            <a:r>
              <a:rPr kumimoji="1" lang="zh-CN" altLang="en-US" sz="1800" b="1" dirty="0"/>
              <a:t>作业题答案 </a:t>
            </a:r>
            <a:r>
              <a:rPr kumimoji="1" lang="en-US" altLang="zh-CN" sz="1800" b="1" dirty="0" smtClean="0"/>
              <a:t>-----------------------</a:t>
            </a:r>
            <a:r>
              <a:rPr kumimoji="1" lang="zh-CN" altLang="en-US" sz="1800" b="1" dirty="0"/>
              <a:t>（</a:t>
            </a:r>
            <a:r>
              <a:rPr kumimoji="1" lang="en-US" altLang="zh-CN" sz="1800" b="1" dirty="0" smtClean="0"/>
              <a:t>58</a:t>
            </a:r>
            <a:r>
              <a:rPr kumimoji="1" lang="zh-CN" altLang="en-US" sz="1800" b="1" dirty="0" smtClean="0"/>
              <a:t>）</a:t>
            </a:r>
            <a:endParaRPr kumimoji="1" lang="zh-CN" altLang="en-US" sz="2000" dirty="0">
              <a:latin typeface="宋体" panose="02010600030101010101" pitchFamily="2" charset="-122"/>
            </a:endParaRPr>
          </a:p>
        </p:txBody>
      </p:sp>
      <p:sp>
        <p:nvSpPr>
          <p:cNvPr id="19492" name="Text Box 36">
            <a:hlinkClick r:id="rId10" action="ppaction://hlinksldjump"/>
          </p:cNvPr>
          <p:cNvSpPr txBox="1">
            <a:spLocks noChangeArrowheads="1"/>
          </p:cNvSpPr>
          <p:nvPr/>
        </p:nvSpPr>
        <p:spPr bwMode="auto">
          <a:xfrm>
            <a:off x="715838" y="5156362"/>
            <a:ext cx="8733317"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11</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尺寸链的精度设计基础</a:t>
            </a:r>
            <a:r>
              <a:rPr kumimoji="1" lang="zh-CN" altLang="en-US" sz="1800" b="1" dirty="0"/>
              <a:t>作业题答案 </a:t>
            </a:r>
            <a:r>
              <a:rPr kumimoji="1" lang="en-US" altLang="zh-CN" sz="1800" b="1" dirty="0" smtClean="0"/>
              <a:t>---------------------------(70</a:t>
            </a:r>
            <a:r>
              <a:rPr kumimoji="1" lang="zh-CN" altLang="en-US" sz="1800" b="1" dirty="0" smtClean="0"/>
              <a:t>）</a:t>
            </a:r>
            <a:endParaRPr kumimoji="1" lang="zh-CN" altLang="en-US" sz="2000" dirty="0">
              <a:latin typeface="宋体" panose="02010600030101010101" pitchFamily="2" charset="-122"/>
            </a:endParaRPr>
          </a:p>
        </p:txBody>
      </p:sp>
      <p:sp>
        <p:nvSpPr>
          <p:cNvPr id="19493" name="Text Box 37">
            <a:hlinkClick r:id="rId11" action="ppaction://hlinksldjump"/>
          </p:cNvPr>
          <p:cNvSpPr txBox="1">
            <a:spLocks noChangeArrowheads="1"/>
          </p:cNvSpPr>
          <p:nvPr/>
        </p:nvSpPr>
        <p:spPr bwMode="auto">
          <a:xfrm>
            <a:off x="731449" y="5588410"/>
            <a:ext cx="8834718" cy="398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solidFill>
                  <a:srgbClr val="CC00FF"/>
                </a:solidFill>
                <a:latin typeface="宋体" panose="02010600030101010101" pitchFamily="2" charset="-122"/>
              </a:rPr>
              <a:t>第</a:t>
            </a:r>
            <a:r>
              <a:rPr kumimoji="1" lang="en-US" altLang="zh-CN" sz="2000" b="1" dirty="0">
                <a:solidFill>
                  <a:srgbClr val="CC00FF"/>
                </a:solidFill>
                <a:latin typeface="宋体" panose="02010600030101010101" pitchFamily="2" charset="-122"/>
              </a:rPr>
              <a:t>12</a:t>
            </a:r>
            <a:r>
              <a:rPr kumimoji="1" lang="zh-CN" altLang="en-US" sz="2000" b="1" dirty="0">
                <a:solidFill>
                  <a:srgbClr val="CC00FF"/>
                </a:solidFill>
                <a:latin typeface="宋体" panose="02010600030101010101" pitchFamily="2" charset="-122"/>
              </a:rPr>
              <a:t>章</a:t>
            </a:r>
            <a:r>
              <a:rPr kumimoji="1" lang="zh-CN" altLang="en-US" sz="2000" b="1" dirty="0">
                <a:latin typeface="宋体" panose="02010600030101010101" pitchFamily="2" charset="-122"/>
              </a:rPr>
              <a:t>  典型的机械零件的精度设计</a:t>
            </a:r>
            <a:r>
              <a:rPr kumimoji="1" lang="zh-CN" altLang="en-US" sz="1800" b="1" dirty="0"/>
              <a:t>作 题答案 </a:t>
            </a:r>
            <a:r>
              <a:rPr kumimoji="1" lang="en-US" altLang="zh-CN" sz="1800" b="1" dirty="0" smtClean="0"/>
              <a:t>----------------------------</a:t>
            </a:r>
            <a:r>
              <a:rPr kumimoji="1" lang="zh-CN" altLang="en-US" sz="1800" b="1" dirty="0"/>
              <a:t>（</a:t>
            </a:r>
            <a:r>
              <a:rPr kumimoji="1" lang="en-US" altLang="zh-CN" sz="1800" b="1" dirty="0" smtClean="0"/>
              <a:t>78</a:t>
            </a:r>
            <a:r>
              <a:rPr kumimoji="1" lang="zh-CN" altLang="en-US" sz="1800" b="1" dirty="0" smtClean="0"/>
              <a:t>）</a:t>
            </a:r>
            <a:endParaRPr kumimoji="1" lang="zh-CN" altLang="en-US" sz="2000" dirty="0">
              <a:latin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wipe(left)">
                                      <p:cBhvr>
                                        <p:cTn id="7" dur="500"/>
                                        <p:tgtEl>
                                          <p:spTgt spid="194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left)">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wipe(left)">
                                      <p:cBhvr>
                                        <p:cTn id="17" dur="500"/>
                                        <p:tgtEl>
                                          <p:spTgt spid="194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60"/>
                                        </p:tgtEl>
                                        <p:attrNameLst>
                                          <p:attrName>style.visibility</p:attrName>
                                        </p:attrNameLst>
                                      </p:cBhvr>
                                      <p:to>
                                        <p:strVal val="visible"/>
                                      </p:to>
                                    </p:set>
                                    <p:animEffect transition="in" filter="wipe(left)">
                                      <p:cBhvr>
                                        <p:cTn id="22" dur="500"/>
                                        <p:tgtEl>
                                          <p:spTgt spid="194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464"/>
                                        </p:tgtEl>
                                        <p:attrNameLst>
                                          <p:attrName>style.visibility</p:attrName>
                                        </p:attrNameLst>
                                      </p:cBhvr>
                                      <p:to>
                                        <p:strVal val="visible"/>
                                      </p:to>
                                    </p:set>
                                    <p:animEffect transition="in" filter="wipe(left)">
                                      <p:cBhvr>
                                        <p:cTn id="27" dur="500"/>
                                        <p:tgtEl>
                                          <p:spTgt spid="1946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wipe(left)">
                                      <p:cBhvr>
                                        <p:cTn id="32" dur="500"/>
                                        <p:tgtEl>
                                          <p:spTgt spid="194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466"/>
                                        </p:tgtEl>
                                        <p:attrNameLst>
                                          <p:attrName>style.visibility</p:attrName>
                                        </p:attrNameLst>
                                      </p:cBhvr>
                                      <p:to>
                                        <p:strVal val="visible"/>
                                      </p:to>
                                    </p:set>
                                    <p:animEffect transition="in" filter="wipe(left)">
                                      <p:cBhvr>
                                        <p:cTn id="37" dur="500"/>
                                        <p:tgtEl>
                                          <p:spTgt spid="194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082"/>
                                        </p:tgtEl>
                                        <p:attrNameLst>
                                          <p:attrName>style.visibility</p:attrName>
                                        </p:attrNameLst>
                                      </p:cBhvr>
                                      <p:to>
                                        <p:strVal val="visible"/>
                                      </p:to>
                                    </p:set>
                                    <p:animEffect transition="in" filter="wipe(left)">
                                      <p:cBhvr>
                                        <p:cTn id="42" dur="500"/>
                                        <p:tgtEl>
                                          <p:spTgt spid="308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486"/>
                                        </p:tgtEl>
                                        <p:attrNameLst>
                                          <p:attrName>style.visibility</p:attrName>
                                        </p:attrNameLst>
                                      </p:cBhvr>
                                      <p:to>
                                        <p:strVal val="visible"/>
                                      </p:to>
                                    </p:set>
                                    <p:animEffect transition="in" filter="wipe(left)">
                                      <p:cBhvr>
                                        <p:cTn id="47" dur="500"/>
                                        <p:tgtEl>
                                          <p:spTgt spid="1948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487"/>
                                        </p:tgtEl>
                                        <p:attrNameLst>
                                          <p:attrName>style.visibility</p:attrName>
                                        </p:attrNameLst>
                                      </p:cBhvr>
                                      <p:to>
                                        <p:strVal val="visible"/>
                                      </p:to>
                                    </p:set>
                                    <p:animEffect transition="in" filter="wipe(left)">
                                      <p:cBhvr>
                                        <p:cTn id="52" dur="500"/>
                                        <p:tgtEl>
                                          <p:spTgt spid="1948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492"/>
                                        </p:tgtEl>
                                        <p:attrNameLst>
                                          <p:attrName>style.visibility</p:attrName>
                                        </p:attrNameLst>
                                      </p:cBhvr>
                                      <p:to>
                                        <p:strVal val="visible"/>
                                      </p:to>
                                    </p:set>
                                    <p:animEffect transition="in" filter="wipe(left)">
                                      <p:cBhvr>
                                        <p:cTn id="57" dur="500"/>
                                        <p:tgtEl>
                                          <p:spTgt spid="1949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493"/>
                                        </p:tgtEl>
                                        <p:attrNameLst>
                                          <p:attrName>style.visibility</p:attrName>
                                        </p:attrNameLst>
                                      </p:cBhvr>
                                      <p:to>
                                        <p:strVal val="visible"/>
                                      </p:to>
                                    </p:set>
                                    <p:animEffect transition="in" filter="wipe(left)">
                                      <p:cBhvr>
                                        <p:cTn id="62" dur="500"/>
                                        <p:tgtEl>
                                          <p:spTgt spid="1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19461" grpId="0" bldLvl="0" animBg="1"/>
      <p:bldP spid="19462" grpId="0" bldLvl="0" animBg="1"/>
      <p:bldP spid="19463" grpId="0"/>
      <p:bldP spid="19464" grpId="0" bldLvl="0" animBg="1"/>
      <p:bldP spid="19465" grpId="0" bldLvl="0" animBg="1"/>
      <p:bldP spid="19466" grpId="0" bldLvl="0" animBg="1"/>
      <p:bldP spid="3082" grpId="0" bldLvl="0" animBg="1"/>
      <p:bldP spid="19486" grpId="0" bldLvl="0" animBg="1"/>
      <p:bldP spid="19487" grpId="0" bldLvl="0" animBg="1"/>
      <p:bldP spid="19492" grpId="0" bldLvl="0" animBg="1"/>
      <p:bldP spid="1949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Text Box 5"/>
          <p:cNvSpPr txBox="1">
            <a:spLocks noChangeArrowheads="1"/>
          </p:cNvSpPr>
          <p:nvPr/>
        </p:nvSpPr>
        <p:spPr bwMode="auto">
          <a:xfrm>
            <a:off x="575727" y="458900"/>
            <a:ext cx="795489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14</a:t>
            </a:r>
            <a:r>
              <a:rPr lang="en-US" altLang="zh-CN" sz="2400" b="1" dirty="0"/>
              <a:t>. </a:t>
            </a:r>
            <a:r>
              <a:rPr lang="zh-CN" altLang="en-US" sz="2400" b="1" dirty="0"/>
              <a:t>某轴的尺寸为</a:t>
            </a:r>
            <a:r>
              <a:rPr lang="en-US" altLang="zh-CN" sz="2400" b="1" dirty="0">
                <a:cs typeface="Arial" panose="020B0604020202020204" pitchFamily="34" charset="0"/>
              </a:rPr>
              <a:t>¢50h8,</a:t>
            </a:r>
            <a:r>
              <a:rPr lang="zh-CN" altLang="en-US" sz="2400" b="1" dirty="0">
                <a:cs typeface="Arial" panose="020B0604020202020204" pitchFamily="34" charset="0"/>
              </a:rPr>
              <a:t>因用试切法加工。其尺寸分布偏向于上极限尺寸，试确定验收极限。若选用</a:t>
            </a:r>
            <a:r>
              <a:rPr lang="en-US" altLang="zh-CN" sz="2400" b="1" dirty="0">
                <a:latin typeface="宋体" panose="02010600030101010101" pitchFamily="2" charset="-122"/>
                <a:cs typeface="Arial" panose="020B0604020202020204" pitchFamily="34" charset="0"/>
              </a:rPr>
              <a:t>Ⅱ</a:t>
            </a:r>
            <a:r>
              <a:rPr lang="zh-CN" altLang="en-US" sz="2400" b="1" dirty="0">
                <a:latin typeface="宋体" panose="02010600030101010101" pitchFamily="2" charset="-122"/>
                <a:cs typeface="Arial" panose="020B0604020202020204" pitchFamily="34" charset="0"/>
              </a:rPr>
              <a:t>档测量不确定度</a:t>
            </a:r>
            <a:r>
              <a:rPr lang="en-US" altLang="zh-CN" sz="2400" b="1" i="1" dirty="0">
                <a:latin typeface="宋体" panose="02010600030101010101" pitchFamily="2" charset="-122"/>
                <a:cs typeface="Arial" panose="020B0604020202020204" pitchFamily="34" charset="0"/>
              </a:rPr>
              <a:t>u</a:t>
            </a:r>
            <a:r>
              <a:rPr lang="en-US" altLang="zh-CN" sz="2400" b="1" baseline="-25000" dirty="0">
                <a:latin typeface="宋体" panose="02010600030101010101" pitchFamily="2" charset="-122"/>
                <a:cs typeface="Arial" panose="020B0604020202020204" pitchFamily="34" charset="0"/>
              </a:rPr>
              <a:t>1</a:t>
            </a:r>
            <a:r>
              <a:rPr lang="zh-CN" altLang="en-US" sz="2400" b="1" dirty="0">
                <a:latin typeface="宋体" panose="02010600030101010101" pitchFamily="2" charset="-122"/>
                <a:cs typeface="Arial" panose="020B0604020202020204" pitchFamily="34" charset="0"/>
              </a:rPr>
              <a:t>时</a:t>
            </a:r>
            <a:r>
              <a:rPr lang="en-US" altLang="zh-CN" sz="2400" b="1" dirty="0">
                <a:latin typeface="宋体" panose="02010600030101010101" pitchFamily="2" charset="-122"/>
                <a:cs typeface="Arial" panose="020B0604020202020204" pitchFamily="34" charset="0"/>
              </a:rPr>
              <a:t>,</a:t>
            </a:r>
            <a:r>
              <a:rPr lang="en-US" altLang="zh-CN" sz="1800" b="1" dirty="0"/>
              <a:t> </a:t>
            </a:r>
            <a:r>
              <a:rPr lang="zh-CN" altLang="en-US" sz="2400" b="1" dirty="0"/>
              <a:t>选择适当的计量器具。</a:t>
            </a:r>
            <a:r>
              <a:rPr lang="zh-CN" altLang="en-US" sz="2400" b="1" baseline="-25000" dirty="0">
                <a:latin typeface="宋体" panose="02010600030101010101" pitchFamily="2" charset="-122"/>
                <a:cs typeface="Arial" panose="020B0604020202020204" pitchFamily="34" charset="0"/>
              </a:rPr>
              <a:t>   </a:t>
            </a:r>
            <a:endParaRPr lang="zh-CN" altLang="en-US" sz="2400" b="1" baseline="-25000" dirty="0">
              <a:latin typeface="宋体" panose="02010600030101010101" pitchFamily="2" charset="-122"/>
              <a:cs typeface="Arial" panose="020B0604020202020204" pitchFamily="34" charset="0"/>
            </a:endParaRPr>
          </a:p>
        </p:txBody>
      </p:sp>
      <p:sp>
        <p:nvSpPr>
          <p:cNvPr id="53280" name="Rectangle 32"/>
          <p:cNvSpPr>
            <a:spLocks noChangeArrowheads="1"/>
          </p:cNvSpPr>
          <p:nvPr/>
        </p:nvSpPr>
        <p:spPr bwMode="auto">
          <a:xfrm>
            <a:off x="1561480" y="1714998"/>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2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2606" name="Picture 7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8564" y="2171700"/>
            <a:ext cx="41529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08" name="Picture 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5068" y="1880828"/>
            <a:ext cx="3514113" cy="3871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09" name="Picture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153" y="3540596"/>
            <a:ext cx="4333875"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wipe(left)">
                                      <p:cBhvr>
                                        <p:cTn id="7" dur="500"/>
                                        <p:tgtEl>
                                          <p:spTgt spid="532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80"/>
                                        </p:tgtEl>
                                        <p:attrNameLst>
                                          <p:attrName>style.visibility</p:attrName>
                                        </p:attrNameLst>
                                      </p:cBhvr>
                                      <p:to>
                                        <p:strVal val="visible"/>
                                      </p:to>
                                    </p:set>
                                    <p:animEffect transition="in" filter="wipe(left)">
                                      <p:cBhvr>
                                        <p:cTn id="12" dur="3000"/>
                                        <p:tgtEl>
                                          <p:spTgt spid="532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606"/>
                                        </p:tgtEl>
                                        <p:attrNameLst>
                                          <p:attrName>style.visibility</p:attrName>
                                        </p:attrNameLst>
                                      </p:cBhvr>
                                      <p:to>
                                        <p:strVal val="visible"/>
                                      </p:to>
                                    </p:set>
                                    <p:animEffect transition="in" filter="wipe(left)">
                                      <p:cBhvr>
                                        <p:cTn id="17" dur="500"/>
                                        <p:tgtEl>
                                          <p:spTgt spid="226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2608"/>
                                        </p:tgtEl>
                                        <p:attrNameLst>
                                          <p:attrName>style.visibility</p:attrName>
                                        </p:attrNameLst>
                                      </p:cBhvr>
                                      <p:to>
                                        <p:strVal val="visible"/>
                                      </p:to>
                                    </p:set>
                                    <p:anim calcmode="lin" valueType="num">
                                      <p:cBhvr additive="base">
                                        <p:cTn id="22" dur="500" fill="hold"/>
                                        <p:tgtEl>
                                          <p:spTgt spid="22608"/>
                                        </p:tgtEl>
                                        <p:attrNameLst>
                                          <p:attrName>ppt_x</p:attrName>
                                        </p:attrNameLst>
                                      </p:cBhvr>
                                      <p:tavLst>
                                        <p:tav tm="0">
                                          <p:val>
                                            <p:strVal val="1+#ppt_w/2"/>
                                          </p:val>
                                        </p:tav>
                                        <p:tav tm="100000">
                                          <p:val>
                                            <p:strVal val="#ppt_x"/>
                                          </p:val>
                                        </p:tav>
                                      </p:tavLst>
                                    </p:anim>
                                    <p:anim calcmode="lin" valueType="num">
                                      <p:cBhvr additive="base">
                                        <p:cTn id="23" dur="500" fill="hold"/>
                                        <p:tgtEl>
                                          <p:spTgt spid="2260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2609"/>
                                        </p:tgtEl>
                                        <p:attrNameLst>
                                          <p:attrName>style.visibility</p:attrName>
                                        </p:attrNameLst>
                                      </p:cBhvr>
                                      <p:to>
                                        <p:strVal val="visible"/>
                                      </p:to>
                                    </p:set>
                                    <p:animEffect transition="in" filter="wipe(left)">
                                      <p:cBhvr>
                                        <p:cTn id="28" dur="500"/>
                                        <p:tgtEl>
                                          <p:spTgt spid="22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5328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ext Box 4"/>
          <p:cNvSpPr txBox="1">
            <a:spLocks noChangeArrowheads="1"/>
          </p:cNvSpPr>
          <p:nvPr/>
        </p:nvSpPr>
        <p:spPr bwMode="auto">
          <a:xfrm>
            <a:off x="765806" y="446192"/>
            <a:ext cx="75715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15</a:t>
            </a:r>
            <a:r>
              <a:rPr lang="en-US" altLang="zh-CN" sz="2400" b="1" dirty="0"/>
              <a:t>. </a:t>
            </a:r>
            <a:r>
              <a:rPr lang="zh-CN" altLang="en-US" sz="2400" b="1" dirty="0"/>
              <a:t>某零件的内尺寸为</a:t>
            </a:r>
            <a:r>
              <a:rPr lang="en-US" altLang="zh-CN" sz="2400" b="1" dirty="0" smtClean="0"/>
              <a:t>120</a:t>
            </a:r>
            <a:r>
              <a:rPr lang="zh-CN" altLang="en-US" sz="2400" b="1" dirty="0" smtClean="0"/>
              <a:t>未</a:t>
            </a:r>
            <a:r>
              <a:rPr lang="zh-CN" altLang="en-US" sz="2400" b="1" dirty="0"/>
              <a:t>注公差的线性尺寸，其加工精度按</a:t>
            </a:r>
            <a:r>
              <a:rPr lang="en-US" altLang="zh-CN" sz="2400" b="1" dirty="0"/>
              <a:t>GB/T1804—f</a:t>
            </a:r>
            <a:r>
              <a:rPr lang="zh-CN" altLang="en-US" sz="2400" b="1" dirty="0"/>
              <a:t>。试确定其验收极限并选择适当的计量器具。</a:t>
            </a:r>
            <a:endParaRPr lang="zh-CN" altLang="en-US" sz="2400" b="1" dirty="0"/>
          </a:p>
        </p:txBody>
      </p:sp>
      <p:sp>
        <p:nvSpPr>
          <p:cNvPr id="54279" name="Rectangle 7"/>
          <p:cNvSpPr>
            <a:spLocks noChangeArrowheads="1"/>
          </p:cNvSpPr>
          <p:nvPr/>
        </p:nvSpPr>
        <p:spPr bwMode="auto">
          <a:xfrm>
            <a:off x="1424608" y="1592796"/>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26"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3628" name="Picture 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0532" y="3605793"/>
            <a:ext cx="4788532" cy="2451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30" name="Picture 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059" y="2082924"/>
            <a:ext cx="317182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631" name="Picture 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9084" y="1869393"/>
            <a:ext cx="3192429" cy="393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wipe(left)">
                                      <p:cBhvr>
                                        <p:cTn id="7" dur="500"/>
                                        <p:tgtEl>
                                          <p:spTgt spid="542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9"/>
                                        </p:tgtEl>
                                        <p:attrNameLst>
                                          <p:attrName>style.visibility</p:attrName>
                                        </p:attrNameLst>
                                      </p:cBhvr>
                                      <p:to>
                                        <p:strVal val="visible"/>
                                      </p:to>
                                    </p:set>
                                    <p:animEffect transition="in" filter="wipe(left)">
                                      <p:cBhvr>
                                        <p:cTn id="12" dur="3000"/>
                                        <p:tgtEl>
                                          <p:spTgt spid="542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3630"/>
                                        </p:tgtEl>
                                        <p:attrNameLst>
                                          <p:attrName>style.visibility</p:attrName>
                                        </p:attrNameLst>
                                      </p:cBhvr>
                                      <p:to>
                                        <p:strVal val="visible"/>
                                      </p:to>
                                    </p:set>
                                    <p:animEffect transition="in" filter="wipe(left)">
                                      <p:cBhvr>
                                        <p:cTn id="17" dur="500"/>
                                        <p:tgtEl>
                                          <p:spTgt spid="2363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3631"/>
                                        </p:tgtEl>
                                        <p:attrNameLst>
                                          <p:attrName>style.visibility</p:attrName>
                                        </p:attrNameLst>
                                      </p:cBhvr>
                                      <p:to>
                                        <p:strVal val="visible"/>
                                      </p:to>
                                    </p:set>
                                    <p:anim calcmode="lin" valueType="num">
                                      <p:cBhvr additive="base">
                                        <p:cTn id="22" dur="500" fill="hold"/>
                                        <p:tgtEl>
                                          <p:spTgt spid="23631"/>
                                        </p:tgtEl>
                                        <p:attrNameLst>
                                          <p:attrName>ppt_x</p:attrName>
                                        </p:attrNameLst>
                                      </p:cBhvr>
                                      <p:tavLst>
                                        <p:tav tm="0">
                                          <p:val>
                                            <p:strVal val="1+#ppt_w/2"/>
                                          </p:val>
                                        </p:tav>
                                        <p:tav tm="100000">
                                          <p:val>
                                            <p:strVal val="#ppt_x"/>
                                          </p:val>
                                        </p:tav>
                                      </p:tavLst>
                                    </p:anim>
                                    <p:anim calcmode="lin" valueType="num">
                                      <p:cBhvr additive="base">
                                        <p:cTn id="23" dur="500" fill="hold"/>
                                        <p:tgtEl>
                                          <p:spTgt spid="2363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3628"/>
                                        </p:tgtEl>
                                        <p:attrNameLst>
                                          <p:attrName>style.visibility</p:attrName>
                                        </p:attrNameLst>
                                      </p:cBhvr>
                                      <p:to>
                                        <p:strVal val="visible"/>
                                      </p:to>
                                    </p:set>
                                    <p:animEffect transition="in" filter="wipe(left)">
                                      <p:cBhvr>
                                        <p:cTn id="28" dur="500"/>
                                        <p:tgtEl>
                                          <p:spTgt spid="23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391984" y="401759"/>
            <a:ext cx="848545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16</a:t>
            </a:r>
            <a:r>
              <a:rPr lang="en-US" altLang="zh-CN" sz="2400" b="1" dirty="0"/>
              <a:t>. </a:t>
            </a:r>
            <a:r>
              <a:rPr lang="zh-CN" altLang="en-US" sz="2400" b="1" dirty="0"/>
              <a:t>已知某孔的尺寸要求</a:t>
            </a:r>
            <a:r>
              <a:rPr lang="en-US" altLang="zh-CN" sz="2400" b="1" dirty="0">
                <a:cs typeface="Arial" panose="020B0604020202020204" pitchFamily="34" charset="0"/>
              </a:rPr>
              <a:t>¢30M8</a:t>
            </a:r>
            <a:r>
              <a:rPr lang="zh-CN" altLang="en-US" sz="2400" b="1" dirty="0">
                <a:cs typeface="Arial" panose="020B0604020202020204" pitchFamily="34" charset="0"/>
              </a:rPr>
              <a:t>，画出工作量规的公差带图</a:t>
            </a:r>
            <a:r>
              <a:rPr lang="en-US" altLang="zh-CN" sz="2400" b="1" dirty="0" smtClean="0">
                <a:cs typeface="Arial" panose="020B0604020202020204" pitchFamily="34" charset="0"/>
              </a:rPr>
              <a:t>,</a:t>
            </a:r>
            <a:r>
              <a:rPr lang="zh-CN" altLang="en-US" sz="2400" b="1" dirty="0" smtClean="0">
                <a:cs typeface="Arial" panose="020B0604020202020204" pitchFamily="34" charset="0"/>
              </a:rPr>
              <a:t>计算</a:t>
            </a:r>
            <a:r>
              <a:rPr lang="zh-CN" altLang="en-US" sz="2400" b="1" dirty="0">
                <a:cs typeface="Arial" panose="020B0604020202020204" pitchFamily="34" charset="0"/>
              </a:rPr>
              <a:t>量规的尺寸和极限偏差，并确定磨损极限尺寸。</a:t>
            </a:r>
            <a:endParaRPr lang="zh-CN" altLang="en-US" sz="2400" b="1" dirty="0">
              <a:cs typeface="Arial" panose="020B0604020202020204" pitchFamily="34" charset="0"/>
            </a:endParaRPr>
          </a:p>
        </p:txBody>
      </p:sp>
      <p:sp>
        <p:nvSpPr>
          <p:cNvPr id="55301" name="Rectangle 5"/>
          <p:cNvSpPr>
            <a:spLocks noChangeArrowheads="1"/>
          </p:cNvSpPr>
          <p:nvPr/>
        </p:nvSpPr>
        <p:spPr bwMode="auto">
          <a:xfrm>
            <a:off x="1093428" y="1201281"/>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55302" name="Rectangle 6"/>
          <p:cNvSpPr>
            <a:spLocks noChangeArrowheads="1"/>
          </p:cNvSpPr>
          <p:nvPr/>
        </p:nvSpPr>
        <p:spPr bwMode="auto">
          <a:xfrm>
            <a:off x="931726" y="1697903"/>
            <a:ext cx="506539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1</a:t>
            </a:r>
            <a:r>
              <a:rPr lang="zh-CN" altLang="en-US" sz="2400" b="1" dirty="0"/>
              <a:t>）</a:t>
            </a:r>
            <a:r>
              <a:rPr lang="en-US" altLang="zh-CN" sz="2400" b="1" dirty="0"/>
              <a:t>¢30M8</a:t>
            </a:r>
            <a:r>
              <a:rPr lang="zh-CN" altLang="en-US" sz="2400" b="1" dirty="0"/>
              <a:t>工作量规的公差带图</a:t>
            </a:r>
            <a:endParaRPr lang="zh-CN" altLang="en-US" sz="2400" b="1" dirty="0"/>
          </a:p>
          <a:p>
            <a:r>
              <a:rPr lang="zh-CN" altLang="en-US" sz="2400" b="1" dirty="0"/>
              <a:t>               </a:t>
            </a:r>
            <a:r>
              <a:rPr lang="zh-CN" altLang="en-US" sz="2000" b="1" dirty="0"/>
              <a:t>（见右图）</a:t>
            </a:r>
            <a:endParaRPr lang="zh-CN" altLang="en-US" sz="2000" b="1" dirty="0"/>
          </a:p>
        </p:txBody>
      </p:sp>
      <p:sp>
        <p:nvSpPr>
          <p:cNvPr id="55344" name="Rectangle 48"/>
          <p:cNvSpPr>
            <a:spLocks noChangeArrowheads="1"/>
          </p:cNvSpPr>
          <p:nvPr/>
        </p:nvSpPr>
        <p:spPr bwMode="auto">
          <a:xfrm>
            <a:off x="956556" y="2492896"/>
            <a:ext cx="469480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2</a:t>
            </a:r>
            <a:r>
              <a:rPr lang="zh-CN" altLang="en-US" sz="2400" b="1" dirty="0"/>
              <a:t>）通规（</a:t>
            </a:r>
            <a:r>
              <a:rPr lang="en-US" altLang="zh-CN" sz="2400" b="1" dirty="0"/>
              <a:t>T</a:t>
            </a:r>
            <a:r>
              <a:rPr lang="zh-CN" altLang="en-US" sz="2400" b="1" dirty="0"/>
              <a:t>）工作量规的尺寸</a:t>
            </a:r>
            <a:endParaRPr lang="zh-CN" altLang="en-US" sz="2400" b="1" dirty="0"/>
          </a:p>
          <a:p>
            <a:r>
              <a:rPr lang="zh-CN" altLang="en-US" sz="2400" b="1" dirty="0"/>
              <a:t>         和极限偏差</a:t>
            </a:r>
            <a:endParaRPr lang="zh-CN" altLang="en-US" sz="2400" b="1" dirty="0"/>
          </a:p>
        </p:txBody>
      </p:sp>
      <p:sp>
        <p:nvSpPr>
          <p:cNvPr id="55349" name="Rectangle 53"/>
          <p:cNvSpPr>
            <a:spLocks noChangeArrowheads="1"/>
          </p:cNvSpPr>
          <p:nvPr/>
        </p:nvSpPr>
        <p:spPr bwMode="auto">
          <a:xfrm>
            <a:off x="956556" y="4689140"/>
            <a:ext cx="50527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3</a:t>
            </a:r>
            <a:r>
              <a:rPr lang="zh-CN" altLang="en-US" sz="2400" b="1" dirty="0"/>
              <a:t>）止规（</a:t>
            </a:r>
            <a:r>
              <a:rPr lang="en-US" altLang="zh-CN" sz="2400" b="1" dirty="0"/>
              <a:t>Z</a:t>
            </a:r>
            <a:r>
              <a:rPr lang="zh-CN" altLang="en-US" sz="2400" b="1" dirty="0"/>
              <a:t>）工作量规的尺寸</a:t>
            </a:r>
            <a:endParaRPr lang="zh-CN" altLang="en-US" sz="2400" b="1" dirty="0"/>
          </a:p>
          <a:p>
            <a:r>
              <a:rPr lang="zh-CN" altLang="en-US" sz="2400" b="1" dirty="0"/>
              <a:t>         和极限偏差</a:t>
            </a:r>
            <a:endParaRPr lang="zh-CN" altLang="en-US" sz="2400" b="1" dirty="0"/>
          </a:p>
        </p:txBody>
      </p:sp>
      <p:sp>
        <p:nvSpPr>
          <p:cNvPr id="42"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4716" name="Picture 1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60454" y="1485689"/>
            <a:ext cx="3829050" cy="374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718" name="Picture 1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9310" y="3392996"/>
            <a:ext cx="4411762" cy="1219155"/>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720" name="Picture 1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2580" y="5555398"/>
            <a:ext cx="4562475" cy="800100"/>
          </a:xfrm>
          <a:prstGeom prst="rect">
            <a:avLst/>
          </a:prstGeom>
          <a:noFill/>
          <a:ln w="190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wipe(left)">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wipe(left)">
                                      <p:cBhvr>
                                        <p:cTn id="12" dur="3000"/>
                                        <p:tgtEl>
                                          <p:spTgt spid="553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5302"/>
                                        </p:tgtEl>
                                        <p:attrNameLst>
                                          <p:attrName>style.visibility</p:attrName>
                                        </p:attrNameLst>
                                      </p:cBhvr>
                                      <p:to>
                                        <p:strVal val="visible"/>
                                      </p:to>
                                    </p:set>
                                    <p:animEffect transition="in" filter="wipe(left)">
                                      <p:cBhvr>
                                        <p:cTn id="17" dur="500"/>
                                        <p:tgtEl>
                                          <p:spTgt spid="5530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4716"/>
                                        </p:tgtEl>
                                        <p:attrNameLst>
                                          <p:attrName>style.visibility</p:attrName>
                                        </p:attrNameLst>
                                      </p:cBhvr>
                                      <p:to>
                                        <p:strVal val="visible"/>
                                      </p:to>
                                    </p:set>
                                    <p:anim calcmode="lin" valueType="num">
                                      <p:cBhvr additive="base">
                                        <p:cTn id="22" dur="500" fill="hold"/>
                                        <p:tgtEl>
                                          <p:spTgt spid="24716"/>
                                        </p:tgtEl>
                                        <p:attrNameLst>
                                          <p:attrName>ppt_x</p:attrName>
                                        </p:attrNameLst>
                                      </p:cBhvr>
                                      <p:tavLst>
                                        <p:tav tm="0">
                                          <p:val>
                                            <p:strVal val="1+#ppt_w/2"/>
                                          </p:val>
                                        </p:tav>
                                        <p:tav tm="100000">
                                          <p:val>
                                            <p:strVal val="#ppt_x"/>
                                          </p:val>
                                        </p:tav>
                                      </p:tavLst>
                                    </p:anim>
                                    <p:anim calcmode="lin" valueType="num">
                                      <p:cBhvr additive="base">
                                        <p:cTn id="23" dur="500" fill="hold"/>
                                        <p:tgtEl>
                                          <p:spTgt spid="2471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5344"/>
                                        </p:tgtEl>
                                        <p:attrNameLst>
                                          <p:attrName>style.visibility</p:attrName>
                                        </p:attrNameLst>
                                      </p:cBhvr>
                                      <p:to>
                                        <p:strVal val="visible"/>
                                      </p:to>
                                    </p:set>
                                    <p:animEffect transition="in" filter="wipe(left)">
                                      <p:cBhvr>
                                        <p:cTn id="28" dur="500"/>
                                        <p:tgtEl>
                                          <p:spTgt spid="5534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4718"/>
                                        </p:tgtEl>
                                        <p:attrNameLst>
                                          <p:attrName>style.visibility</p:attrName>
                                        </p:attrNameLst>
                                      </p:cBhvr>
                                      <p:to>
                                        <p:strVal val="visible"/>
                                      </p:to>
                                    </p:set>
                                    <p:animEffect transition="in" filter="wipe(left)">
                                      <p:cBhvr>
                                        <p:cTn id="33" dur="500"/>
                                        <p:tgtEl>
                                          <p:spTgt spid="247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5349"/>
                                        </p:tgtEl>
                                        <p:attrNameLst>
                                          <p:attrName>style.visibility</p:attrName>
                                        </p:attrNameLst>
                                      </p:cBhvr>
                                      <p:to>
                                        <p:strVal val="visible"/>
                                      </p:to>
                                    </p:set>
                                    <p:animEffect transition="in" filter="wipe(left)">
                                      <p:cBhvr>
                                        <p:cTn id="38" dur="500"/>
                                        <p:tgtEl>
                                          <p:spTgt spid="5534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4720"/>
                                        </p:tgtEl>
                                        <p:attrNameLst>
                                          <p:attrName>style.visibility</p:attrName>
                                        </p:attrNameLst>
                                      </p:cBhvr>
                                      <p:to>
                                        <p:strVal val="visible"/>
                                      </p:to>
                                    </p:set>
                                    <p:animEffect transition="in" filter="wipe(left)">
                                      <p:cBhvr>
                                        <p:cTn id="43" dur="500"/>
                                        <p:tgtEl>
                                          <p:spTgt spid="24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44" grpId="0"/>
      <p:bldP spid="553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ext Box 4"/>
          <p:cNvSpPr txBox="1">
            <a:spLocks noChangeArrowheads="1"/>
          </p:cNvSpPr>
          <p:nvPr/>
        </p:nvSpPr>
        <p:spPr bwMode="auto">
          <a:xfrm>
            <a:off x="662524" y="509771"/>
            <a:ext cx="770267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a:t>
            </a:r>
            <a:r>
              <a:rPr lang="en-US" altLang="zh-CN" sz="2400" b="1" dirty="0"/>
              <a:t>17.  </a:t>
            </a:r>
            <a:r>
              <a:rPr lang="zh-CN" altLang="en-US" sz="2400" b="1" dirty="0"/>
              <a:t>计算检验轴</a:t>
            </a:r>
            <a:r>
              <a:rPr lang="en-US" altLang="zh-CN" sz="2400" b="1" dirty="0">
                <a:cs typeface="Arial" panose="020B0604020202020204" pitchFamily="34" charset="0"/>
              </a:rPr>
              <a:t>¢18p7</a:t>
            </a:r>
            <a:r>
              <a:rPr lang="zh-CN" altLang="en-US" sz="2400" b="1" dirty="0">
                <a:cs typeface="Arial" panose="020B0604020202020204" pitchFamily="34" charset="0"/>
              </a:rPr>
              <a:t>用的工作量规及其校对量规的</a:t>
            </a:r>
            <a:r>
              <a:rPr lang="zh-CN" altLang="en-US" sz="2400" b="1" dirty="0" smtClean="0">
                <a:cs typeface="Arial" panose="020B0604020202020204" pitchFamily="34" charset="0"/>
              </a:rPr>
              <a:t>工作</a:t>
            </a:r>
            <a:r>
              <a:rPr lang="zh-CN" altLang="en-US" sz="2400" b="1" dirty="0">
                <a:cs typeface="Arial" panose="020B0604020202020204" pitchFamily="34" charset="0"/>
              </a:rPr>
              <a:t>尺 </a:t>
            </a:r>
            <a:r>
              <a:rPr lang="zh-CN" altLang="en-US" sz="2400" b="1" dirty="0" smtClean="0">
                <a:cs typeface="Arial" panose="020B0604020202020204" pitchFamily="34" charset="0"/>
              </a:rPr>
              <a:t>寸</a:t>
            </a:r>
            <a:r>
              <a:rPr lang="zh-CN" altLang="en-US" sz="2400" b="1" dirty="0">
                <a:cs typeface="Arial" panose="020B0604020202020204" pitchFamily="34" charset="0"/>
              </a:rPr>
              <a:t>与极限偏差，并画出量规公差带图。</a:t>
            </a:r>
            <a:endParaRPr lang="zh-CN" altLang="en-US" sz="2400" b="1" dirty="0">
              <a:cs typeface="Arial" panose="020B0604020202020204" pitchFamily="34" charset="0"/>
            </a:endParaRPr>
          </a:p>
        </p:txBody>
      </p:sp>
      <p:sp>
        <p:nvSpPr>
          <p:cNvPr id="56325" name="Rectangle 5"/>
          <p:cNvSpPr>
            <a:spLocks noChangeArrowheads="1"/>
          </p:cNvSpPr>
          <p:nvPr/>
        </p:nvSpPr>
        <p:spPr bwMode="auto">
          <a:xfrm>
            <a:off x="1237444" y="1302654"/>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56326" name="Rectangle 6"/>
          <p:cNvSpPr>
            <a:spLocks noChangeArrowheads="1"/>
          </p:cNvSpPr>
          <p:nvPr/>
        </p:nvSpPr>
        <p:spPr bwMode="auto">
          <a:xfrm>
            <a:off x="938293" y="1769911"/>
            <a:ext cx="495081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1</a:t>
            </a:r>
            <a:r>
              <a:rPr lang="zh-CN" altLang="en-US" sz="2400" b="1" dirty="0"/>
              <a:t>） </a:t>
            </a:r>
            <a:r>
              <a:rPr lang="en-US" altLang="zh-CN" sz="2400" b="1" dirty="0"/>
              <a:t>¢18p7</a:t>
            </a:r>
            <a:r>
              <a:rPr lang="zh-CN" altLang="en-US" sz="2400" b="1" dirty="0"/>
              <a:t>工作量规的公差带图</a:t>
            </a:r>
            <a:endParaRPr lang="zh-CN" altLang="en-US" sz="2400" b="1" dirty="0"/>
          </a:p>
          <a:p>
            <a:r>
              <a:rPr lang="zh-CN" altLang="en-US" sz="2400" b="1" dirty="0"/>
              <a:t>               </a:t>
            </a:r>
            <a:r>
              <a:rPr lang="zh-CN" altLang="en-US" sz="2000" b="1" dirty="0"/>
              <a:t>（见右图）</a:t>
            </a:r>
            <a:endParaRPr lang="zh-CN" altLang="en-US" sz="2000" b="1" dirty="0"/>
          </a:p>
        </p:txBody>
      </p:sp>
      <p:sp>
        <p:nvSpPr>
          <p:cNvPr id="56357" name="Rectangle 37"/>
          <p:cNvSpPr>
            <a:spLocks noChangeArrowheads="1"/>
          </p:cNvSpPr>
          <p:nvPr/>
        </p:nvSpPr>
        <p:spPr bwMode="auto">
          <a:xfrm>
            <a:off x="924758" y="2574740"/>
            <a:ext cx="489233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t>（</a:t>
            </a:r>
            <a:r>
              <a:rPr lang="en-US" altLang="zh-CN" sz="2400" b="1" dirty="0"/>
              <a:t>2</a:t>
            </a:r>
            <a:r>
              <a:rPr lang="zh-CN" altLang="en-US" sz="2400" b="1" dirty="0"/>
              <a:t>）工作量规的尺寸和极限偏差</a:t>
            </a:r>
            <a:endParaRPr lang="zh-CN" altLang="en-US" sz="2400" b="1" dirty="0"/>
          </a:p>
        </p:txBody>
      </p:sp>
      <p:sp>
        <p:nvSpPr>
          <p:cNvPr id="3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5734" name="Picture 13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0067" y="3212976"/>
            <a:ext cx="3590925" cy="13906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737" name="Picture 1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475" y="4843712"/>
            <a:ext cx="3690521" cy="123883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738" name="Picture 1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684" y="1484784"/>
            <a:ext cx="3733800"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wipe(left)">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wipe(left)">
                                      <p:cBhvr>
                                        <p:cTn id="12" dur="3000"/>
                                        <p:tgtEl>
                                          <p:spTgt spid="563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26"/>
                                        </p:tgtEl>
                                        <p:attrNameLst>
                                          <p:attrName>style.visibility</p:attrName>
                                        </p:attrNameLst>
                                      </p:cBhvr>
                                      <p:to>
                                        <p:strVal val="visible"/>
                                      </p:to>
                                    </p:set>
                                    <p:animEffect transition="in" filter="wipe(left)">
                                      <p:cBhvr>
                                        <p:cTn id="17" dur="500"/>
                                        <p:tgtEl>
                                          <p:spTgt spid="563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25738"/>
                                        </p:tgtEl>
                                        <p:attrNameLst>
                                          <p:attrName>style.visibility</p:attrName>
                                        </p:attrNameLst>
                                      </p:cBhvr>
                                      <p:to>
                                        <p:strVal val="visible"/>
                                      </p:to>
                                    </p:set>
                                    <p:anim calcmode="lin" valueType="num">
                                      <p:cBhvr additive="base">
                                        <p:cTn id="22" dur="500" fill="hold"/>
                                        <p:tgtEl>
                                          <p:spTgt spid="25738"/>
                                        </p:tgtEl>
                                        <p:attrNameLst>
                                          <p:attrName>ppt_x</p:attrName>
                                        </p:attrNameLst>
                                      </p:cBhvr>
                                      <p:tavLst>
                                        <p:tav tm="0">
                                          <p:val>
                                            <p:strVal val="1+#ppt_w/2"/>
                                          </p:val>
                                        </p:tav>
                                        <p:tav tm="100000">
                                          <p:val>
                                            <p:strVal val="#ppt_x"/>
                                          </p:val>
                                        </p:tav>
                                      </p:tavLst>
                                    </p:anim>
                                    <p:anim calcmode="lin" valueType="num">
                                      <p:cBhvr additive="base">
                                        <p:cTn id="23" dur="500" fill="hold"/>
                                        <p:tgtEl>
                                          <p:spTgt spid="2573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6357"/>
                                        </p:tgtEl>
                                        <p:attrNameLst>
                                          <p:attrName>style.visibility</p:attrName>
                                        </p:attrNameLst>
                                      </p:cBhvr>
                                      <p:to>
                                        <p:strVal val="visible"/>
                                      </p:to>
                                    </p:set>
                                    <p:animEffect transition="in" filter="wipe(left)">
                                      <p:cBhvr>
                                        <p:cTn id="28" dur="500"/>
                                        <p:tgtEl>
                                          <p:spTgt spid="563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5734"/>
                                        </p:tgtEl>
                                        <p:attrNameLst>
                                          <p:attrName>style.visibility</p:attrName>
                                        </p:attrNameLst>
                                      </p:cBhvr>
                                      <p:to>
                                        <p:strVal val="visible"/>
                                      </p:to>
                                    </p:set>
                                    <p:animEffect transition="in" filter="wipe(left)">
                                      <p:cBhvr>
                                        <p:cTn id="33" dur="500"/>
                                        <p:tgtEl>
                                          <p:spTgt spid="2573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737"/>
                                        </p:tgtEl>
                                        <p:attrNameLst>
                                          <p:attrName>style.visibility</p:attrName>
                                        </p:attrNameLst>
                                      </p:cBhvr>
                                      <p:to>
                                        <p:strVal val="visible"/>
                                      </p:to>
                                    </p:set>
                                    <p:animEffect transition="in" filter="wipe(left)">
                                      <p:cBhvr>
                                        <p:cTn id="38" dur="500"/>
                                        <p:tgtEl>
                                          <p:spTgt spid="25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6" grpId="0"/>
      <p:bldP spid="563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85" name="Rectangle 41"/>
          <p:cNvSpPr>
            <a:spLocks noChangeArrowheads="1"/>
          </p:cNvSpPr>
          <p:nvPr/>
        </p:nvSpPr>
        <p:spPr bwMode="auto">
          <a:xfrm>
            <a:off x="1028564" y="456938"/>
            <a:ext cx="502277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t>（</a:t>
            </a:r>
            <a:r>
              <a:rPr lang="en-US" altLang="zh-CN" sz="2400" b="1" dirty="0"/>
              <a:t>3</a:t>
            </a:r>
            <a:r>
              <a:rPr lang="zh-CN" altLang="en-US" sz="2400" b="1" dirty="0"/>
              <a:t>）校对量规的尺寸和极限偏差</a:t>
            </a:r>
            <a:endParaRPr lang="zh-CN" altLang="en-US" sz="2400" b="1" dirty="0"/>
          </a:p>
        </p:txBody>
      </p:sp>
      <p:sp>
        <p:nvSpPr>
          <p:cNvPr id="54"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6822" name="Picture 1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2755" y="1029579"/>
            <a:ext cx="3152775" cy="18383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24" name="Picture 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2514" y="3031976"/>
            <a:ext cx="3476625" cy="19812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1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7036" y="944723"/>
            <a:ext cx="3431306" cy="4184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829" name="Picture 2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2779" y="5167275"/>
            <a:ext cx="7286625" cy="962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385"/>
                                        </p:tgtEl>
                                        <p:attrNameLst>
                                          <p:attrName>style.visibility</p:attrName>
                                        </p:attrNameLst>
                                      </p:cBhvr>
                                      <p:to>
                                        <p:strVal val="visible"/>
                                      </p:to>
                                    </p:set>
                                    <p:animEffect transition="in" filter="wipe(left)">
                                      <p:cBhvr>
                                        <p:cTn id="7" dur="500"/>
                                        <p:tgtEl>
                                          <p:spTgt spid="5738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1+#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6822"/>
                                        </p:tgtEl>
                                        <p:attrNameLst>
                                          <p:attrName>style.visibility</p:attrName>
                                        </p:attrNameLst>
                                      </p:cBhvr>
                                      <p:to>
                                        <p:strVal val="visible"/>
                                      </p:to>
                                    </p:set>
                                    <p:animEffect transition="in" filter="wipe(left)">
                                      <p:cBhvr>
                                        <p:cTn id="18" dur="500"/>
                                        <p:tgtEl>
                                          <p:spTgt spid="268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6824"/>
                                        </p:tgtEl>
                                        <p:attrNameLst>
                                          <p:attrName>style.visibility</p:attrName>
                                        </p:attrNameLst>
                                      </p:cBhvr>
                                      <p:to>
                                        <p:strVal val="visible"/>
                                      </p:to>
                                    </p:set>
                                    <p:animEffect transition="in" filter="wipe(left)">
                                      <p:cBhvr>
                                        <p:cTn id="23" dur="500"/>
                                        <p:tgtEl>
                                          <p:spTgt spid="268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6829"/>
                                        </p:tgtEl>
                                        <p:attrNameLst>
                                          <p:attrName>style.visibility</p:attrName>
                                        </p:attrNameLst>
                                      </p:cBhvr>
                                      <p:to>
                                        <p:strVal val="visible"/>
                                      </p:to>
                                    </p:set>
                                    <p:animEffect transition="in" filter="wipe(left)">
                                      <p:cBhvr>
                                        <p:cTn id="28" dur="500"/>
                                        <p:tgtEl>
                                          <p:spTgt spid="26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ChangeArrowheads="1"/>
          </p:cNvSpPr>
          <p:nvPr/>
        </p:nvSpPr>
        <p:spPr bwMode="auto">
          <a:xfrm>
            <a:off x="825500" y="227314"/>
            <a:ext cx="7677150"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800" b="1" dirty="0"/>
              <a:t>         </a:t>
            </a:r>
            <a:r>
              <a:rPr kumimoji="1" lang="zh-CN" altLang="en-US" sz="2400" b="1" dirty="0"/>
              <a:t>第</a:t>
            </a:r>
            <a:r>
              <a:rPr kumimoji="1" lang="en-US" altLang="zh-CN" sz="2400" b="1" dirty="0"/>
              <a:t>4</a:t>
            </a:r>
            <a:r>
              <a:rPr kumimoji="1" lang="zh-CN" altLang="en-US" sz="2400" b="1" dirty="0"/>
              <a:t>章 几何精度设计与</a:t>
            </a:r>
            <a:r>
              <a:rPr kumimoji="1" lang="zh-CN" altLang="en-US" sz="2400" b="1" dirty="0" smtClean="0"/>
              <a:t>检测</a:t>
            </a:r>
            <a:r>
              <a:rPr kumimoji="1" lang="en-US" altLang="zh-CN" sz="2400" b="1" dirty="0" smtClean="0"/>
              <a:t>  (P</a:t>
            </a:r>
            <a:r>
              <a:rPr kumimoji="1" lang="zh-CN" altLang="en-US" sz="2400" b="1" dirty="0" smtClean="0"/>
              <a:t>？</a:t>
            </a:r>
            <a:r>
              <a:rPr kumimoji="1" lang="en-US" altLang="zh-CN" sz="2400" b="1" dirty="0" smtClean="0"/>
              <a:t>)</a:t>
            </a:r>
            <a:endParaRPr kumimoji="1" lang="en-US" altLang="zh-CN" sz="2400" b="1" dirty="0"/>
          </a:p>
        </p:txBody>
      </p:sp>
      <p:sp>
        <p:nvSpPr>
          <p:cNvPr id="58377" name="Text Box 9"/>
          <p:cNvSpPr txBox="1">
            <a:spLocks noChangeArrowheads="1"/>
          </p:cNvSpPr>
          <p:nvPr/>
        </p:nvSpPr>
        <p:spPr bwMode="auto">
          <a:xfrm>
            <a:off x="670581" y="788511"/>
            <a:ext cx="80073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1800" dirty="0"/>
              <a:t> </a:t>
            </a:r>
            <a:r>
              <a:rPr lang="en-US" altLang="zh-CN" sz="1800" dirty="0" smtClean="0"/>
              <a:t>       </a:t>
            </a:r>
            <a:r>
              <a:rPr kumimoji="1" lang="en-US" altLang="zh-CN" sz="2400" b="1" dirty="0" smtClean="0"/>
              <a:t>1</a:t>
            </a:r>
            <a:r>
              <a:rPr kumimoji="1" lang="en-US" altLang="zh-CN" sz="2400" b="1" dirty="0"/>
              <a:t>. </a:t>
            </a:r>
            <a:r>
              <a:rPr kumimoji="1" lang="zh-CN" altLang="en-US" sz="2400" b="1" dirty="0"/>
              <a:t>说明图</a:t>
            </a:r>
            <a:r>
              <a:rPr kumimoji="1" lang="en-US" altLang="zh-CN" sz="2400" b="1" dirty="0" smtClean="0"/>
              <a:t>4.62</a:t>
            </a:r>
            <a:r>
              <a:rPr kumimoji="1" lang="zh-CN" altLang="en-US" sz="2400" b="1" dirty="0" smtClean="0"/>
              <a:t>所</a:t>
            </a:r>
            <a:r>
              <a:rPr kumimoji="1" lang="zh-CN" altLang="en-US" sz="2400" b="1" dirty="0"/>
              <a:t>示零件中底面</a:t>
            </a:r>
            <a:r>
              <a:rPr kumimoji="1" lang="en-US" altLang="zh-CN" sz="2400" b="1" i="1" dirty="0">
                <a:solidFill>
                  <a:srgbClr val="FF3399"/>
                </a:solidFill>
                <a:latin typeface="Segoe UI" panose="020B0502040204020203" pitchFamily="34" charset="0"/>
                <a:ea typeface="MS Gothic" panose="020B0609070205080204" pitchFamily="49" charset="-128"/>
                <a:cs typeface="Segoe UI" panose="020B0502040204020203" pitchFamily="34" charset="0"/>
              </a:rPr>
              <a:t>a</a:t>
            </a:r>
            <a:r>
              <a:rPr kumimoji="1" lang="zh-CN" altLang="en-US" sz="2400" b="1" dirty="0">
                <a:solidFill>
                  <a:srgbClr val="FF3399"/>
                </a:solidFill>
              </a:rPr>
              <a:t>、</a:t>
            </a:r>
            <a:r>
              <a:rPr kumimoji="1" lang="zh-CN" altLang="en-US" sz="2400" b="1" dirty="0"/>
              <a:t>端面</a:t>
            </a:r>
            <a:r>
              <a:rPr kumimoji="1" lang="en-US" altLang="zh-CN" sz="2400" b="1" i="1" dirty="0">
                <a:solidFill>
                  <a:srgbClr val="FF3399"/>
                </a:solidFill>
              </a:rPr>
              <a:t>b</a:t>
            </a:r>
            <a:r>
              <a:rPr kumimoji="1" lang="zh-CN" altLang="en-US" sz="2400" b="1" dirty="0">
                <a:solidFill>
                  <a:srgbClr val="FF3399"/>
                </a:solidFill>
              </a:rPr>
              <a:t>、</a:t>
            </a:r>
            <a:r>
              <a:rPr kumimoji="1" lang="zh-CN" altLang="en-US" sz="2400" b="1" dirty="0"/>
              <a:t>孔表面</a:t>
            </a:r>
            <a:r>
              <a:rPr kumimoji="1" lang="en-US" altLang="zh-CN" sz="2400" b="1" i="1" dirty="0">
                <a:solidFill>
                  <a:srgbClr val="FF3399"/>
                </a:solidFill>
              </a:rPr>
              <a:t>c</a:t>
            </a:r>
            <a:r>
              <a:rPr kumimoji="1" lang="zh-CN" altLang="en-US" sz="2400" b="1" dirty="0">
                <a:solidFill>
                  <a:srgbClr val="FF3399"/>
                </a:solidFill>
              </a:rPr>
              <a:t>、</a:t>
            </a:r>
            <a:r>
              <a:rPr kumimoji="1" lang="zh-CN" altLang="en-US" sz="2400" b="1" dirty="0"/>
              <a:t>和孔的</a:t>
            </a:r>
            <a:r>
              <a:rPr kumimoji="1" lang="zh-CN" altLang="en-US" sz="2400" b="1" dirty="0" smtClean="0"/>
              <a:t>轴线</a:t>
            </a:r>
            <a:r>
              <a:rPr kumimoji="1" lang="en-US" altLang="zh-CN" sz="2400" b="1" i="1" dirty="0">
                <a:solidFill>
                  <a:srgbClr val="FF3399"/>
                </a:solidFill>
              </a:rPr>
              <a:t>d</a:t>
            </a:r>
            <a:r>
              <a:rPr kumimoji="1" lang="zh-CN" altLang="en-US" sz="2400" b="1" dirty="0"/>
              <a:t>分别是什么要素（被测要素</a:t>
            </a:r>
            <a:r>
              <a:rPr kumimoji="1" lang="en-US" altLang="zh-CN" sz="2400" b="1" dirty="0"/>
              <a:t>,</a:t>
            </a:r>
            <a:r>
              <a:rPr kumimoji="1" lang="zh-CN" altLang="en-US" sz="2400" b="1" dirty="0"/>
              <a:t>单一要素</a:t>
            </a:r>
            <a:r>
              <a:rPr kumimoji="1" lang="en-US" altLang="zh-CN" sz="2400" b="1" dirty="0"/>
              <a:t>, </a:t>
            </a:r>
            <a:r>
              <a:rPr kumimoji="1" lang="zh-CN" altLang="en-US" sz="2400" b="1" dirty="0"/>
              <a:t>关联要素</a:t>
            </a:r>
            <a:r>
              <a:rPr kumimoji="1" lang="en-US" altLang="zh-CN" sz="2400" b="1" dirty="0"/>
              <a:t>,</a:t>
            </a:r>
            <a:r>
              <a:rPr kumimoji="1" lang="zh-CN" altLang="en-US" sz="2400" b="1" dirty="0"/>
              <a:t>基准</a:t>
            </a:r>
            <a:r>
              <a:rPr kumimoji="1" lang="zh-CN" altLang="en-US" sz="2400" b="1" dirty="0" smtClean="0"/>
              <a:t>要素</a:t>
            </a:r>
            <a:r>
              <a:rPr kumimoji="1" lang="en-US" altLang="zh-CN" sz="2400" b="1" dirty="0"/>
              <a:t>,</a:t>
            </a:r>
            <a:r>
              <a:rPr kumimoji="1" lang="zh-CN" altLang="en-US" sz="2400" b="1" dirty="0" smtClean="0"/>
              <a:t>组成要素</a:t>
            </a:r>
            <a:r>
              <a:rPr kumimoji="1" lang="en-US" altLang="zh-CN" sz="2400" b="1" dirty="0"/>
              <a:t>,</a:t>
            </a:r>
            <a:r>
              <a:rPr kumimoji="1" lang="zh-CN" altLang="en-US" sz="2400" b="1" dirty="0"/>
              <a:t>导出要素） ？</a:t>
            </a:r>
            <a:endParaRPr kumimoji="1" lang="zh-CN" altLang="en-US" sz="2400" b="1" dirty="0"/>
          </a:p>
        </p:txBody>
      </p:sp>
      <p:sp>
        <p:nvSpPr>
          <p:cNvPr id="58382" name="Text Box 14"/>
          <p:cNvSpPr txBox="1">
            <a:spLocks noChangeArrowheads="1"/>
          </p:cNvSpPr>
          <p:nvPr/>
        </p:nvSpPr>
        <p:spPr bwMode="auto">
          <a:xfrm>
            <a:off x="776536" y="2446447"/>
            <a:ext cx="3960440"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1</a:t>
            </a:r>
            <a:r>
              <a:rPr kumimoji="1" lang="zh-CN" altLang="en-US" sz="2400" b="1" dirty="0">
                <a:latin typeface="Times New Roman" panose="02020603050405020304" pitchFamily="18" charset="0"/>
              </a:rPr>
              <a:t>）被测</a:t>
            </a:r>
            <a:r>
              <a:rPr kumimoji="1" lang="zh-CN" altLang="en-US" sz="2400" b="1" dirty="0" smtClean="0">
                <a:latin typeface="Times New Roman" panose="02020603050405020304" pitchFamily="18" charset="0"/>
              </a:rPr>
              <a:t>要素：</a:t>
            </a:r>
            <a:endParaRPr kumimoji="1" lang="en-US" altLang="zh-CN" sz="2400" b="1" dirty="0" smtClean="0">
              <a:latin typeface="Times New Roman" panose="02020603050405020304" pitchFamily="18" charset="0"/>
            </a:endParaRPr>
          </a:p>
          <a:p>
            <a:pPr eaLnBrk="1" hangingPunct="1"/>
            <a:r>
              <a:rPr kumimoji="1" lang="en-US" altLang="zh-CN" sz="2400" b="1" i="1" dirty="0">
                <a:latin typeface="Times New Roman" panose="02020603050405020304" pitchFamily="18" charset="0"/>
                <a:ea typeface="MS Gothic" panose="020B0609070205080204" pitchFamily="49" charset="-128"/>
                <a:cs typeface="Segoe UI" panose="020B0502040204020203" pitchFamily="34" charset="0"/>
              </a:rPr>
              <a:t> </a:t>
            </a:r>
            <a:r>
              <a:rPr kumimoji="1" lang="en-US" altLang="zh-CN" sz="2400" b="1" i="1" dirty="0" smtClean="0">
                <a:latin typeface="Times New Roman" panose="02020603050405020304" pitchFamily="18" charset="0"/>
                <a:ea typeface="MS Gothic" panose="020B0609070205080204" pitchFamily="49" charset="-128"/>
                <a:cs typeface="Segoe UI" panose="020B0502040204020203" pitchFamily="34" charset="0"/>
              </a:rPr>
              <a:t>         </a:t>
            </a:r>
            <a:r>
              <a:rPr kumimoji="1" lang="en-US" altLang="zh-CN" sz="2400" b="1" i="1" dirty="0" smtClean="0">
                <a:latin typeface="Segoe UI" panose="020B0502040204020203" pitchFamily="34" charset="0"/>
                <a:ea typeface="MS Gothic" panose="020B0609070205080204" pitchFamily="49" charset="-128"/>
                <a:cs typeface="Segoe UI" panose="020B0502040204020203" pitchFamily="34" charset="0"/>
              </a:rPr>
              <a:t>a</a:t>
            </a:r>
            <a:r>
              <a:rPr kumimoji="1" lang="zh-CN" altLang="en-US" sz="2400" b="1" dirty="0"/>
              <a:t>、</a:t>
            </a:r>
            <a:r>
              <a:rPr kumimoji="1" lang="en-US" altLang="zh-CN" sz="2400" b="1" i="1" dirty="0" smtClean="0"/>
              <a:t> b</a:t>
            </a:r>
            <a:r>
              <a:rPr kumimoji="1" lang="zh-CN" altLang="en-US" sz="2400" b="1" i="1" dirty="0" smtClean="0"/>
              <a:t>、</a:t>
            </a:r>
            <a:r>
              <a:rPr kumimoji="1" lang="en-US" altLang="zh-CN" sz="2400" b="1" i="1" dirty="0" smtClean="0"/>
              <a:t> c</a:t>
            </a:r>
            <a:r>
              <a:rPr kumimoji="1" lang="zh-CN" altLang="en-US" sz="2400" b="1" i="1" dirty="0" smtClean="0"/>
              <a:t>、</a:t>
            </a:r>
            <a:r>
              <a:rPr kumimoji="1" lang="en-US" altLang="zh-CN" sz="2400" b="1" dirty="0" smtClean="0"/>
              <a:t> </a:t>
            </a:r>
            <a:r>
              <a:rPr kumimoji="1" lang="en-US" altLang="zh-CN" sz="2400" b="1" i="1" dirty="0"/>
              <a:t>d</a:t>
            </a:r>
            <a:endParaRPr kumimoji="1" lang="en-US" altLang="zh-CN" sz="2400" b="1" i="1" dirty="0"/>
          </a:p>
        </p:txBody>
      </p:sp>
      <p:sp>
        <p:nvSpPr>
          <p:cNvPr id="58383" name="Rectangle 15"/>
          <p:cNvSpPr>
            <a:spLocks noChangeArrowheads="1"/>
          </p:cNvSpPr>
          <p:nvPr/>
        </p:nvSpPr>
        <p:spPr bwMode="auto">
          <a:xfrm>
            <a:off x="812540" y="4041068"/>
            <a:ext cx="358330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smtClean="0">
                <a:latin typeface="Times New Roman" panose="02020603050405020304" pitchFamily="18" charset="0"/>
              </a:rPr>
              <a:t>（</a:t>
            </a:r>
            <a:r>
              <a:rPr kumimoji="1" lang="en-US" altLang="zh-CN" sz="2400" b="1" dirty="0" smtClean="0">
                <a:latin typeface="Times New Roman" panose="02020603050405020304" pitchFamily="18" charset="0"/>
              </a:rPr>
              <a:t>3</a:t>
            </a:r>
            <a:r>
              <a:rPr kumimoji="1" lang="zh-CN" altLang="en-US" sz="2400" b="1" dirty="0" smtClean="0">
                <a:latin typeface="Times New Roman" panose="02020603050405020304" pitchFamily="18" charset="0"/>
              </a:rPr>
              <a:t>）</a:t>
            </a:r>
            <a:r>
              <a:rPr kumimoji="1" lang="zh-CN" altLang="en-US" sz="2400" b="1" dirty="0">
                <a:latin typeface="Times New Roman" panose="02020603050405020304" pitchFamily="18" charset="0"/>
              </a:rPr>
              <a:t>关联要素：</a:t>
            </a:r>
            <a:r>
              <a:rPr kumimoji="1" lang="en-US" altLang="zh-CN" sz="2400" b="1" i="1" dirty="0" smtClean="0"/>
              <a:t>b</a:t>
            </a:r>
            <a:r>
              <a:rPr kumimoji="1" lang="zh-CN" altLang="en-US" sz="2400" b="1" dirty="0"/>
              <a:t>、</a:t>
            </a:r>
            <a:r>
              <a:rPr kumimoji="1" lang="en-US" altLang="zh-CN" sz="2400" b="1" dirty="0" smtClean="0"/>
              <a:t> </a:t>
            </a:r>
            <a:r>
              <a:rPr kumimoji="1" lang="en-US" altLang="zh-CN" sz="2400" b="1" i="1" dirty="0"/>
              <a:t>d</a:t>
            </a:r>
            <a:endParaRPr kumimoji="1" lang="en-US" altLang="zh-CN" sz="2400" b="1" dirty="0">
              <a:latin typeface="Times New Roman" panose="02020603050405020304" pitchFamily="18" charset="0"/>
            </a:endParaRPr>
          </a:p>
        </p:txBody>
      </p:sp>
      <p:sp>
        <p:nvSpPr>
          <p:cNvPr id="58384" name="Rectangle 16"/>
          <p:cNvSpPr>
            <a:spLocks noChangeArrowheads="1"/>
          </p:cNvSpPr>
          <p:nvPr/>
        </p:nvSpPr>
        <p:spPr bwMode="auto">
          <a:xfrm>
            <a:off x="776536" y="3246809"/>
            <a:ext cx="3636404" cy="8302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smtClean="0">
                <a:latin typeface="Times New Roman" panose="02020603050405020304" pitchFamily="18" charset="0"/>
              </a:rPr>
              <a:t>（</a:t>
            </a:r>
            <a:r>
              <a:rPr kumimoji="1" lang="en-US" altLang="zh-CN" sz="2400" b="1" dirty="0">
                <a:latin typeface="Times New Roman" panose="02020603050405020304" pitchFamily="18" charset="0"/>
              </a:rPr>
              <a:t>2</a:t>
            </a:r>
            <a:r>
              <a:rPr kumimoji="1" lang="zh-CN" altLang="en-US" sz="2400" b="1" dirty="0" smtClean="0">
                <a:latin typeface="Times New Roman" panose="02020603050405020304" pitchFamily="18" charset="0"/>
              </a:rPr>
              <a:t>）</a:t>
            </a:r>
            <a:r>
              <a:rPr kumimoji="1" lang="zh-CN" altLang="en-US" sz="2400" b="1" dirty="0">
                <a:latin typeface="Times New Roman" panose="02020603050405020304" pitchFamily="18" charset="0"/>
              </a:rPr>
              <a:t>单一要素：</a:t>
            </a:r>
            <a:endParaRPr kumimoji="1" lang="zh-CN" altLang="en-US" sz="2400" b="1" dirty="0">
              <a:latin typeface="Times New Roman" panose="02020603050405020304" pitchFamily="18" charset="0"/>
            </a:endParaRPr>
          </a:p>
          <a:p>
            <a:r>
              <a:rPr kumimoji="1" lang="zh-CN" altLang="en-US" sz="2400" b="1" dirty="0">
                <a:latin typeface="Times New Roman" panose="02020603050405020304" pitchFamily="18" charset="0"/>
              </a:rPr>
              <a:t> </a:t>
            </a:r>
            <a:r>
              <a:rPr kumimoji="1" lang="zh-CN" altLang="en-US" sz="2400" b="1" dirty="0" smtClean="0">
                <a:latin typeface="Times New Roman" panose="02020603050405020304" pitchFamily="18" charset="0"/>
              </a:rPr>
              <a:t>          </a:t>
            </a:r>
            <a:r>
              <a:rPr kumimoji="1" lang="en-US" altLang="zh-CN" sz="2400" b="1" i="1" dirty="0" smtClean="0">
                <a:latin typeface="Segoe UI" panose="020B0502040204020203" pitchFamily="34" charset="0"/>
                <a:ea typeface="MS Gothic" panose="020B0609070205080204" pitchFamily="49" charset="-128"/>
                <a:cs typeface="Segoe UI" panose="020B0502040204020203" pitchFamily="34" charset="0"/>
              </a:rPr>
              <a:t>a</a:t>
            </a:r>
            <a:r>
              <a:rPr kumimoji="1" lang="zh-CN" altLang="en-US" sz="2400" b="1" i="1" dirty="0" smtClean="0">
                <a:latin typeface="Segoe UI" panose="020B0502040204020203" pitchFamily="34" charset="0"/>
                <a:ea typeface="MS Gothic" panose="020B0609070205080204" pitchFamily="49" charset="-128"/>
                <a:cs typeface="Segoe UI" panose="020B0502040204020203" pitchFamily="34" charset="0"/>
              </a:rPr>
              <a:t>、</a:t>
            </a:r>
            <a:r>
              <a:rPr kumimoji="1" lang="en-US" altLang="zh-CN" sz="2400" b="1" i="1" dirty="0" smtClean="0"/>
              <a:t>  c</a:t>
            </a:r>
            <a:r>
              <a:rPr kumimoji="1" lang="zh-CN" altLang="en-US" sz="2400" b="1" i="1" dirty="0" smtClean="0"/>
              <a:t>、</a:t>
            </a:r>
            <a:r>
              <a:rPr kumimoji="1" lang="en-US" altLang="zh-CN" sz="2400" b="1" dirty="0" smtClean="0"/>
              <a:t> </a:t>
            </a:r>
            <a:r>
              <a:rPr kumimoji="1" lang="en-US" altLang="zh-CN" sz="2400" b="1" i="1" dirty="0"/>
              <a:t>d</a:t>
            </a:r>
            <a:endParaRPr kumimoji="1" lang="en-US" altLang="zh-CN" sz="2400" b="1" dirty="0">
              <a:latin typeface="Times New Roman" panose="02020603050405020304" pitchFamily="18" charset="0"/>
            </a:endParaRPr>
          </a:p>
        </p:txBody>
      </p:sp>
      <p:sp>
        <p:nvSpPr>
          <p:cNvPr id="58385" name="Rectangle 17"/>
          <p:cNvSpPr>
            <a:spLocks noChangeArrowheads="1"/>
          </p:cNvSpPr>
          <p:nvPr/>
        </p:nvSpPr>
        <p:spPr bwMode="auto">
          <a:xfrm>
            <a:off x="825500" y="4525516"/>
            <a:ext cx="41275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4</a:t>
            </a:r>
            <a:r>
              <a:rPr kumimoji="1" lang="zh-CN" altLang="en-US" sz="2400" b="1" dirty="0">
                <a:latin typeface="Times New Roman" panose="02020603050405020304" pitchFamily="18" charset="0"/>
              </a:rPr>
              <a:t>）基准要素： </a:t>
            </a:r>
            <a:r>
              <a:rPr kumimoji="1" lang="en-US" altLang="zh-CN" sz="2400" b="1" i="1" dirty="0" smtClean="0">
                <a:latin typeface="Segoe UI" panose="020B0502040204020203" pitchFamily="34" charset="0"/>
                <a:ea typeface="MS Gothic" panose="020B0609070205080204" pitchFamily="49" charset="-128"/>
                <a:cs typeface="Segoe UI" panose="020B0502040204020203" pitchFamily="34" charset="0"/>
              </a:rPr>
              <a:t>a</a:t>
            </a:r>
            <a:r>
              <a:rPr kumimoji="1" lang="zh-CN" altLang="en-US" sz="2400" b="1" i="1" dirty="0" smtClean="0">
                <a:latin typeface="Segoe UI" panose="020B0502040204020203" pitchFamily="34" charset="0"/>
                <a:ea typeface="MS Gothic" panose="020B0609070205080204" pitchFamily="49" charset="-128"/>
                <a:cs typeface="Segoe UI" panose="020B0502040204020203" pitchFamily="34" charset="0"/>
              </a:rPr>
              <a:t>、</a:t>
            </a:r>
            <a:r>
              <a:rPr kumimoji="1" lang="en-US" altLang="zh-CN" sz="2400" b="1" dirty="0" smtClean="0"/>
              <a:t> </a:t>
            </a:r>
            <a:r>
              <a:rPr kumimoji="1" lang="en-US" altLang="zh-CN" sz="2400" b="1" i="1" dirty="0"/>
              <a:t>d</a:t>
            </a:r>
            <a:endParaRPr kumimoji="1" lang="en-US" altLang="zh-CN" sz="2400" b="1" i="1" dirty="0"/>
          </a:p>
        </p:txBody>
      </p:sp>
      <p:sp>
        <p:nvSpPr>
          <p:cNvPr id="58386" name="Rectangle 18"/>
          <p:cNvSpPr>
            <a:spLocks noChangeArrowheads="1"/>
          </p:cNvSpPr>
          <p:nvPr/>
        </p:nvSpPr>
        <p:spPr bwMode="auto">
          <a:xfrm>
            <a:off x="776536" y="5024028"/>
            <a:ext cx="4870450"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5</a:t>
            </a:r>
            <a:r>
              <a:rPr kumimoji="1" lang="zh-CN" altLang="en-US" sz="2400" b="1" dirty="0">
                <a:latin typeface="Times New Roman" panose="02020603050405020304" pitchFamily="18" charset="0"/>
              </a:rPr>
              <a:t>）</a:t>
            </a:r>
            <a:r>
              <a:rPr kumimoji="1" lang="zh-CN" altLang="en-US" sz="2400" b="1" dirty="0" smtClean="0">
                <a:latin typeface="Times New Roman" panose="02020603050405020304" pitchFamily="18" charset="0"/>
              </a:rPr>
              <a:t>组成要素：</a:t>
            </a:r>
            <a:endParaRPr kumimoji="1" lang="en-US" altLang="zh-CN" sz="2400" b="1" dirty="0" smtClean="0">
              <a:latin typeface="Times New Roman" panose="02020603050405020304" pitchFamily="18" charset="0"/>
            </a:endParaRPr>
          </a:p>
          <a:p>
            <a:r>
              <a:rPr kumimoji="1" lang="en-US" altLang="zh-CN" sz="2400" b="1" i="1" dirty="0">
                <a:latin typeface="Times New Roman" panose="02020603050405020304" pitchFamily="18" charset="0"/>
                <a:ea typeface="MS Gothic" panose="020B0609070205080204" pitchFamily="49" charset="-128"/>
                <a:cs typeface="Segoe UI" panose="020B0502040204020203" pitchFamily="34" charset="0"/>
              </a:rPr>
              <a:t> </a:t>
            </a:r>
            <a:r>
              <a:rPr kumimoji="1" lang="en-US" altLang="zh-CN" sz="2400" b="1" i="1" dirty="0" smtClean="0">
                <a:latin typeface="Times New Roman" panose="02020603050405020304" pitchFamily="18" charset="0"/>
                <a:ea typeface="MS Gothic" panose="020B0609070205080204" pitchFamily="49" charset="-128"/>
                <a:cs typeface="Segoe UI" panose="020B0502040204020203" pitchFamily="34" charset="0"/>
              </a:rPr>
              <a:t>        </a:t>
            </a:r>
            <a:r>
              <a:rPr kumimoji="1" lang="en-US" altLang="zh-CN" sz="2400" b="1" i="1" dirty="0" smtClean="0">
                <a:latin typeface="Segoe UI" panose="020B0502040204020203" pitchFamily="34" charset="0"/>
                <a:ea typeface="MS Gothic" panose="020B0609070205080204" pitchFamily="49" charset="-128"/>
                <a:cs typeface="Segoe UI" panose="020B0502040204020203" pitchFamily="34" charset="0"/>
              </a:rPr>
              <a:t> a</a:t>
            </a:r>
            <a:r>
              <a:rPr kumimoji="1" lang="zh-CN" altLang="en-US" sz="2400" b="1" dirty="0"/>
              <a:t>、</a:t>
            </a:r>
            <a:r>
              <a:rPr kumimoji="1" lang="en-US" altLang="zh-CN" sz="2400" b="1" i="1" dirty="0" smtClean="0"/>
              <a:t> </a:t>
            </a:r>
            <a:r>
              <a:rPr kumimoji="1" lang="en-US" altLang="zh-CN" sz="2400" b="1" i="1" dirty="0"/>
              <a:t>b</a:t>
            </a:r>
            <a:r>
              <a:rPr kumimoji="1" lang="en-US" altLang="zh-CN" sz="2400" b="1" dirty="0"/>
              <a:t> </a:t>
            </a:r>
            <a:r>
              <a:rPr kumimoji="1" lang="zh-CN" altLang="en-US" sz="2400" b="1" dirty="0" smtClean="0"/>
              <a:t>、</a:t>
            </a:r>
            <a:r>
              <a:rPr kumimoji="1" lang="en-US" altLang="zh-CN" sz="2400" b="1" i="1" dirty="0" smtClean="0"/>
              <a:t> </a:t>
            </a:r>
            <a:r>
              <a:rPr kumimoji="1" lang="en-US" altLang="zh-CN" sz="2400" b="1" i="1" dirty="0"/>
              <a:t>c</a:t>
            </a:r>
            <a:endParaRPr kumimoji="1" lang="en-US" altLang="zh-CN" sz="2400" b="1" dirty="0">
              <a:latin typeface="Times New Roman" panose="02020603050405020304" pitchFamily="18" charset="0"/>
            </a:endParaRPr>
          </a:p>
        </p:txBody>
      </p:sp>
      <p:sp>
        <p:nvSpPr>
          <p:cNvPr id="58387" name="Rectangle 19"/>
          <p:cNvSpPr>
            <a:spLocks noChangeArrowheads="1"/>
          </p:cNvSpPr>
          <p:nvPr/>
        </p:nvSpPr>
        <p:spPr bwMode="auto">
          <a:xfrm>
            <a:off x="704528" y="5852120"/>
            <a:ext cx="42926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6</a:t>
            </a:r>
            <a:r>
              <a:rPr kumimoji="1" lang="zh-CN" altLang="en-US" sz="2400" b="1" dirty="0">
                <a:latin typeface="Times New Roman" panose="02020603050405020304" pitchFamily="18" charset="0"/>
              </a:rPr>
              <a:t>）导出要素： </a:t>
            </a:r>
            <a:r>
              <a:rPr kumimoji="1" lang="en-US" altLang="zh-CN" sz="2400" b="1" i="1" dirty="0"/>
              <a:t>d</a:t>
            </a:r>
            <a:endParaRPr kumimoji="1" lang="en-US" altLang="zh-CN" sz="2400" b="1" i="1" dirty="0"/>
          </a:p>
        </p:txBody>
      </p:sp>
      <p:sp>
        <p:nvSpPr>
          <p:cNvPr id="15"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sp>
        <p:nvSpPr>
          <p:cNvPr id="16" name="Rectangle 5"/>
          <p:cNvSpPr>
            <a:spLocks noChangeArrowheads="1"/>
          </p:cNvSpPr>
          <p:nvPr/>
        </p:nvSpPr>
        <p:spPr bwMode="auto">
          <a:xfrm>
            <a:off x="1136576" y="1952836"/>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pic>
        <p:nvPicPr>
          <p:cNvPr id="9933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32920" y="2134902"/>
            <a:ext cx="4968552" cy="3850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wipe(left)">
                                      <p:cBhvr>
                                        <p:cTn id="7" dur="500"/>
                                        <p:tgtEl>
                                          <p:spTgt spid="583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377"/>
                                        </p:tgtEl>
                                        <p:attrNameLst>
                                          <p:attrName>style.visibility</p:attrName>
                                        </p:attrNameLst>
                                      </p:cBhvr>
                                      <p:to>
                                        <p:strVal val="visible"/>
                                      </p:to>
                                    </p:set>
                                    <p:animEffect transition="in" filter="wipe(left)">
                                      <p:cBhvr>
                                        <p:cTn id="12" dur="500"/>
                                        <p:tgtEl>
                                          <p:spTgt spid="5837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9331"/>
                                        </p:tgtEl>
                                        <p:attrNameLst>
                                          <p:attrName>style.visibility</p:attrName>
                                        </p:attrNameLst>
                                      </p:cBhvr>
                                      <p:to>
                                        <p:strVal val="visible"/>
                                      </p:to>
                                    </p:set>
                                    <p:anim calcmode="lin" valueType="num">
                                      <p:cBhvr additive="base">
                                        <p:cTn id="17" dur="500" fill="hold"/>
                                        <p:tgtEl>
                                          <p:spTgt spid="99331"/>
                                        </p:tgtEl>
                                        <p:attrNameLst>
                                          <p:attrName>ppt_x</p:attrName>
                                        </p:attrNameLst>
                                      </p:cBhvr>
                                      <p:tavLst>
                                        <p:tav tm="0">
                                          <p:val>
                                            <p:strVal val="1+#ppt_w/2"/>
                                          </p:val>
                                        </p:tav>
                                        <p:tav tm="100000">
                                          <p:val>
                                            <p:strVal val="#ppt_x"/>
                                          </p:val>
                                        </p:tav>
                                      </p:tavLst>
                                    </p:anim>
                                    <p:anim calcmode="lin" valueType="num">
                                      <p:cBhvr additive="base">
                                        <p:cTn id="18" dur="500" fill="hold"/>
                                        <p:tgtEl>
                                          <p:spTgt spid="993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30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58382"/>
                                        </p:tgtEl>
                                        <p:attrNameLst>
                                          <p:attrName>style.visibility</p:attrName>
                                        </p:attrNameLst>
                                      </p:cBhvr>
                                      <p:to>
                                        <p:strVal val="visible"/>
                                      </p:to>
                                    </p:set>
                                    <p:animEffect transition="in" filter="wipe(left)">
                                      <p:cBhvr>
                                        <p:cTn id="28" dur="300"/>
                                        <p:tgtEl>
                                          <p:spTgt spid="5838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8384"/>
                                        </p:tgtEl>
                                        <p:attrNameLst>
                                          <p:attrName>style.visibility</p:attrName>
                                        </p:attrNameLst>
                                      </p:cBhvr>
                                      <p:to>
                                        <p:strVal val="visible"/>
                                      </p:to>
                                    </p:set>
                                    <p:animEffect transition="in" filter="wipe(left)">
                                      <p:cBhvr>
                                        <p:cTn id="33" dur="300"/>
                                        <p:tgtEl>
                                          <p:spTgt spid="5838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8383"/>
                                        </p:tgtEl>
                                        <p:attrNameLst>
                                          <p:attrName>style.visibility</p:attrName>
                                        </p:attrNameLst>
                                      </p:cBhvr>
                                      <p:to>
                                        <p:strVal val="visible"/>
                                      </p:to>
                                    </p:set>
                                    <p:animEffect transition="in" filter="wipe(left)">
                                      <p:cBhvr>
                                        <p:cTn id="38" dur="300"/>
                                        <p:tgtEl>
                                          <p:spTgt spid="5838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58385"/>
                                        </p:tgtEl>
                                        <p:attrNameLst>
                                          <p:attrName>style.visibility</p:attrName>
                                        </p:attrNameLst>
                                      </p:cBhvr>
                                      <p:to>
                                        <p:strVal val="visible"/>
                                      </p:to>
                                    </p:set>
                                    <p:animEffect transition="in" filter="wipe(left)">
                                      <p:cBhvr>
                                        <p:cTn id="43" dur="300"/>
                                        <p:tgtEl>
                                          <p:spTgt spid="5838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58386"/>
                                        </p:tgtEl>
                                        <p:attrNameLst>
                                          <p:attrName>style.visibility</p:attrName>
                                        </p:attrNameLst>
                                      </p:cBhvr>
                                      <p:to>
                                        <p:strVal val="visible"/>
                                      </p:to>
                                    </p:set>
                                    <p:animEffect transition="in" filter="wipe(left)">
                                      <p:cBhvr>
                                        <p:cTn id="48" dur="300"/>
                                        <p:tgtEl>
                                          <p:spTgt spid="5838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58387"/>
                                        </p:tgtEl>
                                        <p:attrNameLst>
                                          <p:attrName>style.visibility</p:attrName>
                                        </p:attrNameLst>
                                      </p:cBhvr>
                                      <p:to>
                                        <p:strVal val="visible"/>
                                      </p:to>
                                    </p:set>
                                    <p:animEffect transition="in" filter="wipe(left)">
                                      <p:cBhvr>
                                        <p:cTn id="53" dur="300"/>
                                        <p:tgtEl>
                                          <p:spTgt spid="58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7" grpId="0"/>
      <p:bldP spid="58382" grpId="0" autoUpdateAnimBg="0"/>
      <p:bldP spid="58383" grpId="0" autoUpdateAnimBg="0"/>
      <p:bldP spid="58384" grpId="0" autoUpdateAnimBg="0"/>
      <p:bldP spid="58385" grpId="0" autoUpdateAnimBg="0"/>
      <p:bldP spid="58386" grpId="0" autoUpdateAnimBg="0"/>
      <p:bldP spid="58387" grpId="0" autoUpdateAnimBg="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13" name="Text Box 21"/>
          <p:cNvSpPr txBox="1">
            <a:spLocks noChangeArrowheads="1"/>
          </p:cNvSpPr>
          <p:nvPr/>
        </p:nvSpPr>
        <p:spPr bwMode="auto">
          <a:xfrm>
            <a:off x="673005" y="264258"/>
            <a:ext cx="8420455"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pPr>
            <a:r>
              <a:rPr lang="en-US" altLang="zh-CN" sz="1800" b="1" dirty="0" smtClean="0"/>
              <a:t>          2. </a:t>
            </a:r>
            <a:r>
              <a:rPr lang="zh-CN" altLang="en-US" sz="1800" b="1" dirty="0" smtClean="0"/>
              <a:t>用</a:t>
            </a:r>
            <a:r>
              <a:rPr lang="zh-CN" altLang="en-US" sz="1800" b="1" dirty="0"/>
              <a:t>文字说明 图</a:t>
            </a:r>
            <a:r>
              <a:rPr lang="en-US" altLang="zh-CN" sz="1800" b="1" dirty="0" smtClean="0"/>
              <a:t>4.63</a:t>
            </a:r>
            <a:r>
              <a:rPr lang="zh-CN" altLang="en-US" sz="1800" b="1" dirty="0" smtClean="0"/>
              <a:t>中</a:t>
            </a:r>
            <a:r>
              <a:rPr lang="zh-CN" altLang="en-US" sz="1800" b="1" dirty="0"/>
              <a:t>各项几何公差的含义（说明被测要素、基准要素、公差特性项目符号名称及其公称值、），画出各项几何公差的公差带。</a:t>
            </a:r>
            <a:endParaRPr lang="zh-CN" altLang="en-US" sz="1800" b="1" dirty="0"/>
          </a:p>
        </p:txBody>
      </p:sp>
      <p:sp>
        <p:nvSpPr>
          <p:cNvPr id="59415" name="Text Box 23"/>
          <p:cNvSpPr txBox="1">
            <a:spLocks noChangeArrowheads="1"/>
          </p:cNvSpPr>
          <p:nvPr/>
        </p:nvSpPr>
        <p:spPr bwMode="auto">
          <a:xfrm>
            <a:off x="1048320" y="1339851"/>
            <a:ext cx="775710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r>
              <a:rPr lang="zh-CN" altLang="en-US" sz="2000" b="1" dirty="0">
                <a:latin typeface="Times New Roman" panose="02020603050405020304" pitchFamily="18" charset="0"/>
              </a:rPr>
              <a:t>（</a:t>
            </a:r>
            <a:r>
              <a:rPr lang="en-US" altLang="zh-CN" sz="2000" b="1" dirty="0">
                <a:latin typeface="Times New Roman" panose="02020603050405020304" pitchFamily="18" charset="0"/>
              </a:rPr>
              <a:t>1</a:t>
            </a:r>
            <a:r>
              <a:rPr lang="zh-CN" altLang="en-US" sz="2000" b="1" dirty="0">
                <a:latin typeface="Times New Roman" panose="02020603050405020304" pitchFamily="18" charset="0"/>
              </a:rPr>
              <a:t>）圆锥面对</a:t>
            </a:r>
            <a:r>
              <a:rPr lang="zh-CN" altLang="en-US" sz="1600" b="1" dirty="0"/>
              <a:t>两</a:t>
            </a:r>
            <a:r>
              <a:rPr lang="en-US" altLang="zh-CN" sz="2000" b="1" i="1" dirty="0">
                <a:latin typeface="Times New Roman" panose="02020603050405020304" pitchFamily="18" charset="0"/>
              </a:rPr>
              <a:t>d</a:t>
            </a:r>
            <a:r>
              <a:rPr lang="en-US" altLang="zh-CN" sz="2000" b="1" baseline="-25000" dirty="0">
                <a:latin typeface="Times New Roman" panose="02020603050405020304" pitchFamily="18" charset="0"/>
              </a:rPr>
              <a:t>2</a:t>
            </a:r>
            <a:r>
              <a:rPr lang="zh-CN" altLang="en-US" sz="2000" b="1" dirty="0">
                <a:latin typeface="Times New Roman" panose="02020603050405020304" pitchFamily="18" charset="0"/>
              </a:rPr>
              <a:t>轴线为公共基准的斜向圆跳动公差值为</a:t>
            </a:r>
            <a:r>
              <a:rPr lang="en-US" altLang="zh-CN" sz="2000" b="1" dirty="0">
                <a:latin typeface="Times New Roman" panose="02020603050405020304" pitchFamily="18" charset="0"/>
              </a:rPr>
              <a:t>0.025</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59416" name="Text Box 24"/>
          <p:cNvSpPr txBox="1">
            <a:spLocks noChangeArrowheads="1"/>
          </p:cNvSpPr>
          <p:nvPr/>
        </p:nvSpPr>
        <p:spPr bwMode="auto">
          <a:xfrm>
            <a:off x="1048321" y="1736726"/>
            <a:ext cx="743307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r>
              <a:rPr lang="zh-CN" altLang="en-US" sz="2000" b="1" dirty="0">
                <a:latin typeface="Times New Roman" panose="02020603050405020304" pitchFamily="18" charset="0"/>
              </a:rPr>
              <a:t>（</a:t>
            </a:r>
            <a:r>
              <a:rPr lang="en-US" altLang="zh-CN" sz="2000" b="1" dirty="0">
                <a:latin typeface="Times New Roman" panose="02020603050405020304" pitchFamily="18" charset="0"/>
              </a:rPr>
              <a:t>2</a:t>
            </a:r>
            <a:r>
              <a:rPr lang="zh-CN" altLang="en-US" sz="2000" b="1" dirty="0">
                <a:latin typeface="Times New Roman" panose="02020603050405020304" pitchFamily="18" charset="0"/>
              </a:rPr>
              <a:t>）键槽中心平面对其圆锥轴线</a:t>
            </a:r>
            <a:r>
              <a:rPr lang="en-US" altLang="zh-CN" sz="2000" b="1" i="1" dirty="0">
                <a:latin typeface="Times New Roman" panose="02020603050405020304" pitchFamily="18" charset="0"/>
              </a:rPr>
              <a:t>G</a:t>
            </a:r>
            <a:r>
              <a:rPr lang="zh-CN" altLang="en-US" sz="2000" b="1" dirty="0">
                <a:latin typeface="Times New Roman" panose="02020603050405020304" pitchFamily="18" charset="0"/>
              </a:rPr>
              <a:t>的对称度的公差值为</a:t>
            </a:r>
            <a:r>
              <a:rPr lang="en-US" altLang="zh-CN" sz="2000" b="1" dirty="0">
                <a:latin typeface="Times New Roman" panose="02020603050405020304" pitchFamily="18" charset="0"/>
              </a:rPr>
              <a:t>0.025</a:t>
            </a:r>
            <a:r>
              <a:rPr lang="zh-CN" altLang="en-US" sz="2000" b="1" dirty="0">
                <a:latin typeface="Times New Roman" panose="02020603050405020304" pitchFamily="18" charset="0"/>
              </a:rPr>
              <a:t>。</a:t>
            </a:r>
            <a:endParaRPr lang="zh-CN" altLang="en-US" sz="2000" b="1" dirty="0">
              <a:latin typeface="Times New Roman" panose="02020603050405020304" pitchFamily="18" charset="0"/>
            </a:endParaRPr>
          </a:p>
        </p:txBody>
      </p:sp>
      <p:sp>
        <p:nvSpPr>
          <p:cNvPr id="59417" name="Rectangle 25"/>
          <p:cNvSpPr>
            <a:spLocks noChangeArrowheads="1"/>
          </p:cNvSpPr>
          <p:nvPr/>
        </p:nvSpPr>
        <p:spPr bwMode="auto">
          <a:xfrm>
            <a:off x="1244588" y="988044"/>
            <a:ext cx="2311400"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1800" b="1" dirty="0">
                <a:solidFill>
                  <a:srgbClr val="CC00FF"/>
                </a:solidFill>
                <a:latin typeface="Times New Roman" panose="02020603050405020304" pitchFamily="18" charset="0"/>
              </a:rPr>
              <a:t>答  案  </a:t>
            </a:r>
            <a:r>
              <a:rPr kumimoji="1" lang="zh-CN" altLang="en-US" sz="1800" b="1" dirty="0">
                <a:latin typeface="Times New Roman" panose="02020603050405020304" pitchFamily="18" charset="0"/>
                <a:sym typeface="Wingdings" panose="05000000000000000000" pitchFamily="2" charset="2"/>
              </a:rPr>
              <a:t>：</a:t>
            </a:r>
            <a:endParaRPr kumimoji="1" lang="zh-CN" altLang="en-US" sz="1800" b="1" dirty="0">
              <a:latin typeface="Times New Roman" panose="02020603050405020304" pitchFamily="18" charset="0"/>
              <a:sym typeface="Wingdings" panose="05000000000000000000" pitchFamily="2" charset="2"/>
            </a:endParaRPr>
          </a:p>
        </p:txBody>
      </p:sp>
      <p:sp>
        <p:nvSpPr>
          <p:cNvPr id="59427" name="Text Box 35"/>
          <p:cNvSpPr txBox="1">
            <a:spLocks noChangeArrowheads="1"/>
          </p:cNvSpPr>
          <p:nvPr/>
        </p:nvSpPr>
        <p:spPr bwMode="auto">
          <a:xfrm>
            <a:off x="1172580" y="5157192"/>
            <a:ext cx="2561920"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dirty="0"/>
              <a:t>(6)</a:t>
            </a:r>
            <a:r>
              <a:rPr lang="zh-CN" altLang="en-US" sz="2000" b="1" dirty="0"/>
              <a:t>各项几何公差的公</a:t>
            </a:r>
            <a:endParaRPr lang="zh-CN" altLang="en-US" sz="2000" b="1" dirty="0"/>
          </a:p>
          <a:p>
            <a:pPr eaLnBrk="1" hangingPunct="1">
              <a:lnSpc>
                <a:spcPct val="120000"/>
              </a:lnSpc>
            </a:pPr>
            <a:r>
              <a:rPr lang="zh-CN" altLang="en-US" sz="2000" b="1" dirty="0"/>
              <a:t>       差带图</a:t>
            </a:r>
            <a:r>
              <a:rPr lang="zh-CN" altLang="en-US" sz="2400" b="1" dirty="0"/>
              <a:t>（</a:t>
            </a:r>
            <a:r>
              <a:rPr lang="zh-CN" altLang="en-US" sz="2400" b="1" dirty="0">
                <a:solidFill>
                  <a:srgbClr val="CC00FF"/>
                </a:solidFill>
              </a:rPr>
              <a:t>略</a:t>
            </a:r>
            <a:r>
              <a:rPr lang="zh-CN" altLang="en-US" sz="2400" b="1" dirty="0"/>
              <a:t>）</a:t>
            </a:r>
            <a:endParaRPr lang="zh-CN" altLang="en-US" sz="2400" b="1" dirty="0"/>
          </a:p>
        </p:txBody>
      </p:sp>
      <p:sp>
        <p:nvSpPr>
          <p:cNvPr id="1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00872" y="2564904"/>
            <a:ext cx="5592663" cy="332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588" y="2160092"/>
            <a:ext cx="42576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528" y="2542220"/>
            <a:ext cx="33147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188" y="3656434"/>
            <a:ext cx="331470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413"/>
                                        </p:tgtEl>
                                        <p:attrNameLst>
                                          <p:attrName>style.visibility</p:attrName>
                                        </p:attrNameLst>
                                      </p:cBhvr>
                                      <p:to>
                                        <p:strVal val="visible"/>
                                      </p:to>
                                    </p:set>
                                    <p:animEffect transition="in" filter="wipe(left)">
                                      <p:cBhvr>
                                        <p:cTn id="7" dur="500"/>
                                        <p:tgtEl>
                                          <p:spTgt spid="594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8306"/>
                                        </p:tgtEl>
                                        <p:attrNameLst>
                                          <p:attrName>style.visibility</p:attrName>
                                        </p:attrNameLst>
                                      </p:cBhvr>
                                      <p:to>
                                        <p:strVal val="visible"/>
                                      </p:to>
                                    </p:set>
                                    <p:anim calcmode="lin" valueType="num">
                                      <p:cBhvr additive="base">
                                        <p:cTn id="12" dur="500" fill="hold"/>
                                        <p:tgtEl>
                                          <p:spTgt spid="98306"/>
                                        </p:tgtEl>
                                        <p:attrNameLst>
                                          <p:attrName>ppt_x</p:attrName>
                                        </p:attrNameLst>
                                      </p:cBhvr>
                                      <p:tavLst>
                                        <p:tav tm="0">
                                          <p:val>
                                            <p:strVal val="1+#ppt_w/2"/>
                                          </p:val>
                                        </p:tav>
                                        <p:tav tm="100000">
                                          <p:val>
                                            <p:strVal val="#ppt_x"/>
                                          </p:val>
                                        </p:tav>
                                      </p:tavLst>
                                    </p:anim>
                                    <p:anim calcmode="lin" valueType="num">
                                      <p:cBhvr additive="base">
                                        <p:cTn id="13" dur="500" fill="hold"/>
                                        <p:tgtEl>
                                          <p:spTgt spid="9830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9417"/>
                                        </p:tgtEl>
                                        <p:attrNameLst>
                                          <p:attrName>style.visibility</p:attrName>
                                        </p:attrNameLst>
                                      </p:cBhvr>
                                      <p:to>
                                        <p:strVal val="visible"/>
                                      </p:to>
                                    </p:set>
                                    <p:animEffect transition="in" filter="wipe(left)">
                                      <p:cBhvr>
                                        <p:cTn id="18" dur="3000"/>
                                        <p:tgtEl>
                                          <p:spTgt spid="594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9415"/>
                                        </p:tgtEl>
                                        <p:attrNameLst>
                                          <p:attrName>style.visibility</p:attrName>
                                        </p:attrNameLst>
                                      </p:cBhvr>
                                      <p:to>
                                        <p:strVal val="visible"/>
                                      </p:to>
                                    </p:set>
                                    <p:animEffect transition="in" filter="wipe(left)">
                                      <p:cBhvr>
                                        <p:cTn id="23" dur="500"/>
                                        <p:tgtEl>
                                          <p:spTgt spid="594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9416"/>
                                        </p:tgtEl>
                                        <p:attrNameLst>
                                          <p:attrName>style.visibility</p:attrName>
                                        </p:attrNameLst>
                                      </p:cBhvr>
                                      <p:to>
                                        <p:strVal val="visible"/>
                                      </p:to>
                                    </p:set>
                                    <p:animEffect transition="in" filter="wipe(left)">
                                      <p:cBhvr>
                                        <p:cTn id="28" dur="500"/>
                                        <p:tgtEl>
                                          <p:spTgt spid="594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8307"/>
                                        </p:tgtEl>
                                        <p:attrNameLst>
                                          <p:attrName>style.visibility</p:attrName>
                                        </p:attrNameLst>
                                      </p:cBhvr>
                                      <p:to>
                                        <p:strVal val="visible"/>
                                      </p:to>
                                    </p:set>
                                    <p:animEffect transition="in" filter="wipe(left)">
                                      <p:cBhvr>
                                        <p:cTn id="33" dur="500"/>
                                        <p:tgtEl>
                                          <p:spTgt spid="9830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8310"/>
                                        </p:tgtEl>
                                        <p:attrNameLst>
                                          <p:attrName>style.visibility</p:attrName>
                                        </p:attrNameLst>
                                      </p:cBhvr>
                                      <p:to>
                                        <p:strVal val="visible"/>
                                      </p:to>
                                    </p:set>
                                    <p:animEffect transition="in" filter="wipe(left)">
                                      <p:cBhvr>
                                        <p:cTn id="38" dur="500"/>
                                        <p:tgtEl>
                                          <p:spTgt spid="983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98311"/>
                                        </p:tgtEl>
                                        <p:attrNameLst>
                                          <p:attrName>style.visibility</p:attrName>
                                        </p:attrNameLst>
                                      </p:cBhvr>
                                      <p:to>
                                        <p:strVal val="visible"/>
                                      </p:to>
                                    </p:set>
                                    <p:animEffect transition="in" filter="wipe(left)">
                                      <p:cBhvr>
                                        <p:cTn id="43" dur="500"/>
                                        <p:tgtEl>
                                          <p:spTgt spid="983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9427"/>
                                        </p:tgtEl>
                                        <p:attrNameLst>
                                          <p:attrName>style.visibility</p:attrName>
                                        </p:attrNameLst>
                                      </p:cBhvr>
                                      <p:to>
                                        <p:strVal val="visible"/>
                                      </p:to>
                                    </p:set>
                                    <p:animEffect transition="in" filter="wipe(left)">
                                      <p:cBhvr>
                                        <p:cTn id="48" dur="500"/>
                                        <p:tgtEl>
                                          <p:spTgt spid="59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3" grpId="0"/>
      <p:bldP spid="59415" grpId="0" autoUpdateAnimBg="0"/>
      <p:bldP spid="59416" grpId="0" autoUpdateAnimBg="0"/>
      <p:bldP spid="59417" grpId="0"/>
      <p:bldP spid="594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16"/>
          <p:cNvSpPr>
            <a:spLocks noChangeArrowheads="1"/>
          </p:cNvSpPr>
          <p:nvPr/>
        </p:nvSpPr>
        <p:spPr bwMode="auto">
          <a:xfrm>
            <a:off x="3147219" y="5821363"/>
            <a:ext cx="586450" cy="374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3" name="Text Box 29"/>
          <p:cNvSpPr txBox="1">
            <a:spLocks noChangeArrowheads="1"/>
          </p:cNvSpPr>
          <p:nvPr/>
        </p:nvSpPr>
        <p:spPr bwMode="auto">
          <a:xfrm>
            <a:off x="726653" y="286311"/>
            <a:ext cx="810326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3. </a:t>
            </a:r>
            <a:r>
              <a:rPr lang="zh-CN" altLang="en-US" sz="2400" b="1" dirty="0"/>
              <a:t>图</a:t>
            </a:r>
            <a:r>
              <a:rPr lang="en-US" altLang="zh-CN" sz="2400" b="1" dirty="0" smtClean="0"/>
              <a:t>4.64</a:t>
            </a:r>
            <a:r>
              <a:rPr lang="zh-CN" altLang="en-US" sz="2400" b="1" dirty="0" smtClean="0"/>
              <a:t>中</a:t>
            </a:r>
            <a:r>
              <a:rPr lang="zh-CN" altLang="en-US" sz="2400" b="1" dirty="0"/>
              <a:t>所示为单列圆锥滚子轴承内圈，将下列几何公差要求标注在图</a:t>
            </a:r>
            <a:r>
              <a:rPr lang="en-US" altLang="zh-CN" sz="2400" b="1" dirty="0" smtClean="0"/>
              <a:t>4.64</a:t>
            </a:r>
            <a:r>
              <a:rPr lang="zh-CN" altLang="en-US" sz="2400" b="1" dirty="0" smtClean="0"/>
              <a:t>中</a:t>
            </a:r>
            <a:r>
              <a:rPr lang="zh-CN" altLang="en-US" sz="2400" b="1" dirty="0"/>
              <a:t>。</a:t>
            </a:r>
            <a:endParaRPr lang="zh-CN" altLang="en-US" sz="2400" b="1" dirty="0"/>
          </a:p>
        </p:txBody>
      </p:sp>
      <p:sp>
        <p:nvSpPr>
          <p:cNvPr id="67614" name="Text Box 30"/>
          <p:cNvSpPr txBox="1">
            <a:spLocks noChangeArrowheads="1"/>
          </p:cNvSpPr>
          <p:nvPr/>
        </p:nvSpPr>
        <p:spPr bwMode="auto">
          <a:xfrm>
            <a:off x="424251" y="1211287"/>
            <a:ext cx="604334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a:t>
            </a:r>
            <a:r>
              <a:rPr lang="en-US" altLang="zh-CN" sz="2400" b="1" dirty="0"/>
              <a:t>1</a:t>
            </a:r>
            <a:r>
              <a:rPr lang="zh-CN" altLang="en-US" sz="2400" b="1" dirty="0"/>
              <a:t>） 圆锥截面圆度公差为</a:t>
            </a:r>
            <a:r>
              <a:rPr lang="en-US" altLang="zh-CN" sz="2400" b="1" dirty="0"/>
              <a:t>6</a:t>
            </a:r>
            <a:r>
              <a:rPr lang="zh-CN" altLang="en-US" sz="2400" b="1" dirty="0"/>
              <a:t>级。</a:t>
            </a:r>
            <a:endParaRPr lang="zh-CN" altLang="en-US" sz="2400" b="1" dirty="0"/>
          </a:p>
        </p:txBody>
      </p:sp>
      <p:sp>
        <p:nvSpPr>
          <p:cNvPr id="67615" name="Text Box 31"/>
          <p:cNvSpPr txBox="1">
            <a:spLocks noChangeArrowheads="1"/>
          </p:cNvSpPr>
          <p:nvPr/>
        </p:nvSpPr>
        <p:spPr bwMode="auto">
          <a:xfrm>
            <a:off x="424251" y="1697088"/>
            <a:ext cx="662119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2</a:t>
            </a:r>
            <a:r>
              <a:rPr lang="zh-CN" altLang="en-US" sz="2400" b="1" dirty="0"/>
              <a:t>） 圆锥素线直线度公差为</a:t>
            </a:r>
            <a:r>
              <a:rPr lang="en-US" altLang="zh-CN" sz="2400" b="1" dirty="0"/>
              <a:t>7</a:t>
            </a:r>
            <a:r>
              <a:rPr lang="zh-CN" altLang="en-US" sz="2400" b="1" dirty="0"/>
              <a:t>级</a:t>
            </a:r>
            <a:endParaRPr lang="zh-CN" altLang="en-US" sz="2400" b="1" dirty="0"/>
          </a:p>
          <a:p>
            <a:pPr eaLnBrk="1" hangingPunct="1">
              <a:lnSpc>
                <a:spcPct val="120000"/>
              </a:lnSpc>
            </a:pPr>
            <a:r>
              <a:rPr lang="zh-CN" altLang="en-US" sz="2400" b="1" dirty="0"/>
              <a:t>         （</a:t>
            </a:r>
            <a:r>
              <a:rPr lang="en-US" altLang="zh-CN" sz="2400" b="1" i="1" dirty="0"/>
              <a:t>L</a:t>
            </a:r>
            <a:r>
              <a:rPr lang="en-US" altLang="zh-CN" sz="2400" b="1" dirty="0"/>
              <a:t>=50</a:t>
            </a:r>
            <a:r>
              <a:rPr lang="zh-CN" altLang="en-US" sz="2400" b="1" dirty="0"/>
              <a:t>）。</a:t>
            </a:r>
            <a:endParaRPr lang="zh-CN" altLang="en-US" sz="2400" b="1" dirty="0"/>
          </a:p>
        </p:txBody>
      </p:sp>
      <p:sp>
        <p:nvSpPr>
          <p:cNvPr id="67616" name="Text Box 32"/>
          <p:cNvSpPr txBox="1">
            <a:spLocks noChangeArrowheads="1"/>
          </p:cNvSpPr>
          <p:nvPr/>
        </p:nvSpPr>
        <p:spPr bwMode="auto">
          <a:xfrm>
            <a:off x="424251" y="2564917"/>
            <a:ext cx="59436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3</a:t>
            </a:r>
            <a:r>
              <a:rPr lang="zh-CN" altLang="en-US" sz="2400" b="1" dirty="0"/>
              <a:t>） 圆锥面对</a:t>
            </a:r>
            <a:r>
              <a:rPr lang="en-US" altLang="zh-CN" sz="2400" b="1" dirty="0">
                <a:cs typeface="Arial" panose="020B0604020202020204" pitchFamily="34" charset="0"/>
              </a:rPr>
              <a:t>¢80H7</a:t>
            </a:r>
            <a:r>
              <a:rPr lang="zh-CN" altLang="en-US" sz="2400" b="1" dirty="0">
                <a:cs typeface="Arial" panose="020B0604020202020204" pitchFamily="34" charset="0"/>
              </a:rPr>
              <a:t>轴线的斜向</a:t>
            </a:r>
            <a:endParaRPr lang="zh-CN" altLang="en-US" sz="2400" b="1" dirty="0">
              <a:cs typeface="Arial" panose="020B0604020202020204" pitchFamily="34" charset="0"/>
            </a:endParaRPr>
          </a:p>
          <a:p>
            <a:pPr eaLnBrk="1" hangingPunct="1">
              <a:lnSpc>
                <a:spcPct val="120000"/>
              </a:lnSpc>
            </a:pPr>
            <a:r>
              <a:rPr lang="zh-CN" altLang="en-US" sz="2400" b="1" dirty="0">
                <a:cs typeface="Arial" panose="020B0604020202020204" pitchFamily="34" charset="0"/>
              </a:rPr>
              <a:t>          圆跳动公差值为</a:t>
            </a:r>
            <a:r>
              <a:rPr lang="en-US" altLang="zh-CN" sz="2400" b="1" dirty="0">
                <a:cs typeface="Arial" panose="020B0604020202020204" pitchFamily="34" charset="0"/>
              </a:rPr>
              <a:t>0.02</a:t>
            </a:r>
            <a:r>
              <a:rPr lang="zh-CN" altLang="en-US" sz="2400" b="1" dirty="0"/>
              <a:t>。</a:t>
            </a:r>
            <a:endParaRPr lang="zh-CN" altLang="en-US" sz="2400" b="1" dirty="0"/>
          </a:p>
        </p:txBody>
      </p:sp>
      <p:sp>
        <p:nvSpPr>
          <p:cNvPr id="67617" name="Text Box 33"/>
          <p:cNvSpPr txBox="1">
            <a:spLocks noChangeArrowheads="1"/>
          </p:cNvSpPr>
          <p:nvPr/>
        </p:nvSpPr>
        <p:spPr bwMode="auto">
          <a:xfrm>
            <a:off x="424251" y="3497288"/>
            <a:ext cx="61087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4</a:t>
            </a:r>
            <a:r>
              <a:rPr lang="zh-CN" altLang="en-US" sz="2400" b="1" dirty="0"/>
              <a:t>） </a:t>
            </a:r>
            <a:r>
              <a:rPr lang="en-US" altLang="zh-CN" sz="2400" b="1" dirty="0"/>
              <a:t>¢80H7</a:t>
            </a:r>
            <a:r>
              <a:rPr lang="zh-CN" altLang="en-US" sz="2400" b="1" dirty="0"/>
              <a:t>孔表面的圆柱度公称值</a:t>
            </a:r>
            <a:endParaRPr lang="zh-CN" altLang="en-US" sz="2400" b="1" dirty="0"/>
          </a:p>
          <a:p>
            <a:pPr eaLnBrk="1" hangingPunct="1">
              <a:lnSpc>
                <a:spcPct val="120000"/>
              </a:lnSpc>
            </a:pPr>
            <a:r>
              <a:rPr lang="zh-CN" altLang="en-US" sz="2400" b="1" dirty="0"/>
              <a:t>          为</a:t>
            </a:r>
            <a:r>
              <a:rPr lang="en-US" altLang="zh-CN" sz="2400" b="1" dirty="0"/>
              <a:t>0.005</a:t>
            </a:r>
            <a:r>
              <a:rPr lang="zh-CN" altLang="en-US" sz="2400" b="1" dirty="0"/>
              <a:t>。</a:t>
            </a:r>
            <a:endParaRPr lang="zh-CN" altLang="en-US" sz="2400" b="1" dirty="0"/>
          </a:p>
        </p:txBody>
      </p:sp>
      <p:sp>
        <p:nvSpPr>
          <p:cNvPr id="67618" name="Text Box 34"/>
          <p:cNvSpPr txBox="1">
            <a:spLocks noChangeArrowheads="1"/>
          </p:cNvSpPr>
          <p:nvPr/>
        </p:nvSpPr>
        <p:spPr bwMode="auto">
          <a:xfrm>
            <a:off x="424251" y="4357713"/>
            <a:ext cx="60261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5</a:t>
            </a:r>
            <a:r>
              <a:rPr lang="zh-CN" altLang="en-US" sz="2400" b="1" dirty="0"/>
              <a:t>） 右端面对左端面的平行度公差</a:t>
            </a:r>
            <a:endParaRPr lang="zh-CN" altLang="en-US" sz="2400" b="1" dirty="0"/>
          </a:p>
          <a:p>
            <a:pPr eaLnBrk="1" hangingPunct="1">
              <a:lnSpc>
                <a:spcPct val="120000"/>
              </a:lnSpc>
            </a:pPr>
            <a:r>
              <a:rPr lang="zh-CN" altLang="en-US" sz="2400" b="1" dirty="0"/>
              <a:t>          值为</a:t>
            </a:r>
            <a:r>
              <a:rPr lang="en-US" altLang="zh-CN" sz="2400" b="1" dirty="0"/>
              <a:t>0.004</a:t>
            </a:r>
            <a:r>
              <a:rPr lang="zh-CN" altLang="en-US" sz="2400" b="1" dirty="0"/>
              <a:t>。</a:t>
            </a:r>
            <a:r>
              <a:rPr lang="en-US" altLang="zh-CN" sz="2400" b="1" dirty="0"/>
              <a:t>.</a:t>
            </a:r>
            <a:endParaRPr lang="en-US" altLang="zh-CN" sz="2400" b="1" dirty="0"/>
          </a:p>
        </p:txBody>
      </p:sp>
      <p:sp>
        <p:nvSpPr>
          <p:cNvPr id="67619" name="Text Box 35"/>
          <p:cNvSpPr txBox="1">
            <a:spLocks noChangeArrowheads="1"/>
          </p:cNvSpPr>
          <p:nvPr/>
        </p:nvSpPr>
        <p:spPr bwMode="auto">
          <a:xfrm>
            <a:off x="424251" y="5253063"/>
            <a:ext cx="668655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6</a:t>
            </a:r>
            <a:r>
              <a:rPr lang="zh-CN" altLang="en-US" sz="2400" b="1" dirty="0"/>
              <a:t>） </a:t>
            </a:r>
            <a:r>
              <a:rPr lang="en-US" altLang="zh-CN" sz="2400" b="1" dirty="0"/>
              <a:t>¢80H7</a:t>
            </a:r>
            <a:r>
              <a:rPr lang="zh-CN" altLang="en-US" sz="2400" b="1" dirty="0"/>
              <a:t>遵守单一要素的包容要求 。</a:t>
            </a:r>
            <a:endParaRPr lang="zh-CN" altLang="en-US" sz="2400" b="1" dirty="0"/>
          </a:p>
        </p:txBody>
      </p:sp>
      <p:sp>
        <p:nvSpPr>
          <p:cNvPr id="67620" name="Text Box 36"/>
          <p:cNvSpPr txBox="1">
            <a:spLocks noChangeArrowheads="1"/>
          </p:cNvSpPr>
          <p:nvPr/>
        </p:nvSpPr>
        <p:spPr bwMode="auto">
          <a:xfrm>
            <a:off x="424251" y="5707088"/>
            <a:ext cx="8585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7</a:t>
            </a:r>
            <a:r>
              <a:rPr lang="zh-CN" altLang="en-US" sz="2400" b="1" dirty="0"/>
              <a:t>） 其余几何公差按</a:t>
            </a:r>
            <a:r>
              <a:rPr lang="en-US" altLang="zh-CN" sz="2400" b="1" dirty="0"/>
              <a:t>GB/T1184—K</a:t>
            </a:r>
            <a:r>
              <a:rPr lang="zh-CN" altLang="en-US" sz="2400" b="1" dirty="0"/>
              <a:t>级要求。</a:t>
            </a:r>
            <a:endParaRPr lang="zh-CN" altLang="en-US" sz="2400" b="1" dirty="0"/>
          </a:p>
        </p:txBody>
      </p:sp>
      <p:sp>
        <p:nvSpPr>
          <p:cNvPr id="15"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21052" y="1232756"/>
            <a:ext cx="3710939" cy="382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613"/>
                                        </p:tgtEl>
                                        <p:attrNameLst>
                                          <p:attrName>style.visibility</p:attrName>
                                        </p:attrNameLst>
                                      </p:cBhvr>
                                      <p:to>
                                        <p:strVal val="visible"/>
                                      </p:to>
                                    </p:set>
                                    <p:animEffect transition="in" filter="wipe(left)">
                                      <p:cBhvr>
                                        <p:cTn id="7" dur="500"/>
                                        <p:tgtEl>
                                          <p:spTgt spid="676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 calcmode="lin" valueType="num">
                                      <p:cBhvr additive="base">
                                        <p:cTn id="12" dur="500" fill="hold"/>
                                        <p:tgtEl>
                                          <p:spTgt spid="99330"/>
                                        </p:tgtEl>
                                        <p:attrNameLst>
                                          <p:attrName>ppt_x</p:attrName>
                                        </p:attrNameLst>
                                      </p:cBhvr>
                                      <p:tavLst>
                                        <p:tav tm="0">
                                          <p:val>
                                            <p:strVal val="1+#ppt_w/2"/>
                                          </p:val>
                                        </p:tav>
                                        <p:tav tm="100000">
                                          <p:val>
                                            <p:strVal val="#ppt_x"/>
                                          </p:val>
                                        </p:tav>
                                      </p:tavLst>
                                    </p:anim>
                                    <p:anim calcmode="lin" valueType="num">
                                      <p:cBhvr additive="base">
                                        <p:cTn id="13"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7614"/>
                                        </p:tgtEl>
                                        <p:attrNameLst>
                                          <p:attrName>style.visibility</p:attrName>
                                        </p:attrNameLst>
                                      </p:cBhvr>
                                      <p:to>
                                        <p:strVal val="visible"/>
                                      </p:to>
                                    </p:set>
                                    <p:animEffect transition="in" filter="wipe(left)">
                                      <p:cBhvr>
                                        <p:cTn id="18" dur="500"/>
                                        <p:tgtEl>
                                          <p:spTgt spid="676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7615"/>
                                        </p:tgtEl>
                                        <p:attrNameLst>
                                          <p:attrName>style.visibility</p:attrName>
                                        </p:attrNameLst>
                                      </p:cBhvr>
                                      <p:to>
                                        <p:strVal val="visible"/>
                                      </p:to>
                                    </p:set>
                                    <p:animEffect transition="in" filter="wipe(left)">
                                      <p:cBhvr>
                                        <p:cTn id="23" dur="500"/>
                                        <p:tgtEl>
                                          <p:spTgt spid="676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7616"/>
                                        </p:tgtEl>
                                        <p:attrNameLst>
                                          <p:attrName>style.visibility</p:attrName>
                                        </p:attrNameLst>
                                      </p:cBhvr>
                                      <p:to>
                                        <p:strVal val="visible"/>
                                      </p:to>
                                    </p:set>
                                    <p:animEffect transition="in" filter="wipe(left)">
                                      <p:cBhvr>
                                        <p:cTn id="28" dur="500"/>
                                        <p:tgtEl>
                                          <p:spTgt spid="676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7617"/>
                                        </p:tgtEl>
                                        <p:attrNameLst>
                                          <p:attrName>style.visibility</p:attrName>
                                        </p:attrNameLst>
                                      </p:cBhvr>
                                      <p:to>
                                        <p:strVal val="visible"/>
                                      </p:to>
                                    </p:set>
                                    <p:animEffect transition="in" filter="wipe(left)">
                                      <p:cBhvr>
                                        <p:cTn id="33" dur="500"/>
                                        <p:tgtEl>
                                          <p:spTgt spid="6761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7618"/>
                                        </p:tgtEl>
                                        <p:attrNameLst>
                                          <p:attrName>style.visibility</p:attrName>
                                        </p:attrNameLst>
                                      </p:cBhvr>
                                      <p:to>
                                        <p:strVal val="visible"/>
                                      </p:to>
                                    </p:set>
                                    <p:animEffect transition="in" filter="wipe(left)">
                                      <p:cBhvr>
                                        <p:cTn id="38" dur="500"/>
                                        <p:tgtEl>
                                          <p:spTgt spid="6761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7619"/>
                                        </p:tgtEl>
                                        <p:attrNameLst>
                                          <p:attrName>style.visibility</p:attrName>
                                        </p:attrNameLst>
                                      </p:cBhvr>
                                      <p:to>
                                        <p:strVal val="visible"/>
                                      </p:to>
                                    </p:set>
                                    <p:animEffect transition="in" filter="wipe(left)">
                                      <p:cBhvr>
                                        <p:cTn id="43" dur="500"/>
                                        <p:tgtEl>
                                          <p:spTgt spid="676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7620"/>
                                        </p:tgtEl>
                                        <p:attrNameLst>
                                          <p:attrName>style.visibility</p:attrName>
                                        </p:attrNameLst>
                                      </p:cBhvr>
                                      <p:to>
                                        <p:strVal val="visible"/>
                                      </p:to>
                                    </p:set>
                                    <p:animEffect transition="in" filter="wipe(left)">
                                      <p:cBhvr>
                                        <p:cTn id="48" dur="500"/>
                                        <p:tgtEl>
                                          <p:spTgt spid="67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13" grpId="0"/>
      <p:bldP spid="67614" grpId="0"/>
      <p:bldP spid="67615" grpId="0"/>
      <p:bldP spid="67616" grpId="0"/>
      <p:bldP spid="67617" grpId="0"/>
      <p:bldP spid="67618" grpId="0"/>
      <p:bldP spid="67619" grpId="0"/>
      <p:bldP spid="676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003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6616" y="199789"/>
            <a:ext cx="7810500" cy="650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25"/>
          <p:cNvSpPr>
            <a:spLocks noChangeArrowheads="1"/>
          </p:cNvSpPr>
          <p:nvPr/>
        </p:nvSpPr>
        <p:spPr bwMode="auto">
          <a:xfrm>
            <a:off x="1102940" y="440668"/>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3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0354"/>
                                        </p:tgtEl>
                                        <p:attrNameLst>
                                          <p:attrName>style.visibility</p:attrName>
                                        </p:attrNameLst>
                                      </p:cBhvr>
                                      <p:to>
                                        <p:strVal val="visible"/>
                                      </p:to>
                                    </p:set>
                                    <p:anim calcmode="lin" valueType="num">
                                      <p:cBhvr additive="base">
                                        <p:cTn id="12" dur="500" fill="hold"/>
                                        <p:tgtEl>
                                          <p:spTgt spid="100354"/>
                                        </p:tgtEl>
                                        <p:attrNameLst>
                                          <p:attrName>ppt_x</p:attrName>
                                        </p:attrNameLst>
                                      </p:cBhvr>
                                      <p:tavLst>
                                        <p:tav tm="0">
                                          <p:val>
                                            <p:strVal val="#ppt_x"/>
                                          </p:val>
                                        </p:tav>
                                        <p:tav tm="100000">
                                          <p:val>
                                            <p:strVal val="#ppt_x"/>
                                          </p:val>
                                        </p:tav>
                                      </p:tavLst>
                                    </p:anim>
                                    <p:anim calcmode="lin" valueType="num">
                                      <p:cBhvr additive="base">
                                        <p:cTn id="13"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9"/>
          <p:cNvSpPr txBox="1">
            <a:spLocks noChangeArrowheads="1"/>
          </p:cNvSpPr>
          <p:nvPr/>
        </p:nvSpPr>
        <p:spPr bwMode="auto">
          <a:xfrm>
            <a:off x="632520" y="675586"/>
            <a:ext cx="799525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4</a:t>
            </a:r>
            <a:r>
              <a:rPr lang="en-US" altLang="zh-CN" sz="2400" b="1" dirty="0"/>
              <a:t>. </a:t>
            </a:r>
            <a:r>
              <a:rPr lang="zh-CN" altLang="en-US" sz="2400" b="1" dirty="0"/>
              <a:t>在不改变几何公差特征项目的前提下，要求改正图</a:t>
            </a:r>
            <a:r>
              <a:rPr lang="en-US" altLang="zh-CN" sz="2400" b="1" dirty="0" smtClean="0"/>
              <a:t>4.65</a:t>
            </a:r>
            <a:r>
              <a:rPr lang="zh-CN" altLang="en-US" sz="2400" b="1" dirty="0" smtClean="0"/>
              <a:t>中的标注错误</a:t>
            </a:r>
            <a:r>
              <a:rPr lang="zh-CN" altLang="en-US" sz="2400" b="1" dirty="0"/>
              <a:t>（按改正后的答案标注在图中）。</a:t>
            </a:r>
            <a:endParaRPr lang="zh-CN" altLang="en-US" sz="2400" b="1" dirty="0">
              <a:cs typeface="Arial" panose="020B0604020202020204" pitchFamily="34" charset="0"/>
            </a:endParaRPr>
          </a:p>
        </p:txBody>
      </p:sp>
      <p:sp>
        <p:nvSpPr>
          <p:cNvPr id="29" name="Rectangle 54"/>
          <p:cNvSpPr>
            <a:spLocks noChangeArrowheads="1"/>
          </p:cNvSpPr>
          <p:nvPr/>
        </p:nvSpPr>
        <p:spPr bwMode="auto">
          <a:xfrm>
            <a:off x="1597484" y="1525317"/>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28"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4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03107" y="2435697"/>
            <a:ext cx="3610333" cy="3261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24" y="2149760"/>
            <a:ext cx="5076825"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直接连接符 18"/>
          <p:cNvCxnSpPr/>
          <p:nvPr/>
        </p:nvCxnSpPr>
        <p:spPr>
          <a:xfrm>
            <a:off x="3206936" y="4066474"/>
            <a:ext cx="701948" cy="26262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1+#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30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1485901" y="762040"/>
            <a:ext cx="551932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t>     </a:t>
            </a:r>
            <a:r>
              <a:rPr lang="zh-CN" altLang="en-US" sz="2800" b="1" dirty="0"/>
              <a:t>第 </a:t>
            </a:r>
            <a:r>
              <a:rPr lang="en-US" altLang="zh-CN" sz="2800" b="1" dirty="0"/>
              <a:t>1 </a:t>
            </a:r>
            <a:r>
              <a:rPr lang="zh-CN" altLang="en-US" sz="2800" b="1" dirty="0"/>
              <a:t>章      绪   </a:t>
            </a:r>
            <a:r>
              <a:rPr lang="zh-CN" altLang="en-US" sz="2800" b="1" dirty="0" smtClean="0"/>
              <a:t>  论   </a:t>
            </a:r>
            <a:r>
              <a:rPr kumimoji="1" lang="en-US" altLang="zh-CN" sz="2800" b="1" dirty="0" smtClean="0"/>
              <a:t>(</a:t>
            </a:r>
            <a:r>
              <a:rPr kumimoji="1" lang="en-US" altLang="zh-CN" sz="2800" b="1" dirty="0"/>
              <a:t>P11)</a:t>
            </a:r>
            <a:endParaRPr kumimoji="1" lang="en-US" altLang="zh-CN" sz="2800" b="1" dirty="0"/>
          </a:p>
        </p:txBody>
      </p:sp>
      <p:sp>
        <p:nvSpPr>
          <p:cNvPr id="5126" name="Text Box 6"/>
          <p:cNvSpPr txBox="1">
            <a:spLocks noChangeArrowheads="1"/>
          </p:cNvSpPr>
          <p:nvPr/>
        </p:nvSpPr>
        <p:spPr bwMode="auto">
          <a:xfrm>
            <a:off x="945596" y="1400983"/>
            <a:ext cx="584360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1.  </a:t>
            </a:r>
            <a:r>
              <a:rPr kumimoji="1" lang="zh-CN" altLang="en-US" sz="2400" b="1" dirty="0">
                <a:latin typeface="Times New Roman" panose="02020603050405020304" pitchFamily="18" charset="0"/>
              </a:rPr>
              <a:t>按优先数的基本系列确定优先数：</a:t>
            </a:r>
            <a:endParaRPr kumimoji="1" lang="zh-CN" altLang="en-US" sz="2400" b="1" dirty="0">
              <a:latin typeface="Times New Roman" panose="02020603050405020304" pitchFamily="18" charset="0"/>
            </a:endParaRPr>
          </a:p>
        </p:txBody>
      </p:sp>
      <p:sp>
        <p:nvSpPr>
          <p:cNvPr id="5127" name="Text Box 7"/>
          <p:cNvSpPr txBox="1">
            <a:spLocks noChangeArrowheads="1"/>
          </p:cNvSpPr>
          <p:nvPr/>
        </p:nvSpPr>
        <p:spPr bwMode="auto">
          <a:xfrm>
            <a:off x="618871" y="1853421"/>
            <a:ext cx="7482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1</a:t>
            </a:r>
            <a:r>
              <a:rPr kumimoji="1" lang="zh-CN" altLang="en-US" sz="2400" b="1" dirty="0">
                <a:latin typeface="Times New Roman" panose="02020603050405020304" pitchFamily="18" charset="0"/>
              </a:rPr>
              <a:t>）第一个数为</a:t>
            </a:r>
            <a:r>
              <a:rPr kumimoji="1" lang="en-US" altLang="zh-CN" sz="2400" b="1" dirty="0">
                <a:latin typeface="Times New Roman" panose="02020603050405020304" pitchFamily="18" charset="0"/>
              </a:rPr>
              <a:t>10</a:t>
            </a:r>
            <a:r>
              <a:rPr kumimoji="1" lang="zh-CN" altLang="en-US" sz="2400" b="1" dirty="0">
                <a:latin typeface="Times New Roman" panose="02020603050405020304" pitchFamily="18" charset="0"/>
              </a:rPr>
              <a:t>，按</a:t>
            </a:r>
            <a:r>
              <a:rPr kumimoji="1" lang="en-US" altLang="zh-CN" sz="2400" b="1" dirty="0">
                <a:latin typeface="Times New Roman" panose="02020603050405020304" pitchFamily="18" charset="0"/>
              </a:rPr>
              <a:t>R5</a:t>
            </a:r>
            <a:r>
              <a:rPr kumimoji="1" lang="zh-CN" altLang="en-US" sz="2400" b="1" dirty="0">
                <a:latin typeface="Times New Roman" panose="02020603050405020304" pitchFamily="18" charset="0"/>
              </a:rPr>
              <a:t>系列确定后五项优先数。           </a:t>
            </a:r>
            <a:endParaRPr kumimoji="1" lang="zh-CN" altLang="en-US" sz="2400" b="1" dirty="0">
              <a:latin typeface="Times New Roman" panose="02020603050405020304" pitchFamily="18" charset="0"/>
            </a:endParaRPr>
          </a:p>
        </p:txBody>
      </p:sp>
      <p:sp>
        <p:nvSpPr>
          <p:cNvPr id="5128" name="Text Box 8"/>
          <p:cNvSpPr txBox="1">
            <a:spLocks noChangeArrowheads="1"/>
          </p:cNvSpPr>
          <p:nvPr/>
        </p:nvSpPr>
        <p:spPr bwMode="auto">
          <a:xfrm>
            <a:off x="648855" y="2774307"/>
            <a:ext cx="794054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2</a:t>
            </a:r>
            <a:r>
              <a:rPr kumimoji="1" lang="zh-CN" altLang="en-US" sz="2400" b="1" dirty="0">
                <a:latin typeface="Times New Roman" panose="02020603050405020304" pitchFamily="18" charset="0"/>
              </a:rPr>
              <a:t>）第一个数为</a:t>
            </a:r>
            <a:r>
              <a:rPr kumimoji="1" lang="en-US" altLang="zh-CN" sz="2400" b="1" dirty="0">
                <a:latin typeface="Times New Roman" panose="02020603050405020304" pitchFamily="18" charset="0"/>
              </a:rPr>
              <a:t>100</a:t>
            </a:r>
            <a:r>
              <a:rPr kumimoji="1" lang="zh-CN" altLang="en-US" sz="2400" b="1" dirty="0">
                <a:latin typeface="Times New Roman" panose="02020603050405020304" pitchFamily="18" charset="0"/>
              </a:rPr>
              <a:t>，按</a:t>
            </a:r>
            <a:r>
              <a:rPr kumimoji="1" lang="en-US" altLang="zh-CN" sz="2400" b="1" dirty="0">
                <a:latin typeface="Times New Roman" panose="02020603050405020304" pitchFamily="18" charset="0"/>
              </a:rPr>
              <a:t>R10/3</a:t>
            </a:r>
            <a:r>
              <a:rPr kumimoji="1" lang="zh-CN" altLang="en-US" sz="2400" b="1" dirty="0">
                <a:latin typeface="Times New Roman" panose="02020603050405020304" pitchFamily="18" charset="0"/>
              </a:rPr>
              <a:t>系列确定后三项优先数。           </a:t>
            </a:r>
            <a:endParaRPr kumimoji="1" lang="zh-CN" altLang="en-US" sz="2400" b="1" dirty="0">
              <a:latin typeface="Times New Roman" panose="02020603050405020304" pitchFamily="18" charset="0"/>
            </a:endParaRPr>
          </a:p>
        </p:txBody>
      </p:sp>
      <p:sp>
        <p:nvSpPr>
          <p:cNvPr id="5129" name="Text Box 9"/>
          <p:cNvSpPr txBox="1">
            <a:spLocks noChangeArrowheads="1"/>
          </p:cNvSpPr>
          <p:nvPr/>
        </p:nvSpPr>
        <p:spPr bwMode="auto">
          <a:xfrm>
            <a:off x="909592" y="3705239"/>
            <a:ext cx="868792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buFontTx/>
              <a:buAutoNum type="arabicPeriod" startAt="2"/>
            </a:pPr>
            <a:r>
              <a:rPr kumimoji="1" lang="zh-CN" altLang="en-US" sz="2400" b="1" dirty="0">
                <a:latin typeface="Times New Roman" panose="02020603050405020304" pitchFamily="18" charset="0"/>
              </a:rPr>
              <a:t>试写出</a:t>
            </a:r>
            <a:r>
              <a:rPr kumimoji="1" lang="en-US" altLang="zh-CN" sz="2400" b="1" dirty="0">
                <a:latin typeface="Times New Roman" panose="02020603050405020304" pitchFamily="18" charset="0"/>
              </a:rPr>
              <a:t>R10</a:t>
            </a:r>
            <a:r>
              <a:rPr kumimoji="1" lang="zh-CN" altLang="en-US" sz="2400" b="1" dirty="0">
                <a:latin typeface="Times New Roman" panose="02020603050405020304" pitchFamily="18" charset="0"/>
              </a:rPr>
              <a:t>优先数系从</a:t>
            </a:r>
            <a:r>
              <a:rPr kumimoji="1" lang="en-US" altLang="zh-CN" sz="2400" b="1" dirty="0">
                <a:latin typeface="Times New Roman" panose="02020603050405020304" pitchFamily="18" charset="0"/>
              </a:rPr>
              <a:t>1~100</a:t>
            </a:r>
            <a:r>
              <a:rPr kumimoji="1" lang="zh-CN" altLang="en-US" sz="2400" b="1" dirty="0">
                <a:latin typeface="Times New Roman" panose="02020603050405020304" pitchFamily="18" charset="0"/>
              </a:rPr>
              <a:t>的全部优先数（常用值）。       </a:t>
            </a:r>
            <a:endParaRPr kumimoji="1" lang="zh-CN" altLang="en-US" sz="2400" b="1" dirty="0">
              <a:latin typeface="Times New Roman" panose="02020603050405020304" pitchFamily="18" charset="0"/>
            </a:endParaRPr>
          </a:p>
        </p:txBody>
      </p:sp>
      <p:sp>
        <p:nvSpPr>
          <p:cNvPr id="5130" name="Rectangle 10"/>
          <p:cNvSpPr>
            <a:spLocks noChangeArrowheads="1"/>
          </p:cNvSpPr>
          <p:nvPr/>
        </p:nvSpPr>
        <p:spPr bwMode="auto">
          <a:xfrm>
            <a:off x="848544" y="2306255"/>
            <a:ext cx="73560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a:solidFill>
                  <a:srgbClr val="CC00FF"/>
                </a:solidFill>
                <a:latin typeface="Times New Roman" panose="02020603050405020304" pitchFamily="18" charset="0"/>
              </a:rPr>
              <a:t>答案</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根据表</a:t>
            </a:r>
            <a:r>
              <a:rPr kumimoji="1" lang="en-US" altLang="zh-CN" sz="2400" b="1" dirty="0">
                <a:latin typeface="Times New Roman" panose="02020603050405020304" pitchFamily="18" charset="0"/>
                <a:sym typeface="Wingdings" panose="05000000000000000000" pitchFamily="2" charset="2"/>
              </a:rPr>
              <a:t>1.2</a:t>
            </a:r>
            <a:r>
              <a:rPr kumimoji="1" lang="zh-CN" altLang="en-US" sz="2400" b="1" dirty="0">
                <a:latin typeface="Times New Roman" panose="02020603050405020304" pitchFamily="18" charset="0"/>
                <a:sym typeface="Wingdings" panose="05000000000000000000" pitchFamily="2" charset="2"/>
              </a:rPr>
              <a:t>得 </a:t>
            </a:r>
            <a:r>
              <a:rPr kumimoji="1" lang="en-US" altLang="zh-CN" sz="2400" b="1" dirty="0">
                <a:latin typeface="Times New Roman" panose="02020603050405020304" pitchFamily="18" charset="0"/>
                <a:sym typeface="Wingdings" panose="05000000000000000000" pitchFamily="2" charset="2"/>
              </a:rPr>
              <a:t>(10.0),</a:t>
            </a:r>
            <a:r>
              <a:rPr kumimoji="1" lang="en-US" altLang="zh-CN" sz="2400" b="1" dirty="0">
                <a:latin typeface="Times New Roman" panose="02020603050405020304" pitchFamily="18" charset="0"/>
              </a:rPr>
              <a:t>16.0</a:t>
            </a: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25.0, 40.0, 63.0</a:t>
            </a: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100</a:t>
            </a:r>
            <a:r>
              <a:rPr kumimoji="1" lang="zh-CN" altLang="en-US" sz="2400" b="1" dirty="0">
                <a:latin typeface="Times New Roman" panose="02020603050405020304" pitchFamily="18" charset="0"/>
              </a:rPr>
              <a:t>。             </a:t>
            </a:r>
            <a:endParaRPr kumimoji="1" lang="zh-CN" altLang="en-US" sz="2400" b="1" dirty="0">
              <a:latin typeface="Times New Roman" panose="02020603050405020304" pitchFamily="18" charset="0"/>
            </a:endParaRPr>
          </a:p>
        </p:txBody>
      </p:sp>
      <p:sp>
        <p:nvSpPr>
          <p:cNvPr id="5131" name="Rectangle 11"/>
          <p:cNvSpPr>
            <a:spLocks noChangeArrowheads="1"/>
          </p:cNvSpPr>
          <p:nvPr/>
        </p:nvSpPr>
        <p:spPr bwMode="auto">
          <a:xfrm>
            <a:off x="920553" y="3242359"/>
            <a:ext cx="60126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a:solidFill>
                  <a:srgbClr val="CC00FF"/>
                </a:solidFill>
                <a:latin typeface="Times New Roman" panose="02020603050405020304" pitchFamily="18" charset="0"/>
              </a:rPr>
              <a:t>答案</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根据表</a:t>
            </a:r>
            <a:r>
              <a:rPr kumimoji="1" lang="en-US" altLang="zh-CN" sz="2400" b="1" dirty="0" smtClean="0">
                <a:latin typeface="Times New Roman" panose="02020603050405020304" pitchFamily="18" charset="0"/>
                <a:sym typeface="Wingdings" panose="05000000000000000000" pitchFamily="2" charset="2"/>
              </a:rPr>
              <a:t>1.2</a:t>
            </a:r>
            <a:r>
              <a:rPr kumimoji="1" lang="zh-CN" altLang="en-US" sz="2400" b="1" dirty="0" smtClean="0">
                <a:latin typeface="Times New Roman" panose="02020603050405020304" pitchFamily="18" charset="0"/>
                <a:sym typeface="Wingdings" panose="05000000000000000000" pitchFamily="2" charset="2"/>
              </a:rPr>
              <a:t>得</a:t>
            </a:r>
            <a:r>
              <a:rPr kumimoji="1" lang="zh-CN" altLang="en-US" sz="2400" dirty="0" smtClean="0">
                <a:latin typeface="Times New Roman" panose="02020603050405020304" pitchFamily="18" charset="0"/>
                <a:sym typeface="Wingdings" panose="05000000000000000000" pitchFamily="2" charset="2"/>
              </a:rPr>
              <a:t>  </a:t>
            </a:r>
            <a:r>
              <a:rPr kumimoji="1" lang="en-US" altLang="zh-CN" sz="2400" b="1" dirty="0">
                <a:latin typeface="Times New Roman" panose="02020603050405020304" pitchFamily="18" charset="0"/>
                <a:sym typeface="Wingdings" panose="05000000000000000000" pitchFamily="2" charset="2"/>
              </a:rPr>
              <a:t>(100), </a:t>
            </a:r>
            <a:r>
              <a:rPr kumimoji="1" lang="en-US" altLang="zh-CN" sz="2400" b="1" dirty="0">
                <a:latin typeface="Times New Roman" panose="02020603050405020304" pitchFamily="18" charset="0"/>
              </a:rPr>
              <a:t>200</a:t>
            </a: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400, 800</a:t>
            </a:r>
            <a:r>
              <a:rPr kumimoji="1" lang="zh-CN" altLang="en-US" sz="2400" b="1" dirty="0">
                <a:latin typeface="Times New Roman" panose="02020603050405020304" pitchFamily="18" charset="0"/>
              </a:rPr>
              <a:t>。             </a:t>
            </a:r>
            <a:endParaRPr kumimoji="1" lang="zh-CN" altLang="en-US" sz="2400" b="1" dirty="0">
              <a:latin typeface="Times New Roman" panose="02020603050405020304" pitchFamily="18" charset="0"/>
            </a:endParaRPr>
          </a:p>
        </p:txBody>
      </p:sp>
      <p:sp>
        <p:nvSpPr>
          <p:cNvPr id="5132" name="Rectangle 12"/>
          <p:cNvSpPr>
            <a:spLocks noChangeArrowheads="1"/>
          </p:cNvSpPr>
          <p:nvPr/>
        </p:nvSpPr>
        <p:spPr bwMode="auto">
          <a:xfrm>
            <a:off x="920552" y="4646515"/>
            <a:ext cx="82089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en-US" altLang="zh-CN" sz="2400" b="1" dirty="0">
                <a:latin typeface="Times New Roman" panose="02020603050405020304" pitchFamily="18" charset="0"/>
                <a:sym typeface="Wingdings" panose="05000000000000000000" pitchFamily="2" charset="2"/>
              </a:rPr>
              <a:t>1.00,   1.25, 1.60, </a:t>
            </a:r>
            <a:r>
              <a:rPr kumimoji="1" lang="en-US" altLang="zh-CN" sz="2400" b="1" dirty="0" smtClean="0">
                <a:latin typeface="Times New Roman" panose="02020603050405020304" pitchFamily="18" charset="0"/>
                <a:sym typeface="Wingdings" panose="05000000000000000000" pitchFamily="2" charset="2"/>
              </a:rPr>
              <a:t>2.00</a:t>
            </a:r>
            <a:r>
              <a:rPr kumimoji="1" lang="en-US" altLang="zh-CN" sz="2400" b="1" dirty="0">
                <a:latin typeface="Times New Roman" panose="02020603050405020304" pitchFamily="18" charset="0"/>
                <a:sym typeface="Wingdings" panose="05000000000000000000" pitchFamily="2" charset="2"/>
              </a:rPr>
              <a:t>,</a:t>
            </a:r>
            <a:r>
              <a:rPr kumimoji="1" lang="en-US" altLang="zh-CN" sz="2400" b="1" dirty="0" smtClean="0">
                <a:latin typeface="Times New Roman" panose="02020603050405020304" pitchFamily="18" charset="0"/>
                <a:sym typeface="Wingdings" panose="05000000000000000000" pitchFamily="2" charset="2"/>
              </a:rPr>
              <a:t>2.50</a:t>
            </a:r>
            <a:r>
              <a:rPr kumimoji="1" lang="en-US" altLang="zh-CN" sz="2400" b="1" dirty="0">
                <a:latin typeface="Times New Roman" panose="02020603050405020304" pitchFamily="18" charset="0"/>
                <a:sym typeface="Wingdings" panose="05000000000000000000" pitchFamily="2" charset="2"/>
              </a:rPr>
              <a:t>, 3.15, </a:t>
            </a:r>
            <a:r>
              <a:rPr kumimoji="1" lang="en-US" altLang="zh-CN" sz="2400" b="1" dirty="0" smtClean="0">
                <a:latin typeface="Times New Roman" panose="02020603050405020304" pitchFamily="18" charset="0"/>
                <a:sym typeface="Wingdings" panose="05000000000000000000" pitchFamily="2" charset="2"/>
              </a:rPr>
              <a:t>4.00</a:t>
            </a: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5.00</a:t>
            </a:r>
            <a:r>
              <a:rPr kumimoji="1" lang="en-US" altLang="zh-CN" sz="2400" b="1" dirty="0">
                <a:latin typeface="Times New Roman" panose="02020603050405020304" pitchFamily="18" charset="0"/>
                <a:sym typeface="Wingdings" panose="05000000000000000000" pitchFamily="2" charset="2"/>
              </a:rPr>
              <a:t>,</a:t>
            </a:r>
            <a:r>
              <a:rPr kumimoji="1" lang="en-US" altLang="zh-CN" sz="2400" b="1" dirty="0" smtClean="0">
                <a:latin typeface="Times New Roman" panose="02020603050405020304" pitchFamily="18" charset="0"/>
                <a:sym typeface="Wingdings" panose="05000000000000000000" pitchFamily="2" charset="2"/>
              </a:rPr>
              <a:t>6.30,8.00,</a:t>
            </a:r>
            <a:endParaRPr kumimoji="1" lang="en-US" altLang="zh-CN" sz="2400" b="1" dirty="0" smtClean="0">
              <a:latin typeface="Times New Roman" panose="02020603050405020304" pitchFamily="18" charset="0"/>
              <a:sym typeface="Wingdings" panose="05000000000000000000" pitchFamily="2" charset="2"/>
            </a:endParaRPr>
          </a:p>
          <a:p>
            <a:pPr>
              <a:lnSpc>
                <a:spcPct val="120000"/>
              </a:lnSpc>
            </a:pPr>
            <a:r>
              <a:rPr kumimoji="1" lang="en-US" altLang="zh-CN" sz="2400" b="1" dirty="0" smtClean="0">
                <a:latin typeface="Times New Roman" panose="02020603050405020304" pitchFamily="18" charset="0"/>
                <a:sym typeface="Wingdings" panose="05000000000000000000" pitchFamily="2" charset="2"/>
              </a:rPr>
              <a:t>10.0</a:t>
            </a:r>
            <a:r>
              <a:rPr kumimoji="1" lang="en-US" altLang="zh-CN" sz="2400" b="1" dirty="0">
                <a:latin typeface="Times New Roman" panose="02020603050405020304" pitchFamily="18" charset="0"/>
                <a:sym typeface="Wingdings" panose="05000000000000000000" pitchFamily="2" charset="2"/>
              </a:rPr>
              <a:t>,</a:t>
            </a:r>
            <a:r>
              <a:rPr kumimoji="1" lang="en-US" altLang="zh-CN" sz="2400" b="1" dirty="0" smtClean="0">
                <a:latin typeface="Times New Roman" panose="02020603050405020304" pitchFamily="18" charset="0"/>
                <a:sym typeface="Wingdings" panose="05000000000000000000" pitchFamily="2" charset="2"/>
              </a:rPr>
              <a:t>12.5</a:t>
            </a:r>
            <a:r>
              <a:rPr kumimoji="1" lang="en-US" altLang="zh-CN" sz="2400" b="1" dirty="0">
                <a:latin typeface="Times New Roman" panose="02020603050405020304" pitchFamily="18" charset="0"/>
                <a:sym typeface="Wingdings" panose="05000000000000000000" pitchFamily="2" charset="2"/>
              </a:rPr>
              <a:t>, 16.0, 20.0 ,</a:t>
            </a:r>
            <a:r>
              <a:rPr kumimoji="1" lang="en-US" altLang="zh-CN" sz="2400" b="1" dirty="0" smtClean="0">
                <a:latin typeface="Times New Roman" panose="02020603050405020304" pitchFamily="18" charset="0"/>
                <a:sym typeface="Wingdings" panose="05000000000000000000" pitchFamily="2" charset="2"/>
              </a:rPr>
              <a:t>25.0</a:t>
            </a: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31.5</a:t>
            </a:r>
            <a:r>
              <a:rPr kumimoji="1" lang="en-US" altLang="zh-CN" sz="2400" b="1" dirty="0">
                <a:latin typeface="Times New Roman" panose="02020603050405020304" pitchFamily="18" charset="0"/>
                <a:sym typeface="Wingdings" panose="05000000000000000000" pitchFamily="2" charset="2"/>
              </a:rPr>
              <a:t>,</a:t>
            </a:r>
            <a:r>
              <a:rPr kumimoji="1" lang="en-US" altLang="zh-CN" sz="2400" b="1" dirty="0" smtClean="0">
                <a:latin typeface="Times New Roman" panose="02020603050405020304" pitchFamily="18" charset="0"/>
                <a:sym typeface="Wingdings" panose="05000000000000000000" pitchFamily="2" charset="2"/>
              </a:rPr>
              <a:t>40.0</a:t>
            </a: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50.0</a:t>
            </a:r>
            <a:r>
              <a:rPr kumimoji="1" lang="en-US" altLang="zh-CN" sz="2400" b="1" dirty="0">
                <a:latin typeface="Times New Roman" panose="02020603050405020304" pitchFamily="18" charset="0"/>
                <a:sym typeface="Wingdings" panose="05000000000000000000" pitchFamily="2" charset="2"/>
              </a:rPr>
              <a:t>,</a:t>
            </a:r>
            <a:r>
              <a:rPr kumimoji="1" lang="en-US" altLang="zh-CN" sz="2400" b="1" dirty="0" smtClean="0">
                <a:latin typeface="Times New Roman" panose="02020603050405020304" pitchFamily="18" charset="0"/>
                <a:sym typeface="Wingdings" panose="05000000000000000000" pitchFamily="2" charset="2"/>
              </a:rPr>
              <a:t>63.0</a:t>
            </a: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80.0</a:t>
            </a: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100</a:t>
            </a:r>
            <a:r>
              <a:rPr kumimoji="1" lang="zh-CN" altLang="en-US"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rPr>
              <a:t>             </a:t>
            </a:r>
            <a:endParaRPr kumimoji="1" lang="zh-CN" altLang="en-US" sz="2400" b="1" dirty="0">
              <a:latin typeface="Times New Roman" panose="02020603050405020304" pitchFamily="18" charset="0"/>
            </a:endParaRPr>
          </a:p>
        </p:txBody>
      </p:sp>
      <p:sp>
        <p:nvSpPr>
          <p:cNvPr id="5133" name="Rectangle 13"/>
          <p:cNvSpPr>
            <a:spLocks noChangeArrowheads="1"/>
          </p:cNvSpPr>
          <p:nvPr/>
        </p:nvSpPr>
        <p:spPr bwMode="auto">
          <a:xfrm>
            <a:off x="740532" y="4214467"/>
            <a:ext cx="28972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kumimoji="1" lang="zh-CN" altLang="en-US" sz="2400" b="1" dirty="0">
                <a:solidFill>
                  <a:srgbClr val="CC00FF"/>
                </a:solidFill>
                <a:latin typeface="Times New Roman" panose="02020603050405020304" pitchFamily="18" charset="0"/>
              </a:rPr>
              <a:t>答案</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根据表</a:t>
            </a:r>
            <a:r>
              <a:rPr kumimoji="1" lang="en-US" altLang="zh-CN" sz="2400" b="1" dirty="0" smtClean="0">
                <a:latin typeface="Times New Roman" panose="02020603050405020304" pitchFamily="18" charset="0"/>
                <a:sym typeface="Wingdings" panose="05000000000000000000" pitchFamily="2" charset="2"/>
              </a:rPr>
              <a:t>1.2</a:t>
            </a:r>
            <a:r>
              <a:rPr kumimoji="1" lang="zh-CN" altLang="en-US" sz="2400" b="1" dirty="0">
                <a:latin typeface="Times New Roman" panose="02020603050405020304" pitchFamily="18" charset="0"/>
                <a:sym typeface="Wingdings" panose="05000000000000000000" pitchFamily="2" charset="2"/>
              </a:rPr>
              <a:t>得</a:t>
            </a:r>
            <a:endParaRPr kumimoji="1" lang="zh-CN" altLang="en-US" sz="2400" b="1" dirty="0">
              <a:latin typeface="Times New Roman" panose="02020603050405020304" pitchFamily="18" charset="0"/>
              <a:sym typeface="Wingdings" panose="05000000000000000000" pitchFamily="2" charset="2"/>
            </a:endParaRPr>
          </a:p>
        </p:txBody>
      </p:sp>
      <p:sp>
        <p:nvSpPr>
          <p:cNvPr id="14"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wipe(left)">
                                      <p:cBhvr>
                                        <p:cTn id="12" dur="500"/>
                                        <p:tgtEl>
                                          <p:spTgt spid="51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wipe(left)">
                                      <p:cBhvr>
                                        <p:cTn id="17" dur="3000"/>
                                        <p:tgtEl>
                                          <p:spTgt spid="51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30"/>
                                        </p:tgtEl>
                                        <p:attrNameLst>
                                          <p:attrName>style.visibility</p:attrName>
                                        </p:attrNameLst>
                                      </p:cBhvr>
                                      <p:to>
                                        <p:strVal val="visible"/>
                                      </p:to>
                                    </p:set>
                                    <p:animEffect transition="in" filter="wipe(left)">
                                      <p:cBhvr>
                                        <p:cTn id="22" dur="3000"/>
                                        <p:tgtEl>
                                          <p:spTgt spid="51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28"/>
                                        </p:tgtEl>
                                        <p:attrNameLst>
                                          <p:attrName>style.visibility</p:attrName>
                                        </p:attrNameLst>
                                      </p:cBhvr>
                                      <p:to>
                                        <p:strVal val="visible"/>
                                      </p:to>
                                    </p:set>
                                    <p:animEffect transition="in" filter="wipe(left)">
                                      <p:cBhvr>
                                        <p:cTn id="27" dur="3000"/>
                                        <p:tgtEl>
                                          <p:spTgt spid="51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31"/>
                                        </p:tgtEl>
                                        <p:attrNameLst>
                                          <p:attrName>style.visibility</p:attrName>
                                        </p:attrNameLst>
                                      </p:cBhvr>
                                      <p:to>
                                        <p:strVal val="visible"/>
                                      </p:to>
                                    </p:set>
                                    <p:animEffect transition="in" filter="wipe(left)">
                                      <p:cBhvr>
                                        <p:cTn id="32" dur="3000"/>
                                        <p:tgtEl>
                                          <p:spTgt spid="51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29"/>
                                        </p:tgtEl>
                                        <p:attrNameLst>
                                          <p:attrName>style.visibility</p:attrName>
                                        </p:attrNameLst>
                                      </p:cBhvr>
                                      <p:to>
                                        <p:strVal val="visible"/>
                                      </p:to>
                                    </p:set>
                                    <p:animEffect transition="in" filter="wipe(left)">
                                      <p:cBhvr>
                                        <p:cTn id="37" dur="500"/>
                                        <p:tgtEl>
                                          <p:spTgt spid="51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133"/>
                                        </p:tgtEl>
                                        <p:attrNameLst>
                                          <p:attrName>style.visibility</p:attrName>
                                        </p:attrNameLst>
                                      </p:cBhvr>
                                      <p:to>
                                        <p:strVal val="visible"/>
                                      </p:to>
                                    </p:set>
                                    <p:animEffect transition="in" filter="wipe(left)">
                                      <p:cBhvr>
                                        <p:cTn id="42" dur="3000"/>
                                        <p:tgtEl>
                                          <p:spTgt spid="51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132"/>
                                        </p:tgtEl>
                                        <p:attrNameLst>
                                          <p:attrName>style.visibility</p:attrName>
                                        </p:attrNameLst>
                                      </p:cBhvr>
                                      <p:to>
                                        <p:strVal val="visible"/>
                                      </p:to>
                                    </p:set>
                                    <p:animEffect transition="in" filter="wipe(left)">
                                      <p:cBhvr>
                                        <p:cTn id="47" dur="3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6" grpId="0"/>
      <p:bldP spid="5127" grpId="0"/>
      <p:bldP spid="5128" grpId="0"/>
      <p:bldP spid="5129" grpId="0"/>
      <p:bldP spid="5130" grpId="0"/>
      <p:bldP spid="5131" grpId="0"/>
      <p:bldP spid="5132" grpId="0"/>
      <p:bldP spid="51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10"/>
          <p:cNvSpPr>
            <a:spLocks noChangeArrowheads="1"/>
          </p:cNvSpPr>
          <p:nvPr/>
        </p:nvSpPr>
        <p:spPr bwMode="auto">
          <a:xfrm>
            <a:off x="3147219" y="5837238"/>
            <a:ext cx="586450" cy="374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653" name="Text Box 21"/>
          <p:cNvSpPr txBox="1">
            <a:spLocks noChangeArrowheads="1"/>
          </p:cNvSpPr>
          <p:nvPr/>
        </p:nvSpPr>
        <p:spPr bwMode="auto">
          <a:xfrm>
            <a:off x="516139" y="275164"/>
            <a:ext cx="807326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5</a:t>
            </a:r>
            <a:r>
              <a:rPr lang="en-US" altLang="zh-CN" sz="2400" b="1" dirty="0"/>
              <a:t>. </a:t>
            </a:r>
            <a:r>
              <a:rPr lang="zh-CN" altLang="en-US" sz="2400" b="1" dirty="0"/>
              <a:t>图</a:t>
            </a:r>
            <a:r>
              <a:rPr lang="en-US" altLang="zh-CN" sz="2400" b="1" dirty="0" smtClean="0"/>
              <a:t>4.66</a:t>
            </a:r>
            <a:r>
              <a:rPr lang="zh-CN" altLang="en-US" sz="2400" b="1" dirty="0" smtClean="0"/>
              <a:t>中</a:t>
            </a:r>
            <a:r>
              <a:rPr lang="zh-CN" altLang="en-US" sz="2400" b="1" dirty="0"/>
              <a:t>的垂直度公差各遵守什么公差原则或公差要求？说明它们的尺寸误差和几何误差的合格条件。若图</a:t>
            </a:r>
            <a:r>
              <a:rPr lang="en-US" altLang="zh-CN" sz="2400" b="1" dirty="0" smtClean="0"/>
              <a:t>4.66</a:t>
            </a:r>
            <a:r>
              <a:rPr lang="zh-CN" altLang="en-US" sz="2400" b="1" dirty="0" smtClean="0"/>
              <a:t>（</a:t>
            </a:r>
            <a:r>
              <a:rPr lang="en-US" altLang="zh-CN" sz="2400" b="1" dirty="0"/>
              <a:t>b</a:t>
            </a:r>
            <a:r>
              <a:rPr lang="zh-CN" altLang="en-US" sz="2400" b="1" dirty="0"/>
              <a:t>）加工后测得零件尺寸为</a:t>
            </a:r>
            <a:r>
              <a:rPr lang="en-US" altLang="zh-CN" sz="2400" b="1" dirty="0">
                <a:cs typeface="Arial" panose="020B0604020202020204" pitchFamily="34" charset="0"/>
              </a:rPr>
              <a:t>¢19.985</a:t>
            </a:r>
            <a:r>
              <a:rPr lang="zh-CN" altLang="en-US" sz="2400" b="1" dirty="0">
                <a:cs typeface="Arial" panose="020B0604020202020204" pitchFamily="34" charset="0"/>
              </a:rPr>
              <a:t>，轴线的垂直度误差为</a:t>
            </a:r>
            <a:r>
              <a:rPr lang="en-US" altLang="zh-CN" sz="2400" b="1" dirty="0">
                <a:cs typeface="Arial" panose="020B0604020202020204" pitchFamily="34" charset="0"/>
              </a:rPr>
              <a:t>¢0.06</a:t>
            </a:r>
            <a:r>
              <a:rPr lang="zh-CN" altLang="en-US" sz="2400" b="1" dirty="0">
                <a:cs typeface="Arial" panose="020B0604020202020204" pitchFamily="34" charset="0"/>
              </a:rPr>
              <a:t>，该零件是否合格？为什么？</a:t>
            </a:r>
            <a:endParaRPr lang="zh-CN" altLang="en-US" sz="2400" b="1" dirty="0">
              <a:cs typeface="Arial" panose="020B0604020202020204" pitchFamily="34" charset="0"/>
            </a:endParaRPr>
          </a:p>
        </p:txBody>
      </p:sp>
      <p:sp>
        <p:nvSpPr>
          <p:cNvPr id="69657" name="Rectangle 25"/>
          <p:cNvSpPr>
            <a:spLocks noChangeArrowheads="1"/>
          </p:cNvSpPr>
          <p:nvPr/>
        </p:nvSpPr>
        <p:spPr bwMode="auto">
          <a:xfrm>
            <a:off x="1561480" y="1854206"/>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69658" name="Text Box 26"/>
          <p:cNvSpPr txBox="1">
            <a:spLocks noChangeArrowheads="1"/>
          </p:cNvSpPr>
          <p:nvPr/>
        </p:nvSpPr>
        <p:spPr bwMode="auto">
          <a:xfrm>
            <a:off x="1235826" y="2389737"/>
            <a:ext cx="296270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a</a:t>
            </a:r>
            <a:r>
              <a:rPr kumimoji="1" lang="zh-CN" altLang="en-US" sz="2400" b="1" dirty="0">
                <a:latin typeface="Times New Roman" panose="02020603050405020304" pitchFamily="18" charset="0"/>
              </a:rPr>
              <a:t>）独立原则：</a:t>
            </a:r>
            <a:endParaRPr kumimoji="1" lang="zh-CN" altLang="en-US" sz="2400" b="1" dirty="0">
              <a:latin typeface="Times New Roman" panose="02020603050405020304" pitchFamily="18" charset="0"/>
            </a:endParaRPr>
          </a:p>
        </p:txBody>
      </p:sp>
      <p:sp>
        <p:nvSpPr>
          <p:cNvPr id="69667" name="Text Box 35"/>
          <p:cNvSpPr txBox="1">
            <a:spLocks noChangeArrowheads="1"/>
          </p:cNvSpPr>
          <p:nvPr/>
        </p:nvSpPr>
        <p:spPr bwMode="auto">
          <a:xfrm>
            <a:off x="1276643" y="4257092"/>
            <a:ext cx="3496337" cy="946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  </a:t>
            </a:r>
            <a:r>
              <a:rPr kumimoji="1" lang="en-US" altLang="zh-CN" sz="2800" b="1" dirty="0">
                <a:latin typeface="Times New Roman" panose="02020603050405020304" pitchFamily="18" charset="0"/>
              </a:rPr>
              <a:t>(c)</a:t>
            </a:r>
            <a:r>
              <a:rPr kumimoji="1" lang="en-US" altLang="zh-CN" sz="2400" b="1" dirty="0">
                <a:latin typeface="Times New Roman" panose="02020603050405020304" pitchFamily="18" charset="0"/>
              </a:rPr>
              <a:t>  </a:t>
            </a:r>
            <a:r>
              <a:rPr kumimoji="1" lang="zh-CN" altLang="en-US" sz="2400" b="1" dirty="0">
                <a:latin typeface="Times New Roman" panose="02020603050405020304" pitchFamily="18" charset="0"/>
              </a:rPr>
              <a:t>最小实体要求  </a:t>
            </a:r>
            <a:endParaRPr kumimoji="1" lang="zh-CN" altLang="en-US" sz="2400" b="1" dirty="0">
              <a:latin typeface="Times New Roman" panose="02020603050405020304" pitchFamily="18" charset="0"/>
            </a:endParaRPr>
          </a:p>
          <a:p>
            <a:pPr eaLnBrk="1" hangingPunct="1"/>
            <a:r>
              <a:rPr kumimoji="1" lang="zh-CN" altLang="en-US" sz="2400" b="1" dirty="0">
                <a:latin typeface="Times New Roman" panose="02020603050405020304" pitchFamily="18" charset="0"/>
              </a:rPr>
              <a:t>       （</a:t>
            </a:r>
            <a:r>
              <a:rPr kumimoji="1" lang="en-US" altLang="zh-CN" sz="2800" b="1" dirty="0">
                <a:latin typeface="Times New Roman" panose="02020603050405020304" pitchFamily="18" charset="0"/>
              </a:rPr>
              <a:t>LMR</a:t>
            </a:r>
            <a:r>
              <a:rPr kumimoji="1" lang="zh-CN" altLang="en-US" sz="2800" b="1" dirty="0">
                <a:latin typeface="Times New Roman" panose="02020603050405020304" pitchFamily="18" charset="0"/>
              </a:rPr>
              <a:t>）：</a:t>
            </a:r>
            <a:endParaRPr kumimoji="1" lang="zh-CN" altLang="en-US" sz="2800" b="1" dirty="0">
              <a:latin typeface="Times New Roman" panose="02020603050405020304" pitchFamily="18" charset="0"/>
            </a:endParaRPr>
          </a:p>
        </p:txBody>
      </p:sp>
      <p:sp>
        <p:nvSpPr>
          <p:cNvPr id="13"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32910" name="Picture 1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44988" y="1870614"/>
            <a:ext cx="4716524" cy="4582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915" name="Picture 1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564" y="2960948"/>
            <a:ext cx="3648075" cy="11811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916" name="Picture 1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564" y="5259388"/>
            <a:ext cx="4019550" cy="9525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653"/>
                                        </p:tgtEl>
                                        <p:attrNameLst>
                                          <p:attrName>style.visibility</p:attrName>
                                        </p:attrNameLst>
                                      </p:cBhvr>
                                      <p:to>
                                        <p:strVal val="visible"/>
                                      </p:to>
                                    </p:set>
                                    <p:animEffect transition="in" filter="wipe(left)">
                                      <p:cBhvr>
                                        <p:cTn id="7" dur="500"/>
                                        <p:tgtEl>
                                          <p:spTgt spid="696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2910"/>
                                        </p:tgtEl>
                                        <p:attrNameLst>
                                          <p:attrName>style.visibility</p:attrName>
                                        </p:attrNameLst>
                                      </p:cBhvr>
                                      <p:to>
                                        <p:strVal val="visible"/>
                                      </p:to>
                                    </p:set>
                                    <p:anim calcmode="lin" valueType="num">
                                      <p:cBhvr additive="base">
                                        <p:cTn id="12" dur="500" fill="hold"/>
                                        <p:tgtEl>
                                          <p:spTgt spid="32910"/>
                                        </p:tgtEl>
                                        <p:attrNameLst>
                                          <p:attrName>ppt_x</p:attrName>
                                        </p:attrNameLst>
                                      </p:cBhvr>
                                      <p:tavLst>
                                        <p:tav tm="0">
                                          <p:val>
                                            <p:strVal val="1+#ppt_w/2"/>
                                          </p:val>
                                        </p:tav>
                                        <p:tav tm="100000">
                                          <p:val>
                                            <p:strVal val="#ppt_x"/>
                                          </p:val>
                                        </p:tav>
                                      </p:tavLst>
                                    </p:anim>
                                    <p:anim calcmode="lin" valueType="num">
                                      <p:cBhvr additive="base">
                                        <p:cTn id="13" dur="500" fill="hold"/>
                                        <p:tgtEl>
                                          <p:spTgt spid="329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9657"/>
                                        </p:tgtEl>
                                        <p:attrNameLst>
                                          <p:attrName>style.visibility</p:attrName>
                                        </p:attrNameLst>
                                      </p:cBhvr>
                                      <p:to>
                                        <p:strVal val="visible"/>
                                      </p:to>
                                    </p:set>
                                    <p:animEffect transition="in" filter="wipe(left)">
                                      <p:cBhvr>
                                        <p:cTn id="18" dur="3000"/>
                                        <p:tgtEl>
                                          <p:spTgt spid="696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9658"/>
                                        </p:tgtEl>
                                        <p:attrNameLst>
                                          <p:attrName>style.visibility</p:attrName>
                                        </p:attrNameLst>
                                      </p:cBhvr>
                                      <p:to>
                                        <p:strVal val="visible"/>
                                      </p:to>
                                    </p:set>
                                    <p:animEffect transition="in" filter="wipe(left)">
                                      <p:cBhvr>
                                        <p:cTn id="23" dur="300"/>
                                        <p:tgtEl>
                                          <p:spTgt spid="6965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2915"/>
                                        </p:tgtEl>
                                        <p:attrNameLst>
                                          <p:attrName>style.visibility</p:attrName>
                                        </p:attrNameLst>
                                      </p:cBhvr>
                                      <p:to>
                                        <p:strVal val="visible"/>
                                      </p:to>
                                    </p:set>
                                    <p:animEffect transition="in" filter="wipe(left)">
                                      <p:cBhvr>
                                        <p:cTn id="28" dur="500"/>
                                        <p:tgtEl>
                                          <p:spTgt spid="329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9667"/>
                                        </p:tgtEl>
                                        <p:attrNameLst>
                                          <p:attrName>style.visibility</p:attrName>
                                        </p:attrNameLst>
                                      </p:cBhvr>
                                      <p:to>
                                        <p:strVal val="visible"/>
                                      </p:to>
                                    </p:set>
                                    <p:animEffect transition="in" filter="wipe(left)">
                                      <p:cBhvr>
                                        <p:cTn id="33" dur="300"/>
                                        <p:tgtEl>
                                          <p:spTgt spid="6966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2916"/>
                                        </p:tgtEl>
                                        <p:attrNameLst>
                                          <p:attrName>style.visibility</p:attrName>
                                        </p:attrNameLst>
                                      </p:cBhvr>
                                      <p:to>
                                        <p:strVal val="visible"/>
                                      </p:to>
                                    </p:set>
                                    <p:animEffect transition="in" filter="wipe(left)">
                                      <p:cBhvr>
                                        <p:cTn id="38" dur="500"/>
                                        <p:tgtEl>
                                          <p:spTgt spid="32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3" grpId="0"/>
      <p:bldP spid="69657" grpId="0"/>
      <p:bldP spid="69658" grpId="0" autoUpdateAnimBg="0"/>
      <p:bldP spid="6966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Text Box 4"/>
          <p:cNvSpPr txBox="1">
            <a:spLocks noChangeArrowheads="1"/>
          </p:cNvSpPr>
          <p:nvPr/>
        </p:nvSpPr>
        <p:spPr bwMode="auto">
          <a:xfrm>
            <a:off x="702447" y="683915"/>
            <a:ext cx="4663924"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(b) </a:t>
            </a:r>
            <a:r>
              <a:rPr kumimoji="1" lang="zh-CN" altLang="en-US" sz="2400" b="1" dirty="0">
                <a:latin typeface="Times New Roman" panose="02020603050405020304" pitchFamily="18" charset="0"/>
              </a:rPr>
              <a:t>最大实体要求（ </a:t>
            </a:r>
            <a:r>
              <a:rPr kumimoji="1" lang="en-US" altLang="zh-CN" sz="2400" b="1" dirty="0">
                <a:latin typeface="Times New Roman" panose="02020603050405020304" pitchFamily="18" charset="0"/>
              </a:rPr>
              <a:t>MMR</a:t>
            </a:r>
            <a:r>
              <a:rPr kumimoji="1" lang="zh-CN" altLang="en-US" sz="2400" b="1" dirty="0">
                <a:latin typeface="Times New Roman" panose="02020603050405020304" pitchFamily="18" charset="0"/>
              </a:rPr>
              <a:t>）：</a:t>
            </a:r>
            <a:endParaRPr kumimoji="1" lang="zh-CN" altLang="en-US" sz="2400" b="1" dirty="0">
              <a:latin typeface="Times New Roman" panose="02020603050405020304" pitchFamily="18" charset="0"/>
            </a:endParaRPr>
          </a:p>
        </p:txBody>
      </p:sp>
      <p:sp>
        <p:nvSpPr>
          <p:cNvPr id="70678" name="Rectangle 22"/>
          <p:cNvSpPr>
            <a:spLocks noChangeArrowheads="1"/>
          </p:cNvSpPr>
          <p:nvPr/>
        </p:nvSpPr>
        <p:spPr bwMode="auto">
          <a:xfrm>
            <a:off x="780120" y="2101381"/>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14"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34070" name="Picture 27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89104" y="435471"/>
            <a:ext cx="3324225"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71" name="Picture 2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54" y="1177119"/>
            <a:ext cx="5124450"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73" name="Picture 2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548" y="2653469"/>
            <a:ext cx="3981450" cy="11715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78" name="Picture 2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9643" y="4370226"/>
            <a:ext cx="4695825" cy="15430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79" name="Picture 2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9082" y="4055330"/>
            <a:ext cx="3371850" cy="20288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wipe(left)">
                                      <p:cBhvr>
                                        <p:cTn id="7" dur="500"/>
                                        <p:tgtEl>
                                          <p:spTgt spid="706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071"/>
                                        </p:tgtEl>
                                        <p:attrNameLst>
                                          <p:attrName>style.visibility</p:attrName>
                                        </p:attrNameLst>
                                      </p:cBhvr>
                                      <p:to>
                                        <p:strVal val="visible"/>
                                      </p:to>
                                    </p:set>
                                    <p:animEffect transition="in" filter="wipe(left)">
                                      <p:cBhvr>
                                        <p:cTn id="12" dur="500"/>
                                        <p:tgtEl>
                                          <p:spTgt spid="340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4070"/>
                                        </p:tgtEl>
                                        <p:attrNameLst>
                                          <p:attrName>style.visibility</p:attrName>
                                        </p:attrNameLst>
                                      </p:cBhvr>
                                      <p:to>
                                        <p:strVal val="visible"/>
                                      </p:to>
                                    </p:set>
                                    <p:anim calcmode="lin" valueType="num">
                                      <p:cBhvr additive="base">
                                        <p:cTn id="17" dur="500" fill="hold"/>
                                        <p:tgtEl>
                                          <p:spTgt spid="34070"/>
                                        </p:tgtEl>
                                        <p:attrNameLst>
                                          <p:attrName>ppt_x</p:attrName>
                                        </p:attrNameLst>
                                      </p:cBhvr>
                                      <p:tavLst>
                                        <p:tav tm="0">
                                          <p:val>
                                            <p:strVal val="1+#ppt_w/2"/>
                                          </p:val>
                                        </p:tav>
                                        <p:tav tm="100000">
                                          <p:val>
                                            <p:strVal val="#ppt_x"/>
                                          </p:val>
                                        </p:tav>
                                      </p:tavLst>
                                    </p:anim>
                                    <p:anim calcmode="lin" valueType="num">
                                      <p:cBhvr additive="base">
                                        <p:cTn id="18" dur="500" fill="hold"/>
                                        <p:tgtEl>
                                          <p:spTgt spid="3407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0678"/>
                                        </p:tgtEl>
                                        <p:attrNameLst>
                                          <p:attrName>style.visibility</p:attrName>
                                        </p:attrNameLst>
                                      </p:cBhvr>
                                      <p:to>
                                        <p:strVal val="visible"/>
                                      </p:to>
                                    </p:set>
                                    <p:animEffect transition="in" filter="wipe(left)">
                                      <p:cBhvr>
                                        <p:cTn id="23" dur="3000"/>
                                        <p:tgtEl>
                                          <p:spTgt spid="7067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4073"/>
                                        </p:tgtEl>
                                        <p:attrNameLst>
                                          <p:attrName>style.visibility</p:attrName>
                                        </p:attrNameLst>
                                      </p:cBhvr>
                                      <p:to>
                                        <p:strVal val="visible"/>
                                      </p:to>
                                    </p:set>
                                    <p:animEffect transition="in" filter="wipe(left)">
                                      <p:cBhvr>
                                        <p:cTn id="28" dur="500"/>
                                        <p:tgtEl>
                                          <p:spTgt spid="3407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4079"/>
                                        </p:tgtEl>
                                        <p:attrNameLst>
                                          <p:attrName>style.visibility</p:attrName>
                                        </p:attrNameLst>
                                      </p:cBhvr>
                                      <p:to>
                                        <p:strVal val="visible"/>
                                      </p:to>
                                    </p:set>
                                    <p:animEffect transition="in" filter="wipe(left)">
                                      <p:cBhvr>
                                        <p:cTn id="33" dur="500"/>
                                        <p:tgtEl>
                                          <p:spTgt spid="3407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4078"/>
                                        </p:tgtEl>
                                        <p:attrNameLst>
                                          <p:attrName>style.visibility</p:attrName>
                                        </p:attrNameLst>
                                      </p:cBhvr>
                                      <p:to>
                                        <p:strVal val="visible"/>
                                      </p:to>
                                    </p:set>
                                    <p:animEffect transition="in" filter="wipe(left)">
                                      <p:cBhvr>
                                        <p:cTn id="38" dur="500"/>
                                        <p:tgtEl>
                                          <p:spTgt spid="34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Text Box 4"/>
          <p:cNvSpPr txBox="1">
            <a:spLocks noChangeArrowheads="1"/>
          </p:cNvSpPr>
          <p:nvPr/>
        </p:nvSpPr>
        <p:spPr bwMode="auto">
          <a:xfrm>
            <a:off x="884549" y="764704"/>
            <a:ext cx="5076563"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400" b="1" dirty="0" smtClean="0">
                <a:latin typeface="Times New Roman" panose="02020603050405020304" pitchFamily="18" charset="0"/>
              </a:rPr>
              <a:t>        (</a:t>
            </a:r>
            <a:r>
              <a:rPr kumimoji="1" lang="en-US" altLang="zh-CN" sz="2400" b="1" dirty="0">
                <a:latin typeface="Times New Roman" panose="02020603050405020304" pitchFamily="18" charset="0"/>
              </a:rPr>
              <a:t>d) </a:t>
            </a:r>
            <a:r>
              <a:rPr kumimoji="1" lang="zh-CN" altLang="en-US" sz="2400" b="1" dirty="0">
                <a:latin typeface="Times New Roman" panose="02020603050405020304" pitchFamily="18" charset="0"/>
              </a:rPr>
              <a:t>可逆要求（</a:t>
            </a:r>
            <a:r>
              <a:rPr kumimoji="1" lang="en-US" altLang="zh-CN" sz="2400" b="1" dirty="0">
                <a:latin typeface="Times New Roman" panose="02020603050405020304" pitchFamily="18" charset="0"/>
              </a:rPr>
              <a:t>RR</a:t>
            </a:r>
            <a:r>
              <a:rPr kumimoji="1" lang="zh-CN" altLang="en-US" sz="2400" b="1" dirty="0">
                <a:latin typeface="Times New Roman" panose="02020603050405020304" pitchFamily="18" charset="0"/>
              </a:rPr>
              <a:t>）：</a:t>
            </a:r>
            <a:r>
              <a:rPr kumimoji="1" lang="zh-CN" altLang="en-US" sz="2400" b="1" dirty="0">
                <a:solidFill>
                  <a:srgbClr val="FF3300"/>
                </a:solidFill>
                <a:latin typeface="Times New Roman" panose="02020603050405020304" pitchFamily="18" charset="0"/>
              </a:rPr>
              <a:t>可逆</a:t>
            </a:r>
            <a:r>
              <a:rPr kumimoji="1" lang="zh-CN" altLang="en-US" sz="2400" b="1" dirty="0">
                <a:latin typeface="Times New Roman" panose="02020603050405020304" pitchFamily="18" charset="0"/>
              </a:rPr>
              <a:t>要求</a:t>
            </a:r>
            <a:r>
              <a:rPr kumimoji="1" lang="zh-CN" altLang="en-US" sz="2400" b="1" dirty="0" smtClean="0">
                <a:latin typeface="Times New Roman" panose="02020603050405020304" pitchFamily="18" charset="0"/>
              </a:rPr>
              <a:t>应用于</a:t>
            </a:r>
            <a:r>
              <a:rPr kumimoji="1" lang="zh-CN" altLang="en-US" sz="2400" b="1" dirty="0">
                <a:latin typeface="Times New Roman" panose="02020603050405020304" pitchFamily="18" charset="0"/>
              </a:rPr>
              <a:t>最大实体要求 （</a:t>
            </a:r>
            <a:r>
              <a:rPr kumimoji="1" lang="en-US" altLang="zh-CN" sz="2400" b="1" dirty="0">
                <a:latin typeface="Times New Roman" panose="02020603050405020304" pitchFamily="18" charset="0"/>
              </a:rPr>
              <a:t>MMR</a:t>
            </a:r>
            <a:r>
              <a:rPr kumimoji="1" lang="zh-CN" altLang="en-US" sz="2400" b="1" dirty="0">
                <a:latin typeface="Times New Roman" panose="02020603050405020304" pitchFamily="18" charset="0"/>
              </a:rPr>
              <a:t>）。</a:t>
            </a:r>
            <a:endParaRPr kumimoji="1" lang="zh-CN" altLang="en-US" sz="2400" b="1" dirty="0">
              <a:latin typeface="Times New Roman" panose="02020603050405020304" pitchFamily="18" charset="0"/>
            </a:endParaRPr>
          </a:p>
        </p:txBody>
      </p:sp>
      <p:sp>
        <p:nvSpPr>
          <p:cNvPr id="71691" name="Text Box 11"/>
          <p:cNvSpPr txBox="1">
            <a:spLocks noChangeArrowheads="1"/>
          </p:cNvSpPr>
          <p:nvPr/>
        </p:nvSpPr>
        <p:spPr bwMode="auto">
          <a:xfrm>
            <a:off x="1028564" y="3212976"/>
            <a:ext cx="4500500" cy="105259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pPr>
            <a:r>
              <a:rPr kumimoji="1" lang="zh-CN" altLang="en-US" sz="2400" b="1" dirty="0" smtClean="0">
                <a:latin typeface="Times New Roman" panose="02020603050405020304" pitchFamily="18" charset="0"/>
              </a:rPr>
              <a:t>       （</a:t>
            </a:r>
            <a:r>
              <a:rPr kumimoji="1" lang="en-US" altLang="zh-CN" sz="2800" b="1" dirty="0" smtClean="0">
                <a:latin typeface="Times New Roman" panose="02020603050405020304" pitchFamily="18" charset="0"/>
              </a:rPr>
              <a:t>e</a:t>
            </a:r>
            <a:r>
              <a:rPr kumimoji="1" lang="zh-CN" altLang="en-US" sz="2400" b="1" dirty="0" smtClean="0">
                <a:latin typeface="Times New Roman" panose="02020603050405020304" pitchFamily="18" charset="0"/>
              </a:rPr>
              <a:t>）最大</a:t>
            </a:r>
            <a:r>
              <a:rPr kumimoji="1" lang="zh-CN" altLang="en-US" sz="2400" b="1" dirty="0">
                <a:latin typeface="Times New Roman" panose="02020603050405020304" pitchFamily="18" charset="0"/>
              </a:rPr>
              <a:t>实体要求（ </a:t>
            </a:r>
            <a:r>
              <a:rPr kumimoji="1" lang="en-US" altLang="zh-CN" sz="2400" b="1" dirty="0">
                <a:latin typeface="Times New Roman" panose="02020603050405020304" pitchFamily="18" charset="0"/>
              </a:rPr>
              <a:t>MMR</a:t>
            </a:r>
            <a:r>
              <a:rPr kumimoji="1" lang="zh-CN" altLang="en-US" sz="2400" b="1" dirty="0">
                <a:latin typeface="Times New Roman" panose="02020603050405020304" pitchFamily="18" charset="0"/>
              </a:rPr>
              <a:t>）</a:t>
            </a:r>
            <a:r>
              <a:rPr kumimoji="1" lang="zh-CN" altLang="en-US" sz="2400" b="1" dirty="0" smtClean="0">
                <a:latin typeface="Times New Roman" panose="02020603050405020304" pitchFamily="18" charset="0"/>
              </a:rPr>
              <a:t>的</a:t>
            </a:r>
            <a:r>
              <a:rPr kumimoji="1" lang="zh-CN" altLang="en-US" sz="2400" b="1" dirty="0" smtClean="0">
                <a:solidFill>
                  <a:srgbClr val="FF3300"/>
                </a:solidFill>
                <a:latin typeface="Times New Roman" panose="02020603050405020304" pitchFamily="18" charset="0"/>
              </a:rPr>
              <a:t>零</a:t>
            </a:r>
            <a:r>
              <a:rPr kumimoji="1" lang="zh-CN" altLang="en-US" sz="2400" b="1" dirty="0">
                <a:latin typeface="Times New Roman" panose="02020603050405020304" pitchFamily="18" charset="0"/>
              </a:rPr>
              <a:t>几何</a:t>
            </a:r>
            <a:r>
              <a:rPr kumimoji="1" lang="zh-CN" altLang="en-US" sz="2400" b="1" dirty="0" smtClean="0">
                <a:latin typeface="Times New Roman" panose="02020603050405020304" pitchFamily="18" charset="0"/>
              </a:rPr>
              <a:t>公差。</a:t>
            </a:r>
            <a:endParaRPr kumimoji="1" lang="zh-CN" altLang="en-US" sz="2400" b="1" dirty="0">
              <a:latin typeface="Times New Roman" panose="02020603050405020304" pitchFamily="18" charset="0"/>
            </a:endParaRPr>
          </a:p>
        </p:txBody>
      </p:sp>
      <p:pic>
        <p:nvPicPr>
          <p:cNvPr id="34957" name="Picture 1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4445" y="260648"/>
            <a:ext cx="2668995" cy="306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959" name="Picture 1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576" y="1923454"/>
            <a:ext cx="4392488" cy="119430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灯片编号占位符 5"/>
          <p:cNvSpPr txBox="1"/>
          <p:nvPr/>
        </p:nvSpPr>
        <p:spPr bwMode="auto">
          <a:xfrm>
            <a:off x="8927293" y="5913276"/>
            <a:ext cx="857300" cy="42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defPPr>
              <a:defRPr lang="zh-CN"/>
            </a:defPPr>
            <a:lvl1pPr algn="r"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5146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6pPr>
            <a:lvl7pPr marL="29718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7pPr>
            <a:lvl8pPr marL="34290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8pPr>
            <a:lvl9pPr marL="3886200" indent="-228600" algn="l" defTabSz="914400" rtl="0" eaLnBrk="0" fontAlgn="base" latinLnBrk="0" hangingPunct="0">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9pPr>
          </a:lstStyle>
          <a:p>
            <a:pPr eaLnBrk="1" hangingPunct="1"/>
            <a:fld id="{ABF7AD5B-AA97-4385-8CA8-956DB1D53D6E}" type="slidenum">
              <a:rPr lang="en-US" altLang="zh-CN" sz="2800" smtClean="0"/>
            </a:fld>
            <a:endParaRPr lang="en-US" altLang="zh-CN" sz="2800" dirty="0" smtClean="0"/>
          </a:p>
        </p:txBody>
      </p:sp>
      <p:pic>
        <p:nvPicPr>
          <p:cNvPr id="34963" name="Picture 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577" y="4388934"/>
            <a:ext cx="4392488" cy="15508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0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5417" y="3339802"/>
            <a:ext cx="30670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684"/>
                                        </p:tgtEl>
                                        <p:attrNameLst>
                                          <p:attrName>style.visibility</p:attrName>
                                        </p:attrNameLst>
                                      </p:cBhvr>
                                      <p:to>
                                        <p:strVal val="visible"/>
                                      </p:to>
                                    </p:set>
                                    <p:animEffect transition="in" filter="wipe(left)">
                                      <p:cBhvr>
                                        <p:cTn id="7" dur="300"/>
                                        <p:tgtEl>
                                          <p:spTgt spid="716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4957"/>
                                        </p:tgtEl>
                                        <p:attrNameLst>
                                          <p:attrName>style.visibility</p:attrName>
                                        </p:attrNameLst>
                                      </p:cBhvr>
                                      <p:to>
                                        <p:strVal val="visible"/>
                                      </p:to>
                                    </p:set>
                                    <p:anim calcmode="lin" valueType="num">
                                      <p:cBhvr additive="base">
                                        <p:cTn id="12" dur="500" fill="hold"/>
                                        <p:tgtEl>
                                          <p:spTgt spid="34957"/>
                                        </p:tgtEl>
                                        <p:attrNameLst>
                                          <p:attrName>ppt_x</p:attrName>
                                        </p:attrNameLst>
                                      </p:cBhvr>
                                      <p:tavLst>
                                        <p:tav tm="0">
                                          <p:val>
                                            <p:strVal val="1+#ppt_w/2"/>
                                          </p:val>
                                        </p:tav>
                                        <p:tav tm="100000">
                                          <p:val>
                                            <p:strVal val="#ppt_x"/>
                                          </p:val>
                                        </p:tav>
                                      </p:tavLst>
                                    </p:anim>
                                    <p:anim calcmode="lin" valueType="num">
                                      <p:cBhvr additive="base">
                                        <p:cTn id="13" dur="500" fill="hold"/>
                                        <p:tgtEl>
                                          <p:spTgt spid="349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4959"/>
                                        </p:tgtEl>
                                        <p:attrNameLst>
                                          <p:attrName>style.visibility</p:attrName>
                                        </p:attrNameLst>
                                      </p:cBhvr>
                                      <p:to>
                                        <p:strVal val="visible"/>
                                      </p:to>
                                    </p:set>
                                    <p:animEffect transition="in" filter="wipe(left)">
                                      <p:cBhvr>
                                        <p:cTn id="18" dur="500"/>
                                        <p:tgtEl>
                                          <p:spTgt spid="3495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1691"/>
                                        </p:tgtEl>
                                        <p:attrNameLst>
                                          <p:attrName>style.visibility</p:attrName>
                                        </p:attrNameLst>
                                      </p:cBhvr>
                                      <p:to>
                                        <p:strVal val="visible"/>
                                      </p:to>
                                    </p:set>
                                    <p:animEffect transition="in" filter="wipe(left)">
                                      <p:cBhvr>
                                        <p:cTn id="23" dur="300"/>
                                        <p:tgtEl>
                                          <p:spTgt spid="7169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6018"/>
                                        </p:tgtEl>
                                        <p:attrNameLst>
                                          <p:attrName>style.visibility</p:attrName>
                                        </p:attrNameLst>
                                      </p:cBhvr>
                                      <p:to>
                                        <p:strVal val="visible"/>
                                      </p:to>
                                    </p:set>
                                    <p:anim calcmode="lin" valueType="num">
                                      <p:cBhvr additive="base">
                                        <p:cTn id="28" dur="500" fill="hold"/>
                                        <p:tgtEl>
                                          <p:spTgt spid="86018"/>
                                        </p:tgtEl>
                                        <p:attrNameLst>
                                          <p:attrName>ppt_x</p:attrName>
                                        </p:attrNameLst>
                                      </p:cBhvr>
                                      <p:tavLst>
                                        <p:tav tm="0">
                                          <p:val>
                                            <p:strVal val="#ppt_x"/>
                                          </p:val>
                                        </p:tav>
                                        <p:tav tm="100000">
                                          <p:val>
                                            <p:strVal val="#ppt_x"/>
                                          </p:val>
                                        </p:tav>
                                      </p:tavLst>
                                    </p:anim>
                                    <p:anim calcmode="lin" valueType="num">
                                      <p:cBhvr additive="base">
                                        <p:cTn id="29" dur="500" fill="hold"/>
                                        <p:tgtEl>
                                          <p:spTgt spid="8601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4963"/>
                                        </p:tgtEl>
                                        <p:attrNameLst>
                                          <p:attrName>style.visibility</p:attrName>
                                        </p:attrNameLst>
                                      </p:cBhvr>
                                      <p:to>
                                        <p:strVal val="visible"/>
                                      </p:to>
                                    </p:set>
                                    <p:animEffect transition="in" filter="wipe(left)">
                                      <p:cBhvr>
                                        <p:cTn id="34" dur="500"/>
                                        <p:tgtEl>
                                          <p:spTgt spid="34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utoUpdateAnimBg="0"/>
      <p:bldP spid="7169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ext Box 4"/>
          <p:cNvSpPr txBox="1">
            <a:spLocks noChangeArrowheads="1"/>
          </p:cNvSpPr>
          <p:nvPr/>
        </p:nvSpPr>
        <p:spPr bwMode="auto">
          <a:xfrm>
            <a:off x="539667" y="807790"/>
            <a:ext cx="8049738"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smtClean="0">
                <a:latin typeface="方正粗黑宋简体" panose="02000000000000000000" pitchFamily="2" charset="-122"/>
                <a:ea typeface="方正粗黑宋简体" panose="02000000000000000000" pitchFamily="2" charset="-122"/>
              </a:rPr>
              <a:t>            </a:t>
            </a:r>
            <a:r>
              <a:rPr lang="en-US" altLang="zh-CN" sz="2400" b="1" dirty="0" smtClean="0">
                <a:latin typeface="+mn-ea"/>
                <a:ea typeface="+mn-ea"/>
              </a:rPr>
              <a:t>6</a:t>
            </a:r>
            <a:r>
              <a:rPr lang="en-US" altLang="zh-CN" sz="2400" b="1" dirty="0">
                <a:latin typeface="+mn-ea"/>
                <a:ea typeface="+mn-ea"/>
              </a:rPr>
              <a:t>. </a:t>
            </a:r>
            <a:r>
              <a:rPr lang="zh-CN" altLang="en-US" sz="2400" b="1" dirty="0">
                <a:latin typeface="+mn-ea"/>
                <a:ea typeface="+mn-ea"/>
              </a:rPr>
              <a:t>用水平仪测量某机床导轨的直线度误差，依次测得各点的读数为</a:t>
            </a:r>
            <a:r>
              <a:rPr lang="en-US" altLang="zh-CN" sz="2400" b="1" dirty="0">
                <a:latin typeface="+mn-ea"/>
                <a:ea typeface="+mn-ea"/>
              </a:rPr>
              <a:t>(</a:t>
            </a:r>
            <a:r>
              <a:rPr lang="en-US" altLang="zh-CN" sz="2400" b="1" dirty="0" err="1">
                <a:latin typeface="+mn-ea"/>
                <a:ea typeface="+mn-ea"/>
              </a:rPr>
              <a:t>μm</a:t>
            </a:r>
            <a:r>
              <a:rPr lang="en-US" altLang="zh-CN" sz="2400" b="1" dirty="0">
                <a:latin typeface="+mn-ea"/>
                <a:ea typeface="+mn-ea"/>
              </a:rPr>
              <a:t>): +6, +6, 0, -1.5, -1.5, +3, +3, +9</a:t>
            </a:r>
            <a:r>
              <a:rPr lang="zh-CN" altLang="en-US" sz="2400" b="1" dirty="0">
                <a:latin typeface="+mn-ea"/>
                <a:ea typeface="+mn-ea"/>
              </a:rPr>
              <a:t>。试在坐标纸上按最小条件法和两端点连线法分别求出该机床导轨的直线度误差值。</a:t>
            </a:r>
            <a:endParaRPr lang="zh-CN" altLang="en-US" sz="2400" b="1" dirty="0">
              <a:latin typeface="+mn-ea"/>
              <a:ea typeface="+mn-ea"/>
            </a:endParaRPr>
          </a:p>
        </p:txBody>
      </p:sp>
      <p:sp>
        <p:nvSpPr>
          <p:cNvPr id="89093" name="Rectangle 5"/>
          <p:cNvSpPr>
            <a:spLocks noChangeArrowheads="1"/>
          </p:cNvSpPr>
          <p:nvPr/>
        </p:nvSpPr>
        <p:spPr bwMode="auto">
          <a:xfrm>
            <a:off x="1633488" y="2798981"/>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方正粗黑宋简体" panose="02000000000000000000" pitchFamily="2" charset="-122"/>
                <a:ea typeface="方正粗黑宋简体" panose="02000000000000000000" pitchFamily="2" charset="-122"/>
              </a:rPr>
              <a:t>答  案  </a:t>
            </a:r>
            <a:r>
              <a:rPr kumimoji="1" lang="zh-CN" altLang="en-US" sz="2400" b="1" dirty="0">
                <a:latin typeface="方正粗黑宋简体" panose="02000000000000000000" pitchFamily="2" charset="-122"/>
                <a:ea typeface="方正粗黑宋简体" panose="02000000000000000000" pitchFamily="2" charset="-122"/>
                <a:sym typeface="Wingdings" panose="05000000000000000000" pitchFamily="2" charset="2"/>
              </a:rPr>
              <a:t>：</a:t>
            </a:r>
            <a:endParaRPr kumimoji="1" lang="zh-CN" altLang="en-US" sz="2400" b="1" dirty="0">
              <a:latin typeface="方正粗黑宋简体" panose="02000000000000000000" pitchFamily="2" charset="-122"/>
              <a:ea typeface="方正粗黑宋简体" panose="02000000000000000000" pitchFamily="2" charset="-122"/>
              <a:sym typeface="Wingdings" panose="05000000000000000000" pitchFamily="2" charset="2"/>
            </a:endParaRPr>
          </a:p>
        </p:txBody>
      </p:sp>
      <p:sp>
        <p:nvSpPr>
          <p:cNvPr id="6"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666" y="3537012"/>
            <a:ext cx="8867775"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wipe(left)">
                                      <p:cBhvr>
                                        <p:cTn id="7" dur="500"/>
                                        <p:tgtEl>
                                          <p:spTgt spid="890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3"/>
                                        </p:tgtEl>
                                        <p:attrNameLst>
                                          <p:attrName>style.visibility</p:attrName>
                                        </p:attrNameLst>
                                      </p:cBhvr>
                                      <p:to>
                                        <p:strVal val="visible"/>
                                      </p:to>
                                    </p:set>
                                    <p:animEffect transition="in" filter="wipe(left)">
                                      <p:cBhvr>
                                        <p:cTn id="12" dur="3000"/>
                                        <p:tgtEl>
                                          <p:spTgt spid="890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8306"/>
                                        </p:tgtEl>
                                        <p:attrNameLst>
                                          <p:attrName>style.visibility</p:attrName>
                                        </p:attrNameLst>
                                      </p:cBhvr>
                                      <p:to>
                                        <p:strVal val="visible"/>
                                      </p:to>
                                    </p:set>
                                    <p:animEffect transition="in" filter="wipe(left)">
                                      <p:cBhvr>
                                        <p:cTn id="17"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09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6"/>
          <p:cNvSpPr>
            <a:spLocks noChangeArrowheads="1"/>
          </p:cNvSpPr>
          <p:nvPr/>
        </p:nvSpPr>
        <p:spPr bwMode="auto">
          <a:xfrm flipV="1">
            <a:off x="412750" y="2286000"/>
            <a:ext cx="330200" cy="304800"/>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36990" name="Picture 12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7456" y="605874"/>
            <a:ext cx="6935924" cy="55487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991" name="Picture 1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6596" y="1436340"/>
            <a:ext cx="7153275"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6991"/>
                                        </p:tgtEl>
                                        <p:attrNameLst>
                                          <p:attrName>style.visibility</p:attrName>
                                        </p:attrNameLst>
                                      </p:cBhvr>
                                      <p:to>
                                        <p:strVal val="visible"/>
                                      </p:to>
                                    </p:set>
                                    <p:anim calcmode="lin" valueType="num">
                                      <p:cBhvr additive="base">
                                        <p:cTn id="7" dur="500" fill="hold"/>
                                        <p:tgtEl>
                                          <p:spTgt spid="36991"/>
                                        </p:tgtEl>
                                        <p:attrNameLst>
                                          <p:attrName>ppt_x</p:attrName>
                                        </p:attrNameLst>
                                      </p:cBhvr>
                                      <p:tavLst>
                                        <p:tav tm="0">
                                          <p:val>
                                            <p:strVal val="#ppt_x"/>
                                          </p:val>
                                        </p:tav>
                                        <p:tav tm="100000">
                                          <p:val>
                                            <p:strVal val="#ppt_x"/>
                                          </p:val>
                                        </p:tav>
                                      </p:tavLst>
                                    </p:anim>
                                    <p:anim calcmode="lin" valueType="num">
                                      <p:cBhvr additive="base">
                                        <p:cTn id="8" dur="500" fill="hold"/>
                                        <p:tgtEl>
                                          <p:spTgt spid="369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6990"/>
                                        </p:tgtEl>
                                        <p:attrNameLst>
                                          <p:attrName>style.visibility</p:attrName>
                                        </p:attrNameLst>
                                      </p:cBhvr>
                                      <p:to>
                                        <p:strVal val="visible"/>
                                      </p:to>
                                    </p:set>
                                    <p:animEffect transition="in" filter="wipe(left)">
                                      <p:cBhvr>
                                        <p:cTn id="13" dur="500"/>
                                        <p:tgtEl>
                                          <p:spTgt spid="36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38092" name="Picture 20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56656" y="813210"/>
            <a:ext cx="4767395" cy="93398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097" name="Picture 2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8263" y="1983829"/>
            <a:ext cx="7229475"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8097"/>
                                        </p:tgtEl>
                                        <p:attrNameLst>
                                          <p:attrName>style.visibility</p:attrName>
                                        </p:attrNameLst>
                                      </p:cBhvr>
                                      <p:to>
                                        <p:strVal val="visible"/>
                                      </p:to>
                                    </p:set>
                                    <p:anim calcmode="lin" valueType="num">
                                      <p:cBhvr additive="base">
                                        <p:cTn id="7" dur="500" fill="hold"/>
                                        <p:tgtEl>
                                          <p:spTgt spid="38097"/>
                                        </p:tgtEl>
                                        <p:attrNameLst>
                                          <p:attrName>ppt_x</p:attrName>
                                        </p:attrNameLst>
                                      </p:cBhvr>
                                      <p:tavLst>
                                        <p:tav tm="0">
                                          <p:val>
                                            <p:strVal val="#ppt_x"/>
                                          </p:val>
                                        </p:tav>
                                        <p:tav tm="100000">
                                          <p:val>
                                            <p:strVal val="#ppt_x"/>
                                          </p:val>
                                        </p:tav>
                                      </p:tavLst>
                                    </p:anim>
                                    <p:anim calcmode="lin" valueType="num">
                                      <p:cBhvr additive="base">
                                        <p:cTn id="8" dur="500" fill="hold"/>
                                        <p:tgtEl>
                                          <p:spTgt spid="380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092"/>
                                        </p:tgtEl>
                                        <p:attrNameLst>
                                          <p:attrName>style.visibility</p:attrName>
                                        </p:attrNameLst>
                                      </p:cBhvr>
                                      <p:to>
                                        <p:strVal val="visible"/>
                                      </p:to>
                                    </p:set>
                                    <p:animEffect transition="in" filter="wipe(left)">
                                      <p:cBhvr>
                                        <p:cTn id="13" dur="500"/>
                                        <p:tgtEl>
                                          <p:spTgt spid="38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Text Box 4"/>
          <p:cNvSpPr txBox="1">
            <a:spLocks noChangeArrowheads="1"/>
          </p:cNvSpPr>
          <p:nvPr/>
        </p:nvSpPr>
        <p:spPr bwMode="auto">
          <a:xfrm>
            <a:off x="704528" y="332656"/>
            <a:ext cx="765682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latin typeface="+mn-ea"/>
                <a:ea typeface="+mn-ea"/>
              </a:rPr>
              <a:t>        7</a:t>
            </a:r>
            <a:r>
              <a:rPr lang="en-US" altLang="zh-CN" sz="2400" b="1" dirty="0">
                <a:latin typeface="+mn-ea"/>
                <a:ea typeface="+mn-ea"/>
              </a:rPr>
              <a:t>. </a:t>
            </a:r>
            <a:r>
              <a:rPr lang="zh-CN" altLang="en-US" sz="2400" b="1" dirty="0">
                <a:latin typeface="+mn-ea"/>
                <a:ea typeface="+mn-ea"/>
              </a:rPr>
              <a:t>图</a:t>
            </a:r>
            <a:r>
              <a:rPr lang="en-US" altLang="zh-CN" sz="2400" b="1" dirty="0" smtClean="0">
                <a:latin typeface="+mn-ea"/>
                <a:ea typeface="+mn-ea"/>
              </a:rPr>
              <a:t>4.67</a:t>
            </a:r>
            <a:r>
              <a:rPr lang="zh-CN" altLang="en-US" sz="2400" b="1" dirty="0" smtClean="0">
                <a:latin typeface="+mn-ea"/>
                <a:ea typeface="+mn-ea"/>
              </a:rPr>
              <a:t>（</a:t>
            </a:r>
            <a:r>
              <a:rPr lang="en-US" altLang="zh-CN" sz="2400" b="1" dirty="0">
                <a:latin typeface="+mn-ea"/>
                <a:ea typeface="+mn-ea"/>
              </a:rPr>
              <a:t>a)</a:t>
            </a:r>
            <a:r>
              <a:rPr lang="zh-CN" altLang="en-US" sz="2400" b="1" dirty="0">
                <a:latin typeface="+mn-ea"/>
                <a:ea typeface="+mn-ea"/>
              </a:rPr>
              <a:t>、（</a:t>
            </a:r>
            <a:r>
              <a:rPr lang="en-US" altLang="zh-CN" sz="2400" b="1" dirty="0">
                <a:latin typeface="+mn-ea"/>
                <a:ea typeface="+mn-ea"/>
              </a:rPr>
              <a:t>b</a:t>
            </a:r>
            <a:r>
              <a:rPr lang="zh-CN" altLang="en-US" sz="2400" b="1" dirty="0" smtClean="0">
                <a:latin typeface="+mn-ea"/>
                <a:ea typeface="+mn-ea"/>
              </a:rPr>
              <a:t>）为</a:t>
            </a:r>
            <a:r>
              <a:rPr lang="zh-CN" altLang="en-US" sz="2400" b="1" dirty="0">
                <a:latin typeface="+mn-ea"/>
                <a:ea typeface="+mn-ea"/>
              </a:rPr>
              <a:t>对</a:t>
            </a:r>
            <a:r>
              <a:rPr lang="zh-CN" altLang="en-US" sz="2400" b="1" dirty="0" smtClean="0">
                <a:latin typeface="+mn-ea"/>
                <a:ea typeface="+mn-ea"/>
              </a:rPr>
              <a:t>某</a:t>
            </a:r>
            <a:r>
              <a:rPr lang="en-US" altLang="zh-CN" sz="2400" b="1" dirty="0" smtClean="0">
                <a:latin typeface="+mn-ea"/>
                <a:ea typeface="+mn-ea"/>
              </a:rPr>
              <a:t>2</a:t>
            </a:r>
            <a:r>
              <a:rPr lang="zh-CN" altLang="en-US" sz="2400" b="1" dirty="0" smtClean="0">
                <a:latin typeface="+mn-ea"/>
                <a:ea typeface="+mn-ea"/>
              </a:rPr>
              <a:t>块</a:t>
            </a:r>
            <a:r>
              <a:rPr lang="zh-CN" altLang="en-US" sz="2400" b="1" dirty="0">
                <a:latin typeface="+mn-ea"/>
                <a:ea typeface="+mn-ea"/>
              </a:rPr>
              <a:t>平板用打</a:t>
            </a:r>
            <a:r>
              <a:rPr lang="zh-CN" altLang="en-US" sz="2400" b="1" dirty="0" smtClean="0">
                <a:latin typeface="+mn-ea"/>
                <a:ea typeface="+mn-ea"/>
              </a:rPr>
              <a:t>表法测平面度误差</a:t>
            </a:r>
            <a:r>
              <a:rPr lang="zh-CN" altLang="en-US" sz="2400" b="1" dirty="0">
                <a:latin typeface="+mn-ea"/>
                <a:ea typeface="+mn-ea"/>
              </a:rPr>
              <a:t>按</a:t>
            </a:r>
            <a:r>
              <a:rPr lang="zh-CN" altLang="en-US" sz="2400" b="1" dirty="0" smtClean="0">
                <a:latin typeface="+mn-ea"/>
                <a:ea typeface="+mn-ea"/>
              </a:rPr>
              <a:t>最小区域法</a:t>
            </a:r>
            <a:r>
              <a:rPr lang="zh-CN" altLang="en-US" sz="2400" b="1" dirty="0">
                <a:latin typeface="+mn-ea"/>
                <a:ea typeface="+mn-ea"/>
              </a:rPr>
              <a:t>处理</a:t>
            </a:r>
            <a:r>
              <a:rPr lang="zh-CN" altLang="en-US" sz="2400" b="1" dirty="0" smtClean="0">
                <a:latin typeface="+mn-ea"/>
                <a:ea typeface="+mn-ea"/>
              </a:rPr>
              <a:t>后所得</a:t>
            </a:r>
            <a:r>
              <a:rPr lang="zh-CN" altLang="en-US" sz="2400" b="1" dirty="0">
                <a:latin typeface="+mn-ea"/>
                <a:ea typeface="+mn-ea"/>
              </a:rPr>
              <a:t>的</a:t>
            </a:r>
            <a:r>
              <a:rPr lang="zh-CN" altLang="en-US" sz="2400" b="1" dirty="0" smtClean="0">
                <a:latin typeface="+mn-ea"/>
                <a:ea typeface="+mn-ea"/>
              </a:rPr>
              <a:t>数据（</a:t>
            </a:r>
            <a:r>
              <a:rPr lang="en-US" altLang="zh-CN" sz="2400" b="1" dirty="0" err="1">
                <a:latin typeface="+mn-ea"/>
                <a:ea typeface="+mn-ea"/>
              </a:rPr>
              <a:t>μm</a:t>
            </a:r>
            <a:r>
              <a:rPr lang="zh-CN" altLang="en-US" sz="2400" b="1" dirty="0">
                <a:latin typeface="+mn-ea"/>
                <a:ea typeface="+mn-ea"/>
              </a:rPr>
              <a:t>）</a:t>
            </a:r>
            <a:r>
              <a:rPr lang="en-US" altLang="zh-CN" sz="2400" b="1" dirty="0" smtClean="0">
                <a:latin typeface="+mn-ea"/>
                <a:ea typeface="+mn-ea"/>
              </a:rPr>
              <a:t>,</a:t>
            </a:r>
            <a:r>
              <a:rPr lang="zh-CN" altLang="en-US" sz="2400" b="1" dirty="0" smtClean="0">
                <a:latin typeface="+mn-ea"/>
                <a:ea typeface="+mn-ea"/>
              </a:rPr>
              <a:t>确定</a:t>
            </a:r>
            <a:r>
              <a:rPr lang="zh-CN" altLang="en-US" sz="2400" b="1" dirty="0">
                <a:latin typeface="+mn-ea"/>
                <a:ea typeface="+mn-ea"/>
              </a:rPr>
              <a:t>其平面度误差评定准则及其误差值。</a:t>
            </a:r>
            <a:endParaRPr lang="zh-CN" altLang="en-US" sz="2400" b="1" dirty="0">
              <a:latin typeface="+mn-ea"/>
              <a:ea typeface="+mn-ea"/>
            </a:endParaRPr>
          </a:p>
        </p:txBody>
      </p:sp>
      <p:sp>
        <p:nvSpPr>
          <p:cNvPr id="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44688" y="1556792"/>
            <a:ext cx="473392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6616" y="3501008"/>
            <a:ext cx="5705475"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7"/>
          <p:cNvSpPr>
            <a:spLocks noChangeArrowheads="1"/>
          </p:cNvSpPr>
          <p:nvPr/>
        </p:nvSpPr>
        <p:spPr bwMode="auto">
          <a:xfrm>
            <a:off x="1639652" y="3104964"/>
            <a:ext cx="1981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8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wipe(left)">
                                      <p:cBhvr>
                                        <p:cTn id="7" dur="500"/>
                                        <p:tgtEl>
                                          <p:spTgt spid="829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3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9332"/>
                                        </p:tgtEl>
                                        <p:attrNameLst>
                                          <p:attrName>style.visibility</p:attrName>
                                        </p:attrNameLst>
                                      </p:cBhvr>
                                      <p:to>
                                        <p:strVal val="visible"/>
                                      </p:to>
                                    </p:set>
                                    <p:anim calcmode="lin" valueType="num">
                                      <p:cBhvr additive="base">
                                        <p:cTn id="22" dur="500" fill="hold"/>
                                        <p:tgtEl>
                                          <p:spTgt spid="99332"/>
                                        </p:tgtEl>
                                        <p:attrNameLst>
                                          <p:attrName>ppt_x</p:attrName>
                                        </p:attrNameLst>
                                      </p:cBhvr>
                                      <p:tavLst>
                                        <p:tav tm="0">
                                          <p:val>
                                            <p:strVal val="#ppt_x"/>
                                          </p:val>
                                        </p:tav>
                                        <p:tav tm="100000">
                                          <p:val>
                                            <p:strVal val="#ppt_x"/>
                                          </p:val>
                                        </p:tav>
                                      </p:tavLst>
                                    </p:anim>
                                    <p:anim calcmode="lin" valueType="num">
                                      <p:cBhvr additive="base">
                                        <p:cTn id="23" dur="500" fill="hold"/>
                                        <p:tgtEl>
                                          <p:spTgt spid="993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35" name="Text Box 267"/>
          <p:cNvSpPr txBox="1">
            <a:spLocks noChangeArrowheads="1"/>
          </p:cNvSpPr>
          <p:nvPr/>
        </p:nvSpPr>
        <p:spPr bwMode="auto">
          <a:xfrm>
            <a:off x="949728" y="860519"/>
            <a:ext cx="76396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marL="0" indent="0" eaLnBrk="1" hangingPunct="1"/>
            <a:r>
              <a:rPr lang="en-US" altLang="zh-CN" sz="2400" b="1" dirty="0"/>
              <a:t> </a:t>
            </a:r>
            <a:r>
              <a:rPr lang="en-US" altLang="zh-CN" sz="2400" b="1" dirty="0" smtClean="0"/>
              <a:t>      8. </a:t>
            </a:r>
            <a:r>
              <a:rPr lang="zh-CN" altLang="en-US" sz="2400" b="1" dirty="0" smtClean="0"/>
              <a:t>图</a:t>
            </a:r>
            <a:r>
              <a:rPr lang="en-US" altLang="zh-CN" sz="2400" b="1" dirty="0" smtClean="0"/>
              <a:t>4.68</a:t>
            </a:r>
            <a:r>
              <a:rPr lang="zh-CN" altLang="en-US" sz="2400" b="1" dirty="0" smtClean="0"/>
              <a:t>（</a:t>
            </a:r>
            <a:r>
              <a:rPr lang="en-US" altLang="zh-CN" sz="2400" b="1" dirty="0"/>
              <a:t>a)</a:t>
            </a:r>
            <a:r>
              <a:rPr lang="zh-CN" altLang="en-US" sz="2400" b="1" dirty="0"/>
              <a:t>、（</a:t>
            </a:r>
            <a:r>
              <a:rPr lang="en-US" altLang="zh-CN" sz="2400" b="1" dirty="0"/>
              <a:t>b</a:t>
            </a:r>
            <a:r>
              <a:rPr lang="zh-CN" altLang="en-US" sz="2400" b="1" dirty="0"/>
              <a:t>）、（</a:t>
            </a:r>
            <a:r>
              <a:rPr lang="en-US" altLang="zh-CN" sz="2400" b="1" dirty="0"/>
              <a:t>c</a:t>
            </a:r>
            <a:r>
              <a:rPr lang="zh-CN" altLang="en-US" sz="2400" b="1" dirty="0"/>
              <a:t>）为对某</a:t>
            </a:r>
            <a:r>
              <a:rPr lang="en-US" altLang="zh-CN" sz="2400" b="1" dirty="0"/>
              <a:t>3</a:t>
            </a:r>
            <a:r>
              <a:rPr lang="zh-CN" altLang="en-US" sz="2400" b="1" dirty="0"/>
              <a:t>块平板用打表</a:t>
            </a:r>
            <a:r>
              <a:rPr lang="zh-CN" altLang="en-US" sz="2400" b="1" dirty="0" smtClean="0"/>
              <a:t>法测平面</a:t>
            </a:r>
            <a:r>
              <a:rPr lang="zh-CN" altLang="en-US" sz="2400" b="1" dirty="0"/>
              <a:t>度误差的原始数据（</a:t>
            </a:r>
            <a:r>
              <a:rPr lang="en-US" altLang="zh-CN" sz="2400" b="1" dirty="0" err="1"/>
              <a:t>μm</a:t>
            </a:r>
            <a:r>
              <a:rPr lang="zh-CN" altLang="en-US" sz="2400" b="1" dirty="0"/>
              <a:t>），试求每块平板的平面度误差值（采用对角线法）。</a:t>
            </a:r>
            <a:endParaRPr lang="zh-CN" altLang="en-US" sz="2400" b="1" dirty="0"/>
          </a:p>
        </p:txBody>
      </p:sp>
      <p:sp>
        <p:nvSpPr>
          <p:cNvPr id="10"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40158" name="Picture 2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3023" y="1916832"/>
            <a:ext cx="7839075"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165"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9931" y="4545124"/>
            <a:ext cx="5760640" cy="42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293"/>
          <p:cNvSpPr>
            <a:spLocks noChangeArrowheads="1"/>
          </p:cNvSpPr>
          <p:nvPr/>
        </p:nvSpPr>
        <p:spPr bwMode="auto">
          <a:xfrm>
            <a:off x="1376661" y="3948038"/>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pic>
        <p:nvPicPr>
          <p:cNvPr id="40166" name="Picture 2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9931" y="5085185"/>
            <a:ext cx="5004556" cy="502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167" name="Picture 2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1919" y="5594955"/>
            <a:ext cx="5616851" cy="570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235"/>
                                        </p:tgtEl>
                                        <p:attrNameLst>
                                          <p:attrName>style.visibility</p:attrName>
                                        </p:attrNameLst>
                                      </p:cBhvr>
                                      <p:to>
                                        <p:strVal val="visible"/>
                                      </p:to>
                                    </p:set>
                                    <p:animEffect transition="in" filter="wipe(left)">
                                      <p:cBhvr>
                                        <p:cTn id="7" dur="500"/>
                                        <p:tgtEl>
                                          <p:spTgt spid="842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0158"/>
                                        </p:tgtEl>
                                        <p:attrNameLst>
                                          <p:attrName>style.visibility</p:attrName>
                                        </p:attrNameLst>
                                      </p:cBhvr>
                                      <p:to>
                                        <p:strVal val="visible"/>
                                      </p:to>
                                    </p:set>
                                    <p:animEffect transition="in" filter="wipe(left)">
                                      <p:cBhvr>
                                        <p:cTn id="12" dur="500"/>
                                        <p:tgtEl>
                                          <p:spTgt spid="401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3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0165"/>
                                        </p:tgtEl>
                                        <p:attrNameLst>
                                          <p:attrName>style.visibility</p:attrName>
                                        </p:attrNameLst>
                                      </p:cBhvr>
                                      <p:to>
                                        <p:strVal val="visible"/>
                                      </p:to>
                                    </p:set>
                                    <p:animEffect transition="in" filter="wipe(left)">
                                      <p:cBhvr>
                                        <p:cTn id="22" dur="500"/>
                                        <p:tgtEl>
                                          <p:spTgt spid="401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0166"/>
                                        </p:tgtEl>
                                        <p:attrNameLst>
                                          <p:attrName>style.visibility</p:attrName>
                                        </p:attrNameLst>
                                      </p:cBhvr>
                                      <p:to>
                                        <p:strVal val="visible"/>
                                      </p:to>
                                    </p:set>
                                    <p:animEffect transition="in" filter="wipe(left)">
                                      <p:cBhvr>
                                        <p:cTn id="27" dur="500"/>
                                        <p:tgtEl>
                                          <p:spTgt spid="401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0167"/>
                                        </p:tgtEl>
                                        <p:attrNameLst>
                                          <p:attrName>style.visibility</p:attrName>
                                        </p:attrNameLst>
                                      </p:cBhvr>
                                      <p:to>
                                        <p:strVal val="visible"/>
                                      </p:to>
                                    </p:set>
                                    <p:animEffect transition="in" filter="wipe(left)">
                                      <p:cBhvr>
                                        <p:cTn id="32" dur="500"/>
                                        <p:tgtEl>
                                          <p:spTgt spid="40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35"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47" name="Text Box 55"/>
          <p:cNvSpPr txBox="1">
            <a:spLocks noChangeArrowheads="1"/>
          </p:cNvSpPr>
          <p:nvPr/>
        </p:nvSpPr>
        <p:spPr bwMode="auto">
          <a:xfrm>
            <a:off x="1139963" y="565526"/>
            <a:ext cx="6867387" cy="523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sz="3200">
                <a:solidFill>
                  <a:schemeClr val="tx1"/>
                </a:solidFill>
                <a:latin typeface="Arial" panose="020B0604020202020204" pitchFamily="34" charset="0"/>
                <a:ea typeface="宋体" panose="02010600030101010101" pitchFamily="2" charset="-122"/>
              </a:defRPr>
            </a:lvl1pPr>
            <a:lvl2pPr marL="742950" indent="-285750" defTabSz="1524000"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524000"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524000"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524000"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dirty="0">
                <a:latin typeface="宋体" panose="02010600030101010101" pitchFamily="2" charset="-122"/>
              </a:rPr>
              <a:t>第</a:t>
            </a:r>
            <a:r>
              <a:rPr kumimoji="1" lang="en-US" altLang="zh-CN" sz="2400" b="1" dirty="0">
                <a:latin typeface="宋体" panose="02010600030101010101" pitchFamily="2" charset="-122"/>
              </a:rPr>
              <a:t>5</a:t>
            </a:r>
            <a:r>
              <a:rPr kumimoji="1" lang="zh-CN" altLang="en-US" sz="2400" b="1" dirty="0">
                <a:latin typeface="宋体" panose="02010600030101010101" pitchFamily="2" charset="-122"/>
              </a:rPr>
              <a:t>章 表面粗糙度轮廓设计与检测</a:t>
            </a:r>
            <a:r>
              <a:rPr kumimoji="1" lang="zh-CN" altLang="en-US" sz="2400" dirty="0">
                <a:latin typeface="Times New Roman" panose="02020603050405020304" pitchFamily="18" charset="0"/>
              </a:rPr>
              <a:t>  </a:t>
            </a:r>
            <a:r>
              <a:rPr kumimoji="1" lang="zh-CN" altLang="en-US" sz="2400" b="1" dirty="0" smtClean="0">
                <a:solidFill>
                  <a:srgbClr val="CC00FF"/>
                </a:solidFill>
                <a:latin typeface="Times New Roman" panose="02020603050405020304" pitchFamily="18" charset="0"/>
              </a:rPr>
              <a:t>（</a:t>
            </a:r>
            <a:r>
              <a:rPr kumimoji="1" lang="zh-CN" altLang="en-US" sz="2400" b="1" dirty="0">
                <a:solidFill>
                  <a:srgbClr val="CC00FF"/>
                </a:solidFill>
                <a:latin typeface="Times New Roman" panose="02020603050405020304" pitchFamily="18" charset="0"/>
              </a:rPr>
              <a:t>答案</a:t>
            </a:r>
            <a:r>
              <a:rPr kumimoji="1" lang="en-US" altLang="zh-CN" sz="2400" b="1" dirty="0" smtClean="0">
                <a:solidFill>
                  <a:srgbClr val="CC00FF"/>
                </a:solidFill>
                <a:latin typeface="Times New Roman" panose="02020603050405020304" pitchFamily="18" charset="0"/>
              </a:rPr>
              <a:t>P152</a:t>
            </a:r>
            <a:r>
              <a:rPr kumimoji="1" lang="zh-CN" altLang="en-US" sz="2400" b="1" dirty="0" smtClean="0">
                <a:solidFill>
                  <a:srgbClr val="CC00FF"/>
                </a:solidFill>
                <a:latin typeface="Times New Roman" panose="02020603050405020304" pitchFamily="18" charset="0"/>
              </a:rPr>
              <a:t>）</a:t>
            </a:r>
            <a:endParaRPr kumimoji="1" lang="zh-CN" altLang="en-US" sz="2400" b="1" dirty="0">
              <a:solidFill>
                <a:srgbClr val="CC00FF"/>
              </a:solidFill>
            </a:endParaRPr>
          </a:p>
        </p:txBody>
      </p:sp>
      <p:sp>
        <p:nvSpPr>
          <p:cNvPr id="85048" name="Text Box 56"/>
          <p:cNvSpPr txBox="1">
            <a:spLocks noChangeArrowheads="1"/>
          </p:cNvSpPr>
          <p:nvPr/>
        </p:nvSpPr>
        <p:spPr bwMode="auto">
          <a:xfrm>
            <a:off x="1161529" y="1232756"/>
            <a:ext cx="77879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1.  </a:t>
            </a:r>
            <a:r>
              <a:rPr lang="zh-CN" altLang="en-US" sz="2400" b="1" dirty="0"/>
              <a:t>解释图</a:t>
            </a:r>
            <a:r>
              <a:rPr lang="en-US" altLang="zh-CN" sz="2400" b="1" dirty="0"/>
              <a:t>5.15</a:t>
            </a:r>
            <a:r>
              <a:rPr lang="zh-CN" altLang="en-US" sz="2400" b="1" dirty="0"/>
              <a:t>中标注的各表面粗糙度轮廓要求的含义。</a:t>
            </a:r>
            <a:endParaRPr lang="zh-CN" altLang="en-US" sz="2400" b="1" dirty="0"/>
          </a:p>
        </p:txBody>
      </p:sp>
      <p:sp>
        <p:nvSpPr>
          <p:cNvPr id="85052" name="Rectangle 60"/>
          <p:cNvSpPr>
            <a:spLocks noChangeArrowheads="1"/>
          </p:cNvSpPr>
          <p:nvPr/>
        </p:nvSpPr>
        <p:spPr bwMode="auto">
          <a:xfrm>
            <a:off x="1188377" y="1777345"/>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85060" name="Text Box 68"/>
          <p:cNvSpPr txBox="1">
            <a:spLocks noChangeArrowheads="1"/>
          </p:cNvSpPr>
          <p:nvPr/>
        </p:nvSpPr>
        <p:spPr bwMode="auto">
          <a:xfrm>
            <a:off x="632520" y="2420888"/>
            <a:ext cx="3744416"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marL="0" indent="0" eaLnBrk="1" hangingPunct="1"/>
            <a:r>
              <a:rPr lang="zh-CN" altLang="en-US" sz="2400" b="1" dirty="0" smtClean="0"/>
              <a:t>     （</a:t>
            </a:r>
            <a:r>
              <a:rPr lang="en-US" altLang="zh-CN" sz="2400" b="1" dirty="0" smtClean="0"/>
              <a:t>1</a:t>
            </a:r>
            <a:r>
              <a:rPr lang="zh-CN" altLang="en-US" sz="2400" b="1" dirty="0" smtClean="0"/>
              <a:t>）表示</a:t>
            </a:r>
            <a:r>
              <a:rPr lang="zh-CN" altLang="en-US" sz="2400" b="1" dirty="0"/>
              <a:t>用去除材料方法获得</a:t>
            </a:r>
            <a:r>
              <a:rPr lang="zh-CN" altLang="en-US" sz="2400" b="1" dirty="0" smtClean="0"/>
              <a:t>的螺纹大径</a:t>
            </a:r>
            <a:r>
              <a:rPr lang="zh-CN" altLang="en-US" sz="2400" b="1" dirty="0"/>
              <a:t>表面，其表面轮廓</a:t>
            </a:r>
            <a:r>
              <a:rPr lang="zh-CN" altLang="en-US" sz="2400" b="1" dirty="0">
                <a:solidFill>
                  <a:srgbClr val="CC00FF"/>
                </a:solidFill>
              </a:rPr>
              <a:t>单项上限值</a:t>
            </a:r>
            <a:r>
              <a:rPr lang="zh-CN" altLang="en-US" sz="2400" b="1" dirty="0"/>
              <a:t>（默认）为轮廓</a:t>
            </a:r>
            <a:r>
              <a:rPr lang="zh-CN" altLang="en-US" sz="2400" b="1" dirty="0" smtClean="0"/>
              <a:t>最大高度</a:t>
            </a:r>
            <a:r>
              <a:rPr lang="en-US" altLang="zh-CN" sz="2400" b="1" i="1" dirty="0" err="1" smtClean="0">
                <a:latin typeface="Segoe UI" panose="020B0502040204020203" pitchFamily="34" charset="0"/>
                <a:cs typeface="Segoe UI" panose="020B0502040204020203" pitchFamily="34" charset="0"/>
              </a:rPr>
              <a:t>Rz</a:t>
            </a:r>
            <a:r>
              <a:rPr lang="en-US" altLang="zh-CN" sz="2400" b="1" i="1" dirty="0" smtClean="0">
                <a:latin typeface="Segoe UI" panose="020B0502040204020203" pitchFamily="34" charset="0"/>
                <a:cs typeface="Segoe UI" panose="020B0502040204020203" pitchFamily="34" charset="0"/>
              </a:rPr>
              <a:t> </a:t>
            </a:r>
            <a:r>
              <a:rPr lang="en-US" altLang="zh-CN" sz="2400" b="1" dirty="0" smtClean="0"/>
              <a:t>= 0.8μm</a:t>
            </a:r>
            <a:r>
              <a:rPr lang="zh-CN" altLang="en-US" sz="2400" b="1" dirty="0"/>
              <a:t>。</a:t>
            </a:r>
            <a:r>
              <a:rPr lang="zh-CN" altLang="en-US" sz="2400" b="1" dirty="0" smtClean="0"/>
              <a:t>传输</a:t>
            </a:r>
            <a:r>
              <a:rPr lang="zh-CN" altLang="en-US" sz="2400" b="1" dirty="0"/>
              <a:t>带采用</a:t>
            </a:r>
            <a:r>
              <a:rPr lang="el-GR" altLang="zh-CN" sz="2400" b="1" i="1" dirty="0" smtClean="0">
                <a:cs typeface="Arial" panose="020B0604020202020204" pitchFamily="34" charset="0"/>
              </a:rPr>
              <a:t>λ</a:t>
            </a:r>
            <a:r>
              <a:rPr lang="en-US" altLang="zh-CN" sz="2400" b="1" i="1" dirty="0">
                <a:cs typeface="Arial" panose="020B0604020202020204" pitchFamily="34" charset="0"/>
              </a:rPr>
              <a:t>s</a:t>
            </a:r>
            <a:r>
              <a:rPr lang="en-US" altLang="zh-CN" sz="2400" b="1" dirty="0" smtClean="0">
                <a:cs typeface="Arial" panose="020B0604020202020204" pitchFamily="34" charset="0"/>
              </a:rPr>
              <a:t>= 0.0025, </a:t>
            </a:r>
            <a:r>
              <a:rPr lang="el-GR" altLang="zh-CN" sz="2400" b="1" i="1" dirty="0"/>
              <a:t>λ</a:t>
            </a:r>
            <a:r>
              <a:rPr lang="en-US" altLang="zh-CN" sz="2400" b="1" i="1" dirty="0" smtClean="0"/>
              <a:t>c</a:t>
            </a:r>
            <a:r>
              <a:rPr lang="en-US" altLang="zh-CN" sz="2400" b="1" dirty="0" smtClean="0"/>
              <a:t>=0.8</a:t>
            </a:r>
            <a:r>
              <a:rPr lang="zh-CN" altLang="en-US" sz="2400" b="1" dirty="0" smtClean="0"/>
              <a:t>。</a:t>
            </a:r>
            <a:r>
              <a:rPr lang="zh-CN" altLang="en-US" sz="2400" b="1" dirty="0">
                <a:solidFill>
                  <a:srgbClr val="CC00FF"/>
                </a:solidFill>
              </a:rPr>
              <a:t>默认</a:t>
            </a:r>
            <a:r>
              <a:rPr lang="zh-CN" altLang="en-US" sz="2400" b="1" dirty="0"/>
              <a:t>评定</a:t>
            </a:r>
            <a:r>
              <a:rPr lang="zh-CN" altLang="en-US" sz="2400" b="1" dirty="0" smtClean="0"/>
              <a:t>长度</a:t>
            </a:r>
            <a:r>
              <a:rPr lang="en-US" altLang="zh-CN" sz="2400" b="1" i="1" dirty="0" smtClean="0"/>
              <a:t>ln5 </a:t>
            </a:r>
            <a:r>
              <a:rPr lang="el-GR" altLang="zh-CN" sz="2400" b="1" i="1" dirty="0"/>
              <a:t>λ</a:t>
            </a:r>
            <a:r>
              <a:rPr lang="en-US" altLang="zh-CN" sz="2400" b="1" i="1" dirty="0"/>
              <a:t>c</a:t>
            </a:r>
            <a:r>
              <a:rPr lang="en-US" altLang="zh-CN" sz="2400" b="1" dirty="0"/>
              <a:t>(</a:t>
            </a:r>
            <a:r>
              <a:rPr lang="en-US" altLang="zh-CN" sz="2400" b="1" i="1" dirty="0" err="1"/>
              <a:t>lr</a:t>
            </a:r>
            <a:r>
              <a:rPr lang="en-US" altLang="zh-CN" sz="2400" b="1" dirty="0"/>
              <a:t>)= </a:t>
            </a:r>
            <a:r>
              <a:rPr lang="en-US" altLang="zh-CN" sz="2400" b="1" dirty="0" smtClean="0"/>
              <a:t>4</a:t>
            </a:r>
            <a:r>
              <a:rPr lang="zh-CN" altLang="en-US" sz="2400" b="1" dirty="0" smtClean="0"/>
              <a:t>和</a:t>
            </a:r>
            <a:r>
              <a:rPr lang="zh-CN" altLang="en-US" sz="2400" b="1" dirty="0"/>
              <a:t>极限值判断规则采用</a:t>
            </a:r>
            <a:r>
              <a:rPr lang="en-US" altLang="zh-CN" sz="2400" b="1" dirty="0"/>
              <a:t>16%</a:t>
            </a:r>
            <a:r>
              <a:rPr lang="zh-CN" altLang="en-US" sz="2400" b="1" dirty="0"/>
              <a:t>规则。</a:t>
            </a:r>
            <a:endParaRPr lang="el-GR" altLang="zh-CN" sz="2400" b="1" i="1" baseline="-25000" dirty="0">
              <a:cs typeface="Arial" panose="020B0604020202020204" pitchFamily="34" charset="0"/>
            </a:endParaRPr>
          </a:p>
        </p:txBody>
      </p:sp>
      <p:sp>
        <p:nvSpPr>
          <p:cNvPr id="1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003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56956" y="2116088"/>
            <a:ext cx="4438650"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5047"/>
                                        </p:tgtEl>
                                        <p:attrNameLst>
                                          <p:attrName>style.visibility</p:attrName>
                                        </p:attrNameLst>
                                      </p:cBhvr>
                                      <p:to>
                                        <p:strVal val="visible"/>
                                      </p:to>
                                    </p:set>
                                    <p:animEffect transition="in" filter="wipe(left)">
                                      <p:cBhvr>
                                        <p:cTn id="7" dur="500"/>
                                        <p:tgtEl>
                                          <p:spTgt spid="850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5048"/>
                                        </p:tgtEl>
                                        <p:attrNameLst>
                                          <p:attrName>style.visibility</p:attrName>
                                        </p:attrNameLst>
                                      </p:cBhvr>
                                      <p:to>
                                        <p:strVal val="visible"/>
                                      </p:to>
                                    </p:set>
                                    <p:animEffect transition="in" filter="wipe(left)">
                                      <p:cBhvr>
                                        <p:cTn id="12" dur="500"/>
                                        <p:tgtEl>
                                          <p:spTgt spid="8504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0354"/>
                                        </p:tgtEl>
                                        <p:attrNameLst>
                                          <p:attrName>style.visibility</p:attrName>
                                        </p:attrNameLst>
                                      </p:cBhvr>
                                      <p:to>
                                        <p:strVal val="visible"/>
                                      </p:to>
                                    </p:set>
                                    <p:anim calcmode="lin" valueType="num">
                                      <p:cBhvr additive="base">
                                        <p:cTn id="17" dur="500" fill="hold"/>
                                        <p:tgtEl>
                                          <p:spTgt spid="100354"/>
                                        </p:tgtEl>
                                        <p:attrNameLst>
                                          <p:attrName>ppt_x</p:attrName>
                                        </p:attrNameLst>
                                      </p:cBhvr>
                                      <p:tavLst>
                                        <p:tav tm="0">
                                          <p:val>
                                            <p:strVal val="#ppt_x"/>
                                          </p:val>
                                        </p:tav>
                                        <p:tav tm="100000">
                                          <p:val>
                                            <p:strVal val="#ppt_x"/>
                                          </p:val>
                                        </p:tav>
                                      </p:tavLst>
                                    </p:anim>
                                    <p:anim calcmode="lin" valueType="num">
                                      <p:cBhvr additive="base">
                                        <p:cTn id="18"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5052"/>
                                        </p:tgtEl>
                                        <p:attrNameLst>
                                          <p:attrName>style.visibility</p:attrName>
                                        </p:attrNameLst>
                                      </p:cBhvr>
                                      <p:to>
                                        <p:strVal val="visible"/>
                                      </p:to>
                                    </p:set>
                                    <p:animEffect transition="in" filter="wipe(left)">
                                      <p:cBhvr>
                                        <p:cTn id="23" dur="3000"/>
                                        <p:tgtEl>
                                          <p:spTgt spid="8505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5060"/>
                                        </p:tgtEl>
                                        <p:attrNameLst>
                                          <p:attrName>style.visibility</p:attrName>
                                        </p:attrNameLst>
                                      </p:cBhvr>
                                      <p:to>
                                        <p:strVal val="visible"/>
                                      </p:to>
                                    </p:set>
                                    <p:animEffect transition="in" filter="wipe(left)">
                                      <p:cBhvr>
                                        <p:cTn id="28" dur="500"/>
                                        <p:tgtEl>
                                          <p:spTgt spid="8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47" grpId="0"/>
      <p:bldP spid="85048" grpId="0"/>
      <p:bldP spid="85052" grpId="0"/>
      <p:bldP spid="8506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6" name="Text Box 10"/>
          <p:cNvSpPr txBox="1">
            <a:spLocks noChangeArrowheads="1"/>
          </p:cNvSpPr>
          <p:nvPr/>
        </p:nvSpPr>
        <p:spPr bwMode="auto">
          <a:xfrm>
            <a:off x="384431" y="474922"/>
            <a:ext cx="4720597"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t>         （</a:t>
            </a:r>
            <a:r>
              <a:rPr lang="en-US" altLang="zh-CN" sz="2400" b="1" dirty="0"/>
              <a:t>2</a:t>
            </a:r>
            <a:r>
              <a:rPr lang="zh-CN" altLang="en-US" sz="2400" b="1" dirty="0" smtClean="0"/>
              <a:t>）表示</a:t>
            </a:r>
            <a:r>
              <a:rPr lang="zh-CN" altLang="en-US" sz="2400" b="1" dirty="0"/>
              <a:t>用去除材料方法获得的螺纹（工作）表面，其表面轮廓单项上限值（默认）为轮廓最大高度</a:t>
            </a:r>
            <a:r>
              <a:rPr lang="en-US" altLang="zh-CN" sz="2400" b="1" i="1" dirty="0" err="1" smtClean="0"/>
              <a:t>Rz</a:t>
            </a:r>
            <a:r>
              <a:rPr lang="en-US" altLang="zh-CN" sz="2400" b="1" i="1" dirty="0" smtClean="0"/>
              <a:t> </a:t>
            </a:r>
            <a:r>
              <a:rPr lang="en-US" altLang="zh-CN" sz="2400" b="1" dirty="0" smtClean="0"/>
              <a:t>= 0.8μm</a:t>
            </a:r>
            <a:r>
              <a:rPr lang="zh-CN" altLang="en-US" sz="2400" b="1" dirty="0"/>
              <a:t>。默认传输带、评定长度为</a:t>
            </a:r>
            <a:r>
              <a:rPr lang="en-US" altLang="zh-CN" sz="2400" b="1" dirty="0"/>
              <a:t>5</a:t>
            </a:r>
            <a:r>
              <a:rPr lang="zh-CN" altLang="en-US" sz="2400" b="1" dirty="0"/>
              <a:t>个取样长度（</a:t>
            </a:r>
            <a:r>
              <a:rPr lang="en-US" altLang="zh-CN" sz="2400" b="1" i="1" dirty="0" err="1"/>
              <a:t>ln</a:t>
            </a:r>
            <a:r>
              <a:rPr lang="en-US" altLang="zh-CN" sz="2400" b="1" i="1" dirty="0"/>
              <a:t>=5lr) </a:t>
            </a:r>
            <a:r>
              <a:rPr lang="zh-CN" altLang="en-US" sz="2400" b="1" dirty="0"/>
              <a:t>和采用“</a:t>
            </a:r>
            <a:r>
              <a:rPr lang="en-US" altLang="zh-CN" sz="2400" b="1" dirty="0"/>
              <a:t>16%</a:t>
            </a:r>
            <a:r>
              <a:rPr lang="zh-CN" altLang="en-US" sz="2400" b="1" dirty="0"/>
              <a:t>规则”。</a:t>
            </a:r>
            <a:endParaRPr lang="el-GR" altLang="zh-CN" sz="2400" b="1" i="1" baseline="-25000" dirty="0">
              <a:cs typeface="Arial" panose="020B0604020202020204" pitchFamily="34" charset="0"/>
            </a:endParaRPr>
          </a:p>
        </p:txBody>
      </p:sp>
      <p:sp>
        <p:nvSpPr>
          <p:cNvPr id="86037" name="Text Box 21"/>
          <p:cNvSpPr txBox="1">
            <a:spLocks noChangeArrowheads="1"/>
          </p:cNvSpPr>
          <p:nvPr/>
        </p:nvSpPr>
        <p:spPr bwMode="auto">
          <a:xfrm>
            <a:off x="464598" y="3152578"/>
            <a:ext cx="499245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t>         （</a:t>
            </a:r>
            <a:r>
              <a:rPr lang="en-US" altLang="zh-CN" sz="2400" b="1" dirty="0"/>
              <a:t>3</a:t>
            </a:r>
            <a:r>
              <a:rPr lang="zh-CN" altLang="en-US" sz="2400" b="1" dirty="0"/>
              <a:t>） 表示用去除材料方法获得的倒角表面，其表面轮廓单项上限值</a:t>
            </a:r>
            <a:endParaRPr lang="el-GR" altLang="zh-CN" sz="2400" b="1" i="1" baseline="-25000" dirty="0">
              <a:cs typeface="Arial" panose="020B0604020202020204" pitchFamily="34" charset="0"/>
            </a:endParaRPr>
          </a:p>
        </p:txBody>
      </p:sp>
      <p:sp>
        <p:nvSpPr>
          <p:cNvPr id="86039" name="Rectangle 23"/>
          <p:cNvSpPr>
            <a:spLocks noChangeArrowheads="1"/>
          </p:cNvSpPr>
          <p:nvPr/>
        </p:nvSpPr>
        <p:spPr bwMode="auto">
          <a:xfrm>
            <a:off x="649635" y="4313998"/>
            <a:ext cx="814218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a:t>（</a:t>
            </a:r>
            <a:r>
              <a:rPr lang="zh-CN" altLang="en-US" sz="2400" b="1" dirty="0"/>
              <a:t>默认）为算术平均偏差</a:t>
            </a:r>
            <a:r>
              <a:rPr lang="en-US" altLang="zh-CN" sz="2400" b="1" i="1" dirty="0" smtClean="0"/>
              <a:t>Ra </a:t>
            </a:r>
            <a:r>
              <a:rPr lang="en-US" altLang="zh-CN" sz="2400" b="1" dirty="0" smtClean="0"/>
              <a:t>=1.6μm</a:t>
            </a:r>
            <a:r>
              <a:rPr lang="zh-CN" altLang="en-US" sz="2400" b="1" dirty="0"/>
              <a:t>。默认传输带和评定长度为</a:t>
            </a:r>
            <a:r>
              <a:rPr lang="en-US" altLang="zh-CN" sz="2400" b="1" dirty="0"/>
              <a:t>5</a:t>
            </a:r>
            <a:r>
              <a:rPr lang="zh-CN" altLang="en-US" sz="2400" b="1" dirty="0"/>
              <a:t>个取样长度（</a:t>
            </a:r>
            <a:r>
              <a:rPr lang="en-US" altLang="zh-CN" sz="2400" b="1" i="1" dirty="0" err="1"/>
              <a:t>ln</a:t>
            </a:r>
            <a:r>
              <a:rPr lang="en-US" altLang="zh-CN" sz="2400" b="1" i="1" dirty="0"/>
              <a:t>=5lr) </a:t>
            </a:r>
            <a:r>
              <a:rPr lang="zh-CN" altLang="en-US" sz="2400" b="1" dirty="0"/>
              <a:t>和采用“最大规则”。</a:t>
            </a:r>
            <a:endParaRPr lang="el-GR" altLang="zh-CN" sz="2400" b="1" dirty="0"/>
          </a:p>
        </p:txBody>
      </p:sp>
      <p:sp>
        <p:nvSpPr>
          <p:cNvPr id="86040" name="Text Box 24"/>
          <p:cNvSpPr txBox="1">
            <a:spLocks noChangeArrowheads="1"/>
          </p:cNvSpPr>
          <p:nvPr/>
        </p:nvSpPr>
        <p:spPr bwMode="auto">
          <a:xfrm>
            <a:off x="369201" y="5144995"/>
            <a:ext cx="834175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t>         （</a:t>
            </a:r>
            <a:r>
              <a:rPr lang="en-US" altLang="zh-CN" sz="2400" b="1" dirty="0"/>
              <a:t>4</a:t>
            </a:r>
            <a:r>
              <a:rPr lang="zh-CN" altLang="en-US" sz="2400" b="1" dirty="0" smtClean="0"/>
              <a:t>）表示</a:t>
            </a:r>
            <a:r>
              <a:rPr lang="zh-CN" altLang="en-US" sz="2400" b="1" dirty="0"/>
              <a:t>用去除材料方法获得的内孔表面，其表面轮廓</a:t>
            </a:r>
            <a:r>
              <a:rPr lang="zh-CN" altLang="en-US" sz="2400" b="1" dirty="0">
                <a:solidFill>
                  <a:srgbClr val="CC00FF"/>
                </a:solidFill>
              </a:rPr>
              <a:t>上限值为</a:t>
            </a:r>
            <a:r>
              <a:rPr lang="zh-CN" altLang="en-US" sz="2400" b="1" dirty="0"/>
              <a:t>轮廓最大高度</a:t>
            </a:r>
            <a:r>
              <a:rPr lang="en-US" altLang="zh-CN" sz="2400" b="1" i="1" dirty="0" err="1"/>
              <a:t>Rz</a:t>
            </a:r>
            <a:r>
              <a:rPr lang="en-US" altLang="zh-CN" sz="2400" b="1" i="1" dirty="0"/>
              <a:t> </a:t>
            </a:r>
            <a:r>
              <a:rPr lang="en-US" altLang="zh-CN" sz="2400" b="1" dirty="0"/>
              <a:t>= 0.8μm</a:t>
            </a:r>
            <a:r>
              <a:rPr lang="zh-CN" altLang="en-US" sz="2400" b="1" dirty="0"/>
              <a:t>；</a:t>
            </a:r>
            <a:r>
              <a:rPr lang="zh-CN" altLang="en-US" sz="2400" b="1" dirty="0">
                <a:solidFill>
                  <a:srgbClr val="CC00FF"/>
                </a:solidFill>
              </a:rPr>
              <a:t>下限值</a:t>
            </a:r>
            <a:r>
              <a:rPr lang="zh-CN" altLang="en-US" sz="2400" b="1" dirty="0"/>
              <a:t>为 </a:t>
            </a:r>
            <a:r>
              <a:rPr lang="zh-CN" altLang="en-US" sz="2400" b="1" dirty="0" smtClean="0"/>
              <a:t>算术平均偏差</a:t>
            </a:r>
            <a:r>
              <a:rPr lang="en-US" altLang="zh-CN" sz="2400" b="1" i="1" dirty="0" smtClean="0"/>
              <a:t>Ra </a:t>
            </a:r>
            <a:r>
              <a:rPr lang="en-US" altLang="zh-CN" sz="2400" b="1" dirty="0"/>
              <a:t>=0.2μm</a:t>
            </a:r>
            <a:r>
              <a:rPr lang="zh-CN" altLang="en-US" sz="2400" b="1" dirty="0"/>
              <a:t>。默认传输带、评定长度和 “</a:t>
            </a:r>
            <a:r>
              <a:rPr lang="en-US" altLang="zh-CN" sz="2400" b="1" dirty="0"/>
              <a:t>16%</a:t>
            </a:r>
            <a:r>
              <a:rPr lang="zh-CN" altLang="en-US" sz="2400" b="1" dirty="0"/>
              <a:t>规则”。</a:t>
            </a:r>
            <a:endParaRPr lang="zh-CN" altLang="el-GR" sz="2400" b="1" dirty="0"/>
          </a:p>
        </p:txBody>
      </p:sp>
      <p:sp>
        <p:nvSpPr>
          <p:cNvPr id="1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02882" y="488282"/>
            <a:ext cx="4438650"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6026"/>
                                        </p:tgtEl>
                                        <p:attrNameLst>
                                          <p:attrName>style.visibility</p:attrName>
                                        </p:attrNameLst>
                                      </p:cBhvr>
                                      <p:to>
                                        <p:strVal val="visible"/>
                                      </p:to>
                                    </p:set>
                                    <p:animEffect transition="in" filter="wipe(left)">
                                      <p:cBhvr>
                                        <p:cTn id="13" dur="500"/>
                                        <p:tgtEl>
                                          <p:spTgt spid="860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6037"/>
                                        </p:tgtEl>
                                        <p:attrNameLst>
                                          <p:attrName>style.visibility</p:attrName>
                                        </p:attrNameLst>
                                      </p:cBhvr>
                                      <p:to>
                                        <p:strVal val="visible"/>
                                      </p:to>
                                    </p:set>
                                    <p:animEffect transition="in" filter="wipe(left)">
                                      <p:cBhvr>
                                        <p:cTn id="18" dur="500"/>
                                        <p:tgtEl>
                                          <p:spTgt spid="860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6039"/>
                                        </p:tgtEl>
                                        <p:attrNameLst>
                                          <p:attrName>style.visibility</p:attrName>
                                        </p:attrNameLst>
                                      </p:cBhvr>
                                      <p:to>
                                        <p:strVal val="visible"/>
                                      </p:to>
                                    </p:set>
                                    <p:animEffect transition="in" filter="wipe(left)">
                                      <p:cBhvr>
                                        <p:cTn id="23" dur="500"/>
                                        <p:tgtEl>
                                          <p:spTgt spid="860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6040"/>
                                        </p:tgtEl>
                                        <p:attrNameLst>
                                          <p:attrName>style.visibility</p:attrName>
                                        </p:attrNameLst>
                                      </p:cBhvr>
                                      <p:to>
                                        <p:strVal val="visible"/>
                                      </p:to>
                                    </p:set>
                                    <p:animEffect transition="in" filter="wipe(left)">
                                      <p:cBhvr>
                                        <p:cTn id="28" dur="500"/>
                                        <p:tgtEl>
                                          <p:spTgt spid="86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6" grpId="0"/>
      <p:bldP spid="86037" grpId="0"/>
      <p:bldP spid="86039" grpId="0"/>
      <p:bldP spid="860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1289593" y="1963987"/>
            <a:ext cx="755183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400" b="1" dirty="0">
                <a:latin typeface="Times New Roman" panose="02020603050405020304" pitchFamily="18" charset="0"/>
              </a:rPr>
              <a:t>3.</a:t>
            </a:r>
            <a:r>
              <a:rPr kumimoji="1" lang="zh-CN" altLang="en-US" sz="2400" b="1" dirty="0">
                <a:latin typeface="Times New Roman" panose="02020603050405020304" pitchFamily="18" charset="0"/>
              </a:rPr>
              <a:t>普通螺纹公差自</a:t>
            </a:r>
            <a:r>
              <a:rPr kumimoji="1" lang="en-US" altLang="zh-CN" sz="2400" b="1" dirty="0">
                <a:latin typeface="Times New Roman" panose="02020603050405020304" pitchFamily="18" charset="0"/>
              </a:rPr>
              <a:t>3</a:t>
            </a:r>
            <a:r>
              <a:rPr kumimoji="1" lang="zh-CN" altLang="en-US" sz="2400" b="1" dirty="0">
                <a:latin typeface="Times New Roman" panose="02020603050405020304" pitchFamily="18" charset="0"/>
              </a:rPr>
              <a:t>级精度开始其公差等级系数为：</a:t>
            </a:r>
            <a:endParaRPr kumimoji="1" lang="zh-CN" altLang="en-US" sz="2400" b="1" dirty="0">
              <a:latin typeface="Times New Roman" panose="02020603050405020304" pitchFamily="18" charset="0"/>
            </a:endParaRPr>
          </a:p>
          <a:p>
            <a:pPr eaLnBrk="1" hangingPunct="1">
              <a:lnSpc>
                <a:spcPct val="120000"/>
              </a:lnSpc>
            </a:pPr>
            <a:r>
              <a:rPr kumimoji="1" lang="zh-CN" altLang="en-US" sz="2400" b="1" dirty="0">
                <a:latin typeface="Times New Roman" panose="02020603050405020304" pitchFamily="18" charset="0"/>
              </a:rPr>
              <a:t>  </a:t>
            </a:r>
            <a:r>
              <a:rPr kumimoji="1" lang="zh-CN" altLang="en-US" sz="2400" b="1" dirty="0" smtClean="0">
                <a:latin typeface="Times New Roman" panose="02020603050405020304" pitchFamily="18" charset="0"/>
              </a:rPr>
              <a:t>          </a:t>
            </a:r>
            <a:r>
              <a:rPr kumimoji="1" lang="en-US" altLang="zh-CN" sz="2400" b="1" dirty="0">
                <a:latin typeface="Times New Roman" panose="02020603050405020304" pitchFamily="18" charset="0"/>
              </a:rPr>
              <a:t>0.50,  0.63, 0.80, 1.00, 1.25, 1.60, 2.00</a:t>
            </a:r>
            <a:r>
              <a:rPr kumimoji="1" lang="zh-CN" altLang="en-US" sz="2400" b="1" dirty="0">
                <a:latin typeface="Times New Roman" panose="02020603050405020304" pitchFamily="18" charset="0"/>
              </a:rPr>
              <a:t>。  </a:t>
            </a:r>
            <a:endParaRPr kumimoji="1" lang="zh-CN" altLang="en-US" sz="2400" b="1" dirty="0">
              <a:latin typeface="Times New Roman" panose="02020603050405020304" pitchFamily="18" charset="0"/>
            </a:endParaRPr>
          </a:p>
        </p:txBody>
      </p:sp>
      <p:sp>
        <p:nvSpPr>
          <p:cNvPr id="6149" name="Rectangle 5"/>
          <p:cNvSpPr>
            <a:spLocks noChangeArrowheads="1"/>
          </p:cNvSpPr>
          <p:nvPr/>
        </p:nvSpPr>
        <p:spPr bwMode="auto">
          <a:xfrm>
            <a:off x="1349828" y="3422379"/>
            <a:ext cx="652727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答案</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根据表</a:t>
            </a:r>
            <a:r>
              <a:rPr kumimoji="1" lang="en-US" altLang="zh-CN" sz="2400" b="1" dirty="0">
                <a:latin typeface="Times New Roman" panose="02020603050405020304" pitchFamily="18" charset="0"/>
                <a:sym typeface="Wingdings" panose="05000000000000000000" pitchFamily="2" charset="2"/>
              </a:rPr>
              <a:t>1.2 </a:t>
            </a:r>
            <a:r>
              <a:rPr kumimoji="1" lang="zh-CN" altLang="en-US" sz="2400" b="1" dirty="0">
                <a:latin typeface="Times New Roman" panose="02020603050405020304" pitchFamily="18" charset="0"/>
                <a:sym typeface="Wingdings" panose="05000000000000000000" pitchFamily="2" charset="2"/>
              </a:rPr>
              <a:t>可判断</a:t>
            </a:r>
            <a:r>
              <a:rPr kumimoji="1" lang="zh-CN" altLang="en-US" sz="2400" b="1" dirty="0" smtClean="0">
                <a:latin typeface="Times New Roman" panose="02020603050405020304" pitchFamily="18" charset="0"/>
                <a:sym typeface="Wingdings" panose="05000000000000000000" pitchFamily="2" charset="2"/>
              </a:rPr>
              <a:t>它们属于</a:t>
            </a:r>
            <a:r>
              <a:rPr kumimoji="1" lang="en-US" altLang="zh-CN" sz="2400" b="1" dirty="0">
                <a:latin typeface="Times New Roman" panose="02020603050405020304" pitchFamily="18" charset="0"/>
                <a:sym typeface="Wingdings" panose="05000000000000000000" pitchFamily="2" charset="2"/>
              </a:rPr>
              <a:t>R10 </a:t>
            </a:r>
            <a:r>
              <a:rPr kumimoji="1" lang="zh-CN" altLang="en-US" sz="2400" b="1" dirty="0">
                <a:latin typeface="Times New Roman" panose="02020603050405020304" pitchFamily="18" charset="0"/>
                <a:sym typeface="Wingdings" panose="05000000000000000000" pitchFamily="2" charset="2"/>
              </a:rPr>
              <a:t>系列</a:t>
            </a:r>
            <a:r>
              <a:rPr kumimoji="1" lang="zh-CN" altLang="en-US" sz="2400" b="1" dirty="0" smtClean="0">
                <a:latin typeface="Times New Roman" panose="02020603050405020304" pitchFamily="18" charset="0"/>
                <a:sym typeface="Wingdings" panose="05000000000000000000" pitchFamily="2" charset="2"/>
              </a:rPr>
              <a:t>，</a:t>
            </a:r>
            <a:endParaRPr kumimoji="1" lang="en-US" altLang="zh-CN" sz="2400" b="1" dirty="0" smtClean="0">
              <a:latin typeface="Times New Roman" panose="02020603050405020304" pitchFamily="18" charset="0"/>
              <a:sym typeface="Wingdings" panose="05000000000000000000" pitchFamily="2" charset="2"/>
            </a:endParaRPr>
          </a:p>
          <a:p>
            <a:pPr>
              <a:lnSpc>
                <a:spcPct val="120000"/>
              </a:lnSpc>
            </a:pPr>
            <a:r>
              <a:rPr kumimoji="1" lang="en-US" altLang="zh-CN" sz="2400" b="1" dirty="0">
                <a:latin typeface="Times New Roman" panose="02020603050405020304" pitchFamily="18" charset="0"/>
                <a:sym typeface="Wingdings" panose="05000000000000000000" pitchFamily="2" charset="2"/>
              </a:rPr>
              <a:t> </a:t>
            </a:r>
            <a:r>
              <a:rPr kumimoji="1" lang="en-US" altLang="zh-CN" sz="2400" b="1" dirty="0" smtClean="0">
                <a:latin typeface="Times New Roman" panose="02020603050405020304" pitchFamily="18" charset="0"/>
                <a:sym typeface="Wingdings" panose="05000000000000000000" pitchFamily="2" charset="2"/>
              </a:rPr>
              <a:t>         </a:t>
            </a:r>
            <a:r>
              <a:rPr kumimoji="1" lang="zh-CN" altLang="en-US" sz="2400" b="1" dirty="0" smtClean="0">
                <a:latin typeface="Times New Roman" panose="02020603050405020304" pitchFamily="18" charset="0"/>
                <a:sym typeface="Wingdings" panose="05000000000000000000" pitchFamily="2" charset="2"/>
              </a:rPr>
              <a:t>其</a:t>
            </a:r>
            <a:r>
              <a:rPr kumimoji="1" lang="zh-CN" altLang="en-US" sz="2400" b="1" dirty="0">
                <a:latin typeface="Times New Roman" panose="02020603050405020304" pitchFamily="18" charset="0"/>
                <a:sym typeface="Wingdings" panose="05000000000000000000" pitchFamily="2" charset="2"/>
              </a:rPr>
              <a:t>公比为</a:t>
            </a:r>
            <a:r>
              <a:rPr kumimoji="1" lang="en-US" altLang="zh-CN" sz="2400" b="1" i="1" dirty="0">
                <a:latin typeface="Times New Roman" panose="02020603050405020304" pitchFamily="18" charset="0"/>
                <a:sym typeface="Wingdings" panose="05000000000000000000" pitchFamily="2" charset="2"/>
              </a:rPr>
              <a:t>q</a:t>
            </a:r>
            <a:r>
              <a:rPr kumimoji="1" lang="en-US" altLang="zh-CN" sz="2400" b="1" baseline="-25000" dirty="0">
                <a:latin typeface="Times New Roman" panose="02020603050405020304" pitchFamily="18" charset="0"/>
                <a:sym typeface="Wingdings" panose="05000000000000000000" pitchFamily="2" charset="2"/>
              </a:rPr>
              <a:t>10</a:t>
            </a:r>
            <a:r>
              <a:rPr kumimoji="1" lang="en-US" altLang="zh-CN" sz="2400" b="1" dirty="0">
                <a:latin typeface="Times New Roman" panose="02020603050405020304" pitchFamily="18" charset="0"/>
                <a:sym typeface="Wingdings" panose="05000000000000000000" pitchFamily="2" charset="2"/>
              </a:rPr>
              <a:t>=1.25 </a:t>
            </a:r>
            <a:r>
              <a:rPr kumimoji="1" lang="zh-CN" altLang="en-US" sz="2400" b="1" dirty="0" smtClean="0">
                <a:latin typeface="Times New Roman" panose="02020603050405020304" pitchFamily="18" charset="0"/>
                <a:sym typeface="Wingdings" panose="05000000000000000000" pitchFamily="2" charset="2"/>
              </a:rPr>
              <a:t>。          </a:t>
            </a:r>
            <a:endParaRPr kumimoji="1" lang="zh-CN" altLang="en-US" sz="2400" b="1" baseline="-25000" dirty="0">
              <a:latin typeface="Times New Roman" panose="02020603050405020304" pitchFamily="18" charset="0"/>
              <a:sym typeface="Wingdings" panose="05000000000000000000" pitchFamily="2" charset="2"/>
            </a:endParaRPr>
          </a:p>
        </p:txBody>
      </p:sp>
      <p:sp>
        <p:nvSpPr>
          <p:cNvPr id="6150" name="Rectangle 6"/>
          <p:cNvSpPr>
            <a:spLocks noChangeArrowheads="1"/>
          </p:cNvSpPr>
          <p:nvPr/>
        </p:nvSpPr>
        <p:spPr bwMode="auto">
          <a:xfrm>
            <a:off x="1324375" y="2900091"/>
            <a:ext cx="7148612"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latin typeface="Times New Roman" panose="02020603050405020304" pitchFamily="18" charset="0"/>
              </a:rPr>
              <a:t>试判断它们属于哪一种优先数系</a:t>
            </a:r>
            <a:r>
              <a:rPr kumimoji="1" lang="en-US" altLang="zh-CN" sz="2400" b="1" dirty="0">
                <a:latin typeface="Times New Roman" panose="02020603050405020304" pitchFamily="18" charset="0"/>
              </a:rPr>
              <a:t>?</a:t>
            </a:r>
            <a:r>
              <a:rPr kumimoji="1" lang="zh-CN" altLang="en-US" sz="2400" b="1" dirty="0">
                <a:latin typeface="Times New Roman" panose="02020603050405020304" pitchFamily="18" charset="0"/>
              </a:rPr>
              <a:t>其</a:t>
            </a:r>
            <a:r>
              <a:rPr kumimoji="1" lang="zh-CN" altLang="en-US" sz="2400" b="1" dirty="0" smtClean="0">
                <a:latin typeface="Times New Roman" panose="02020603050405020304" pitchFamily="18" charset="0"/>
              </a:rPr>
              <a:t>公比</a:t>
            </a:r>
            <a:r>
              <a:rPr kumimoji="1" lang="zh-CN" altLang="en-US" sz="2400" b="1" dirty="0">
                <a:latin typeface="Times New Roman" panose="02020603050405020304" pitchFamily="18" charset="0"/>
              </a:rPr>
              <a:t>是多小？</a:t>
            </a:r>
            <a:endParaRPr kumimoji="1" lang="zh-CN" altLang="en-US" sz="2400" b="1" dirty="0">
              <a:latin typeface="Times New Roman" panose="02020603050405020304" pitchFamily="18" charset="0"/>
            </a:endParaRPr>
          </a:p>
        </p:txBody>
      </p:sp>
      <p:sp>
        <p:nvSpPr>
          <p:cNvPr id="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6" name="Picture 2">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left)">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wipe(left)">
                                      <p:cBhvr>
                                        <p:cTn id="12" dur="3000"/>
                                        <p:tgtEl>
                                          <p:spTgt spid="61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wipe(left)">
                                      <p:cBhvr>
                                        <p:cTn id="17" dur="30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P spid="615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64" name="Text Box 24"/>
          <p:cNvSpPr txBox="1">
            <a:spLocks noChangeArrowheads="1"/>
          </p:cNvSpPr>
          <p:nvPr/>
        </p:nvSpPr>
        <p:spPr bwMode="auto">
          <a:xfrm>
            <a:off x="956556" y="1088740"/>
            <a:ext cx="3926743"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t>        (5</a:t>
            </a:r>
            <a:r>
              <a:rPr lang="en-US" altLang="zh-CN" sz="2400" b="1" dirty="0"/>
              <a:t>)</a:t>
            </a:r>
            <a:r>
              <a:rPr lang="zh-CN" altLang="en-US" sz="2400" b="1" dirty="0" smtClean="0"/>
              <a:t>表示</a:t>
            </a:r>
            <a:r>
              <a:rPr lang="zh-CN" altLang="en-US" sz="2400" b="1" dirty="0"/>
              <a:t>用去除材料</a:t>
            </a:r>
            <a:r>
              <a:rPr lang="zh-CN" altLang="en-US" sz="2400" b="1" dirty="0" smtClean="0"/>
              <a:t>方</a:t>
            </a:r>
            <a:endParaRPr lang="en-US" altLang="zh-CN" sz="2400" b="1" dirty="0" smtClean="0"/>
          </a:p>
          <a:p>
            <a:pPr eaLnBrk="1" hangingPunct="1"/>
            <a:r>
              <a:rPr lang="zh-CN" altLang="en-US" sz="2400" b="1" dirty="0" smtClean="0"/>
              <a:t>法获得端表面</a:t>
            </a:r>
            <a:r>
              <a:rPr lang="zh-CN" altLang="en-US" sz="2400" b="1" dirty="0"/>
              <a:t>，其表面</a:t>
            </a:r>
            <a:r>
              <a:rPr lang="zh-CN" altLang="en-US" sz="2400" b="1" dirty="0" smtClean="0"/>
              <a:t>轮单</a:t>
            </a:r>
            <a:endParaRPr lang="en-US" altLang="zh-CN" sz="2400" b="1" dirty="0" smtClean="0"/>
          </a:p>
          <a:p>
            <a:pPr eaLnBrk="1" hangingPunct="1"/>
            <a:r>
              <a:rPr lang="zh-CN" altLang="en-US" sz="2400" b="1" dirty="0" smtClean="0"/>
              <a:t>项上</a:t>
            </a:r>
            <a:r>
              <a:rPr lang="zh-CN" altLang="en-US" sz="2400" b="1" dirty="0"/>
              <a:t>限值</a:t>
            </a:r>
            <a:r>
              <a:rPr lang="zh-CN" altLang="en-US" sz="2400" b="1" dirty="0" smtClean="0"/>
              <a:t>为轮廓最大高度</a:t>
            </a:r>
            <a:r>
              <a:rPr lang="en-US" altLang="zh-CN" sz="2400" b="1" i="1" dirty="0" err="1" smtClean="0"/>
              <a:t>Rz</a:t>
            </a:r>
            <a:endParaRPr lang="en-US" altLang="zh-CN" sz="2400" b="1" i="1" dirty="0" smtClean="0"/>
          </a:p>
          <a:p>
            <a:pPr eaLnBrk="1" hangingPunct="1"/>
            <a:r>
              <a:rPr lang="en-US" altLang="zh-CN" sz="2400" b="1" i="1" dirty="0" smtClean="0"/>
              <a:t>  </a:t>
            </a:r>
            <a:r>
              <a:rPr lang="en-US" altLang="zh-CN" sz="2400" b="1" dirty="0" smtClean="0"/>
              <a:t>=</a:t>
            </a:r>
            <a:r>
              <a:rPr lang="en-US" altLang="zh-CN" sz="2400" b="1" dirty="0"/>
              <a:t>3.2μm</a:t>
            </a:r>
            <a:r>
              <a:rPr lang="zh-CN" altLang="en-US" sz="2400" b="1" dirty="0"/>
              <a:t>。</a:t>
            </a:r>
            <a:r>
              <a:rPr lang="zh-CN" altLang="en-US" sz="2400" b="1" dirty="0" smtClean="0"/>
              <a:t>默认传输带</a:t>
            </a:r>
            <a:r>
              <a:rPr lang="zh-CN" altLang="en-US" sz="2400" b="1" dirty="0"/>
              <a:t>、</a:t>
            </a:r>
            <a:r>
              <a:rPr lang="zh-CN" altLang="en-US" sz="2400" b="1" dirty="0" smtClean="0"/>
              <a:t>评</a:t>
            </a:r>
            <a:endParaRPr lang="en-US" altLang="zh-CN" sz="2400" b="1" dirty="0" smtClean="0"/>
          </a:p>
          <a:p>
            <a:pPr eaLnBrk="1" hangingPunct="1"/>
            <a:r>
              <a:rPr lang="zh-CN" altLang="en-US" sz="2400" b="1" dirty="0" smtClean="0"/>
              <a:t>定</a:t>
            </a:r>
            <a:r>
              <a:rPr lang="zh-CN" altLang="en-US" sz="2400" b="1" dirty="0"/>
              <a:t>长度和 ：</a:t>
            </a:r>
            <a:r>
              <a:rPr lang="en-US" altLang="zh-CN" sz="2400" b="1" dirty="0"/>
              <a:t>16</a:t>
            </a:r>
            <a:r>
              <a:rPr lang="en-US" altLang="zh-CN" sz="2400" b="1" dirty="0" smtClean="0"/>
              <a:t>%</a:t>
            </a:r>
            <a:r>
              <a:rPr lang="zh-CN" altLang="en-US" sz="2400" b="1" dirty="0" smtClean="0"/>
              <a:t>规则</a:t>
            </a:r>
            <a:r>
              <a:rPr lang="zh-CN" altLang="en-US" sz="2400" b="1" dirty="0"/>
              <a:t>。</a:t>
            </a:r>
            <a:endParaRPr lang="zh-CN" altLang="el-GR" sz="2400" b="1" dirty="0"/>
          </a:p>
        </p:txBody>
      </p:sp>
      <p:sp>
        <p:nvSpPr>
          <p:cNvPr id="87065" name="Text Box 25"/>
          <p:cNvSpPr txBox="1">
            <a:spLocks noChangeArrowheads="1"/>
          </p:cNvSpPr>
          <p:nvPr/>
        </p:nvSpPr>
        <p:spPr bwMode="auto">
          <a:xfrm>
            <a:off x="844798" y="4149080"/>
            <a:ext cx="807700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a:t>
            </a:r>
            <a:r>
              <a:rPr lang="en-US" altLang="zh-CN" sz="2400" b="1" dirty="0"/>
              <a:t>6</a:t>
            </a:r>
            <a:r>
              <a:rPr lang="zh-CN" altLang="en-US" sz="2400" b="1" dirty="0"/>
              <a:t>） 表示其余表面用去除材料方法获得的表面轮廓</a:t>
            </a:r>
            <a:r>
              <a:rPr lang="zh-CN" altLang="en-US" sz="2400" b="1" dirty="0" smtClean="0"/>
              <a:t>单项</a:t>
            </a:r>
            <a:endParaRPr lang="en-US" altLang="zh-CN" sz="2400" b="1" dirty="0" smtClean="0"/>
          </a:p>
          <a:p>
            <a:pPr eaLnBrk="1" hangingPunct="1"/>
            <a:r>
              <a:rPr lang="zh-CN" altLang="en-US" sz="2400" b="1" dirty="0" smtClean="0"/>
              <a:t>上</a:t>
            </a:r>
            <a:r>
              <a:rPr lang="zh-CN" altLang="en-US" sz="2400" b="1" dirty="0"/>
              <a:t>限值为轮廓</a:t>
            </a:r>
            <a:r>
              <a:rPr lang="zh-CN" altLang="en-US" sz="2000" b="1" dirty="0"/>
              <a:t>算术平均偏差</a:t>
            </a:r>
            <a:r>
              <a:rPr lang="en-US" altLang="zh-CN" sz="2400" b="1" i="1" dirty="0" smtClean="0"/>
              <a:t>Ra </a:t>
            </a:r>
            <a:r>
              <a:rPr lang="en-US" altLang="zh-CN" sz="2400" b="1" dirty="0" smtClean="0"/>
              <a:t>=12.5μm</a:t>
            </a:r>
            <a:r>
              <a:rPr lang="zh-CN" altLang="en-US" sz="2400" b="1" dirty="0"/>
              <a:t>。默认</a:t>
            </a:r>
            <a:r>
              <a:rPr lang="zh-CN" altLang="en-US" sz="2400" b="1" dirty="0" smtClean="0"/>
              <a:t>传</a:t>
            </a:r>
            <a:r>
              <a:rPr lang="en-US" altLang="zh-CN" sz="2400" b="1" dirty="0" smtClean="0"/>
              <a:t> </a:t>
            </a:r>
            <a:r>
              <a:rPr lang="zh-CN" altLang="en-US" sz="2400" b="1" dirty="0" smtClean="0"/>
              <a:t>输</a:t>
            </a:r>
            <a:r>
              <a:rPr lang="zh-CN" altLang="en-US" sz="2400" b="1" dirty="0"/>
              <a:t>带、评定长度和 “</a:t>
            </a:r>
            <a:r>
              <a:rPr lang="en-US" altLang="zh-CN" sz="2400" b="1" dirty="0"/>
              <a:t>16%</a:t>
            </a:r>
            <a:r>
              <a:rPr lang="zh-CN" altLang="en-US" sz="2400" b="1" dirty="0"/>
              <a:t>规则”。</a:t>
            </a:r>
            <a:endParaRPr lang="zh-CN" altLang="el-GR" sz="2400" b="1" dirty="0"/>
          </a:p>
        </p:txBody>
      </p:sp>
      <p:sp>
        <p:nvSpPr>
          <p:cNvPr id="15"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61012" y="368660"/>
            <a:ext cx="4438650"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7064"/>
                                        </p:tgtEl>
                                        <p:attrNameLst>
                                          <p:attrName>style.visibility</p:attrName>
                                        </p:attrNameLst>
                                      </p:cBhvr>
                                      <p:to>
                                        <p:strVal val="visible"/>
                                      </p:to>
                                    </p:set>
                                    <p:animEffect transition="in" filter="wipe(left)">
                                      <p:cBhvr>
                                        <p:cTn id="13" dur="500"/>
                                        <p:tgtEl>
                                          <p:spTgt spid="8706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7065"/>
                                        </p:tgtEl>
                                        <p:attrNameLst>
                                          <p:attrName>style.visibility</p:attrName>
                                        </p:attrNameLst>
                                      </p:cBhvr>
                                      <p:to>
                                        <p:strVal val="visible"/>
                                      </p:to>
                                    </p:set>
                                    <p:animEffect transition="in" filter="wipe(left)">
                                      <p:cBhvr>
                                        <p:cTn id="18" dur="500"/>
                                        <p:tgtEl>
                                          <p:spTgt spid="87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64" grpId="0"/>
      <p:bldP spid="8706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Text Box 9"/>
          <p:cNvSpPr txBox="1">
            <a:spLocks noChangeArrowheads="1"/>
          </p:cNvSpPr>
          <p:nvPr/>
        </p:nvSpPr>
        <p:spPr bwMode="auto">
          <a:xfrm>
            <a:off x="2636357" y="274558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91150" name="Rectangle 14"/>
          <p:cNvSpPr>
            <a:spLocks noChangeArrowheads="1"/>
          </p:cNvSpPr>
          <p:nvPr/>
        </p:nvSpPr>
        <p:spPr bwMode="auto">
          <a:xfrm>
            <a:off x="1565659" y="3497932"/>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91154" name="Rectangle 18"/>
          <p:cNvSpPr>
            <a:spLocks noChangeArrowheads="1"/>
          </p:cNvSpPr>
          <p:nvPr/>
        </p:nvSpPr>
        <p:spPr bwMode="auto">
          <a:xfrm>
            <a:off x="1708695" y="1553716"/>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1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25608" y="721704"/>
            <a:ext cx="755282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5739" y="1681076"/>
            <a:ext cx="4476564" cy="772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820" y="2402773"/>
            <a:ext cx="7483599" cy="116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1603" y="5033925"/>
            <a:ext cx="7527801"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591" y="3971875"/>
            <a:ext cx="77438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wipe(left)">
                                      <p:cBhvr>
                                        <p:cTn id="7" dur="500"/>
                                        <p:tgtEl>
                                          <p:spTgt spid="983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1154"/>
                                        </p:tgtEl>
                                        <p:attrNameLst>
                                          <p:attrName>style.visibility</p:attrName>
                                        </p:attrNameLst>
                                      </p:cBhvr>
                                      <p:to>
                                        <p:strVal val="visible"/>
                                      </p:to>
                                    </p:set>
                                    <p:animEffect transition="in" filter="wipe(left)">
                                      <p:cBhvr>
                                        <p:cTn id="12" dur="3000"/>
                                        <p:tgtEl>
                                          <p:spTgt spid="911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8307"/>
                                        </p:tgtEl>
                                        <p:attrNameLst>
                                          <p:attrName>style.visibility</p:attrName>
                                        </p:attrNameLst>
                                      </p:cBhvr>
                                      <p:to>
                                        <p:strVal val="visible"/>
                                      </p:to>
                                    </p:set>
                                    <p:animEffect transition="in" filter="wipe(left)">
                                      <p:cBhvr>
                                        <p:cTn id="17" dur="500"/>
                                        <p:tgtEl>
                                          <p:spTgt spid="9830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8308"/>
                                        </p:tgtEl>
                                        <p:attrNameLst>
                                          <p:attrName>style.visibility</p:attrName>
                                        </p:attrNameLst>
                                      </p:cBhvr>
                                      <p:to>
                                        <p:strVal val="visible"/>
                                      </p:to>
                                    </p:set>
                                    <p:animEffect transition="in" filter="wipe(left)">
                                      <p:cBhvr>
                                        <p:cTn id="22" dur="500"/>
                                        <p:tgtEl>
                                          <p:spTgt spid="9830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1150"/>
                                        </p:tgtEl>
                                        <p:attrNameLst>
                                          <p:attrName>style.visibility</p:attrName>
                                        </p:attrNameLst>
                                      </p:cBhvr>
                                      <p:to>
                                        <p:strVal val="visible"/>
                                      </p:to>
                                    </p:set>
                                    <p:animEffect transition="in" filter="wipe(left)">
                                      <p:cBhvr>
                                        <p:cTn id="27" dur="3000"/>
                                        <p:tgtEl>
                                          <p:spTgt spid="911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8312"/>
                                        </p:tgtEl>
                                        <p:attrNameLst>
                                          <p:attrName>style.visibility</p:attrName>
                                        </p:attrNameLst>
                                      </p:cBhvr>
                                      <p:to>
                                        <p:strVal val="visible"/>
                                      </p:to>
                                    </p:set>
                                    <p:animEffect transition="in" filter="wipe(left)">
                                      <p:cBhvr>
                                        <p:cTn id="32" dur="500"/>
                                        <p:tgtEl>
                                          <p:spTgt spid="983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8311"/>
                                        </p:tgtEl>
                                        <p:attrNameLst>
                                          <p:attrName>style.visibility</p:attrName>
                                        </p:attrNameLst>
                                      </p:cBhvr>
                                      <p:to>
                                        <p:strVal val="visible"/>
                                      </p:to>
                                    </p:set>
                                    <p:animEffect transition="in" filter="wipe(left)">
                                      <p:cBhvr>
                                        <p:cTn id="37" dur="500"/>
                                        <p:tgtEl>
                                          <p:spTgt spid="98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50" grpId="0"/>
      <p:bldP spid="9115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7" name="Text Box 7"/>
          <p:cNvSpPr txBox="1">
            <a:spLocks noChangeArrowheads="1"/>
          </p:cNvSpPr>
          <p:nvPr/>
        </p:nvSpPr>
        <p:spPr bwMode="auto">
          <a:xfrm>
            <a:off x="770535" y="376214"/>
            <a:ext cx="7998889" cy="892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sz="3200">
                <a:solidFill>
                  <a:schemeClr val="tx1"/>
                </a:solidFill>
                <a:latin typeface="Arial" panose="020B0604020202020204" pitchFamily="34" charset="0"/>
                <a:ea typeface="宋体" panose="02010600030101010101" pitchFamily="2" charset="-122"/>
              </a:defRPr>
            </a:lvl1pPr>
            <a:lvl2pPr marL="742950" indent="-285750" defTabSz="1524000"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524000"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524000"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524000"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smtClean="0">
                <a:latin typeface="Times New Roman" panose="02020603050405020304" pitchFamily="18" charset="0"/>
              </a:rPr>
              <a:t>        4</a:t>
            </a:r>
            <a:r>
              <a:rPr kumimoji="1" lang="en-US" altLang="zh-CN" sz="2400" b="1" dirty="0">
                <a:latin typeface="Times New Roman" panose="02020603050405020304" pitchFamily="18" charset="0"/>
              </a:rPr>
              <a:t>. </a:t>
            </a:r>
            <a:r>
              <a:rPr kumimoji="1" lang="zh-CN" altLang="en-US" sz="2400" b="1" dirty="0">
                <a:latin typeface="Times New Roman" panose="02020603050405020304" pitchFamily="18" charset="0"/>
              </a:rPr>
              <a:t>用双管显微镜测量表面糙度，测得数据如表</a:t>
            </a:r>
            <a:r>
              <a:rPr kumimoji="1" lang="en-US" altLang="zh-CN" sz="2400" b="1" dirty="0">
                <a:latin typeface="Times New Roman" panose="02020603050405020304" pitchFamily="18" charset="0"/>
              </a:rPr>
              <a:t>5.13</a:t>
            </a:r>
            <a:r>
              <a:rPr kumimoji="1" lang="zh-CN" altLang="en-US" sz="2400" b="1" dirty="0">
                <a:latin typeface="Times New Roman" panose="02020603050405020304" pitchFamily="18" charset="0"/>
              </a:rPr>
              <a:t>所示 。</a:t>
            </a:r>
            <a:r>
              <a:rPr kumimoji="1" lang="zh-CN" altLang="en-US" sz="2400" b="1" dirty="0" smtClean="0">
                <a:latin typeface="Times New Roman" panose="02020603050405020304" pitchFamily="18" charset="0"/>
              </a:rPr>
              <a:t>目镜 测微计的分度值 </a:t>
            </a:r>
            <a:r>
              <a:rPr kumimoji="1" lang="en-US" altLang="zh-CN" sz="2400" b="1" i="1" dirty="0" smtClean="0">
                <a:latin typeface="Times New Roman" panose="02020603050405020304" pitchFamily="18" charset="0"/>
              </a:rPr>
              <a:t>i </a:t>
            </a:r>
            <a:r>
              <a:rPr kumimoji="1" lang="zh-CN" altLang="en-US" sz="2400" b="1" i="1" dirty="0" smtClean="0">
                <a:latin typeface="Times New Roman" panose="02020603050405020304" pitchFamily="18" charset="0"/>
              </a:rPr>
              <a:t>═ </a:t>
            </a:r>
            <a:r>
              <a:rPr kumimoji="1" lang="en-US" altLang="zh-CN" sz="2400" b="1" dirty="0" smtClean="0">
                <a:latin typeface="Times New Roman" panose="02020603050405020304" pitchFamily="18" charset="0"/>
              </a:rPr>
              <a:t>0.6μm</a:t>
            </a:r>
            <a:r>
              <a:rPr kumimoji="1" lang="zh-CN" altLang="en-US" sz="2400" b="1" dirty="0" smtClean="0">
                <a:latin typeface="Times New Roman" panose="02020603050405020304" pitchFamily="18" charset="0"/>
              </a:rPr>
              <a:t>，求</a:t>
            </a:r>
            <a:r>
              <a:rPr kumimoji="1" lang="en-US" altLang="zh-CN" sz="2400" b="1" i="1" dirty="0" err="1" smtClean="0">
                <a:latin typeface="Times New Roman" panose="02020603050405020304" pitchFamily="18" charset="0"/>
              </a:rPr>
              <a:t>Rz</a:t>
            </a:r>
            <a:r>
              <a:rPr kumimoji="1" lang="zh-CN" altLang="en-US" sz="2400" b="1" i="1" dirty="0">
                <a:latin typeface="Times New Roman" panose="02020603050405020304" pitchFamily="18" charset="0"/>
              </a:rPr>
              <a:t> </a:t>
            </a:r>
            <a:r>
              <a:rPr kumimoji="1" lang="zh-CN" altLang="en-US" sz="2400" b="1" i="1" dirty="0" smtClean="0">
                <a:latin typeface="Times New Roman" panose="02020603050405020304" pitchFamily="18" charset="0"/>
              </a:rPr>
              <a:t>═</a:t>
            </a:r>
            <a:r>
              <a:rPr kumimoji="1" lang="zh-CN" altLang="en-US" sz="2400" b="1" dirty="0" smtClean="0">
                <a:latin typeface="Times New Roman" panose="02020603050405020304" pitchFamily="18" charset="0"/>
              </a:rPr>
              <a:t>？</a:t>
            </a:r>
            <a:endParaRPr kumimoji="1" lang="zh-CN" altLang="en-US" sz="2400" b="1" dirty="0">
              <a:latin typeface="Times New Roman" panose="02020603050405020304" pitchFamily="18" charset="0"/>
            </a:endParaRPr>
          </a:p>
        </p:txBody>
      </p:sp>
      <p:sp>
        <p:nvSpPr>
          <p:cNvPr id="92253" name="Rectangle 93"/>
          <p:cNvSpPr>
            <a:spLocks noChangeArrowheads="1"/>
          </p:cNvSpPr>
          <p:nvPr/>
        </p:nvSpPr>
        <p:spPr bwMode="auto">
          <a:xfrm>
            <a:off x="1244588" y="5661248"/>
            <a:ext cx="145314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85988" y="1233488"/>
            <a:ext cx="5534025"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6723" y="5798094"/>
            <a:ext cx="5848350" cy="4000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67"/>
                                        </p:tgtEl>
                                        <p:attrNameLst>
                                          <p:attrName>style.visibility</p:attrName>
                                        </p:attrNameLst>
                                      </p:cBhvr>
                                      <p:to>
                                        <p:strVal val="visible"/>
                                      </p:to>
                                    </p:set>
                                    <p:animEffect transition="in" filter="wipe(left)">
                                      <p:cBhvr>
                                        <p:cTn id="7" dur="300"/>
                                        <p:tgtEl>
                                          <p:spTgt spid="921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 calcmode="lin" valueType="num">
                                      <p:cBhvr additive="base">
                                        <p:cTn id="12" dur="500" fill="hold"/>
                                        <p:tgtEl>
                                          <p:spTgt spid="99330"/>
                                        </p:tgtEl>
                                        <p:attrNameLst>
                                          <p:attrName>ppt_x</p:attrName>
                                        </p:attrNameLst>
                                      </p:cBhvr>
                                      <p:tavLst>
                                        <p:tav tm="0">
                                          <p:val>
                                            <p:strVal val="0-#ppt_w/2"/>
                                          </p:val>
                                        </p:tav>
                                        <p:tav tm="100000">
                                          <p:val>
                                            <p:strVal val="#ppt_x"/>
                                          </p:val>
                                        </p:tav>
                                      </p:tavLst>
                                    </p:anim>
                                    <p:anim calcmode="lin" valueType="num">
                                      <p:cBhvr additive="base">
                                        <p:cTn id="13"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2253"/>
                                        </p:tgtEl>
                                        <p:attrNameLst>
                                          <p:attrName>style.visibility</p:attrName>
                                        </p:attrNameLst>
                                      </p:cBhvr>
                                      <p:to>
                                        <p:strVal val="visible"/>
                                      </p:to>
                                    </p:set>
                                    <p:animEffect transition="in" filter="wipe(left)">
                                      <p:cBhvr>
                                        <p:cTn id="18" dur="3000"/>
                                        <p:tgtEl>
                                          <p:spTgt spid="9225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9331"/>
                                        </p:tgtEl>
                                        <p:attrNameLst>
                                          <p:attrName>style.visibility</p:attrName>
                                        </p:attrNameLst>
                                      </p:cBhvr>
                                      <p:to>
                                        <p:strVal val="visible"/>
                                      </p:to>
                                    </p:set>
                                    <p:animEffect transition="in" filter="wipe(left)">
                                      <p:cBhvr>
                                        <p:cTn id="23"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7" grpId="0" autoUpdateAnimBg="0"/>
      <p:bldP spid="9225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1" name="Text Box 7"/>
          <p:cNvSpPr txBox="1">
            <a:spLocks noChangeArrowheads="1"/>
          </p:cNvSpPr>
          <p:nvPr/>
        </p:nvSpPr>
        <p:spPr bwMode="auto">
          <a:xfrm>
            <a:off x="789605" y="226010"/>
            <a:ext cx="7619779" cy="769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marL="342900" indent="-342900" defTabSz="1524000" eaLnBrk="0" hangingPunct="0">
              <a:defRPr sz="3200">
                <a:solidFill>
                  <a:schemeClr val="tx1"/>
                </a:solidFill>
                <a:latin typeface="Arial" panose="020B0604020202020204" pitchFamily="34" charset="0"/>
                <a:ea typeface="宋体" panose="02010600030101010101" pitchFamily="2" charset="-122"/>
              </a:defRPr>
            </a:lvl1pPr>
            <a:lvl2pPr marL="742950" indent="-285750" defTabSz="1524000"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524000"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524000"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524000"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5240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marL="0" indent="0" eaLnBrk="1" hangingPunct="1"/>
            <a:r>
              <a:rPr kumimoji="1" lang="zh-CN" altLang="en-US" sz="2000" b="1" dirty="0" smtClean="0">
                <a:latin typeface="Times New Roman" panose="02020603050405020304" pitchFamily="18" charset="0"/>
              </a:rPr>
              <a:t>         </a:t>
            </a:r>
            <a:r>
              <a:rPr kumimoji="1" lang="en-US" altLang="zh-CN" sz="2000" b="1" dirty="0" smtClean="0">
                <a:latin typeface="Times New Roman" panose="02020603050405020304" pitchFamily="18" charset="0"/>
              </a:rPr>
              <a:t>5. </a:t>
            </a:r>
            <a:r>
              <a:rPr kumimoji="1" lang="zh-CN" altLang="en-US" sz="2000" b="1" dirty="0" smtClean="0">
                <a:latin typeface="Times New Roman" panose="02020603050405020304" pitchFamily="18" charset="0"/>
              </a:rPr>
              <a:t>参考带</a:t>
            </a:r>
            <a:r>
              <a:rPr kumimoji="1" lang="zh-CN" altLang="en-US" sz="2000" b="1" dirty="0">
                <a:latin typeface="Times New Roman" panose="02020603050405020304" pitchFamily="18" charset="0"/>
              </a:rPr>
              <a:t>孔齿坯图</a:t>
            </a:r>
            <a:r>
              <a:rPr kumimoji="1" lang="en-US" altLang="zh-CN" sz="2000" b="1" dirty="0">
                <a:latin typeface="Times New Roman" panose="02020603050405020304" pitchFamily="18" charset="0"/>
              </a:rPr>
              <a:t>5.16</a:t>
            </a:r>
            <a:r>
              <a:rPr kumimoji="1" lang="zh-CN" altLang="en-US" sz="2000" b="1" dirty="0">
                <a:latin typeface="Times New Roman" panose="02020603050405020304" pitchFamily="18" charset="0"/>
              </a:rPr>
              <a:t>，试将下列的表面粗糙度轮廓的技术要 求标注在图上（未注明要求的项目</a:t>
            </a:r>
            <a:r>
              <a:rPr kumimoji="1" lang="zh-CN" altLang="en-US" sz="2000" b="1" dirty="0"/>
              <a:t>皆为默认的标准化值</a:t>
            </a:r>
            <a:r>
              <a:rPr kumimoji="1" lang="zh-CN" altLang="en-US" sz="2000" b="1" dirty="0">
                <a:latin typeface="Times New Roman" panose="02020603050405020304" pitchFamily="18" charset="0"/>
              </a:rPr>
              <a:t>）。</a:t>
            </a:r>
            <a:endParaRPr kumimoji="1" lang="zh-CN" altLang="en-US" sz="2000" b="1" dirty="0">
              <a:latin typeface="Times New Roman" panose="02020603050405020304" pitchFamily="18" charset="0"/>
            </a:endParaRPr>
          </a:p>
        </p:txBody>
      </p:sp>
      <p:sp>
        <p:nvSpPr>
          <p:cNvPr id="93198" name="Rectangle 14"/>
          <p:cNvSpPr>
            <a:spLocks noChangeArrowheads="1"/>
          </p:cNvSpPr>
          <p:nvPr/>
        </p:nvSpPr>
        <p:spPr bwMode="auto">
          <a:xfrm>
            <a:off x="1092765" y="940669"/>
            <a:ext cx="80727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spcBef>
                <a:spcPct val="50000"/>
              </a:spcBef>
            </a:pP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1</a:t>
            </a:r>
            <a:r>
              <a:rPr kumimoji="1" lang="zh-CN" altLang="en-US" sz="2000" b="1" dirty="0">
                <a:latin typeface="Times New Roman" panose="02020603050405020304" pitchFamily="18" charset="0"/>
              </a:rPr>
              <a:t>）齿顶圆 </a:t>
            </a:r>
            <a:r>
              <a:rPr kumimoji="1" lang="en-US" altLang="zh-CN" sz="2000" b="1" i="1" dirty="0">
                <a:latin typeface="Times New Roman" panose="02020603050405020304" pitchFamily="18" charset="0"/>
              </a:rPr>
              <a:t>a </a:t>
            </a:r>
            <a:r>
              <a:rPr kumimoji="1" lang="zh-CN" altLang="en-US" sz="2000" b="1" dirty="0">
                <a:latin typeface="Times New Roman" panose="02020603050405020304" pitchFamily="18" charset="0"/>
              </a:rPr>
              <a:t>的表面粗糙度轮廓幅度参数</a:t>
            </a:r>
            <a:r>
              <a:rPr kumimoji="1" lang="en-US" altLang="zh-CN" sz="2000" b="1" i="1" dirty="0">
                <a:latin typeface="Times New Roman" panose="02020603050405020304" pitchFamily="18" charset="0"/>
              </a:rPr>
              <a:t>Ra</a:t>
            </a:r>
            <a:r>
              <a:rPr kumimoji="1" lang="zh-CN" altLang="en-US" sz="2000" b="1" dirty="0">
                <a:latin typeface="Times New Roman" panose="02020603050405020304" pitchFamily="18" charset="0"/>
              </a:rPr>
              <a:t>的上限值为</a:t>
            </a:r>
            <a:r>
              <a:rPr kumimoji="1" lang="en-US" altLang="zh-CN" sz="2000" b="1" dirty="0">
                <a:latin typeface="Times New Roman" panose="02020603050405020304" pitchFamily="18" charset="0"/>
              </a:rPr>
              <a:t>2μm</a:t>
            </a:r>
            <a:r>
              <a:rPr kumimoji="1" lang="zh-CN" altLang="en-US" sz="2000" b="1" dirty="0">
                <a:latin typeface="Times New Roman" panose="02020603050405020304" pitchFamily="18" charset="0"/>
              </a:rPr>
              <a:t>；</a:t>
            </a:r>
            <a:endParaRPr kumimoji="1" lang="zh-CN" altLang="en-US" sz="2000" b="1" dirty="0">
              <a:latin typeface="Times New Roman" panose="02020603050405020304" pitchFamily="18" charset="0"/>
            </a:endParaRPr>
          </a:p>
        </p:txBody>
      </p:sp>
      <p:sp>
        <p:nvSpPr>
          <p:cNvPr id="93199" name="Rectangle 15"/>
          <p:cNvSpPr>
            <a:spLocks noChangeArrowheads="1"/>
          </p:cNvSpPr>
          <p:nvPr/>
        </p:nvSpPr>
        <p:spPr bwMode="auto">
          <a:xfrm>
            <a:off x="740227" y="1253023"/>
            <a:ext cx="781317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b="1" dirty="0" smtClean="0">
                <a:latin typeface="Times New Roman" panose="02020603050405020304" pitchFamily="18" charset="0"/>
              </a:rPr>
              <a:t>      （</a:t>
            </a:r>
            <a:r>
              <a:rPr kumimoji="1" lang="en-US" altLang="zh-CN" sz="2000" b="1" dirty="0">
                <a:latin typeface="Times New Roman" panose="02020603050405020304" pitchFamily="18" charset="0"/>
              </a:rPr>
              <a:t>2</a:t>
            </a:r>
            <a:r>
              <a:rPr kumimoji="1" lang="zh-CN" altLang="en-US" sz="2000" b="1" dirty="0">
                <a:latin typeface="Times New Roman" panose="02020603050405020304" pitchFamily="18" charset="0"/>
              </a:rPr>
              <a:t>）齿坯的两端面</a:t>
            </a:r>
            <a:r>
              <a:rPr kumimoji="1" lang="en-US" altLang="zh-CN" sz="2000" b="1" dirty="0">
                <a:latin typeface="Times New Roman" panose="02020603050405020304" pitchFamily="18" charset="0"/>
              </a:rPr>
              <a:t>b</a:t>
            </a:r>
            <a:r>
              <a:rPr kumimoji="1" lang="zh-CN" altLang="en-US" sz="2000" b="1" dirty="0">
                <a:latin typeface="Times New Roman" panose="02020603050405020304" pitchFamily="18" charset="0"/>
              </a:rPr>
              <a:t>和</a:t>
            </a:r>
            <a:r>
              <a:rPr kumimoji="1" lang="en-US" altLang="zh-CN" sz="2000" b="1" dirty="0">
                <a:latin typeface="Times New Roman" panose="02020603050405020304" pitchFamily="18" charset="0"/>
              </a:rPr>
              <a:t>c</a:t>
            </a:r>
            <a:r>
              <a:rPr kumimoji="1" lang="zh-CN" altLang="en-US" sz="2000" b="1" dirty="0">
                <a:latin typeface="Times New Roman" panose="02020603050405020304" pitchFamily="18" charset="0"/>
              </a:rPr>
              <a:t>的表面粗糙度参 数</a:t>
            </a:r>
            <a:r>
              <a:rPr kumimoji="1" lang="en-US" altLang="zh-CN" sz="2000" b="1" i="1" dirty="0">
                <a:latin typeface="Times New Roman" panose="02020603050405020304" pitchFamily="18" charset="0"/>
              </a:rPr>
              <a:t>Ra</a:t>
            </a:r>
            <a:r>
              <a:rPr kumimoji="1" lang="zh-CN" altLang="en-US" sz="2000" b="1" dirty="0">
                <a:latin typeface="Times New Roman" panose="02020603050405020304" pitchFamily="18" charset="0"/>
              </a:rPr>
              <a:t>的判断规则采用最大</a:t>
            </a:r>
            <a:r>
              <a:rPr kumimoji="1" lang="zh-CN" altLang="en-US" sz="2000" b="1" dirty="0" smtClean="0">
                <a:latin typeface="Times New Roman" panose="02020603050405020304" pitchFamily="18" charset="0"/>
              </a:rPr>
              <a:t>规则</a:t>
            </a:r>
            <a:r>
              <a:rPr kumimoji="1" lang="en-US" altLang="zh-CN" sz="2000" b="1" dirty="0">
                <a:latin typeface="Times New Roman" panose="02020603050405020304" pitchFamily="18" charset="0"/>
              </a:rPr>
              <a:t>,</a:t>
            </a:r>
            <a:r>
              <a:rPr kumimoji="1" lang="en-US" altLang="zh-CN" sz="2000" b="1" dirty="0" smtClean="0">
                <a:latin typeface="Times New Roman" panose="02020603050405020304" pitchFamily="18" charset="0"/>
              </a:rPr>
              <a:t> </a:t>
            </a:r>
            <a:r>
              <a:rPr kumimoji="1" lang="zh-CN" altLang="en-US" sz="2000" b="1" dirty="0">
                <a:latin typeface="Times New Roman" panose="02020603050405020304" pitchFamily="18" charset="0"/>
              </a:rPr>
              <a:t>其上限值为</a:t>
            </a:r>
            <a:r>
              <a:rPr kumimoji="1" lang="en-US" altLang="zh-CN" sz="2000" b="1" dirty="0">
                <a:latin typeface="Times New Roman" panose="02020603050405020304" pitchFamily="18" charset="0"/>
              </a:rPr>
              <a:t>3.2μm</a:t>
            </a:r>
            <a:r>
              <a:rPr kumimoji="1" lang="zh-CN" altLang="en-US" sz="2000" b="1" dirty="0">
                <a:latin typeface="Times New Roman" panose="02020603050405020304" pitchFamily="18" charset="0"/>
              </a:rPr>
              <a:t>；</a:t>
            </a:r>
            <a:endParaRPr kumimoji="1" lang="zh-CN" altLang="en-US" sz="2000" b="1" dirty="0">
              <a:latin typeface="Times New Roman" panose="02020603050405020304" pitchFamily="18" charset="0"/>
            </a:endParaRPr>
          </a:p>
        </p:txBody>
      </p:sp>
      <p:sp>
        <p:nvSpPr>
          <p:cNvPr id="93201" name="Rectangle 17"/>
          <p:cNvSpPr>
            <a:spLocks noChangeArrowheads="1"/>
          </p:cNvSpPr>
          <p:nvPr/>
        </p:nvSpPr>
        <p:spPr bwMode="auto">
          <a:xfrm>
            <a:off x="495137" y="2549167"/>
            <a:ext cx="8922359"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spcBef>
                <a:spcPct val="50000"/>
              </a:spcBef>
            </a:pP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4</a:t>
            </a:r>
            <a:r>
              <a:rPr kumimoji="1" lang="zh-CN" altLang="en-US" sz="2000" b="1" dirty="0">
                <a:latin typeface="Times New Roman" panose="02020603050405020304" pitchFamily="18" charset="0"/>
              </a:rPr>
              <a:t>）键槽两侧面表面粗糙度轮廓参数</a:t>
            </a:r>
            <a:r>
              <a:rPr kumimoji="1" lang="en-US" altLang="zh-CN" sz="2000" b="1" i="1" dirty="0">
                <a:latin typeface="Times New Roman" panose="02020603050405020304" pitchFamily="18" charset="0"/>
              </a:rPr>
              <a:t>Ra</a:t>
            </a:r>
            <a:r>
              <a:rPr kumimoji="1" lang="zh-CN" altLang="en-US" sz="2000" b="1" dirty="0">
                <a:latin typeface="Times New Roman" panose="02020603050405020304" pitchFamily="18" charset="0"/>
              </a:rPr>
              <a:t>的上 限值为 </a:t>
            </a:r>
            <a:r>
              <a:rPr kumimoji="1" lang="en-US" altLang="zh-CN" sz="2000" b="1" dirty="0">
                <a:latin typeface="Times New Roman" panose="02020603050405020304" pitchFamily="18" charset="0"/>
              </a:rPr>
              <a:t>3.2μm</a:t>
            </a:r>
            <a:r>
              <a:rPr kumimoji="1" lang="zh-CN" altLang="en-US" sz="2000" b="1" dirty="0" smtClean="0">
                <a:latin typeface="Times New Roman" panose="02020603050405020304" pitchFamily="18" charset="0"/>
              </a:rPr>
              <a:t>，底面</a:t>
            </a:r>
            <a:r>
              <a:rPr kumimoji="1" lang="zh-CN" altLang="en-US" sz="2000" b="1" dirty="0">
                <a:latin typeface="Times New Roman" panose="02020603050405020304" pitchFamily="18" charset="0"/>
              </a:rPr>
              <a:t>为</a:t>
            </a:r>
            <a:r>
              <a:rPr kumimoji="1" lang="en-US" altLang="zh-CN" sz="2000" b="1" dirty="0">
                <a:latin typeface="Times New Roman" panose="02020603050405020304" pitchFamily="18" charset="0"/>
              </a:rPr>
              <a:t>6.3μm</a:t>
            </a:r>
            <a:r>
              <a:rPr kumimoji="1" lang="zh-CN" altLang="en-US" sz="2000" b="1" dirty="0">
                <a:latin typeface="Times New Roman" panose="02020603050405020304" pitchFamily="18" charset="0"/>
              </a:rPr>
              <a:t>；</a:t>
            </a:r>
            <a:endParaRPr kumimoji="1" lang="zh-CN" altLang="en-US" sz="2000" b="1" dirty="0">
              <a:latin typeface="Times New Roman" panose="02020603050405020304" pitchFamily="18" charset="0"/>
            </a:endParaRPr>
          </a:p>
        </p:txBody>
      </p:sp>
      <p:sp>
        <p:nvSpPr>
          <p:cNvPr id="93202" name="Text Box 18"/>
          <p:cNvSpPr txBox="1">
            <a:spLocks noChangeArrowheads="1"/>
          </p:cNvSpPr>
          <p:nvPr/>
        </p:nvSpPr>
        <p:spPr bwMode="auto">
          <a:xfrm>
            <a:off x="1026495" y="2837199"/>
            <a:ext cx="677082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5</a:t>
            </a:r>
            <a:r>
              <a:rPr kumimoji="1" lang="zh-CN" altLang="en-US" sz="2000" b="1" dirty="0">
                <a:latin typeface="Times New Roman" panose="02020603050405020304" pitchFamily="18" charset="0"/>
              </a:rPr>
              <a:t>）其余表面的表面粗糙度轮廓</a:t>
            </a:r>
            <a:r>
              <a:rPr kumimoji="1" lang="en-US" altLang="zh-CN" sz="2000" b="1" i="1" dirty="0">
                <a:latin typeface="Times New Roman" panose="02020603050405020304" pitchFamily="18" charset="0"/>
              </a:rPr>
              <a:t>Ra</a:t>
            </a:r>
            <a:r>
              <a:rPr kumimoji="1" lang="zh-CN" altLang="en-US" sz="2000" b="1" dirty="0">
                <a:latin typeface="Times New Roman" panose="02020603050405020304" pitchFamily="18" charset="0"/>
              </a:rPr>
              <a:t>上限值</a:t>
            </a:r>
            <a:r>
              <a:rPr kumimoji="1" lang="zh-CN" altLang="en-US" sz="2000" b="1" dirty="0" smtClean="0">
                <a:latin typeface="Times New Roman" panose="02020603050405020304" pitchFamily="18" charset="0"/>
              </a:rPr>
              <a:t>为 </a:t>
            </a:r>
            <a:r>
              <a:rPr kumimoji="1" lang="en-US" altLang="zh-CN" sz="2000" b="1" dirty="0" smtClean="0">
                <a:latin typeface="Times New Roman" panose="02020603050405020304" pitchFamily="18" charset="0"/>
              </a:rPr>
              <a:t>25 </a:t>
            </a:r>
            <a:r>
              <a:rPr kumimoji="1" lang="en-US" altLang="zh-CN" sz="2000" b="1" dirty="0" err="1" smtClean="0">
                <a:latin typeface="Times New Roman" panose="02020603050405020304" pitchFamily="18" charset="0"/>
              </a:rPr>
              <a:t>μm</a:t>
            </a:r>
            <a:r>
              <a:rPr kumimoji="1" lang="zh-CN" altLang="en-US" sz="2000" b="1" dirty="0">
                <a:latin typeface="Times New Roman" panose="02020603050405020304" pitchFamily="18" charset="0"/>
              </a:rPr>
              <a:t>。    </a:t>
            </a:r>
            <a:endParaRPr kumimoji="1" lang="zh-CN" altLang="en-US" sz="2000" b="1" dirty="0">
              <a:latin typeface="Times New Roman" panose="02020603050405020304" pitchFamily="18" charset="0"/>
            </a:endParaRPr>
          </a:p>
        </p:txBody>
      </p:sp>
      <p:sp>
        <p:nvSpPr>
          <p:cNvPr id="93200" name="Rectangle 16"/>
          <p:cNvSpPr>
            <a:spLocks noChangeArrowheads="1"/>
          </p:cNvSpPr>
          <p:nvPr/>
        </p:nvSpPr>
        <p:spPr bwMode="auto">
          <a:xfrm>
            <a:off x="596710" y="1865091"/>
            <a:ext cx="7668658"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000" b="1" dirty="0" smtClean="0">
                <a:latin typeface="Times New Roman" panose="02020603050405020304" pitchFamily="18" charset="0"/>
              </a:rPr>
              <a:t>        （</a:t>
            </a:r>
            <a:r>
              <a:rPr kumimoji="1" lang="en-US" altLang="zh-CN" sz="2000" b="1" dirty="0">
                <a:latin typeface="Times New Roman" panose="02020603050405020304" pitchFamily="18" charset="0"/>
              </a:rPr>
              <a:t>3</a:t>
            </a:r>
            <a:r>
              <a:rPr kumimoji="1" lang="zh-CN" altLang="en-US" sz="2000" b="1" dirty="0">
                <a:latin typeface="Times New Roman" panose="02020603050405020304" pitchFamily="18" charset="0"/>
              </a:rPr>
              <a:t>）</a:t>
            </a:r>
            <a:r>
              <a:rPr kumimoji="1" lang="en-US" altLang="en-US" sz="2000" b="1" i="1" dirty="0">
                <a:latin typeface="Times New Roman" panose="02020603050405020304" pitchFamily="18" charset="0"/>
              </a:rPr>
              <a:t>φ</a:t>
            </a:r>
            <a:r>
              <a:rPr kumimoji="1" lang="en-US" altLang="zh-CN" sz="2000" b="1" dirty="0">
                <a:latin typeface="Times New Roman" panose="02020603050405020304" pitchFamily="18" charset="0"/>
              </a:rPr>
              <a:t>30</a:t>
            </a:r>
            <a:r>
              <a:rPr kumimoji="1" lang="zh-CN" altLang="en-US" sz="2000" b="1" dirty="0">
                <a:latin typeface="Times New Roman" panose="02020603050405020304" pitchFamily="18" charset="0"/>
              </a:rPr>
              <a:t>孔最后一道工序为拉削加工，表面粗糙度轮廓幅度</a:t>
            </a:r>
            <a:r>
              <a:rPr kumimoji="1" lang="zh-CN" altLang="en-US" sz="2000" b="1" dirty="0" smtClean="0">
                <a:latin typeface="Times New Roman" panose="02020603050405020304" pitchFamily="18" charset="0"/>
              </a:rPr>
              <a:t>参数 </a:t>
            </a:r>
            <a:r>
              <a:rPr kumimoji="1" lang="en-US" altLang="zh-CN" sz="2000" b="1" i="1" dirty="0" err="1">
                <a:latin typeface="Times New Roman" panose="02020603050405020304" pitchFamily="18" charset="0"/>
              </a:rPr>
              <a:t>Rz</a:t>
            </a:r>
            <a:r>
              <a:rPr kumimoji="1" lang="en-US" altLang="zh-CN" sz="2000" b="1" dirty="0">
                <a:latin typeface="Times New Roman" panose="02020603050405020304" pitchFamily="18" charset="0"/>
              </a:rPr>
              <a:t> </a:t>
            </a:r>
            <a:r>
              <a:rPr kumimoji="1" lang="zh-CN" altLang="en-US" sz="2000" b="1" dirty="0">
                <a:latin typeface="Times New Roman" panose="02020603050405020304" pitchFamily="18" charset="0"/>
              </a:rPr>
              <a:t>的上限   值为</a:t>
            </a:r>
            <a:r>
              <a:rPr kumimoji="1" lang="en-US" altLang="zh-CN" sz="2000" b="1" dirty="0">
                <a:latin typeface="Times New Roman" panose="02020603050405020304" pitchFamily="18" charset="0"/>
              </a:rPr>
              <a:t>2.5um</a:t>
            </a:r>
            <a:r>
              <a:rPr kumimoji="1" lang="zh-CN" altLang="en-US" sz="2000" b="1" dirty="0">
                <a:latin typeface="Times New Roman" panose="02020603050405020304" pitchFamily="18" charset="0"/>
              </a:rPr>
              <a:t>，</a:t>
            </a:r>
            <a:r>
              <a:rPr kumimoji="1" lang="zh-CN" altLang="en-US" sz="2000" b="1" dirty="0"/>
              <a:t>并注出加工纹理方向</a:t>
            </a:r>
            <a:r>
              <a:rPr kumimoji="1" lang="zh-CN" altLang="en-US" sz="2000" b="1" dirty="0" smtClean="0"/>
              <a:t>；</a:t>
            </a:r>
            <a:endParaRPr kumimoji="1" lang="zh-CN" altLang="en-US" sz="2000" b="1" dirty="0"/>
          </a:p>
        </p:txBody>
      </p:sp>
      <p:sp>
        <p:nvSpPr>
          <p:cNvPr id="96" name="Rectangle 93"/>
          <p:cNvSpPr>
            <a:spLocks noChangeArrowheads="1"/>
          </p:cNvSpPr>
          <p:nvPr/>
        </p:nvSpPr>
        <p:spPr bwMode="auto">
          <a:xfrm>
            <a:off x="1231607" y="3325517"/>
            <a:ext cx="145314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smtClean="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10"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24708" y="3284984"/>
            <a:ext cx="6652027" cy="3020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91"/>
                                        </p:tgtEl>
                                        <p:attrNameLst>
                                          <p:attrName>style.visibility</p:attrName>
                                        </p:attrNameLst>
                                      </p:cBhvr>
                                      <p:to>
                                        <p:strVal val="visible"/>
                                      </p:to>
                                    </p:set>
                                    <p:animEffect transition="in" filter="wipe(left)">
                                      <p:cBhvr>
                                        <p:cTn id="7" dur="300"/>
                                        <p:tgtEl>
                                          <p:spTgt spid="931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198"/>
                                        </p:tgtEl>
                                        <p:attrNameLst>
                                          <p:attrName>style.visibility</p:attrName>
                                        </p:attrNameLst>
                                      </p:cBhvr>
                                      <p:to>
                                        <p:strVal val="visible"/>
                                      </p:to>
                                    </p:set>
                                    <p:animEffect transition="in" filter="wipe(left)">
                                      <p:cBhvr>
                                        <p:cTn id="12" dur="500"/>
                                        <p:tgtEl>
                                          <p:spTgt spid="9319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199"/>
                                        </p:tgtEl>
                                        <p:attrNameLst>
                                          <p:attrName>style.visibility</p:attrName>
                                        </p:attrNameLst>
                                      </p:cBhvr>
                                      <p:to>
                                        <p:strVal val="visible"/>
                                      </p:to>
                                    </p:set>
                                    <p:animEffect transition="in" filter="wipe(left)">
                                      <p:cBhvr>
                                        <p:cTn id="17" dur="3000"/>
                                        <p:tgtEl>
                                          <p:spTgt spid="931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3200"/>
                                        </p:tgtEl>
                                        <p:attrNameLst>
                                          <p:attrName>style.visibility</p:attrName>
                                        </p:attrNameLst>
                                      </p:cBhvr>
                                      <p:to>
                                        <p:strVal val="visible"/>
                                      </p:to>
                                    </p:set>
                                    <p:animEffect transition="in" filter="wipe(left)">
                                      <p:cBhvr>
                                        <p:cTn id="22" dur="3000"/>
                                        <p:tgtEl>
                                          <p:spTgt spid="932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3201"/>
                                        </p:tgtEl>
                                        <p:attrNameLst>
                                          <p:attrName>style.visibility</p:attrName>
                                        </p:attrNameLst>
                                      </p:cBhvr>
                                      <p:to>
                                        <p:strVal val="visible"/>
                                      </p:to>
                                    </p:set>
                                    <p:animEffect transition="in" filter="wipe(left)">
                                      <p:cBhvr>
                                        <p:cTn id="27" dur="3000"/>
                                        <p:tgtEl>
                                          <p:spTgt spid="9320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3202"/>
                                        </p:tgtEl>
                                        <p:attrNameLst>
                                          <p:attrName>style.visibility</p:attrName>
                                        </p:attrNameLst>
                                      </p:cBhvr>
                                      <p:to>
                                        <p:strVal val="visible"/>
                                      </p:to>
                                    </p:set>
                                    <p:animEffect transition="in" filter="wipe(left)">
                                      <p:cBhvr>
                                        <p:cTn id="32" dur="3000"/>
                                        <p:tgtEl>
                                          <p:spTgt spid="9320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wipe(left)">
                                      <p:cBhvr>
                                        <p:cTn id="37" dur="3000"/>
                                        <p:tgtEl>
                                          <p:spTgt spid="9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98306"/>
                                        </p:tgtEl>
                                        <p:attrNameLst>
                                          <p:attrName>style.visibility</p:attrName>
                                        </p:attrNameLst>
                                      </p:cBhvr>
                                      <p:to>
                                        <p:strVal val="visible"/>
                                      </p:to>
                                    </p:set>
                                    <p:anim calcmode="lin" valueType="num">
                                      <p:cBhvr additive="base">
                                        <p:cTn id="42" dur="500" fill="hold"/>
                                        <p:tgtEl>
                                          <p:spTgt spid="98306"/>
                                        </p:tgtEl>
                                        <p:attrNameLst>
                                          <p:attrName>ppt_x</p:attrName>
                                        </p:attrNameLst>
                                      </p:cBhvr>
                                      <p:tavLst>
                                        <p:tav tm="0">
                                          <p:val>
                                            <p:strVal val="#ppt_x"/>
                                          </p:val>
                                        </p:tav>
                                        <p:tav tm="100000">
                                          <p:val>
                                            <p:strVal val="#ppt_x"/>
                                          </p:val>
                                        </p:tav>
                                      </p:tavLst>
                                    </p:anim>
                                    <p:anim calcmode="lin" valueType="num">
                                      <p:cBhvr additive="base">
                                        <p:cTn id="43" dur="500" fill="hold"/>
                                        <p:tgtEl>
                                          <p:spTgt spid="983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autoUpdateAnimBg="0"/>
      <p:bldP spid="93198" grpId="0"/>
      <p:bldP spid="93199" grpId="0"/>
      <p:bldP spid="93201" grpId="0"/>
      <p:bldP spid="93202" grpId="0"/>
      <p:bldP spid="93200" grpId="0"/>
      <p:bldP spid="9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01" name="Text Box 193"/>
          <p:cNvSpPr txBox="1">
            <a:spLocks noChangeArrowheads="1"/>
          </p:cNvSpPr>
          <p:nvPr/>
        </p:nvSpPr>
        <p:spPr bwMode="auto">
          <a:xfrm>
            <a:off x="1790655" y="627074"/>
            <a:ext cx="66547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dirty="0">
                <a:latin typeface="宋体" panose="02010600030101010101" pitchFamily="2" charset="-122"/>
              </a:rPr>
              <a:t>第</a:t>
            </a:r>
            <a:r>
              <a:rPr kumimoji="1" lang="en-US" altLang="zh-CN" sz="2400" b="1" dirty="0">
                <a:latin typeface="宋体" panose="02010600030101010101" pitchFamily="2" charset="-122"/>
              </a:rPr>
              <a:t>6</a:t>
            </a:r>
            <a:r>
              <a:rPr kumimoji="1" lang="zh-CN" altLang="en-US" sz="2400" b="1" dirty="0">
                <a:latin typeface="宋体" panose="02010600030101010101" pitchFamily="2" charset="-122"/>
              </a:rPr>
              <a:t>章 滚动轴承与孔、轴结合的精度</a:t>
            </a:r>
            <a:r>
              <a:rPr kumimoji="1" lang="zh-CN" altLang="en-US" sz="2400" b="1" dirty="0" smtClean="0">
                <a:latin typeface="宋体" panose="02010600030101010101" pitchFamily="2" charset="-122"/>
              </a:rPr>
              <a:t>设计</a:t>
            </a:r>
            <a:r>
              <a:rPr kumimoji="1" lang="en-US" altLang="zh-CN" sz="2000" b="1" dirty="0" smtClean="0">
                <a:solidFill>
                  <a:srgbClr val="CC00FF"/>
                </a:solidFill>
              </a:rPr>
              <a:t>(P164)</a:t>
            </a:r>
            <a:endParaRPr kumimoji="1" lang="en-US" altLang="zh-CN" sz="2000" dirty="0">
              <a:latin typeface="宋体" panose="02010600030101010101" pitchFamily="2" charset="-122"/>
            </a:endParaRPr>
          </a:p>
        </p:txBody>
      </p:sp>
      <p:sp>
        <p:nvSpPr>
          <p:cNvPr id="94434" name="Text Box 226"/>
          <p:cNvSpPr txBox="1">
            <a:spLocks noChangeArrowheads="1"/>
          </p:cNvSpPr>
          <p:nvPr/>
        </p:nvSpPr>
        <p:spPr bwMode="auto">
          <a:xfrm>
            <a:off x="1697546" y="4903420"/>
            <a:ext cx="3219450" cy="1261884"/>
          </a:xfrm>
          <a:prstGeom prst="rect">
            <a:avLst/>
          </a:prstGeom>
          <a:noFill/>
          <a:ln w="28575">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a:latin typeface="Times New Roman" panose="02020603050405020304" pitchFamily="18" charset="0"/>
              </a:rPr>
              <a:t>极限间隙和极限过盈：  </a:t>
            </a:r>
            <a:r>
              <a:rPr kumimoji="1" lang="zh-CN" altLang="en-US" sz="2800" b="1" i="1" dirty="0">
                <a:latin typeface="Times New Roman" panose="02020603050405020304" pitchFamily="18" charset="0"/>
              </a:rPr>
              <a:t>        </a:t>
            </a:r>
            <a:r>
              <a:rPr kumimoji="1" lang="en-US" altLang="zh-CN" sz="2400" b="1" i="1" dirty="0" err="1">
                <a:latin typeface="Times New Roman" panose="02020603050405020304" pitchFamily="18" charset="0"/>
              </a:rPr>
              <a:t>X</a:t>
            </a:r>
            <a:r>
              <a:rPr kumimoji="1" lang="en-US" altLang="zh-CN" sz="2400" b="1" baseline="-25000" dirty="0" err="1">
                <a:latin typeface="Times New Roman" panose="02020603050405020304" pitchFamily="18" charset="0"/>
              </a:rPr>
              <a:t>max</a:t>
            </a: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a:t>
            </a:r>
            <a:r>
              <a:rPr kumimoji="1" lang="en-US" altLang="zh-CN" sz="2400" b="1" dirty="0" smtClean="0">
                <a:latin typeface="Times New Roman" panose="02020603050405020304" pitchFamily="18" charset="0"/>
              </a:rPr>
              <a:t>5 </a:t>
            </a:r>
            <a:r>
              <a:rPr kumimoji="1" lang="en-US" altLang="zh-CN" sz="2400" b="1" dirty="0" err="1" smtClean="0">
                <a:latin typeface="Times New Roman" panose="02020603050405020304" pitchFamily="18" charset="0"/>
              </a:rPr>
              <a:t>μm</a:t>
            </a:r>
            <a:r>
              <a:rPr kumimoji="1" lang="zh-CN" altLang="en-US" sz="2400" b="1" dirty="0">
                <a:latin typeface="Times New Roman" panose="02020603050405020304" pitchFamily="18" charset="0"/>
              </a:rPr>
              <a:t>，</a:t>
            </a:r>
            <a:endParaRPr kumimoji="1" lang="zh-CN" altLang="en-US" sz="2400" b="1" dirty="0">
              <a:latin typeface="Times New Roman" panose="02020603050405020304" pitchFamily="18" charset="0"/>
            </a:endParaRPr>
          </a:p>
          <a:p>
            <a:pPr eaLnBrk="1" hangingPunct="1"/>
            <a:r>
              <a:rPr kumimoji="1" lang="en-US" altLang="zh-CN" sz="2400" b="1" i="1" dirty="0" err="1">
                <a:latin typeface="Times New Roman" panose="02020603050405020304" pitchFamily="18" charset="0"/>
              </a:rPr>
              <a:t>Y</a:t>
            </a:r>
            <a:r>
              <a:rPr kumimoji="1" lang="en-US" altLang="zh-CN" sz="2400" b="1" baseline="-25000" dirty="0" err="1">
                <a:latin typeface="Times New Roman" panose="02020603050405020304" pitchFamily="18" charset="0"/>
              </a:rPr>
              <a:t>max</a:t>
            </a:r>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a:t>
            </a:r>
            <a:r>
              <a:rPr kumimoji="1" lang="en-US" altLang="zh-CN" sz="2400" b="1" dirty="0" smtClean="0">
                <a:latin typeface="Times New Roman" panose="02020603050405020304" pitchFamily="18" charset="0"/>
              </a:rPr>
              <a:t>16 </a:t>
            </a:r>
            <a:r>
              <a:rPr kumimoji="1" lang="en-US" altLang="zh-CN" sz="2400" b="1" dirty="0" err="1" smtClean="0">
                <a:latin typeface="Times New Roman" panose="02020603050405020304" pitchFamily="18" charset="0"/>
              </a:rPr>
              <a:t>μm</a:t>
            </a:r>
            <a:endParaRPr kumimoji="1" lang="en-US" altLang="zh-CN" sz="2400" b="1" dirty="0">
              <a:latin typeface="Times New Roman" panose="02020603050405020304" pitchFamily="18" charset="0"/>
            </a:endParaRPr>
          </a:p>
        </p:txBody>
      </p:sp>
      <p:sp>
        <p:nvSpPr>
          <p:cNvPr id="94435" name="Text Box 227"/>
          <p:cNvSpPr txBox="1">
            <a:spLocks noChangeArrowheads="1"/>
          </p:cNvSpPr>
          <p:nvPr/>
        </p:nvSpPr>
        <p:spPr bwMode="auto">
          <a:xfrm>
            <a:off x="5205028" y="4943313"/>
            <a:ext cx="3267922" cy="969963"/>
          </a:xfrm>
          <a:prstGeom prst="rect">
            <a:avLst/>
          </a:prstGeom>
          <a:noFill/>
          <a:ln w="28575">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2000" b="1" dirty="0">
                <a:latin typeface="Times New Roman" panose="02020603050405020304" pitchFamily="18" charset="0"/>
              </a:rPr>
              <a:t>极限间隙：</a:t>
            </a:r>
            <a:r>
              <a:rPr kumimoji="1" lang="zh-CN" altLang="en-US" sz="2800" b="1" i="1" dirty="0">
                <a:latin typeface="Times New Roman" panose="02020603050405020304" pitchFamily="18" charset="0"/>
              </a:rPr>
              <a:t> </a:t>
            </a:r>
            <a:r>
              <a:rPr kumimoji="1" lang="en-US" altLang="zh-CN" sz="2000" b="1" i="1" dirty="0" err="1">
                <a:latin typeface="Times New Roman" panose="02020603050405020304" pitchFamily="18" charset="0"/>
              </a:rPr>
              <a:t>X</a:t>
            </a:r>
            <a:r>
              <a:rPr kumimoji="1" lang="en-US" altLang="zh-CN" sz="2000" b="1" baseline="-25000" dirty="0" err="1">
                <a:latin typeface="Times New Roman" panose="02020603050405020304" pitchFamily="18" charset="0"/>
              </a:rPr>
              <a:t>max</a:t>
            </a: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a:t>
            </a:r>
            <a:r>
              <a:rPr kumimoji="1" lang="en-US" altLang="zh-CN" sz="2000" b="1" dirty="0" smtClean="0">
                <a:latin typeface="Times New Roman" panose="02020603050405020304" pitchFamily="18" charset="0"/>
              </a:rPr>
              <a:t>35 </a:t>
            </a:r>
            <a:r>
              <a:rPr kumimoji="1" lang="en-US" altLang="zh-CN" sz="2000" b="1" dirty="0" err="1" smtClean="0">
                <a:latin typeface="Times New Roman" panose="02020603050405020304" pitchFamily="18" charset="0"/>
              </a:rPr>
              <a:t>μm</a:t>
            </a:r>
            <a:endParaRPr kumimoji="1" lang="en-US" altLang="zh-CN" sz="2000" b="1" dirty="0">
              <a:latin typeface="Times New Roman" panose="02020603050405020304" pitchFamily="18" charset="0"/>
            </a:endParaRPr>
          </a:p>
          <a:p>
            <a:pPr eaLnBrk="1" hangingPunct="1">
              <a:lnSpc>
                <a:spcPct val="120000"/>
              </a:lnSpc>
            </a:pPr>
            <a:r>
              <a:rPr kumimoji="1" lang="en-US" altLang="zh-CN" sz="2000" b="1" i="1" dirty="0">
                <a:latin typeface="Times New Roman" panose="02020603050405020304" pitchFamily="18" charset="0"/>
              </a:rPr>
              <a:t>                      </a:t>
            </a:r>
            <a:r>
              <a:rPr kumimoji="1" lang="en-US" altLang="zh-CN" sz="2000" b="1" i="1" dirty="0" err="1">
                <a:latin typeface="Times New Roman" panose="02020603050405020304" pitchFamily="18" charset="0"/>
              </a:rPr>
              <a:t>X</a:t>
            </a:r>
            <a:r>
              <a:rPr kumimoji="1" lang="en-US" altLang="zh-CN" sz="2000" b="1" baseline="-25000" dirty="0" err="1">
                <a:latin typeface="Times New Roman" panose="02020603050405020304" pitchFamily="18" charset="0"/>
              </a:rPr>
              <a:t>min</a:t>
            </a: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0</a:t>
            </a:r>
            <a:endParaRPr kumimoji="1" lang="en-US" altLang="zh-CN" sz="2000" b="1" dirty="0">
              <a:latin typeface="Times New Roman" panose="02020603050405020304" pitchFamily="18" charset="0"/>
            </a:endParaRPr>
          </a:p>
        </p:txBody>
      </p:sp>
      <p:sp>
        <p:nvSpPr>
          <p:cNvPr id="4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6496" y="1196752"/>
            <a:ext cx="8972550"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684" y="2600908"/>
            <a:ext cx="3076575"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230"/>
          <p:cNvSpPr>
            <a:spLocks noChangeArrowheads="1"/>
          </p:cNvSpPr>
          <p:nvPr/>
        </p:nvSpPr>
        <p:spPr bwMode="auto">
          <a:xfrm>
            <a:off x="1388604" y="2461421"/>
            <a:ext cx="1548172"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pic>
        <p:nvPicPr>
          <p:cNvPr id="993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6438" y="2545060"/>
            <a:ext cx="302895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4401"/>
                                        </p:tgtEl>
                                        <p:attrNameLst>
                                          <p:attrName>style.visibility</p:attrName>
                                        </p:attrNameLst>
                                      </p:cBhvr>
                                      <p:to>
                                        <p:strVal val="visible"/>
                                      </p:to>
                                    </p:set>
                                    <p:animEffect transition="in" filter="wipe(left)">
                                      <p:cBhvr>
                                        <p:cTn id="7" dur="500"/>
                                        <p:tgtEl>
                                          <p:spTgt spid="9440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Effect transition="in" filter="wipe(left)">
                                      <p:cBhvr>
                                        <p:cTn id="12" dur="500"/>
                                        <p:tgtEl>
                                          <p:spTgt spid="993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30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9331"/>
                                        </p:tgtEl>
                                        <p:attrNameLst>
                                          <p:attrName>style.visibility</p:attrName>
                                        </p:attrNameLst>
                                      </p:cBhvr>
                                      <p:to>
                                        <p:strVal val="visible"/>
                                      </p:to>
                                    </p:set>
                                    <p:animEffect transition="in" filter="wipe(left)">
                                      <p:cBhvr>
                                        <p:cTn id="22" dur="500"/>
                                        <p:tgtEl>
                                          <p:spTgt spid="993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9332"/>
                                        </p:tgtEl>
                                        <p:attrNameLst>
                                          <p:attrName>style.visibility</p:attrName>
                                        </p:attrNameLst>
                                      </p:cBhvr>
                                      <p:to>
                                        <p:strVal val="visible"/>
                                      </p:to>
                                    </p:set>
                                    <p:animEffect transition="in" filter="wipe(left)">
                                      <p:cBhvr>
                                        <p:cTn id="27" dur="500"/>
                                        <p:tgtEl>
                                          <p:spTgt spid="9933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4434"/>
                                        </p:tgtEl>
                                        <p:attrNameLst>
                                          <p:attrName>style.visibility</p:attrName>
                                        </p:attrNameLst>
                                      </p:cBhvr>
                                      <p:to>
                                        <p:strVal val="visible"/>
                                      </p:to>
                                    </p:set>
                                    <p:animEffect transition="in" filter="wipe(left)">
                                      <p:cBhvr>
                                        <p:cTn id="32" dur="500"/>
                                        <p:tgtEl>
                                          <p:spTgt spid="944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4435"/>
                                        </p:tgtEl>
                                        <p:attrNameLst>
                                          <p:attrName>style.visibility</p:attrName>
                                        </p:attrNameLst>
                                      </p:cBhvr>
                                      <p:to>
                                        <p:strVal val="visible"/>
                                      </p:to>
                                    </p:set>
                                    <p:animEffect transition="in" filter="wipe(left)">
                                      <p:cBhvr>
                                        <p:cTn id="37" dur="500"/>
                                        <p:tgtEl>
                                          <p:spTgt spid="94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01" grpId="0"/>
      <p:bldP spid="94434" grpId="0" animBg="1"/>
      <p:bldP spid="94435" grpId="0" animBg="1"/>
      <p:bldP spid="4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92" name="Text Box 36"/>
          <p:cNvSpPr txBox="1">
            <a:spLocks noChangeArrowheads="1"/>
          </p:cNvSpPr>
          <p:nvPr/>
        </p:nvSpPr>
        <p:spPr bwMode="auto">
          <a:xfrm>
            <a:off x="1483474" y="2389413"/>
            <a:ext cx="287846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buFontTx/>
              <a:buAutoNum type="arabicParenBoth"/>
            </a:pPr>
            <a:r>
              <a:rPr kumimoji="1" lang="en-US" altLang="zh-CN" sz="2400" b="1" dirty="0">
                <a:latin typeface="Times New Roman" panose="02020603050405020304" pitchFamily="18" charset="0"/>
              </a:rPr>
              <a:t>   </a:t>
            </a:r>
            <a:r>
              <a:rPr kumimoji="1" lang="zh-CN" altLang="en-US" sz="2400" b="1" dirty="0">
                <a:latin typeface="Times New Roman" panose="02020603050405020304" pitchFamily="18" charset="0"/>
              </a:rPr>
              <a:t>公差带图</a:t>
            </a:r>
            <a:endParaRPr kumimoji="1" lang="zh-CN" altLang="en-US" sz="2400" b="1" dirty="0">
              <a:latin typeface="Times New Roman" panose="02020603050405020304" pitchFamily="18" charset="0"/>
            </a:endParaRPr>
          </a:p>
        </p:txBody>
      </p:sp>
      <p:sp>
        <p:nvSpPr>
          <p:cNvPr id="96293" name="Rectangle 37"/>
          <p:cNvSpPr>
            <a:spLocks noChangeArrowheads="1"/>
          </p:cNvSpPr>
          <p:nvPr/>
        </p:nvSpPr>
        <p:spPr bwMode="auto">
          <a:xfrm>
            <a:off x="1516638" y="1921361"/>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96294" name="Text Box 38"/>
          <p:cNvSpPr txBox="1">
            <a:spLocks noChangeArrowheads="1"/>
          </p:cNvSpPr>
          <p:nvPr/>
        </p:nvSpPr>
        <p:spPr bwMode="auto">
          <a:xfrm>
            <a:off x="1299634" y="2896488"/>
            <a:ext cx="3422340"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2</a:t>
            </a:r>
            <a:r>
              <a:rPr kumimoji="1" lang="zh-CN" altLang="en-US" sz="2400" b="1" dirty="0">
                <a:latin typeface="Times New Roman" panose="02020603050405020304" pitchFamily="18" charset="0"/>
              </a:rPr>
              <a:t>）皮带轮内孔与轴：</a:t>
            </a:r>
            <a:endParaRPr kumimoji="1" lang="zh-CN" altLang="en-US" sz="2400" b="1" dirty="0">
              <a:latin typeface="Times New Roman" panose="02020603050405020304" pitchFamily="18" charset="0"/>
            </a:endParaRPr>
          </a:p>
          <a:p>
            <a:pPr eaLnBrk="1" hangingPunct="1"/>
            <a:r>
              <a:rPr kumimoji="1" lang="zh-CN" altLang="en-US" sz="2400" b="1" dirty="0">
                <a:latin typeface="Times New Roman" panose="02020603050405020304" pitchFamily="18" charset="0"/>
              </a:rPr>
              <a:t>      </a:t>
            </a:r>
            <a:r>
              <a:rPr kumimoji="1" lang="en-US" altLang="zh-CN" sz="2800" b="1" i="1" dirty="0">
                <a:latin typeface="Times New Roman" panose="02020603050405020304" pitchFamily="18" charset="0"/>
              </a:rPr>
              <a:t>X</a:t>
            </a:r>
            <a:r>
              <a:rPr kumimoji="1" lang="zh-CN" altLang="en-US" sz="2400" b="1" baseline="-25000" dirty="0">
                <a:latin typeface="Times New Roman" panose="02020603050405020304" pitchFamily="18" charset="0"/>
              </a:rPr>
              <a:t>平均</a:t>
            </a:r>
            <a:r>
              <a:rPr kumimoji="1" lang="zh-CN" altLang="en-US" sz="2400" b="1" dirty="0">
                <a:latin typeface="Times New Roman" panose="02020603050405020304" pitchFamily="18" charset="0"/>
              </a:rPr>
              <a:t> </a:t>
            </a:r>
            <a:r>
              <a:rPr kumimoji="1" lang="en-US" altLang="zh-CN" sz="2400" b="1" dirty="0">
                <a:latin typeface="Times New Roman" panose="02020603050405020304" pitchFamily="18" charset="0"/>
              </a:rPr>
              <a:t>= +</a:t>
            </a:r>
            <a:r>
              <a:rPr kumimoji="1" lang="en-US" altLang="zh-CN" sz="2400" b="1" dirty="0" smtClean="0">
                <a:latin typeface="Times New Roman" panose="02020603050405020304" pitchFamily="18" charset="0"/>
              </a:rPr>
              <a:t>12.5 </a:t>
            </a:r>
            <a:r>
              <a:rPr kumimoji="1" lang="en-US" altLang="zh-CN" sz="2400" b="1" dirty="0" err="1" smtClean="0">
                <a:latin typeface="Times New Roman" panose="02020603050405020304" pitchFamily="18" charset="0"/>
              </a:rPr>
              <a:t>μm</a:t>
            </a:r>
            <a:endParaRPr kumimoji="1" lang="en-US" altLang="zh-CN" sz="2400" b="1" dirty="0">
              <a:latin typeface="Times New Roman" panose="02020603050405020304" pitchFamily="18" charset="0"/>
            </a:endParaRPr>
          </a:p>
        </p:txBody>
      </p:sp>
      <p:sp>
        <p:nvSpPr>
          <p:cNvPr id="96296" name="Text Box 40"/>
          <p:cNvSpPr txBox="1">
            <a:spLocks noChangeArrowheads="1"/>
          </p:cNvSpPr>
          <p:nvPr/>
        </p:nvSpPr>
        <p:spPr bwMode="auto">
          <a:xfrm>
            <a:off x="1445610" y="3825044"/>
            <a:ext cx="3302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(3)  </a:t>
            </a:r>
            <a:r>
              <a:rPr kumimoji="1" lang="zh-CN" altLang="en-US" sz="2400" b="1" dirty="0">
                <a:latin typeface="Times New Roman" panose="02020603050405020304" pitchFamily="18" charset="0"/>
              </a:rPr>
              <a:t>轴承内圈与轴∶</a:t>
            </a:r>
            <a:endParaRPr kumimoji="1" lang="zh-CN" altLang="en-US" sz="2400" b="1" dirty="0">
              <a:latin typeface="Times New Roman" panose="02020603050405020304" pitchFamily="18" charset="0"/>
            </a:endParaRPr>
          </a:p>
          <a:p>
            <a:pPr eaLnBrk="1" hangingPunct="1"/>
            <a:r>
              <a:rPr kumimoji="1" lang="en-US" altLang="zh-CN" sz="2400" b="1" i="1" dirty="0">
                <a:latin typeface="Times New Roman" panose="02020603050405020304" pitchFamily="18" charset="0"/>
              </a:rPr>
              <a:t>      Y</a:t>
            </a:r>
            <a:r>
              <a:rPr kumimoji="1" lang="zh-CN" altLang="en-US" sz="2400" b="1" baseline="-25000" dirty="0">
                <a:latin typeface="Times New Roman" panose="02020603050405020304" pitchFamily="18" charset="0"/>
              </a:rPr>
              <a:t>平均</a:t>
            </a:r>
            <a:r>
              <a:rPr kumimoji="1" lang="zh-CN" altLang="en-US" sz="2400" b="1" dirty="0">
                <a:latin typeface="Times New Roman" panose="02020603050405020304" pitchFamily="18" charset="0"/>
              </a:rPr>
              <a:t> </a:t>
            </a:r>
            <a:r>
              <a:rPr kumimoji="1" lang="en-US" altLang="zh-CN" sz="2400" b="1" dirty="0">
                <a:latin typeface="Times New Roman" panose="02020603050405020304" pitchFamily="18" charset="0"/>
              </a:rPr>
              <a:t>= - 6μm</a:t>
            </a:r>
            <a:endParaRPr kumimoji="1" lang="en-US" altLang="zh-CN" sz="2400" b="1" dirty="0">
              <a:latin typeface="Times New Roman" panose="02020603050405020304" pitchFamily="18" charset="0"/>
            </a:endParaRPr>
          </a:p>
        </p:txBody>
      </p:sp>
      <p:sp>
        <p:nvSpPr>
          <p:cNvPr id="96297" name="Text Box 41"/>
          <p:cNvSpPr txBox="1">
            <a:spLocks noChangeArrowheads="1"/>
          </p:cNvSpPr>
          <p:nvPr/>
        </p:nvSpPr>
        <p:spPr bwMode="auto">
          <a:xfrm>
            <a:off x="689526" y="4661845"/>
            <a:ext cx="4263474"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latin typeface="Times New Roman" panose="02020603050405020304" pitchFamily="18" charset="0"/>
              </a:rPr>
              <a:t>          (</a:t>
            </a:r>
            <a:r>
              <a:rPr lang="en-US" altLang="zh-CN" sz="2400" b="1" dirty="0">
                <a:latin typeface="Times New Roman" panose="02020603050405020304" pitchFamily="18" charset="0"/>
              </a:rPr>
              <a:t>4) </a:t>
            </a:r>
            <a:r>
              <a:rPr lang="zh-CN" altLang="en-US" sz="2400" b="1" dirty="0">
                <a:latin typeface="Times New Roman" panose="02020603050405020304" pitchFamily="18" charset="0"/>
              </a:rPr>
              <a:t>结论</a:t>
            </a:r>
            <a:r>
              <a:rPr lang="zh-CN" altLang="en-US" sz="2400" b="1" dirty="0" smtClean="0">
                <a:latin typeface="Times New Roman" panose="02020603050405020304" pitchFamily="18" charset="0"/>
              </a:rPr>
              <a:t>：</a:t>
            </a:r>
            <a:endParaRPr lang="en-US" altLang="zh-CN" sz="2400" b="1" dirty="0" smtClean="0">
              <a:latin typeface="Times New Roman" panose="02020603050405020304" pitchFamily="18" charset="0"/>
            </a:endParaRPr>
          </a:p>
          <a:p>
            <a:pPr eaLnBrk="1" hangingPunct="1"/>
            <a:r>
              <a:rPr lang="zh-CN" altLang="en-US" sz="2800" b="1" dirty="0" smtClean="0">
                <a:latin typeface="Times New Roman" panose="02020603050405020304" pitchFamily="18" charset="0"/>
              </a:rPr>
              <a:t>轴承</a:t>
            </a:r>
            <a:r>
              <a:rPr lang="zh-CN" altLang="en-US" sz="2800" b="1" dirty="0">
                <a:latin typeface="Times New Roman" panose="02020603050405020304" pitchFamily="18" charset="0"/>
              </a:rPr>
              <a:t>与轴的</a:t>
            </a:r>
            <a:r>
              <a:rPr lang="zh-CN" altLang="en-US" sz="2800" b="1" dirty="0" smtClean="0">
                <a:latin typeface="Times New Roman" panose="02020603050405020304" pitchFamily="18" charset="0"/>
              </a:rPr>
              <a:t>配合比</a:t>
            </a:r>
            <a:r>
              <a:rPr lang="zh-CN" altLang="en-US" sz="2800" b="1" dirty="0">
                <a:latin typeface="Times New Roman" panose="02020603050405020304" pitchFamily="18" charset="0"/>
              </a:rPr>
              <a:t>皮带 轮与轴</a:t>
            </a:r>
            <a:r>
              <a:rPr lang="zh-CN" altLang="en-US" sz="2800" b="1" dirty="0" smtClean="0">
                <a:latin typeface="Times New Roman" panose="02020603050405020304" pitchFamily="18" charset="0"/>
              </a:rPr>
              <a:t>的配合</a:t>
            </a:r>
            <a:r>
              <a:rPr lang="zh-CN" altLang="en-US" sz="2800" b="1" dirty="0">
                <a:solidFill>
                  <a:srgbClr val="FF3300"/>
                </a:solidFill>
                <a:latin typeface="Times New Roman" panose="02020603050405020304" pitchFamily="18" charset="0"/>
              </a:rPr>
              <a:t>要紧</a:t>
            </a:r>
            <a:r>
              <a:rPr lang="zh-CN" altLang="en-US" sz="2400" b="1" dirty="0">
                <a:latin typeface="Times New Roman" panose="02020603050405020304" pitchFamily="18" charset="0"/>
              </a:rPr>
              <a:t>。</a:t>
            </a:r>
            <a:endParaRPr lang="zh-CN" altLang="en-US" sz="1800" dirty="0"/>
          </a:p>
        </p:txBody>
      </p:sp>
      <p:sp>
        <p:nvSpPr>
          <p:cNvPr id="3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48253" name="Picture 1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8524" y="589620"/>
            <a:ext cx="862012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256" name="Picture 1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2980" y="2275867"/>
            <a:ext cx="4057650"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253"/>
                                        </p:tgtEl>
                                        <p:attrNameLst>
                                          <p:attrName>style.visibility</p:attrName>
                                        </p:attrNameLst>
                                      </p:cBhvr>
                                      <p:to>
                                        <p:strVal val="visible"/>
                                      </p:to>
                                    </p:set>
                                    <p:animEffect transition="in" filter="wipe(left)">
                                      <p:cBhvr>
                                        <p:cTn id="7" dur="500"/>
                                        <p:tgtEl>
                                          <p:spTgt spid="482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6293"/>
                                        </p:tgtEl>
                                        <p:attrNameLst>
                                          <p:attrName>style.visibility</p:attrName>
                                        </p:attrNameLst>
                                      </p:cBhvr>
                                      <p:to>
                                        <p:strVal val="visible"/>
                                      </p:to>
                                    </p:set>
                                    <p:animEffect transition="in" filter="wipe(left)">
                                      <p:cBhvr>
                                        <p:cTn id="12" dur="3000"/>
                                        <p:tgtEl>
                                          <p:spTgt spid="962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6292"/>
                                        </p:tgtEl>
                                        <p:attrNameLst>
                                          <p:attrName>style.visibility</p:attrName>
                                        </p:attrNameLst>
                                      </p:cBhvr>
                                      <p:to>
                                        <p:strVal val="visible"/>
                                      </p:to>
                                    </p:set>
                                    <p:animEffect transition="in" filter="wipe(left)">
                                      <p:cBhvr>
                                        <p:cTn id="17" dur="300"/>
                                        <p:tgtEl>
                                          <p:spTgt spid="9629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48256"/>
                                        </p:tgtEl>
                                        <p:attrNameLst>
                                          <p:attrName>style.visibility</p:attrName>
                                        </p:attrNameLst>
                                      </p:cBhvr>
                                      <p:to>
                                        <p:strVal val="visible"/>
                                      </p:to>
                                    </p:set>
                                    <p:anim calcmode="lin" valueType="num">
                                      <p:cBhvr additive="base">
                                        <p:cTn id="22" dur="500" fill="hold"/>
                                        <p:tgtEl>
                                          <p:spTgt spid="48256"/>
                                        </p:tgtEl>
                                        <p:attrNameLst>
                                          <p:attrName>ppt_x</p:attrName>
                                        </p:attrNameLst>
                                      </p:cBhvr>
                                      <p:tavLst>
                                        <p:tav tm="0">
                                          <p:val>
                                            <p:strVal val="1+#ppt_w/2"/>
                                          </p:val>
                                        </p:tav>
                                        <p:tav tm="100000">
                                          <p:val>
                                            <p:strVal val="#ppt_x"/>
                                          </p:val>
                                        </p:tav>
                                      </p:tavLst>
                                    </p:anim>
                                    <p:anim calcmode="lin" valueType="num">
                                      <p:cBhvr additive="base">
                                        <p:cTn id="23" dur="500" fill="hold"/>
                                        <p:tgtEl>
                                          <p:spTgt spid="4825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6294"/>
                                        </p:tgtEl>
                                        <p:attrNameLst>
                                          <p:attrName>style.visibility</p:attrName>
                                        </p:attrNameLst>
                                      </p:cBhvr>
                                      <p:to>
                                        <p:strVal val="visible"/>
                                      </p:to>
                                    </p:set>
                                    <p:animEffect transition="in" filter="wipe(left)">
                                      <p:cBhvr>
                                        <p:cTn id="28" dur="300"/>
                                        <p:tgtEl>
                                          <p:spTgt spid="9629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6296"/>
                                        </p:tgtEl>
                                        <p:attrNameLst>
                                          <p:attrName>style.visibility</p:attrName>
                                        </p:attrNameLst>
                                      </p:cBhvr>
                                      <p:to>
                                        <p:strVal val="visible"/>
                                      </p:to>
                                    </p:set>
                                    <p:animEffect transition="in" filter="wipe(left)">
                                      <p:cBhvr>
                                        <p:cTn id="33" dur="300"/>
                                        <p:tgtEl>
                                          <p:spTgt spid="9629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6297"/>
                                        </p:tgtEl>
                                        <p:attrNameLst>
                                          <p:attrName>style.visibility</p:attrName>
                                        </p:attrNameLst>
                                      </p:cBhvr>
                                      <p:to>
                                        <p:strVal val="visible"/>
                                      </p:to>
                                    </p:set>
                                    <p:animEffect transition="in" filter="wipe(left)">
                                      <p:cBhvr>
                                        <p:cTn id="38" dur="500"/>
                                        <p:tgtEl>
                                          <p:spTgt spid="96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2" grpId="0" autoUpdateAnimBg="0"/>
      <p:bldP spid="96293" grpId="0"/>
      <p:bldP spid="96294" grpId="0" autoUpdateAnimBg="0"/>
      <p:bldP spid="96296" grpId="0" autoUpdateAnimBg="0"/>
      <p:bldP spid="9629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2" name="Text Box 10"/>
          <p:cNvSpPr txBox="1">
            <a:spLocks noChangeArrowheads="1"/>
          </p:cNvSpPr>
          <p:nvPr/>
        </p:nvSpPr>
        <p:spPr bwMode="auto">
          <a:xfrm>
            <a:off x="916898" y="2539752"/>
            <a:ext cx="554827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t>（</a:t>
            </a:r>
            <a:r>
              <a:rPr lang="en-US" altLang="zh-CN" sz="2000" b="1" dirty="0"/>
              <a:t>2</a:t>
            </a:r>
            <a:r>
              <a:rPr lang="zh-CN" altLang="en-US" sz="2000" b="1" dirty="0"/>
              <a:t>）轴颈、外壳孔与滚动轴承配合公差带</a:t>
            </a:r>
            <a:r>
              <a:rPr lang="zh-CN" altLang="en-US" sz="2000" b="1" dirty="0" smtClean="0"/>
              <a:t>图</a:t>
            </a:r>
            <a:endParaRPr lang="zh-CN" altLang="en-US" sz="2000" b="1" dirty="0"/>
          </a:p>
        </p:txBody>
      </p:sp>
      <p:sp>
        <p:nvSpPr>
          <p:cNvPr id="13"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87288" y="2417787"/>
            <a:ext cx="312420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11" y="359147"/>
            <a:ext cx="839152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9"/>
          <p:cNvSpPr>
            <a:spLocks noChangeArrowheads="1"/>
          </p:cNvSpPr>
          <p:nvPr/>
        </p:nvSpPr>
        <p:spPr bwMode="auto">
          <a:xfrm>
            <a:off x="5071541" y="1747664"/>
            <a:ext cx="279137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000" b="1" dirty="0">
                <a:solidFill>
                  <a:srgbClr val="CC00FF"/>
                </a:solidFill>
                <a:latin typeface="Times New Roman" panose="02020603050405020304" pitchFamily="18" charset="0"/>
              </a:rPr>
              <a:t>答  案 （</a:t>
            </a:r>
            <a:r>
              <a:rPr kumimoji="1" lang="zh-CN" altLang="en-US" sz="2000" b="1" dirty="0" smtClean="0">
                <a:solidFill>
                  <a:srgbClr val="CC00FF"/>
                </a:solidFill>
                <a:latin typeface="Times New Roman" panose="02020603050405020304" pitchFamily="18" charset="0"/>
              </a:rPr>
              <a:t>参考例题）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pic>
        <p:nvPicPr>
          <p:cNvPr id="1003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938" y="2188096"/>
            <a:ext cx="4762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560" y="3104964"/>
            <a:ext cx="4648200"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00356"/>
                                        </p:tgtEl>
                                        <p:attrNameLst>
                                          <p:attrName>style.visibility</p:attrName>
                                        </p:attrNameLst>
                                      </p:cBhvr>
                                      <p:to>
                                        <p:strVal val="visible"/>
                                      </p:to>
                                    </p:set>
                                    <p:animEffect transition="in" filter="wipe(left)">
                                      <p:cBhvr>
                                        <p:cTn id="23" dur="500"/>
                                        <p:tgtEl>
                                          <p:spTgt spid="10035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0362"/>
                                        </p:tgtEl>
                                        <p:attrNameLst>
                                          <p:attrName>style.visibility</p:attrName>
                                        </p:attrNameLst>
                                      </p:cBhvr>
                                      <p:to>
                                        <p:strVal val="visible"/>
                                      </p:to>
                                    </p:set>
                                    <p:animEffect transition="in" filter="wipe(left)">
                                      <p:cBhvr>
                                        <p:cTn id="28" dur="3000"/>
                                        <p:tgtEl>
                                          <p:spTgt spid="10036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8306"/>
                                        </p:tgtEl>
                                        <p:attrNameLst>
                                          <p:attrName>style.visibility</p:attrName>
                                        </p:attrNameLst>
                                      </p:cBhvr>
                                      <p:to>
                                        <p:strVal val="visible"/>
                                      </p:to>
                                    </p:set>
                                    <p:anim calcmode="lin" valueType="num">
                                      <p:cBhvr additive="base">
                                        <p:cTn id="33" dur="500" fill="hold"/>
                                        <p:tgtEl>
                                          <p:spTgt spid="98306"/>
                                        </p:tgtEl>
                                        <p:attrNameLst>
                                          <p:attrName>ppt_x</p:attrName>
                                        </p:attrNameLst>
                                      </p:cBhvr>
                                      <p:tavLst>
                                        <p:tav tm="0">
                                          <p:val>
                                            <p:strVal val="#ppt_x"/>
                                          </p:val>
                                        </p:tav>
                                        <p:tav tm="100000">
                                          <p:val>
                                            <p:strVal val="#ppt_x"/>
                                          </p:val>
                                        </p:tav>
                                      </p:tavLst>
                                    </p:anim>
                                    <p:anim calcmode="lin" valueType="num">
                                      <p:cBhvr additive="base">
                                        <p:cTn id="34" dur="500" fill="hold"/>
                                        <p:tgtEl>
                                          <p:spTgt spid="983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2"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Text Box 90"/>
          <p:cNvSpPr txBox="1">
            <a:spLocks noChangeArrowheads="1"/>
          </p:cNvSpPr>
          <p:nvPr/>
        </p:nvSpPr>
        <p:spPr bwMode="auto">
          <a:xfrm>
            <a:off x="792832" y="995133"/>
            <a:ext cx="520428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smtClean="0"/>
              <a:t>     （</a:t>
            </a:r>
            <a:r>
              <a:rPr lang="en-US" altLang="zh-CN" sz="2000" b="1" dirty="0"/>
              <a:t>4</a:t>
            </a:r>
            <a:r>
              <a:rPr lang="zh-CN" altLang="en-US" sz="2000" b="1" dirty="0"/>
              <a:t>）尺寸公差、几何公差和表面粗糙度轮廓要求在</a:t>
            </a:r>
            <a:r>
              <a:rPr lang="zh-CN" altLang="en-US" sz="2000" b="1" dirty="0" smtClean="0"/>
              <a:t>轴颈</a:t>
            </a:r>
            <a:r>
              <a:rPr lang="zh-CN" altLang="en-US" sz="2000" b="1" dirty="0"/>
              <a:t>零件图上的标注</a:t>
            </a:r>
            <a:r>
              <a:rPr lang="en-US" altLang="zh-CN" sz="2000" b="1" dirty="0"/>
              <a:t>;</a:t>
            </a:r>
            <a:endParaRPr lang="en-US" altLang="zh-CN" sz="2000" b="1" dirty="0"/>
          </a:p>
        </p:txBody>
      </p:sp>
      <p:sp>
        <p:nvSpPr>
          <p:cNvPr id="131" name="Text Box 238"/>
          <p:cNvSpPr txBox="1">
            <a:spLocks noChangeArrowheads="1"/>
          </p:cNvSpPr>
          <p:nvPr/>
        </p:nvSpPr>
        <p:spPr bwMode="auto">
          <a:xfrm>
            <a:off x="813805" y="1737973"/>
            <a:ext cx="482327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smtClean="0"/>
              <a:t>     （</a:t>
            </a:r>
            <a:r>
              <a:rPr lang="en-US" altLang="zh-CN" sz="2000" b="1" dirty="0"/>
              <a:t>5</a:t>
            </a:r>
            <a:r>
              <a:rPr lang="zh-CN" altLang="en-US" sz="2000" b="1" dirty="0"/>
              <a:t>）尺寸公差、几何公差和表面粗糙度轮廓要求</a:t>
            </a:r>
            <a:r>
              <a:rPr lang="zh-CN" altLang="en-US" sz="2000" b="1" dirty="0" smtClean="0"/>
              <a:t>在外壳</a:t>
            </a:r>
            <a:r>
              <a:rPr lang="zh-CN" altLang="en-US" sz="2000" b="1" dirty="0"/>
              <a:t>孔零件图上的标注</a:t>
            </a:r>
            <a:r>
              <a:rPr lang="en-US" altLang="zh-CN" sz="2000" b="1" dirty="0"/>
              <a:t>;</a:t>
            </a:r>
            <a:endParaRPr lang="en-US" altLang="zh-CN" sz="2000" b="1" dirty="0"/>
          </a:p>
        </p:txBody>
      </p:sp>
      <p:pic>
        <p:nvPicPr>
          <p:cNvPr id="132" name="Picture 22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74924" y="3825044"/>
            <a:ext cx="256222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749" y="2492896"/>
            <a:ext cx="3724275"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 name="Picture 2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945" y="929504"/>
            <a:ext cx="2345435" cy="2827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 name="Text Box 80"/>
          <p:cNvSpPr txBox="1">
            <a:spLocks noChangeArrowheads="1"/>
          </p:cNvSpPr>
          <p:nvPr/>
        </p:nvSpPr>
        <p:spPr bwMode="auto">
          <a:xfrm>
            <a:off x="1115125" y="584684"/>
            <a:ext cx="64249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a:t>
            </a:r>
            <a:r>
              <a:rPr lang="en-US" altLang="zh-CN" sz="2000" b="1" dirty="0"/>
              <a:t>3</a:t>
            </a:r>
            <a:r>
              <a:rPr lang="zh-CN" altLang="en-US" sz="2000" b="1" dirty="0"/>
              <a:t>）轴颈、外壳孔与滚动轴承配合在装配图上的标注；</a:t>
            </a:r>
            <a:endParaRPr lang="zh-CN" altLang="en-US" sz="2000" b="1" dirty="0"/>
          </a:p>
        </p:txBody>
      </p:sp>
      <p:sp>
        <p:nvSpPr>
          <p:cNvPr id="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0"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35375" y="5445224"/>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5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34"/>
                                        </p:tgtEl>
                                        <p:attrNameLst>
                                          <p:attrName>style.visibility</p:attrName>
                                        </p:attrNameLst>
                                      </p:cBhvr>
                                      <p:to>
                                        <p:strVal val="visible"/>
                                      </p:to>
                                    </p:set>
                                    <p:anim calcmode="lin" valueType="num">
                                      <p:cBhvr additive="base">
                                        <p:cTn id="12" dur="500" fill="hold"/>
                                        <p:tgtEl>
                                          <p:spTgt spid="134"/>
                                        </p:tgtEl>
                                        <p:attrNameLst>
                                          <p:attrName>ppt_x</p:attrName>
                                        </p:attrNameLst>
                                      </p:cBhvr>
                                      <p:tavLst>
                                        <p:tav tm="0">
                                          <p:val>
                                            <p:strVal val="1+#ppt_w/2"/>
                                          </p:val>
                                        </p:tav>
                                        <p:tav tm="100000">
                                          <p:val>
                                            <p:strVal val="#ppt_x"/>
                                          </p:val>
                                        </p:tav>
                                      </p:tavLst>
                                    </p:anim>
                                    <p:anim calcmode="lin" valueType="num">
                                      <p:cBhvr additive="base">
                                        <p:cTn id="13" dur="500" fill="hold"/>
                                        <p:tgtEl>
                                          <p:spTgt spid="13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8"/>
                                        </p:tgtEl>
                                        <p:attrNameLst>
                                          <p:attrName>style.visibility</p:attrName>
                                        </p:attrNameLst>
                                      </p:cBhvr>
                                      <p:to>
                                        <p:strVal val="visible"/>
                                      </p:to>
                                    </p:set>
                                    <p:animEffect transition="in" filter="wipe(left)">
                                      <p:cBhvr>
                                        <p:cTn id="18" dur="3000"/>
                                        <p:tgtEl>
                                          <p:spTgt spid="1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wipe(left)">
                                      <p:cBhvr>
                                        <p:cTn id="23" dur="3000"/>
                                        <p:tgtEl>
                                          <p:spTgt spid="13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33"/>
                                        </p:tgtEl>
                                        <p:attrNameLst>
                                          <p:attrName>style.visibility</p:attrName>
                                        </p:attrNameLst>
                                      </p:cBhvr>
                                      <p:to>
                                        <p:strVal val="visible"/>
                                      </p:to>
                                    </p:set>
                                    <p:anim calcmode="lin" valueType="num">
                                      <p:cBhvr additive="base">
                                        <p:cTn id="28" dur="500" fill="hold"/>
                                        <p:tgtEl>
                                          <p:spTgt spid="133"/>
                                        </p:tgtEl>
                                        <p:attrNameLst>
                                          <p:attrName>ppt_x</p:attrName>
                                        </p:attrNameLst>
                                      </p:cBhvr>
                                      <p:tavLst>
                                        <p:tav tm="0">
                                          <p:val>
                                            <p:strVal val="0-#ppt_w/2"/>
                                          </p:val>
                                        </p:tav>
                                        <p:tav tm="100000">
                                          <p:val>
                                            <p:strVal val="#ppt_x"/>
                                          </p:val>
                                        </p:tav>
                                      </p:tavLst>
                                    </p:anim>
                                    <p:anim calcmode="lin" valueType="num">
                                      <p:cBhvr additive="base">
                                        <p:cTn id="29" dur="500" fill="hold"/>
                                        <p:tgtEl>
                                          <p:spTgt spid="1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fill="hold"/>
                                        <p:tgtEl>
                                          <p:spTgt spid="132"/>
                                        </p:tgtEl>
                                        <p:attrNameLst>
                                          <p:attrName>ppt_x</p:attrName>
                                        </p:attrNameLst>
                                      </p:cBhvr>
                                      <p:tavLst>
                                        <p:tav tm="0">
                                          <p:val>
                                            <p:strVal val="#ppt_x"/>
                                          </p:val>
                                        </p:tav>
                                        <p:tav tm="100000">
                                          <p:val>
                                            <p:strVal val="#ppt_x"/>
                                          </p:val>
                                        </p:tav>
                                      </p:tavLst>
                                    </p:anim>
                                    <p:anim calcmode="lin" valueType="num">
                                      <p:cBhvr additive="base">
                                        <p:cTn id="35"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31" grpId="0"/>
      <p:bldP spid="13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96" name="Text Box 16"/>
          <p:cNvSpPr txBox="1">
            <a:spLocks noChangeArrowheads="1"/>
          </p:cNvSpPr>
          <p:nvPr/>
        </p:nvSpPr>
        <p:spPr bwMode="auto">
          <a:xfrm>
            <a:off x="1105827" y="817548"/>
            <a:ext cx="76996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latin typeface="宋体" panose="02010600030101010101" pitchFamily="2" charset="-122"/>
              </a:rPr>
              <a:t>第</a:t>
            </a:r>
            <a:r>
              <a:rPr kumimoji="1" lang="en-US" altLang="zh-CN" sz="2800" b="1" dirty="0">
                <a:latin typeface="宋体" panose="02010600030101010101" pitchFamily="2" charset="-122"/>
              </a:rPr>
              <a:t>8</a:t>
            </a:r>
            <a:r>
              <a:rPr kumimoji="1" lang="zh-CN" altLang="en-US" sz="2800" b="1" dirty="0">
                <a:latin typeface="宋体" panose="02010600030101010101" pitchFamily="2" charset="-122"/>
              </a:rPr>
              <a:t>章 </a:t>
            </a:r>
            <a:r>
              <a:rPr kumimoji="1" lang="zh-CN" altLang="en-US" sz="2800" b="1" dirty="0" smtClean="0">
                <a:latin typeface="宋体" panose="02010600030101010101" pitchFamily="2" charset="-122"/>
              </a:rPr>
              <a:t>键</a:t>
            </a:r>
            <a:r>
              <a:rPr kumimoji="1" lang="zh-CN" altLang="en-US" sz="2800" b="1" dirty="0">
                <a:latin typeface="宋体" panose="02010600030101010101" pitchFamily="2" charset="-122"/>
              </a:rPr>
              <a:t>、花键结合的精度设计与</a:t>
            </a:r>
            <a:r>
              <a:rPr kumimoji="1" lang="zh-CN" altLang="en-US" sz="2800" b="1" dirty="0" smtClean="0">
                <a:latin typeface="宋体" panose="02010600030101010101" pitchFamily="2" charset="-122"/>
              </a:rPr>
              <a:t>检测</a:t>
            </a:r>
            <a:r>
              <a:rPr kumimoji="1" lang="zh-CN" altLang="en-US" sz="2000" b="1" dirty="0" smtClean="0">
                <a:solidFill>
                  <a:srgbClr val="CC00FF"/>
                </a:solidFill>
              </a:rPr>
              <a:t>（</a:t>
            </a:r>
            <a:r>
              <a:rPr kumimoji="1" lang="en-US" altLang="zh-CN" sz="2000" b="1" dirty="0" smtClean="0">
                <a:solidFill>
                  <a:srgbClr val="CC00FF"/>
                </a:solidFill>
              </a:rPr>
              <a:t>P187</a:t>
            </a:r>
            <a:r>
              <a:rPr kumimoji="1" lang="zh-CN" altLang="en-US" sz="2000" b="1" dirty="0" smtClean="0">
                <a:solidFill>
                  <a:srgbClr val="CC00FF"/>
                </a:solidFill>
              </a:rPr>
              <a:t>）</a:t>
            </a:r>
            <a:r>
              <a:rPr kumimoji="1" lang="zh-CN" altLang="en-US" sz="2000" dirty="0" smtClean="0">
                <a:solidFill>
                  <a:srgbClr val="CC00FF"/>
                </a:solidFill>
              </a:rPr>
              <a:t> </a:t>
            </a:r>
            <a:endParaRPr kumimoji="1" lang="zh-CN" altLang="en-US" sz="2000" dirty="0">
              <a:solidFill>
                <a:srgbClr val="CC00FF"/>
              </a:solidFill>
              <a:latin typeface="Times New Roman" panose="02020603050405020304" pitchFamily="18" charset="0"/>
            </a:endParaRPr>
          </a:p>
        </p:txBody>
      </p:sp>
      <p:sp>
        <p:nvSpPr>
          <p:cNvPr id="97306" name="Rectangle 26"/>
          <p:cNvSpPr>
            <a:spLocks noChangeArrowheads="1"/>
          </p:cNvSpPr>
          <p:nvPr/>
        </p:nvSpPr>
        <p:spPr bwMode="auto">
          <a:xfrm>
            <a:off x="1316596" y="2965477"/>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pic>
        <p:nvPicPr>
          <p:cNvPr id="51384" name="Picture 18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0010" y="1434852"/>
            <a:ext cx="804862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88" name="Picture 1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2015" y="3465562"/>
            <a:ext cx="759142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90" name="Picture 1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600" y="4495972"/>
            <a:ext cx="7421699" cy="127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296"/>
                                        </p:tgtEl>
                                        <p:attrNameLst>
                                          <p:attrName>style.visibility</p:attrName>
                                        </p:attrNameLst>
                                      </p:cBhvr>
                                      <p:to>
                                        <p:strVal val="visible"/>
                                      </p:to>
                                    </p:set>
                                    <p:animEffect transition="in" filter="wipe(left)">
                                      <p:cBhvr>
                                        <p:cTn id="7" dur="500"/>
                                        <p:tgtEl>
                                          <p:spTgt spid="972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384"/>
                                        </p:tgtEl>
                                        <p:attrNameLst>
                                          <p:attrName>style.visibility</p:attrName>
                                        </p:attrNameLst>
                                      </p:cBhvr>
                                      <p:to>
                                        <p:strVal val="visible"/>
                                      </p:to>
                                    </p:set>
                                    <p:animEffect transition="in" filter="wipe(left)">
                                      <p:cBhvr>
                                        <p:cTn id="12" dur="500"/>
                                        <p:tgtEl>
                                          <p:spTgt spid="513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7306"/>
                                        </p:tgtEl>
                                        <p:attrNameLst>
                                          <p:attrName>style.visibility</p:attrName>
                                        </p:attrNameLst>
                                      </p:cBhvr>
                                      <p:to>
                                        <p:strVal val="visible"/>
                                      </p:to>
                                    </p:set>
                                    <p:animEffect transition="in" filter="wipe(left)">
                                      <p:cBhvr>
                                        <p:cTn id="17" dur="500"/>
                                        <p:tgtEl>
                                          <p:spTgt spid="9730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1388"/>
                                        </p:tgtEl>
                                        <p:attrNameLst>
                                          <p:attrName>style.visibility</p:attrName>
                                        </p:attrNameLst>
                                      </p:cBhvr>
                                      <p:to>
                                        <p:strVal val="visible"/>
                                      </p:to>
                                    </p:set>
                                    <p:animEffect transition="in" filter="wipe(left)">
                                      <p:cBhvr>
                                        <p:cTn id="22" dur="500"/>
                                        <p:tgtEl>
                                          <p:spTgt spid="5138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1390"/>
                                        </p:tgtEl>
                                        <p:attrNameLst>
                                          <p:attrName>style.visibility</p:attrName>
                                        </p:attrNameLst>
                                      </p:cBhvr>
                                      <p:to>
                                        <p:strVal val="visible"/>
                                      </p:to>
                                    </p:set>
                                    <p:animEffect transition="in" filter="wipe(left)">
                                      <p:cBhvr>
                                        <p:cTn id="27" dur="500"/>
                                        <p:tgtEl>
                                          <p:spTgt spid="51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6" grpId="0"/>
      <p:bldP spid="97306"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36" name="Text Box 12"/>
          <p:cNvSpPr txBox="1">
            <a:spLocks noChangeArrowheads="1"/>
          </p:cNvSpPr>
          <p:nvPr/>
        </p:nvSpPr>
        <p:spPr bwMode="auto">
          <a:xfrm>
            <a:off x="1208584" y="264879"/>
            <a:ext cx="444882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(3) </a:t>
            </a:r>
            <a:r>
              <a:rPr kumimoji="1" lang="zh-CN" altLang="en-US" sz="2400" b="1" dirty="0">
                <a:latin typeface="Times New Roman" panose="02020603050405020304" pitchFamily="18" charset="0"/>
              </a:rPr>
              <a:t>键槽对称度公差： </a:t>
            </a:r>
            <a:r>
              <a:rPr kumimoji="1" lang="en-US" altLang="zh-CN" sz="2400" b="1" i="1" dirty="0"/>
              <a:t>t </a:t>
            </a:r>
            <a:r>
              <a:rPr kumimoji="1" lang="en-US" altLang="zh-CN" sz="2400" b="1" dirty="0"/>
              <a:t>= 0.02</a:t>
            </a:r>
            <a:r>
              <a:rPr kumimoji="1" lang="en-US" altLang="zh-CN" sz="2400" b="1" dirty="0">
                <a:latin typeface="Times New Roman" panose="02020603050405020304" pitchFamily="18" charset="0"/>
              </a:rPr>
              <a:t> </a:t>
            </a:r>
            <a:endParaRPr kumimoji="1" lang="en-US" altLang="zh-CN" sz="2400" b="1" dirty="0">
              <a:latin typeface="Times New Roman" panose="02020603050405020304" pitchFamily="18" charset="0"/>
            </a:endParaRPr>
          </a:p>
        </p:txBody>
      </p:sp>
      <p:sp>
        <p:nvSpPr>
          <p:cNvPr id="52232" name="Text Box 140"/>
          <p:cNvSpPr txBox="1">
            <a:spLocks noChangeArrowheads="1"/>
          </p:cNvSpPr>
          <p:nvPr/>
        </p:nvSpPr>
        <p:spPr bwMode="auto">
          <a:xfrm>
            <a:off x="2160139" y="1410494"/>
            <a:ext cx="897731"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pic>
        <p:nvPicPr>
          <p:cNvPr id="52440" name="Picture 2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62222" y="823913"/>
            <a:ext cx="656272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 name="Text Box 17"/>
          <p:cNvSpPr txBox="1">
            <a:spLocks noChangeArrowheads="1"/>
          </p:cNvSpPr>
          <p:nvPr/>
        </p:nvSpPr>
        <p:spPr bwMode="auto">
          <a:xfrm>
            <a:off x="1136576" y="1711660"/>
            <a:ext cx="271719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5</a:t>
            </a:r>
            <a:r>
              <a:rPr kumimoji="1" lang="zh-CN" altLang="en-US" sz="2400" b="1" dirty="0">
                <a:latin typeface="Times New Roman" panose="02020603050405020304" pitchFamily="18" charset="0"/>
              </a:rPr>
              <a:t>）标注：</a:t>
            </a:r>
            <a:endParaRPr kumimoji="1" lang="zh-CN" altLang="en-US" sz="2400" b="1" dirty="0">
              <a:latin typeface="Times New Roman" panose="02020603050405020304" pitchFamily="18" charset="0"/>
            </a:endParaRPr>
          </a:p>
        </p:txBody>
      </p:sp>
      <p:sp>
        <p:nvSpPr>
          <p:cNvPr id="127"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52444" name="Picture 2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4204" y="2039790"/>
            <a:ext cx="3801244" cy="3918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445" name="Picture 2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552" y="2204864"/>
            <a:ext cx="4191000"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3436"/>
                                        </p:tgtEl>
                                        <p:attrNameLst>
                                          <p:attrName>style.visibility</p:attrName>
                                        </p:attrNameLst>
                                      </p:cBhvr>
                                      <p:to>
                                        <p:strVal val="visible"/>
                                      </p:to>
                                    </p:set>
                                    <p:animEffect transition="in" filter="wipe(left)">
                                      <p:cBhvr>
                                        <p:cTn id="7" dur="300"/>
                                        <p:tgtEl>
                                          <p:spTgt spid="103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2440"/>
                                        </p:tgtEl>
                                        <p:attrNameLst>
                                          <p:attrName>style.visibility</p:attrName>
                                        </p:attrNameLst>
                                      </p:cBhvr>
                                      <p:to>
                                        <p:strVal val="visible"/>
                                      </p:to>
                                    </p:set>
                                    <p:animEffect transition="in" filter="wipe(left)">
                                      <p:cBhvr>
                                        <p:cTn id="12" dur="500"/>
                                        <p:tgtEl>
                                          <p:spTgt spid="524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6"/>
                                        </p:tgtEl>
                                        <p:attrNameLst>
                                          <p:attrName>style.visibility</p:attrName>
                                        </p:attrNameLst>
                                      </p:cBhvr>
                                      <p:to>
                                        <p:strVal val="visible"/>
                                      </p:to>
                                    </p:set>
                                    <p:animEffect transition="in" filter="wipe(left)">
                                      <p:cBhvr>
                                        <p:cTn id="17" dur="3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2445"/>
                                        </p:tgtEl>
                                        <p:attrNameLst>
                                          <p:attrName>style.visibility</p:attrName>
                                        </p:attrNameLst>
                                      </p:cBhvr>
                                      <p:to>
                                        <p:strVal val="visible"/>
                                      </p:to>
                                    </p:set>
                                    <p:anim calcmode="lin" valueType="num">
                                      <p:cBhvr additive="base">
                                        <p:cTn id="22" dur="500" fill="hold"/>
                                        <p:tgtEl>
                                          <p:spTgt spid="52445"/>
                                        </p:tgtEl>
                                        <p:attrNameLst>
                                          <p:attrName>ppt_x</p:attrName>
                                        </p:attrNameLst>
                                      </p:cBhvr>
                                      <p:tavLst>
                                        <p:tav tm="0">
                                          <p:val>
                                            <p:strVal val="#ppt_x"/>
                                          </p:val>
                                        </p:tav>
                                        <p:tav tm="100000">
                                          <p:val>
                                            <p:strVal val="#ppt_x"/>
                                          </p:val>
                                        </p:tav>
                                      </p:tavLst>
                                    </p:anim>
                                    <p:anim calcmode="lin" valueType="num">
                                      <p:cBhvr additive="base">
                                        <p:cTn id="23" dur="500" fill="hold"/>
                                        <p:tgtEl>
                                          <p:spTgt spid="5244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52444"/>
                                        </p:tgtEl>
                                        <p:attrNameLst>
                                          <p:attrName>style.visibility</p:attrName>
                                        </p:attrNameLst>
                                      </p:cBhvr>
                                      <p:to>
                                        <p:strVal val="visible"/>
                                      </p:to>
                                    </p:set>
                                    <p:anim calcmode="lin" valueType="num">
                                      <p:cBhvr additive="base">
                                        <p:cTn id="28" dur="500" fill="hold"/>
                                        <p:tgtEl>
                                          <p:spTgt spid="52444"/>
                                        </p:tgtEl>
                                        <p:attrNameLst>
                                          <p:attrName>ppt_x</p:attrName>
                                        </p:attrNameLst>
                                      </p:cBhvr>
                                      <p:tavLst>
                                        <p:tav tm="0">
                                          <p:val>
                                            <p:strVal val="1+#ppt_w/2"/>
                                          </p:val>
                                        </p:tav>
                                        <p:tav tm="100000">
                                          <p:val>
                                            <p:strVal val="#ppt_x"/>
                                          </p:val>
                                        </p:tav>
                                      </p:tavLst>
                                    </p:anim>
                                    <p:anim calcmode="lin" valueType="num">
                                      <p:cBhvr additive="base">
                                        <p:cTn id="29" dur="500" fill="hold"/>
                                        <p:tgtEl>
                                          <p:spTgt spid="524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6" grpId="0" autoUpdateAnimBg="0"/>
      <p:bldP spid="12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1525348" y="476672"/>
            <a:ext cx="60593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t>     </a:t>
            </a:r>
            <a:r>
              <a:rPr lang="zh-CN" altLang="en-US" sz="2800" b="1" dirty="0"/>
              <a:t>第 </a:t>
            </a:r>
            <a:r>
              <a:rPr lang="en-US" altLang="zh-CN" sz="2800" b="1" dirty="0"/>
              <a:t>2 </a:t>
            </a:r>
            <a:r>
              <a:rPr lang="zh-CN" altLang="en-US" sz="2800" b="1" dirty="0"/>
              <a:t>章   测 量 技 术 基 </a:t>
            </a:r>
            <a:r>
              <a:rPr lang="zh-CN" altLang="en-US" sz="2800" b="1" dirty="0" smtClean="0"/>
              <a:t>础</a:t>
            </a:r>
            <a:r>
              <a:rPr lang="zh-CN" altLang="en-US" sz="2400" b="1" dirty="0" smtClean="0"/>
              <a:t> </a:t>
            </a:r>
            <a:r>
              <a:rPr kumimoji="1" lang="en-US" altLang="zh-CN" sz="2400" b="1" dirty="0" smtClean="0">
                <a:solidFill>
                  <a:srgbClr val="CC0000"/>
                </a:solidFill>
              </a:rPr>
              <a:t>(</a:t>
            </a:r>
            <a:r>
              <a:rPr kumimoji="1" lang="en-US" altLang="zh-CN" sz="2400" b="1" dirty="0">
                <a:solidFill>
                  <a:srgbClr val="CC0000"/>
                </a:solidFill>
              </a:rPr>
              <a:t>P33) </a:t>
            </a:r>
            <a:endParaRPr kumimoji="1" lang="en-US" altLang="zh-CN" sz="2400" b="1" dirty="0">
              <a:solidFill>
                <a:srgbClr val="CC0000"/>
              </a:solidFill>
            </a:endParaRPr>
          </a:p>
        </p:txBody>
      </p:sp>
      <p:sp>
        <p:nvSpPr>
          <p:cNvPr id="7173" name="Text Box 5"/>
          <p:cNvSpPr txBox="1">
            <a:spLocks noChangeArrowheads="1"/>
          </p:cNvSpPr>
          <p:nvPr/>
        </p:nvSpPr>
        <p:spPr bwMode="auto">
          <a:xfrm>
            <a:off x="803302" y="1196752"/>
            <a:ext cx="79582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buFontTx/>
              <a:buAutoNum type="arabicPeriod"/>
            </a:pPr>
            <a:r>
              <a:rPr lang="zh-CN" altLang="en-US" sz="2000" b="1" dirty="0"/>
              <a:t>用杠杆千分尺测量某轴直径共</a:t>
            </a:r>
            <a:r>
              <a:rPr lang="en-US" altLang="zh-CN" sz="2000" b="1" dirty="0"/>
              <a:t>15</a:t>
            </a:r>
            <a:r>
              <a:rPr lang="zh-CN" altLang="en-US" sz="2000" b="1" dirty="0"/>
              <a:t>次，各次测量值（</a:t>
            </a:r>
            <a:r>
              <a:rPr lang="en-US" altLang="zh-CN" sz="2000" b="1" dirty="0"/>
              <a:t>mm</a:t>
            </a:r>
            <a:r>
              <a:rPr lang="zh-CN" altLang="en-US" sz="2000" b="1" dirty="0" smtClean="0"/>
              <a:t>）分别</a:t>
            </a:r>
            <a:r>
              <a:rPr lang="zh-CN" altLang="en-US" sz="2000" b="1" dirty="0"/>
              <a:t>为：</a:t>
            </a:r>
            <a:endParaRPr lang="zh-CN" altLang="en-US" sz="2000" b="1" dirty="0"/>
          </a:p>
        </p:txBody>
      </p:sp>
      <p:sp>
        <p:nvSpPr>
          <p:cNvPr id="7174" name="Text Box 6"/>
          <p:cNvSpPr txBox="1">
            <a:spLocks noChangeArrowheads="1"/>
          </p:cNvSpPr>
          <p:nvPr/>
        </p:nvSpPr>
        <p:spPr bwMode="auto">
          <a:xfrm>
            <a:off x="1182415" y="1689632"/>
            <a:ext cx="690293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dirty="0"/>
              <a:t>10.492, 10.435, 10.432, 10.429, 10.427, 10.428, 10.430,</a:t>
            </a:r>
            <a:endParaRPr lang="en-US" altLang="zh-CN" sz="2000" b="1" dirty="0"/>
          </a:p>
          <a:p>
            <a:pPr eaLnBrk="1" hangingPunct="1">
              <a:lnSpc>
                <a:spcPct val="120000"/>
              </a:lnSpc>
            </a:pPr>
            <a:r>
              <a:rPr lang="en-US" altLang="zh-CN" sz="2000" b="1" dirty="0"/>
              <a:t>10.434, 10.428, 10.431, 10.430, 10.429, 10.432, 10.429,</a:t>
            </a:r>
            <a:r>
              <a:rPr lang="en-US" altLang="zh-CN" sz="2000" dirty="0"/>
              <a:t> </a:t>
            </a:r>
            <a:endParaRPr lang="en-US" altLang="zh-CN" sz="2000" b="1" dirty="0"/>
          </a:p>
          <a:p>
            <a:pPr eaLnBrk="1" hangingPunct="1">
              <a:lnSpc>
                <a:spcPct val="120000"/>
              </a:lnSpc>
            </a:pPr>
            <a:r>
              <a:rPr lang="en-US" altLang="zh-CN" sz="2000" b="1" dirty="0"/>
              <a:t>10.429</a:t>
            </a:r>
            <a:r>
              <a:rPr lang="zh-CN" altLang="en-US" sz="2000" b="1" dirty="0"/>
              <a:t>。若测量值中没有系统误差，试求：</a:t>
            </a:r>
            <a:endParaRPr lang="zh-CN" altLang="en-US" sz="2000" b="1" dirty="0"/>
          </a:p>
        </p:txBody>
      </p:sp>
      <p:sp>
        <p:nvSpPr>
          <p:cNvPr id="7182" name="Text Box 14"/>
          <p:cNvSpPr txBox="1">
            <a:spLocks noChangeArrowheads="1"/>
          </p:cNvSpPr>
          <p:nvPr/>
        </p:nvSpPr>
        <p:spPr bwMode="auto">
          <a:xfrm>
            <a:off x="3764868" y="2889961"/>
            <a:ext cx="389411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t>(2) </a:t>
            </a:r>
            <a:r>
              <a:rPr lang="zh-CN" altLang="en-US" sz="2000" b="1" dirty="0"/>
              <a:t>单次测量的标准偏差</a:t>
            </a:r>
            <a:r>
              <a:rPr lang="el-GR" altLang="zh-CN" sz="2000" b="1" dirty="0">
                <a:cs typeface="Arial" panose="020B0604020202020204" pitchFamily="34" charset="0"/>
              </a:rPr>
              <a:t>σ</a:t>
            </a:r>
            <a:r>
              <a:rPr lang="zh-CN" altLang="en-US" sz="2000" b="1" dirty="0">
                <a:cs typeface="Arial" panose="020B0604020202020204" pitchFamily="34" charset="0"/>
              </a:rPr>
              <a:t>。</a:t>
            </a:r>
            <a:endParaRPr lang="zh-CN" altLang="el-GR" sz="2000" b="1" dirty="0">
              <a:cs typeface="Arial" panose="020B0604020202020204" pitchFamily="34" charset="0"/>
            </a:endParaRPr>
          </a:p>
        </p:txBody>
      </p:sp>
      <p:sp>
        <p:nvSpPr>
          <p:cNvPr id="7183" name="Text Box 15"/>
          <p:cNvSpPr txBox="1">
            <a:spLocks noChangeArrowheads="1"/>
          </p:cNvSpPr>
          <p:nvPr/>
        </p:nvSpPr>
        <p:spPr bwMode="auto">
          <a:xfrm>
            <a:off x="874529" y="3356992"/>
            <a:ext cx="61307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1800" b="1" dirty="0"/>
              <a:t>(3) </a:t>
            </a:r>
            <a:r>
              <a:rPr lang="zh-CN" altLang="en-US" sz="1800" b="1" dirty="0"/>
              <a:t>试用</a:t>
            </a:r>
            <a:r>
              <a:rPr lang="en-US" altLang="zh-CN" sz="1800" b="1" dirty="0"/>
              <a:t>3 </a:t>
            </a:r>
            <a:r>
              <a:rPr lang="el-GR" altLang="zh-CN" sz="1800" b="1" dirty="0"/>
              <a:t>σ</a:t>
            </a:r>
            <a:r>
              <a:rPr lang="en-US" altLang="zh-CN" sz="1800" b="1" dirty="0"/>
              <a:t> </a:t>
            </a:r>
            <a:r>
              <a:rPr lang="zh-CN" altLang="en-US" sz="1800" b="1" dirty="0"/>
              <a:t>法则判断该测量数据中有无粗大误差？</a:t>
            </a:r>
            <a:endParaRPr lang="zh-CN" altLang="el-GR" sz="1800" b="1" dirty="0">
              <a:cs typeface="Arial" panose="020B0604020202020204" pitchFamily="34" charset="0"/>
            </a:endParaRPr>
          </a:p>
        </p:txBody>
      </p:sp>
      <p:sp>
        <p:nvSpPr>
          <p:cNvPr id="7184" name="Text Box 16"/>
          <p:cNvSpPr txBox="1">
            <a:spLocks noChangeArrowheads="1"/>
          </p:cNvSpPr>
          <p:nvPr/>
        </p:nvSpPr>
        <p:spPr bwMode="auto">
          <a:xfrm>
            <a:off x="874528" y="3762329"/>
            <a:ext cx="76429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dirty="0"/>
              <a:t>(4) </a:t>
            </a:r>
            <a:r>
              <a:rPr lang="zh-CN" altLang="en-US" sz="2000" b="1" dirty="0"/>
              <a:t>单次测量的极限误差</a:t>
            </a:r>
            <a:r>
              <a:rPr lang="el-GR" altLang="zh-CN" sz="2000" b="1" dirty="0">
                <a:cs typeface="Arial" panose="020B0604020202020204" pitchFamily="34" charset="0"/>
              </a:rPr>
              <a:t>Δ</a:t>
            </a:r>
            <a:r>
              <a:rPr lang="en-US" altLang="zh-CN" sz="2000" b="1" baseline="-25000" dirty="0" err="1" smtClean="0">
                <a:cs typeface="Arial" panose="020B0604020202020204" pitchFamily="34" charset="0"/>
              </a:rPr>
              <a:t>lim</a:t>
            </a:r>
            <a:r>
              <a:rPr lang="en-US" altLang="zh-CN" sz="2000" b="1" baseline="-25000" dirty="0" smtClean="0">
                <a:cs typeface="Arial" panose="020B0604020202020204" pitchFamily="34" charset="0"/>
              </a:rPr>
              <a:t> </a:t>
            </a:r>
            <a:r>
              <a:rPr lang="en-US" altLang="zh-CN" sz="2000" b="1" dirty="0" smtClean="0">
                <a:cs typeface="Arial" panose="020B0604020202020204" pitchFamily="34" charset="0"/>
              </a:rPr>
              <a:t>, </a:t>
            </a:r>
            <a:r>
              <a:rPr lang="zh-CN" altLang="en-US" sz="2000" b="1" dirty="0">
                <a:cs typeface="Arial" panose="020B0604020202020204" pitchFamily="34" charset="0"/>
              </a:rPr>
              <a:t>如用此杠杆千分尺对该轴仅测量</a:t>
            </a:r>
            <a:endParaRPr lang="zh-CN" altLang="en-US" sz="2000" b="1" dirty="0">
              <a:cs typeface="Arial" panose="020B0604020202020204" pitchFamily="34" charset="0"/>
            </a:endParaRPr>
          </a:p>
          <a:p>
            <a:pPr eaLnBrk="1" hangingPunct="1">
              <a:lnSpc>
                <a:spcPct val="120000"/>
              </a:lnSpc>
            </a:pPr>
            <a:r>
              <a:rPr lang="zh-CN" altLang="en-US" sz="2000" b="1" dirty="0">
                <a:cs typeface="Arial" panose="020B0604020202020204" pitchFamily="34" charset="0"/>
              </a:rPr>
              <a:t>      </a:t>
            </a:r>
            <a:r>
              <a:rPr lang="en-US" altLang="zh-CN" sz="2000" b="1" dirty="0">
                <a:cs typeface="Arial" panose="020B0604020202020204" pitchFamily="34" charset="0"/>
              </a:rPr>
              <a:t>1</a:t>
            </a:r>
            <a:r>
              <a:rPr lang="zh-CN" altLang="en-US" sz="2000" b="1" dirty="0">
                <a:cs typeface="Arial" panose="020B0604020202020204" pitchFamily="34" charset="0"/>
              </a:rPr>
              <a:t>次，得测量值为</a:t>
            </a:r>
            <a:r>
              <a:rPr lang="en-US" altLang="zh-CN" sz="2000" b="1" dirty="0" smtClean="0">
                <a:cs typeface="Arial" panose="020B0604020202020204" pitchFamily="34" charset="0"/>
              </a:rPr>
              <a:t>1 0.431</a:t>
            </a:r>
            <a:r>
              <a:rPr lang="zh-CN" altLang="en-US" sz="2000" b="1" dirty="0">
                <a:cs typeface="Arial" panose="020B0604020202020204" pitchFamily="34" charset="0"/>
              </a:rPr>
              <a:t>，则其测量结果应怎么表示？</a:t>
            </a:r>
            <a:endParaRPr lang="zh-CN" altLang="el-GR" sz="2000" b="1" baseline="-25000" dirty="0">
              <a:cs typeface="Arial" panose="020B0604020202020204" pitchFamily="34" charset="0"/>
            </a:endParaRPr>
          </a:p>
        </p:txBody>
      </p:sp>
      <p:sp>
        <p:nvSpPr>
          <p:cNvPr id="7195" name="Text Box 27"/>
          <p:cNvSpPr txBox="1">
            <a:spLocks noChangeArrowheads="1"/>
          </p:cNvSpPr>
          <p:nvPr/>
        </p:nvSpPr>
        <p:spPr bwMode="auto">
          <a:xfrm>
            <a:off x="776536" y="5049180"/>
            <a:ext cx="780003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dirty="0"/>
              <a:t>(6) </a:t>
            </a:r>
            <a:r>
              <a:rPr lang="zh-CN" altLang="en-US" sz="2000" b="1" dirty="0"/>
              <a:t>算术平均值的极限偏差是多少？以这</a:t>
            </a:r>
            <a:r>
              <a:rPr lang="en-US" altLang="zh-CN" sz="2000" b="1" dirty="0"/>
              <a:t>15</a:t>
            </a:r>
            <a:r>
              <a:rPr lang="zh-CN" altLang="en-US" sz="2000" b="1" dirty="0"/>
              <a:t>次测量的算术平</a:t>
            </a:r>
            <a:endParaRPr lang="en-US" altLang="zh-CN" sz="2000" b="1" dirty="0"/>
          </a:p>
          <a:p>
            <a:pPr eaLnBrk="1" hangingPunct="1">
              <a:lnSpc>
                <a:spcPct val="120000"/>
              </a:lnSpc>
            </a:pPr>
            <a:r>
              <a:rPr lang="en-US" altLang="zh-CN" sz="2000" b="1" dirty="0"/>
              <a:t>      </a:t>
            </a:r>
            <a:r>
              <a:rPr lang="zh-CN" altLang="en-US" sz="2000" b="1" dirty="0"/>
              <a:t>均值为测量结果时，则其测量结果应怎么表示？ </a:t>
            </a:r>
            <a:endParaRPr lang="zh-CN" altLang="el-GR" sz="2000" b="1" dirty="0">
              <a:cs typeface="Arial" panose="020B0604020202020204" pitchFamily="34" charset="0"/>
            </a:endParaRPr>
          </a:p>
        </p:txBody>
      </p:sp>
      <p:sp>
        <p:nvSpPr>
          <p:cNvPr id="18"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5981" y="2888012"/>
            <a:ext cx="2562843" cy="386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536" y="4593327"/>
            <a:ext cx="4176528" cy="491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wipe(left)">
                                      <p:cBhvr>
                                        <p:cTn id="12" dur="3000"/>
                                        <p:tgtEl>
                                          <p:spTgt spid="71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wipe(left)">
                                      <p:cBhvr>
                                        <p:cTn id="17" dur="3000"/>
                                        <p:tgtEl>
                                          <p:spTgt spid="71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8306"/>
                                        </p:tgtEl>
                                        <p:attrNameLst>
                                          <p:attrName>style.visibility</p:attrName>
                                        </p:attrNameLst>
                                      </p:cBhvr>
                                      <p:to>
                                        <p:strVal val="visible"/>
                                      </p:to>
                                    </p:set>
                                    <p:animEffect transition="in" filter="wipe(left)">
                                      <p:cBhvr>
                                        <p:cTn id="22" dur="500"/>
                                        <p:tgtEl>
                                          <p:spTgt spid="9830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182">
                                            <p:txEl>
                                              <p:pRg st="0" end="0"/>
                                            </p:txEl>
                                          </p:spTgt>
                                        </p:tgtEl>
                                        <p:attrNameLst>
                                          <p:attrName>style.visibility</p:attrName>
                                        </p:attrNameLst>
                                      </p:cBhvr>
                                      <p:to>
                                        <p:strVal val="visible"/>
                                      </p:to>
                                    </p:set>
                                    <p:animEffect transition="in" filter="wipe(left)">
                                      <p:cBhvr>
                                        <p:cTn id="27" dur="500"/>
                                        <p:tgtEl>
                                          <p:spTgt spid="718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83"/>
                                        </p:tgtEl>
                                        <p:attrNameLst>
                                          <p:attrName>style.visibility</p:attrName>
                                        </p:attrNameLst>
                                      </p:cBhvr>
                                      <p:to>
                                        <p:strVal val="visible"/>
                                      </p:to>
                                    </p:set>
                                    <p:animEffect transition="in" filter="wipe(left)">
                                      <p:cBhvr>
                                        <p:cTn id="32" dur="500"/>
                                        <p:tgtEl>
                                          <p:spTgt spid="718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184"/>
                                        </p:tgtEl>
                                        <p:attrNameLst>
                                          <p:attrName>style.visibility</p:attrName>
                                        </p:attrNameLst>
                                      </p:cBhvr>
                                      <p:to>
                                        <p:strVal val="visible"/>
                                      </p:to>
                                    </p:set>
                                    <p:animEffect transition="in" filter="wipe(left)">
                                      <p:cBhvr>
                                        <p:cTn id="37" dur="500"/>
                                        <p:tgtEl>
                                          <p:spTgt spid="718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8307"/>
                                        </p:tgtEl>
                                        <p:attrNameLst>
                                          <p:attrName>style.visibility</p:attrName>
                                        </p:attrNameLst>
                                      </p:cBhvr>
                                      <p:to>
                                        <p:strVal val="visible"/>
                                      </p:to>
                                    </p:set>
                                    <p:animEffect transition="in" filter="wipe(left)">
                                      <p:cBhvr>
                                        <p:cTn id="42" dur="500"/>
                                        <p:tgtEl>
                                          <p:spTgt spid="9830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195"/>
                                        </p:tgtEl>
                                        <p:attrNameLst>
                                          <p:attrName>style.visibility</p:attrName>
                                        </p:attrNameLst>
                                      </p:cBhvr>
                                      <p:to>
                                        <p:strVal val="visible"/>
                                      </p:to>
                                    </p:set>
                                    <p:animEffect transition="in" filter="wipe(left)">
                                      <p:cBhvr>
                                        <p:cTn id="47" dur="500"/>
                                        <p:tgtEl>
                                          <p:spTgt spid="7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7174" grpId="0"/>
      <p:bldP spid="7183" grpId="0"/>
      <p:bldP spid="7184" grpId="0"/>
      <p:bldP spid="719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29" name="Text Box 181"/>
          <p:cNvSpPr txBox="1">
            <a:spLocks noChangeArrowheads="1"/>
          </p:cNvSpPr>
          <p:nvPr/>
        </p:nvSpPr>
        <p:spPr bwMode="auto">
          <a:xfrm>
            <a:off x="884548" y="440668"/>
            <a:ext cx="779236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t>      </a:t>
            </a:r>
            <a:r>
              <a:rPr kumimoji="1" lang="en-US" altLang="zh-CN" sz="2000" b="1" dirty="0" smtClean="0"/>
              <a:t>   2</a:t>
            </a:r>
            <a:r>
              <a:rPr kumimoji="1" lang="en-US" altLang="zh-CN" sz="2000" b="1" dirty="0"/>
              <a:t>.  </a:t>
            </a:r>
            <a:r>
              <a:rPr kumimoji="1" lang="zh-CN" altLang="en-US" sz="2000" b="1" dirty="0"/>
              <a:t>某车床头箱一变速滑动齿轮与轴的结合，采用矩形花键固定联结，花键尺寸为</a:t>
            </a:r>
            <a:r>
              <a:rPr kumimoji="1" lang="en-US" altLang="zh-CN" sz="2000" b="1" dirty="0"/>
              <a:t>8×32×36×7</a:t>
            </a:r>
            <a:r>
              <a:rPr kumimoji="1" lang="zh-CN" altLang="en-US" sz="2000" b="1" dirty="0"/>
              <a:t>。齿轮内孔不需要热处理。试查表确定花键的大径、小径和键宽的公差带，并画出公差带图。</a:t>
            </a:r>
            <a:endParaRPr kumimoji="1" lang="zh-CN" altLang="en-US" sz="2000" b="1" dirty="0"/>
          </a:p>
        </p:txBody>
      </p:sp>
      <p:sp>
        <p:nvSpPr>
          <p:cNvPr id="104635" name="Text Box 187"/>
          <p:cNvSpPr txBox="1">
            <a:spLocks noChangeArrowheads="1"/>
          </p:cNvSpPr>
          <p:nvPr/>
        </p:nvSpPr>
        <p:spPr bwMode="auto">
          <a:xfrm>
            <a:off x="1427537" y="2968499"/>
            <a:ext cx="61537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latin typeface="Times New Roman" panose="02020603050405020304" pitchFamily="18" charset="0"/>
              </a:rPr>
              <a:t>(2) </a:t>
            </a:r>
            <a:r>
              <a:rPr kumimoji="1" lang="zh-CN" altLang="en-US" sz="2000" b="1" dirty="0">
                <a:latin typeface="Times New Roman" panose="02020603050405020304" pitchFamily="18" charset="0"/>
              </a:rPr>
              <a:t>大径、小径和键宽公差带在零件图上的标注 </a:t>
            </a:r>
            <a:endParaRPr kumimoji="1" lang="zh-CN" altLang="en-US" sz="2000" b="1" dirty="0">
              <a:latin typeface="Times New Roman" panose="02020603050405020304" pitchFamily="18" charset="0"/>
            </a:endParaRPr>
          </a:p>
        </p:txBody>
      </p:sp>
      <p:sp>
        <p:nvSpPr>
          <p:cNvPr id="3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830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1610" y="1715316"/>
            <a:ext cx="5581610" cy="1253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178"/>
          <p:cNvSpPr>
            <a:spLocks noChangeArrowheads="1"/>
          </p:cNvSpPr>
          <p:nvPr/>
        </p:nvSpPr>
        <p:spPr bwMode="auto">
          <a:xfrm>
            <a:off x="1423628" y="1420327"/>
            <a:ext cx="198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anose="02020603050405020304" pitchFamily="18" charset="0"/>
              </a:rPr>
              <a:t>答  案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pic>
        <p:nvPicPr>
          <p:cNvPr id="983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0803" y="3436551"/>
            <a:ext cx="3200189"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7016" y="3356992"/>
            <a:ext cx="2916324"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629"/>
                                        </p:tgtEl>
                                        <p:attrNameLst>
                                          <p:attrName>style.visibility</p:attrName>
                                        </p:attrNameLst>
                                      </p:cBhvr>
                                      <p:to>
                                        <p:strVal val="visible"/>
                                      </p:to>
                                    </p:set>
                                    <p:animEffect transition="in" filter="wipe(left)">
                                      <p:cBhvr>
                                        <p:cTn id="7" dur="500"/>
                                        <p:tgtEl>
                                          <p:spTgt spid="1046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8308"/>
                                        </p:tgtEl>
                                        <p:attrNameLst>
                                          <p:attrName>style.visibility</p:attrName>
                                        </p:attrNameLst>
                                      </p:cBhvr>
                                      <p:to>
                                        <p:strVal val="visible"/>
                                      </p:to>
                                    </p:set>
                                    <p:animEffect transition="in" filter="wipe(left)">
                                      <p:cBhvr>
                                        <p:cTn id="17" dur="500"/>
                                        <p:tgtEl>
                                          <p:spTgt spid="983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4635"/>
                                        </p:tgtEl>
                                        <p:attrNameLst>
                                          <p:attrName>style.visibility</p:attrName>
                                        </p:attrNameLst>
                                      </p:cBhvr>
                                      <p:to>
                                        <p:strVal val="visible"/>
                                      </p:to>
                                    </p:set>
                                    <p:animEffect transition="in" filter="wipe(left)">
                                      <p:cBhvr>
                                        <p:cTn id="22" dur="300"/>
                                        <p:tgtEl>
                                          <p:spTgt spid="10463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8309"/>
                                        </p:tgtEl>
                                        <p:attrNameLst>
                                          <p:attrName>style.visibility</p:attrName>
                                        </p:attrNameLst>
                                      </p:cBhvr>
                                      <p:to>
                                        <p:strVal val="visible"/>
                                      </p:to>
                                    </p:set>
                                    <p:anim calcmode="lin" valueType="num">
                                      <p:cBhvr additive="base">
                                        <p:cTn id="27" dur="500" fill="hold"/>
                                        <p:tgtEl>
                                          <p:spTgt spid="98309"/>
                                        </p:tgtEl>
                                        <p:attrNameLst>
                                          <p:attrName>ppt_x</p:attrName>
                                        </p:attrNameLst>
                                      </p:cBhvr>
                                      <p:tavLst>
                                        <p:tav tm="0">
                                          <p:val>
                                            <p:strVal val="#ppt_x"/>
                                          </p:val>
                                        </p:tav>
                                        <p:tav tm="100000">
                                          <p:val>
                                            <p:strVal val="#ppt_x"/>
                                          </p:val>
                                        </p:tav>
                                      </p:tavLst>
                                    </p:anim>
                                    <p:anim calcmode="lin" valueType="num">
                                      <p:cBhvr additive="base">
                                        <p:cTn id="28" dur="500" fill="hold"/>
                                        <p:tgtEl>
                                          <p:spTgt spid="9830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98310"/>
                                        </p:tgtEl>
                                        <p:attrNameLst>
                                          <p:attrName>style.visibility</p:attrName>
                                        </p:attrNameLst>
                                      </p:cBhvr>
                                      <p:to>
                                        <p:strVal val="visible"/>
                                      </p:to>
                                    </p:set>
                                    <p:anim calcmode="lin" valueType="num">
                                      <p:cBhvr additive="base">
                                        <p:cTn id="33" dur="500" fill="hold"/>
                                        <p:tgtEl>
                                          <p:spTgt spid="98310"/>
                                        </p:tgtEl>
                                        <p:attrNameLst>
                                          <p:attrName>ppt_x</p:attrName>
                                        </p:attrNameLst>
                                      </p:cBhvr>
                                      <p:tavLst>
                                        <p:tav tm="0">
                                          <p:val>
                                            <p:strVal val="1+#ppt_w/2"/>
                                          </p:val>
                                        </p:tav>
                                        <p:tav tm="100000">
                                          <p:val>
                                            <p:strVal val="#ppt_x"/>
                                          </p:val>
                                        </p:tav>
                                      </p:tavLst>
                                    </p:anim>
                                    <p:anim calcmode="lin" valueType="num">
                                      <p:cBhvr additive="base">
                                        <p:cTn id="34" dur="500" fill="hold"/>
                                        <p:tgtEl>
                                          <p:spTgt spid="983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629" grpId="0"/>
      <p:bldP spid="104635" grpId="0" autoUpdateAnimBg="0"/>
      <p:bldP spid="3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Text Box 4"/>
          <p:cNvSpPr txBox="1">
            <a:spLocks noChangeArrowheads="1"/>
          </p:cNvSpPr>
          <p:nvPr/>
        </p:nvSpPr>
        <p:spPr bwMode="auto">
          <a:xfrm>
            <a:off x="1256234" y="246696"/>
            <a:ext cx="621704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(3) </a:t>
            </a:r>
            <a:r>
              <a:rPr kumimoji="1" lang="zh-CN" altLang="en-US" sz="2400" b="1" dirty="0">
                <a:latin typeface="Times New Roman" panose="02020603050405020304" pitchFamily="18" charset="0"/>
              </a:rPr>
              <a:t>小径、大径和键宽尺寸公差带图 </a:t>
            </a:r>
            <a:endParaRPr kumimoji="1" lang="zh-CN" altLang="en-US" sz="2400" b="1" dirty="0">
              <a:latin typeface="Times New Roman" panose="02020603050405020304" pitchFamily="18" charset="0"/>
            </a:endParaRPr>
          </a:p>
        </p:txBody>
      </p:sp>
      <p:sp>
        <p:nvSpPr>
          <p:cNvPr id="7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5300" y="692263"/>
            <a:ext cx="7620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5827" y="1182800"/>
            <a:ext cx="1925005" cy="2508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8380" y="1257143"/>
            <a:ext cx="2223033" cy="2481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2997" y="1257143"/>
            <a:ext cx="2238375"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8238" y="3759461"/>
            <a:ext cx="762952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2957" y="4241205"/>
            <a:ext cx="2047875" cy="227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8864" y="4214096"/>
            <a:ext cx="2122549" cy="252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4789" y="4427748"/>
            <a:ext cx="22860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wipe(left)">
                                      <p:cBhvr>
                                        <p:cTn id="7" dur="500"/>
                                        <p:tgtEl>
                                          <p:spTgt spid="1065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Effect transition="in" filter="wipe(left)">
                                      <p:cBhvr>
                                        <p:cTn id="12" dur="500"/>
                                        <p:tgtEl>
                                          <p:spTgt spid="993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9331"/>
                                        </p:tgtEl>
                                        <p:attrNameLst>
                                          <p:attrName>style.visibility</p:attrName>
                                        </p:attrNameLst>
                                      </p:cBhvr>
                                      <p:to>
                                        <p:strVal val="visible"/>
                                      </p:to>
                                    </p:set>
                                    <p:anim calcmode="lin" valueType="num">
                                      <p:cBhvr additive="base">
                                        <p:cTn id="17" dur="500" fill="hold"/>
                                        <p:tgtEl>
                                          <p:spTgt spid="99331"/>
                                        </p:tgtEl>
                                        <p:attrNameLst>
                                          <p:attrName>ppt_x</p:attrName>
                                        </p:attrNameLst>
                                      </p:cBhvr>
                                      <p:tavLst>
                                        <p:tav tm="0">
                                          <p:val>
                                            <p:strVal val="0-#ppt_w/2"/>
                                          </p:val>
                                        </p:tav>
                                        <p:tav tm="100000">
                                          <p:val>
                                            <p:strVal val="#ppt_x"/>
                                          </p:val>
                                        </p:tav>
                                      </p:tavLst>
                                    </p:anim>
                                    <p:anim calcmode="lin" valueType="num">
                                      <p:cBhvr additive="base">
                                        <p:cTn id="18" dur="500" fill="hold"/>
                                        <p:tgtEl>
                                          <p:spTgt spid="9933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99332"/>
                                        </p:tgtEl>
                                        <p:attrNameLst>
                                          <p:attrName>style.visibility</p:attrName>
                                        </p:attrNameLst>
                                      </p:cBhvr>
                                      <p:to>
                                        <p:strVal val="visible"/>
                                      </p:to>
                                    </p:set>
                                    <p:animEffect transition="in" filter="wipe(up)">
                                      <p:cBhvr>
                                        <p:cTn id="23" dur="500"/>
                                        <p:tgtEl>
                                          <p:spTgt spid="9933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99333"/>
                                        </p:tgtEl>
                                        <p:attrNameLst>
                                          <p:attrName>style.visibility</p:attrName>
                                        </p:attrNameLst>
                                      </p:cBhvr>
                                      <p:to>
                                        <p:strVal val="visible"/>
                                      </p:to>
                                    </p:set>
                                    <p:anim calcmode="lin" valueType="num">
                                      <p:cBhvr additive="base">
                                        <p:cTn id="28" dur="500" fill="hold"/>
                                        <p:tgtEl>
                                          <p:spTgt spid="99333"/>
                                        </p:tgtEl>
                                        <p:attrNameLst>
                                          <p:attrName>ppt_x</p:attrName>
                                        </p:attrNameLst>
                                      </p:cBhvr>
                                      <p:tavLst>
                                        <p:tav tm="0">
                                          <p:val>
                                            <p:strVal val="1+#ppt_w/2"/>
                                          </p:val>
                                        </p:tav>
                                        <p:tav tm="100000">
                                          <p:val>
                                            <p:strVal val="#ppt_x"/>
                                          </p:val>
                                        </p:tav>
                                      </p:tavLst>
                                    </p:anim>
                                    <p:anim calcmode="lin" valueType="num">
                                      <p:cBhvr additive="base">
                                        <p:cTn id="29" dur="500" fill="hold"/>
                                        <p:tgtEl>
                                          <p:spTgt spid="993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9334"/>
                                        </p:tgtEl>
                                        <p:attrNameLst>
                                          <p:attrName>style.visibility</p:attrName>
                                        </p:attrNameLst>
                                      </p:cBhvr>
                                      <p:to>
                                        <p:strVal val="visible"/>
                                      </p:to>
                                    </p:set>
                                    <p:animEffect transition="in" filter="wipe(left)">
                                      <p:cBhvr>
                                        <p:cTn id="34" dur="500"/>
                                        <p:tgtEl>
                                          <p:spTgt spid="9933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99335"/>
                                        </p:tgtEl>
                                        <p:attrNameLst>
                                          <p:attrName>style.visibility</p:attrName>
                                        </p:attrNameLst>
                                      </p:cBhvr>
                                      <p:to>
                                        <p:strVal val="visible"/>
                                      </p:to>
                                    </p:set>
                                    <p:anim calcmode="lin" valueType="num">
                                      <p:cBhvr additive="base">
                                        <p:cTn id="39" dur="500" fill="hold"/>
                                        <p:tgtEl>
                                          <p:spTgt spid="99335"/>
                                        </p:tgtEl>
                                        <p:attrNameLst>
                                          <p:attrName>ppt_x</p:attrName>
                                        </p:attrNameLst>
                                      </p:cBhvr>
                                      <p:tavLst>
                                        <p:tav tm="0">
                                          <p:val>
                                            <p:strVal val="0-#ppt_w/2"/>
                                          </p:val>
                                        </p:tav>
                                        <p:tav tm="100000">
                                          <p:val>
                                            <p:strVal val="#ppt_x"/>
                                          </p:val>
                                        </p:tav>
                                      </p:tavLst>
                                    </p:anim>
                                    <p:anim calcmode="lin" valueType="num">
                                      <p:cBhvr additive="base">
                                        <p:cTn id="40" dur="500" fill="hold"/>
                                        <p:tgtEl>
                                          <p:spTgt spid="9933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9336"/>
                                        </p:tgtEl>
                                        <p:attrNameLst>
                                          <p:attrName>style.visibility</p:attrName>
                                        </p:attrNameLst>
                                      </p:cBhvr>
                                      <p:to>
                                        <p:strVal val="visible"/>
                                      </p:to>
                                    </p:set>
                                    <p:anim calcmode="lin" valueType="num">
                                      <p:cBhvr additive="base">
                                        <p:cTn id="45" dur="500" fill="hold"/>
                                        <p:tgtEl>
                                          <p:spTgt spid="99336"/>
                                        </p:tgtEl>
                                        <p:attrNameLst>
                                          <p:attrName>ppt_x</p:attrName>
                                        </p:attrNameLst>
                                      </p:cBhvr>
                                      <p:tavLst>
                                        <p:tav tm="0">
                                          <p:val>
                                            <p:strVal val="#ppt_x"/>
                                          </p:val>
                                        </p:tav>
                                        <p:tav tm="100000">
                                          <p:val>
                                            <p:strVal val="#ppt_x"/>
                                          </p:val>
                                        </p:tav>
                                      </p:tavLst>
                                    </p:anim>
                                    <p:anim calcmode="lin" valueType="num">
                                      <p:cBhvr additive="base">
                                        <p:cTn id="46" dur="500" fill="hold"/>
                                        <p:tgtEl>
                                          <p:spTgt spid="9933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nodeType="clickEffect">
                                  <p:stCondLst>
                                    <p:cond delay="0"/>
                                  </p:stCondLst>
                                  <p:childTnLst>
                                    <p:set>
                                      <p:cBhvr>
                                        <p:cTn id="50" dur="1" fill="hold">
                                          <p:stCondLst>
                                            <p:cond delay="0"/>
                                          </p:stCondLst>
                                        </p:cTn>
                                        <p:tgtEl>
                                          <p:spTgt spid="99337"/>
                                        </p:tgtEl>
                                        <p:attrNameLst>
                                          <p:attrName>style.visibility</p:attrName>
                                        </p:attrNameLst>
                                      </p:cBhvr>
                                      <p:to>
                                        <p:strVal val="visible"/>
                                      </p:to>
                                    </p:set>
                                    <p:anim calcmode="lin" valueType="num">
                                      <p:cBhvr additive="base">
                                        <p:cTn id="51" dur="500" fill="hold"/>
                                        <p:tgtEl>
                                          <p:spTgt spid="99337"/>
                                        </p:tgtEl>
                                        <p:attrNameLst>
                                          <p:attrName>ppt_x</p:attrName>
                                        </p:attrNameLst>
                                      </p:cBhvr>
                                      <p:tavLst>
                                        <p:tav tm="0">
                                          <p:val>
                                            <p:strVal val="1+#ppt_w/2"/>
                                          </p:val>
                                        </p:tav>
                                        <p:tav tm="100000">
                                          <p:val>
                                            <p:strVal val="#ppt_x"/>
                                          </p:val>
                                        </p:tav>
                                      </p:tavLst>
                                    </p:anim>
                                    <p:anim calcmode="lin" valueType="num">
                                      <p:cBhvr additive="base">
                                        <p:cTn id="52" dur="500" fill="hold"/>
                                        <p:tgtEl>
                                          <p:spTgt spid="993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Text Box 4"/>
          <p:cNvSpPr txBox="1">
            <a:spLocks noChangeArrowheads="1"/>
          </p:cNvSpPr>
          <p:nvPr/>
        </p:nvSpPr>
        <p:spPr bwMode="auto">
          <a:xfrm>
            <a:off x="596516" y="512676"/>
            <a:ext cx="815489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1800" b="1" dirty="0"/>
              <a:t>    </a:t>
            </a:r>
            <a:r>
              <a:rPr kumimoji="1" lang="en-US" altLang="zh-CN" sz="1800" b="1" dirty="0" smtClean="0"/>
              <a:t>     </a:t>
            </a:r>
            <a:r>
              <a:rPr kumimoji="1" lang="en-US" altLang="zh-CN" sz="2000" b="1" dirty="0"/>
              <a:t>3.  </a:t>
            </a:r>
            <a:r>
              <a:rPr kumimoji="1" lang="zh-CN" altLang="en-US" sz="2000" b="1" dirty="0"/>
              <a:t>查表确定矩形花键配合</a:t>
            </a:r>
            <a:r>
              <a:rPr kumimoji="1" lang="en-US" altLang="zh-CN" sz="2000" b="1" dirty="0"/>
              <a:t>6</a:t>
            </a:r>
            <a:r>
              <a:rPr kumimoji="1" lang="en-US" altLang="zh-CN" sz="2000" b="1" dirty="0">
                <a:cs typeface="Arial" panose="020B0604020202020204" pitchFamily="34" charset="0"/>
              </a:rPr>
              <a:t>×28H7/g7×32H10/a11</a:t>
            </a:r>
            <a:r>
              <a:rPr kumimoji="1" lang="en-US" altLang="zh-CN" sz="2000" b="1" dirty="0"/>
              <a:t>×7H11/f9</a:t>
            </a:r>
            <a:r>
              <a:rPr kumimoji="1" lang="zh-CN" altLang="en-US" sz="2000" b="1" dirty="0"/>
              <a:t>中的内、外花键的极限偏差，画出尺寸公差带图，并指出该矩形花键配合为一般传动用还是精密传动用的，以及装配形式。</a:t>
            </a:r>
            <a:endParaRPr kumimoji="1" lang="zh-CN" altLang="en-US" sz="2000" b="1" dirty="0"/>
          </a:p>
        </p:txBody>
      </p:sp>
      <p:sp>
        <p:nvSpPr>
          <p:cNvPr id="107525" name="Rectangle 5"/>
          <p:cNvSpPr>
            <a:spLocks noChangeArrowheads="1"/>
          </p:cNvSpPr>
          <p:nvPr/>
        </p:nvSpPr>
        <p:spPr bwMode="auto">
          <a:xfrm>
            <a:off x="4765786" y="1547809"/>
            <a:ext cx="198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anose="02020603050405020304" pitchFamily="18" charset="0"/>
              </a:rPr>
              <a:t>答  案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sp>
        <p:nvSpPr>
          <p:cNvPr id="107528" name="Text Box 8"/>
          <p:cNvSpPr txBox="1">
            <a:spLocks noChangeArrowheads="1"/>
          </p:cNvSpPr>
          <p:nvPr/>
        </p:nvSpPr>
        <p:spPr bwMode="auto">
          <a:xfrm>
            <a:off x="1136576" y="3096352"/>
            <a:ext cx="51155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(2) </a:t>
            </a:r>
            <a:r>
              <a:rPr kumimoji="1" lang="zh-CN" altLang="en-US" sz="2400" b="1" dirty="0">
                <a:latin typeface="Times New Roman" panose="02020603050405020304" pitchFamily="18" charset="0"/>
              </a:rPr>
              <a:t>小径、大径和键宽尺寸公差带图 </a:t>
            </a:r>
            <a:endParaRPr kumimoji="1" lang="zh-CN" altLang="en-US" sz="2400" b="1" dirty="0">
              <a:latin typeface="Times New Roman" panose="02020603050405020304" pitchFamily="18" charset="0"/>
            </a:endParaRPr>
          </a:p>
        </p:txBody>
      </p:sp>
      <p:sp>
        <p:nvSpPr>
          <p:cNvPr id="107580" name="Text Box 60"/>
          <p:cNvSpPr txBox="1">
            <a:spLocks noChangeArrowheads="1"/>
          </p:cNvSpPr>
          <p:nvPr/>
        </p:nvSpPr>
        <p:spPr bwMode="auto">
          <a:xfrm>
            <a:off x="1064568" y="6012304"/>
            <a:ext cx="683594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dirty="0">
                <a:latin typeface="Times New Roman" panose="02020603050405020304" pitchFamily="18" charset="0"/>
              </a:rPr>
              <a:t>(3) </a:t>
            </a:r>
            <a:r>
              <a:rPr kumimoji="1" lang="zh-CN" altLang="en-US" sz="2400" b="1" dirty="0">
                <a:latin typeface="Times New Roman" panose="02020603050405020304" pitchFamily="18" charset="0"/>
              </a:rPr>
              <a:t>该花键为一般传动用紧滑动的装配型式。</a:t>
            </a:r>
            <a:endParaRPr kumimoji="1" lang="zh-CN" altLang="en-US" sz="2400" b="1" dirty="0">
              <a:latin typeface="Times New Roman" panose="02020603050405020304" pitchFamily="18" charset="0"/>
            </a:endParaRPr>
          </a:p>
        </p:txBody>
      </p:sp>
      <p:sp>
        <p:nvSpPr>
          <p:cNvPr id="56"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55445" name="Picture 14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4379" y="1533103"/>
            <a:ext cx="3516320" cy="432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46" name="Picture 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2235" y="2066625"/>
            <a:ext cx="5914811" cy="86660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47" name="Picture 1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9514" y="3630026"/>
            <a:ext cx="1628473" cy="2418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48" name="Picture 1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5809" y="3740659"/>
            <a:ext cx="1930450" cy="219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449" name="Picture 1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6299" y="3775692"/>
            <a:ext cx="1800200" cy="2236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9264" y="1376772"/>
            <a:ext cx="217170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wipe(left)">
                                      <p:cBhvr>
                                        <p:cTn id="7" dur="500"/>
                                        <p:tgtEl>
                                          <p:spTgt spid="1075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4994"/>
                                        </p:tgtEl>
                                        <p:attrNameLst>
                                          <p:attrName>style.visibility</p:attrName>
                                        </p:attrNameLst>
                                      </p:cBhvr>
                                      <p:to>
                                        <p:strVal val="visible"/>
                                      </p:to>
                                    </p:set>
                                    <p:anim calcmode="lin" valueType="num">
                                      <p:cBhvr additive="base">
                                        <p:cTn id="12" dur="500" fill="hold"/>
                                        <p:tgtEl>
                                          <p:spTgt spid="84994"/>
                                        </p:tgtEl>
                                        <p:attrNameLst>
                                          <p:attrName>ppt_x</p:attrName>
                                        </p:attrNameLst>
                                      </p:cBhvr>
                                      <p:tavLst>
                                        <p:tav tm="0">
                                          <p:val>
                                            <p:strVal val="1+#ppt_w/2"/>
                                          </p:val>
                                        </p:tav>
                                        <p:tav tm="100000">
                                          <p:val>
                                            <p:strVal val="#ppt_x"/>
                                          </p:val>
                                        </p:tav>
                                      </p:tavLst>
                                    </p:anim>
                                    <p:anim calcmode="lin" valueType="num">
                                      <p:cBhvr additive="base">
                                        <p:cTn id="13" dur="500" fill="hold"/>
                                        <p:tgtEl>
                                          <p:spTgt spid="8499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5445"/>
                                        </p:tgtEl>
                                        <p:attrNameLst>
                                          <p:attrName>style.visibility</p:attrName>
                                        </p:attrNameLst>
                                      </p:cBhvr>
                                      <p:to>
                                        <p:strVal val="visible"/>
                                      </p:to>
                                    </p:set>
                                    <p:animEffect transition="in" filter="wipe(left)">
                                      <p:cBhvr>
                                        <p:cTn id="18" dur="500"/>
                                        <p:tgtEl>
                                          <p:spTgt spid="554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7525"/>
                                        </p:tgtEl>
                                        <p:attrNameLst>
                                          <p:attrName>style.visibility</p:attrName>
                                        </p:attrNameLst>
                                      </p:cBhvr>
                                      <p:to>
                                        <p:strVal val="visible"/>
                                      </p:to>
                                    </p:set>
                                    <p:animEffect transition="in" filter="wipe(left)">
                                      <p:cBhvr>
                                        <p:cTn id="23" dur="500"/>
                                        <p:tgtEl>
                                          <p:spTgt spid="10752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5446"/>
                                        </p:tgtEl>
                                        <p:attrNameLst>
                                          <p:attrName>style.visibility</p:attrName>
                                        </p:attrNameLst>
                                      </p:cBhvr>
                                      <p:to>
                                        <p:strVal val="visible"/>
                                      </p:to>
                                    </p:set>
                                    <p:animEffect transition="in" filter="wipe(left)">
                                      <p:cBhvr>
                                        <p:cTn id="28" dur="500"/>
                                        <p:tgtEl>
                                          <p:spTgt spid="5544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7528"/>
                                        </p:tgtEl>
                                        <p:attrNameLst>
                                          <p:attrName>style.visibility</p:attrName>
                                        </p:attrNameLst>
                                      </p:cBhvr>
                                      <p:to>
                                        <p:strVal val="visible"/>
                                      </p:to>
                                    </p:set>
                                    <p:animEffect transition="in" filter="wipe(left)">
                                      <p:cBhvr>
                                        <p:cTn id="33" dur="500"/>
                                        <p:tgtEl>
                                          <p:spTgt spid="10752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55447"/>
                                        </p:tgtEl>
                                        <p:attrNameLst>
                                          <p:attrName>style.visibility</p:attrName>
                                        </p:attrNameLst>
                                      </p:cBhvr>
                                      <p:to>
                                        <p:strVal val="visible"/>
                                      </p:to>
                                    </p:set>
                                    <p:anim calcmode="lin" valueType="num">
                                      <p:cBhvr additive="base">
                                        <p:cTn id="38" dur="500" fill="hold"/>
                                        <p:tgtEl>
                                          <p:spTgt spid="55447"/>
                                        </p:tgtEl>
                                        <p:attrNameLst>
                                          <p:attrName>ppt_x</p:attrName>
                                        </p:attrNameLst>
                                      </p:cBhvr>
                                      <p:tavLst>
                                        <p:tav tm="0">
                                          <p:val>
                                            <p:strVal val="0-#ppt_w/2"/>
                                          </p:val>
                                        </p:tav>
                                        <p:tav tm="100000">
                                          <p:val>
                                            <p:strVal val="#ppt_x"/>
                                          </p:val>
                                        </p:tav>
                                      </p:tavLst>
                                    </p:anim>
                                    <p:anim calcmode="lin" valueType="num">
                                      <p:cBhvr additive="base">
                                        <p:cTn id="39" dur="500" fill="hold"/>
                                        <p:tgtEl>
                                          <p:spTgt spid="55447"/>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55448"/>
                                        </p:tgtEl>
                                        <p:attrNameLst>
                                          <p:attrName>style.visibility</p:attrName>
                                        </p:attrNameLst>
                                      </p:cBhvr>
                                      <p:to>
                                        <p:strVal val="visible"/>
                                      </p:to>
                                    </p:set>
                                    <p:animEffect transition="in" filter="wipe(up)">
                                      <p:cBhvr>
                                        <p:cTn id="44" dur="500"/>
                                        <p:tgtEl>
                                          <p:spTgt spid="55448"/>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55449"/>
                                        </p:tgtEl>
                                        <p:attrNameLst>
                                          <p:attrName>style.visibility</p:attrName>
                                        </p:attrNameLst>
                                      </p:cBhvr>
                                      <p:to>
                                        <p:strVal val="visible"/>
                                      </p:to>
                                    </p:set>
                                    <p:anim calcmode="lin" valueType="num">
                                      <p:cBhvr additive="base">
                                        <p:cTn id="49" dur="500" fill="hold"/>
                                        <p:tgtEl>
                                          <p:spTgt spid="55449"/>
                                        </p:tgtEl>
                                        <p:attrNameLst>
                                          <p:attrName>ppt_x</p:attrName>
                                        </p:attrNameLst>
                                      </p:cBhvr>
                                      <p:tavLst>
                                        <p:tav tm="0">
                                          <p:val>
                                            <p:strVal val="1+#ppt_w/2"/>
                                          </p:val>
                                        </p:tav>
                                        <p:tav tm="100000">
                                          <p:val>
                                            <p:strVal val="#ppt_x"/>
                                          </p:val>
                                        </p:tav>
                                      </p:tavLst>
                                    </p:anim>
                                    <p:anim calcmode="lin" valueType="num">
                                      <p:cBhvr additive="base">
                                        <p:cTn id="50" dur="500" fill="hold"/>
                                        <p:tgtEl>
                                          <p:spTgt spid="5544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7580"/>
                                        </p:tgtEl>
                                        <p:attrNameLst>
                                          <p:attrName>style.visibility</p:attrName>
                                        </p:attrNameLst>
                                      </p:cBhvr>
                                      <p:to>
                                        <p:strVal val="visible"/>
                                      </p:to>
                                    </p:set>
                                    <p:animEffect transition="in" filter="wipe(left)">
                                      <p:cBhvr>
                                        <p:cTn id="55" dur="500"/>
                                        <p:tgtEl>
                                          <p:spTgt spid="107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autoUpdateAnimBg="0"/>
      <p:bldP spid="107528" grpId="0"/>
      <p:bldP spid="10758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3" name="Rectangle 5"/>
          <p:cNvSpPr>
            <a:spLocks noChangeArrowheads="1"/>
          </p:cNvSpPr>
          <p:nvPr/>
        </p:nvSpPr>
        <p:spPr bwMode="auto">
          <a:xfrm>
            <a:off x="1736076" y="623358"/>
            <a:ext cx="6853328"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800" b="1" dirty="0"/>
              <a:t>第</a:t>
            </a:r>
            <a:r>
              <a:rPr kumimoji="1" lang="en-US" altLang="zh-CN" sz="2800" b="1" dirty="0"/>
              <a:t>9</a:t>
            </a:r>
            <a:r>
              <a:rPr kumimoji="1" lang="zh-CN" altLang="en-US" sz="2800" b="1" dirty="0"/>
              <a:t>章  螺纹结合的精度设计与检测 </a:t>
            </a:r>
            <a:r>
              <a:rPr kumimoji="1" lang="en-US" altLang="zh-CN" sz="2000" b="1" dirty="0" smtClean="0">
                <a:solidFill>
                  <a:srgbClr val="CC00FF"/>
                </a:solidFill>
              </a:rPr>
              <a:t>(P</a:t>
            </a:r>
            <a:r>
              <a:rPr kumimoji="1" lang="en-US" altLang="zh-CN" sz="2000" b="1" i="1" dirty="0" smtClean="0">
                <a:solidFill>
                  <a:srgbClr val="CC00FF"/>
                </a:solidFill>
              </a:rPr>
              <a:t>202</a:t>
            </a:r>
            <a:r>
              <a:rPr kumimoji="1" lang="en-US" altLang="zh-CN" sz="2000" b="1" dirty="0" smtClean="0">
                <a:solidFill>
                  <a:srgbClr val="CC00FF"/>
                </a:solidFill>
              </a:rPr>
              <a:t>)</a:t>
            </a:r>
            <a:endParaRPr kumimoji="1" lang="zh-CN" altLang="en-US" sz="2000" b="1" dirty="0">
              <a:solidFill>
                <a:srgbClr val="CC00FF"/>
              </a:solidFill>
            </a:endParaRPr>
          </a:p>
        </p:txBody>
      </p:sp>
      <p:sp>
        <p:nvSpPr>
          <p:cNvPr id="109574" name="Text Box 6"/>
          <p:cNvSpPr txBox="1">
            <a:spLocks noChangeArrowheads="1"/>
          </p:cNvSpPr>
          <p:nvPr/>
        </p:nvSpPr>
        <p:spPr bwMode="auto">
          <a:xfrm>
            <a:off x="757386" y="1160748"/>
            <a:ext cx="8012038" cy="125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700" b="1" dirty="0">
                <a:latin typeface="Times New Roman" panose="02020603050405020304" pitchFamily="18" charset="0"/>
              </a:rPr>
              <a:t>      </a:t>
            </a:r>
            <a:r>
              <a:rPr kumimoji="1" lang="en-US" altLang="zh-CN" sz="2700" b="1" dirty="0" smtClean="0">
                <a:latin typeface="Times New Roman" panose="02020603050405020304" pitchFamily="18" charset="0"/>
              </a:rPr>
              <a:t>    </a:t>
            </a:r>
            <a:r>
              <a:rPr kumimoji="1" lang="en-US" altLang="zh-CN" sz="2400" b="1" dirty="0">
                <a:latin typeface="Times New Roman" panose="02020603050405020304" pitchFamily="18" charset="0"/>
              </a:rPr>
              <a:t>1.</a:t>
            </a:r>
            <a:r>
              <a:rPr kumimoji="1" lang="zh-CN" altLang="en-US" sz="2400" b="1" dirty="0">
                <a:latin typeface="Times New Roman" panose="02020603050405020304" pitchFamily="18" charset="0"/>
              </a:rPr>
              <a:t>在大量生产中应用紧固螺纹连接件，标准推荐采用 </a:t>
            </a:r>
            <a:r>
              <a:rPr kumimoji="1" lang="en-US" altLang="zh-CN" sz="2400" b="1" dirty="0">
                <a:solidFill>
                  <a:srgbClr val="FF3300"/>
                </a:solidFill>
                <a:latin typeface="Times New Roman" panose="02020603050405020304" pitchFamily="18" charset="0"/>
              </a:rPr>
              <a:t>6H</a:t>
            </a:r>
            <a:r>
              <a:rPr kumimoji="1" lang="zh-CN" altLang="en-US" sz="2400" b="1" dirty="0">
                <a:solidFill>
                  <a:srgbClr val="FF3300"/>
                </a:solidFill>
                <a:latin typeface="Times New Roman" panose="02020603050405020304" pitchFamily="18" charset="0"/>
              </a:rPr>
              <a:t>／</a:t>
            </a:r>
            <a:r>
              <a:rPr kumimoji="1" lang="en-US" altLang="zh-CN" sz="2400" b="1" dirty="0">
                <a:solidFill>
                  <a:srgbClr val="FF3300"/>
                </a:solidFill>
                <a:latin typeface="Times New Roman" panose="02020603050405020304" pitchFamily="18" charset="0"/>
              </a:rPr>
              <a:t>6g</a:t>
            </a:r>
            <a:r>
              <a:rPr kumimoji="1" lang="zh-CN" altLang="en-US" sz="2400" b="1" dirty="0">
                <a:latin typeface="Times New Roman" panose="02020603050405020304" pitchFamily="18" charset="0"/>
              </a:rPr>
              <a:t>，其尺寸为</a:t>
            </a:r>
            <a:r>
              <a:rPr kumimoji="1" lang="en-US" altLang="zh-CN" sz="2400" b="1" dirty="0">
                <a:latin typeface="Times New Roman" panose="02020603050405020304" pitchFamily="18" charset="0"/>
              </a:rPr>
              <a:t>M20×2</a:t>
            </a:r>
            <a:r>
              <a:rPr kumimoji="1" lang="zh-CN" altLang="en-US" sz="2400" b="1" dirty="0">
                <a:latin typeface="Times New Roman" panose="02020603050405020304" pitchFamily="18" charset="0"/>
              </a:rPr>
              <a:t>时，则内、外螺纹的实际中径尺寸变化范围？结合后中径最小保证间隙等于多少？</a:t>
            </a:r>
            <a:endParaRPr kumimoji="1" lang="zh-CN" altLang="en-US" sz="2400" b="1" dirty="0">
              <a:latin typeface="Times New Roman" panose="02020603050405020304" pitchFamily="18" charset="0"/>
            </a:endParaRPr>
          </a:p>
        </p:txBody>
      </p:sp>
      <p:sp>
        <p:nvSpPr>
          <p:cNvPr id="109588" name="Rectangle 20"/>
          <p:cNvSpPr>
            <a:spLocks noChangeArrowheads="1"/>
          </p:cNvSpPr>
          <p:nvPr/>
        </p:nvSpPr>
        <p:spPr bwMode="auto">
          <a:xfrm>
            <a:off x="1603648" y="2384884"/>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109597" name="Text Box 29"/>
          <p:cNvSpPr txBox="1">
            <a:spLocks noChangeArrowheads="1"/>
          </p:cNvSpPr>
          <p:nvPr/>
        </p:nvSpPr>
        <p:spPr bwMode="auto">
          <a:xfrm>
            <a:off x="1343984" y="2853246"/>
            <a:ext cx="38970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a:t>
            </a:r>
            <a:r>
              <a:rPr lang="en-US" altLang="zh-CN" sz="2400" b="1" dirty="0"/>
              <a:t>1</a:t>
            </a:r>
            <a:r>
              <a:rPr lang="zh-CN" altLang="en-US" sz="2400" b="1" dirty="0"/>
              <a:t>） 画中径公差带图 ：</a:t>
            </a:r>
            <a:endParaRPr lang="zh-CN" altLang="en-US" sz="2400" b="1" dirty="0"/>
          </a:p>
        </p:txBody>
      </p:sp>
      <p:sp>
        <p:nvSpPr>
          <p:cNvPr id="2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56631" name="Picture 3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32223" y="3320988"/>
            <a:ext cx="4361394" cy="93610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633" name="Picture 3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628" y="4401108"/>
            <a:ext cx="4468354" cy="9001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636" name="Picture 3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5189" y="5481228"/>
            <a:ext cx="7534275" cy="4095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637" name="Picture 3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6440" y="2384884"/>
            <a:ext cx="2667000"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wipe(left)">
                                      <p:cBhvr>
                                        <p:cTn id="7" dur="500"/>
                                        <p:tgtEl>
                                          <p:spTgt spid="1095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9574"/>
                                        </p:tgtEl>
                                        <p:attrNameLst>
                                          <p:attrName>style.visibility</p:attrName>
                                        </p:attrNameLst>
                                      </p:cBhvr>
                                      <p:to>
                                        <p:strVal val="visible"/>
                                      </p:to>
                                    </p:set>
                                    <p:animEffect transition="in" filter="wipe(left)">
                                      <p:cBhvr>
                                        <p:cTn id="12" dur="500"/>
                                        <p:tgtEl>
                                          <p:spTgt spid="1095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588"/>
                                        </p:tgtEl>
                                        <p:attrNameLst>
                                          <p:attrName>style.visibility</p:attrName>
                                        </p:attrNameLst>
                                      </p:cBhvr>
                                      <p:to>
                                        <p:strVal val="visible"/>
                                      </p:to>
                                    </p:set>
                                    <p:animEffect transition="in" filter="wipe(left)">
                                      <p:cBhvr>
                                        <p:cTn id="17" dur="500"/>
                                        <p:tgtEl>
                                          <p:spTgt spid="10958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9597"/>
                                        </p:tgtEl>
                                        <p:attrNameLst>
                                          <p:attrName>style.visibility</p:attrName>
                                        </p:attrNameLst>
                                      </p:cBhvr>
                                      <p:to>
                                        <p:strVal val="visible"/>
                                      </p:to>
                                    </p:set>
                                    <p:animEffect transition="in" filter="wipe(left)">
                                      <p:cBhvr>
                                        <p:cTn id="22" dur="500"/>
                                        <p:tgtEl>
                                          <p:spTgt spid="10959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6637"/>
                                        </p:tgtEl>
                                        <p:attrNameLst>
                                          <p:attrName>style.visibility</p:attrName>
                                        </p:attrNameLst>
                                      </p:cBhvr>
                                      <p:to>
                                        <p:strVal val="visible"/>
                                      </p:to>
                                    </p:set>
                                    <p:anim calcmode="lin" valueType="num">
                                      <p:cBhvr additive="base">
                                        <p:cTn id="27" dur="500" fill="hold"/>
                                        <p:tgtEl>
                                          <p:spTgt spid="56637"/>
                                        </p:tgtEl>
                                        <p:attrNameLst>
                                          <p:attrName>ppt_x</p:attrName>
                                        </p:attrNameLst>
                                      </p:cBhvr>
                                      <p:tavLst>
                                        <p:tav tm="0">
                                          <p:val>
                                            <p:strVal val="1+#ppt_w/2"/>
                                          </p:val>
                                        </p:tav>
                                        <p:tav tm="100000">
                                          <p:val>
                                            <p:strVal val="#ppt_x"/>
                                          </p:val>
                                        </p:tav>
                                      </p:tavLst>
                                    </p:anim>
                                    <p:anim calcmode="lin" valueType="num">
                                      <p:cBhvr additive="base">
                                        <p:cTn id="28" dur="500" fill="hold"/>
                                        <p:tgtEl>
                                          <p:spTgt spid="5663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6631"/>
                                        </p:tgtEl>
                                        <p:attrNameLst>
                                          <p:attrName>style.visibility</p:attrName>
                                        </p:attrNameLst>
                                      </p:cBhvr>
                                      <p:to>
                                        <p:strVal val="visible"/>
                                      </p:to>
                                    </p:set>
                                    <p:animEffect transition="in" filter="wipe(left)">
                                      <p:cBhvr>
                                        <p:cTn id="33" dur="500"/>
                                        <p:tgtEl>
                                          <p:spTgt spid="566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56633"/>
                                        </p:tgtEl>
                                        <p:attrNameLst>
                                          <p:attrName>style.visibility</p:attrName>
                                        </p:attrNameLst>
                                      </p:cBhvr>
                                      <p:to>
                                        <p:strVal val="visible"/>
                                      </p:to>
                                    </p:set>
                                    <p:animEffect transition="in" filter="wipe(left)">
                                      <p:cBhvr>
                                        <p:cTn id="38" dur="500"/>
                                        <p:tgtEl>
                                          <p:spTgt spid="566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6636"/>
                                        </p:tgtEl>
                                        <p:attrNameLst>
                                          <p:attrName>style.visibility</p:attrName>
                                        </p:attrNameLst>
                                      </p:cBhvr>
                                      <p:to>
                                        <p:strVal val="visible"/>
                                      </p:to>
                                    </p:set>
                                    <p:animEffect transition="in" filter="wipe(left)">
                                      <p:cBhvr>
                                        <p:cTn id="43" dur="500"/>
                                        <p:tgtEl>
                                          <p:spTgt spid="5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4" grpId="0" autoUpdateAnimBg="0"/>
      <p:bldP spid="109588" grpId="0" autoUpdateAnimBg="0"/>
      <p:bldP spid="10959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12" name="Rectangle 20"/>
          <p:cNvSpPr>
            <a:spLocks noChangeArrowheads="1"/>
          </p:cNvSpPr>
          <p:nvPr/>
        </p:nvSpPr>
        <p:spPr bwMode="auto">
          <a:xfrm>
            <a:off x="857895" y="525704"/>
            <a:ext cx="805554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000" b="1" dirty="0" smtClean="0"/>
              <a:t>            2</a:t>
            </a:r>
            <a:r>
              <a:rPr kumimoji="1" lang="en-US" altLang="zh-CN" sz="2000" b="1" dirty="0"/>
              <a:t>.</a:t>
            </a:r>
            <a:r>
              <a:rPr kumimoji="1" lang="zh-CN" altLang="en-US" sz="2000" b="1" dirty="0"/>
              <a:t>某一螺纹尺寸要求为</a:t>
            </a:r>
            <a:r>
              <a:rPr kumimoji="1" lang="en-US" altLang="zh-CN" sz="2000" b="1" dirty="0"/>
              <a:t>M12×1</a:t>
            </a:r>
            <a:r>
              <a:rPr kumimoji="1" lang="zh-CN" altLang="en-US" sz="2000" b="1" dirty="0"/>
              <a:t>－</a:t>
            </a:r>
            <a:r>
              <a:rPr kumimoji="1" lang="en-US" altLang="zh-CN" sz="2000" b="1" dirty="0"/>
              <a:t>6h</a:t>
            </a:r>
            <a:r>
              <a:rPr kumimoji="1" lang="zh-CN" altLang="en-US" sz="2000" b="1" dirty="0"/>
              <a:t>，今测得实际</a:t>
            </a:r>
            <a:r>
              <a:rPr kumimoji="1" lang="zh-CN" altLang="en-US" sz="2000" b="1" dirty="0" smtClean="0"/>
              <a:t>中径  </a:t>
            </a:r>
            <a:r>
              <a:rPr kumimoji="1" lang="en-US" altLang="zh-CN" sz="2000" b="1" i="1" dirty="0" smtClean="0"/>
              <a:t>d</a:t>
            </a:r>
            <a:r>
              <a:rPr kumimoji="1" lang="en-US" altLang="zh-CN" sz="2000" b="1" baseline="-25000" dirty="0" smtClean="0"/>
              <a:t>2a</a:t>
            </a:r>
            <a:r>
              <a:rPr kumimoji="1" lang="en-US" altLang="zh-CN" sz="2000" b="1" dirty="0" smtClean="0"/>
              <a:t> </a:t>
            </a:r>
            <a:r>
              <a:rPr kumimoji="1" lang="en-US" altLang="zh-CN" sz="2000" b="1" dirty="0"/>
              <a:t>= 11.304mm</a:t>
            </a:r>
            <a:r>
              <a:rPr kumimoji="1" lang="zh-CN" altLang="en-US" sz="2000" b="1" dirty="0" smtClean="0"/>
              <a:t>，实际</a:t>
            </a:r>
            <a:r>
              <a:rPr kumimoji="1" lang="zh-CN" altLang="en-US" sz="2000" b="1" dirty="0"/>
              <a:t>顶径</a:t>
            </a:r>
            <a:r>
              <a:rPr kumimoji="1" lang="en-US" altLang="zh-CN" sz="2000" b="1" i="1" dirty="0"/>
              <a:t>d</a:t>
            </a:r>
            <a:r>
              <a:rPr kumimoji="1" lang="en-US" altLang="zh-CN" sz="2000" b="1" baseline="-25000" dirty="0"/>
              <a:t>a</a:t>
            </a:r>
            <a:r>
              <a:rPr kumimoji="1" lang="en-US" altLang="zh-CN" sz="2000" b="1" dirty="0"/>
              <a:t> = 11.815mm</a:t>
            </a:r>
            <a:r>
              <a:rPr kumimoji="1" lang="zh-CN" altLang="en-US" sz="2000" b="1" dirty="0"/>
              <a:t>，螺距累积偏差</a:t>
            </a:r>
            <a:r>
              <a:rPr kumimoji="1" lang="en-US" altLang="zh-CN" sz="2000" b="1" dirty="0"/>
              <a:t>Δ</a:t>
            </a:r>
            <a:r>
              <a:rPr kumimoji="1" lang="en-US" altLang="zh-CN" sz="2000" b="1" i="1" dirty="0"/>
              <a:t>P</a:t>
            </a:r>
            <a:r>
              <a:rPr kumimoji="1" lang="en-US" altLang="zh-CN" sz="2000" b="1" baseline="-25000" dirty="0"/>
              <a:t>∑</a:t>
            </a:r>
            <a:r>
              <a:rPr kumimoji="1" lang="en-US" altLang="zh-CN" sz="2000" b="1" dirty="0"/>
              <a:t> = - 0.02 </a:t>
            </a:r>
            <a:r>
              <a:rPr kumimoji="1" lang="zh-CN" altLang="en-US" sz="2000" b="1" dirty="0"/>
              <a:t>，牙侧角偏差</a:t>
            </a:r>
            <a:r>
              <a:rPr kumimoji="1" lang="zh-CN" altLang="en-US" sz="2000" b="1" dirty="0" smtClean="0"/>
              <a:t>分别</a:t>
            </a:r>
            <a:r>
              <a:rPr kumimoji="1" lang="zh-CN" altLang="en-US" sz="2000" b="1" dirty="0"/>
              <a:t>为</a:t>
            </a:r>
            <a:r>
              <a:rPr kumimoji="1" lang="en-US" altLang="zh-CN" sz="2000" b="1" dirty="0"/>
              <a:t>Δ</a:t>
            </a:r>
            <a:r>
              <a:rPr kumimoji="1" lang="en-US" altLang="zh-CN" sz="2000" b="1" i="1" dirty="0">
                <a:latin typeface="Cambria Math" panose="02040503050406030204" pitchFamily="18" charset="0"/>
              </a:rPr>
              <a:t>𝝱</a:t>
            </a:r>
            <a:r>
              <a:rPr kumimoji="1" lang="en-US" altLang="zh-CN" sz="2000" b="1" baseline="-25000" dirty="0"/>
              <a:t>1</a:t>
            </a:r>
            <a:r>
              <a:rPr kumimoji="1" lang="en-US" altLang="zh-CN" sz="2000" b="1" dirty="0"/>
              <a:t>= +25′ </a:t>
            </a:r>
            <a:r>
              <a:rPr kumimoji="1" lang="zh-CN" altLang="en-US" sz="2000" b="1" dirty="0"/>
              <a:t>，</a:t>
            </a:r>
            <a:r>
              <a:rPr kumimoji="1" lang="en-US" altLang="zh-CN" sz="2000" b="1" dirty="0"/>
              <a:t>Δ</a:t>
            </a:r>
            <a:r>
              <a:rPr kumimoji="1" lang="en-US" altLang="zh-CN" sz="2000" b="1" i="1" dirty="0">
                <a:latin typeface="Cambria Math" panose="02040503050406030204" pitchFamily="18" charset="0"/>
              </a:rPr>
              <a:t>𝝱</a:t>
            </a:r>
            <a:r>
              <a:rPr kumimoji="1" lang="en-US" altLang="zh-CN" sz="2000" b="1" baseline="-25000" dirty="0"/>
              <a:t>2</a:t>
            </a:r>
            <a:r>
              <a:rPr kumimoji="1" lang="en-US" altLang="zh-CN" sz="2000" b="1" dirty="0"/>
              <a:t> = - 20′</a:t>
            </a:r>
            <a:r>
              <a:rPr kumimoji="1" lang="zh-CN" altLang="en-US" sz="2000" b="1" dirty="0"/>
              <a:t>，试判断该螺纹零件尺寸是否</a:t>
            </a:r>
            <a:r>
              <a:rPr kumimoji="1" lang="zh-CN" altLang="en-US" sz="2000" b="1" dirty="0" smtClean="0"/>
              <a:t>合格？为什么？</a:t>
            </a:r>
            <a:endParaRPr kumimoji="1" lang="zh-CN" altLang="en-US" sz="2000" b="1" dirty="0"/>
          </a:p>
        </p:txBody>
      </p:sp>
      <p:sp>
        <p:nvSpPr>
          <p:cNvPr id="110613" name="Rectangle 21"/>
          <p:cNvSpPr>
            <a:spLocks noChangeArrowheads="1"/>
          </p:cNvSpPr>
          <p:nvPr/>
        </p:nvSpPr>
        <p:spPr bwMode="auto">
          <a:xfrm>
            <a:off x="1301470" y="1819526"/>
            <a:ext cx="15272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000" b="1" dirty="0">
                <a:solidFill>
                  <a:srgbClr val="CC00FF"/>
                </a:solidFill>
                <a:latin typeface="Times New Roman" panose="02020603050405020304" pitchFamily="18" charset="0"/>
              </a:rPr>
              <a:t>答  案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sp>
        <p:nvSpPr>
          <p:cNvPr id="110614" name="Text Box 22"/>
          <p:cNvSpPr txBox="1">
            <a:spLocks noChangeArrowheads="1"/>
          </p:cNvSpPr>
          <p:nvPr/>
        </p:nvSpPr>
        <p:spPr bwMode="auto">
          <a:xfrm>
            <a:off x="1325178" y="3865367"/>
            <a:ext cx="387985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smtClean="0">
                <a:latin typeface="Times New Roman" panose="02020603050405020304" pitchFamily="18" charset="0"/>
              </a:rPr>
              <a:t>（</a:t>
            </a:r>
            <a:r>
              <a:rPr kumimoji="1" lang="en-US" altLang="zh-CN" sz="2000" b="1" dirty="0" smtClean="0">
                <a:latin typeface="Times New Roman" panose="02020603050405020304" pitchFamily="18" charset="0"/>
              </a:rPr>
              <a:t>3</a:t>
            </a:r>
            <a:r>
              <a:rPr kumimoji="1" lang="zh-CN" altLang="en-US" sz="2000" b="1" dirty="0" smtClean="0">
                <a:latin typeface="Times New Roman" panose="02020603050405020304" pitchFamily="18" charset="0"/>
              </a:rPr>
              <a:t>）</a:t>
            </a:r>
            <a:r>
              <a:rPr kumimoji="1" lang="zh-CN" altLang="en-US" sz="2000" b="1" dirty="0">
                <a:latin typeface="Times New Roman" panose="02020603050405020304" pitchFamily="18" charset="0"/>
              </a:rPr>
              <a:t>画顶径公差带图</a:t>
            </a:r>
            <a:endParaRPr kumimoji="1" lang="zh-CN" altLang="en-US" sz="2000" b="1" dirty="0">
              <a:latin typeface="Times New Roman" panose="02020603050405020304" pitchFamily="18" charset="0"/>
            </a:endParaRPr>
          </a:p>
        </p:txBody>
      </p:sp>
      <p:sp>
        <p:nvSpPr>
          <p:cNvPr id="110632" name="Text Box 40"/>
          <p:cNvSpPr txBox="1">
            <a:spLocks noChangeArrowheads="1"/>
          </p:cNvSpPr>
          <p:nvPr/>
        </p:nvSpPr>
        <p:spPr bwMode="auto">
          <a:xfrm>
            <a:off x="2225278" y="2227942"/>
            <a:ext cx="387985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smtClean="0">
                <a:latin typeface="Times New Roman" panose="02020603050405020304" pitchFamily="18" charset="0"/>
              </a:rPr>
              <a:t>（</a:t>
            </a:r>
            <a:r>
              <a:rPr kumimoji="1" lang="en-US" altLang="zh-CN" sz="2000" b="1" dirty="0" smtClean="0">
                <a:latin typeface="Times New Roman" panose="02020603050405020304" pitchFamily="18" charset="0"/>
              </a:rPr>
              <a:t>2</a:t>
            </a:r>
            <a:r>
              <a:rPr kumimoji="1" lang="zh-CN" altLang="en-US" sz="2000" b="1" dirty="0" smtClean="0">
                <a:latin typeface="Times New Roman" panose="02020603050405020304" pitchFamily="18" charset="0"/>
              </a:rPr>
              <a:t>）</a:t>
            </a:r>
            <a:r>
              <a:rPr kumimoji="1" lang="zh-CN" altLang="en-US" sz="2000" b="1" dirty="0">
                <a:latin typeface="Times New Roman" panose="02020603050405020304" pitchFamily="18" charset="0"/>
              </a:rPr>
              <a:t>判断中径合格性</a:t>
            </a:r>
            <a:endParaRPr kumimoji="1" lang="zh-CN" altLang="en-US" sz="2000" b="1" dirty="0">
              <a:latin typeface="Times New Roman" panose="02020603050405020304" pitchFamily="18" charset="0"/>
            </a:endParaRPr>
          </a:p>
        </p:txBody>
      </p:sp>
      <p:sp>
        <p:nvSpPr>
          <p:cNvPr id="110637" name="Text Box 45"/>
          <p:cNvSpPr txBox="1">
            <a:spLocks noChangeArrowheads="1"/>
          </p:cNvSpPr>
          <p:nvPr/>
        </p:nvSpPr>
        <p:spPr bwMode="auto">
          <a:xfrm>
            <a:off x="1325178" y="4212189"/>
            <a:ext cx="387985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smtClean="0">
                <a:latin typeface="Times New Roman" panose="02020603050405020304" pitchFamily="18" charset="0"/>
              </a:rPr>
              <a:t>（</a:t>
            </a:r>
            <a:r>
              <a:rPr kumimoji="1" lang="en-US" altLang="zh-CN" sz="2000" b="1" dirty="0" smtClean="0">
                <a:latin typeface="Times New Roman" panose="02020603050405020304" pitchFamily="18" charset="0"/>
              </a:rPr>
              <a:t>4</a:t>
            </a:r>
            <a:r>
              <a:rPr kumimoji="1" lang="zh-CN" altLang="en-US" sz="2000" b="1" dirty="0" smtClean="0">
                <a:latin typeface="Times New Roman" panose="02020603050405020304" pitchFamily="18" charset="0"/>
              </a:rPr>
              <a:t>）</a:t>
            </a:r>
            <a:r>
              <a:rPr kumimoji="1" lang="zh-CN" altLang="en-US" sz="2000" b="1" dirty="0">
                <a:latin typeface="Times New Roman" panose="02020603050405020304" pitchFamily="18" charset="0"/>
              </a:rPr>
              <a:t>判断顶径合格性</a:t>
            </a:r>
            <a:endParaRPr kumimoji="1" lang="zh-CN" altLang="en-US" sz="2000" b="1" dirty="0">
              <a:latin typeface="Times New Roman" panose="02020603050405020304" pitchFamily="18" charset="0"/>
            </a:endParaRPr>
          </a:p>
        </p:txBody>
      </p:sp>
      <p:sp>
        <p:nvSpPr>
          <p:cNvPr id="110651" name="Text Box 59"/>
          <p:cNvSpPr txBox="1">
            <a:spLocks noChangeArrowheads="1"/>
          </p:cNvSpPr>
          <p:nvPr/>
        </p:nvSpPr>
        <p:spPr bwMode="auto">
          <a:xfrm>
            <a:off x="2186308" y="1849143"/>
            <a:ext cx="3879850"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smtClean="0">
                <a:latin typeface="Times New Roman" panose="02020603050405020304" pitchFamily="18" charset="0"/>
              </a:rPr>
              <a:t>（</a:t>
            </a:r>
            <a:r>
              <a:rPr kumimoji="1" lang="en-US" altLang="zh-CN" sz="2000" b="1" dirty="0" smtClean="0">
                <a:latin typeface="Times New Roman" panose="02020603050405020304" pitchFamily="18" charset="0"/>
              </a:rPr>
              <a:t>1</a:t>
            </a:r>
            <a:r>
              <a:rPr kumimoji="1" lang="zh-CN" altLang="en-US" sz="2000" b="1" dirty="0" smtClean="0">
                <a:latin typeface="Times New Roman" panose="02020603050405020304" pitchFamily="18" charset="0"/>
              </a:rPr>
              <a:t>）</a:t>
            </a:r>
            <a:r>
              <a:rPr kumimoji="1" lang="zh-CN" altLang="en-US" sz="2000" b="1" dirty="0">
                <a:latin typeface="Times New Roman" panose="02020603050405020304" pitchFamily="18" charset="0"/>
              </a:rPr>
              <a:t>画中径公差带图</a:t>
            </a:r>
            <a:endParaRPr kumimoji="1" lang="zh-CN" altLang="en-US" sz="2000" b="1" dirty="0">
              <a:latin typeface="Times New Roman" panose="02020603050405020304" pitchFamily="18" charset="0"/>
            </a:endParaRPr>
          </a:p>
        </p:txBody>
      </p:sp>
      <p:sp>
        <p:nvSpPr>
          <p:cNvPr id="110657" name="Text Box 65"/>
          <p:cNvSpPr txBox="1">
            <a:spLocks noChangeArrowheads="1"/>
          </p:cNvSpPr>
          <p:nvPr/>
        </p:nvSpPr>
        <p:spPr bwMode="auto">
          <a:xfrm>
            <a:off x="1352600" y="5557555"/>
            <a:ext cx="4321797" cy="84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5</a:t>
            </a:r>
            <a:r>
              <a:rPr kumimoji="1" lang="zh-CN" altLang="en-US" sz="2000" b="1" dirty="0">
                <a:latin typeface="Times New Roman" panose="02020603050405020304" pitchFamily="18" charset="0"/>
              </a:rPr>
              <a:t>）因为中径合格，顶径不合格，</a:t>
            </a:r>
            <a:endParaRPr kumimoji="1" lang="en-US" altLang="zh-CN" sz="2000" b="1" dirty="0">
              <a:latin typeface="Times New Roman" panose="02020603050405020304" pitchFamily="18" charset="0"/>
            </a:endParaRPr>
          </a:p>
          <a:p>
            <a:pPr eaLnBrk="1" hangingPunct="1">
              <a:lnSpc>
                <a:spcPct val="120000"/>
              </a:lnSpc>
            </a:pPr>
            <a:r>
              <a:rPr kumimoji="1" lang="en-US" altLang="zh-CN" sz="2000" b="1" dirty="0">
                <a:latin typeface="Times New Roman" panose="02020603050405020304" pitchFamily="18" charset="0"/>
              </a:rPr>
              <a:t>          </a:t>
            </a:r>
            <a:r>
              <a:rPr kumimoji="1" lang="zh-CN" altLang="en-US" sz="2000" b="1" dirty="0" smtClean="0">
                <a:latin typeface="Times New Roman" panose="02020603050405020304" pitchFamily="18" charset="0"/>
              </a:rPr>
              <a:t>所以</a:t>
            </a:r>
            <a:r>
              <a:rPr kumimoji="1" lang="zh-CN" altLang="en-US" sz="2000" b="1" dirty="0"/>
              <a:t>该</a:t>
            </a:r>
            <a:r>
              <a:rPr kumimoji="1" lang="zh-CN" altLang="en-US" sz="2000" b="1" dirty="0">
                <a:solidFill>
                  <a:srgbClr val="C00000"/>
                </a:solidFill>
              </a:rPr>
              <a:t>螺纹不合格</a:t>
            </a:r>
            <a:r>
              <a:rPr kumimoji="1" lang="zh-CN" altLang="en-US" sz="2000" b="1" dirty="0"/>
              <a:t>。</a:t>
            </a:r>
            <a:endParaRPr kumimoji="1" lang="zh-CN" altLang="en-US" sz="2000" b="1" dirty="0"/>
          </a:p>
        </p:txBody>
      </p:sp>
      <p:sp>
        <p:nvSpPr>
          <p:cNvPr id="2" name="矩形 1"/>
          <p:cNvSpPr/>
          <p:nvPr/>
        </p:nvSpPr>
        <p:spPr>
          <a:xfrm>
            <a:off x="8877436" y="6315707"/>
            <a:ext cx="527709" cy="461665"/>
          </a:xfrm>
          <a:prstGeom prst="rect">
            <a:avLst/>
          </a:prstGeom>
        </p:spPr>
        <p:txBody>
          <a:bodyPr wrap="none">
            <a:spAutoFit/>
          </a:bodyPr>
          <a:lstStyle/>
          <a:p>
            <a:fld id="{ABF7AD5B-AA97-4385-8CA8-956DB1D53D6E}" type="slidenum">
              <a:rPr lang="en-US" altLang="zh-CN" sz="2400"/>
            </a:fld>
            <a:endParaRPr lang="zh-CN" altLang="en-US" sz="2400" dirty="0"/>
          </a:p>
        </p:txBody>
      </p:sp>
      <p:pic>
        <p:nvPicPr>
          <p:cNvPr id="57573" name="Picture 22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9144" y="1561111"/>
            <a:ext cx="27622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577" name="Picture 2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592" y="2677235"/>
            <a:ext cx="4549364" cy="119309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580" name="Picture 2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1152" y="4009383"/>
            <a:ext cx="2733675"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583" name="Picture 2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129" y="4674699"/>
            <a:ext cx="4846983" cy="79093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612"/>
                                        </p:tgtEl>
                                        <p:attrNameLst>
                                          <p:attrName>style.visibility</p:attrName>
                                        </p:attrNameLst>
                                      </p:cBhvr>
                                      <p:to>
                                        <p:strVal val="visible"/>
                                      </p:to>
                                    </p:set>
                                    <p:animEffect transition="in" filter="wipe(left)">
                                      <p:cBhvr>
                                        <p:cTn id="7" dur="500"/>
                                        <p:tgtEl>
                                          <p:spTgt spid="1106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613"/>
                                        </p:tgtEl>
                                        <p:attrNameLst>
                                          <p:attrName>style.visibility</p:attrName>
                                        </p:attrNameLst>
                                      </p:cBhvr>
                                      <p:to>
                                        <p:strVal val="visible"/>
                                      </p:to>
                                    </p:set>
                                    <p:animEffect transition="in" filter="wipe(left)">
                                      <p:cBhvr>
                                        <p:cTn id="12" dur="500"/>
                                        <p:tgtEl>
                                          <p:spTgt spid="1106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0651"/>
                                        </p:tgtEl>
                                        <p:attrNameLst>
                                          <p:attrName>style.visibility</p:attrName>
                                        </p:attrNameLst>
                                      </p:cBhvr>
                                      <p:to>
                                        <p:strVal val="visible"/>
                                      </p:to>
                                    </p:set>
                                    <p:animEffect transition="in" filter="wipe(left)">
                                      <p:cBhvr>
                                        <p:cTn id="17" dur="500"/>
                                        <p:tgtEl>
                                          <p:spTgt spid="11065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7573"/>
                                        </p:tgtEl>
                                        <p:attrNameLst>
                                          <p:attrName>style.visibility</p:attrName>
                                        </p:attrNameLst>
                                      </p:cBhvr>
                                      <p:to>
                                        <p:strVal val="visible"/>
                                      </p:to>
                                    </p:set>
                                    <p:anim calcmode="lin" valueType="num">
                                      <p:cBhvr additive="base">
                                        <p:cTn id="22" dur="500" fill="hold"/>
                                        <p:tgtEl>
                                          <p:spTgt spid="57573"/>
                                        </p:tgtEl>
                                        <p:attrNameLst>
                                          <p:attrName>ppt_x</p:attrName>
                                        </p:attrNameLst>
                                      </p:cBhvr>
                                      <p:tavLst>
                                        <p:tav tm="0">
                                          <p:val>
                                            <p:strVal val="1+#ppt_w/2"/>
                                          </p:val>
                                        </p:tav>
                                        <p:tav tm="100000">
                                          <p:val>
                                            <p:strVal val="#ppt_x"/>
                                          </p:val>
                                        </p:tav>
                                      </p:tavLst>
                                    </p:anim>
                                    <p:anim calcmode="lin" valueType="num">
                                      <p:cBhvr additive="base">
                                        <p:cTn id="23" dur="500" fill="hold"/>
                                        <p:tgtEl>
                                          <p:spTgt spid="5757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0632"/>
                                        </p:tgtEl>
                                        <p:attrNameLst>
                                          <p:attrName>style.visibility</p:attrName>
                                        </p:attrNameLst>
                                      </p:cBhvr>
                                      <p:to>
                                        <p:strVal val="visible"/>
                                      </p:to>
                                    </p:set>
                                    <p:animEffect transition="in" filter="wipe(left)">
                                      <p:cBhvr>
                                        <p:cTn id="28" dur="300"/>
                                        <p:tgtEl>
                                          <p:spTgt spid="11063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7577"/>
                                        </p:tgtEl>
                                        <p:attrNameLst>
                                          <p:attrName>style.visibility</p:attrName>
                                        </p:attrNameLst>
                                      </p:cBhvr>
                                      <p:to>
                                        <p:strVal val="visible"/>
                                      </p:to>
                                    </p:set>
                                    <p:animEffect transition="in" filter="wipe(left)">
                                      <p:cBhvr>
                                        <p:cTn id="33" dur="500"/>
                                        <p:tgtEl>
                                          <p:spTgt spid="5757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10614"/>
                                        </p:tgtEl>
                                        <p:attrNameLst>
                                          <p:attrName>style.visibility</p:attrName>
                                        </p:attrNameLst>
                                      </p:cBhvr>
                                      <p:to>
                                        <p:strVal val="visible"/>
                                      </p:to>
                                    </p:set>
                                    <p:animEffect transition="in" filter="wipe(left)">
                                      <p:cBhvr>
                                        <p:cTn id="38" dur="300"/>
                                        <p:tgtEl>
                                          <p:spTgt spid="1106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7580"/>
                                        </p:tgtEl>
                                        <p:attrNameLst>
                                          <p:attrName>style.visibility</p:attrName>
                                        </p:attrNameLst>
                                      </p:cBhvr>
                                      <p:to>
                                        <p:strVal val="visible"/>
                                      </p:to>
                                    </p:set>
                                    <p:anim calcmode="lin" valueType="num">
                                      <p:cBhvr additive="base">
                                        <p:cTn id="43" dur="500" fill="hold"/>
                                        <p:tgtEl>
                                          <p:spTgt spid="57580"/>
                                        </p:tgtEl>
                                        <p:attrNameLst>
                                          <p:attrName>ppt_x</p:attrName>
                                        </p:attrNameLst>
                                      </p:cBhvr>
                                      <p:tavLst>
                                        <p:tav tm="0">
                                          <p:val>
                                            <p:strVal val="#ppt_x"/>
                                          </p:val>
                                        </p:tav>
                                        <p:tav tm="100000">
                                          <p:val>
                                            <p:strVal val="#ppt_x"/>
                                          </p:val>
                                        </p:tav>
                                      </p:tavLst>
                                    </p:anim>
                                    <p:anim calcmode="lin" valueType="num">
                                      <p:cBhvr additive="base">
                                        <p:cTn id="44" dur="500" fill="hold"/>
                                        <p:tgtEl>
                                          <p:spTgt spid="5758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110637"/>
                                        </p:tgtEl>
                                        <p:attrNameLst>
                                          <p:attrName>style.visibility</p:attrName>
                                        </p:attrNameLst>
                                      </p:cBhvr>
                                      <p:to>
                                        <p:strVal val="visible"/>
                                      </p:to>
                                    </p:set>
                                    <p:animEffect transition="in" filter="wipe(left)">
                                      <p:cBhvr>
                                        <p:cTn id="49" dur="300"/>
                                        <p:tgtEl>
                                          <p:spTgt spid="11063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7583"/>
                                        </p:tgtEl>
                                        <p:attrNameLst>
                                          <p:attrName>style.visibility</p:attrName>
                                        </p:attrNameLst>
                                      </p:cBhvr>
                                      <p:to>
                                        <p:strVal val="visible"/>
                                      </p:to>
                                    </p:set>
                                    <p:animEffect transition="in" filter="wipe(left)">
                                      <p:cBhvr>
                                        <p:cTn id="54" dur="500"/>
                                        <p:tgtEl>
                                          <p:spTgt spid="5758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110657"/>
                                        </p:tgtEl>
                                        <p:attrNameLst>
                                          <p:attrName>style.visibility</p:attrName>
                                        </p:attrNameLst>
                                      </p:cBhvr>
                                      <p:to>
                                        <p:strVal val="visible"/>
                                      </p:to>
                                    </p:set>
                                    <p:animEffect transition="in" filter="wipe(left)">
                                      <p:cBhvr>
                                        <p:cTn id="59" dur="300"/>
                                        <p:tgtEl>
                                          <p:spTgt spid="110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2" grpId="0"/>
      <p:bldP spid="110613" grpId="0" autoUpdateAnimBg="0"/>
      <p:bldP spid="110614" grpId="0" autoUpdateAnimBg="0"/>
      <p:bldP spid="110632" grpId="0" autoUpdateAnimBg="0"/>
      <p:bldP spid="110637" grpId="0" autoUpdateAnimBg="0"/>
      <p:bldP spid="110651" grpId="0"/>
      <p:bldP spid="110657"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8" name="Rectangle 28"/>
          <p:cNvSpPr>
            <a:spLocks noChangeArrowheads="1"/>
          </p:cNvSpPr>
          <p:nvPr/>
        </p:nvSpPr>
        <p:spPr bwMode="auto">
          <a:xfrm>
            <a:off x="1387624" y="1952836"/>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112673" name="Text Box 33"/>
          <p:cNvSpPr txBox="1">
            <a:spLocks noChangeArrowheads="1"/>
          </p:cNvSpPr>
          <p:nvPr/>
        </p:nvSpPr>
        <p:spPr bwMode="auto">
          <a:xfrm>
            <a:off x="1100572" y="2450100"/>
            <a:ext cx="3879850" cy="474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latin typeface="Times New Roman" panose="02020603050405020304" pitchFamily="18" charset="0"/>
              </a:rPr>
              <a:t>（</a:t>
            </a:r>
            <a:r>
              <a:rPr kumimoji="1" lang="en-US" altLang="zh-CN" sz="2400" b="1" dirty="0">
                <a:latin typeface="Times New Roman" panose="02020603050405020304" pitchFamily="18" charset="0"/>
              </a:rPr>
              <a:t>1</a:t>
            </a:r>
            <a:r>
              <a:rPr kumimoji="1" lang="zh-CN" altLang="en-US" sz="2400" b="1" dirty="0">
                <a:latin typeface="Times New Roman" panose="02020603050405020304" pitchFamily="18" charset="0"/>
              </a:rPr>
              <a:t>）画中径公差带图</a:t>
            </a:r>
            <a:endParaRPr kumimoji="1" lang="zh-CN" altLang="en-US" sz="2400" b="1" dirty="0">
              <a:latin typeface="Times New Roman" panose="02020603050405020304" pitchFamily="18" charset="0"/>
            </a:endParaRPr>
          </a:p>
        </p:txBody>
      </p:sp>
      <p:sp>
        <p:nvSpPr>
          <p:cNvPr id="2" name="矩形 1"/>
          <p:cNvSpPr/>
          <p:nvPr/>
        </p:nvSpPr>
        <p:spPr>
          <a:xfrm>
            <a:off x="8929574" y="6129300"/>
            <a:ext cx="527709" cy="461665"/>
          </a:xfrm>
          <a:prstGeom prst="rect">
            <a:avLst/>
          </a:prstGeom>
        </p:spPr>
        <p:txBody>
          <a:bodyPr wrap="none">
            <a:spAutoFit/>
          </a:bodyPr>
          <a:lstStyle/>
          <a:p>
            <a:fld id="{ABF7AD5B-AA97-4385-8CA8-956DB1D53D6E}" type="slidenum">
              <a:rPr lang="en-US" altLang="zh-CN" sz="2400"/>
            </a:fld>
            <a:endParaRPr lang="zh-CN" altLang="en-US" sz="2400" dirty="0"/>
          </a:p>
        </p:txBody>
      </p:sp>
      <p:sp>
        <p:nvSpPr>
          <p:cNvPr id="3" name="矩形 2"/>
          <p:cNvSpPr/>
          <p:nvPr/>
        </p:nvSpPr>
        <p:spPr>
          <a:xfrm>
            <a:off x="7677454" y="6129640"/>
            <a:ext cx="1150681" cy="584775"/>
          </a:xfrm>
          <a:prstGeom prst="rect">
            <a:avLst/>
          </a:prstGeom>
        </p:spPr>
        <p:txBody>
          <a:bodyPr wrap="square">
            <a:spAutoFit/>
          </a:bodyPr>
          <a:lstStyle/>
          <a:p>
            <a:r>
              <a:rPr kumimoji="1" lang="en-US" altLang="zh-CN" b="1" dirty="0"/>
              <a:t>Δ</a:t>
            </a:r>
            <a:r>
              <a:rPr kumimoji="1" lang="en-US" altLang="zh-CN" b="1" i="1" dirty="0"/>
              <a:t>P</a:t>
            </a:r>
            <a:r>
              <a:rPr kumimoji="1" lang="en-US" altLang="zh-CN" b="1" baseline="-25000" dirty="0"/>
              <a:t>∑</a:t>
            </a:r>
            <a:r>
              <a:rPr kumimoji="1" lang="en-US" altLang="zh-CN" b="1" dirty="0"/>
              <a:t> </a:t>
            </a:r>
            <a:endParaRPr lang="zh-CN" altLang="en-US" dirty="0"/>
          </a:p>
        </p:txBody>
      </p:sp>
      <p:pic>
        <p:nvPicPr>
          <p:cNvPr id="58588" name="Picture 2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0030" y="836712"/>
            <a:ext cx="8252539" cy="1038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589" name="Picture 2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108" y="2353804"/>
            <a:ext cx="3532175" cy="3487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594" name="Picture 2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067" y="3176972"/>
            <a:ext cx="4635029" cy="107467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595" name="Picture 2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2067" y="4581128"/>
            <a:ext cx="4717268" cy="106519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8588"/>
                                        </p:tgtEl>
                                        <p:attrNameLst>
                                          <p:attrName>style.visibility</p:attrName>
                                        </p:attrNameLst>
                                      </p:cBhvr>
                                      <p:to>
                                        <p:strVal val="visible"/>
                                      </p:to>
                                    </p:set>
                                    <p:animEffect transition="in" filter="wipe(left)">
                                      <p:cBhvr>
                                        <p:cTn id="7" dur="500"/>
                                        <p:tgtEl>
                                          <p:spTgt spid="585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68"/>
                                        </p:tgtEl>
                                        <p:attrNameLst>
                                          <p:attrName>style.visibility</p:attrName>
                                        </p:attrNameLst>
                                      </p:cBhvr>
                                      <p:to>
                                        <p:strVal val="visible"/>
                                      </p:to>
                                    </p:set>
                                    <p:animEffect transition="in" filter="wipe(left)">
                                      <p:cBhvr>
                                        <p:cTn id="12" dur="500"/>
                                        <p:tgtEl>
                                          <p:spTgt spid="1126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673"/>
                                        </p:tgtEl>
                                        <p:attrNameLst>
                                          <p:attrName>style.visibility</p:attrName>
                                        </p:attrNameLst>
                                      </p:cBhvr>
                                      <p:to>
                                        <p:strVal val="visible"/>
                                      </p:to>
                                    </p:set>
                                    <p:animEffect transition="in" filter="wipe(left)">
                                      <p:cBhvr>
                                        <p:cTn id="17" dur="300"/>
                                        <p:tgtEl>
                                          <p:spTgt spid="11267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8589"/>
                                        </p:tgtEl>
                                        <p:attrNameLst>
                                          <p:attrName>style.visibility</p:attrName>
                                        </p:attrNameLst>
                                      </p:cBhvr>
                                      <p:to>
                                        <p:strVal val="visible"/>
                                      </p:to>
                                    </p:set>
                                    <p:anim calcmode="lin" valueType="num">
                                      <p:cBhvr additive="base">
                                        <p:cTn id="22" dur="500" fill="hold"/>
                                        <p:tgtEl>
                                          <p:spTgt spid="58589"/>
                                        </p:tgtEl>
                                        <p:attrNameLst>
                                          <p:attrName>ppt_x</p:attrName>
                                        </p:attrNameLst>
                                      </p:cBhvr>
                                      <p:tavLst>
                                        <p:tav tm="0">
                                          <p:val>
                                            <p:strVal val="1+#ppt_w/2"/>
                                          </p:val>
                                        </p:tav>
                                        <p:tav tm="100000">
                                          <p:val>
                                            <p:strVal val="#ppt_x"/>
                                          </p:val>
                                        </p:tav>
                                      </p:tavLst>
                                    </p:anim>
                                    <p:anim calcmode="lin" valueType="num">
                                      <p:cBhvr additive="base">
                                        <p:cTn id="23" dur="500" fill="hold"/>
                                        <p:tgtEl>
                                          <p:spTgt spid="5858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8594"/>
                                        </p:tgtEl>
                                        <p:attrNameLst>
                                          <p:attrName>style.visibility</p:attrName>
                                        </p:attrNameLst>
                                      </p:cBhvr>
                                      <p:to>
                                        <p:strVal val="visible"/>
                                      </p:to>
                                    </p:set>
                                    <p:animEffect transition="in" filter="wipe(left)">
                                      <p:cBhvr>
                                        <p:cTn id="28" dur="500"/>
                                        <p:tgtEl>
                                          <p:spTgt spid="5859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8595"/>
                                        </p:tgtEl>
                                        <p:attrNameLst>
                                          <p:attrName>style.visibility</p:attrName>
                                        </p:attrNameLst>
                                      </p:cBhvr>
                                      <p:to>
                                        <p:strVal val="visible"/>
                                      </p:to>
                                    </p:set>
                                    <p:animEffect transition="in" filter="wipe(left)">
                                      <p:cBhvr>
                                        <p:cTn id="33" dur="500"/>
                                        <p:tgtEl>
                                          <p:spTgt spid="58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8" grpId="0" autoUpdateAnimBg="0"/>
      <p:bldP spid="112673"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94" name="Rectangle 30"/>
          <p:cNvSpPr>
            <a:spLocks noChangeArrowheads="1"/>
          </p:cNvSpPr>
          <p:nvPr/>
        </p:nvSpPr>
        <p:spPr bwMode="auto">
          <a:xfrm>
            <a:off x="832715" y="1133568"/>
            <a:ext cx="8404761" cy="153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pPr>
            <a:r>
              <a:rPr kumimoji="1" lang="en-US" altLang="zh-CN" sz="2400" b="1" dirty="0"/>
              <a:t>       </a:t>
            </a:r>
            <a:r>
              <a:rPr kumimoji="1" lang="en-US" altLang="zh-CN" sz="2400" b="1" dirty="0" smtClean="0"/>
              <a:t> 4</a:t>
            </a:r>
            <a:r>
              <a:rPr kumimoji="1" lang="en-US" altLang="zh-CN" sz="2400" b="1" dirty="0"/>
              <a:t>.  </a:t>
            </a:r>
            <a:r>
              <a:rPr kumimoji="1" lang="zh-CN" altLang="en-US" sz="2400" b="1" dirty="0"/>
              <a:t>有一个外螺纹</a:t>
            </a:r>
            <a:r>
              <a:rPr kumimoji="1" lang="en-US" altLang="zh-CN" sz="2400" b="1" dirty="0" smtClean="0"/>
              <a:t>M10—6h</a:t>
            </a:r>
            <a:r>
              <a:rPr kumimoji="1" lang="en-US" altLang="zh-CN" sz="2400" b="1" dirty="0"/>
              <a:t>,</a:t>
            </a:r>
            <a:r>
              <a:rPr kumimoji="1" lang="zh-CN" altLang="en-US" sz="2400" b="1" dirty="0"/>
              <a:t>现为改进工艺，提高产品质量要涂镀保护层，其镀层厚度要求在</a:t>
            </a:r>
            <a:r>
              <a:rPr kumimoji="1" lang="en-US" altLang="zh-CN" sz="2400" b="1" dirty="0"/>
              <a:t>5~8μm</a:t>
            </a:r>
            <a:r>
              <a:rPr kumimoji="1" lang="zh-CN" altLang="en-US" sz="2400" b="1" dirty="0"/>
              <a:t>之间，问该螺纹基本偏差为何值时，才能满足镀后螺纹的互换性要求？</a:t>
            </a:r>
            <a:endParaRPr kumimoji="1" lang="zh-CN" altLang="en-US" sz="2400" b="1" dirty="0"/>
          </a:p>
        </p:txBody>
      </p:sp>
      <p:sp>
        <p:nvSpPr>
          <p:cNvPr id="113695" name="Rectangle 31"/>
          <p:cNvSpPr>
            <a:spLocks noChangeArrowheads="1"/>
          </p:cNvSpPr>
          <p:nvPr/>
        </p:nvSpPr>
        <p:spPr bwMode="auto">
          <a:xfrm>
            <a:off x="1407799" y="2598816"/>
            <a:ext cx="19812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dirty="0">
              <a:latin typeface="Times New Roman" panose="02020603050405020304" pitchFamily="18" charset="0"/>
              <a:sym typeface="Wingdings" panose="05000000000000000000" pitchFamily="2" charset="2"/>
            </a:endParaRPr>
          </a:p>
        </p:txBody>
      </p:sp>
      <p:sp>
        <p:nvSpPr>
          <p:cNvPr id="113696" name="Text Box 32"/>
          <p:cNvSpPr txBox="1">
            <a:spLocks noChangeArrowheads="1"/>
          </p:cNvSpPr>
          <p:nvPr/>
        </p:nvSpPr>
        <p:spPr bwMode="auto">
          <a:xfrm>
            <a:off x="746420" y="3080571"/>
            <a:ext cx="836721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a:t>
            </a:r>
            <a:r>
              <a:rPr lang="zh-CN" altLang="en-US" sz="2400" b="1" dirty="0"/>
              <a:t>影响螺纹互换性的因素为中径偏差、累积偏差和牙侧角偏差。因为镀了保护层不影响螺距累积偏差和牙侧角偏差，只影响</a:t>
            </a:r>
            <a:r>
              <a:rPr lang="zh-CN" altLang="en-US" sz="2400" b="1" dirty="0">
                <a:solidFill>
                  <a:srgbClr val="CC00FF"/>
                </a:solidFill>
              </a:rPr>
              <a:t>中径偏差</a:t>
            </a:r>
            <a:r>
              <a:rPr lang="zh-CN" altLang="en-US" sz="2400" b="1" dirty="0"/>
              <a:t>。</a:t>
            </a:r>
            <a:endParaRPr lang="zh-CN" altLang="en-US" sz="2400" b="1" dirty="0"/>
          </a:p>
        </p:txBody>
      </p:sp>
      <p:sp>
        <p:nvSpPr>
          <p:cNvPr id="113697" name="Text Box 33"/>
          <p:cNvSpPr txBox="1">
            <a:spLocks noChangeArrowheads="1"/>
          </p:cNvSpPr>
          <p:nvPr/>
        </p:nvSpPr>
        <p:spPr bwMode="auto">
          <a:xfrm>
            <a:off x="712812" y="4502499"/>
            <a:ext cx="822080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a:t>
            </a:r>
            <a:r>
              <a:rPr lang="zh-CN" altLang="en-US" sz="2400" b="1" dirty="0"/>
              <a:t>所以该螺纹的</a:t>
            </a:r>
            <a:r>
              <a:rPr lang="zh-CN" altLang="en-US" sz="2400" b="1" dirty="0" smtClean="0"/>
              <a:t>基本偏差 </a:t>
            </a:r>
            <a:r>
              <a:rPr lang="en-US" altLang="zh-CN" sz="2400" b="1" dirty="0" err="1" smtClean="0">
                <a:solidFill>
                  <a:srgbClr val="CC00FF"/>
                </a:solidFill>
              </a:rPr>
              <a:t>es</a:t>
            </a:r>
            <a:r>
              <a:rPr lang="en-US" altLang="zh-CN" sz="2400" b="1" dirty="0" smtClean="0">
                <a:solidFill>
                  <a:srgbClr val="CC00FF"/>
                </a:solidFill>
              </a:rPr>
              <a:t> </a:t>
            </a:r>
            <a:r>
              <a:rPr lang="en-US" altLang="zh-CN" sz="2400" b="1" dirty="0">
                <a:solidFill>
                  <a:srgbClr val="CC00FF"/>
                </a:solidFill>
              </a:rPr>
              <a:t>= - 16 ~ - 10μm</a:t>
            </a:r>
            <a:r>
              <a:rPr lang="zh-CN" altLang="en-US" sz="2400" b="1" dirty="0"/>
              <a:t>时</a:t>
            </a:r>
            <a:r>
              <a:rPr lang="en-US" altLang="zh-CN" sz="2400" b="1" dirty="0"/>
              <a:t>,</a:t>
            </a:r>
            <a:r>
              <a:rPr lang="zh-CN" altLang="en-US" sz="2400" b="1" dirty="0"/>
              <a:t>才能保证镀后螺纹</a:t>
            </a:r>
            <a:r>
              <a:rPr lang="en-US" altLang="zh-CN" sz="2400" b="1" dirty="0"/>
              <a:t>M10—6h</a:t>
            </a:r>
            <a:r>
              <a:rPr lang="zh-CN" altLang="en-US" sz="2400" b="1" dirty="0"/>
              <a:t>的互换性要求。</a:t>
            </a:r>
            <a:endParaRPr lang="zh-CN" altLang="en-US" sz="2400" b="1" dirty="0"/>
          </a:p>
        </p:txBody>
      </p:sp>
      <p:sp>
        <p:nvSpPr>
          <p:cNvPr id="7" name="矩形 6"/>
          <p:cNvSpPr/>
          <p:nvPr/>
        </p:nvSpPr>
        <p:spPr>
          <a:xfrm>
            <a:off x="8735090" y="5938984"/>
            <a:ext cx="527709" cy="461665"/>
          </a:xfrm>
          <a:prstGeom prst="rect">
            <a:avLst/>
          </a:prstGeom>
        </p:spPr>
        <p:txBody>
          <a:bodyPr wrap="none">
            <a:spAutoFit/>
          </a:bodyPr>
          <a:lstStyle/>
          <a:p>
            <a:fld id="{ABF7AD5B-AA97-4385-8CA8-956DB1D53D6E}" type="slidenum">
              <a:rPr lang="en-US" altLang="zh-CN" sz="2400"/>
            </a:fld>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94"/>
                                        </p:tgtEl>
                                        <p:attrNameLst>
                                          <p:attrName>style.visibility</p:attrName>
                                        </p:attrNameLst>
                                      </p:cBhvr>
                                      <p:to>
                                        <p:strVal val="visible"/>
                                      </p:to>
                                    </p:set>
                                    <p:animEffect transition="in" filter="wipe(left)">
                                      <p:cBhvr>
                                        <p:cTn id="7" dur="500"/>
                                        <p:tgtEl>
                                          <p:spTgt spid="1136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95"/>
                                        </p:tgtEl>
                                        <p:attrNameLst>
                                          <p:attrName>style.visibility</p:attrName>
                                        </p:attrNameLst>
                                      </p:cBhvr>
                                      <p:to>
                                        <p:strVal val="visible"/>
                                      </p:to>
                                    </p:set>
                                    <p:animEffect transition="in" filter="wipe(left)">
                                      <p:cBhvr>
                                        <p:cTn id="12" dur="500"/>
                                        <p:tgtEl>
                                          <p:spTgt spid="1136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696"/>
                                        </p:tgtEl>
                                        <p:attrNameLst>
                                          <p:attrName>style.visibility</p:attrName>
                                        </p:attrNameLst>
                                      </p:cBhvr>
                                      <p:to>
                                        <p:strVal val="visible"/>
                                      </p:to>
                                    </p:set>
                                    <p:animEffect transition="in" filter="wipe(left)">
                                      <p:cBhvr>
                                        <p:cTn id="17" dur="500"/>
                                        <p:tgtEl>
                                          <p:spTgt spid="11369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3697"/>
                                        </p:tgtEl>
                                        <p:attrNameLst>
                                          <p:attrName>style.visibility</p:attrName>
                                        </p:attrNameLst>
                                      </p:cBhvr>
                                      <p:to>
                                        <p:strVal val="visible"/>
                                      </p:to>
                                    </p:set>
                                    <p:animEffect transition="in" filter="wipe(left)">
                                      <p:cBhvr>
                                        <p:cTn id="22" dur="500"/>
                                        <p:tgtEl>
                                          <p:spTgt spid="113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94" grpId="0"/>
      <p:bldP spid="113695" grpId="0" autoUpdateAnimBg="0"/>
      <p:bldP spid="113696" grpId="0"/>
      <p:bldP spid="11369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ChangeArrowheads="1"/>
          </p:cNvSpPr>
          <p:nvPr/>
        </p:nvSpPr>
        <p:spPr bwMode="auto">
          <a:xfrm>
            <a:off x="668524" y="488897"/>
            <a:ext cx="79487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000" b="1" dirty="0" smtClean="0"/>
              <a:t>        5. </a:t>
            </a:r>
            <a:r>
              <a:rPr kumimoji="1" lang="zh-CN" altLang="en-US" sz="2000" b="1" dirty="0" smtClean="0"/>
              <a:t>有</a:t>
            </a:r>
            <a:r>
              <a:rPr kumimoji="1" lang="zh-CN" altLang="en-US" sz="2000" b="1" dirty="0"/>
              <a:t>一螺纹</a:t>
            </a:r>
            <a:r>
              <a:rPr kumimoji="1" lang="en-US" altLang="zh-CN" sz="2000" b="1" dirty="0"/>
              <a:t>M20——5h6h , </a:t>
            </a:r>
            <a:r>
              <a:rPr kumimoji="1" lang="zh-CN" altLang="en-US" sz="2000" b="1" dirty="0"/>
              <a:t>加工后测得实际大径</a:t>
            </a:r>
            <a:r>
              <a:rPr kumimoji="1" lang="en-US" altLang="zh-CN" sz="2000" b="1" i="1" dirty="0"/>
              <a:t>d</a:t>
            </a:r>
            <a:r>
              <a:rPr kumimoji="1" lang="en-US" altLang="zh-CN" sz="2000" b="1" baseline="-25000" dirty="0"/>
              <a:t>a</a:t>
            </a:r>
            <a:r>
              <a:rPr kumimoji="1" lang="en-US" altLang="zh-CN" sz="2000" b="1" dirty="0"/>
              <a:t>=19.980mm,</a:t>
            </a:r>
            <a:r>
              <a:rPr kumimoji="1" lang="zh-CN" altLang="en-US" sz="2000" b="1" dirty="0"/>
              <a:t>实际</a:t>
            </a:r>
            <a:r>
              <a:rPr kumimoji="1" lang="zh-CN" altLang="en-US" sz="2000" b="1" dirty="0" smtClean="0"/>
              <a:t>中径 </a:t>
            </a:r>
            <a:r>
              <a:rPr kumimoji="1" lang="en-US" altLang="zh-CN" sz="2000" b="1" i="1" dirty="0"/>
              <a:t>d</a:t>
            </a:r>
            <a:r>
              <a:rPr kumimoji="1" lang="en-US" altLang="zh-CN" sz="2000" b="1" baseline="-25000" dirty="0"/>
              <a:t>2a</a:t>
            </a:r>
            <a:r>
              <a:rPr kumimoji="1" lang="en-US" altLang="zh-CN" sz="2000" b="1" dirty="0"/>
              <a:t>=18.255mm,</a:t>
            </a:r>
            <a:r>
              <a:rPr kumimoji="1" lang="zh-CN" altLang="en-US" sz="2000" b="1" dirty="0" smtClean="0"/>
              <a:t>螺距</a:t>
            </a:r>
            <a:r>
              <a:rPr lang="zh-CN" altLang="en-US" sz="2000" b="1" dirty="0"/>
              <a:t>累积</a:t>
            </a:r>
            <a:r>
              <a:rPr kumimoji="1" lang="zh-CN" altLang="en-US" sz="2000" b="1" dirty="0" smtClean="0"/>
              <a:t>偏差</a:t>
            </a:r>
            <a:r>
              <a:rPr kumimoji="1" lang="el-GR" altLang="zh-CN" sz="2000" b="1" dirty="0">
                <a:cs typeface="Arial" panose="020B0604020202020204" pitchFamily="34" charset="0"/>
              </a:rPr>
              <a:t>Δ</a:t>
            </a:r>
            <a:r>
              <a:rPr kumimoji="1" lang="en-US" altLang="zh-CN" sz="2000" b="1" i="1" dirty="0">
                <a:cs typeface="Arial" panose="020B0604020202020204" pitchFamily="34" charset="0"/>
              </a:rPr>
              <a:t>P</a:t>
            </a:r>
            <a:r>
              <a:rPr kumimoji="1" lang="en-US" altLang="zh-CN" sz="2000" b="1" baseline="-25000" dirty="0">
                <a:cs typeface="Arial" panose="020B0604020202020204" pitchFamily="34" charset="0"/>
              </a:rPr>
              <a:t>∑</a:t>
            </a:r>
            <a:r>
              <a:rPr kumimoji="1" lang="en-US" altLang="zh-CN" sz="2000" b="1" dirty="0">
                <a:cs typeface="Arial" panose="020B0604020202020204" pitchFamily="34" charset="0"/>
              </a:rPr>
              <a:t>=+0.04mm,</a:t>
            </a:r>
            <a:r>
              <a:rPr kumimoji="1" lang="zh-CN" altLang="en-US" sz="2000" b="1" dirty="0">
                <a:cs typeface="Arial" panose="020B0604020202020204" pitchFamily="34" charset="0"/>
              </a:rPr>
              <a:t>牙侧角误差分别</a:t>
            </a:r>
            <a:r>
              <a:rPr kumimoji="1" lang="zh-CN" altLang="en-US" sz="2000" b="1" dirty="0" smtClean="0">
                <a:cs typeface="Arial" panose="020B0604020202020204" pitchFamily="34" charset="0"/>
              </a:rPr>
              <a:t>为</a:t>
            </a:r>
            <a:r>
              <a:rPr kumimoji="1" lang="en-US" altLang="zh-CN" sz="2000" b="1" dirty="0">
                <a:cs typeface="Arial" panose="020B0604020202020204" pitchFamily="34" charset="0"/>
              </a:rPr>
              <a:t> </a:t>
            </a:r>
            <a:r>
              <a:rPr kumimoji="1" lang="en-US" altLang="zh-CN" sz="2000" b="1" dirty="0" smtClean="0">
                <a:cs typeface="Arial" panose="020B0604020202020204" pitchFamily="34" charset="0"/>
              </a:rPr>
              <a:t>  </a:t>
            </a:r>
            <a:r>
              <a:rPr kumimoji="1" lang="el-GR" altLang="zh-CN" sz="2000" b="1" dirty="0" smtClean="0">
                <a:cs typeface="Arial" panose="020B0604020202020204" pitchFamily="34" charset="0"/>
              </a:rPr>
              <a:t>Δ</a:t>
            </a:r>
            <a:r>
              <a:rPr kumimoji="1" lang="el-GR" altLang="zh-CN" sz="2000" b="1" i="1" dirty="0" smtClean="0">
                <a:cs typeface="Arial" panose="020B0604020202020204" pitchFamily="34" charset="0"/>
              </a:rPr>
              <a:t>β</a:t>
            </a:r>
            <a:r>
              <a:rPr kumimoji="1" lang="en-US" altLang="zh-CN" sz="2000" b="1" baseline="-25000" dirty="0">
                <a:cs typeface="Arial" panose="020B0604020202020204" pitchFamily="34" charset="0"/>
              </a:rPr>
              <a:t>1</a:t>
            </a:r>
            <a:r>
              <a:rPr kumimoji="1" lang="en-US" altLang="zh-CN" sz="2000" b="1" dirty="0">
                <a:cs typeface="Arial" panose="020B0604020202020204" pitchFamily="34" charset="0"/>
              </a:rPr>
              <a:t>=- 35 </a:t>
            </a:r>
            <a:r>
              <a:rPr kumimoji="1" lang="en-US" altLang="zh-CN" sz="2000" b="1" dirty="0">
                <a:latin typeface="Cambria Math" panose="02040503050406030204" pitchFamily="18" charset="0"/>
                <a:ea typeface="Cambria Math" panose="02040503050406030204" pitchFamily="18" charset="0"/>
                <a:cs typeface="Arial" panose="020B0604020202020204" pitchFamily="34" charset="0"/>
              </a:rPr>
              <a:t>′</a:t>
            </a:r>
            <a:r>
              <a:rPr kumimoji="1" lang="zh-CN" altLang="en-US" sz="2000" b="1" dirty="0">
                <a:cs typeface="Arial" panose="020B0604020202020204" pitchFamily="34" charset="0"/>
              </a:rPr>
              <a:t>， </a:t>
            </a:r>
            <a:r>
              <a:rPr kumimoji="1" lang="el-GR" altLang="zh-CN" sz="2000" b="1" dirty="0"/>
              <a:t>Δ</a:t>
            </a:r>
            <a:r>
              <a:rPr kumimoji="1" lang="el-GR" altLang="zh-CN" sz="2000" b="1" i="1" dirty="0"/>
              <a:t>β</a:t>
            </a:r>
            <a:r>
              <a:rPr kumimoji="1" lang="en-US" altLang="zh-CN" sz="2000" b="1" baseline="-25000" dirty="0"/>
              <a:t>2</a:t>
            </a:r>
            <a:r>
              <a:rPr kumimoji="1" lang="en-US" altLang="zh-CN" sz="2000" b="1" dirty="0"/>
              <a:t>=- 40 </a:t>
            </a:r>
            <a:r>
              <a:rPr kumimoji="1" lang="en-US" altLang="zh-CN" sz="2000" b="1" dirty="0">
                <a:latin typeface="Cambria Math" panose="02040503050406030204" pitchFamily="18" charset="0"/>
              </a:rPr>
              <a:t>′</a:t>
            </a:r>
            <a:r>
              <a:rPr kumimoji="1" lang="zh-CN" altLang="en-US" sz="2000" b="1" dirty="0"/>
              <a:t>，试判断该螺纹是否合格？</a:t>
            </a:r>
            <a:endParaRPr kumimoji="1" lang="zh-CN" altLang="en-US" sz="2000" b="1" dirty="0"/>
          </a:p>
        </p:txBody>
      </p:sp>
      <p:sp>
        <p:nvSpPr>
          <p:cNvPr id="116741" name="Rectangle 5"/>
          <p:cNvSpPr>
            <a:spLocks noChangeArrowheads="1"/>
          </p:cNvSpPr>
          <p:nvPr/>
        </p:nvSpPr>
        <p:spPr bwMode="auto">
          <a:xfrm>
            <a:off x="1092401" y="1457523"/>
            <a:ext cx="198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smtClean="0">
                <a:solidFill>
                  <a:srgbClr val="CC00FF"/>
                </a:solidFill>
                <a:latin typeface="Times New Roman" panose="02020603050405020304" pitchFamily="18" charset="0"/>
              </a:rPr>
              <a:t>  答  案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sp>
        <p:nvSpPr>
          <p:cNvPr id="116742" name="Text Box 6"/>
          <p:cNvSpPr txBox="1">
            <a:spLocks noChangeArrowheads="1"/>
          </p:cNvSpPr>
          <p:nvPr/>
        </p:nvSpPr>
        <p:spPr bwMode="auto">
          <a:xfrm>
            <a:off x="959559" y="1817563"/>
            <a:ext cx="3121174"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1</a:t>
            </a:r>
            <a:r>
              <a:rPr kumimoji="1" lang="zh-CN" altLang="en-US" sz="2000" b="1" dirty="0">
                <a:latin typeface="Times New Roman" panose="02020603050405020304" pitchFamily="18" charset="0"/>
              </a:rPr>
              <a:t>）判断中径合格性</a:t>
            </a:r>
            <a:endParaRPr kumimoji="1" lang="zh-CN" altLang="en-US" sz="2000" b="1" dirty="0">
              <a:latin typeface="Times New Roman" panose="02020603050405020304" pitchFamily="18" charset="0"/>
            </a:endParaRPr>
          </a:p>
        </p:txBody>
      </p:sp>
      <p:sp>
        <p:nvSpPr>
          <p:cNvPr id="116743" name="Text Box 7"/>
          <p:cNvSpPr txBox="1">
            <a:spLocks noChangeArrowheads="1"/>
          </p:cNvSpPr>
          <p:nvPr/>
        </p:nvSpPr>
        <p:spPr bwMode="auto">
          <a:xfrm>
            <a:off x="3764868" y="1817563"/>
            <a:ext cx="2758368"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latin typeface="宋体" panose="02010600030101010101" pitchFamily="2" charset="-122"/>
              </a:rPr>
              <a:t>① </a:t>
            </a:r>
            <a:r>
              <a:rPr kumimoji="1" lang="zh-CN" altLang="en-US" sz="2000" b="1" dirty="0">
                <a:latin typeface="Times New Roman" panose="02020603050405020304" pitchFamily="18" charset="0"/>
              </a:rPr>
              <a:t>画中径公差带图</a:t>
            </a:r>
            <a:endParaRPr kumimoji="1" lang="zh-CN" altLang="en-US" sz="2000" b="1" dirty="0">
              <a:latin typeface="Times New Roman" panose="02020603050405020304" pitchFamily="18" charset="0"/>
            </a:endParaRPr>
          </a:p>
        </p:txBody>
      </p:sp>
      <p:sp>
        <p:nvSpPr>
          <p:cNvPr id="116744" name="Text Box 8"/>
          <p:cNvSpPr txBox="1">
            <a:spLocks noChangeArrowheads="1"/>
          </p:cNvSpPr>
          <p:nvPr/>
        </p:nvSpPr>
        <p:spPr bwMode="auto">
          <a:xfrm>
            <a:off x="1199346" y="2212777"/>
            <a:ext cx="2641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t>② </a:t>
            </a:r>
            <a:r>
              <a:rPr kumimoji="1" lang="zh-CN" altLang="en-US" sz="2000" b="1" dirty="0"/>
              <a:t>作用中径</a:t>
            </a:r>
            <a:endParaRPr lang="zh-CN" altLang="en-US" sz="2000" dirty="0"/>
          </a:p>
        </p:txBody>
      </p:sp>
      <p:sp>
        <p:nvSpPr>
          <p:cNvPr id="116764" name="Rectangle 28"/>
          <p:cNvSpPr>
            <a:spLocks noChangeArrowheads="1"/>
          </p:cNvSpPr>
          <p:nvPr/>
        </p:nvSpPr>
        <p:spPr bwMode="auto">
          <a:xfrm>
            <a:off x="3112988" y="2213607"/>
            <a:ext cx="2393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b="1" dirty="0"/>
              <a:t>③  </a:t>
            </a:r>
            <a:r>
              <a:rPr kumimoji="1" lang="zh-CN" altLang="en-US" sz="2000" b="1" dirty="0"/>
              <a:t>判断</a:t>
            </a:r>
            <a:endParaRPr kumimoji="1" lang="zh-CN" altLang="en-US" sz="2000" b="1" dirty="0"/>
          </a:p>
        </p:txBody>
      </p:sp>
      <p:sp>
        <p:nvSpPr>
          <p:cNvPr id="116771" name="Text Box 35"/>
          <p:cNvSpPr txBox="1">
            <a:spLocks noChangeArrowheads="1"/>
          </p:cNvSpPr>
          <p:nvPr/>
        </p:nvSpPr>
        <p:spPr bwMode="auto">
          <a:xfrm>
            <a:off x="912381" y="4445856"/>
            <a:ext cx="348699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2</a:t>
            </a:r>
            <a:r>
              <a:rPr kumimoji="1" lang="zh-CN" altLang="en-US" sz="2000" b="1" dirty="0">
                <a:latin typeface="Times New Roman" panose="02020603050405020304" pitchFamily="18" charset="0"/>
              </a:rPr>
              <a:t>）判断顶径合格性</a:t>
            </a:r>
            <a:endParaRPr kumimoji="1" lang="zh-CN" altLang="en-US" sz="2000" b="1" dirty="0">
              <a:latin typeface="Times New Roman" panose="02020603050405020304" pitchFamily="18" charset="0"/>
            </a:endParaRPr>
          </a:p>
        </p:txBody>
      </p:sp>
      <p:sp>
        <p:nvSpPr>
          <p:cNvPr id="116772" name="Text Box 36"/>
          <p:cNvSpPr txBox="1">
            <a:spLocks noChangeArrowheads="1"/>
          </p:cNvSpPr>
          <p:nvPr/>
        </p:nvSpPr>
        <p:spPr bwMode="auto">
          <a:xfrm>
            <a:off x="3620852" y="4459585"/>
            <a:ext cx="2912763"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latin typeface="宋体" panose="02010600030101010101" pitchFamily="2" charset="-122"/>
              </a:rPr>
              <a:t>① </a:t>
            </a:r>
            <a:r>
              <a:rPr kumimoji="1" lang="zh-CN" altLang="en-US" sz="2000" b="1" dirty="0">
                <a:latin typeface="Times New Roman" panose="02020603050405020304" pitchFamily="18" charset="0"/>
              </a:rPr>
              <a:t>画顶径公差带图</a:t>
            </a:r>
            <a:endParaRPr kumimoji="1" lang="zh-CN" altLang="en-US" sz="2000" b="1" dirty="0">
              <a:latin typeface="Times New Roman" panose="02020603050405020304" pitchFamily="18" charset="0"/>
            </a:endParaRPr>
          </a:p>
        </p:txBody>
      </p:sp>
      <p:sp>
        <p:nvSpPr>
          <p:cNvPr id="116773" name="Rectangle 37"/>
          <p:cNvSpPr>
            <a:spLocks noChangeArrowheads="1"/>
          </p:cNvSpPr>
          <p:nvPr/>
        </p:nvSpPr>
        <p:spPr bwMode="auto">
          <a:xfrm>
            <a:off x="1146723" y="4841900"/>
            <a:ext cx="2393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800" b="1" dirty="0"/>
              <a:t>②  </a:t>
            </a:r>
            <a:r>
              <a:rPr kumimoji="1" lang="zh-CN" altLang="en-US" sz="2000" b="1" dirty="0"/>
              <a:t>判断</a:t>
            </a:r>
            <a:endParaRPr kumimoji="1" lang="zh-CN" altLang="en-US" sz="2000" b="1" dirty="0"/>
          </a:p>
        </p:txBody>
      </p:sp>
      <p:sp>
        <p:nvSpPr>
          <p:cNvPr id="39" name="矩形 38"/>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0652" name="Picture 23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36454" y="2589832"/>
            <a:ext cx="4733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59" name="Picture 2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454" y="3113707"/>
            <a:ext cx="4533900"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60" name="Picture 2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3914" y="3681028"/>
            <a:ext cx="24955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662" name="Picture 2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163" y="5221483"/>
            <a:ext cx="5098790" cy="77254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 Box 52"/>
          <p:cNvSpPr txBox="1">
            <a:spLocks noChangeArrowheads="1"/>
          </p:cNvSpPr>
          <p:nvPr/>
        </p:nvSpPr>
        <p:spPr bwMode="auto">
          <a:xfrm>
            <a:off x="632520" y="6084794"/>
            <a:ext cx="6880412" cy="413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panose="020B0604020202020204" pitchFamily="34" charset="0"/>
                <a:ea typeface="宋体" panose="02010600030101010101" pitchFamily="2" charset="-122"/>
              </a:defRPr>
            </a:lvl1pPr>
            <a:lvl2pPr marL="742950" indent="-285750" defTabSz="1044575" eaLnBrk="0" hangingPunct="0">
              <a:defRPr sz="3200">
                <a:solidFill>
                  <a:schemeClr val="tx1"/>
                </a:solidFill>
                <a:latin typeface="Arial" panose="020B0604020202020204" pitchFamily="34" charset="0"/>
                <a:ea typeface="宋体" panose="02010600030101010101" pitchFamily="2" charset="-122"/>
              </a:defRPr>
            </a:lvl2pPr>
            <a:lvl3pPr marL="1143000" indent="-228600" defTabSz="1044575" eaLnBrk="0" hangingPunct="0">
              <a:defRPr sz="3200">
                <a:solidFill>
                  <a:schemeClr val="tx1"/>
                </a:solidFill>
                <a:latin typeface="Arial" panose="020B0604020202020204" pitchFamily="34" charset="0"/>
                <a:ea typeface="宋体" panose="02010600030101010101" pitchFamily="2" charset="-122"/>
              </a:defRPr>
            </a:lvl3pPr>
            <a:lvl4pPr marL="1600200" indent="-228600" defTabSz="1044575" eaLnBrk="0" hangingPunct="0">
              <a:defRPr sz="3200">
                <a:solidFill>
                  <a:schemeClr val="tx1"/>
                </a:solidFill>
                <a:latin typeface="Arial" panose="020B0604020202020204" pitchFamily="34" charset="0"/>
                <a:ea typeface="宋体" panose="02010600030101010101" pitchFamily="2" charset="-122"/>
              </a:defRPr>
            </a:lvl4pPr>
            <a:lvl5pPr marL="2057400" indent="-228600" defTabSz="1044575" eaLnBrk="0" hangingPunct="0">
              <a:defRPr sz="3200">
                <a:solidFill>
                  <a:schemeClr val="tx1"/>
                </a:solidFill>
                <a:latin typeface="Arial" panose="020B0604020202020204" pitchFamily="34" charset="0"/>
                <a:ea typeface="宋体" panose="02010600030101010101" pitchFamily="2" charset="-122"/>
              </a:defRPr>
            </a:lvl5pPr>
            <a:lvl6pPr marL="25146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defTabSz="1044575"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a:latin typeface="Times New Roman" panose="02020603050405020304" pitchFamily="18" charset="0"/>
              </a:rPr>
              <a:t>（</a:t>
            </a:r>
            <a:r>
              <a:rPr kumimoji="1" lang="en-US" altLang="zh-CN" sz="2000" b="1" dirty="0">
                <a:latin typeface="Times New Roman" panose="02020603050405020304" pitchFamily="18" charset="0"/>
              </a:rPr>
              <a:t>3</a:t>
            </a:r>
            <a:r>
              <a:rPr kumimoji="1" lang="zh-CN" altLang="en-US" sz="2000" b="1" dirty="0">
                <a:latin typeface="Times New Roman" panose="02020603050405020304" pitchFamily="18" charset="0"/>
              </a:rPr>
              <a:t>）结论：因为中径、顶径都合格</a:t>
            </a:r>
            <a:r>
              <a:rPr kumimoji="1" lang="zh-CN" altLang="en-US" sz="2000" b="1" dirty="0" smtClean="0">
                <a:latin typeface="Times New Roman" panose="02020603050405020304" pitchFamily="18" charset="0"/>
              </a:rPr>
              <a:t>，</a:t>
            </a:r>
            <a:r>
              <a:rPr kumimoji="1" lang="en-US" altLang="zh-CN" sz="2000" b="1" dirty="0" smtClean="0">
                <a:latin typeface="Times New Roman" panose="02020603050405020304" pitchFamily="18" charset="0"/>
              </a:rPr>
              <a:t> </a:t>
            </a:r>
            <a:r>
              <a:rPr kumimoji="1" lang="zh-CN" altLang="en-US" sz="2000" b="1" dirty="0" smtClean="0">
                <a:latin typeface="Times New Roman" panose="02020603050405020304" pitchFamily="18" charset="0"/>
              </a:rPr>
              <a:t>所以</a:t>
            </a:r>
            <a:r>
              <a:rPr kumimoji="1" lang="zh-CN" altLang="en-US" sz="2000" b="1" dirty="0">
                <a:latin typeface="Times New Roman" panose="02020603050405020304" pitchFamily="18" charset="0"/>
              </a:rPr>
              <a:t>该螺纹合格。</a:t>
            </a:r>
            <a:endParaRPr kumimoji="1" lang="zh-CN" altLang="en-US" sz="2000" b="1" dirty="0">
              <a:latin typeface="Times New Roman" panose="02020603050405020304" pitchFamily="18" charset="0"/>
            </a:endParaRPr>
          </a:p>
        </p:txBody>
      </p:sp>
      <p:pic>
        <p:nvPicPr>
          <p:cNvPr id="18" name="Picture 2">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7483" y="6309320"/>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66956" y="1484784"/>
            <a:ext cx="2543175"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wipe(left)">
                                      <p:cBhvr>
                                        <p:cTn id="7" dur="500"/>
                                        <p:tgtEl>
                                          <p:spTgt spid="1167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741"/>
                                        </p:tgtEl>
                                        <p:attrNameLst>
                                          <p:attrName>style.visibility</p:attrName>
                                        </p:attrNameLst>
                                      </p:cBhvr>
                                      <p:to>
                                        <p:strVal val="visible"/>
                                      </p:to>
                                    </p:set>
                                    <p:animEffect transition="in" filter="wipe(left)">
                                      <p:cBhvr>
                                        <p:cTn id="12" dur="500"/>
                                        <p:tgtEl>
                                          <p:spTgt spid="1167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6742"/>
                                        </p:tgtEl>
                                        <p:attrNameLst>
                                          <p:attrName>style.visibility</p:attrName>
                                        </p:attrNameLst>
                                      </p:cBhvr>
                                      <p:to>
                                        <p:strVal val="visible"/>
                                      </p:to>
                                    </p:set>
                                    <p:animEffect transition="in" filter="wipe(left)">
                                      <p:cBhvr>
                                        <p:cTn id="17" dur="300"/>
                                        <p:tgtEl>
                                          <p:spTgt spid="1167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6743"/>
                                        </p:tgtEl>
                                        <p:attrNameLst>
                                          <p:attrName>style.visibility</p:attrName>
                                        </p:attrNameLst>
                                      </p:cBhvr>
                                      <p:to>
                                        <p:strVal val="visible"/>
                                      </p:to>
                                    </p:set>
                                    <p:animEffect transition="in" filter="wipe(left)">
                                      <p:cBhvr>
                                        <p:cTn id="22" dur="300"/>
                                        <p:tgtEl>
                                          <p:spTgt spid="11674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6744"/>
                                        </p:tgtEl>
                                        <p:attrNameLst>
                                          <p:attrName>style.visibility</p:attrName>
                                        </p:attrNameLst>
                                      </p:cBhvr>
                                      <p:to>
                                        <p:strVal val="visible"/>
                                      </p:to>
                                    </p:set>
                                    <p:animEffect transition="in" filter="wipe(left)">
                                      <p:cBhvr>
                                        <p:cTn id="33" dur="500"/>
                                        <p:tgtEl>
                                          <p:spTgt spid="11674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60652"/>
                                        </p:tgtEl>
                                        <p:attrNameLst>
                                          <p:attrName>style.visibility</p:attrName>
                                        </p:attrNameLst>
                                      </p:cBhvr>
                                      <p:to>
                                        <p:strVal val="visible"/>
                                      </p:to>
                                    </p:set>
                                    <p:animEffect transition="in" filter="wipe(left)">
                                      <p:cBhvr>
                                        <p:cTn id="38" dur="250"/>
                                        <p:tgtEl>
                                          <p:spTgt spid="606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6764"/>
                                        </p:tgtEl>
                                        <p:attrNameLst>
                                          <p:attrName>style.visibility</p:attrName>
                                        </p:attrNameLst>
                                      </p:cBhvr>
                                      <p:to>
                                        <p:strVal val="visible"/>
                                      </p:to>
                                    </p:set>
                                    <p:animEffect transition="in" filter="wipe(left)">
                                      <p:cBhvr>
                                        <p:cTn id="43" dur="500"/>
                                        <p:tgtEl>
                                          <p:spTgt spid="11676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60659"/>
                                        </p:tgtEl>
                                        <p:attrNameLst>
                                          <p:attrName>style.visibility</p:attrName>
                                        </p:attrNameLst>
                                      </p:cBhvr>
                                      <p:to>
                                        <p:strVal val="visible"/>
                                      </p:to>
                                    </p:set>
                                    <p:animEffect transition="in" filter="wipe(left)">
                                      <p:cBhvr>
                                        <p:cTn id="48" dur="500"/>
                                        <p:tgtEl>
                                          <p:spTgt spid="6065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16771"/>
                                        </p:tgtEl>
                                        <p:attrNameLst>
                                          <p:attrName>style.visibility</p:attrName>
                                        </p:attrNameLst>
                                      </p:cBhvr>
                                      <p:to>
                                        <p:strVal val="visible"/>
                                      </p:to>
                                    </p:set>
                                    <p:animEffect transition="in" filter="wipe(left)">
                                      <p:cBhvr>
                                        <p:cTn id="53" dur="300"/>
                                        <p:tgtEl>
                                          <p:spTgt spid="11677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16772"/>
                                        </p:tgtEl>
                                        <p:attrNameLst>
                                          <p:attrName>style.visibility</p:attrName>
                                        </p:attrNameLst>
                                      </p:cBhvr>
                                      <p:to>
                                        <p:strVal val="visible"/>
                                      </p:to>
                                    </p:set>
                                    <p:animEffect transition="in" filter="wipe(left)">
                                      <p:cBhvr>
                                        <p:cTn id="58" dur="300"/>
                                        <p:tgtEl>
                                          <p:spTgt spid="116772"/>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60660"/>
                                        </p:tgtEl>
                                        <p:attrNameLst>
                                          <p:attrName>style.visibility</p:attrName>
                                        </p:attrNameLst>
                                      </p:cBhvr>
                                      <p:to>
                                        <p:strVal val="visible"/>
                                      </p:to>
                                    </p:set>
                                    <p:anim calcmode="lin" valueType="num">
                                      <p:cBhvr additive="base">
                                        <p:cTn id="63" dur="500" fill="hold"/>
                                        <p:tgtEl>
                                          <p:spTgt spid="60660"/>
                                        </p:tgtEl>
                                        <p:attrNameLst>
                                          <p:attrName>ppt_x</p:attrName>
                                        </p:attrNameLst>
                                      </p:cBhvr>
                                      <p:tavLst>
                                        <p:tav tm="0">
                                          <p:val>
                                            <p:strVal val="#ppt_x"/>
                                          </p:val>
                                        </p:tav>
                                        <p:tav tm="100000">
                                          <p:val>
                                            <p:strVal val="#ppt_x"/>
                                          </p:val>
                                        </p:tav>
                                      </p:tavLst>
                                    </p:anim>
                                    <p:anim calcmode="lin" valueType="num">
                                      <p:cBhvr additive="base">
                                        <p:cTn id="64" dur="500" fill="hold"/>
                                        <p:tgtEl>
                                          <p:spTgt spid="60660"/>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16773"/>
                                        </p:tgtEl>
                                        <p:attrNameLst>
                                          <p:attrName>style.visibility</p:attrName>
                                        </p:attrNameLst>
                                      </p:cBhvr>
                                      <p:to>
                                        <p:strVal val="visible"/>
                                      </p:to>
                                    </p:set>
                                    <p:animEffect transition="in" filter="wipe(left)">
                                      <p:cBhvr>
                                        <p:cTn id="69" dur="500"/>
                                        <p:tgtEl>
                                          <p:spTgt spid="11677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0662"/>
                                        </p:tgtEl>
                                        <p:attrNameLst>
                                          <p:attrName>style.visibility</p:attrName>
                                        </p:attrNameLst>
                                      </p:cBhvr>
                                      <p:to>
                                        <p:strVal val="visible"/>
                                      </p:to>
                                    </p:set>
                                    <p:animEffect transition="in" filter="wipe(left)">
                                      <p:cBhvr>
                                        <p:cTn id="74" dur="500"/>
                                        <p:tgtEl>
                                          <p:spTgt spid="6066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iterate type="wd">
                                    <p:tmPct val="100000"/>
                                  </p:iterate>
                                  <p:childTnLst>
                                    <p:set>
                                      <p:cBhvr>
                                        <p:cTn id="78" dur="1" fill="hold">
                                          <p:stCondLst>
                                            <p:cond delay="0"/>
                                          </p:stCondLst>
                                        </p:cTn>
                                        <p:tgtEl>
                                          <p:spTgt spid="49"/>
                                        </p:tgtEl>
                                        <p:attrNameLst>
                                          <p:attrName>style.visibility</p:attrName>
                                        </p:attrNameLst>
                                      </p:cBhvr>
                                      <p:to>
                                        <p:strVal val="visible"/>
                                      </p:to>
                                    </p:set>
                                    <p:animEffect transition="in" filter="wipe(left)">
                                      <p:cBhvr>
                                        <p:cTn id="79" dur="3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p:bldP spid="116741" grpId="0" autoUpdateAnimBg="0"/>
      <p:bldP spid="116742" grpId="0" autoUpdateAnimBg="0"/>
      <p:bldP spid="116743" grpId="0" autoUpdateAnimBg="0"/>
      <p:bldP spid="116744" grpId="0"/>
      <p:bldP spid="116764" grpId="0"/>
      <p:bldP spid="116771" grpId="0" autoUpdateAnimBg="0"/>
      <p:bldP spid="116772" grpId="0" autoUpdateAnimBg="0"/>
      <p:bldP spid="116773" grpId="0"/>
      <p:bldP spid="49"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Text Box 4"/>
          <p:cNvSpPr txBox="1">
            <a:spLocks noChangeArrowheads="1"/>
          </p:cNvSpPr>
          <p:nvPr/>
        </p:nvSpPr>
        <p:spPr bwMode="auto">
          <a:xfrm>
            <a:off x="848544" y="1372009"/>
            <a:ext cx="822732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Times New Roman" panose="02020603050405020304" pitchFamily="18" charset="0"/>
              </a:rPr>
              <a:t>         </a:t>
            </a:r>
            <a:r>
              <a:rPr lang="en-US" altLang="zh-CN" sz="2000" b="1" dirty="0">
                <a:latin typeface="Times New Roman" panose="02020603050405020304" pitchFamily="18" charset="0"/>
              </a:rPr>
              <a:t>1.</a:t>
            </a:r>
            <a:r>
              <a:rPr lang="zh-CN" altLang="en-US" sz="2000" b="1" dirty="0">
                <a:latin typeface="Times New Roman" panose="02020603050405020304" pitchFamily="18" charset="0"/>
              </a:rPr>
              <a:t>某减速器中一对圆柱齿轮，</a:t>
            </a:r>
            <a:r>
              <a:rPr lang="en-US" altLang="zh-CN" sz="2000" b="1" i="1" dirty="0">
                <a:latin typeface="Times New Roman" panose="02020603050405020304" pitchFamily="18" charset="0"/>
              </a:rPr>
              <a:t>m</a:t>
            </a:r>
            <a:r>
              <a:rPr lang="en-US" altLang="zh-CN" sz="2000" b="1" dirty="0">
                <a:latin typeface="Times New Roman" panose="02020603050405020304" pitchFamily="18" charset="0"/>
              </a:rPr>
              <a:t>=5</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z</a:t>
            </a:r>
            <a:r>
              <a:rPr lang="en-US" altLang="zh-CN" sz="2000" b="1" baseline="-25000" dirty="0">
                <a:latin typeface="Times New Roman" panose="02020603050405020304" pitchFamily="18" charset="0"/>
              </a:rPr>
              <a:t>1</a:t>
            </a:r>
            <a:r>
              <a:rPr lang="en-US" altLang="zh-CN" sz="2000" b="1" dirty="0">
                <a:latin typeface="Times New Roman" panose="02020603050405020304" pitchFamily="18" charset="0"/>
              </a:rPr>
              <a:t>=20</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z</a:t>
            </a:r>
            <a:r>
              <a:rPr lang="en-US" altLang="zh-CN" sz="2000" b="1" baseline="-25000" dirty="0">
                <a:latin typeface="Times New Roman" panose="02020603050405020304" pitchFamily="18" charset="0"/>
              </a:rPr>
              <a:t>2</a:t>
            </a:r>
            <a:r>
              <a:rPr lang="en-US" altLang="zh-CN" sz="2000" b="1" dirty="0">
                <a:latin typeface="Times New Roman" panose="02020603050405020304" pitchFamily="18" charset="0"/>
              </a:rPr>
              <a:t>=60</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α</a:t>
            </a:r>
            <a:r>
              <a:rPr lang="en-US" altLang="zh-CN" sz="2000" b="1" dirty="0">
                <a:latin typeface="Times New Roman" panose="02020603050405020304" pitchFamily="18" charset="0"/>
              </a:rPr>
              <a:t>=20°</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x</a:t>
            </a:r>
            <a:r>
              <a:rPr lang="en-US" altLang="zh-CN" sz="2000" b="1" dirty="0">
                <a:latin typeface="Times New Roman" panose="02020603050405020304" pitchFamily="18" charset="0"/>
              </a:rPr>
              <a:t>=0</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b</a:t>
            </a:r>
            <a:r>
              <a:rPr lang="en-US" altLang="zh-CN" sz="2000" b="1" baseline="-25000" dirty="0">
                <a:latin typeface="Times New Roman" panose="02020603050405020304" pitchFamily="18" charset="0"/>
              </a:rPr>
              <a:t>1</a:t>
            </a:r>
            <a:r>
              <a:rPr lang="en-US" altLang="zh-CN" sz="2000" b="1" dirty="0">
                <a:latin typeface="Times New Roman" panose="02020603050405020304" pitchFamily="18" charset="0"/>
              </a:rPr>
              <a:t>=50</a:t>
            </a:r>
            <a:r>
              <a:rPr lang="zh-CN" altLang="en-US" sz="2000" b="1" dirty="0">
                <a:latin typeface="Times New Roman" panose="02020603050405020304" pitchFamily="18" charset="0"/>
              </a:rPr>
              <a:t>，</a:t>
            </a:r>
            <a:r>
              <a:rPr lang="zh-CN" altLang="en-US" sz="2000" b="1" dirty="0">
                <a:solidFill>
                  <a:srgbClr val="CC00FF"/>
                </a:solidFill>
                <a:latin typeface="Times New Roman" panose="02020603050405020304" pitchFamily="18" charset="0"/>
              </a:rPr>
              <a:t>齿轮内孔直径</a:t>
            </a:r>
            <a:r>
              <a:rPr lang="en-US" altLang="zh-CN" sz="2000" b="1" i="1" dirty="0">
                <a:solidFill>
                  <a:srgbClr val="CC00FF"/>
                </a:solidFill>
                <a:latin typeface="Times New Roman" panose="02020603050405020304" pitchFamily="18" charset="0"/>
              </a:rPr>
              <a:t>D</a:t>
            </a:r>
            <a:r>
              <a:rPr lang="en-US" altLang="zh-CN" sz="2000" b="1" baseline="-25000" dirty="0">
                <a:solidFill>
                  <a:srgbClr val="CC00FF"/>
                </a:solidFill>
                <a:latin typeface="Times New Roman" panose="02020603050405020304" pitchFamily="18" charset="0"/>
              </a:rPr>
              <a:t>1</a:t>
            </a:r>
            <a:r>
              <a:rPr lang="en-US" altLang="zh-CN" sz="2000" b="1" dirty="0">
                <a:solidFill>
                  <a:srgbClr val="CC00FF"/>
                </a:solidFill>
                <a:latin typeface="Times New Roman" panose="02020603050405020304" pitchFamily="18" charset="0"/>
              </a:rPr>
              <a:t>=</a:t>
            </a:r>
            <a:r>
              <a:rPr lang="el-GR" altLang="zh-CN" sz="2000" b="1" i="1" dirty="0">
                <a:solidFill>
                  <a:srgbClr val="CC00FF"/>
                </a:solidFill>
                <a:latin typeface="Times New Roman" panose="02020603050405020304" pitchFamily="18" charset="0"/>
                <a:cs typeface="Times New Roman" panose="02020603050405020304" pitchFamily="18" charset="0"/>
              </a:rPr>
              <a:t>φ</a:t>
            </a:r>
            <a:r>
              <a:rPr lang="en-US" altLang="zh-CN" sz="2000" b="1" dirty="0">
                <a:solidFill>
                  <a:srgbClr val="CC00FF"/>
                </a:solidFill>
                <a:latin typeface="Times New Roman" panose="02020603050405020304" pitchFamily="18" charset="0"/>
                <a:cs typeface="Times New Roman" panose="02020603050405020304" pitchFamily="18" charset="0"/>
              </a:rPr>
              <a:t>40</a:t>
            </a:r>
            <a:r>
              <a:rPr lang="zh-CN" altLang="en-US" sz="2000" b="1" dirty="0">
                <a:latin typeface="Times New Roman" panose="02020603050405020304" pitchFamily="18" charset="0"/>
                <a:cs typeface="Times New Roman" panose="02020603050405020304" pitchFamily="18" charset="0"/>
              </a:rPr>
              <a:t>。</a:t>
            </a:r>
            <a:r>
              <a:rPr lang="en-US" altLang="zh-CN" sz="2000" b="1" i="1" dirty="0">
                <a:latin typeface="Times New Roman" panose="02020603050405020304" pitchFamily="18" charset="0"/>
              </a:rPr>
              <a:t>n</a:t>
            </a:r>
            <a:r>
              <a:rPr lang="en-US" altLang="zh-CN" sz="2000" b="1" baseline="-25000" dirty="0">
                <a:latin typeface="Times New Roman" panose="02020603050405020304" pitchFamily="18" charset="0"/>
              </a:rPr>
              <a:t>1</a:t>
            </a:r>
            <a:r>
              <a:rPr lang="en-US" altLang="zh-CN" sz="2000" b="1" dirty="0">
                <a:latin typeface="Times New Roman" panose="02020603050405020304" pitchFamily="18" charset="0"/>
              </a:rPr>
              <a:t>=960r</a:t>
            </a:r>
            <a:r>
              <a:rPr lang="zh-CN" altLang="en-US" sz="2000" b="1" dirty="0">
                <a:latin typeface="Times New Roman" panose="02020603050405020304" pitchFamily="18" charset="0"/>
              </a:rPr>
              <a:t>／</a:t>
            </a:r>
            <a:r>
              <a:rPr lang="en-US" altLang="zh-CN" sz="2000" b="1" dirty="0">
                <a:latin typeface="Times New Roman" panose="02020603050405020304" pitchFamily="18" charset="0"/>
              </a:rPr>
              <a:t>min</a:t>
            </a:r>
            <a:r>
              <a:rPr lang="zh-CN" altLang="en-US" sz="2000" b="1" dirty="0">
                <a:latin typeface="Times New Roman" panose="02020603050405020304" pitchFamily="18" charset="0"/>
              </a:rPr>
              <a:t>，两轴承</a:t>
            </a:r>
            <a:r>
              <a:rPr lang="zh-CN" altLang="en-US" sz="2000" b="1" dirty="0" smtClean="0">
                <a:latin typeface="Times New Roman" panose="02020603050405020304" pitchFamily="18" charset="0"/>
              </a:rPr>
              <a:t>孔跨距</a:t>
            </a:r>
            <a:r>
              <a:rPr lang="en-US" altLang="zh-CN" sz="2000" b="1" i="1" dirty="0">
                <a:latin typeface="Times New Roman" panose="02020603050405020304" pitchFamily="18" charset="0"/>
              </a:rPr>
              <a:t>L</a:t>
            </a:r>
            <a:r>
              <a:rPr lang="en-US" altLang="zh-CN" sz="2000" b="1" dirty="0">
                <a:latin typeface="Times New Roman" panose="02020603050405020304" pitchFamily="18" charset="0"/>
              </a:rPr>
              <a:t>=100</a:t>
            </a:r>
            <a:r>
              <a:rPr lang="zh-CN" altLang="en-US" sz="2000" b="1" dirty="0">
                <a:latin typeface="Times New Roman" panose="02020603050405020304" pitchFamily="18" charset="0"/>
              </a:rPr>
              <a:t>，齿轮为钢制，箱体为铸铁，单件生产，试确定：</a:t>
            </a:r>
            <a:endParaRPr lang="zh-CN" altLang="en-US" sz="2000" dirty="0"/>
          </a:p>
        </p:txBody>
      </p:sp>
      <p:sp>
        <p:nvSpPr>
          <p:cNvPr id="117765" name="Text Box 5"/>
          <p:cNvSpPr txBox="1">
            <a:spLocks noChangeArrowheads="1"/>
          </p:cNvSpPr>
          <p:nvPr/>
        </p:nvSpPr>
        <p:spPr bwMode="auto">
          <a:xfrm>
            <a:off x="1335773" y="2488133"/>
            <a:ext cx="7433651" cy="179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latin typeface="Times New Roman" panose="02020603050405020304" pitchFamily="18" charset="0"/>
              </a:rPr>
              <a:t>（</a:t>
            </a:r>
            <a:r>
              <a:rPr lang="en-US" altLang="zh-CN" sz="2000" b="1" dirty="0">
                <a:latin typeface="Times New Roman" panose="02020603050405020304" pitchFamily="18" charset="0"/>
              </a:rPr>
              <a:t>1</a:t>
            </a:r>
            <a:r>
              <a:rPr lang="zh-CN" altLang="en-US" sz="2000" b="1" dirty="0">
                <a:latin typeface="Times New Roman" panose="02020603050405020304" pitchFamily="18" charset="0"/>
              </a:rPr>
              <a:t>）齿轮的精度</a:t>
            </a:r>
            <a:r>
              <a:rPr lang="zh-CN" altLang="en-US" sz="2000" b="1" dirty="0" smtClean="0">
                <a:latin typeface="Times New Roman" panose="02020603050405020304" pitchFamily="18" charset="0"/>
              </a:rPr>
              <a:t>等级  </a:t>
            </a:r>
            <a:r>
              <a:rPr lang="zh-CN" altLang="en-US" sz="2000" b="1" dirty="0" smtClean="0"/>
              <a:t>（</a:t>
            </a:r>
            <a:r>
              <a:rPr lang="en-US" altLang="zh-CN" sz="2000" b="1" dirty="0"/>
              <a:t>2</a:t>
            </a:r>
            <a:r>
              <a:rPr lang="zh-CN" altLang="en-US" sz="2000" b="1" dirty="0"/>
              <a:t>）必检参数及其允许值 </a:t>
            </a:r>
            <a:endParaRPr lang="zh-CN" altLang="en-US" sz="2000" dirty="0"/>
          </a:p>
          <a:p>
            <a:pPr eaLnBrk="1" hangingPunct="1">
              <a:lnSpc>
                <a:spcPct val="120000"/>
              </a:lnSpc>
            </a:pPr>
            <a:r>
              <a:rPr lang="zh-CN" altLang="en-US" sz="1800" b="1" dirty="0"/>
              <a:t>（</a:t>
            </a:r>
            <a:r>
              <a:rPr lang="en-US" altLang="zh-CN" sz="1800" b="1" dirty="0"/>
              <a:t>3</a:t>
            </a:r>
            <a:r>
              <a:rPr lang="zh-CN" altLang="en-US" sz="1800" b="1" dirty="0"/>
              <a:t>）</a:t>
            </a:r>
            <a:r>
              <a:rPr lang="zh-CN" altLang="en-US" sz="1800" b="1" dirty="0" smtClean="0"/>
              <a:t>齿厚 及其上、</a:t>
            </a:r>
            <a:r>
              <a:rPr lang="zh-CN" altLang="en-US" sz="1800" b="1" dirty="0"/>
              <a:t>下偏差或</a:t>
            </a:r>
            <a:r>
              <a:rPr lang="zh-CN" altLang="en-US" sz="1800" b="1" dirty="0" smtClean="0"/>
              <a:t>公法线长度及其上</a:t>
            </a:r>
            <a:r>
              <a:rPr lang="zh-CN" altLang="en-US" sz="1800" b="1" dirty="0"/>
              <a:t>、下偏差 </a:t>
            </a:r>
            <a:endParaRPr lang="zh-CN" altLang="en-US" sz="1800" dirty="0"/>
          </a:p>
          <a:p>
            <a:pPr eaLnBrk="1" hangingPunct="1">
              <a:lnSpc>
                <a:spcPct val="120000"/>
              </a:lnSpc>
            </a:pPr>
            <a:r>
              <a:rPr lang="zh-CN" altLang="en-US" sz="1800" b="1" dirty="0"/>
              <a:t>（</a:t>
            </a:r>
            <a:r>
              <a:rPr lang="en-US" altLang="zh-CN" sz="1800" b="1" dirty="0"/>
              <a:t>4</a:t>
            </a:r>
            <a:r>
              <a:rPr lang="zh-CN" altLang="en-US" sz="1800" b="1" dirty="0"/>
              <a:t>）齿轮箱体精度要求及允许值  </a:t>
            </a:r>
            <a:r>
              <a:rPr lang="zh-CN" altLang="en-US" sz="1800" b="1" dirty="0" smtClean="0"/>
              <a:t>（</a:t>
            </a:r>
            <a:r>
              <a:rPr lang="en-US" altLang="zh-CN" sz="1800" b="1" dirty="0"/>
              <a:t>5</a:t>
            </a:r>
            <a:r>
              <a:rPr lang="zh-CN" altLang="en-US" sz="1800" b="1" dirty="0"/>
              <a:t>）齿坯精度要求及允许</a:t>
            </a:r>
            <a:r>
              <a:rPr lang="zh-CN" altLang="en-US" sz="1800" b="1" dirty="0" smtClean="0"/>
              <a:t>值</a:t>
            </a:r>
            <a:endParaRPr lang="zh-CN" altLang="en-US" sz="1800" dirty="0"/>
          </a:p>
          <a:p>
            <a:pPr eaLnBrk="1" hangingPunct="1">
              <a:lnSpc>
                <a:spcPct val="120000"/>
              </a:lnSpc>
            </a:pPr>
            <a:r>
              <a:rPr lang="zh-CN" altLang="en-US" sz="1800" b="1" dirty="0"/>
              <a:t>（</a:t>
            </a:r>
            <a:r>
              <a:rPr lang="en-US" altLang="zh-CN" sz="1800" b="1" dirty="0"/>
              <a:t>6</a:t>
            </a:r>
            <a:r>
              <a:rPr lang="zh-CN" altLang="en-US" sz="1800" b="1" dirty="0"/>
              <a:t>）未注尺寸公差为 </a:t>
            </a:r>
            <a:r>
              <a:rPr lang="en-US" altLang="zh-CN" sz="1800" b="1" dirty="0"/>
              <a:t>m </a:t>
            </a:r>
            <a:r>
              <a:rPr lang="zh-CN" altLang="en-US" sz="1800" b="1" dirty="0"/>
              <a:t>级、末注几何公差为 </a:t>
            </a:r>
            <a:r>
              <a:rPr lang="en-US" altLang="zh-CN" sz="1800" b="1" dirty="0"/>
              <a:t>K </a:t>
            </a:r>
            <a:r>
              <a:rPr lang="zh-CN" altLang="en-US" sz="1800" b="1" dirty="0"/>
              <a:t>级 ；</a:t>
            </a:r>
            <a:endParaRPr lang="zh-CN" altLang="en-US" sz="1800" dirty="0"/>
          </a:p>
          <a:p>
            <a:pPr eaLnBrk="1" hangingPunct="1">
              <a:lnSpc>
                <a:spcPct val="120000"/>
              </a:lnSpc>
            </a:pPr>
            <a:r>
              <a:rPr lang="zh-CN" altLang="en-US" sz="1800" b="1" dirty="0"/>
              <a:t>（</a:t>
            </a:r>
            <a:r>
              <a:rPr lang="en-US" altLang="zh-CN" sz="1800" b="1" dirty="0"/>
              <a:t>7</a:t>
            </a:r>
            <a:r>
              <a:rPr lang="zh-CN" altLang="en-US" sz="1800" b="1" dirty="0"/>
              <a:t>）将上述各项要求标注在齿轮零件工作图上 。</a:t>
            </a:r>
            <a:endParaRPr lang="zh-CN" altLang="en-US" sz="1800" dirty="0"/>
          </a:p>
        </p:txBody>
      </p:sp>
      <p:sp>
        <p:nvSpPr>
          <p:cNvPr id="117772" name="Text Box 12"/>
          <p:cNvSpPr txBox="1">
            <a:spLocks noChangeArrowheads="1"/>
          </p:cNvSpPr>
          <p:nvPr/>
        </p:nvSpPr>
        <p:spPr bwMode="auto">
          <a:xfrm>
            <a:off x="1266467" y="632765"/>
            <a:ext cx="717892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dirty="0">
                <a:latin typeface="宋体" panose="02010600030101010101" pitchFamily="2" charset="-122"/>
              </a:rPr>
              <a:t>第 </a:t>
            </a:r>
            <a:r>
              <a:rPr kumimoji="1" lang="en-US" altLang="zh-CN" sz="2800" b="1" dirty="0">
                <a:latin typeface="宋体" panose="02010600030101010101" pitchFamily="2" charset="-122"/>
              </a:rPr>
              <a:t>10 </a:t>
            </a:r>
            <a:r>
              <a:rPr kumimoji="1" lang="zh-CN" altLang="en-US" sz="2800" b="1" dirty="0">
                <a:latin typeface="宋体" panose="02010600030101010101" pitchFamily="2" charset="-122"/>
              </a:rPr>
              <a:t>章  圆柱齿轮精度设计与</a:t>
            </a:r>
            <a:r>
              <a:rPr kumimoji="1" lang="zh-CN" altLang="en-US" sz="2800" b="1" dirty="0" smtClean="0">
                <a:latin typeface="宋体" panose="02010600030101010101" pitchFamily="2" charset="-122"/>
              </a:rPr>
              <a:t>检测</a:t>
            </a:r>
            <a:r>
              <a:rPr kumimoji="1" lang="zh-CN" altLang="en-US" sz="2000" b="1" dirty="0" smtClean="0">
                <a:solidFill>
                  <a:srgbClr val="CC00FF"/>
                </a:solidFill>
              </a:rPr>
              <a:t>（</a:t>
            </a:r>
            <a:r>
              <a:rPr kumimoji="1" lang="en-US" altLang="zh-CN" sz="2000" b="1" dirty="0" smtClean="0">
                <a:solidFill>
                  <a:srgbClr val="CC00FF"/>
                </a:solidFill>
              </a:rPr>
              <a:t>P229</a:t>
            </a:r>
            <a:r>
              <a:rPr kumimoji="1" lang="zh-CN" altLang="en-US" sz="2000" b="1" dirty="0" smtClean="0">
                <a:solidFill>
                  <a:srgbClr val="CC00FF"/>
                </a:solidFill>
              </a:rPr>
              <a:t>）</a:t>
            </a:r>
            <a:endParaRPr kumimoji="1" lang="zh-CN" altLang="en-US" sz="2000" dirty="0">
              <a:solidFill>
                <a:srgbClr val="CC00FF"/>
              </a:solidFill>
              <a:latin typeface="宋体" panose="02010600030101010101" pitchFamily="2" charset="-122"/>
            </a:endParaRPr>
          </a:p>
        </p:txBody>
      </p:sp>
      <p:sp>
        <p:nvSpPr>
          <p:cNvPr id="117773" name="Rectangle 13"/>
          <p:cNvSpPr>
            <a:spLocks noChangeArrowheads="1"/>
          </p:cNvSpPr>
          <p:nvPr/>
        </p:nvSpPr>
        <p:spPr bwMode="auto">
          <a:xfrm>
            <a:off x="1527192" y="4235290"/>
            <a:ext cx="1981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anose="02020603050405020304" pitchFamily="18" charset="0"/>
              </a:rPr>
              <a:t>答  案  </a:t>
            </a:r>
            <a:r>
              <a:rPr kumimoji="1" lang="en-US" altLang="zh-CN" sz="2000" b="1" dirty="0">
                <a:latin typeface="Times New Roman" panose="02020603050405020304" pitchFamily="18" charset="0"/>
                <a:sym typeface="Wingdings" panose="05000000000000000000" pitchFamily="2" charset="2"/>
              </a:rPr>
              <a:t>:</a:t>
            </a:r>
            <a:endParaRPr kumimoji="1" lang="en-US" altLang="zh-CN" sz="2000" b="1" dirty="0">
              <a:latin typeface="Times New Roman" panose="02020603050405020304" pitchFamily="18" charset="0"/>
              <a:sym typeface="Wingdings" panose="05000000000000000000" pitchFamily="2" charset="2"/>
            </a:endParaRPr>
          </a:p>
        </p:txBody>
      </p:sp>
      <p:sp>
        <p:nvSpPr>
          <p:cNvPr id="117774" name="Rectangle 14"/>
          <p:cNvSpPr>
            <a:spLocks noChangeArrowheads="1"/>
          </p:cNvSpPr>
          <p:nvPr/>
        </p:nvSpPr>
        <p:spPr bwMode="auto">
          <a:xfrm>
            <a:off x="1335773" y="4695229"/>
            <a:ext cx="462533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a:t>
            </a:r>
            <a:r>
              <a:rPr lang="en-US" altLang="zh-CN" sz="2000" b="1" dirty="0"/>
              <a:t>1</a:t>
            </a:r>
            <a:r>
              <a:rPr lang="zh-CN" altLang="en-US" sz="2000" b="1" dirty="0"/>
              <a:t>）齿轮必检参数的精度等级 ：</a:t>
            </a:r>
            <a:endParaRPr lang="zh-CN" altLang="en-US" sz="2000" b="1" dirty="0">
              <a:solidFill>
                <a:srgbClr val="CC00FF"/>
              </a:solidFill>
            </a:endParaRPr>
          </a:p>
        </p:txBody>
      </p:sp>
      <p:sp>
        <p:nvSpPr>
          <p:cNvPr id="117775" name="Rectangle 15"/>
          <p:cNvSpPr>
            <a:spLocks noChangeArrowheads="1"/>
          </p:cNvSpPr>
          <p:nvPr/>
        </p:nvSpPr>
        <p:spPr bwMode="auto">
          <a:xfrm>
            <a:off x="949399" y="5116425"/>
            <a:ext cx="7511244"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smtClean="0"/>
              <a:t>         该</a:t>
            </a:r>
            <a:r>
              <a:rPr lang="zh-CN" altLang="en-US" sz="2000" b="1" dirty="0"/>
              <a:t>齿轮传递运动准确性、传动平稳 性和载荷分布均匀性精度都选</a:t>
            </a:r>
            <a:r>
              <a:rPr lang="en-US" altLang="zh-CN" sz="2000" b="1" dirty="0"/>
              <a:t>8 </a:t>
            </a:r>
            <a:r>
              <a:rPr lang="zh-CN" altLang="en-US" sz="2000" b="1" dirty="0"/>
              <a:t>级</a:t>
            </a:r>
            <a:r>
              <a:rPr lang="zh-CN" altLang="en-US" sz="2000" b="1" dirty="0" smtClean="0"/>
              <a:t>。即</a:t>
            </a:r>
            <a:r>
              <a:rPr lang="zh-CN" altLang="en-US" sz="1800" b="1" dirty="0" smtClean="0"/>
              <a:t>          </a:t>
            </a:r>
            <a:r>
              <a:rPr lang="en-US" altLang="zh-CN" sz="2400" b="1" dirty="0">
                <a:solidFill>
                  <a:srgbClr val="CC00FF"/>
                </a:solidFill>
              </a:rPr>
              <a:t>8 GB/T10095.1</a:t>
            </a:r>
            <a:endParaRPr lang="en-US" altLang="zh-CN" sz="2400" b="1" dirty="0">
              <a:solidFill>
                <a:srgbClr val="CC00FF"/>
              </a:solidFill>
            </a:endParaRPr>
          </a:p>
        </p:txBody>
      </p:sp>
      <p:sp>
        <p:nvSpPr>
          <p:cNvPr id="9" name="矩形 8"/>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772"/>
                                        </p:tgtEl>
                                        <p:attrNameLst>
                                          <p:attrName>style.visibility</p:attrName>
                                        </p:attrNameLst>
                                      </p:cBhvr>
                                      <p:to>
                                        <p:strVal val="visible"/>
                                      </p:to>
                                    </p:set>
                                    <p:animEffect transition="in" filter="wipe(left)">
                                      <p:cBhvr>
                                        <p:cTn id="7" dur="500"/>
                                        <p:tgtEl>
                                          <p:spTgt spid="1177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7764"/>
                                        </p:tgtEl>
                                        <p:attrNameLst>
                                          <p:attrName>style.visibility</p:attrName>
                                        </p:attrNameLst>
                                      </p:cBhvr>
                                      <p:to>
                                        <p:strVal val="visible"/>
                                      </p:to>
                                    </p:set>
                                    <p:animEffect transition="in" filter="wipe(left)">
                                      <p:cBhvr>
                                        <p:cTn id="12" dur="500"/>
                                        <p:tgtEl>
                                          <p:spTgt spid="1177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7765"/>
                                        </p:tgtEl>
                                        <p:attrNameLst>
                                          <p:attrName>style.visibility</p:attrName>
                                        </p:attrNameLst>
                                      </p:cBhvr>
                                      <p:to>
                                        <p:strVal val="visible"/>
                                      </p:to>
                                    </p:set>
                                    <p:animEffect transition="in" filter="wipe(left)">
                                      <p:cBhvr>
                                        <p:cTn id="17" dur="500"/>
                                        <p:tgtEl>
                                          <p:spTgt spid="1177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7773"/>
                                        </p:tgtEl>
                                        <p:attrNameLst>
                                          <p:attrName>style.visibility</p:attrName>
                                        </p:attrNameLst>
                                      </p:cBhvr>
                                      <p:to>
                                        <p:strVal val="visible"/>
                                      </p:to>
                                    </p:set>
                                    <p:animEffect transition="in" filter="wipe(left)">
                                      <p:cBhvr>
                                        <p:cTn id="22" dur="500"/>
                                        <p:tgtEl>
                                          <p:spTgt spid="11777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7774"/>
                                        </p:tgtEl>
                                        <p:attrNameLst>
                                          <p:attrName>style.visibility</p:attrName>
                                        </p:attrNameLst>
                                      </p:cBhvr>
                                      <p:to>
                                        <p:strVal val="visible"/>
                                      </p:to>
                                    </p:set>
                                    <p:animEffect transition="in" filter="wipe(left)">
                                      <p:cBhvr>
                                        <p:cTn id="27" dur="500"/>
                                        <p:tgtEl>
                                          <p:spTgt spid="1177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7775"/>
                                        </p:tgtEl>
                                        <p:attrNameLst>
                                          <p:attrName>style.visibility</p:attrName>
                                        </p:attrNameLst>
                                      </p:cBhvr>
                                      <p:to>
                                        <p:strVal val="visible"/>
                                      </p:to>
                                    </p:set>
                                    <p:animEffect transition="in" filter="wipe(left)">
                                      <p:cBhvr>
                                        <p:cTn id="32" dur="500"/>
                                        <p:tgtEl>
                                          <p:spTgt spid="117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p:bldP spid="117765" grpId="0"/>
      <p:bldP spid="117772" grpId="0" autoUpdateAnimBg="0"/>
      <p:bldP spid="117773" grpId="0" autoUpdateAnimBg="0"/>
      <p:bldP spid="117774" grpId="0"/>
      <p:bldP spid="11777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4"/>
          <p:cNvSpPr>
            <a:spLocks noChangeArrowheads="1"/>
          </p:cNvSpPr>
          <p:nvPr/>
        </p:nvSpPr>
        <p:spPr bwMode="auto">
          <a:xfrm>
            <a:off x="1088937" y="666194"/>
            <a:ext cx="454075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b="1" dirty="0"/>
              <a:t>（</a:t>
            </a:r>
            <a:r>
              <a:rPr lang="en-US" altLang="zh-CN" sz="2000" b="1" dirty="0"/>
              <a:t>2</a:t>
            </a:r>
            <a:r>
              <a:rPr lang="zh-CN" altLang="en-US" sz="2000" b="1" dirty="0"/>
              <a:t>）必检参数及其允许值</a:t>
            </a:r>
            <a:r>
              <a:rPr lang="en-US" altLang="zh-CN" sz="2000" b="1" dirty="0"/>
              <a:t>:</a:t>
            </a:r>
            <a:endParaRPr lang="en-US" altLang="zh-CN" sz="2000" b="1" dirty="0"/>
          </a:p>
        </p:txBody>
      </p:sp>
      <p:sp>
        <p:nvSpPr>
          <p:cNvPr id="118793" name="Rectangle 9"/>
          <p:cNvSpPr>
            <a:spLocks noChangeArrowheads="1"/>
          </p:cNvSpPr>
          <p:nvPr/>
        </p:nvSpPr>
        <p:spPr bwMode="auto">
          <a:xfrm>
            <a:off x="1130325" y="2862674"/>
            <a:ext cx="6851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t>（</a:t>
            </a:r>
            <a:r>
              <a:rPr lang="en-US" altLang="zh-CN" sz="2400" b="1" dirty="0"/>
              <a:t>3</a:t>
            </a:r>
            <a:r>
              <a:rPr lang="zh-CN" altLang="en-US" sz="2400" b="1" dirty="0"/>
              <a:t>）齿厚上、下偏差或公法线长度上、</a:t>
            </a:r>
            <a:r>
              <a:rPr lang="zh-CN" altLang="en-US" sz="2400" b="1" dirty="0" smtClean="0"/>
              <a:t>下偏差</a:t>
            </a:r>
            <a:endParaRPr lang="zh-CN" altLang="en-US" sz="2400" b="1" dirty="0"/>
          </a:p>
        </p:txBody>
      </p:sp>
      <p:sp>
        <p:nvSpPr>
          <p:cNvPr id="10" name="矩形 9"/>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2981" name="Picture 5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09207" y="1180481"/>
            <a:ext cx="1678137" cy="464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82" name="Picture 5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9470" y="1053544"/>
            <a:ext cx="5261942" cy="8078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84" name="Picture 5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207" y="2041414"/>
            <a:ext cx="3073512"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85" name="Picture 5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7600" y="1977351"/>
            <a:ext cx="3492388" cy="71213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87" name="Picture 5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5325" y="3733602"/>
            <a:ext cx="14859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88" name="Picture 5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1417" y="3373562"/>
            <a:ext cx="5400600" cy="142784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92" name="Picture 5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2091" y="4923061"/>
            <a:ext cx="6219825" cy="4667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995" name="Picture 5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6122" y="5514367"/>
            <a:ext cx="4019550" cy="5429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wipe(left)">
                                      <p:cBhvr>
                                        <p:cTn id="7" dur="500"/>
                                        <p:tgtEl>
                                          <p:spTgt spid="1187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2981"/>
                                        </p:tgtEl>
                                        <p:attrNameLst>
                                          <p:attrName>style.visibility</p:attrName>
                                        </p:attrNameLst>
                                      </p:cBhvr>
                                      <p:to>
                                        <p:strVal val="visible"/>
                                      </p:to>
                                    </p:set>
                                    <p:animEffect transition="in" filter="wipe(left)">
                                      <p:cBhvr>
                                        <p:cTn id="12" dur="500"/>
                                        <p:tgtEl>
                                          <p:spTgt spid="629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2982"/>
                                        </p:tgtEl>
                                        <p:attrNameLst>
                                          <p:attrName>style.visibility</p:attrName>
                                        </p:attrNameLst>
                                      </p:cBhvr>
                                      <p:to>
                                        <p:strVal val="visible"/>
                                      </p:to>
                                    </p:set>
                                    <p:animEffect transition="in" filter="wipe(left)">
                                      <p:cBhvr>
                                        <p:cTn id="17" dur="500"/>
                                        <p:tgtEl>
                                          <p:spTgt spid="629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2984"/>
                                        </p:tgtEl>
                                        <p:attrNameLst>
                                          <p:attrName>style.visibility</p:attrName>
                                        </p:attrNameLst>
                                      </p:cBhvr>
                                      <p:to>
                                        <p:strVal val="visible"/>
                                      </p:to>
                                    </p:set>
                                    <p:animEffect transition="in" filter="wipe(left)">
                                      <p:cBhvr>
                                        <p:cTn id="22" dur="500"/>
                                        <p:tgtEl>
                                          <p:spTgt spid="6298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2985"/>
                                        </p:tgtEl>
                                        <p:attrNameLst>
                                          <p:attrName>style.visibility</p:attrName>
                                        </p:attrNameLst>
                                      </p:cBhvr>
                                      <p:to>
                                        <p:strVal val="visible"/>
                                      </p:to>
                                    </p:set>
                                    <p:animEffect transition="in" filter="wipe(left)">
                                      <p:cBhvr>
                                        <p:cTn id="27" dur="500"/>
                                        <p:tgtEl>
                                          <p:spTgt spid="629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8793"/>
                                        </p:tgtEl>
                                        <p:attrNameLst>
                                          <p:attrName>style.visibility</p:attrName>
                                        </p:attrNameLst>
                                      </p:cBhvr>
                                      <p:to>
                                        <p:strVal val="visible"/>
                                      </p:to>
                                    </p:set>
                                    <p:animEffect transition="in" filter="wipe(left)">
                                      <p:cBhvr>
                                        <p:cTn id="32" dur="500"/>
                                        <p:tgtEl>
                                          <p:spTgt spid="11879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2987"/>
                                        </p:tgtEl>
                                        <p:attrNameLst>
                                          <p:attrName>style.visibility</p:attrName>
                                        </p:attrNameLst>
                                      </p:cBhvr>
                                      <p:to>
                                        <p:strVal val="visible"/>
                                      </p:to>
                                    </p:set>
                                    <p:animEffect transition="in" filter="wipe(left)">
                                      <p:cBhvr>
                                        <p:cTn id="37" dur="500"/>
                                        <p:tgtEl>
                                          <p:spTgt spid="6298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2988"/>
                                        </p:tgtEl>
                                        <p:attrNameLst>
                                          <p:attrName>style.visibility</p:attrName>
                                        </p:attrNameLst>
                                      </p:cBhvr>
                                      <p:to>
                                        <p:strVal val="visible"/>
                                      </p:to>
                                    </p:set>
                                    <p:animEffect transition="in" filter="wipe(left)">
                                      <p:cBhvr>
                                        <p:cTn id="42" dur="500"/>
                                        <p:tgtEl>
                                          <p:spTgt spid="6298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2992"/>
                                        </p:tgtEl>
                                        <p:attrNameLst>
                                          <p:attrName>style.visibility</p:attrName>
                                        </p:attrNameLst>
                                      </p:cBhvr>
                                      <p:to>
                                        <p:strVal val="visible"/>
                                      </p:to>
                                    </p:set>
                                    <p:animEffect transition="in" filter="wipe(left)">
                                      <p:cBhvr>
                                        <p:cTn id="47" dur="500"/>
                                        <p:tgtEl>
                                          <p:spTgt spid="6299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2995"/>
                                        </p:tgtEl>
                                        <p:attrNameLst>
                                          <p:attrName>style.visibility</p:attrName>
                                        </p:attrNameLst>
                                      </p:cBhvr>
                                      <p:to>
                                        <p:strVal val="visible"/>
                                      </p:to>
                                    </p:set>
                                    <p:animEffect transition="in" filter="wipe(left)">
                                      <p:cBhvr>
                                        <p:cTn id="52" dur="500"/>
                                        <p:tgtEl>
                                          <p:spTgt spid="62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P spid="1187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ChangeArrowheads="1"/>
          </p:cNvSpPr>
          <p:nvPr/>
        </p:nvSpPr>
        <p:spPr bwMode="auto">
          <a:xfrm>
            <a:off x="974705" y="260412"/>
            <a:ext cx="33020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baseline="-25000" dirty="0">
              <a:latin typeface="Times New Roman" panose="02020603050405020304" pitchFamily="18" charset="0"/>
              <a:sym typeface="Wingdings" panose="05000000000000000000" pitchFamily="2" charset="2"/>
            </a:endParaRPr>
          </a:p>
        </p:txBody>
      </p:sp>
      <p:sp>
        <p:nvSpPr>
          <p:cNvPr id="10252" name="Text Box 12"/>
          <p:cNvSpPr txBox="1">
            <a:spLocks noChangeArrowheads="1"/>
          </p:cNvSpPr>
          <p:nvPr/>
        </p:nvSpPr>
        <p:spPr bwMode="auto">
          <a:xfrm>
            <a:off x="587483" y="3965206"/>
            <a:ext cx="839796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buFontTx/>
              <a:buAutoNum type="arabicPeriod" startAt="2"/>
            </a:pPr>
            <a:r>
              <a:rPr lang="zh-CN" altLang="en-US" sz="2400" b="1" dirty="0"/>
              <a:t>用两种测量方法分别测量尺寸为</a:t>
            </a:r>
            <a:r>
              <a:rPr lang="en-US" altLang="zh-CN" sz="2400" b="1" dirty="0" smtClean="0"/>
              <a:t>100</a:t>
            </a:r>
            <a:r>
              <a:rPr lang="zh-CN" altLang="en-US" sz="2400" b="1" dirty="0" smtClean="0"/>
              <a:t>和</a:t>
            </a:r>
            <a:r>
              <a:rPr lang="en-US" altLang="zh-CN" sz="2400" b="1" dirty="0" smtClean="0"/>
              <a:t>80</a:t>
            </a:r>
            <a:r>
              <a:rPr lang="zh-CN" altLang="en-US" sz="2400" b="1" dirty="0" smtClean="0"/>
              <a:t>的</a:t>
            </a:r>
            <a:r>
              <a:rPr lang="zh-CN" altLang="en-US" sz="2400" b="1" dirty="0"/>
              <a:t>零件，其测量绝对误差分别为</a:t>
            </a:r>
            <a:r>
              <a:rPr lang="en-US" altLang="zh-CN" sz="2400" b="1" dirty="0"/>
              <a:t>8μm</a:t>
            </a:r>
            <a:r>
              <a:rPr lang="zh-CN" altLang="en-US" sz="2400" b="1" dirty="0"/>
              <a:t>和</a:t>
            </a:r>
            <a:r>
              <a:rPr lang="en-US" altLang="zh-CN" sz="2400" b="1" dirty="0"/>
              <a:t>7μm,</a:t>
            </a:r>
            <a:r>
              <a:rPr lang="zh-CN" altLang="en-US" sz="2400" b="1" dirty="0"/>
              <a:t>试问此两种</a:t>
            </a:r>
            <a:r>
              <a:rPr lang="zh-CN" altLang="en-US" sz="2400" b="1" dirty="0" smtClean="0"/>
              <a:t>测量方法哪</a:t>
            </a:r>
            <a:r>
              <a:rPr lang="zh-CN" altLang="en-US" sz="2400" b="1" dirty="0"/>
              <a:t>种测量方法精度高？为什么</a:t>
            </a:r>
            <a:r>
              <a:rPr lang="en-US" altLang="zh-CN" sz="2400" b="1" dirty="0"/>
              <a:t>?</a:t>
            </a:r>
            <a:endParaRPr lang="en-US" altLang="zh-CN" sz="2400" b="1" dirty="0"/>
          </a:p>
        </p:txBody>
      </p:sp>
      <p:sp>
        <p:nvSpPr>
          <p:cNvPr id="10253" name="Rectangle 13"/>
          <p:cNvSpPr>
            <a:spLocks noChangeArrowheads="1"/>
          </p:cNvSpPr>
          <p:nvPr/>
        </p:nvSpPr>
        <p:spPr bwMode="auto">
          <a:xfrm>
            <a:off x="596516" y="5305737"/>
            <a:ext cx="474353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 </a:t>
            </a:r>
            <a:r>
              <a:rPr kumimoji="1" lang="zh-CN" altLang="en-US" sz="2400" b="1" dirty="0">
                <a:latin typeface="Times New Roman" panose="02020603050405020304" pitchFamily="18" charset="0"/>
                <a:sym typeface="Wingdings" panose="05000000000000000000" pitchFamily="2" charset="2"/>
              </a:rPr>
              <a:t>第一种测量方法精度高。</a:t>
            </a:r>
            <a:endParaRPr kumimoji="1" lang="zh-CN" altLang="en-US" sz="2400" b="1" baseline="-25000" dirty="0">
              <a:latin typeface="Times New Roman" panose="02020603050405020304" pitchFamily="18" charset="0"/>
              <a:sym typeface="Wingdings" panose="05000000000000000000" pitchFamily="2" charset="2"/>
            </a:endParaRPr>
          </a:p>
        </p:txBody>
      </p:sp>
      <p:sp>
        <p:nvSpPr>
          <p:cNvPr id="13" name="灯片编号占位符 5"/>
          <p:cNvSpPr>
            <a:spLocks noGrp="1"/>
          </p:cNvSpPr>
          <p:nvPr>
            <p:ph type="sldNum" sz="quarter" idx="12"/>
          </p:nvPr>
        </p:nvSpPr>
        <p:spPr>
          <a:xfrm>
            <a:off x="8553400" y="6201308"/>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7449" name="Picture 2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7483" y="800708"/>
            <a:ext cx="3789453" cy="438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51" name="Picture 2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6451" y="880908"/>
            <a:ext cx="4618997" cy="35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53" name="Picture 2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689" y="1240323"/>
            <a:ext cx="4494328" cy="48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55" name="Picture 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516" y="1725990"/>
            <a:ext cx="4711660" cy="836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60" name="Picture 29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521" y="2564904"/>
            <a:ext cx="5395599" cy="46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62" name="Picture 29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509" y="3055700"/>
            <a:ext cx="5076564" cy="985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64" name="Picture 29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516" y="5875357"/>
            <a:ext cx="6417977" cy="43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ipe(left)">
                                      <p:cBhvr>
                                        <p:cTn id="7" dur="30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449"/>
                                        </p:tgtEl>
                                        <p:attrNameLst>
                                          <p:attrName>style.visibility</p:attrName>
                                        </p:attrNameLst>
                                      </p:cBhvr>
                                      <p:to>
                                        <p:strVal val="visible"/>
                                      </p:to>
                                    </p:set>
                                    <p:animEffect transition="in" filter="wipe(left)">
                                      <p:cBhvr>
                                        <p:cTn id="12" dur="500"/>
                                        <p:tgtEl>
                                          <p:spTgt spid="74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451"/>
                                        </p:tgtEl>
                                        <p:attrNameLst>
                                          <p:attrName>style.visibility</p:attrName>
                                        </p:attrNameLst>
                                      </p:cBhvr>
                                      <p:to>
                                        <p:strVal val="visible"/>
                                      </p:to>
                                    </p:set>
                                    <p:animEffect transition="in" filter="wipe(left)">
                                      <p:cBhvr>
                                        <p:cTn id="17" dur="500"/>
                                        <p:tgtEl>
                                          <p:spTgt spid="74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453"/>
                                        </p:tgtEl>
                                        <p:attrNameLst>
                                          <p:attrName>style.visibility</p:attrName>
                                        </p:attrNameLst>
                                      </p:cBhvr>
                                      <p:to>
                                        <p:strVal val="visible"/>
                                      </p:to>
                                    </p:set>
                                    <p:animEffect transition="in" filter="wipe(left)">
                                      <p:cBhvr>
                                        <p:cTn id="22" dur="500"/>
                                        <p:tgtEl>
                                          <p:spTgt spid="745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455"/>
                                        </p:tgtEl>
                                        <p:attrNameLst>
                                          <p:attrName>style.visibility</p:attrName>
                                        </p:attrNameLst>
                                      </p:cBhvr>
                                      <p:to>
                                        <p:strVal val="visible"/>
                                      </p:to>
                                    </p:set>
                                    <p:animEffect transition="in" filter="wipe(left)">
                                      <p:cBhvr>
                                        <p:cTn id="27" dur="500"/>
                                        <p:tgtEl>
                                          <p:spTgt spid="74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460"/>
                                        </p:tgtEl>
                                        <p:attrNameLst>
                                          <p:attrName>style.visibility</p:attrName>
                                        </p:attrNameLst>
                                      </p:cBhvr>
                                      <p:to>
                                        <p:strVal val="visible"/>
                                      </p:to>
                                    </p:set>
                                    <p:animEffect transition="in" filter="wipe(left)">
                                      <p:cBhvr>
                                        <p:cTn id="32" dur="500"/>
                                        <p:tgtEl>
                                          <p:spTgt spid="746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462"/>
                                        </p:tgtEl>
                                        <p:attrNameLst>
                                          <p:attrName>style.visibility</p:attrName>
                                        </p:attrNameLst>
                                      </p:cBhvr>
                                      <p:to>
                                        <p:strVal val="visible"/>
                                      </p:to>
                                    </p:set>
                                    <p:animEffect transition="in" filter="wipe(left)">
                                      <p:cBhvr>
                                        <p:cTn id="37" dur="500"/>
                                        <p:tgtEl>
                                          <p:spTgt spid="746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252"/>
                                        </p:tgtEl>
                                        <p:attrNameLst>
                                          <p:attrName>style.visibility</p:attrName>
                                        </p:attrNameLst>
                                      </p:cBhvr>
                                      <p:to>
                                        <p:strVal val="visible"/>
                                      </p:to>
                                    </p:set>
                                    <p:animEffect transition="in" filter="wipe(left)">
                                      <p:cBhvr>
                                        <p:cTn id="42" dur="500"/>
                                        <p:tgtEl>
                                          <p:spTgt spid="1025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253"/>
                                        </p:tgtEl>
                                        <p:attrNameLst>
                                          <p:attrName>style.visibility</p:attrName>
                                        </p:attrNameLst>
                                      </p:cBhvr>
                                      <p:to>
                                        <p:strVal val="visible"/>
                                      </p:to>
                                    </p:set>
                                    <p:animEffect transition="in" filter="wipe(left)">
                                      <p:cBhvr>
                                        <p:cTn id="47" dur="3000"/>
                                        <p:tgtEl>
                                          <p:spTgt spid="1025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464"/>
                                        </p:tgtEl>
                                        <p:attrNameLst>
                                          <p:attrName>style.visibility</p:attrName>
                                        </p:attrNameLst>
                                      </p:cBhvr>
                                      <p:to>
                                        <p:strVal val="visible"/>
                                      </p:to>
                                    </p:set>
                                    <p:animEffect transition="in" filter="wipe(left)">
                                      <p:cBhvr>
                                        <p:cTn id="52" dur="500"/>
                                        <p:tgtEl>
                                          <p:spTgt spid="7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52" grpId="0"/>
      <p:bldP spid="1025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4"/>
          <p:cNvSpPr>
            <a:spLocks noChangeArrowheads="1"/>
          </p:cNvSpPr>
          <p:nvPr/>
        </p:nvSpPr>
        <p:spPr bwMode="auto">
          <a:xfrm>
            <a:off x="1039893" y="692696"/>
            <a:ext cx="530995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t>（</a:t>
            </a:r>
            <a:r>
              <a:rPr lang="en-US" altLang="zh-CN" sz="2400" b="1" dirty="0"/>
              <a:t>4</a:t>
            </a:r>
            <a:r>
              <a:rPr lang="zh-CN" altLang="en-US" sz="2400" b="1" dirty="0"/>
              <a:t>）齿轮箱体精度要求及允许</a:t>
            </a:r>
            <a:r>
              <a:rPr lang="zh-CN" altLang="en-US" sz="2400" b="1" dirty="0" smtClean="0"/>
              <a:t>值</a:t>
            </a:r>
            <a:endParaRPr lang="en-US" altLang="zh-CN" sz="2400" b="1" dirty="0"/>
          </a:p>
        </p:txBody>
      </p:sp>
      <p:sp>
        <p:nvSpPr>
          <p:cNvPr id="121866" name="Rectangle 10"/>
          <p:cNvSpPr>
            <a:spLocks noChangeArrowheads="1"/>
          </p:cNvSpPr>
          <p:nvPr/>
        </p:nvSpPr>
        <p:spPr bwMode="auto">
          <a:xfrm>
            <a:off x="517203" y="2868681"/>
            <a:ext cx="792470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b="1" dirty="0"/>
              <a:t>        </a:t>
            </a:r>
            <a:r>
              <a:rPr lang="zh-CN" altLang="en-US" sz="2400" b="1" dirty="0"/>
              <a:t>齿轮箱体中心距偏差及 平行度偏差的允许值</a:t>
            </a:r>
            <a:r>
              <a:rPr lang="zh-CN" altLang="en-US" sz="2400" b="1" dirty="0">
                <a:solidFill>
                  <a:srgbClr val="CC00FF"/>
                </a:solidFill>
              </a:rPr>
              <a:t>在国标中没有规定</a:t>
            </a:r>
            <a:r>
              <a:rPr lang="zh-CN" altLang="en-US" sz="2400" b="1" dirty="0"/>
              <a:t>，一般生产单位取齿轮副的中心距偏差及 平行度偏差允许值的</a:t>
            </a:r>
            <a:r>
              <a:rPr lang="en-US" altLang="zh-CN" sz="2400" b="1" dirty="0">
                <a:solidFill>
                  <a:srgbClr val="CC00FF"/>
                </a:solidFill>
              </a:rPr>
              <a:t>80%</a:t>
            </a:r>
            <a:r>
              <a:rPr lang="zh-CN" altLang="en-US" sz="2400" b="1" dirty="0">
                <a:solidFill>
                  <a:srgbClr val="CC00FF"/>
                </a:solidFill>
              </a:rPr>
              <a:t>左右</a:t>
            </a:r>
            <a:r>
              <a:rPr lang="zh-CN" altLang="en-US" sz="2400" b="1" dirty="0"/>
              <a:t>。即</a:t>
            </a:r>
            <a:endParaRPr lang="zh-CN" altLang="en-US" sz="2400" b="1" dirty="0"/>
          </a:p>
        </p:txBody>
      </p:sp>
      <p:sp>
        <p:nvSpPr>
          <p:cNvPr id="7" name="矩形 6"/>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3696" name="Picture 20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9000" y="1391983"/>
            <a:ext cx="7077075" cy="13144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699" name="Picture 2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267" y="4182597"/>
            <a:ext cx="7604149" cy="140664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wipe(left)">
                                      <p:cBhvr>
                                        <p:cTn id="7" dur="500"/>
                                        <p:tgtEl>
                                          <p:spTgt spid="1218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3696"/>
                                        </p:tgtEl>
                                        <p:attrNameLst>
                                          <p:attrName>style.visibility</p:attrName>
                                        </p:attrNameLst>
                                      </p:cBhvr>
                                      <p:to>
                                        <p:strVal val="visible"/>
                                      </p:to>
                                    </p:set>
                                    <p:animEffect transition="in" filter="wipe(left)">
                                      <p:cBhvr>
                                        <p:cTn id="12" dur="500"/>
                                        <p:tgtEl>
                                          <p:spTgt spid="636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1866"/>
                                        </p:tgtEl>
                                        <p:attrNameLst>
                                          <p:attrName>style.visibility</p:attrName>
                                        </p:attrNameLst>
                                      </p:cBhvr>
                                      <p:to>
                                        <p:strVal val="visible"/>
                                      </p:to>
                                    </p:set>
                                    <p:animEffect transition="in" filter="wipe(left)">
                                      <p:cBhvr>
                                        <p:cTn id="17" dur="500"/>
                                        <p:tgtEl>
                                          <p:spTgt spid="1218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3699"/>
                                        </p:tgtEl>
                                        <p:attrNameLst>
                                          <p:attrName>style.visibility</p:attrName>
                                        </p:attrNameLst>
                                      </p:cBhvr>
                                      <p:to>
                                        <p:strVal val="visible"/>
                                      </p:to>
                                    </p:set>
                                    <p:animEffect transition="in" filter="wipe(left)">
                                      <p:cBhvr>
                                        <p:cTn id="22" dur="500"/>
                                        <p:tgtEl>
                                          <p:spTgt spid="63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4" name="Rectangle 4"/>
          <p:cNvSpPr>
            <a:spLocks noChangeArrowheads="1"/>
          </p:cNvSpPr>
          <p:nvPr/>
        </p:nvSpPr>
        <p:spPr bwMode="auto">
          <a:xfrm>
            <a:off x="1333684" y="404664"/>
            <a:ext cx="544142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5</a:t>
            </a:r>
            <a:r>
              <a:rPr lang="zh-CN" altLang="en-US" sz="2400" b="1" dirty="0"/>
              <a:t>）齿坯精度要求及允许值</a:t>
            </a:r>
            <a:endParaRPr lang="zh-CN" altLang="en-US" sz="2400" b="1" dirty="0"/>
          </a:p>
        </p:txBody>
      </p:sp>
      <p:sp>
        <p:nvSpPr>
          <p:cNvPr id="122885" name="Text Box 5"/>
          <p:cNvSpPr txBox="1">
            <a:spLocks noChangeArrowheads="1"/>
          </p:cNvSpPr>
          <p:nvPr/>
        </p:nvSpPr>
        <p:spPr bwMode="auto">
          <a:xfrm>
            <a:off x="1663884" y="872716"/>
            <a:ext cx="54502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宋体" panose="02010600030101010101" pitchFamily="2" charset="-122"/>
              </a:rPr>
              <a:t>① </a:t>
            </a:r>
            <a:r>
              <a:rPr lang="zh-CN" altLang="en-US" sz="2400" b="1" dirty="0"/>
              <a:t>基准孔的尺寸公差和几何公差</a:t>
            </a:r>
            <a:endParaRPr lang="zh-CN" altLang="en-US" sz="2400" b="1" dirty="0"/>
          </a:p>
        </p:txBody>
      </p:sp>
      <p:sp>
        <p:nvSpPr>
          <p:cNvPr id="122886" name="Text Box 6"/>
          <p:cNvSpPr txBox="1">
            <a:spLocks noChangeArrowheads="1"/>
          </p:cNvSpPr>
          <p:nvPr/>
        </p:nvSpPr>
        <p:spPr bwMode="auto">
          <a:xfrm>
            <a:off x="1756333" y="2456892"/>
            <a:ext cx="50187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t>②  </a:t>
            </a:r>
            <a:r>
              <a:rPr lang="zh-CN" altLang="en-US" sz="2400" b="1" dirty="0"/>
              <a:t>齿顶圆的尺寸公差和</a:t>
            </a:r>
            <a:r>
              <a:rPr lang="zh-CN" altLang="en-US" sz="2400" b="1" dirty="0" smtClean="0"/>
              <a:t>几何</a:t>
            </a:r>
            <a:r>
              <a:rPr lang="zh-CN" altLang="en-US" sz="2400" b="1" dirty="0"/>
              <a:t>公差</a:t>
            </a:r>
            <a:endParaRPr lang="zh-CN" altLang="en-US" sz="2400" b="1" dirty="0"/>
          </a:p>
        </p:txBody>
      </p:sp>
      <p:sp>
        <p:nvSpPr>
          <p:cNvPr id="122901" name="Rectangle 21"/>
          <p:cNvSpPr>
            <a:spLocks noChangeArrowheads="1"/>
          </p:cNvSpPr>
          <p:nvPr/>
        </p:nvSpPr>
        <p:spPr bwMode="auto">
          <a:xfrm>
            <a:off x="1697372" y="4659523"/>
            <a:ext cx="660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dirty="0"/>
              <a:t>③  </a:t>
            </a:r>
            <a:r>
              <a:rPr lang="zh-CN" altLang="en-US" sz="2400" b="1" dirty="0"/>
              <a:t>基准端面的圆跳动公差</a:t>
            </a:r>
            <a:endParaRPr lang="zh-CN" altLang="en-US" sz="2400" b="1" dirty="0"/>
          </a:p>
        </p:txBody>
      </p:sp>
      <p:sp>
        <p:nvSpPr>
          <p:cNvPr id="32" name="矩形 31"/>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5039" name="Picture 52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14624" y="1379746"/>
            <a:ext cx="5975573" cy="4736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044" name="Picture 5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533" y="1991910"/>
            <a:ext cx="6479827" cy="42897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046" name="Picture 5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2640" y="2924944"/>
            <a:ext cx="5288786" cy="4853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052" name="Picture 5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584" y="3557297"/>
            <a:ext cx="7343923" cy="98782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053" name="Picture 5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7372" y="5153744"/>
            <a:ext cx="6391275" cy="13716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wipe(left)">
                                      <p:cBhvr>
                                        <p:cTn id="7" dur="500"/>
                                        <p:tgtEl>
                                          <p:spTgt spid="1228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wipe(left)">
                                      <p:cBhvr>
                                        <p:cTn id="12" dur="500"/>
                                        <p:tgtEl>
                                          <p:spTgt spid="1228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5039"/>
                                        </p:tgtEl>
                                        <p:attrNameLst>
                                          <p:attrName>style.visibility</p:attrName>
                                        </p:attrNameLst>
                                      </p:cBhvr>
                                      <p:to>
                                        <p:strVal val="visible"/>
                                      </p:to>
                                    </p:set>
                                    <p:animEffect transition="in" filter="wipe(left)">
                                      <p:cBhvr>
                                        <p:cTn id="17" dur="500"/>
                                        <p:tgtEl>
                                          <p:spTgt spid="650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5044"/>
                                        </p:tgtEl>
                                        <p:attrNameLst>
                                          <p:attrName>style.visibility</p:attrName>
                                        </p:attrNameLst>
                                      </p:cBhvr>
                                      <p:to>
                                        <p:strVal val="visible"/>
                                      </p:to>
                                    </p:set>
                                    <p:animEffect transition="in" filter="wipe(left)">
                                      <p:cBhvr>
                                        <p:cTn id="22" dur="500"/>
                                        <p:tgtEl>
                                          <p:spTgt spid="650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886"/>
                                        </p:tgtEl>
                                        <p:attrNameLst>
                                          <p:attrName>style.visibility</p:attrName>
                                        </p:attrNameLst>
                                      </p:cBhvr>
                                      <p:to>
                                        <p:strVal val="visible"/>
                                      </p:to>
                                    </p:set>
                                    <p:animEffect transition="in" filter="wipe(left)">
                                      <p:cBhvr>
                                        <p:cTn id="27" dur="500"/>
                                        <p:tgtEl>
                                          <p:spTgt spid="12288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5046"/>
                                        </p:tgtEl>
                                        <p:attrNameLst>
                                          <p:attrName>style.visibility</p:attrName>
                                        </p:attrNameLst>
                                      </p:cBhvr>
                                      <p:to>
                                        <p:strVal val="visible"/>
                                      </p:to>
                                    </p:set>
                                    <p:animEffect transition="in" filter="wipe(left)">
                                      <p:cBhvr>
                                        <p:cTn id="32" dur="500"/>
                                        <p:tgtEl>
                                          <p:spTgt spid="650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5052"/>
                                        </p:tgtEl>
                                        <p:attrNameLst>
                                          <p:attrName>style.visibility</p:attrName>
                                        </p:attrNameLst>
                                      </p:cBhvr>
                                      <p:to>
                                        <p:strVal val="visible"/>
                                      </p:to>
                                    </p:set>
                                    <p:animEffect transition="in" filter="wipe(left)">
                                      <p:cBhvr>
                                        <p:cTn id="37" dur="500"/>
                                        <p:tgtEl>
                                          <p:spTgt spid="650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2901"/>
                                        </p:tgtEl>
                                        <p:attrNameLst>
                                          <p:attrName>style.visibility</p:attrName>
                                        </p:attrNameLst>
                                      </p:cBhvr>
                                      <p:to>
                                        <p:strVal val="visible"/>
                                      </p:to>
                                    </p:set>
                                    <p:animEffect transition="in" filter="wipe(left)">
                                      <p:cBhvr>
                                        <p:cTn id="42" dur="500"/>
                                        <p:tgtEl>
                                          <p:spTgt spid="12290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5053"/>
                                        </p:tgtEl>
                                        <p:attrNameLst>
                                          <p:attrName>style.visibility</p:attrName>
                                        </p:attrNameLst>
                                      </p:cBhvr>
                                      <p:to>
                                        <p:strVal val="visible"/>
                                      </p:to>
                                    </p:set>
                                    <p:animEffect transition="in" filter="wipe(left)">
                                      <p:cBhvr>
                                        <p:cTn id="47" dur="500"/>
                                        <p:tgtEl>
                                          <p:spTgt spid="65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85" grpId="0"/>
      <p:bldP spid="122886" grpId="0"/>
      <p:bldP spid="12290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4"/>
          <p:cNvSpPr>
            <a:spLocks noChangeArrowheads="1"/>
          </p:cNvSpPr>
          <p:nvPr/>
        </p:nvSpPr>
        <p:spPr bwMode="auto">
          <a:xfrm>
            <a:off x="1540293" y="980728"/>
            <a:ext cx="6293027"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b="1" dirty="0">
                <a:latin typeface="GulimChe" panose="020B0609000101010101" pitchFamily="49" charset="-127"/>
                <a:ea typeface="GulimChe" panose="020B0609000101010101" pitchFamily="49" charset="-127"/>
              </a:rPr>
              <a:t>④ </a:t>
            </a:r>
            <a:r>
              <a:rPr lang="en-US" altLang="zh-CN" sz="2400" b="1" dirty="0"/>
              <a:t>  </a:t>
            </a:r>
            <a:r>
              <a:rPr lang="zh-CN" altLang="en-US" sz="2400" b="1" dirty="0"/>
              <a:t>齿轮齿面和各基准面的表面粗糙度轮廓</a:t>
            </a:r>
            <a:endParaRPr lang="zh-CN" altLang="en-US" sz="2400" b="1" dirty="0"/>
          </a:p>
        </p:txBody>
      </p:sp>
      <p:sp>
        <p:nvSpPr>
          <p:cNvPr id="123951" name="Rectangle 47"/>
          <p:cNvSpPr>
            <a:spLocks noChangeArrowheads="1"/>
          </p:cNvSpPr>
          <p:nvPr/>
        </p:nvSpPr>
        <p:spPr bwMode="auto">
          <a:xfrm>
            <a:off x="1460612" y="5214391"/>
            <a:ext cx="675557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7</a:t>
            </a:r>
            <a:r>
              <a:rPr lang="zh-CN" altLang="en-US" sz="2400" b="1" dirty="0"/>
              <a:t>）该齿轮零件工作图和数据表（见下页）</a:t>
            </a:r>
            <a:endParaRPr lang="zh-CN" altLang="en-US" sz="2400" b="1" dirty="0"/>
          </a:p>
        </p:txBody>
      </p:sp>
      <p:sp>
        <p:nvSpPr>
          <p:cNvPr id="123952" name="Rectangle 48"/>
          <p:cNvSpPr>
            <a:spLocks noChangeArrowheads="1"/>
          </p:cNvSpPr>
          <p:nvPr/>
        </p:nvSpPr>
        <p:spPr bwMode="auto">
          <a:xfrm>
            <a:off x="1424608" y="4588023"/>
            <a:ext cx="727280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t>（</a:t>
            </a:r>
            <a:r>
              <a:rPr lang="en-US" altLang="zh-CN" sz="2400" b="1" dirty="0"/>
              <a:t>6</a:t>
            </a:r>
            <a:r>
              <a:rPr lang="zh-CN" altLang="en-US" sz="2400" b="1" dirty="0" smtClean="0"/>
              <a:t>）未注</a:t>
            </a:r>
            <a:r>
              <a:rPr lang="zh-CN" altLang="en-US" sz="2400" b="1" dirty="0"/>
              <a:t>尺寸公差为 </a:t>
            </a:r>
            <a:r>
              <a:rPr lang="en-US" altLang="zh-CN" sz="2400" b="1" dirty="0"/>
              <a:t>m </a:t>
            </a:r>
            <a:r>
              <a:rPr lang="zh-CN" altLang="en-US" sz="2400" b="1" dirty="0"/>
              <a:t>级</a:t>
            </a:r>
            <a:r>
              <a:rPr lang="zh-CN" altLang="en-US" sz="2400" b="1" dirty="0" smtClean="0"/>
              <a:t>、未注</a:t>
            </a:r>
            <a:r>
              <a:rPr lang="zh-CN" altLang="en-US" sz="2400" b="1" dirty="0"/>
              <a:t>几何公差为 </a:t>
            </a:r>
            <a:r>
              <a:rPr lang="en-US" altLang="zh-CN" sz="2400" b="1" dirty="0"/>
              <a:t>K </a:t>
            </a:r>
            <a:r>
              <a:rPr lang="zh-CN" altLang="en-US" sz="2400" b="1" dirty="0"/>
              <a:t>级</a:t>
            </a:r>
            <a:endParaRPr lang="zh-CN" altLang="en-US" sz="2400" b="1" dirty="0"/>
          </a:p>
        </p:txBody>
      </p:sp>
      <p:sp>
        <p:nvSpPr>
          <p:cNvPr id="28" name="矩形 27"/>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9933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40632" y="1472271"/>
            <a:ext cx="320992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7782" y="2068165"/>
            <a:ext cx="31527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2640" y="2722053"/>
            <a:ext cx="32385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640" y="3394372"/>
            <a:ext cx="28765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2640" y="3846239"/>
            <a:ext cx="475297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wipe(left)">
                                      <p:cBhvr>
                                        <p:cTn id="7" dur="500"/>
                                        <p:tgtEl>
                                          <p:spTgt spid="1239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9331"/>
                                        </p:tgtEl>
                                        <p:attrNameLst>
                                          <p:attrName>style.visibility</p:attrName>
                                        </p:attrNameLst>
                                      </p:cBhvr>
                                      <p:to>
                                        <p:strVal val="visible"/>
                                      </p:to>
                                    </p:set>
                                    <p:animEffect transition="in" filter="wipe(left)">
                                      <p:cBhvr>
                                        <p:cTn id="12" dur="500"/>
                                        <p:tgtEl>
                                          <p:spTgt spid="993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9332"/>
                                        </p:tgtEl>
                                        <p:attrNameLst>
                                          <p:attrName>style.visibility</p:attrName>
                                        </p:attrNameLst>
                                      </p:cBhvr>
                                      <p:to>
                                        <p:strVal val="visible"/>
                                      </p:to>
                                    </p:set>
                                    <p:animEffect transition="in" filter="wipe(left)">
                                      <p:cBhvr>
                                        <p:cTn id="17" dur="500"/>
                                        <p:tgtEl>
                                          <p:spTgt spid="993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9333"/>
                                        </p:tgtEl>
                                        <p:attrNameLst>
                                          <p:attrName>style.visibility</p:attrName>
                                        </p:attrNameLst>
                                      </p:cBhvr>
                                      <p:to>
                                        <p:strVal val="visible"/>
                                      </p:to>
                                    </p:set>
                                    <p:animEffect transition="in" filter="wipe(left)">
                                      <p:cBhvr>
                                        <p:cTn id="22" dur="500"/>
                                        <p:tgtEl>
                                          <p:spTgt spid="993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9334"/>
                                        </p:tgtEl>
                                        <p:attrNameLst>
                                          <p:attrName>style.visibility</p:attrName>
                                        </p:attrNameLst>
                                      </p:cBhvr>
                                      <p:to>
                                        <p:strVal val="visible"/>
                                      </p:to>
                                    </p:set>
                                    <p:animEffect transition="in" filter="wipe(left)">
                                      <p:cBhvr>
                                        <p:cTn id="27" dur="500"/>
                                        <p:tgtEl>
                                          <p:spTgt spid="993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9335"/>
                                        </p:tgtEl>
                                        <p:attrNameLst>
                                          <p:attrName>style.visibility</p:attrName>
                                        </p:attrNameLst>
                                      </p:cBhvr>
                                      <p:to>
                                        <p:strVal val="visible"/>
                                      </p:to>
                                    </p:set>
                                    <p:animEffect transition="in" filter="wipe(left)">
                                      <p:cBhvr>
                                        <p:cTn id="32" dur="500"/>
                                        <p:tgtEl>
                                          <p:spTgt spid="993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3952"/>
                                        </p:tgtEl>
                                        <p:attrNameLst>
                                          <p:attrName>style.visibility</p:attrName>
                                        </p:attrNameLst>
                                      </p:cBhvr>
                                      <p:to>
                                        <p:strVal val="visible"/>
                                      </p:to>
                                    </p:set>
                                    <p:animEffect transition="in" filter="wipe(left)">
                                      <p:cBhvr>
                                        <p:cTn id="37" dur="500"/>
                                        <p:tgtEl>
                                          <p:spTgt spid="1239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3951"/>
                                        </p:tgtEl>
                                        <p:attrNameLst>
                                          <p:attrName>style.visibility</p:attrName>
                                        </p:attrNameLst>
                                      </p:cBhvr>
                                      <p:to>
                                        <p:strVal val="visible"/>
                                      </p:to>
                                    </p:set>
                                    <p:animEffect transition="in" filter="wipe(left)">
                                      <p:cBhvr>
                                        <p:cTn id="42" dur="500"/>
                                        <p:tgtEl>
                                          <p:spTgt spid="123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P spid="123951" grpId="0"/>
      <p:bldP spid="12395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矩形 139"/>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6805" name="Picture 24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3463" y="461963"/>
            <a:ext cx="7839075" cy="5934075"/>
          </a:xfrm>
          <a:prstGeom prst="rect">
            <a:avLst/>
          </a:prstGeom>
          <a:noFill/>
          <a:ln w="28575">
            <a:solidFill>
              <a:schemeClr val="accent1">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6805"/>
                                        </p:tgtEl>
                                        <p:attrNameLst>
                                          <p:attrName>style.visibility</p:attrName>
                                        </p:attrNameLst>
                                      </p:cBhvr>
                                      <p:to>
                                        <p:strVal val="visible"/>
                                      </p:to>
                                    </p:set>
                                    <p:anim calcmode="lin" valueType="num">
                                      <p:cBhvr additive="base">
                                        <p:cTn id="7" dur="500" fill="hold"/>
                                        <p:tgtEl>
                                          <p:spTgt spid="66805"/>
                                        </p:tgtEl>
                                        <p:attrNameLst>
                                          <p:attrName>ppt_x</p:attrName>
                                        </p:attrNameLst>
                                      </p:cBhvr>
                                      <p:tavLst>
                                        <p:tav tm="0">
                                          <p:val>
                                            <p:strVal val="#ppt_x"/>
                                          </p:val>
                                        </p:tav>
                                        <p:tav tm="100000">
                                          <p:val>
                                            <p:strVal val="#ppt_x"/>
                                          </p:val>
                                        </p:tav>
                                      </p:tavLst>
                                    </p:anim>
                                    <p:anim calcmode="lin" valueType="num">
                                      <p:cBhvr additive="base">
                                        <p:cTn id="8" dur="500" fill="hold"/>
                                        <p:tgtEl>
                                          <p:spTgt spid="6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1003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79750" y="760661"/>
            <a:ext cx="5809554" cy="5152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ppt_x"/>
                                          </p:val>
                                        </p:tav>
                                        <p:tav tm="100000">
                                          <p:val>
                                            <p:strVal val="#ppt_x"/>
                                          </p:val>
                                        </p:tav>
                                      </p:tavLst>
                                    </p:anim>
                                    <p:anim calcmode="lin" valueType="num">
                                      <p:cBhvr additive="base">
                                        <p:cTn id="8"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465" name="Text Box 369"/>
          <p:cNvSpPr txBox="1">
            <a:spLocks noChangeArrowheads="1"/>
          </p:cNvSpPr>
          <p:nvPr/>
        </p:nvSpPr>
        <p:spPr bwMode="auto">
          <a:xfrm>
            <a:off x="1115162" y="512676"/>
            <a:ext cx="794229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Times New Roman" panose="02020603050405020304" pitchFamily="18" charset="0"/>
              </a:rPr>
              <a:t>       </a:t>
            </a:r>
            <a:r>
              <a:rPr lang="en-US" altLang="zh-CN" sz="2400" b="1" dirty="0" smtClean="0">
                <a:latin typeface="Times New Roman" panose="02020603050405020304" pitchFamily="18" charset="0"/>
              </a:rPr>
              <a:t> 2</a:t>
            </a:r>
            <a:r>
              <a:rPr lang="en-US" altLang="zh-CN" sz="2400" b="1" dirty="0">
                <a:latin typeface="Times New Roman" panose="02020603050405020304" pitchFamily="18" charset="0"/>
              </a:rPr>
              <a:t>. </a:t>
            </a:r>
            <a:r>
              <a:rPr lang="zh-CN" altLang="en-US" sz="2400" b="1" dirty="0">
                <a:latin typeface="Times New Roman" panose="02020603050405020304" pitchFamily="18" charset="0"/>
              </a:rPr>
              <a:t>某直齿圆柱齿轮，</a:t>
            </a:r>
            <a:r>
              <a:rPr lang="en-US" altLang="zh-CN" sz="2400" b="1" i="1" dirty="0" smtClean="0">
                <a:latin typeface="Times New Roman" panose="02020603050405020304" pitchFamily="18" charset="0"/>
              </a:rPr>
              <a:t>m </a:t>
            </a:r>
            <a:r>
              <a:rPr lang="en-US" altLang="zh-CN" sz="2400" b="1" dirty="0" smtClean="0">
                <a:latin typeface="Times New Roman" panose="02020603050405020304" pitchFamily="18" charset="0"/>
              </a:rPr>
              <a:t>= 4</a:t>
            </a:r>
            <a:r>
              <a:rPr lang="zh-CN" altLang="en-US" sz="2400" b="1" dirty="0">
                <a:latin typeface="Times New Roman" panose="02020603050405020304" pitchFamily="18" charset="0"/>
              </a:rPr>
              <a:t>，</a:t>
            </a:r>
            <a:r>
              <a:rPr lang="en-US" altLang="zh-CN" sz="2400" b="1" i="1" dirty="0" smtClean="0">
                <a:latin typeface="Times New Roman" panose="02020603050405020304" pitchFamily="18" charset="0"/>
              </a:rPr>
              <a:t>z </a:t>
            </a:r>
            <a:r>
              <a:rPr lang="en-US" altLang="zh-CN" sz="2400" b="1" dirty="0" smtClean="0">
                <a:latin typeface="Times New Roman" panose="02020603050405020304" pitchFamily="18" charset="0"/>
              </a:rPr>
              <a:t>=10</a:t>
            </a:r>
            <a:r>
              <a:rPr lang="zh-CN" altLang="en-US" sz="2400" b="1" dirty="0">
                <a:latin typeface="Times New Roman" panose="02020603050405020304" pitchFamily="18" charset="0"/>
              </a:rPr>
              <a:t>，</a:t>
            </a:r>
            <a:r>
              <a:rPr lang="en-US" altLang="zh-CN" sz="2400" b="1" i="1" dirty="0" smtClean="0">
                <a:latin typeface="Times New Roman" panose="02020603050405020304" pitchFamily="18" charset="0"/>
              </a:rPr>
              <a:t>α </a:t>
            </a:r>
            <a:r>
              <a:rPr lang="en-US" altLang="zh-CN" sz="2400" b="1" dirty="0" smtClean="0">
                <a:latin typeface="Times New Roman" panose="02020603050405020304" pitchFamily="18" charset="0"/>
              </a:rPr>
              <a:t>=</a:t>
            </a:r>
            <a:r>
              <a:rPr lang="en-US" altLang="zh-CN" sz="2400" b="1" dirty="0">
                <a:latin typeface="Times New Roman" panose="02020603050405020304" pitchFamily="18" charset="0"/>
              </a:rPr>
              <a:t>20°</a:t>
            </a:r>
            <a:r>
              <a:rPr lang="zh-CN" altLang="en-US" sz="2400" b="1" dirty="0">
                <a:latin typeface="Times New Roman" panose="02020603050405020304" pitchFamily="18" charset="0"/>
              </a:rPr>
              <a:t>，</a:t>
            </a:r>
            <a:r>
              <a:rPr lang="en-US" altLang="zh-CN" sz="2400" b="1" i="1" dirty="0" smtClean="0">
                <a:latin typeface="Times New Roman" panose="02020603050405020304" pitchFamily="18" charset="0"/>
              </a:rPr>
              <a:t>x </a:t>
            </a:r>
            <a:r>
              <a:rPr lang="en-US" altLang="zh-CN" sz="2400" b="1" dirty="0" smtClean="0">
                <a:latin typeface="Times New Roman" panose="02020603050405020304" pitchFamily="18" charset="0"/>
              </a:rPr>
              <a:t>= 0</a:t>
            </a:r>
            <a:r>
              <a:rPr lang="zh-CN" altLang="en-US" sz="2400" b="1" dirty="0">
                <a:latin typeface="Times New Roman" panose="02020603050405020304" pitchFamily="18" charset="0"/>
              </a:rPr>
              <a:t>，加工后用齿距仪相对测量测</a:t>
            </a:r>
            <a:r>
              <a:rPr lang="zh-CN" altLang="en-US" sz="2400" b="1" dirty="0"/>
              <a:t>法</a:t>
            </a:r>
            <a:r>
              <a:rPr lang="zh-CN" altLang="en-US" sz="2400" b="1" dirty="0">
                <a:latin typeface="Times New Roman" panose="02020603050405020304" pitchFamily="18" charset="0"/>
              </a:rPr>
              <a:t>得如下数据：</a:t>
            </a:r>
            <a:r>
              <a:rPr lang="en-US" altLang="zh-CN" sz="2400" b="1" dirty="0">
                <a:latin typeface="Times New Roman" panose="02020603050405020304" pitchFamily="18" charset="0"/>
              </a:rPr>
              <a:t>0</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+3</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-7, 0</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+6</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+10</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+2</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-7</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+1</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+2</a:t>
            </a:r>
            <a:r>
              <a:rPr lang="zh-CN" altLang="en-US" sz="2400" b="1" dirty="0">
                <a:latin typeface="Times New Roman" panose="02020603050405020304" pitchFamily="18" charset="0"/>
              </a:rPr>
              <a:t>（</a:t>
            </a:r>
            <a:r>
              <a:rPr lang="en-US" altLang="zh-CN" sz="2400" b="1" dirty="0" err="1">
                <a:latin typeface="Times New Roman" panose="02020603050405020304" pitchFamily="18" charset="0"/>
              </a:rPr>
              <a:t>μm</a:t>
            </a:r>
            <a:r>
              <a:rPr lang="zh-CN" altLang="en-US" sz="2400" b="1" dirty="0">
                <a:latin typeface="Times New Roman" panose="02020603050405020304" pitchFamily="18" charset="0"/>
              </a:rPr>
              <a:t>）。</a:t>
            </a:r>
            <a:endParaRPr lang="zh-CN" altLang="en-US" sz="2400" b="1" dirty="0">
              <a:latin typeface="Times New Roman" panose="02020603050405020304" pitchFamily="18" charset="0"/>
            </a:endParaRPr>
          </a:p>
        </p:txBody>
      </p:sp>
      <p:sp>
        <p:nvSpPr>
          <p:cNvPr id="132468" name="Rectangle 372"/>
          <p:cNvSpPr>
            <a:spLocks noChangeArrowheads="1"/>
          </p:cNvSpPr>
          <p:nvPr/>
        </p:nvSpPr>
        <p:spPr bwMode="auto">
          <a:xfrm>
            <a:off x="1561480" y="2132856"/>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9" name="矩形 8"/>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69026" name="Picture 4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76400" y="1696802"/>
            <a:ext cx="6553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031" name="Picture 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1480" y="2660712"/>
            <a:ext cx="6019800" cy="8763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036" name="Picture 4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08" y="3728070"/>
            <a:ext cx="74295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038" name="Picture 4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311" y="4698640"/>
            <a:ext cx="785812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465"/>
                                        </p:tgtEl>
                                        <p:attrNameLst>
                                          <p:attrName>style.visibility</p:attrName>
                                        </p:attrNameLst>
                                      </p:cBhvr>
                                      <p:to>
                                        <p:strVal val="visible"/>
                                      </p:to>
                                    </p:set>
                                    <p:animEffect transition="in" filter="wipe(left)">
                                      <p:cBhvr>
                                        <p:cTn id="7" dur="500"/>
                                        <p:tgtEl>
                                          <p:spTgt spid="1324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9026"/>
                                        </p:tgtEl>
                                        <p:attrNameLst>
                                          <p:attrName>style.visibility</p:attrName>
                                        </p:attrNameLst>
                                      </p:cBhvr>
                                      <p:to>
                                        <p:strVal val="visible"/>
                                      </p:to>
                                    </p:set>
                                    <p:animEffect transition="in" filter="wipe(left)">
                                      <p:cBhvr>
                                        <p:cTn id="12" dur="500"/>
                                        <p:tgtEl>
                                          <p:spTgt spid="690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2468"/>
                                        </p:tgtEl>
                                        <p:attrNameLst>
                                          <p:attrName>style.visibility</p:attrName>
                                        </p:attrNameLst>
                                      </p:cBhvr>
                                      <p:to>
                                        <p:strVal val="visible"/>
                                      </p:to>
                                    </p:set>
                                    <p:animEffect transition="in" filter="wipe(left)">
                                      <p:cBhvr>
                                        <p:cTn id="17" dur="3000"/>
                                        <p:tgtEl>
                                          <p:spTgt spid="13246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9031"/>
                                        </p:tgtEl>
                                        <p:attrNameLst>
                                          <p:attrName>style.visibility</p:attrName>
                                        </p:attrNameLst>
                                      </p:cBhvr>
                                      <p:to>
                                        <p:strVal val="visible"/>
                                      </p:to>
                                    </p:set>
                                    <p:animEffect transition="in" filter="wipe(left)">
                                      <p:cBhvr>
                                        <p:cTn id="22" dur="500"/>
                                        <p:tgtEl>
                                          <p:spTgt spid="690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9036"/>
                                        </p:tgtEl>
                                        <p:attrNameLst>
                                          <p:attrName>style.visibility</p:attrName>
                                        </p:attrNameLst>
                                      </p:cBhvr>
                                      <p:to>
                                        <p:strVal val="visible"/>
                                      </p:to>
                                    </p:set>
                                    <p:animEffect transition="in" filter="wipe(left)">
                                      <p:cBhvr>
                                        <p:cTn id="27" dur="500"/>
                                        <p:tgtEl>
                                          <p:spTgt spid="690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9038"/>
                                        </p:tgtEl>
                                        <p:attrNameLst>
                                          <p:attrName>style.visibility</p:attrName>
                                        </p:attrNameLst>
                                      </p:cBhvr>
                                      <p:to>
                                        <p:strVal val="visible"/>
                                      </p:to>
                                    </p:set>
                                    <p:animEffect transition="in" filter="wipe(left)">
                                      <p:cBhvr>
                                        <p:cTn id="32" dur="500"/>
                                        <p:tgtEl>
                                          <p:spTgt spid="69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465" grpId="0"/>
      <p:bldP spid="13246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70122" name="Picture 49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33488" y="800708"/>
            <a:ext cx="7439025"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0122"/>
                                        </p:tgtEl>
                                        <p:attrNameLst>
                                          <p:attrName>style.visibility</p:attrName>
                                        </p:attrNameLst>
                                      </p:cBhvr>
                                      <p:to>
                                        <p:strVal val="visible"/>
                                      </p:to>
                                    </p:set>
                                    <p:anim calcmode="lin" valueType="num">
                                      <p:cBhvr additive="base">
                                        <p:cTn id="7" dur="500" fill="hold"/>
                                        <p:tgtEl>
                                          <p:spTgt spid="70122"/>
                                        </p:tgtEl>
                                        <p:attrNameLst>
                                          <p:attrName>ppt_x</p:attrName>
                                        </p:attrNameLst>
                                      </p:cBhvr>
                                      <p:tavLst>
                                        <p:tav tm="0">
                                          <p:val>
                                            <p:strVal val="#ppt_x"/>
                                          </p:val>
                                        </p:tav>
                                        <p:tav tm="100000">
                                          <p:val>
                                            <p:strVal val="#ppt_x"/>
                                          </p:val>
                                        </p:tav>
                                      </p:tavLst>
                                    </p:anim>
                                    <p:anim calcmode="lin" valueType="num">
                                      <p:cBhvr additive="base">
                                        <p:cTn id="8" dur="500" fill="hold"/>
                                        <p:tgtEl>
                                          <p:spTgt spid="70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6" name="Rectangle 10"/>
          <p:cNvSpPr>
            <a:spLocks noChangeArrowheads="1"/>
          </p:cNvSpPr>
          <p:nvPr/>
        </p:nvSpPr>
        <p:spPr bwMode="auto">
          <a:xfrm>
            <a:off x="1345456" y="2235938"/>
            <a:ext cx="231140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pic>
        <p:nvPicPr>
          <p:cNvPr id="70979" name="Picture 3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303" y="620688"/>
            <a:ext cx="8266149" cy="1188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981" name="Picture 3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8604" y="1855476"/>
            <a:ext cx="6192688" cy="421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983" name="Picture 3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757" y="2873102"/>
            <a:ext cx="8026723" cy="864096"/>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986" name="Picture 3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4568" y="3953222"/>
            <a:ext cx="7820025"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0979"/>
                                        </p:tgtEl>
                                        <p:attrNameLst>
                                          <p:attrName>style.visibility</p:attrName>
                                        </p:attrNameLst>
                                      </p:cBhvr>
                                      <p:to>
                                        <p:strVal val="visible"/>
                                      </p:to>
                                    </p:set>
                                    <p:animEffect transition="in" filter="wipe(left)">
                                      <p:cBhvr>
                                        <p:cTn id="7" dur="500"/>
                                        <p:tgtEl>
                                          <p:spTgt spid="709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981"/>
                                        </p:tgtEl>
                                        <p:attrNameLst>
                                          <p:attrName>style.visibility</p:attrName>
                                        </p:attrNameLst>
                                      </p:cBhvr>
                                      <p:to>
                                        <p:strVal val="visible"/>
                                      </p:to>
                                    </p:set>
                                    <p:animEffect transition="in" filter="wipe(left)">
                                      <p:cBhvr>
                                        <p:cTn id="12" dur="500"/>
                                        <p:tgtEl>
                                          <p:spTgt spid="709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2346"/>
                                        </p:tgtEl>
                                        <p:attrNameLst>
                                          <p:attrName>style.visibility</p:attrName>
                                        </p:attrNameLst>
                                      </p:cBhvr>
                                      <p:to>
                                        <p:strVal val="visible"/>
                                      </p:to>
                                    </p:set>
                                    <p:animEffect transition="in" filter="wipe(left)">
                                      <p:cBhvr>
                                        <p:cTn id="17" dur="3000"/>
                                        <p:tgtEl>
                                          <p:spTgt spid="1423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0983"/>
                                        </p:tgtEl>
                                        <p:attrNameLst>
                                          <p:attrName>style.visibility</p:attrName>
                                        </p:attrNameLst>
                                      </p:cBhvr>
                                      <p:to>
                                        <p:strVal val="visible"/>
                                      </p:to>
                                    </p:set>
                                    <p:animEffect transition="in" filter="wipe(left)">
                                      <p:cBhvr>
                                        <p:cTn id="22" dur="500"/>
                                        <p:tgtEl>
                                          <p:spTgt spid="709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0986"/>
                                        </p:tgtEl>
                                        <p:attrNameLst>
                                          <p:attrName>style.visibility</p:attrName>
                                        </p:attrNameLst>
                                      </p:cBhvr>
                                      <p:to>
                                        <p:strVal val="visible"/>
                                      </p:to>
                                    </p:set>
                                    <p:animEffect transition="in" filter="wipe(left)">
                                      <p:cBhvr>
                                        <p:cTn id="27" dur="500"/>
                                        <p:tgtEl>
                                          <p:spTgt spid="70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97526" name="Picture 2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600" y="800100"/>
            <a:ext cx="86868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7526"/>
                                        </p:tgtEl>
                                        <p:attrNameLst>
                                          <p:attrName>style.visibility</p:attrName>
                                        </p:attrNameLst>
                                      </p:cBhvr>
                                      <p:to>
                                        <p:strVal val="visible"/>
                                      </p:to>
                                    </p:set>
                                    <p:anim calcmode="lin" valueType="num">
                                      <p:cBhvr additive="base">
                                        <p:cTn id="7" dur="500" fill="hold"/>
                                        <p:tgtEl>
                                          <p:spTgt spid="97526"/>
                                        </p:tgtEl>
                                        <p:attrNameLst>
                                          <p:attrName>ppt_x</p:attrName>
                                        </p:attrNameLst>
                                      </p:cBhvr>
                                      <p:tavLst>
                                        <p:tav tm="0">
                                          <p:val>
                                            <p:strVal val="#ppt_x"/>
                                          </p:val>
                                        </p:tav>
                                        <p:tav tm="100000">
                                          <p:val>
                                            <p:strVal val="#ppt_x"/>
                                          </p:val>
                                        </p:tav>
                                      </p:tavLst>
                                    </p:anim>
                                    <p:anim calcmode="lin" valueType="num">
                                      <p:cBhvr additive="base">
                                        <p:cTn id="8" dur="500" fill="hold"/>
                                        <p:tgtEl>
                                          <p:spTgt spid="975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Text Box 4"/>
          <p:cNvSpPr txBox="1">
            <a:spLocks noChangeArrowheads="1"/>
          </p:cNvSpPr>
          <p:nvPr/>
        </p:nvSpPr>
        <p:spPr bwMode="auto">
          <a:xfrm>
            <a:off x="817714" y="454894"/>
            <a:ext cx="777169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latin typeface="Times New Roman" panose="02020603050405020304" pitchFamily="18" charset="0"/>
              </a:rPr>
              <a:t>     </a:t>
            </a:r>
            <a:r>
              <a:rPr lang="en-US" altLang="zh-CN" sz="2400" b="1" dirty="0" smtClean="0">
                <a:latin typeface="Times New Roman" panose="02020603050405020304" pitchFamily="18" charset="0"/>
              </a:rPr>
              <a:t>   4</a:t>
            </a:r>
            <a:r>
              <a:rPr lang="en-US" altLang="zh-CN" sz="2000" b="1" dirty="0">
                <a:latin typeface="Times New Roman" panose="02020603050405020304" pitchFamily="18" charset="0"/>
              </a:rPr>
              <a:t>. </a:t>
            </a:r>
            <a:r>
              <a:rPr lang="zh-CN" altLang="en-US" sz="2000" b="1" dirty="0">
                <a:latin typeface="Times New Roman" panose="02020603050405020304" pitchFamily="18" charset="0"/>
              </a:rPr>
              <a:t>某直齿圆柱齿轮，</a:t>
            </a:r>
            <a:r>
              <a:rPr lang="en-US" altLang="zh-CN" sz="2000" b="1" i="1" dirty="0">
                <a:latin typeface="Times New Roman" panose="02020603050405020304" pitchFamily="18" charset="0"/>
              </a:rPr>
              <a:t>m</a:t>
            </a:r>
            <a:r>
              <a:rPr lang="en-US" altLang="zh-CN" sz="2000" b="1" dirty="0">
                <a:latin typeface="Times New Roman" panose="02020603050405020304" pitchFamily="18" charset="0"/>
              </a:rPr>
              <a:t>=3</a:t>
            </a:r>
            <a:r>
              <a:rPr lang="zh-CN" altLang="en-US" sz="2000" b="1" dirty="0">
                <a:latin typeface="Times New Roman" panose="02020603050405020304" pitchFamily="18" charset="0"/>
              </a:rPr>
              <a:t>，</a:t>
            </a:r>
            <a:r>
              <a:rPr lang="en-US" altLang="zh-CN" sz="2000" b="1" i="1" dirty="0" smtClean="0">
                <a:latin typeface="Times New Roman" panose="02020603050405020304" pitchFamily="18" charset="0"/>
              </a:rPr>
              <a:t>z</a:t>
            </a:r>
            <a:r>
              <a:rPr lang="en-US" altLang="zh-CN" sz="2000" b="1" baseline="-25000" dirty="0">
                <a:latin typeface="Times New Roman" panose="02020603050405020304" pitchFamily="18" charset="0"/>
              </a:rPr>
              <a:t> </a:t>
            </a:r>
            <a:r>
              <a:rPr lang="en-US" altLang="zh-CN" sz="2000" b="1" dirty="0" smtClean="0">
                <a:latin typeface="Times New Roman" panose="02020603050405020304" pitchFamily="18" charset="0"/>
              </a:rPr>
              <a:t>=30</a:t>
            </a:r>
            <a:r>
              <a:rPr lang="zh-CN" altLang="en-US" sz="2000" b="1" dirty="0">
                <a:latin typeface="Times New Roman" panose="02020603050405020304" pitchFamily="18" charset="0"/>
              </a:rPr>
              <a:t>，</a:t>
            </a:r>
            <a:r>
              <a:rPr lang="en-US" altLang="zh-CN" sz="2000" b="1" i="1" dirty="0">
                <a:latin typeface="Times New Roman" panose="02020603050405020304" pitchFamily="18" charset="0"/>
              </a:rPr>
              <a:t>α</a:t>
            </a:r>
            <a:r>
              <a:rPr lang="en-US" altLang="zh-CN" sz="2000" b="1" dirty="0">
                <a:latin typeface="Times New Roman" panose="02020603050405020304" pitchFamily="18" charset="0"/>
              </a:rPr>
              <a:t>=20°</a:t>
            </a:r>
            <a:r>
              <a:rPr lang="zh-CN" altLang="en-US" sz="2000" b="1" dirty="0">
                <a:latin typeface="Times New Roman" panose="02020603050405020304" pitchFamily="18" charset="0"/>
              </a:rPr>
              <a:t>，</a:t>
            </a:r>
            <a:r>
              <a:rPr lang="en-US" altLang="zh-CN" sz="2000" b="1" i="1" dirty="0" smtClean="0">
                <a:latin typeface="Times New Roman" panose="02020603050405020304" pitchFamily="18" charset="0"/>
              </a:rPr>
              <a:t>x </a:t>
            </a:r>
            <a:r>
              <a:rPr lang="en-US" altLang="zh-CN" sz="2000" b="1" dirty="0" smtClean="0">
                <a:latin typeface="Times New Roman" panose="02020603050405020304" pitchFamily="18" charset="0"/>
              </a:rPr>
              <a:t>=</a:t>
            </a:r>
            <a:r>
              <a:rPr lang="en-US" altLang="zh-CN" sz="2000" b="1" dirty="0">
                <a:latin typeface="Times New Roman" panose="02020603050405020304" pitchFamily="18" charset="0"/>
              </a:rPr>
              <a:t>0</a:t>
            </a:r>
            <a:r>
              <a:rPr lang="zh-CN" altLang="en-US" sz="2000" b="1" dirty="0">
                <a:latin typeface="Times New Roman" panose="02020603050405020304" pitchFamily="18" charset="0"/>
              </a:rPr>
              <a:t>，齿轮精度我为</a:t>
            </a:r>
            <a:r>
              <a:rPr lang="en-US" altLang="zh-CN" sz="2000" b="1" dirty="0">
                <a:latin typeface="Times New Roman" panose="02020603050405020304" pitchFamily="18" charset="0"/>
              </a:rPr>
              <a:t>8</a:t>
            </a:r>
            <a:r>
              <a:rPr lang="zh-CN" altLang="en-US" sz="2000" b="1" dirty="0">
                <a:latin typeface="Times New Roman" panose="02020603050405020304" pitchFamily="18" charset="0"/>
              </a:rPr>
              <a:t>级，经测量（按圆周均布测量）公法线长度分别为 ：</a:t>
            </a:r>
            <a:r>
              <a:rPr lang="en-US" altLang="zh-CN" sz="2000" b="1" dirty="0">
                <a:latin typeface="Times New Roman" panose="02020603050405020304" pitchFamily="18" charset="0"/>
              </a:rPr>
              <a:t>32.130</a:t>
            </a:r>
            <a:r>
              <a:rPr lang="en-US" altLang="zh-CN" sz="2000" b="1" dirty="0" smtClean="0">
                <a:latin typeface="Times New Roman" panose="02020603050405020304" pitchFamily="18" charset="0"/>
              </a:rPr>
              <a:t>,  </a:t>
            </a:r>
            <a:r>
              <a:rPr lang="en-US" altLang="zh-CN" sz="2000" b="1" dirty="0">
                <a:latin typeface="Times New Roman" panose="02020603050405020304" pitchFamily="18" charset="0"/>
              </a:rPr>
              <a:t>32.124</a:t>
            </a:r>
            <a:r>
              <a:rPr lang="en-US" altLang="zh-CN" sz="2000" b="1" dirty="0">
                <a:latin typeface="Times New Roman" panose="02020603050405020304" pitchFamily="18" charset="0"/>
                <a:cs typeface="Times New Roman" panose="02020603050405020304" pitchFamily="18" charset="0"/>
              </a:rPr>
              <a:t> </a:t>
            </a:r>
            <a:r>
              <a:rPr lang="zh-CN" altLang="en-US" sz="2000" b="1" dirty="0">
                <a:latin typeface="Times New Roman" panose="02020603050405020304" pitchFamily="18" charset="0"/>
                <a:cs typeface="Times New Roman" panose="02020603050405020304" pitchFamily="18" charset="0"/>
              </a:rPr>
              <a:t>，</a:t>
            </a:r>
            <a:r>
              <a:rPr lang="en-US" altLang="zh-CN" sz="2000" b="1" dirty="0">
                <a:solidFill>
                  <a:schemeClr val="hlink"/>
                </a:solidFill>
                <a:latin typeface="Times New Roman" panose="02020603050405020304" pitchFamily="18" charset="0"/>
                <a:cs typeface="Times New Roman" panose="02020603050405020304" pitchFamily="18" charset="0"/>
              </a:rPr>
              <a:t>32.095</a:t>
            </a:r>
            <a:r>
              <a:rPr lang="zh-CN" altLang="en-US" sz="1600" b="1" dirty="0"/>
              <a:t>， </a:t>
            </a:r>
            <a:r>
              <a:rPr lang="en-US" altLang="zh-CN" sz="1600" b="1" dirty="0">
                <a:solidFill>
                  <a:srgbClr val="CC00FF"/>
                </a:solidFill>
              </a:rPr>
              <a:t>32.133</a:t>
            </a:r>
            <a:r>
              <a:rPr lang="zh-CN" altLang="en-US" sz="1600" b="1" dirty="0"/>
              <a:t>， </a:t>
            </a:r>
            <a:r>
              <a:rPr lang="en-US" altLang="zh-CN" sz="1600" b="1" dirty="0" smtClean="0"/>
              <a:t>32.106</a:t>
            </a:r>
            <a:r>
              <a:rPr lang="zh-CN" altLang="en-US" sz="1600" b="1" dirty="0" smtClean="0"/>
              <a:t>， 和 </a:t>
            </a:r>
            <a:r>
              <a:rPr lang="en-US" altLang="zh-CN" sz="1600" b="1" dirty="0"/>
              <a:t>32.120</a:t>
            </a:r>
            <a:r>
              <a:rPr lang="zh-CN" altLang="en-US" sz="1600" b="1" dirty="0"/>
              <a:t>。</a:t>
            </a:r>
            <a:endParaRPr lang="zh-CN" altLang="en-US" sz="1600" b="1" dirty="0"/>
          </a:p>
        </p:txBody>
      </p:sp>
      <p:sp>
        <p:nvSpPr>
          <p:cNvPr id="144391" name="Rectangle 7"/>
          <p:cNvSpPr>
            <a:spLocks noChangeArrowheads="1"/>
          </p:cNvSpPr>
          <p:nvPr/>
        </p:nvSpPr>
        <p:spPr bwMode="auto">
          <a:xfrm>
            <a:off x="1496616" y="2456892"/>
            <a:ext cx="231140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72710" name="Line 8"/>
          <p:cNvSpPr>
            <a:spLocks noChangeShapeType="1"/>
          </p:cNvSpPr>
          <p:nvPr/>
        </p:nvSpPr>
        <p:spPr bwMode="auto">
          <a:xfrm>
            <a:off x="7683314" y="1426443"/>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矩形 9"/>
          <p:cNvSpPr/>
          <p:nvPr/>
        </p:nvSpPr>
        <p:spPr>
          <a:xfrm>
            <a:off x="8617238" y="6351711"/>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73035" name="Picture 33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2540" y="1660215"/>
            <a:ext cx="73533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041" name="Picture 3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6616" y="4978102"/>
            <a:ext cx="673417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042" name="Picture 3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2030" y="2946251"/>
            <a:ext cx="69913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7527" y="6093296"/>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388"/>
                                        </p:tgtEl>
                                        <p:attrNameLst>
                                          <p:attrName>style.visibility</p:attrName>
                                        </p:attrNameLst>
                                      </p:cBhvr>
                                      <p:to>
                                        <p:strVal val="visible"/>
                                      </p:to>
                                    </p:set>
                                    <p:animEffect transition="in" filter="wipe(left)">
                                      <p:cBhvr>
                                        <p:cTn id="7" dur="500"/>
                                        <p:tgtEl>
                                          <p:spTgt spid="1443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3035"/>
                                        </p:tgtEl>
                                        <p:attrNameLst>
                                          <p:attrName>style.visibility</p:attrName>
                                        </p:attrNameLst>
                                      </p:cBhvr>
                                      <p:to>
                                        <p:strVal val="visible"/>
                                      </p:to>
                                    </p:set>
                                    <p:animEffect transition="in" filter="wipe(left)">
                                      <p:cBhvr>
                                        <p:cTn id="12" dur="500"/>
                                        <p:tgtEl>
                                          <p:spTgt spid="730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4391"/>
                                        </p:tgtEl>
                                        <p:attrNameLst>
                                          <p:attrName>style.visibility</p:attrName>
                                        </p:attrNameLst>
                                      </p:cBhvr>
                                      <p:to>
                                        <p:strVal val="visible"/>
                                      </p:to>
                                    </p:set>
                                    <p:animEffect transition="in" filter="wipe(left)">
                                      <p:cBhvr>
                                        <p:cTn id="17" dur="3000"/>
                                        <p:tgtEl>
                                          <p:spTgt spid="14439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3042"/>
                                        </p:tgtEl>
                                        <p:attrNameLst>
                                          <p:attrName>style.visibility</p:attrName>
                                        </p:attrNameLst>
                                      </p:cBhvr>
                                      <p:to>
                                        <p:strVal val="visible"/>
                                      </p:to>
                                    </p:set>
                                    <p:animEffect transition="in" filter="wipe(left)">
                                      <p:cBhvr>
                                        <p:cTn id="22" dur="500"/>
                                        <p:tgtEl>
                                          <p:spTgt spid="730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3041"/>
                                        </p:tgtEl>
                                        <p:attrNameLst>
                                          <p:attrName>style.visibility</p:attrName>
                                        </p:attrNameLst>
                                      </p:cBhvr>
                                      <p:to>
                                        <p:strVal val="visible"/>
                                      </p:to>
                                    </p:set>
                                    <p:animEffect transition="in" filter="wipe(left)">
                                      <p:cBhvr>
                                        <p:cTn id="27" dur="500"/>
                                        <p:tgtEl>
                                          <p:spTgt spid="73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p:bldP spid="1443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785423" y="440668"/>
            <a:ext cx="812801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3.  </a:t>
            </a:r>
            <a:r>
              <a:rPr lang="zh-CN" altLang="en-US" sz="2400" b="1" dirty="0"/>
              <a:t>如图</a:t>
            </a:r>
            <a:r>
              <a:rPr lang="en-US" altLang="zh-CN" sz="2400" b="1" dirty="0" smtClean="0"/>
              <a:t>2.17</a:t>
            </a:r>
            <a:r>
              <a:rPr lang="zh-CN" altLang="en-US" sz="2400" b="1" dirty="0" smtClean="0"/>
              <a:t>所</a:t>
            </a:r>
            <a:r>
              <a:rPr lang="zh-CN" altLang="en-US" sz="2400" b="1" dirty="0"/>
              <a:t>示的零件，其测量结果和测量精度分别为：</a:t>
            </a:r>
            <a:endParaRPr lang="zh-CN" altLang="en-US" sz="2400" b="1" dirty="0"/>
          </a:p>
        </p:txBody>
      </p:sp>
      <p:sp>
        <p:nvSpPr>
          <p:cNvPr id="8202" name="Text Box 10"/>
          <p:cNvSpPr txBox="1">
            <a:spLocks noChangeArrowheads="1"/>
          </p:cNvSpPr>
          <p:nvPr/>
        </p:nvSpPr>
        <p:spPr bwMode="auto">
          <a:xfrm>
            <a:off x="774890" y="1880828"/>
            <a:ext cx="459962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求中心距长度</a:t>
            </a:r>
            <a:r>
              <a:rPr lang="en-US" altLang="zh-CN" sz="2400" b="1" i="1" dirty="0"/>
              <a:t>L</a:t>
            </a:r>
            <a:r>
              <a:rPr lang="zh-CN" altLang="en-US" sz="2400" b="1" dirty="0"/>
              <a:t>及其测量精度。</a:t>
            </a:r>
            <a:endParaRPr lang="zh-CN" altLang="en-US" sz="2400" b="1" dirty="0"/>
          </a:p>
        </p:txBody>
      </p:sp>
      <p:sp>
        <p:nvSpPr>
          <p:cNvPr id="11"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8282" name="Picture 9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0935" y="980728"/>
            <a:ext cx="6084675" cy="861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83" name="Picture 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0152" y="1439341"/>
            <a:ext cx="3139252" cy="2349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84" name="Picture 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894" y="2348880"/>
            <a:ext cx="4248472" cy="554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10"/>
          <p:cNvSpPr txBox="1">
            <a:spLocks noChangeArrowheads="1"/>
          </p:cNvSpPr>
          <p:nvPr/>
        </p:nvSpPr>
        <p:spPr bwMode="auto">
          <a:xfrm>
            <a:off x="782667" y="2984755"/>
            <a:ext cx="445672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buFontTx/>
              <a:buAutoNum type="arabicPeriod" startAt="4"/>
            </a:pPr>
            <a:r>
              <a:rPr lang="zh-CN" altLang="en-US" sz="2400" b="1" dirty="0"/>
              <a:t>如图</a:t>
            </a:r>
            <a:r>
              <a:rPr lang="en-US" altLang="zh-CN" sz="2400" b="1" dirty="0"/>
              <a:t>2.9</a:t>
            </a:r>
            <a:r>
              <a:rPr lang="zh-CN" altLang="en-US" sz="2400" b="1" dirty="0"/>
              <a:t>所示的零件，用弓高弦长法处理法测量某一圆弧半 </a:t>
            </a:r>
            <a:r>
              <a:rPr lang="zh-CN" altLang="en-US" sz="2400" b="1" dirty="0" smtClean="0"/>
              <a:t>径</a:t>
            </a:r>
            <a:r>
              <a:rPr lang="en-US" altLang="zh-CN" sz="2400" b="1" i="1" dirty="0"/>
              <a:t>R</a:t>
            </a:r>
            <a:r>
              <a:rPr lang="en-US" altLang="zh-CN" sz="2400" b="1" dirty="0"/>
              <a:t>,</a:t>
            </a:r>
            <a:r>
              <a:rPr lang="zh-CN" altLang="en-US" sz="2400" b="1" dirty="0"/>
              <a:t>得到弓高、弦长值和精度分别为：</a:t>
            </a:r>
            <a:endParaRPr lang="zh-CN" altLang="en-US" sz="2400" b="1" dirty="0"/>
          </a:p>
        </p:txBody>
      </p:sp>
      <p:pic>
        <p:nvPicPr>
          <p:cNvPr id="8285" name="Picture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926" y="4473116"/>
            <a:ext cx="4247971" cy="9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86" name="Picture 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0487" y="5400092"/>
            <a:ext cx="3750505" cy="95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87" name="Picture 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3080" y="3722333"/>
            <a:ext cx="3067907" cy="2550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43886" y="6193279"/>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283"/>
                                        </p:tgtEl>
                                        <p:attrNameLst>
                                          <p:attrName>style.visibility</p:attrName>
                                        </p:attrNameLst>
                                      </p:cBhvr>
                                      <p:to>
                                        <p:strVal val="visible"/>
                                      </p:to>
                                    </p:set>
                                    <p:anim calcmode="lin" valueType="num">
                                      <p:cBhvr additive="base">
                                        <p:cTn id="12" dur="500" fill="hold"/>
                                        <p:tgtEl>
                                          <p:spTgt spid="8283"/>
                                        </p:tgtEl>
                                        <p:attrNameLst>
                                          <p:attrName>ppt_x</p:attrName>
                                        </p:attrNameLst>
                                      </p:cBhvr>
                                      <p:tavLst>
                                        <p:tav tm="0">
                                          <p:val>
                                            <p:strVal val="1+#ppt_w/2"/>
                                          </p:val>
                                        </p:tav>
                                        <p:tav tm="100000">
                                          <p:val>
                                            <p:strVal val="#ppt_x"/>
                                          </p:val>
                                        </p:tav>
                                      </p:tavLst>
                                    </p:anim>
                                    <p:anim calcmode="lin" valueType="num">
                                      <p:cBhvr additive="base">
                                        <p:cTn id="13" dur="500" fill="hold"/>
                                        <p:tgtEl>
                                          <p:spTgt spid="828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282"/>
                                        </p:tgtEl>
                                        <p:attrNameLst>
                                          <p:attrName>style.visibility</p:attrName>
                                        </p:attrNameLst>
                                      </p:cBhvr>
                                      <p:to>
                                        <p:strVal val="visible"/>
                                      </p:to>
                                    </p:set>
                                    <p:animEffect transition="in" filter="wipe(left)">
                                      <p:cBhvr>
                                        <p:cTn id="18" dur="500"/>
                                        <p:tgtEl>
                                          <p:spTgt spid="828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202"/>
                                        </p:tgtEl>
                                        <p:attrNameLst>
                                          <p:attrName>style.visibility</p:attrName>
                                        </p:attrNameLst>
                                      </p:cBhvr>
                                      <p:to>
                                        <p:strVal val="visible"/>
                                      </p:to>
                                    </p:set>
                                    <p:animEffect transition="in" filter="wipe(left)">
                                      <p:cBhvr>
                                        <p:cTn id="23" dur="500"/>
                                        <p:tgtEl>
                                          <p:spTgt spid="820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284"/>
                                        </p:tgtEl>
                                        <p:attrNameLst>
                                          <p:attrName>style.visibility</p:attrName>
                                        </p:attrNameLst>
                                      </p:cBhvr>
                                      <p:to>
                                        <p:strVal val="visible"/>
                                      </p:to>
                                    </p:set>
                                    <p:animEffect transition="in" filter="wipe(left)">
                                      <p:cBhvr>
                                        <p:cTn id="28" dur="500"/>
                                        <p:tgtEl>
                                          <p:spTgt spid="8284"/>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287"/>
                                        </p:tgtEl>
                                        <p:attrNameLst>
                                          <p:attrName>style.visibility</p:attrName>
                                        </p:attrNameLst>
                                      </p:cBhvr>
                                      <p:to>
                                        <p:strVal val="visible"/>
                                      </p:to>
                                    </p:set>
                                    <p:anim calcmode="lin" valueType="num">
                                      <p:cBhvr additive="base">
                                        <p:cTn id="37" dur="500" fill="hold"/>
                                        <p:tgtEl>
                                          <p:spTgt spid="8287"/>
                                        </p:tgtEl>
                                        <p:attrNameLst>
                                          <p:attrName>ppt_x</p:attrName>
                                        </p:attrNameLst>
                                      </p:cBhvr>
                                      <p:tavLst>
                                        <p:tav tm="0">
                                          <p:val>
                                            <p:strVal val="#ppt_x"/>
                                          </p:val>
                                        </p:tav>
                                        <p:tav tm="100000">
                                          <p:val>
                                            <p:strVal val="#ppt_x"/>
                                          </p:val>
                                        </p:tav>
                                      </p:tavLst>
                                    </p:anim>
                                    <p:anim calcmode="lin" valueType="num">
                                      <p:cBhvr additive="base">
                                        <p:cTn id="38" dur="500" fill="hold"/>
                                        <p:tgtEl>
                                          <p:spTgt spid="828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285"/>
                                        </p:tgtEl>
                                        <p:attrNameLst>
                                          <p:attrName>style.visibility</p:attrName>
                                        </p:attrNameLst>
                                      </p:cBhvr>
                                      <p:to>
                                        <p:strVal val="visible"/>
                                      </p:to>
                                    </p:set>
                                    <p:animEffect transition="in" filter="wipe(left)">
                                      <p:cBhvr>
                                        <p:cTn id="43" dur="500"/>
                                        <p:tgtEl>
                                          <p:spTgt spid="828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286"/>
                                        </p:tgtEl>
                                        <p:attrNameLst>
                                          <p:attrName>style.visibility</p:attrName>
                                        </p:attrNameLst>
                                      </p:cBhvr>
                                      <p:to>
                                        <p:strVal val="visible"/>
                                      </p:to>
                                    </p:set>
                                    <p:animEffect transition="in" filter="wipe(left)">
                                      <p:cBhvr>
                                        <p:cTn id="48" dur="500"/>
                                        <p:tgtEl>
                                          <p:spTgt spid="8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202" grpId="0"/>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Rectangle 4"/>
          <p:cNvSpPr>
            <a:spLocks noChangeArrowheads="1"/>
          </p:cNvSpPr>
          <p:nvPr/>
        </p:nvSpPr>
        <p:spPr bwMode="auto">
          <a:xfrm>
            <a:off x="1759888" y="1101458"/>
            <a:ext cx="682951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dirty="0"/>
              <a:t>第</a:t>
            </a:r>
            <a:r>
              <a:rPr kumimoji="1" lang="en-US" altLang="zh-CN" sz="2800" b="1" dirty="0"/>
              <a:t>11</a:t>
            </a:r>
            <a:r>
              <a:rPr kumimoji="1" lang="zh-CN" altLang="en-US" sz="2800" b="1" dirty="0"/>
              <a:t>章  尺 寸 链 的 精 度设计</a:t>
            </a:r>
            <a:r>
              <a:rPr kumimoji="1" lang="zh-CN" altLang="en-US" sz="2800" b="1" dirty="0" smtClean="0"/>
              <a:t>基础</a:t>
            </a:r>
            <a:r>
              <a:rPr kumimoji="1" lang="zh-CN" altLang="en-US" sz="2000" b="1" dirty="0" smtClean="0">
                <a:solidFill>
                  <a:srgbClr val="CC00FF"/>
                </a:solidFill>
              </a:rPr>
              <a:t>（</a:t>
            </a:r>
            <a:r>
              <a:rPr kumimoji="1" lang="en-US" altLang="zh-CN" sz="2000" b="1" dirty="0" smtClean="0">
                <a:solidFill>
                  <a:srgbClr val="CC00FF"/>
                </a:solidFill>
              </a:rPr>
              <a:t>P248</a:t>
            </a:r>
            <a:r>
              <a:rPr kumimoji="1" lang="zh-CN" altLang="en-US" sz="2000" b="1" dirty="0" smtClean="0">
                <a:solidFill>
                  <a:srgbClr val="CC00FF"/>
                </a:solidFill>
              </a:rPr>
              <a:t>）</a:t>
            </a:r>
            <a:endParaRPr kumimoji="1" lang="zh-CN" altLang="en-US" sz="2000" dirty="0">
              <a:solidFill>
                <a:srgbClr val="CC00FF"/>
              </a:solidFill>
              <a:latin typeface="宋体" panose="02010600030101010101" pitchFamily="2" charset="-122"/>
            </a:endParaRPr>
          </a:p>
        </p:txBody>
      </p:sp>
      <p:sp>
        <p:nvSpPr>
          <p:cNvPr id="145427" name="Rectangle 19"/>
          <p:cNvSpPr>
            <a:spLocks noChangeArrowheads="1"/>
          </p:cNvSpPr>
          <p:nvPr/>
        </p:nvSpPr>
        <p:spPr bwMode="auto">
          <a:xfrm>
            <a:off x="1496616" y="3153686"/>
            <a:ext cx="2311400"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anose="02020603050405020304" pitchFamily="18" charset="0"/>
              </a:rPr>
              <a:t>答  案  </a:t>
            </a:r>
            <a:r>
              <a:rPr kumimoji="1" lang="zh-CN" altLang="en-US" sz="2800" b="1" dirty="0">
                <a:latin typeface="Times New Roman" panose="02020603050405020304" pitchFamily="18" charset="0"/>
                <a:sym typeface="Wingdings" panose="05000000000000000000" pitchFamily="2" charset="2"/>
              </a:rPr>
              <a:t>：</a:t>
            </a:r>
            <a:endParaRPr kumimoji="1" lang="zh-CN" altLang="en-US" sz="2800" b="1" dirty="0">
              <a:latin typeface="Times New Roman" panose="02020603050405020304" pitchFamily="18" charset="0"/>
              <a:sym typeface="Wingdings" panose="05000000000000000000" pitchFamily="2" charset="2"/>
            </a:endParaRPr>
          </a:p>
        </p:txBody>
      </p:sp>
      <p:sp>
        <p:nvSpPr>
          <p:cNvPr id="11" name="矩形 10"/>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73849" name="Picture 1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7052" y="1696686"/>
            <a:ext cx="85344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850" name="Picture 1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0864" y="3007000"/>
            <a:ext cx="4276725" cy="3194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852" name="Picture 1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1909" y="4267140"/>
            <a:ext cx="3267075" cy="90487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5412"/>
                                        </p:tgtEl>
                                        <p:attrNameLst>
                                          <p:attrName>style.visibility</p:attrName>
                                        </p:attrNameLst>
                                      </p:cBhvr>
                                      <p:to>
                                        <p:strVal val="visible"/>
                                      </p:to>
                                    </p:set>
                                    <p:animEffect transition="in" filter="wipe(left)">
                                      <p:cBhvr>
                                        <p:cTn id="7" dur="500"/>
                                        <p:tgtEl>
                                          <p:spTgt spid="1454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3849"/>
                                        </p:tgtEl>
                                        <p:attrNameLst>
                                          <p:attrName>style.visibility</p:attrName>
                                        </p:attrNameLst>
                                      </p:cBhvr>
                                      <p:to>
                                        <p:strVal val="visible"/>
                                      </p:to>
                                    </p:set>
                                    <p:animEffect transition="in" filter="wipe(left)">
                                      <p:cBhvr>
                                        <p:cTn id="12" dur="500"/>
                                        <p:tgtEl>
                                          <p:spTgt spid="7384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3850"/>
                                        </p:tgtEl>
                                        <p:attrNameLst>
                                          <p:attrName>style.visibility</p:attrName>
                                        </p:attrNameLst>
                                      </p:cBhvr>
                                      <p:to>
                                        <p:strVal val="visible"/>
                                      </p:to>
                                    </p:set>
                                    <p:anim calcmode="lin" valueType="num">
                                      <p:cBhvr additive="base">
                                        <p:cTn id="17" dur="500" fill="hold"/>
                                        <p:tgtEl>
                                          <p:spTgt spid="73850"/>
                                        </p:tgtEl>
                                        <p:attrNameLst>
                                          <p:attrName>ppt_x</p:attrName>
                                        </p:attrNameLst>
                                      </p:cBhvr>
                                      <p:tavLst>
                                        <p:tav tm="0">
                                          <p:val>
                                            <p:strVal val="#ppt_x"/>
                                          </p:val>
                                        </p:tav>
                                        <p:tav tm="100000">
                                          <p:val>
                                            <p:strVal val="#ppt_x"/>
                                          </p:val>
                                        </p:tav>
                                      </p:tavLst>
                                    </p:anim>
                                    <p:anim calcmode="lin" valueType="num">
                                      <p:cBhvr additive="base">
                                        <p:cTn id="18" dur="500" fill="hold"/>
                                        <p:tgtEl>
                                          <p:spTgt spid="738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5427"/>
                                        </p:tgtEl>
                                        <p:attrNameLst>
                                          <p:attrName>style.visibility</p:attrName>
                                        </p:attrNameLst>
                                      </p:cBhvr>
                                      <p:to>
                                        <p:strVal val="visible"/>
                                      </p:to>
                                    </p:set>
                                    <p:animEffect transition="in" filter="wipe(left)">
                                      <p:cBhvr>
                                        <p:cTn id="23" dur="3000"/>
                                        <p:tgtEl>
                                          <p:spTgt spid="14542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3852"/>
                                        </p:tgtEl>
                                        <p:attrNameLst>
                                          <p:attrName>style.visibility</p:attrName>
                                        </p:attrNameLst>
                                      </p:cBhvr>
                                      <p:to>
                                        <p:strVal val="visible"/>
                                      </p:to>
                                    </p:set>
                                    <p:animEffect transition="in" filter="wipe(left)">
                                      <p:cBhvr>
                                        <p:cTn id="28" dur="500"/>
                                        <p:tgtEl>
                                          <p:spTgt spid="73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p:bldP spid="14542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Text Box 4"/>
          <p:cNvSpPr txBox="1">
            <a:spLocks noChangeArrowheads="1"/>
          </p:cNvSpPr>
          <p:nvPr/>
        </p:nvSpPr>
        <p:spPr bwMode="auto">
          <a:xfrm>
            <a:off x="846280" y="1134070"/>
            <a:ext cx="788714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800" b="1" dirty="0">
                <a:latin typeface="Times New Roman" panose="02020603050405020304" pitchFamily="18" charset="0"/>
              </a:rPr>
              <a:t>         2.</a:t>
            </a:r>
            <a:r>
              <a:rPr kumimoji="1" lang="zh-CN" altLang="en-US" sz="2800" b="1" dirty="0">
                <a:latin typeface="Times New Roman" panose="02020603050405020304" pitchFamily="18" charset="0"/>
              </a:rPr>
              <a:t>在上题外圆</a:t>
            </a:r>
            <a:r>
              <a:rPr kumimoji="1" lang="zh-CN" altLang="en-US" sz="2800" b="1" dirty="0" smtClean="0">
                <a:latin typeface="Times New Roman" panose="02020603050405020304" pitchFamily="18" charset="0"/>
              </a:rPr>
              <a:t>镀一层铬</a:t>
            </a:r>
            <a:r>
              <a:rPr kumimoji="1" lang="zh-CN" altLang="en-US" sz="2800" b="1" dirty="0">
                <a:latin typeface="Times New Roman" panose="02020603050405020304" pitchFamily="18" charset="0"/>
              </a:rPr>
              <a:t>时，镀层厚度是多少才能保证壁厚（</a:t>
            </a:r>
            <a:r>
              <a:rPr kumimoji="1" lang="en-US" altLang="zh-CN" sz="2800" b="1" i="1" dirty="0">
                <a:latin typeface="Times New Roman" panose="02020603050405020304" pitchFamily="18" charset="0"/>
              </a:rPr>
              <a:t>A</a:t>
            </a:r>
            <a:r>
              <a:rPr kumimoji="1" lang="en-US" altLang="zh-CN" sz="2800" b="1" baseline="-25000" dirty="0">
                <a:latin typeface="Times New Roman" panose="02020603050405020304" pitchFamily="18" charset="0"/>
              </a:rPr>
              <a:t>3</a:t>
            </a:r>
            <a:r>
              <a:rPr kumimoji="1" lang="zh-CN" altLang="en-US" sz="2800" b="1" dirty="0">
                <a:latin typeface="Times New Roman" panose="02020603050405020304" pitchFamily="18" charset="0"/>
              </a:rPr>
              <a:t>）为</a:t>
            </a:r>
            <a:r>
              <a:rPr kumimoji="1" lang="en-US" altLang="zh-CN" sz="2800" b="1" dirty="0">
                <a:latin typeface="Times New Roman" panose="02020603050405020304" pitchFamily="18" charset="0"/>
              </a:rPr>
              <a:t>5±0.05</a:t>
            </a:r>
            <a:r>
              <a:rPr kumimoji="1" lang="zh-CN" altLang="en-US" sz="2800" b="1" dirty="0">
                <a:latin typeface="Times New Roman" panose="02020603050405020304" pitchFamily="18" charset="0"/>
              </a:rPr>
              <a:t>。</a:t>
            </a:r>
            <a:endParaRPr kumimoji="1" lang="zh-CN" altLang="en-US" sz="2800" b="1" dirty="0">
              <a:latin typeface="Times New Roman" panose="02020603050405020304" pitchFamily="18" charset="0"/>
            </a:endParaRPr>
          </a:p>
        </p:txBody>
      </p:sp>
      <p:sp>
        <p:nvSpPr>
          <p:cNvPr id="152613" name="Rectangle 37"/>
          <p:cNvSpPr>
            <a:spLocks noChangeArrowheads="1"/>
          </p:cNvSpPr>
          <p:nvPr/>
        </p:nvSpPr>
        <p:spPr bwMode="auto">
          <a:xfrm>
            <a:off x="1568624" y="2218337"/>
            <a:ext cx="2311400"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anose="02020603050405020304" pitchFamily="18" charset="0"/>
              </a:rPr>
              <a:t>答  案  </a:t>
            </a:r>
            <a:r>
              <a:rPr kumimoji="1" lang="zh-CN" altLang="en-US" sz="2800" b="1" dirty="0">
                <a:latin typeface="Times New Roman" panose="02020603050405020304" pitchFamily="18" charset="0"/>
                <a:sym typeface="Wingdings" panose="05000000000000000000" pitchFamily="2" charset="2"/>
              </a:rPr>
              <a:t>：</a:t>
            </a:r>
            <a:endParaRPr kumimoji="1" lang="zh-CN" altLang="en-US" sz="2800" b="1" dirty="0">
              <a:latin typeface="Times New Roman" panose="02020603050405020304" pitchFamily="18" charset="0"/>
              <a:sym typeface="Wingdings" panose="05000000000000000000" pitchFamily="2" charset="2"/>
            </a:endParaRPr>
          </a:p>
        </p:txBody>
      </p:sp>
      <p:sp>
        <p:nvSpPr>
          <p:cNvPr id="152615" name="Text Box 39"/>
          <p:cNvSpPr txBox="1">
            <a:spLocks noChangeArrowheads="1"/>
          </p:cNvSpPr>
          <p:nvPr/>
        </p:nvSpPr>
        <p:spPr bwMode="auto">
          <a:xfrm>
            <a:off x="1569207" y="2846612"/>
            <a:ext cx="429455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kumimoji="1" lang="zh-CN" altLang="en-US" sz="2800" b="1" dirty="0">
                <a:latin typeface="Times New Roman" panose="02020603050405020304" pitchFamily="18" charset="0"/>
              </a:rPr>
              <a:t>镀层厚度变化范围为：</a:t>
            </a:r>
            <a:endParaRPr kumimoji="1" lang="zh-CN" altLang="en-US" sz="2800" b="1" dirty="0">
              <a:latin typeface="Times New Roman" panose="02020603050405020304" pitchFamily="18" charset="0"/>
            </a:endParaRPr>
          </a:p>
        </p:txBody>
      </p:sp>
      <p:pic>
        <p:nvPicPr>
          <p:cNvPr id="74902" name="Picture 1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2580" y="3731469"/>
            <a:ext cx="4486275" cy="16383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903" name="Picture 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3633" y="2035646"/>
            <a:ext cx="27717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2580"/>
                                        </p:tgtEl>
                                        <p:attrNameLst>
                                          <p:attrName>style.visibility</p:attrName>
                                        </p:attrNameLst>
                                      </p:cBhvr>
                                      <p:to>
                                        <p:strVal val="visible"/>
                                      </p:to>
                                    </p:set>
                                    <p:animEffect transition="in" filter="wipe(left)">
                                      <p:cBhvr>
                                        <p:cTn id="7" dur="500"/>
                                        <p:tgtEl>
                                          <p:spTgt spid="1525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4903"/>
                                        </p:tgtEl>
                                        <p:attrNameLst>
                                          <p:attrName>style.visibility</p:attrName>
                                        </p:attrNameLst>
                                      </p:cBhvr>
                                      <p:to>
                                        <p:strVal val="visible"/>
                                      </p:to>
                                    </p:set>
                                    <p:anim calcmode="lin" valueType="num">
                                      <p:cBhvr additive="base">
                                        <p:cTn id="12" dur="500" fill="hold"/>
                                        <p:tgtEl>
                                          <p:spTgt spid="74903"/>
                                        </p:tgtEl>
                                        <p:attrNameLst>
                                          <p:attrName>ppt_x</p:attrName>
                                        </p:attrNameLst>
                                      </p:cBhvr>
                                      <p:tavLst>
                                        <p:tav tm="0">
                                          <p:val>
                                            <p:strVal val="1+#ppt_w/2"/>
                                          </p:val>
                                        </p:tav>
                                        <p:tav tm="100000">
                                          <p:val>
                                            <p:strVal val="#ppt_x"/>
                                          </p:val>
                                        </p:tav>
                                      </p:tavLst>
                                    </p:anim>
                                    <p:anim calcmode="lin" valueType="num">
                                      <p:cBhvr additive="base">
                                        <p:cTn id="13" dur="500" fill="hold"/>
                                        <p:tgtEl>
                                          <p:spTgt spid="7490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2613"/>
                                        </p:tgtEl>
                                        <p:attrNameLst>
                                          <p:attrName>style.visibility</p:attrName>
                                        </p:attrNameLst>
                                      </p:cBhvr>
                                      <p:to>
                                        <p:strVal val="visible"/>
                                      </p:to>
                                    </p:set>
                                    <p:animEffect transition="in" filter="wipe(left)">
                                      <p:cBhvr>
                                        <p:cTn id="18" dur="3000"/>
                                        <p:tgtEl>
                                          <p:spTgt spid="1526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2615"/>
                                        </p:tgtEl>
                                        <p:attrNameLst>
                                          <p:attrName>style.visibility</p:attrName>
                                        </p:attrNameLst>
                                      </p:cBhvr>
                                      <p:to>
                                        <p:strVal val="visible"/>
                                      </p:to>
                                    </p:set>
                                    <p:animEffect transition="in" filter="wipe(left)">
                                      <p:cBhvr>
                                        <p:cTn id="23" dur="500"/>
                                        <p:tgtEl>
                                          <p:spTgt spid="1526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4902"/>
                                        </p:tgtEl>
                                        <p:attrNameLst>
                                          <p:attrName>style.visibility</p:attrName>
                                        </p:attrNameLst>
                                      </p:cBhvr>
                                      <p:to>
                                        <p:strVal val="visible"/>
                                      </p:to>
                                    </p:set>
                                    <p:animEffect transition="in" filter="wipe(left)">
                                      <p:cBhvr>
                                        <p:cTn id="28" dur="500"/>
                                        <p:tgtEl>
                                          <p:spTgt spid="74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P spid="152613" grpId="0"/>
      <p:bldP spid="15261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4" name="Rectangle 54"/>
          <p:cNvSpPr>
            <a:spLocks noChangeArrowheads="1"/>
          </p:cNvSpPr>
          <p:nvPr/>
        </p:nvSpPr>
        <p:spPr bwMode="auto">
          <a:xfrm>
            <a:off x="1821678" y="2456892"/>
            <a:ext cx="2311400" cy="559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anose="02020603050405020304" pitchFamily="18" charset="0"/>
              </a:rPr>
              <a:t>答  案  </a:t>
            </a:r>
            <a:r>
              <a:rPr kumimoji="1" lang="zh-CN" altLang="en-US" sz="2800" b="1" dirty="0">
                <a:latin typeface="Times New Roman" panose="02020603050405020304" pitchFamily="18" charset="0"/>
                <a:sym typeface="Wingdings" panose="05000000000000000000" pitchFamily="2" charset="2"/>
              </a:rPr>
              <a:t>：</a:t>
            </a:r>
            <a:endParaRPr kumimoji="1" lang="zh-CN" altLang="en-US" sz="2800" b="1" dirty="0">
              <a:latin typeface="Times New Roman" panose="02020603050405020304" pitchFamily="18" charset="0"/>
              <a:sym typeface="Wingdings" panose="05000000000000000000" pitchFamily="2" charset="2"/>
            </a:endParaRPr>
          </a:p>
        </p:txBody>
      </p:sp>
      <p:sp>
        <p:nvSpPr>
          <p:cNvPr id="7" name="矩形 6"/>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76005" name="Picture 22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37220" y="944724"/>
            <a:ext cx="7696200"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008" name="Picture 2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636" y="3104964"/>
            <a:ext cx="5818656" cy="115212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009" name="Picture 2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959" y="4581128"/>
            <a:ext cx="5690220" cy="115621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6005"/>
                                        </p:tgtEl>
                                        <p:attrNameLst>
                                          <p:attrName>style.visibility</p:attrName>
                                        </p:attrNameLst>
                                      </p:cBhvr>
                                      <p:to>
                                        <p:strVal val="visible"/>
                                      </p:to>
                                    </p:set>
                                    <p:animEffect transition="in" filter="wipe(left)">
                                      <p:cBhvr>
                                        <p:cTn id="7" dur="500"/>
                                        <p:tgtEl>
                                          <p:spTgt spid="760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54"/>
                                        </p:tgtEl>
                                        <p:attrNameLst>
                                          <p:attrName>style.visibility</p:attrName>
                                        </p:attrNameLst>
                                      </p:cBhvr>
                                      <p:to>
                                        <p:strVal val="visible"/>
                                      </p:to>
                                    </p:set>
                                    <p:animEffect transition="in" filter="wipe(left)">
                                      <p:cBhvr>
                                        <p:cTn id="12" dur="3000"/>
                                        <p:tgtEl>
                                          <p:spTgt spid="15365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6008"/>
                                        </p:tgtEl>
                                        <p:attrNameLst>
                                          <p:attrName>style.visibility</p:attrName>
                                        </p:attrNameLst>
                                      </p:cBhvr>
                                      <p:to>
                                        <p:strVal val="visible"/>
                                      </p:to>
                                    </p:set>
                                    <p:animEffect transition="in" filter="wipe(left)">
                                      <p:cBhvr>
                                        <p:cTn id="17" dur="500"/>
                                        <p:tgtEl>
                                          <p:spTgt spid="760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6009"/>
                                        </p:tgtEl>
                                        <p:attrNameLst>
                                          <p:attrName>style.visibility</p:attrName>
                                        </p:attrNameLst>
                                      </p:cBhvr>
                                      <p:to>
                                        <p:strVal val="visible"/>
                                      </p:to>
                                    </p:set>
                                    <p:animEffect transition="in" filter="wipe(left)">
                                      <p:cBhvr>
                                        <p:cTn id="22" dur="500"/>
                                        <p:tgtEl>
                                          <p:spTgt spid="76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Text Box 4"/>
          <p:cNvSpPr txBox="1">
            <a:spLocks noChangeArrowheads="1"/>
          </p:cNvSpPr>
          <p:nvPr/>
        </p:nvSpPr>
        <p:spPr bwMode="auto">
          <a:xfrm>
            <a:off x="596516" y="680499"/>
            <a:ext cx="77406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dirty="0">
                <a:latin typeface="Times New Roman" panose="02020603050405020304" pitchFamily="18" charset="0"/>
              </a:rPr>
              <a:t>     </a:t>
            </a:r>
            <a:r>
              <a:rPr kumimoji="1" lang="en-US" altLang="zh-CN" sz="2400" dirty="0" smtClean="0">
                <a:latin typeface="Times New Roman" panose="02020603050405020304" pitchFamily="18" charset="0"/>
              </a:rPr>
              <a:t>   </a:t>
            </a:r>
            <a:r>
              <a:rPr kumimoji="1" lang="en-US" altLang="zh-CN" sz="2400" b="1" dirty="0">
                <a:latin typeface="Times New Roman" panose="02020603050405020304" pitchFamily="18" charset="0"/>
              </a:rPr>
              <a:t>4.  </a:t>
            </a:r>
            <a:r>
              <a:rPr kumimoji="1" lang="zh-CN" altLang="en-US" sz="2400" b="1" dirty="0">
                <a:latin typeface="Times New Roman" panose="02020603050405020304" pitchFamily="18" charset="0"/>
              </a:rPr>
              <a:t>某厂加工一批曲轴、连杆及轴承衬套等零件，如图</a:t>
            </a:r>
            <a:r>
              <a:rPr kumimoji="1" lang="en-US" altLang="zh-CN" sz="2400" b="1" dirty="0">
                <a:latin typeface="Times New Roman" panose="02020603050405020304" pitchFamily="18" charset="0"/>
              </a:rPr>
              <a:t>11.13</a:t>
            </a:r>
            <a:r>
              <a:rPr kumimoji="1" lang="zh-CN" altLang="en-US" sz="2400" b="1" dirty="0">
                <a:latin typeface="Times New Roman" panose="02020603050405020304" pitchFamily="18" charset="0"/>
              </a:rPr>
              <a:t>所示。经调试运转，发现有的曲轴肩与轴承衬套端面有划伤现象。按设计要求</a:t>
            </a:r>
            <a:r>
              <a:rPr kumimoji="1" lang="en-US" altLang="zh-CN" sz="2400" b="1" i="1" dirty="0" smtClean="0">
                <a:latin typeface="Times New Roman" panose="02020603050405020304" pitchFamily="18" charset="0"/>
              </a:rPr>
              <a:t>A</a:t>
            </a:r>
            <a:r>
              <a:rPr kumimoji="1" lang="en-US" altLang="zh-CN" sz="2400" b="1" baseline="-25000" dirty="0" smtClean="0">
                <a:latin typeface="Times New Roman" panose="02020603050405020304" pitchFamily="18" charset="0"/>
              </a:rPr>
              <a:t>0</a:t>
            </a:r>
            <a:r>
              <a:rPr kumimoji="1" lang="en-US" altLang="zh-CN" sz="2400" b="1" dirty="0" smtClean="0">
                <a:latin typeface="Times New Roman" panose="02020603050405020304" pitchFamily="18" charset="0"/>
              </a:rPr>
              <a:t>=0.1~0.2</a:t>
            </a:r>
            <a:r>
              <a:rPr kumimoji="1" lang="zh-CN" altLang="en-US" sz="2400" b="1" dirty="0" smtClean="0">
                <a:latin typeface="Times New Roman" panose="02020603050405020304" pitchFamily="18" charset="0"/>
              </a:rPr>
              <a:t>。</a:t>
            </a:r>
            <a:endParaRPr kumimoji="1" lang="zh-CN" altLang="en-US" sz="2400" b="1" dirty="0">
              <a:latin typeface="Times New Roman" panose="02020603050405020304" pitchFamily="18" charset="0"/>
            </a:endParaRPr>
          </a:p>
        </p:txBody>
      </p:sp>
      <p:sp>
        <p:nvSpPr>
          <p:cNvPr id="154631" name="Rectangle 7"/>
          <p:cNvSpPr>
            <a:spLocks noChangeArrowheads="1"/>
          </p:cNvSpPr>
          <p:nvPr/>
        </p:nvSpPr>
        <p:spPr bwMode="auto">
          <a:xfrm>
            <a:off x="1129241" y="2863844"/>
            <a:ext cx="231140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11" name="矩形 10"/>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77155" name="Picture 35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37176" y="1527401"/>
            <a:ext cx="2736304" cy="2945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157" name="Picture 3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002" y="1894810"/>
            <a:ext cx="5523951" cy="922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159" name="Picture 3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544" y="3372167"/>
            <a:ext cx="5580620" cy="956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163" name="Picture 3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540" y="4540535"/>
            <a:ext cx="6667500" cy="122872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4628"/>
                                        </p:tgtEl>
                                        <p:attrNameLst>
                                          <p:attrName>style.visibility</p:attrName>
                                        </p:attrNameLst>
                                      </p:cBhvr>
                                      <p:to>
                                        <p:strVal val="visible"/>
                                      </p:to>
                                    </p:set>
                                    <p:animEffect transition="in" filter="wipe(left)">
                                      <p:cBhvr>
                                        <p:cTn id="7" dur="500"/>
                                        <p:tgtEl>
                                          <p:spTgt spid="1546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7155"/>
                                        </p:tgtEl>
                                        <p:attrNameLst>
                                          <p:attrName>style.visibility</p:attrName>
                                        </p:attrNameLst>
                                      </p:cBhvr>
                                      <p:to>
                                        <p:strVal val="visible"/>
                                      </p:to>
                                    </p:set>
                                    <p:anim calcmode="lin" valueType="num">
                                      <p:cBhvr additive="base">
                                        <p:cTn id="12" dur="500" fill="hold"/>
                                        <p:tgtEl>
                                          <p:spTgt spid="77155"/>
                                        </p:tgtEl>
                                        <p:attrNameLst>
                                          <p:attrName>ppt_x</p:attrName>
                                        </p:attrNameLst>
                                      </p:cBhvr>
                                      <p:tavLst>
                                        <p:tav tm="0">
                                          <p:val>
                                            <p:strVal val="1+#ppt_w/2"/>
                                          </p:val>
                                        </p:tav>
                                        <p:tav tm="100000">
                                          <p:val>
                                            <p:strVal val="#ppt_x"/>
                                          </p:val>
                                        </p:tav>
                                      </p:tavLst>
                                    </p:anim>
                                    <p:anim calcmode="lin" valueType="num">
                                      <p:cBhvr additive="base">
                                        <p:cTn id="13" dur="500" fill="hold"/>
                                        <p:tgtEl>
                                          <p:spTgt spid="771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7157"/>
                                        </p:tgtEl>
                                        <p:attrNameLst>
                                          <p:attrName>style.visibility</p:attrName>
                                        </p:attrNameLst>
                                      </p:cBhvr>
                                      <p:to>
                                        <p:strVal val="visible"/>
                                      </p:to>
                                    </p:set>
                                    <p:animEffect transition="in" filter="wipe(left)">
                                      <p:cBhvr>
                                        <p:cTn id="18" dur="500"/>
                                        <p:tgtEl>
                                          <p:spTgt spid="771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4631"/>
                                        </p:tgtEl>
                                        <p:attrNameLst>
                                          <p:attrName>style.visibility</p:attrName>
                                        </p:attrNameLst>
                                      </p:cBhvr>
                                      <p:to>
                                        <p:strVal val="visible"/>
                                      </p:to>
                                    </p:set>
                                    <p:animEffect transition="in" filter="wipe(left)">
                                      <p:cBhvr>
                                        <p:cTn id="23" dur="3000"/>
                                        <p:tgtEl>
                                          <p:spTgt spid="15463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7159"/>
                                        </p:tgtEl>
                                        <p:attrNameLst>
                                          <p:attrName>style.visibility</p:attrName>
                                        </p:attrNameLst>
                                      </p:cBhvr>
                                      <p:to>
                                        <p:strVal val="visible"/>
                                      </p:to>
                                    </p:set>
                                    <p:animEffect transition="in" filter="wipe(left)">
                                      <p:cBhvr>
                                        <p:cTn id="28" dur="500"/>
                                        <p:tgtEl>
                                          <p:spTgt spid="7715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7163"/>
                                        </p:tgtEl>
                                        <p:attrNameLst>
                                          <p:attrName>style.visibility</p:attrName>
                                        </p:attrNameLst>
                                      </p:cBhvr>
                                      <p:to>
                                        <p:strVal val="visible"/>
                                      </p:to>
                                    </p:set>
                                    <p:animEffect transition="in" filter="wipe(left)">
                                      <p:cBhvr>
                                        <p:cTn id="33" dur="500"/>
                                        <p:tgtEl>
                                          <p:spTgt spid="77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autoUpdateAnimBg="0"/>
      <p:bldP spid="15463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Text Box 4"/>
          <p:cNvSpPr txBox="1">
            <a:spLocks noChangeArrowheads="1"/>
          </p:cNvSpPr>
          <p:nvPr/>
        </p:nvSpPr>
        <p:spPr bwMode="auto">
          <a:xfrm>
            <a:off x="794681" y="744840"/>
            <a:ext cx="8190767"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400" dirty="0">
                <a:latin typeface="Times New Roman" panose="02020603050405020304" pitchFamily="18" charset="0"/>
              </a:rPr>
              <a:t>     </a:t>
            </a:r>
            <a:r>
              <a:rPr kumimoji="1" lang="en-US" altLang="zh-CN" sz="2400" dirty="0" smtClean="0">
                <a:latin typeface="Times New Roman" panose="02020603050405020304" pitchFamily="18" charset="0"/>
              </a:rPr>
              <a:t>    </a:t>
            </a:r>
            <a:r>
              <a:rPr kumimoji="1" lang="en-US" altLang="zh-CN" sz="2400" b="1" dirty="0">
                <a:latin typeface="Times New Roman" panose="02020603050405020304" pitchFamily="18" charset="0"/>
              </a:rPr>
              <a:t>5. </a:t>
            </a:r>
            <a:r>
              <a:rPr kumimoji="1" lang="zh-CN" altLang="en-US" sz="2400" b="1" dirty="0">
                <a:latin typeface="Times New Roman" panose="02020603050405020304" pitchFamily="18" charset="0"/>
              </a:rPr>
              <a:t>在图</a:t>
            </a:r>
            <a:r>
              <a:rPr kumimoji="1" lang="en-US" altLang="zh-CN" sz="2400" b="1" dirty="0">
                <a:latin typeface="Times New Roman" panose="02020603050405020304" pitchFamily="18" charset="0"/>
              </a:rPr>
              <a:t>11.14</a:t>
            </a:r>
            <a:r>
              <a:rPr kumimoji="1" lang="zh-CN" altLang="en-US" sz="2400" b="1" dirty="0">
                <a:latin typeface="Times New Roman" panose="02020603050405020304" pitchFamily="18" charset="0"/>
              </a:rPr>
              <a:t>齿轮箱体按中，</a:t>
            </a:r>
            <a:r>
              <a:rPr kumimoji="1" lang="en-US" altLang="zh-CN" sz="2400" b="1" i="1" dirty="0">
                <a:latin typeface="Times New Roman" panose="02020603050405020304" pitchFamily="18" charset="0"/>
              </a:rPr>
              <a:t>A</a:t>
            </a:r>
            <a:r>
              <a:rPr kumimoji="1" lang="en-US" altLang="zh-CN" sz="2400" b="1" baseline="-25000" dirty="0">
                <a:latin typeface="Times New Roman" panose="02020603050405020304" pitchFamily="18" charset="0"/>
              </a:rPr>
              <a:t>1 </a:t>
            </a:r>
            <a:r>
              <a:rPr kumimoji="1" lang="en-US" altLang="zh-CN" sz="2400" b="1" dirty="0">
                <a:latin typeface="Times New Roman" panose="02020603050405020304" pitchFamily="18" charset="0"/>
              </a:rPr>
              <a:t>= 300 </a:t>
            </a:r>
            <a:r>
              <a:rPr kumimoji="1" lang="zh-CN" altLang="en-US" sz="2400" b="1" dirty="0" smtClean="0">
                <a:latin typeface="Times New Roman" panose="02020603050405020304" pitchFamily="18" charset="0"/>
              </a:rPr>
              <a:t>， </a:t>
            </a:r>
            <a:r>
              <a:rPr kumimoji="1" lang="en-US" altLang="zh-CN" sz="2400" b="1" i="1" dirty="0"/>
              <a:t>A</a:t>
            </a:r>
            <a:r>
              <a:rPr kumimoji="1" lang="en-US" altLang="zh-CN" sz="2400" b="1" baseline="-25000" dirty="0"/>
              <a:t>2</a:t>
            </a:r>
            <a:r>
              <a:rPr kumimoji="1" lang="en-US" altLang="zh-CN" sz="2400" b="1" dirty="0"/>
              <a:t>= </a:t>
            </a:r>
            <a:r>
              <a:rPr kumimoji="1" lang="en-US" altLang="zh-CN" sz="2400" b="1" dirty="0" smtClean="0"/>
              <a:t>52</a:t>
            </a:r>
            <a:r>
              <a:rPr kumimoji="1" lang="zh-CN" altLang="en-US" sz="2400" b="1" dirty="0" smtClean="0"/>
              <a:t>，</a:t>
            </a:r>
            <a:r>
              <a:rPr kumimoji="1" lang="zh-CN" altLang="en-US" sz="2400" dirty="0" smtClean="0"/>
              <a:t> </a:t>
            </a:r>
            <a:r>
              <a:rPr kumimoji="1" lang="en-US" altLang="zh-CN" sz="2400" b="1" i="1" dirty="0"/>
              <a:t>A</a:t>
            </a:r>
            <a:r>
              <a:rPr kumimoji="1" lang="en-US" altLang="zh-CN" sz="2400" b="1" baseline="-25000" dirty="0"/>
              <a:t>3</a:t>
            </a:r>
            <a:r>
              <a:rPr kumimoji="1" lang="en-US" altLang="zh-CN" sz="2400" b="1" dirty="0"/>
              <a:t> = </a:t>
            </a:r>
            <a:r>
              <a:rPr kumimoji="1" lang="en-US" altLang="zh-CN" sz="2400" b="1" dirty="0" smtClean="0"/>
              <a:t>90</a:t>
            </a:r>
            <a:r>
              <a:rPr kumimoji="1" lang="zh-CN" altLang="en-US" sz="2400" b="1" dirty="0" smtClean="0"/>
              <a:t>，</a:t>
            </a:r>
            <a:r>
              <a:rPr kumimoji="1" lang="en-US" altLang="zh-CN" sz="2400" b="1" i="1" dirty="0"/>
              <a:t>A</a:t>
            </a:r>
            <a:r>
              <a:rPr kumimoji="1" lang="en-US" altLang="zh-CN" sz="2400" b="1" baseline="-25000" dirty="0"/>
              <a:t>4</a:t>
            </a:r>
            <a:r>
              <a:rPr kumimoji="1" lang="en-US" altLang="zh-CN" sz="2400" b="1" dirty="0"/>
              <a:t>= </a:t>
            </a:r>
            <a:r>
              <a:rPr kumimoji="1" lang="en-US" altLang="zh-CN" sz="2400" b="1" dirty="0" smtClean="0"/>
              <a:t>20</a:t>
            </a:r>
            <a:r>
              <a:rPr kumimoji="1" lang="zh-CN" altLang="en-US" sz="2400" b="1" dirty="0" smtClean="0"/>
              <a:t>， </a:t>
            </a:r>
            <a:r>
              <a:rPr kumimoji="1" lang="en-US" altLang="zh-CN" sz="2400" b="1" i="1" dirty="0"/>
              <a:t>A</a:t>
            </a:r>
            <a:r>
              <a:rPr kumimoji="1" lang="en-US" altLang="zh-CN" sz="2400" b="1" baseline="-25000" dirty="0"/>
              <a:t>5</a:t>
            </a:r>
            <a:r>
              <a:rPr kumimoji="1" lang="en-US" altLang="zh-CN" sz="2400" b="1" dirty="0"/>
              <a:t> =</a:t>
            </a:r>
            <a:r>
              <a:rPr kumimoji="1" lang="en-US" altLang="zh-CN" sz="2400" b="1" dirty="0" smtClean="0"/>
              <a:t>86</a:t>
            </a:r>
            <a:r>
              <a:rPr kumimoji="1" lang="zh-CN" altLang="en-US" sz="2400" b="1" dirty="0" smtClean="0"/>
              <a:t>。</a:t>
            </a:r>
            <a:r>
              <a:rPr kumimoji="1" lang="zh-CN" altLang="en-US" sz="2400" b="1" dirty="0"/>
              <a:t>要求间隙</a:t>
            </a:r>
            <a:r>
              <a:rPr kumimoji="1" lang="en-US" altLang="zh-CN" sz="2400" b="1" i="1" dirty="0"/>
              <a:t>A</a:t>
            </a:r>
            <a:r>
              <a:rPr kumimoji="1" lang="en-US" altLang="zh-CN" sz="2400" b="1" baseline="-25000" dirty="0"/>
              <a:t>0</a:t>
            </a:r>
            <a:r>
              <a:rPr kumimoji="1" lang="zh-CN" altLang="en-US" sz="2400" b="1" dirty="0"/>
              <a:t>的变化范围为</a:t>
            </a:r>
            <a:r>
              <a:rPr kumimoji="1" lang="en-US" altLang="zh-CN" sz="2400" b="1" dirty="0" smtClean="0"/>
              <a:t>1.0 ~ 1.4,</a:t>
            </a:r>
            <a:r>
              <a:rPr kumimoji="1" lang="zh-CN" altLang="en-US" sz="2400" b="1" dirty="0"/>
              <a:t>试选一合适的方法计算各组成环的公差和极限偏差。</a:t>
            </a:r>
            <a:endParaRPr kumimoji="1" lang="zh-CN" altLang="en-US" sz="2400" b="1" baseline="-25000" dirty="0"/>
          </a:p>
        </p:txBody>
      </p:sp>
      <p:sp>
        <p:nvSpPr>
          <p:cNvPr id="162821" name="Rectangle 5"/>
          <p:cNvSpPr>
            <a:spLocks noChangeArrowheads="1"/>
          </p:cNvSpPr>
          <p:nvPr/>
        </p:nvSpPr>
        <p:spPr bwMode="auto">
          <a:xfrm>
            <a:off x="1577452" y="2166768"/>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162825" name="Text Box 9"/>
          <p:cNvSpPr txBox="1">
            <a:spLocks noChangeArrowheads="1"/>
          </p:cNvSpPr>
          <p:nvPr/>
        </p:nvSpPr>
        <p:spPr bwMode="auto">
          <a:xfrm>
            <a:off x="825903" y="2702299"/>
            <a:ext cx="43751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smtClean="0"/>
              <a:t>      （</a:t>
            </a:r>
            <a:r>
              <a:rPr lang="en-US" altLang="zh-CN" sz="2400" b="1" dirty="0"/>
              <a:t>1</a:t>
            </a:r>
            <a:r>
              <a:rPr lang="zh-CN" altLang="en-US" sz="2400" b="1" dirty="0"/>
              <a:t>）选用相同等级法计算 </a:t>
            </a:r>
            <a:r>
              <a:rPr kumimoji="1" lang="zh-CN" altLang="en-US" sz="2400" b="1" dirty="0"/>
              <a:t>各组 </a:t>
            </a:r>
            <a:r>
              <a:rPr kumimoji="1" lang="zh-CN" altLang="en-US" sz="2400" b="1" dirty="0" smtClean="0"/>
              <a:t>成</a:t>
            </a:r>
            <a:r>
              <a:rPr kumimoji="1" lang="zh-CN" altLang="en-US" sz="2400" b="1" dirty="0"/>
              <a:t>环的公差</a:t>
            </a:r>
            <a:endParaRPr kumimoji="1" lang="zh-CN" altLang="en-US" sz="2400" b="1" dirty="0"/>
          </a:p>
        </p:txBody>
      </p:sp>
      <p:sp>
        <p:nvSpPr>
          <p:cNvPr id="162826" name="Text Box 10"/>
          <p:cNvSpPr txBox="1">
            <a:spLocks noChangeArrowheads="1"/>
          </p:cNvSpPr>
          <p:nvPr/>
        </p:nvSpPr>
        <p:spPr bwMode="auto">
          <a:xfrm>
            <a:off x="1496616" y="3721561"/>
            <a:ext cx="274134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① </a:t>
            </a:r>
            <a:r>
              <a:rPr lang="zh-CN" altLang="en-US" sz="2400" b="1" dirty="0"/>
              <a:t>画尺寸链图</a:t>
            </a:r>
            <a:endParaRPr lang="zh-CN" altLang="en-US" sz="2400" b="1" dirty="0">
              <a:latin typeface="GulimChe" panose="020B0609000101010101" pitchFamily="49" charset="-127"/>
              <a:ea typeface="GulimChe" panose="020B0609000101010101" pitchFamily="49" charset="-127"/>
            </a:endParaRPr>
          </a:p>
        </p:txBody>
      </p:sp>
      <p:sp>
        <p:nvSpPr>
          <p:cNvPr id="34" name="矩形 33"/>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54300" y="2244241"/>
            <a:ext cx="3839160" cy="3633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061" y="4346326"/>
            <a:ext cx="4117971" cy="14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wipe(left)">
                                      <p:cBhvr>
                                        <p:cTn id="7" dur="500"/>
                                        <p:tgtEl>
                                          <p:spTgt spid="1628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 calcmode="lin" valueType="num">
                                      <p:cBhvr additive="base">
                                        <p:cTn id="12" dur="500" fill="hold"/>
                                        <p:tgtEl>
                                          <p:spTgt spid="99330"/>
                                        </p:tgtEl>
                                        <p:attrNameLst>
                                          <p:attrName>ppt_x</p:attrName>
                                        </p:attrNameLst>
                                      </p:cBhvr>
                                      <p:tavLst>
                                        <p:tav tm="0">
                                          <p:val>
                                            <p:strVal val="1+#ppt_w/2"/>
                                          </p:val>
                                        </p:tav>
                                        <p:tav tm="100000">
                                          <p:val>
                                            <p:strVal val="#ppt_x"/>
                                          </p:val>
                                        </p:tav>
                                      </p:tavLst>
                                    </p:anim>
                                    <p:anim calcmode="lin" valueType="num">
                                      <p:cBhvr additive="base">
                                        <p:cTn id="13"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62821"/>
                                        </p:tgtEl>
                                        <p:attrNameLst>
                                          <p:attrName>style.visibility</p:attrName>
                                        </p:attrNameLst>
                                      </p:cBhvr>
                                      <p:to>
                                        <p:strVal val="visible"/>
                                      </p:to>
                                    </p:set>
                                    <p:animEffect transition="in" filter="wipe(left)">
                                      <p:cBhvr>
                                        <p:cTn id="18" dur="3000"/>
                                        <p:tgtEl>
                                          <p:spTgt spid="1628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2825"/>
                                        </p:tgtEl>
                                        <p:attrNameLst>
                                          <p:attrName>style.visibility</p:attrName>
                                        </p:attrNameLst>
                                      </p:cBhvr>
                                      <p:to>
                                        <p:strVal val="visible"/>
                                      </p:to>
                                    </p:set>
                                    <p:animEffect transition="in" filter="wipe(left)">
                                      <p:cBhvr>
                                        <p:cTn id="23" dur="500"/>
                                        <p:tgtEl>
                                          <p:spTgt spid="16282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2826"/>
                                        </p:tgtEl>
                                        <p:attrNameLst>
                                          <p:attrName>style.visibility</p:attrName>
                                        </p:attrNameLst>
                                      </p:cBhvr>
                                      <p:to>
                                        <p:strVal val="visible"/>
                                      </p:to>
                                    </p:set>
                                    <p:animEffect transition="in" filter="wipe(left)">
                                      <p:cBhvr>
                                        <p:cTn id="28" dur="500"/>
                                        <p:tgtEl>
                                          <p:spTgt spid="1628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9331"/>
                                        </p:tgtEl>
                                        <p:attrNameLst>
                                          <p:attrName>style.visibility</p:attrName>
                                        </p:attrNameLst>
                                      </p:cBhvr>
                                      <p:to>
                                        <p:strVal val="visible"/>
                                      </p:to>
                                    </p:set>
                                    <p:animEffect transition="in" filter="wipe(left)">
                                      <p:cBhvr>
                                        <p:cTn id="33"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utoUpdateAnimBg="0"/>
      <p:bldP spid="162821" grpId="0"/>
      <p:bldP spid="162825" grpId="0"/>
      <p:bldP spid="16282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9" name="Text Box 29"/>
          <p:cNvSpPr txBox="1">
            <a:spLocks noChangeArrowheads="1"/>
          </p:cNvSpPr>
          <p:nvPr/>
        </p:nvSpPr>
        <p:spPr bwMode="auto">
          <a:xfrm>
            <a:off x="1430271" y="419794"/>
            <a:ext cx="402678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dirty="0"/>
              <a:t>② </a:t>
            </a:r>
            <a:r>
              <a:rPr lang="zh-CN" altLang="en-US" sz="2000" b="1" dirty="0"/>
              <a:t>确定封闭环为间隙 </a:t>
            </a:r>
            <a:r>
              <a:rPr lang="en-US" altLang="zh-CN" sz="2000" b="1" i="1" dirty="0"/>
              <a:t>A</a:t>
            </a:r>
            <a:r>
              <a:rPr lang="en-US" altLang="zh-CN" sz="2000" b="1" baseline="-25000" dirty="0"/>
              <a:t>0</a:t>
            </a:r>
            <a:endParaRPr lang="en-US" altLang="zh-CN" sz="2000" b="1" dirty="0"/>
          </a:p>
        </p:txBody>
      </p:sp>
      <p:sp>
        <p:nvSpPr>
          <p:cNvPr id="163874" name="Rectangle 34"/>
          <p:cNvSpPr>
            <a:spLocks noChangeArrowheads="1"/>
          </p:cNvSpPr>
          <p:nvPr/>
        </p:nvSpPr>
        <p:spPr bwMode="auto">
          <a:xfrm>
            <a:off x="1453993" y="1592796"/>
            <a:ext cx="35350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t>③ </a:t>
            </a:r>
            <a:r>
              <a:rPr lang="zh-CN" altLang="en-US" sz="2000" b="1" dirty="0"/>
              <a:t>确定 协调环为</a:t>
            </a:r>
            <a:r>
              <a:rPr lang="en-US" altLang="zh-CN" sz="2000" b="1" i="1" dirty="0"/>
              <a:t>A</a:t>
            </a:r>
            <a:r>
              <a:rPr lang="en-US" altLang="zh-CN" sz="2000" b="1" baseline="-25000" dirty="0"/>
              <a:t>4</a:t>
            </a:r>
            <a:endParaRPr lang="en-US" altLang="zh-CN" sz="2000" b="1" baseline="-25000" dirty="0"/>
          </a:p>
        </p:txBody>
      </p:sp>
      <p:sp>
        <p:nvSpPr>
          <p:cNvPr id="163875" name="Text Box 35"/>
          <p:cNvSpPr txBox="1">
            <a:spLocks noChangeArrowheads="1"/>
          </p:cNvSpPr>
          <p:nvPr/>
        </p:nvSpPr>
        <p:spPr bwMode="auto">
          <a:xfrm>
            <a:off x="1251057" y="2024844"/>
            <a:ext cx="413399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t>（</a:t>
            </a:r>
            <a:r>
              <a:rPr lang="en-US" altLang="zh-CN" sz="2000" b="1" dirty="0"/>
              <a:t>2</a:t>
            </a:r>
            <a:r>
              <a:rPr lang="zh-CN" altLang="en-US" sz="2000" b="1" dirty="0"/>
              <a:t>）计算</a:t>
            </a:r>
            <a:r>
              <a:rPr kumimoji="1" lang="zh-CN" altLang="en-US" sz="2000" b="1" dirty="0"/>
              <a:t>各组成环的公差</a:t>
            </a:r>
            <a:endParaRPr kumimoji="1" lang="zh-CN" altLang="en-US" sz="2000" b="1" dirty="0"/>
          </a:p>
        </p:txBody>
      </p:sp>
      <p:sp>
        <p:nvSpPr>
          <p:cNvPr id="163878" name="Rectangle 38"/>
          <p:cNvSpPr>
            <a:spLocks noChangeArrowheads="1"/>
          </p:cNvSpPr>
          <p:nvPr/>
        </p:nvSpPr>
        <p:spPr bwMode="auto">
          <a:xfrm>
            <a:off x="1424608" y="2528900"/>
            <a:ext cx="28195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000" b="1" dirty="0"/>
              <a:t>① </a:t>
            </a:r>
            <a:r>
              <a:rPr lang="zh-CN" altLang="en-US" sz="2000" b="1" dirty="0"/>
              <a:t>求公差等级</a:t>
            </a:r>
            <a:endParaRPr lang="zh-CN" altLang="en-US" sz="2000" b="1" dirty="0"/>
          </a:p>
        </p:txBody>
      </p:sp>
      <p:sp>
        <p:nvSpPr>
          <p:cNvPr id="163879" name="Rectangle 39"/>
          <p:cNvSpPr>
            <a:spLocks noChangeArrowheads="1"/>
          </p:cNvSpPr>
          <p:nvPr/>
        </p:nvSpPr>
        <p:spPr bwMode="auto">
          <a:xfrm>
            <a:off x="1489446" y="4401108"/>
            <a:ext cx="360757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t>② </a:t>
            </a:r>
            <a:r>
              <a:rPr kumimoji="1" lang="zh-CN" altLang="en-US" sz="2000" b="1" dirty="0"/>
              <a:t>各组成环的公差为：</a:t>
            </a:r>
            <a:endParaRPr kumimoji="1" lang="zh-CN" altLang="en-US" sz="2000" b="1" dirty="0"/>
          </a:p>
        </p:txBody>
      </p:sp>
      <p:sp>
        <p:nvSpPr>
          <p:cNvPr id="35" name="矩形 34"/>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36"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57555" y="1035261"/>
            <a:ext cx="4117971" cy="14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223" name="Picture 3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4104" y="890042"/>
            <a:ext cx="2548354" cy="608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225" name="Picture 3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620" y="2960948"/>
            <a:ext cx="6249871" cy="1404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228" name="Picture 3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6229" y="4901716"/>
            <a:ext cx="6343650" cy="13716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9"/>
                                        </p:tgtEl>
                                        <p:attrNameLst>
                                          <p:attrName>style.visibility</p:attrName>
                                        </p:attrNameLst>
                                      </p:cBhvr>
                                      <p:to>
                                        <p:strVal val="visible"/>
                                      </p:to>
                                    </p:set>
                                    <p:animEffect transition="in" filter="wipe(left)">
                                      <p:cBhvr>
                                        <p:cTn id="12" dur="500"/>
                                        <p:tgtEl>
                                          <p:spTgt spid="1638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9223"/>
                                        </p:tgtEl>
                                        <p:attrNameLst>
                                          <p:attrName>style.visibility</p:attrName>
                                        </p:attrNameLst>
                                      </p:cBhvr>
                                      <p:to>
                                        <p:strVal val="visible"/>
                                      </p:to>
                                    </p:set>
                                    <p:animEffect transition="in" filter="wipe(left)">
                                      <p:cBhvr>
                                        <p:cTn id="17" dur="500"/>
                                        <p:tgtEl>
                                          <p:spTgt spid="792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74"/>
                                        </p:tgtEl>
                                        <p:attrNameLst>
                                          <p:attrName>style.visibility</p:attrName>
                                        </p:attrNameLst>
                                      </p:cBhvr>
                                      <p:to>
                                        <p:strVal val="visible"/>
                                      </p:to>
                                    </p:set>
                                    <p:animEffect transition="in" filter="wipe(left)">
                                      <p:cBhvr>
                                        <p:cTn id="22" dur="500"/>
                                        <p:tgtEl>
                                          <p:spTgt spid="1638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3875"/>
                                        </p:tgtEl>
                                        <p:attrNameLst>
                                          <p:attrName>style.visibility</p:attrName>
                                        </p:attrNameLst>
                                      </p:cBhvr>
                                      <p:to>
                                        <p:strVal val="visible"/>
                                      </p:to>
                                    </p:set>
                                    <p:animEffect transition="in" filter="wipe(left)">
                                      <p:cBhvr>
                                        <p:cTn id="27" dur="500"/>
                                        <p:tgtEl>
                                          <p:spTgt spid="1638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3878"/>
                                        </p:tgtEl>
                                        <p:attrNameLst>
                                          <p:attrName>style.visibility</p:attrName>
                                        </p:attrNameLst>
                                      </p:cBhvr>
                                      <p:to>
                                        <p:strVal val="visible"/>
                                      </p:to>
                                    </p:set>
                                    <p:animEffect transition="in" filter="wipe(left)">
                                      <p:cBhvr>
                                        <p:cTn id="32" dur="500"/>
                                        <p:tgtEl>
                                          <p:spTgt spid="16387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9225"/>
                                        </p:tgtEl>
                                        <p:attrNameLst>
                                          <p:attrName>style.visibility</p:attrName>
                                        </p:attrNameLst>
                                      </p:cBhvr>
                                      <p:to>
                                        <p:strVal val="visible"/>
                                      </p:to>
                                    </p:set>
                                    <p:animEffect transition="in" filter="wipe(left)">
                                      <p:cBhvr>
                                        <p:cTn id="37" dur="500"/>
                                        <p:tgtEl>
                                          <p:spTgt spid="792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3879"/>
                                        </p:tgtEl>
                                        <p:attrNameLst>
                                          <p:attrName>style.visibility</p:attrName>
                                        </p:attrNameLst>
                                      </p:cBhvr>
                                      <p:to>
                                        <p:strVal val="visible"/>
                                      </p:to>
                                    </p:set>
                                    <p:animEffect transition="in" filter="wipe(left)">
                                      <p:cBhvr>
                                        <p:cTn id="42" dur="500"/>
                                        <p:tgtEl>
                                          <p:spTgt spid="16387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9228"/>
                                        </p:tgtEl>
                                        <p:attrNameLst>
                                          <p:attrName>style.visibility</p:attrName>
                                        </p:attrNameLst>
                                      </p:cBhvr>
                                      <p:to>
                                        <p:strVal val="visible"/>
                                      </p:to>
                                    </p:set>
                                    <p:animEffect transition="in" filter="wipe(left)">
                                      <p:cBhvr>
                                        <p:cTn id="47" dur="500"/>
                                        <p:tgtEl>
                                          <p:spTgt spid="79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9" grpId="0"/>
      <p:bldP spid="163874" grpId="0"/>
      <p:bldP spid="163875" grpId="0"/>
      <p:bldP spid="163878" grpId="0"/>
      <p:bldP spid="16387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Text Box 4"/>
          <p:cNvSpPr txBox="1">
            <a:spLocks noChangeArrowheads="1"/>
          </p:cNvSpPr>
          <p:nvPr/>
        </p:nvSpPr>
        <p:spPr bwMode="auto">
          <a:xfrm>
            <a:off x="985732" y="633478"/>
            <a:ext cx="731564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3</a:t>
            </a:r>
            <a:r>
              <a:rPr lang="zh-CN" altLang="en-US" sz="2400" b="1" dirty="0"/>
              <a:t>）确定</a:t>
            </a:r>
            <a:r>
              <a:rPr kumimoji="1" lang="zh-CN" altLang="en-US" sz="2400" b="1" dirty="0"/>
              <a:t>各组成环（除协调环外）的极限偏差</a:t>
            </a:r>
            <a:r>
              <a:rPr kumimoji="1" lang="en-US" altLang="zh-CN" sz="2400" b="1" dirty="0"/>
              <a:t>—</a:t>
            </a:r>
            <a:endParaRPr kumimoji="1" lang="en-US" altLang="zh-CN" sz="2400" b="1" dirty="0"/>
          </a:p>
          <a:p>
            <a:pPr eaLnBrk="1" hangingPunct="1">
              <a:lnSpc>
                <a:spcPct val="120000"/>
              </a:lnSpc>
            </a:pPr>
            <a:r>
              <a:rPr kumimoji="1" lang="en-US" altLang="zh-CN" sz="2400" b="1" dirty="0"/>
              <a:t>         </a:t>
            </a:r>
            <a:r>
              <a:rPr kumimoji="1" lang="zh-CN" altLang="en-US" sz="2400" b="1" dirty="0" smtClean="0"/>
              <a:t>按</a:t>
            </a:r>
            <a:r>
              <a:rPr kumimoji="1" lang="zh-CN" altLang="en-US" sz="2400" b="1" dirty="0"/>
              <a:t>“向体内原则”确定</a:t>
            </a:r>
            <a:endParaRPr kumimoji="1" lang="zh-CN" altLang="en-US" sz="2400" b="1" dirty="0"/>
          </a:p>
        </p:txBody>
      </p:sp>
      <p:sp>
        <p:nvSpPr>
          <p:cNvPr id="166921" name="Text Box 9"/>
          <p:cNvSpPr txBox="1">
            <a:spLocks noChangeArrowheads="1"/>
          </p:cNvSpPr>
          <p:nvPr/>
        </p:nvSpPr>
        <p:spPr bwMode="auto">
          <a:xfrm>
            <a:off x="885263" y="4357664"/>
            <a:ext cx="442777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a:t>
            </a:r>
            <a:r>
              <a:rPr lang="en-US" altLang="zh-CN" sz="2400" b="1" dirty="0"/>
              <a:t>4</a:t>
            </a:r>
            <a:r>
              <a:rPr lang="zh-CN" altLang="en-US" sz="2400" b="1" dirty="0"/>
              <a:t>）校验计算结果</a:t>
            </a:r>
            <a:endParaRPr kumimoji="1" lang="zh-CN" altLang="en-US" sz="2400" b="1" dirty="0"/>
          </a:p>
        </p:txBody>
      </p:sp>
      <p:sp>
        <p:nvSpPr>
          <p:cNvPr id="9" name="矩形 8"/>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80330" name="Picture 45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9187" y="1623839"/>
            <a:ext cx="7667625" cy="5810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335" name="Picture 4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907" y="2332286"/>
            <a:ext cx="6943725" cy="762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337" name="Picture 4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287" y="3211798"/>
            <a:ext cx="6677025" cy="10287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339" name="Picture 4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584" y="4971628"/>
            <a:ext cx="5981700" cy="14097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wipe(left)">
                                      <p:cBhvr>
                                        <p:cTn id="7" dur="500"/>
                                        <p:tgtEl>
                                          <p:spTgt spid="1669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0330"/>
                                        </p:tgtEl>
                                        <p:attrNameLst>
                                          <p:attrName>style.visibility</p:attrName>
                                        </p:attrNameLst>
                                      </p:cBhvr>
                                      <p:to>
                                        <p:strVal val="visible"/>
                                      </p:to>
                                    </p:set>
                                    <p:animEffect transition="in" filter="wipe(left)">
                                      <p:cBhvr>
                                        <p:cTn id="12" dur="500"/>
                                        <p:tgtEl>
                                          <p:spTgt spid="803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0335"/>
                                        </p:tgtEl>
                                        <p:attrNameLst>
                                          <p:attrName>style.visibility</p:attrName>
                                        </p:attrNameLst>
                                      </p:cBhvr>
                                      <p:to>
                                        <p:strVal val="visible"/>
                                      </p:to>
                                    </p:set>
                                    <p:animEffect transition="in" filter="wipe(left)">
                                      <p:cBhvr>
                                        <p:cTn id="17" dur="500"/>
                                        <p:tgtEl>
                                          <p:spTgt spid="803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0337"/>
                                        </p:tgtEl>
                                        <p:attrNameLst>
                                          <p:attrName>style.visibility</p:attrName>
                                        </p:attrNameLst>
                                      </p:cBhvr>
                                      <p:to>
                                        <p:strVal val="visible"/>
                                      </p:to>
                                    </p:set>
                                    <p:animEffect transition="in" filter="wipe(left)">
                                      <p:cBhvr>
                                        <p:cTn id="22" dur="500"/>
                                        <p:tgtEl>
                                          <p:spTgt spid="803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6921"/>
                                        </p:tgtEl>
                                        <p:attrNameLst>
                                          <p:attrName>style.visibility</p:attrName>
                                        </p:attrNameLst>
                                      </p:cBhvr>
                                      <p:to>
                                        <p:strVal val="visible"/>
                                      </p:to>
                                    </p:set>
                                    <p:animEffect transition="in" filter="wipe(left)">
                                      <p:cBhvr>
                                        <p:cTn id="27" dur="500"/>
                                        <p:tgtEl>
                                          <p:spTgt spid="1669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0339"/>
                                        </p:tgtEl>
                                        <p:attrNameLst>
                                          <p:attrName>style.visibility</p:attrName>
                                        </p:attrNameLst>
                                      </p:cBhvr>
                                      <p:to>
                                        <p:strVal val="visible"/>
                                      </p:to>
                                    </p:set>
                                    <p:animEffect transition="in" filter="wipe(left)">
                                      <p:cBhvr>
                                        <p:cTn id="32" dur="500"/>
                                        <p:tgtEl>
                                          <p:spTgt spid="80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Text Box 4"/>
          <p:cNvSpPr txBox="1">
            <a:spLocks noChangeArrowheads="1"/>
          </p:cNvSpPr>
          <p:nvPr/>
        </p:nvSpPr>
        <p:spPr bwMode="auto">
          <a:xfrm>
            <a:off x="970518" y="565030"/>
            <a:ext cx="6894134"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400" b="1" dirty="0">
                <a:latin typeface="Times New Roman" panose="02020603050405020304" pitchFamily="18" charset="0"/>
              </a:rPr>
              <a:t>6. </a:t>
            </a:r>
            <a:r>
              <a:rPr kumimoji="1" lang="zh-CN" altLang="en-US" sz="2400" b="1" dirty="0">
                <a:latin typeface="Times New Roman" panose="02020603050405020304" pitchFamily="18" charset="0"/>
              </a:rPr>
              <a:t>图</a:t>
            </a:r>
            <a:r>
              <a:rPr kumimoji="1" lang="en-US" altLang="zh-CN" sz="2400" b="1" dirty="0">
                <a:latin typeface="Times New Roman" panose="02020603050405020304" pitchFamily="18" charset="0"/>
              </a:rPr>
              <a:t>11.15</a:t>
            </a:r>
            <a:r>
              <a:rPr kumimoji="1" lang="zh-CN" altLang="en-US" sz="2400" b="1" dirty="0">
                <a:latin typeface="Times New Roman" panose="02020603050405020304" pitchFamily="18" charset="0"/>
              </a:rPr>
              <a:t>所示为一轴套，其加工顺序为： </a:t>
            </a:r>
            <a:r>
              <a:rPr lang="zh-CN" altLang="en-US" sz="2400" b="1" dirty="0"/>
              <a:t>  </a:t>
            </a:r>
            <a:endParaRPr lang="zh-CN" altLang="en-US" sz="2400" b="1" dirty="0"/>
          </a:p>
        </p:txBody>
      </p:sp>
      <p:sp>
        <p:nvSpPr>
          <p:cNvPr id="167946" name="Rectangle 10"/>
          <p:cNvSpPr>
            <a:spLocks noChangeArrowheads="1"/>
          </p:cNvSpPr>
          <p:nvPr/>
        </p:nvSpPr>
        <p:spPr bwMode="auto">
          <a:xfrm>
            <a:off x="985416" y="2029373"/>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
        <p:nvSpPr>
          <p:cNvPr id="167947" name="Text Box 11"/>
          <p:cNvSpPr txBox="1">
            <a:spLocks noChangeArrowheads="1"/>
          </p:cNvSpPr>
          <p:nvPr/>
        </p:nvSpPr>
        <p:spPr bwMode="auto">
          <a:xfrm>
            <a:off x="1030556" y="2661977"/>
            <a:ext cx="29503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(1)  </a:t>
            </a:r>
            <a:r>
              <a:rPr lang="zh-CN" altLang="en-US" sz="2400" b="1" dirty="0"/>
              <a:t>画尺寸链图</a:t>
            </a:r>
            <a:endParaRPr lang="zh-CN" altLang="en-US" sz="2400" b="1" dirty="0"/>
          </a:p>
        </p:txBody>
      </p:sp>
      <p:sp>
        <p:nvSpPr>
          <p:cNvPr id="167966" name="Text Box 30"/>
          <p:cNvSpPr txBox="1">
            <a:spLocks noChangeArrowheads="1"/>
          </p:cNvSpPr>
          <p:nvPr/>
        </p:nvSpPr>
        <p:spPr bwMode="auto">
          <a:xfrm>
            <a:off x="1049474" y="3439852"/>
            <a:ext cx="293141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(2)  </a:t>
            </a:r>
            <a:r>
              <a:rPr lang="zh-CN" altLang="en-US" sz="2400" b="1" dirty="0"/>
              <a:t>键糟尺寸</a:t>
            </a:r>
            <a:r>
              <a:rPr lang="en-US" altLang="zh-CN" sz="2400" b="1" i="1" dirty="0"/>
              <a:t>A</a:t>
            </a:r>
            <a:r>
              <a:rPr lang="en-US" altLang="zh-CN" sz="2400" b="1" baseline="-25000" dirty="0"/>
              <a:t>2</a:t>
            </a:r>
            <a:r>
              <a:rPr lang="zh-CN" altLang="en-US" sz="2400" b="1" dirty="0"/>
              <a:t>为：</a:t>
            </a:r>
            <a:endParaRPr lang="zh-CN" altLang="en-US" sz="2400" b="1" baseline="-25000" dirty="0"/>
          </a:p>
        </p:txBody>
      </p:sp>
      <p:sp>
        <p:nvSpPr>
          <p:cNvPr id="29" name="矩形 28"/>
          <p:cNvSpPr/>
          <p:nvPr/>
        </p:nvSpPr>
        <p:spPr>
          <a:xfrm>
            <a:off x="8617238" y="6109889"/>
            <a:ext cx="1100702" cy="461665"/>
          </a:xfrm>
          <a:prstGeom prst="rect">
            <a:avLst/>
          </a:prstGeom>
        </p:spPr>
        <p:txBody>
          <a:bodyPr wrap="square">
            <a:spAutoFit/>
          </a:bodyPr>
          <a:lstStyle/>
          <a:p>
            <a:pPr algn="ctr"/>
            <a:fld id="{ABF7AD5B-AA97-4385-8CA8-956DB1D53D6E}" type="slidenum">
              <a:rPr lang="en-US" altLang="zh-CN" sz="2400"/>
            </a:fld>
            <a:endParaRPr lang="zh-CN" altLang="en-US" sz="2400" dirty="0"/>
          </a:p>
        </p:txBody>
      </p:sp>
      <p:pic>
        <p:nvPicPr>
          <p:cNvPr id="81155" name="Picture 25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5873" y="1011957"/>
            <a:ext cx="72294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156" name="Picture 2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554" y="1916745"/>
            <a:ext cx="2924906" cy="306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157" name="Picture 2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0852" y="1988840"/>
            <a:ext cx="26003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159" name="Picture 2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203" y="4658072"/>
            <a:ext cx="5162550" cy="12192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7527" y="6093296"/>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7940"/>
                                        </p:tgtEl>
                                        <p:attrNameLst>
                                          <p:attrName>style.visibility</p:attrName>
                                        </p:attrNameLst>
                                      </p:cBhvr>
                                      <p:to>
                                        <p:strVal val="visible"/>
                                      </p:to>
                                    </p:set>
                                    <p:animEffect transition="in" filter="wipe(left)">
                                      <p:cBhvr>
                                        <p:cTn id="7" dur="500"/>
                                        <p:tgtEl>
                                          <p:spTgt spid="1679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1156"/>
                                        </p:tgtEl>
                                        <p:attrNameLst>
                                          <p:attrName>style.visibility</p:attrName>
                                        </p:attrNameLst>
                                      </p:cBhvr>
                                      <p:to>
                                        <p:strVal val="visible"/>
                                      </p:to>
                                    </p:set>
                                    <p:anim calcmode="lin" valueType="num">
                                      <p:cBhvr additive="base">
                                        <p:cTn id="12" dur="500" fill="hold"/>
                                        <p:tgtEl>
                                          <p:spTgt spid="81156"/>
                                        </p:tgtEl>
                                        <p:attrNameLst>
                                          <p:attrName>ppt_x</p:attrName>
                                        </p:attrNameLst>
                                      </p:cBhvr>
                                      <p:tavLst>
                                        <p:tav tm="0">
                                          <p:val>
                                            <p:strVal val="1+#ppt_w/2"/>
                                          </p:val>
                                        </p:tav>
                                        <p:tav tm="100000">
                                          <p:val>
                                            <p:strVal val="#ppt_x"/>
                                          </p:val>
                                        </p:tav>
                                      </p:tavLst>
                                    </p:anim>
                                    <p:anim calcmode="lin" valueType="num">
                                      <p:cBhvr additive="base">
                                        <p:cTn id="13" dur="500" fill="hold"/>
                                        <p:tgtEl>
                                          <p:spTgt spid="8115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1155"/>
                                        </p:tgtEl>
                                        <p:attrNameLst>
                                          <p:attrName>style.visibility</p:attrName>
                                        </p:attrNameLst>
                                      </p:cBhvr>
                                      <p:to>
                                        <p:strVal val="visible"/>
                                      </p:to>
                                    </p:set>
                                    <p:animEffect transition="in" filter="wipe(left)">
                                      <p:cBhvr>
                                        <p:cTn id="18" dur="500"/>
                                        <p:tgtEl>
                                          <p:spTgt spid="8115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7946"/>
                                        </p:tgtEl>
                                        <p:attrNameLst>
                                          <p:attrName>style.visibility</p:attrName>
                                        </p:attrNameLst>
                                      </p:cBhvr>
                                      <p:to>
                                        <p:strVal val="visible"/>
                                      </p:to>
                                    </p:set>
                                    <p:animEffect transition="in" filter="wipe(left)">
                                      <p:cBhvr>
                                        <p:cTn id="23" dur="3000"/>
                                        <p:tgtEl>
                                          <p:spTgt spid="16794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7947"/>
                                        </p:tgtEl>
                                        <p:attrNameLst>
                                          <p:attrName>style.visibility</p:attrName>
                                        </p:attrNameLst>
                                      </p:cBhvr>
                                      <p:to>
                                        <p:strVal val="visible"/>
                                      </p:to>
                                    </p:set>
                                    <p:animEffect transition="in" filter="wipe(left)">
                                      <p:cBhvr>
                                        <p:cTn id="28" dur="500"/>
                                        <p:tgtEl>
                                          <p:spTgt spid="16794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1157"/>
                                        </p:tgtEl>
                                        <p:attrNameLst>
                                          <p:attrName>style.visibility</p:attrName>
                                        </p:attrNameLst>
                                      </p:cBhvr>
                                      <p:to>
                                        <p:strVal val="visible"/>
                                      </p:to>
                                    </p:set>
                                    <p:animEffect transition="in" filter="wipe(left)">
                                      <p:cBhvr>
                                        <p:cTn id="33" dur="500"/>
                                        <p:tgtEl>
                                          <p:spTgt spid="8115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67966"/>
                                        </p:tgtEl>
                                        <p:attrNameLst>
                                          <p:attrName>style.visibility</p:attrName>
                                        </p:attrNameLst>
                                      </p:cBhvr>
                                      <p:to>
                                        <p:strVal val="visible"/>
                                      </p:to>
                                    </p:set>
                                    <p:animEffect transition="in" filter="wipe(left)">
                                      <p:cBhvr>
                                        <p:cTn id="38" dur="500"/>
                                        <p:tgtEl>
                                          <p:spTgt spid="16796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1159"/>
                                        </p:tgtEl>
                                        <p:attrNameLst>
                                          <p:attrName>style.visibility</p:attrName>
                                        </p:attrNameLst>
                                      </p:cBhvr>
                                      <p:to>
                                        <p:strVal val="visible"/>
                                      </p:to>
                                    </p:set>
                                    <p:animEffect transition="in" filter="wipe(left)">
                                      <p:cBhvr>
                                        <p:cTn id="43" dur="500"/>
                                        <p:tgtEl>
                                          <p:spTgt spid="81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autoUpdateAnimBg="0"/>
      <p:bldP spid="167946" grpId="0"/>
      <p:bldP spid="167947" grpId="0"/>
      <p:bldP spid="16796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398C22E2-6E78-4D1B-B1B3-C730D41803E0}" type="slidenum">
              <a:rPr lang="en-US" altLang="zh-CN" sz="1400" smtClean="0"/>
            </a:fld>
            <a:endParaRPr lang="en-US" altLang="zh-CN" sz="1400" smtClean="0"/>
          </a:p>
        </p:txBody>
      </p:sp>
      <p:sp>
        <p:nvSpPr>
          <p:cNvPr id="168964" name="Rectangle 4"/>
          <p:cNvSpPr>
            <a:spLocks noChangeArrowheads="1"/>
          </p:cNvSpPr>
          <p:nvPr/>
        </p:nvSpPr>
        <p:spPr bwMode="auto">
          <a:xfrm>
            <a:off x="1710680" y="584684"/>
            <a:ext cx="6374668"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a:solidFill>
                  <a:srgbClr val="CC00FF"/>
                </a:solidFill>
              </a:rPr>
              <a:t>第</a:t>
            </a:r>
            <a:r>
              <a:rPr kumimoji="1" lang="en-US" altLang="zh-CN" sz="2400" b="1" dirty="0">
                <a:solidFill>
                  <a:srgbClr val="CC00FF"/>
                </a:solidFill>
              </a:rPr>
              <a:t>12</a:t>
            </a:r>
            <a:r>
              <a:rPr kumimoji="1" lang="zh-CN" altLang="en-US" sz="2400" b="1" dirty="0">
                <a:solidFill>
                  <a:srgbClr val="CC00FF"/>
                </a:solidFill>
              </a:rPr>
              <a:t>章</a:t>
            </a:r>
            <a:r>
              <a:rPr kumimoji="1" lang="zh-CN" altLang="en-US" sz="2400" b="1" dirty="0"/>
              <a:t>  典型的机 械 零 件 的 精 度 设 </a:t>
            </a:r>
            <a:r>
              <a:rPr kumimoji="1" lang="zh-CN" altLang="en-US" sz="2400" b="1" dirty="0" smtClean="0"/>
              <a:t>计</a:t>
            </a:r>
            <a:r>
              <a:rPr kumimoji="1" lang="zh-CN" altLang="en-US" sz="2000" b="1" dirty="0" smtClean="0">
                <a:solidFill>
                  <a:srgbClr val="FF0000"/>
                </a:solidFill>
              </a:rPr>
              <a:t>（</a:t>
            </a:r>
            <a:r>
              <a:rPr kumimoji="1" lang="en-US" altLang="zh-CN" sz="2000" b="1" dirty="0" smtClean="0">
                <a:solidFill>
                  <a:srgbClr val="FF0000"/>
                </a:solidFill>
              </a:rPr>
              <a:t>P261</a:t>
            </a:r>
            <a:r>
              <a:rPr kumimoji="1" lang="zh-CN" altLang="en-US" sz="2000" b="1" dirty="0" smtClean="0">
                <a:solidFill>
                  <a:srgbClr val="FF0000"/>
                </a:solidFill>
              </a:rPr>
              <a:t>）</a:t>
            </a:r>
            <a:endParaRPr kumimoji="1" lang="zh-CN" altLang="en-US" sz="2000" b="1" dirty="0">
              <a:solidFill>
                <a:srgbClr val="FF0000"/>
              </a:solidFill>
            </a:endParaRPr>
          </a:p>
        </p:txBody>
      </p:sp>
      <p:sp>
        <p:nvSpPr>
          <p:cNvPr id="168965" name="Text Box 5"/>
          <p:cNvSpPr txBox="1">
            <a:spLocks noChangeArrowheads="1"/>
          </p:cNvSpPr>
          <p:nvPr/>
        </p:nvSpPr>
        <p:spPr bwMode="auto">
          <a:xfrm>
            <a:off x="934890" y="1121839"/>
            <a:ext cx="815857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000" b="1" dirty="0" smtClean="0">
                <a:latin typeface="Times New Roman" panose="02020603050405020304" pitchFamily="18" charset="0"/>
              </a:rPr>
              <a:t>          1. </a:t>
            </a:r>
            <a:r>
              <a:rPr kumimoji="1" lang="zh-CN" altLang="en-US" sz="2000" b="1" dirty="0" smtClean="0">
                <a:latin typeface="Times New Roman" panose="02020603050405020304" pitchFamily="18" charset="0"/>
              </a:rPr>
              <a:t>图</a:t>
            </a:r>
            <a:r>
              <a:rPr kumimoji="1" lang="en-US" altLang="zh-CN" sz="2000" b="1" dirty="0">
                <a:latin typeface="Times New Roman" panose="02020603050405020304" pitchFamily="18" charset="0"/>
              </a:rPr>
              <a:t>12.6</a:t>
            </a:r>
            <a:r>
              <a:rPr kumimoji="1" lang="zh-CN" altLang="en-US" sz="2000" b="1" dirty="0">
                <a:latin typeface="Times New Roman" panose="02020603050405020304" pitchFamily="18" charset="0"/>
              </a:rPr>
              <a:t>所示为机床溜板箱手动机构的结构简图。转动手轮</a:t>
            </a:r>
            <a:r>
              <a:rPr kumimoji="1" lang="en-US" altLang="zh-CN" sz="2000" b="1" dirty="0">
                <a:latin typeface="Times New Roman" panose="02020603050405020304" pitchFamily="18" charset="0"/>
              </a:rPr>
              <a:t>3</a:t>
            </a:r>
            <a:r>
              <a:rPr kumimoji="1" lang="zh-CN" altLang="en-US" sz="2000" b="1" dirty="0" smtClean="0">
                <a:latin typeface="Times New Roman" panose="02020603050405020304" pitchFamily="18" charset="0"/>
              </a:rPr>
              <a:t>，</a:t>
            </a:r>
            <a:endParaRPr kumimoji="1" lang="en-US" altLang="zh-CN" sz="2000" b="1" dirty="0" smtClean="0">
              <a:latin typeface="Times New Roman" panose="02020603050405020304" pitchFamily="18" charset="0"/>
            </a:endParaRPr>
          </a:p>
          <a:p>
            <a:pPr eaLnBrk="1" hangingPunct="1">
              <a:lnSpc>
                <a:spcPct val="120000"/>
              </a:lnSpc>
            </a:pPr>
            <a:r>
              <a:rPr lang="zh-CN" altLang="en-US" sz="2000" b="1" dirty="0" smtClean="0"/>
              <a:t>轴</a:t>
            </a:r>
            <a:r>
              <a:rPr lang="en-US" altLang="zh-CN" sz="2000" b="1" dirty="0"/>
              <a:t>4</a:t>
            </a:r>
            <a:r>
              <a:rPr lang="zh-CN" altLang="en-US" sz="2000" b="1" dirty="0"/>
              <a:t>在套筒</a:t>
            </a:r>
            <a:r>
              <a:rPr lang="en-US" altLang="zh-CN" sz="2000" b="1" dirty="0"/>
              <a:t>5</a:t>
            </a:r>
            <a:r>
              <a:rPr lang="zh-CN" altLang="en-US" sz="2000" b="1" dirty="0"/>
              <a:t>的孔中</a:t>
            </a:r>
            <a:r>
              <a:rPr lang="zh-CN" altLang="en-US" sz="2000" b="1" dirty="0" smtClean="0"/>
              <a:t>转动。</a:t>
            </a:r>
            <a:endParaRPr lang="zh-CN" altLang="en-US" sz="2000" b="1" dirty="0"/>
          </a:p>
        </p:txBody>
      </p:sp>
      <p:sp>
        <p:nvSpPr>
          <p:cNvPr id="168969" name="Rectangle 9"/>
          <p:cNvSpPr>
            <a:spLocks noChangeArrowheads="1"/>
          </p:cNvSpPr>
          <p:nvPr/>
        </p:nvSpPr>
        <p:spPr bwMode="auto">
          <a:xfrm>
            <a:off x="906636" y="1880828"/>
            <a:ext cx="3632200"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a:t>       </a:t>
            </a:r>
            <a:r>
              <a:rPr kumimoji="1" lang="zh-CN" altLang="en-US" sz="2000" b="1" dirty="0"/>
              <a:t>通过键带动轴</a:t>
            </a:r>
            <a:r>
              <a:rPr kumimoji="1" lang="en-US" altLang="zh-CN" sz="2000" b="1" dirty="0"/>
              <a:t>4</a:t>
            </a:r>
            <a:r>
              <a:rPr kumimoji="1" lang="zh-CN" altLang="en-US" sz="2000" b="1" dirty="0"/>
              <a:t>左端的小齿轮转动，轴</a:t>
            </a:r>
            <a:r>
              <a:rPr kumimoji="1" lang="en-US" altLang="zh-CN" sz="2000" b="1" dirty="0"/>
              <a:t>4</a:t>
            </a:r>
            <a:r>
              <a:rPr kumimoji="1" lang="zh-CN" altLang="en-US" sz="2000" b="1" dirty="0"/>
              <a:t>在套筒</a:t>
            </a:r>
            <a:r>
              <a:rPr kumimoji="1" lang="en-US" altLang="zh-CN" sz="2000" b="1" dirty="0"/>
              <a:t>5</a:t>
            </a:r>
            <a:r>
              <a:rPr kumimoji="1" lang="zh-CN" altLang="en-US" sz="2000" b="1" dirty="0"/>
              <a:t>的孔中转动。该小齿轮带动大齿轮</a:t>
            </a:r>
            <a:r>
              <a:rPr kumimoji="1" lang="en-US" altLang="zh-CN" sz="2000" b="1" dirty="0"/>
              <a:t>1</a:t>
            </a:r>
            <a:r>
              <a:rPr kumimoji="1" lang="zh-CN" altLang="en-US" sz="2000" b="1" dirty="0"/>
              <a:t>转动，再通过键带动轴</a:t>
            </a:r>
            <a:r>
              <a:rPr kumimoji="1" lang="en-US" altLang="zh-CN" sz="2000" b="1" dirty="0"/>
              <a:t>7</a:t>
            </a:r>
            <a:r>
              <a:rPr kumimoji="1" lang="zh-CN" altLang="en-US" sz="2000" b="1" dirty="0"/>
              <a:t>在两个套筒</a:t>
            </a:r>
            <a:r>
              <a:rPr kumimoji="1" lang="en-US" altLang="zh-CN" sz="2000" b="1" dirty="0"/>
              <a:t>2</a:t>
            </a:r>
            <a:r>
              <a:rPr kumimoji="1" lang="zh-CN" altLang="en-US" sz="2000" b="1" dirty="0"/>
              <a:t>和</a:t>
            </a:r>
            <a:r>
              <a:rPr kumimoji="1" lang="en-US" altLang="zh-CN" sz="2000" b="1" dirty="0"/>
              <a:t>6</a:t>
            </a:r>
            <a:r>
              <a:rPr kumimoji="1" lang="zh-CN" altLang="en-US" sz="2000" b="1" dirty="0"/>
              <a:t>的孔中转动和轴</a:t>
            </a:r>
            <a:r>
              <a:rPr kumimoji="1" lang="en-US" altLang="zh-CN" sz="2000" b="1" dirty="0"/>
              <a:t>7</a:t>
            </a:r>
            <a:r>
              <a:rPr kumimoji="1" lang="zh-CN" altLang="en-US" sz="2000" b="1" dirty="0"/>
              <a:t>左端的齿轮转动。</a:t>
            </a:r>
            <a:r>
              <a:rPr lang="zh-CN" altLang="en-US" sz="2000" b="1" dirty="0"/>
              <a:t>这齿轮与床身上的齿条（未画出）啮合，使溜板箱沿导轨作纵向移动。各配合的公称尺寸为：</a:t>
            </a:r>
            <a:endParaRPr lang="zh-CN" altLang="en-US" sz="2000" b="1" dirty="0"/>
          </a:p>
        </p:txBody>
      </p:sp>
      <p:sp>
        <p:nvSpPr>
          <p:cNvPr id="168974" name="Text Box 14"/>
          <p:cNvSpPr txBox="1">
            <a:spLocks noChangeArrowheads="1"/>
          </p:cNvSpPr>
          <p:nvPr/>
        </p:nvSpPr>
        <p:spPr bwMode="auto">
          <a:xfrm>
            <a:off x="1456859" y="5664325"/>
            <a:ext cx="799664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宋体" panose="02010600030101010101" pitchFamily="2" charset="-122"/>
              </a:rPr>
              <a:t>试选择这些孔、轴配合的基准制、标准公差等级和配合种类。</a:t>
            </a:r>
            <a:endParaRPr lang="zh-CN" altLang="en-US" sz="2000" b="1" dirty="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92960" y="1586409"/>
            <a:ext cx="4552950" cy="31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5096" y="4742500"/>
            <a:ext cx="6172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8964"/>
                                        </p:tgtEl>
                                        <p:attrNameLst>
                                          <p:attrName>style.visibility</p:attrName>
                                        </p:attrNameLst>
                                      </p:cBhvr>
                                      <p:to>
                                        <p:strVal val="visible"/>
                                      </p:to>
                                    </p:set>
                                    <p:animEffect transition="in" filter="wipe(left)">
                                      <p:cBhvr>
                                        <p:cTn id="7" dur="500"/>
                                        <p:tgtEl>
                                          <p:spTgt spid="1689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8965"/>
                                        </p:tgtEl>
                                        <p:attrNameLst>
                                          <p:attrName>style.visibility</p:attrName>
                                        </p:attrNameLst>
                                      </p:cBhvr>
                                      <p:to>
                                        <p:strVal val="visible"/>
                                      </p:to>
                                    </p:set>
                                    <p:animEffect transition="in" filter="wipe(left)">
                                      <p:cBhvr>
                                        <p:cTn id="12" dur="500"/>
                                        <p:tgtEl>
                                          <p:spTgt spid="16896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9330"/>
                                        </p:tgtEl>
                                        <p:attrNameLst>
                                          <p:attrName>style.visibility</p:attrName>
                                        </p:attrNameLst>
                                      </p:cBhvr>
                                      <p:to>
                                        <p:strVal val="visible"/>
                                      </p:to>
                                    </p:set>
                                    <p:anim calcmode="lin" valueType="num">
                                      <p:cBhvr additive="base">
                                        <p:cTn id="17" dur="500" fill="hold"/>
                                        <p:tgtEl>
                                          <p:spTgt spid="99330"/>
                                        </p:tgtEl>
                                        <p:attrNameLst>
                                          <p:attrName>ppt_x</p:attrName>
                                        </p:attrNameLst>
                                      </p:cBhvr>
                                      <p:tavLst>
                                        <p:tav tm="0">
                                          <p:val>
                                            <p:strVal val="1+#ppt_w/2"/>
                                          </p:val>
                                        </p:tav>
                                        <p:tav tm="100000">
                                          <p:val>
                                            <p:strVal val="#ppt_x"/>
                                          </p:val>
                                        </p:tav>
                                      </p:tavLst>
                                    </p:anim>
                                    <p:anim calcmode="lin" valueType="num">
                                      <p:cBhvr additive="base">
                                        <p:cTn id="18"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68969"/>
                                        </p:tgtEl>
                                        <p:attrNameLst>
                                          <p:attrName>style.visibility</p:attrName>
                                        </p:attrNameLst>
                                      </p:cBhvr>
                                      <p:to>
                                        <p:strVal val="visible"/>
                                      </p:to>
                                    </p:set>
                                    <p:animEffect transition="in" filter="wipe(up)">
                                      <p:cBhvr>
                                        <p:cTn id="23" dur="3000"/>
                                        <p:tgtEl>
                                          <p:spTgt spid="16896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9331"/>
                                        </p:tgtEl>
                                        <p:attrNameLst>
                                          <p:attrName>style.visibility</p:attrName>
                                        </p:attrNameLst>
                                      </p:cBhvr>
                                      <p:to>
                                        <p:strVal val="visible"/>
                                      </p:to>
                                    </p:set>
                                    <p:animEffect transition="in" filter="wipe(left)">
                                      <p:cBhvr>
                                        <p:cTn id="28" dur="500"/>
                                        <p:tgtEl>
                                          <p:spTgt spid="993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8974"/>
                                        </p:tgtEl>
                                        <p:attrNameLst>
                                          <p:attrName>style.visibility</p:attrName>
                                        </p:attrNameLst>
                                      </p:cBhvr>
                                      <p:to>
                                        <p:strVal val="visible"/>
                                      </p:to>
                                    </p:set>
                                    <p:animEffect transition="in" filter="wipe(left)">
                                      <p:cBhvr>
                                        <p:cTn id="33" dur="2000"/>
                                        <p:tgtEl>
                                          <p:spTgt spid="168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bldLvl="0" animBg="1"/>
      <p:bldP spid="168965" grpId="0" autoUpdateAnimBg="0"/>
      <p:bldP spid="168969" grpId="0"/>
      <p:bldP spid="16897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4"/>
          <p:cNvSpPr>
            <a:spLocks noGrp="1"/>
          </p:cNvSpPr>
          <p:nvPr>
            <p:ph type="sldNum" sz="quarter" idx="12"/>
          </p:nvPr>
        </p:nvSpPr>
        <p:spPr>
          <a:xfrm>
            <a:off x="7099300" y="6157106"/>
            <a:ext cx="2311400" cy="476250"/>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F5A229C9-FD92-4A6D-A5E7-4884CD864F33}" type="slidenum">
              <a:rPr lang="en-US" altLang="zh-CN" sz="1400" smtClean="0"/>
            </a:fld>
            <a:endParaRPr lang="en-US" altLang="zh-CN" sz="1400" smtClean="0"/>
          </a:p>
        </p:txBody>
      </p:sp>
      <p:sp>
        <p:nvSpPr>
          <p:cNvPr id="170044" name="Rectangle 60"/>
          <p:cNvSpPr>
            <a:spLocks noChangeArrowheads="1"/>
          </p:cNvSpPr>
          <p:nvPr/>
        </p:nvSpPr>
        <p:spPr bwMode="auto">
          <a:xfrm>
            <a:off x="1282700" y="521683"/>
            <a:ext cx="2311400"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anose="02020603050405020304" pitchFamily="18" charset="0"/>
              </a:rPr>
              <a:t>答  案  </a:t>
            </a:r>
            <a:r>
              <a:rPr kumimoji="1" lang="zh-CN" altLang="en-US" sz="2800" b="1" dirty="0">
                <a:latin typeface="Times New Roman" panose="02020603050405020304" pitchFamily="18" charset="0"/>
                <a:sym typeface="Wingdings" panose="05000000000000000000" pitchFamily="2" charset="2"/>
              </a:rPr>
              <a:t>：</a:t>
            </a:r>
            <a:endParaRPr kumimoji="1" lang="zh-CN" altLang="en-US" sz="2800" b="1" dirty="0">
              <a:latin typeface="Times New Roman" panose="02020603050405020304" pitchFamily="18" charset="0"/>
              <a:sym typeface="Wingdings" panose="05000000000000000000" pitchFamily="2" charset="2"/>
            </a:endParaRPr>
          </a:p>
        </p:txBody>
      </p:sp>
      <p:pic>
        <p:nvPicPr>
          <p:cNvPr id="2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00" y="1086569"/>
            <a:ext cx="8001000" cy="543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 name="Group 77"/>
          <p:cNvGrpSpPr/>
          <p:nvPr/>
        </p:nvGrpSpPr>
        <p:grpSpPr bwMode="auto">
          <a:xfrm>
            <a:off x="760152" y="2941860"/>
            <a:ext cx="1564556" cy="1656184"/>
            <a:chOff x="144" y="1824"/>
            <a:chExt cx="1152" cy="1274"/>
          </a:xfrm>
        </p:grpSpPr>
        <p:graphicFrame>
          <p:nvGraphicFramePr>
            <p:cNvPr id="33" name="Object 69"/>
            <p:cNvGraphicFramePr>
              <a:graphicFrameLocks noChangeAspect="1"/>
            </p:cNvGraphicFramePr>
            <p:nvPr/>
          </p:nvGraphicFramePr>
          <p:xfrm>
            <a:off x="144" y="2544"/>
            <a:ext cx="672" cy="554"/>
          </p:xfrm>
          <a:graphic>
            <a:graphicData uri="http://schemas.openxmlformats.org/presentationml/2006/ole">
              <mc:AlternateContent xmlns:mc="http://schemas.openxmlformats.org/markup-compatibility/2006">
                <mc:Choice xmlns:v="urn:schemas-microsoft-com:vml" Requires="v">
                  <p:oleObj spid="_x0000_s83966" name="公式" r:id="rId2" imgW="508000" imgH="419100" progId="Equation.3">
                    <p:embed/>
                  </p:oleObj>
                </mc:Choice>
                <mc:Fallback>
                  <p:oleObj name="公式" r:id="rId2" imgW="508000" imgH="419100" progId="Equation.3">
                    <p:embed/>
                    <p:pic>
                      <p:nvPicPr>
                        <p:cNvPr id="0" name="图片 839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 y="2544"/>
                          <a:ext cx="672"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71"/>
            <p:cNvSpPr>
              <a:spLocks noChangeShapeType="1"/>
            </p:cNvSpPr>
            <p:nvPr/>
          </p:nvSpPr>
          <p:spPr bwMode="auto">
            <a:xfrm flipV="1">
              <a:off x="768" y="1824"/>
              <a:ext cx="528" cy="960"/>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5" name="Group 93"/>
          <p:cNvGrpSpPr/>
          <p:nvPr/>
        </p:nvGrpSpPr>
        <p:grpSpPr bwMode="auto">
          <a:xfrm>
            <a:off x="1405632" y="2905856"/>
            <a:ext cx="1747168" cy="2129494"/>
            <a:chOff x="624" y="1872"/>
            <a:chExt cx="1200" cy="1817"/>
          </a:xfrm>
        </p:grpSpPr>
        <p:graphicFrame>
          <p:nvGraphicFramePr>
            <p:cNvPr id="36" name="Object 76"/>
            <p:cNvGraphicFramePr>
              <a:graphicFrameLocks noChangeAspect="1"/>
            </p:cNvGraphicFramePr>
            <p:nvPr/>
          </p:nvGraphicFramePr>
          <p:xfrm>
            <a:off x="624" y="3168"/>
            <a:ext cx="689" cy="521"/>
          </p:xfrm>
          <a:graphic>
            <a:graphicData uri="http://schemas.openxmlformats.org/presentationml/2006/ole">
              <mc:AlternateContent xmlns:mc="http://schemas.openxmlformats.org/markup-compatibility/2006">
                <mc:Choice xmlns:v="urn:schemas-microsoft-com:vml" Requires="v">
                  <p:oleObj spid="_x0000_s83967" name="公式" r:id="rId4" imgW="520700" imgH="393700" progId="Equation.3">
                    <p:embed/>
                  </p:oleObj>
                </mc:Choice>
                <mc:Fallback>
                  <p:oleObj name="公式" r:id="rId4" imgW="520700" imgH="393700" progId="Equation.3">
                    <p:embed/>
                    <p:pic>
                      <p:nvPicPr>
                        <p:cNvPr id="0" name="图片 839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 y="3168"/>
                          <a:ext cx="689"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Line 78"/>
            <p:cNvSpPr>
              <a:spLocks noChangeShapeType="1"/>
            </p:cNvSpPr>
            <p:nvPr/>
          </p:nvSpPr>
          <p:spPr bwMode="auto">
            <a:xfrm flipV="1">
              <a:off x="1152" y="1872"/>
              <a:ext cx="672" cy="1392"/>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8" name="Group 94"/>
          <p:cNvGrpSpPr/>
          <p:nvPr/>
        </p:nvGrpSpPr>
        <p:grpSpPr bwMode="auto">
          <a:xfrm>
            <a:off x="2972780" y="1033648"/>
            <a:ext cx="1184937" cy="1905000"/>
            <a:chOff x="1872" y="672"/>
            <a:chExt cx="689" cy="1200"/>
          </a:xfrm>
        </p:grpSpPr>
        <p:graphicFrame>
          <p:nvGraphicFramePr>
            <p:cNvPr id="39" name="Object 81"/>
            <p:cNvGraphicFramePr>
              <a:graphicFrameLocks noChangeAspect="1"/>
            </p:cNvGraphicFramePr>
            <p:nvPr/>
          </p:nvGraphicFramePr>
          <p:xfrm>
            <a:off x="1872" y="672"/>
            <a:ext cx="689" cy="521"/>
          </p:xfrm>
          <a:graphic>
            <a:graphicData uri="http://schemas.openxmlformats.org/presentationml/2006/ole">
              <mc:AlternateContent xmlns:mc="http://schemas.openxmlformats.org/markup-compatibility/2006">
                <mc:Choice xmlns:v="urn:schemas-microsoft-com:vml" Requires="v">
                  <p:oleObj spid="_x0000_s87040" name="公式" r:id="rId6" imgW="520700" imgH="393700" progId="Equation.3">
                    <p:embed/>
                  </p:oleObj>
                </mc:Choice>
                <mc:Fallback>
                  <p:oleObj name="公式" r:id="rId6" imgW="520700" imgH="393700" progId="Equation.3">
                    <p:embed/>
                    <p:pic>
                      <p:nvPicPr>
                        <p:cNvPr id="0" name="图片 870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2" y="672"/>
                          <a:ext cx="689"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Line 82"/>
            <p:cNvSpPr>
              <a:spLocks noChangeShapeType="1"/>
            </p:cNvSpPr>
            <p:nvPr/>
          </p:nvSpPr>
          <p:spPr bwMode="auto">
            <a:xfrm>
              <a:off x="2160" y="1104"/>
              <a:ext cx="384" cy="768"/>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1" name="Group 86"/>
          <p:cNvGrpSpPr/>
          <p:nvPr/>
        </p:nvGrpSpPr>
        <p:grpSpPr bwMode="auto">
          <a:xfrm>
            <a:off x="5152185" y="781620"/>
            <a:ext cx="1565011" cy="2209800"/>
            <a:chOff x="3027" y="384"/>
            <a:chExt cx="910" cy="1392"/>
          </a:xfrm>
        </p:grpSpPr>
        <p:graphicFrame>
          <p:nvGraphicFramePr>
            <p:cNvPr id="42" name="Object 79"/>
            <p:cNvGraphicFramePr>
              <a:graphicFrameLocks noChangeAspect="1"/>
            </p:cNvGraphicFramePr>
            <p:nvPr/>
          </p:nvGraphicFramePr>
          <p:xfrm>
            <a:off x="3264" y="384"/>
            <a:ext cx="673" cy="521"/>
          </p:xfrm>
          <a:graphic>
            <a:graphicData uri="http://schemas.openxmlformats.org/presentationml/2006/ole">
              <mc:AlternateContent xmlns:mc="http://schemas.openxmlformats.org/markup-compatibility/2006">
                <mc:Choice xmlns:v="urn:schemas-microsoft-com:vml" Requires="v">
                  <p:oleObj spid="_x0000_s87041" name="公式" r:id="rId8" imgW="508000" imgH="393700" progId="Equation.3">
                    <p:embed/>
                  </p:oleObj>
                </mc:Choice>
                <mc:Fallback>
                  <p:oleObj name="公式" r:id="rId8" imgW="508000" imgH="393700" progId="Equation.3">
                    <p:embed/>
                    <p:pic>
                      <p:nvPicPr>
                        <p:cNvPr id="0" name="图片 8704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64" y="384"/>
                          <a:ext cx="673"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Line 84"/>
            <p:cNvSpPr>
              <a:spLocks noChangeShapeType="1"/>
            </p:cNvSpPr>
            <p:nvPr/>
          </p:nvSpPr>
          <p:spPr bwMode="auto">
            <a:xfrm flipH="1">
              <a:off x="3027" y="768"/>
              <a:ext cx="432" cy="1008"/>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4" name="Group 90"/>
          <p:cNvGrpSpPr/>
          <p:nvPr/>
        </p:nvGrpSpPr>
        <p:grpSpPr bwMode="auto">
          <a:xfrm>
            <a:off x="5637076" y="1393688"/>
            <a:ext cx="2259806" cy="1524000"/>
            <a:chOff x="3360" y="864"/>
            <a:chExt cx="1314" cy="960"/>
          </a:xfrm>
        </p:grpSpPr>
        <p:graphicFrame>
          <p:nvGraphicFramePr>
            <p:cNvPr id="45" name="Object 87"/>
            <p:cNvGraphicFramePr>
              <a:graphicFrameLocks noChangeAspect="1"/>
            </p:cNvGraphicFramePr>
            <p:nvPr/>
          </p:nvGraphicFramePr>
          <p:xfrm>
            <a:off x="3984" y="864"/>
            <a:ext cx="690" cy="554"/>
          </p:xfrm>
          <a:graphic>
            <a:graphicData uri="http://schemas.openxmlformats.org/presentationml/2006/ole">
              <mc:AlternateContent xmlns:mc="http://schemas.openxmlformats.org/markup-compatibility/2006">
                <mc:Choice xmlns:v="urn:schemas-microsoft-com:vml" Requires="v">
                  <p:oleObj spid="_x0000_s87042" name="公式" r:id="rId10" imgW="520700" imgH="419100" progId="Equation.3">
                    <p:embed/>
                  </p:oleObj>
                </mc:Choice>
                <mc:Fallback>
                  <p:oleObj name="公式" r:id="rId10" imgW="520700" imgH="419100" progId="Equation.3">
                    <p:embed/>
                    <p:pic>
                      <p:nvPicPr>
                        <p:cNvPr id="0" name="图片 8704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84" y="864"/>
                          <a:ext cx="690"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Line 89"/>
            <p:cNvSpPr>
              <a:spLocks noChangeShapeType="1"/>
            </p:cNvSpPr>
            <p:nvPr/>
          </p:nvSpPr>
          <p:spPr bwMode="auto">
            <a:xfrm flipH="1">
              <a:off x="3360" y="1248"/>
              <a:ext cx="960" cy="576"/>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7" name="Group 92"/>
          <p:cNvGrpSpPr/>
          <p:nvPr/>
        </p:nvGrpSpPr>
        <p:grpSpPr bwMode="auto">
          <a:xfrm>
            <a:off x="2881924" y="4742060"/>
            <a:ext cx="2215092" cy="1336675"/>
            <a:chOff x="1832" y="2976"/>
            <a:chExt cx="1288" cy="842"/>
          </a:xfrm>
        </p:grpSpPr>
        <p:graphicFrame>
          <p:nvGraphicFramePr>
            <p:cNvPr id="48" name="Object 88"/>
            <p:cNvGraphicFramePr>
              <a:graphicFrameLocks noChangeAspect="1"/>
            </p:cNvGraphicFramePr>
            <p:nvPr/>
          </p:nvGraphicFramePr>
          <p:xfrm>
            <a:off x="1832" y="3264"/>
            <a:ext cx="673" cy="554"/>
          </p:xfrm>
          <a:graphic>
            <a:graphicData uri="http://schemas.openxmlformats.org/presentationml/2006/ole">
              <mc:AlternateContent xmlns:mc="http://schemas.openxmlformats.org/markup-compatibility/2006">
                <mc:Choice xmlns:v="urn:schemas-microsoft-com:vml" Requires="v">
                  <p:oleObj spid="_x0000_s87043" name="公式" r:id="rId12" imgW="508000" imgH="419100" progId="Equation.3">
                    <p:embed/>
                  </p:oleObj>
                </mc:Choice>
                <mc:Fallback>
                  <p:oleObj name="公式" r:id="rId12" imgW="508000" imgH="419100" progId="Equation.3">
                    <p:embed/>
                    <p:pic>
                      <p:nvPicPr>
                        <p:cNvPr id="0" name="图片 8704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32" y="3264"/>
                          <a:ext cx="673"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Line 91"/>
            <p:cNvSpPr>
              <a:spLocks noChangeShapeType="1"/>
            </p:cNvSpPr>
            <p:nvPr/>
          </p:nvSpPr>
          <p:spPr bwMode="auto">
            <a:xfrm flipV="1">
              <a:off x="2496" y="2976"/>
              <a:ext cx="624" cy="528"/>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0" name="Group 96"/>
          <p:cNvGrpSpPr/>
          <p:nvPr/>
        </p:nvGrpSpPr>
        <p:grpSpPr bwMode="auto">
          <a:xfrm>
            <a:off x="5853100" y="4382020"/>
            <a:ext cx="3056070" cy="827087"/>
            <a:chOff x="3504" y="2752"/>
            <a:chExt cx="1777" cy="521"/>
          </a:xfrm>
        </p:grpSpPr>
        <p:graphicFrame>
          <p:nvGraphicFramePr>
            <p:cNvPr id="51" name="Object 85"/>
            <p:cNvGraphicFramePr>
              <a:graphicFrameLocks noChangeAspect="1"/>
            </p:cNvGraphicFramePr>
            <p:nvPr/>
          </p:nvGraphicFramePr>
          <p:xfrm>
            <a:off x="4624" y="2752"/>
            <a:ext cx="657" cy="521"/>
          </p:xfrm>
          <a:graphic>
            <a:graphicData uri="http://schemas.openxmlformats.org/presentationml/2006/ole">
              <mc:AlternateContent xmlns:mc="http://schemas.openxmlformats.org/markup-compatibility/2006">
                <mc:Choice xmlns:v="urn:schemas-microsoft-com:vml" Requires="v">
                  <p:oleObj spid="_x0000_s87044" name="公式" r:id="rId14" imgW="495300" imgH="393700" progId="Equation.3">
                    <p:embed/>
                  </p:oleObj>
                </mc:Choice>
                <mc:Fallback>
                  <p:oleObj name="公式" r:id="rId14" imgW="495300" imgH="393700" progId="Equation.3">
                    <p:embed/>
                    <p:pic>
                      <p:nvPicPr>
                        <p:cNvPr id="0" name="图片 8704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624" y="2752"/>
                          <a:ext cx="657"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Line 95"/>
            <p:cNvSpPr>
              <a:spLocks noChangeShapeType="1"/>
            </p:cNvSpPr>
            <p:nvPr/>
          </p:nvSpPr>
          <p:spPr bwMode="auto">
            <a:xfrm flipH="1" flipV="1">
              <a:off x="3504" y="2976"/>
              <a:ext cx="1104" cy="48"/>
            </a:xfrm>
            <a:prstGeom prst="line">
              <a:avLst/>
            </a:prstGeom>
            <a:noFill/>
            <a:ln w="57150">
              <a:solidFill>
                <a:srgbClr val="CC00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0044"/>
                                        </p:tgtEl>
                                        <p:attrNameLst>
                                          <p:attrName>style.visibility</p:attrName>
                                        </p:attrNameLst>
                                      </p:cBhvr>
                                      <p:to>
                                        <p:strVal val="visible"/>
                                      </p:to>
                                    </p:set>
                                    <p:animEffect transition="in" filter="wipe(left)">
                                      <p:cBhvr>
                                        <p:cTn id="7" dur="3000"/>
                                        <p:tgtEl>
                                          <p:spTgt spid="1700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20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down)">
                                      <p:cBhvr>
                                        <p:cTn id="23" dur="20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up)">
                                      <p:cBhvr>
                                        <p:cTn id="28" dur="20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up)">
                                      <p:cBhvr>
                                        <p:cTn id="33" dur="20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right)">
                                      <p:cBhvr>
                                        <p:cTn id="48"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1008357" y="320460"/>
            <a:ext cx="7076991" cy="68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b="1" dirty="0"/>
              <a:t>     </a:t>
            </a:r>
            <a:r>
              <a:rPr lang="zh-CN" altLang="en-US" sz="2400" b="1" dirty="0"/>
              <a:t>第 </a:t>
            </a:r>
            <a:r>
              <a:rPr lang="en-US" altLang="zh-CN" sz="2400" b="1" dirty="0"/>
              <a:t>3 </a:t>
            </a:r>
            <a:r>
              <a:rPr lang="zh-CN" altLang="en-US" sz="2400" b="1" dirty="0"/>
              <a:t>章   孔轴结合尺寸精度设计与</a:t>
            </a:r>
            <a:r>
              <a:rPr lang="zh-CN" altLang="en-US" sz="2400" b="1" dirty="0" smtClean="0"/>
              <a:t>检 测 </a:t>
            </a:r>
            <a:r>
              <a:rPr kumimoji="1" lang="en-US" altLang="zh-CN" sz="2400" b="1" dirty="0" smtClean="0"/>
              <a:t>(P81)</a:t>
            </a:r>
            <a:endParaRPr kumimoji="1" lang="en-US" altLang="zh-CN" sz="2400" b="1" dirty="0"/>
          </a:p>
        </p:txBody>
      </p:sp>
      <p:sp>
        <p:nvSpPr>
          <p:cNvPr id="20491" name="Text Box 11"/>
          <p:cNvSpPr txBox="1">
            <a:spLocks noChangeArrowheads="1"/>
          </p:cNvSpPr>
          <p:nvPr/>
        </p:nvSpPr>
        <p:spPr bwMode="auto">
          <a:xfrm>
            <a:off x="344488" y="1616603"/>
            <a:ext cx="803447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a:t>
            </a:r>
            <a:r>
              <a:rPr lang="zh-CN" altLang="en-US" sz="2400" b="1" dirty="0" smtClean="0"/>
              <a:t>试</a:t>
            </a:r>
            <a:r>
              <a:rPr lang="zh-CN" altLang="en-US" sz="2400" b="1" dirty="0"/>
              <a:t>分别计算其极限尺寸、极限偏差、尺寸公差、极限间隙（或极限过盈）平均间隙（或平均过盈）和配合公差，并画出尺寸公差带图。</a:t>
            </a:r>
            <a:endParaRPr lang="zh-CN" altLang="en-US" sz="2400" b="1" dirty="0"/>
          </a:p>
        </p:txBody>
      </p:sp>
      <p:sp>
        <p:nvSpPr>
          <p:cNvPr id="20492" name="Rectangle 12"/>
          <p:cNvSpPr>
            <a:spLocks noChangeArrowheads="1"/>
          </p:cNvSpPr>
          <p:nvPr/>
        </p:nvSpPr>
        <p:spPr bwMode="auto">
          <a:xfrm>
            <a:off x="1312468" y="2785457"/>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FF0000"/>
                </a:solidFill>
                <a:latin typeface="Times New Roman" panose="02020603050405020304" pitchFamily="18" charset="0"/>
              </a:rPr>
              <a:t>答  案  </a:t>
            </a:r>
            <a:r>
              <a:rPr kumimoji="1" lang="en-US" altLang="zh-CN" sz="2400" b="1" dirty="0">
                <a:solidFill>
                  <a:srgbClr val="FF0000"/>
                </a:solidFill>
                <a:latin typeface="Times New Roman" panose="02020603050405020304" pitchFamily="18" charset="0"/>
                <a:sym typeface="Wingdings" panose="05000000000000000000" pitchFamily="2" charset="2"/>
              </a:rPr>
              <a:t>:</a:t>
            </a:r>
            <a:endParaRPr kumimoji="1" lang="en-US" altLang="zh-CN" sz="2400" b="1" baseline="-25000" dirty="0">
              <a:solidFill>
                <a:srgbClr val="FF0000"/>
              </a:solidFill>
              <a:latin typeface="Times New Roman" panose="02020603050405020304" pitchFamily="18" charset="0"/>
              <a:sym typeface="Wingdings" panose="05000000000000000000" pitchFamily="2" charset="2"/>
            </a:endParaRPr>
          </a:p>
        </p:txBody>
      </p:sp>
      <p:sp>
        <p:nvSpPr>
          <p:cNvPr id="10"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0373" name="Picture 13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12468" y="1148551"/>
            <a:ext cx="7940179" cy="423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7" name="Picture 1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584" y="3284984"/>
            <a:ext cx="7435998" cy="105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9" name="Picture 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596" y="4329100"/>
            <a:ext cx="6480720" cy="9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2" name="Picture 1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4396" y="5193196"/>
            <a:ext cx="6643910" cy="53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3" name="Picture 1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333" y="5877272"/>
            <a:ext cx="6436949" cy="353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ipe(left)">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373"/>
                                        </p:tgtEl>
                                        <p:attrNameLst>
                                          <p:attrName>style.visibility</p:attrName>
                                        </p:attrNameLst>
                                      </p:cBhvr>
                                      <p:to>
                                        <p:strVal val="visible"/>
                                      </p:to>
                                    </p:set>
                                    <p:animEffect transition="in" filter="wipe(left)">
                                      <p:cBhvr>
                                        <p:cTn id="12" dur="500"/>
                                        <p:tgtEl>
                                          <p:spTgt spid="103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91"/>
                                        </p:tgtEl>
                                        <p:attrNameLst>
                                          <p:attrName>style.visibility</p:attrName>
                                        </p:attrNameLst>
                                      </p:cBhvr>
                                      <p:to>
                                        <p:strVal val="visible"/>
                                      </p:to>
                                    </p:set>
                                    <p:animEffect transition="in" filter="wipe(left)">
                                      <p:cBhvr>
                                        <p:cTn id="17" dur="500"/>
                                        <p:tgtEl>
                                          <p:spTgt spid="2049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92"/>
                                        </p:tgtEl>
                                        <p:attrNameLst>
                                          <p:attrName>style.visibility</p:attrName>
                                        </p:attrNameLst>
                                      </p:cBhvr>
                                      <p:to>
                                        <p:strVal val="visible"/>
                                      </p:to>
                                    </p:set>
                                    <p:animEffect transition="in" filter="wipe(left)">
                                      <p:cBhvr>
                                        <p:cTn id="22" dur="500"/>
                                        <p:tgtEl>
                                          <p:spTgt spid="204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377"/>
                                        </p:tgtEl>
                                        <p:attrNameLst>
                                          <p:attrName>style.visibility</p:attrName>
                                        </p:attrNameLst>
                                      </p:cBhvr>
                                      <p:to>
                                        <p:strVal val="visible"/>
                                      </p:to>
                                    </p:set>
                                    <p:animEffect transition="in" filter="wipe(left)">
                                      <p:cBhvr>
                                        <p:cTn id="27" dur="500"/>
                                        <p:tgtEl>
                                          <p:spTgt spid="103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379"/>
                                        </p:tgtEl>
                                        <p:attrNameLst>
                                          <p:attrName>style.visibility</p:attrName>
                                        </p:attrNameLst>
                                      </p:cBhvr>
                                      <p:to>
                                        <p:strVal val="visible"/>
                                      </p:to>
                                    </p:set>
                                    <p:animEffect transition="in" filter="wipe(left)">
                                      <p:cBhvr>
                                        <p:cTn id="32" dur="500"/>
                                        <p:tgtEl>
                                          <p:spTgt spid="1037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382"/>
                                        </p:tgtEl>
                                        <p:attrNameLst>
                                          <p:attrName>style.visibility</p:attrName>
                                        </p:attrNameLst>
                                      </p:cBhvr>
                                      <p:to>
                                        <p:strVal val="visible"/>
                                      </p:to>
                                    </p:set>
                                    <p:animEffect transition="in" filter="wipe(left)">
                                      <p:cBhvr>
                                        <p:cTn id="37" dur="500"/>
                                        <p:tgtEl>
                                          <p:spTgt spid="103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383"/>
                                        </p:tgtEl>
                                        <p:attrNameLst>
                                          <p:attrName>style.visibility</p:attrName>
                                        </p:attrNameLst>
                                      </p:cBhvr>
                                      <p:to>
                                        <p:strVal val="visible"/>
                                      </p:to>
                                    </p:set>
                                    <p:animEffect transition="in" filter="wipe(left)">
                                      <p:cBhvr>
                                        <p:cTn id="42" dur="500"/>
                                        <p:tgtEl>
                                          <p:spTgt spid="10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91" grpId="0"/>
      <p:bldP spid="2049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5"/>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42E29FA6-E320-405B-B2EF-62237DD35C28}" type="slidenum">
              <a:rPr lang="en-US" altLang="zh-CN" sz="1400" smtClean="0"/>
            </a:fld>
            <a:endParaRPr lang="en-US" altLang="zh-CN" sz="1400" smtClean="0"/>
          </a:p>
        </p:txBody>
      </p:sp>
      <p:sp>
        <p:nvSpPr>
          <p:cNvPr id="180228" name="Text Box 4"/>
          <p:cNvSpPr txBox="1">
            <a:spLocks noChangeArrowheads="1"/>
          </p:cNvSpPr>
          <p:nvPr/>
        </p:nvSpPr>
        <p:spPr bwMode="auto">
          <a:xfrm>
            <a:off x="866571" y="224644"/>
            <a:ext cx="779184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latin typeface="Times New Roman" panose="02020603050405020304" pitchFamily="18" charset="0"/>
              </a:rPr>
              <a:t>    </a:t>
            </a:r>
            <a:r>
              <a:rPr kumimoji="1" lang="en-US" altLang="zh-CN" sz="2000" b="1" dirty="0" smtClean="0">
                <a:latin typeface="Times New Roman" panose="02020603050405020304" pitchFamily="18" charset="0"/>
              </a:rPr>
              <a:t>       </a:t>
            </a:r>
            <a:r>
              <a:rPr kumimoji="1" lang="en-US" altLang="zh-CN" sz="2000" b="1" dirty="0">
                <a:latin typeface="Times New Roman" panose="02020603050405020304" pitchFamily="18" charset="0"/>
              </a:rPr>
              <a:t>2. </a:t>
            </a:r>
            <a:r>
              <a:rPr kumimoji="1" lang="zh-CN" altLang="en-US" sz="2000" b="1" dirty="0">
                <a:latin typeface="Times New Roman" panose="02020603050405020304" pitchFamily="18" charset="0"/>
              </a:rPr>
              <a:t>图</a:t>
            </a:r>
            <a:r>
              <a:rPr kumimoji="1" lang="en-US" altLang="zh-CN" sz="2000" b="1" dirty="0">
                <a:latin typeface="Times New Roman" panose="02020603050405020304" pitchFamily="18" charset="0"/>
              </a:rPr>
              <a:t>12.7</a:t>
            </a:r>
            <a:r>
              <a:rPr kumimoji="1" lang="zh-CN" altLang="en-US" sz="2000" b="1" dirty="0">
                <a:latin typeface="Times New Roman" panose="02020603050405020304" pitchFamily="18" charset="0"/>
              </a:rPr>
              <a:t>所示为减速器的齿轮轴（输入轴）设计图。减速器主要技术特性如表</a:t>
            </a:r>
            <a:r>
              <a:rPr kumimoji="1" lang="en-US" altLang="zh-CN" sz="2000" b="1" dirty="0">
                <a:latin typeface="Times New Roman" panose="02020603050405020304" pitchFamily="18" charset="0"/>
              </a:rPr>
              <a:t>12.1</a:t>
            </a:r>
            <a:r>
              <a:rPr kumimoji="1" lang="zh-CN" altLang="en-US" sz="2000" b="1" dirty="0">
                <a:latin typeface="Times New Roman" panose="02020603050405020304" pitchFamily="18" charset="0"/>
              </a:rPr>
              <a:t>所示。试确定齿轮轴上的齿轮偏差项目和齿坯偏差项目及它们的允许值。</a:t>
            </a:r>
            <a:endParaRPr lang="zh-CN" altLang="en-US" sz="2000" b="1" dirty="0"/>
          </a:p>
        </p:txBody>
      </p:sp>
      <p:sp>
        <p:nvSpPr>
          <p:cNvPr id="83978" name="Rectangle 7"/>
          <p:cNvSpPr>
            <a:spLocks noChangeArrowheads="1"/>
          </p:cNvSpPr>
          <p:nvPr/>
        </p:nvSpPr>
        <p:spPr bwMode="auto">
          <a:xfrm>
            <a:off x="734457" y="2847679"/>
            <a:ext cx="1110835" cy="291709"/>
          </a:xfrm>
          <a:prstGeom prst="rect">
            <a:avLst/>
          </a:prstGeom>
          <a:solidFill>
            <a:schemeClr val="bg1"/>
          </a:soli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235" name="Rectangle 11"/>
          <p:cNvSpPr>
            <a:spLocks noChangeArrowheads="1"/>
          </p:cNvSpPr>
          <p:nvPr/>
        </p:nvSpPr>
        <p:spPr bwMode="auto">
          <a:xfrm>
            <a:off x="892960" y="1124744"/>
            <a:ext cx="62922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b="1" dirty="0" smtClean="0"/>
              <a:t>        并</a:t>
            </a:r>
            <a:r>
              <a:rPr kumimoji="1" lang="zh-CN" altLang="en-US" sz="2000" b="1" dirty="0"/>
              <a:t>确定该轴上其他要素尺寸的极限偏差、几何公差和表面粗糙度的参数值。将上述技术要求标注齿轮轴零件图</a:t>
            </a:r>
            <a:r>
              <a:rPr kumimoji="1" lang="en-US" altLang="zh-CN" sz="2000" b="1" dirty="0"/>
              <a:t>12.7</a:t>
            </a:r>
            <a:r>
              <a:rPr kumimoji="1" lang="zh-CN" altLang="en-US" sz="2000" b="1" dirty="0"/>
              <a:t>上。</a:t>
            </a:r>
            <a:endParaRPr kumimoji="1" lang="zh-CN" altLang="en-US" sz="2000" b="1" dirty="0"/>
          </a:p>
        </p:txBody>
      </p:sp>
      <p:pic>
        <p:nvPicPr>
          <p:cNvPr id="993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768" y="2096852"/>
            <a:ext cx="6524576" cy="4428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0228"/>
                                        </p:tgtEl>
                                        <p:attrNameLst>
                                          <p:attrName>style.visibility</p:attrName>
                                        </p:attrNameLst>
                                      </p:cBhvr>
                                      <p:to>
                                        <p:strVal val="visible"/>
                                      </p:to>
                                    </p:set>
                                    <p:animEffect transition="in" filter="wipe(left)">
                                      <p:cBhvr>
                                        <p:cTn id="7" dur="2000"/>
                                        <p:tgtEl>
                                          <p:spTgt spid="1802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9330"/>
                                        </p:tgtEl>
                                        <p:attrNameLst>
                                          <p:attrName>style.visibility</p:attrName>
                                        </p:attrNameLst>
                                      </p:cBhvr>
                                      <p:to>
                                        <p:strVal val="visible"/>
                                      </p:to>
                                    </p:set>
                                    <p:anim calcmode="lin" valueType="num">
                                      <p:cBhvr additive="base">
                                        <p:cTn id="12" dur="500" fill="hold"/>
                                        <p:tgtEl>
                                          <p:spTgt spid="99330"/>
                                        </p:tgtEl>
                                        <p:attrNameLst>
                                          <p:attrName>ppt_x</p:attrName>
                                        </p:attrNameLst>
                                      </p:cBhvr>
                                      <p:tavLst>
                                        <p:tav tm="0">
                                          <p:val>
                                            <p:strVal val="#ppt_x"/>
                                          </p:val>
                                        </p:tav>
                                        <p:tav tm="100000">
                                          <p:val>
                                            <p:strVal val="#ppt_x"/>
                                          </p:val>
                                        </p:tav>
                                      </p:tavLst>
                                    </p:anim>
                                    <p:anim calcmode="lin" valueType="num">
                                      <p:cBhvr additive="base">
                                        <p:cTn id="13"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80235"/>
                                        </p:tgtEl>
                                        <p:attrNameLst>
                                          <p:attrName>style.visibility</p:attrName>
                                        </p:attrNameLst>
                                      </p:cBhvr>
                                      <p:to>
                                        <p:strVal val="visible"/>
                                      </p:to>
                                    </p:set>
                                    <p:animEffect transition="in" filter="wipe(left)">
                                      <p:cBhvr>
                                        <p:cTn id="18" dur="2000"/>
                                        <p:tgtEl>
                                          <p:spTgt spid="180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autoUpdateAnimBg="0"/>
      <p:bldP spid="18023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4"/>
          <p:cNvSpPr>
            <a:spLocks noGrp="1"/>
          </p:cNvSpPr>
          <p:nvPr>
            <p:ph type="sldNum" sz="quarter" idx="12"/>
          </p:nvPr>
        </p:nvSpPr>
        <p:spPr>
          <a:xfrm>
            <a:off x="7477654" y="6308725"/>
            <a:ext cx="2311400" cy="476250"/>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D45387F8-4E0C-48B3-968C-37142E275007}" type="slidenum">
              <a:rPr lang="en-US" altLang="zh-CN" sz="1400" b="1" smtClean="0"/>
            </a:fld>
            <a:endParaRPr lang="en-US" altLang="zh-CN" sz="1400" b="1" smtClean="0"/>
          </a:p>
        </p:txBody>
      </p:sp>
      <p:pic>
        <p:nvPicPr>
          <p:cNvPr id="1003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0572" y="815677"/>
            <a:ext cx="7600950" cy="578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Rectangle 144"/>
          <p:cNvSpPr>
            <a:spLocks noChangeArrowheads="1"/>
          </p:cNvSpPr>
          <p:nvPr/>
        </p:nvSpPr>
        <p:spPr bwMode="auto">
          <a:xfrm>
            <a:off x="1280592" y="404664"/>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a:t>
            </a:r>
            <a:r>
              <a:rPr kumimoji="1" lang="zh-CN" altLang="en-US" sz="2400" b="1" dirty="0" smtClean="0">
                <a:solidFill>
                  <a:srgbClr val="CC00FF"/>
                </a:solidFill>
                <a:latin typeface="Times New Roman" panose="02020603050405020304" pitchFamily="18" charset="0"/>
              </a:rPr>
              <a:t>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00354"/>
                                        </p:tgtEl>
                                        <p:attrNameLst>
                                          <p:attrName>style.visibility</p:attrName>
                                        </p:attrNameLst>
                                      </p:cBhvr>
                                      <p:to>
                                        <p:strVal val="visible"/>
                                      </p:to>
                                    </p:set>
                                    <p:anim calcmode="lin" valueType="num">
                                      <p:cBhvr additive="base">
                                        <p:cTn id="12" dur="500" fill="hold"/>
                                        <p:tgtEl>
                                          <p:spTgt spid="100354"/>
                                        </p:tgtEl>
                                        <p:attrNameLst>
                                          <p:attrName>ppt_x</p:attrName>
                                        </p:attrNameLst>
                                      </p:cBhvr>
                                      <p:tavLst>
                                        <p:tav tm="0">
                                          <p:val>
                                            <p:strVal val="1+#ppt_w/2"/>
                                          </p:val>
                                        </p:tav>
                                        <p:tav tm="100000">
                                          <p:val>
                                            <p:strVal val="#ppt_x"/>
                                          </p:val>
                                        </p:tav>
                                      </p:tavLst>
                                    </p:anim>
                                    <p:anim calcmode="lin" valueType="num">
                                      <p:cBhvr additive="base">
                                        <p:cTn id="13" dur="500" fill="hold"/>
                                        <p:tgtEl>
                                          <p:spTgt spid="100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4"/>
          <p:cNvSpPr>
            <a:spLocks noGrp="1"/>
          </p:cNvSpPr>
          <p:nvPr>
            <p:ph type="sldNum" sz="quarter" idx="12"/>
          </p:nvPr>
        </p:nvSpPr>
        <p:spPr>
          <a:xfrm>
            <a:off x="7250112" y="6093296"/>
            <a:ext cx="2311400" cy="476250"/>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821BF3EB-940B-4F93-AA57-82DE4FB3C0DC}" type="slidenum">
              <a:rPr lang="en-US" altLang="zh-CN" sz="1400" smtClean="0"/>
            </a:fld>
            <a:endParaRPr lang="en-US" altLang="zh-CN" sz="1400" smtClean="0"/>
          </a:p>
        </p:txBody>
      </p:sp>
      <p:pic>
        <p:nvPicPr>
          <p:cNvPr id="86988" name="Picture 97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3636" y="676275"/>
            <a:ext cx="9207876" cy="5273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 name="Rectangle 144"/>
          <p:cNvSpPr>
            <a:spLocks noChangeArrowheads="1"/>
          </p:cNvSpPr>
          <p:nvPr/>
        </p:nvSpPr>
        <p:spPr bwMode="auto">
          <a:xfrm>
            <a:off x="1280592" y="404664"/>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a:t>
            </a:r>
            <a:r>
              <a:rPr kumimoji="1" lang="zh-CN" altLang="en-US" sz="2400" b="1" dirty="0" smtClean="0">
                <a:solidFill>
                  <a:srgbClr val="CC00FF"/>
                </a:solidFill>
                <a:latin typeface="Times New Roman" panose="02020603050405020304" pitchFamily="18" charset="0"/>
              </a:rPr>
              <a:t>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left)">
                                      <p:cBhvr>
                                        <p:cTn id="7" dur="500"/>
                                        <p:tgtEl>
                                          <p:spTgt spid="1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988"/>
                                        </p:tgtEl>
                                        <p:attrNameLst>
                                          <p:attrName>style.visibility</p:attrName>
                                        </p:attrNameLst>
                                      </p:cBhvr>
                                      <p:to>
                                        <p:strVal val="visible"/>
                                      </p:to>
                                    </p:set>
                                    <p:anim calcmode="lin" valueType="num">
                                      <p:cBhvr additive="base">
                                        <p:cTn id="12" dur="500" fill="hold"/>
                                        <p:tgtEl>
                                          <p:spTgt spid="86988"/>
                                        </p:tgtEl>
                                        <p:attrNameLst>
                                          <p:attrName>ppt_x</p:attrName>
                                        </p:attrNameLst>
                                      </p:cBhvr>
                                      <p:tavLst>
                                        <p:tav tm="0">
                                          <p:val>
                                            <p:strVal val="#ppt_x"/>
                                          </p:val>
                                        </p:tav>
                                        <p:tav tm="100000">
                                          <p:val>
                                            <p:strVal val="#ppt_x"/>
                                          </p:val>
                                        </p:tav>
                                      </p:tavLst>
                                    </p:anim>
                                    <p:anim calcmode="lin" valueType="num">
                                      <p:cBhvr additive="base">
                                        <p:cTn id="13" dur="500" fill="hold"/>
                                        <p:tgtEl>
                                          <p:spTgt spid="86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10D342EC-92F5-455C-A76B-40C1C1A44923}" type="slidenum">
              <a:rPr lang="en-US" altLang="zh-CN" sz="1400" smtClean="0"/>
            </a:fld>
            <a:endParaRPr lang="en-US" altLang="zh-CN" sz="1400" smtClean="0"/>
          </a:p>
        </p:txBody>
      </p:sp>
      <p:sp>
        <p:nvSpPr>
          <p:cNvPr id="181437" name="Rectangle 189"/>
          <p:cNvSpPr>
            <a:spLocks noChangeArrowheads="1"/>
          </p:cNvSpPr>
          <p:nvPr/>
        </p:nvSpPr>
        <p:spPr bwMode="auto">
          <a:xfrm>
            <a:off x="1568624" y="764704"/>
            <a:ext cx="183329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zh-CN" altLang="en-US" sz="2400" b="1" dirty="0">
                <a:latin typeface="Times New Roman" panose="02020603050405020304" pitchFamily="18" charset="0"/>
                <a:sym typeface="Wingdings" panose="05000000000000000000" pitchFamily="2" charset="2"/>
              </a:rPr>
              <a:t>：</a:t>
            </a:r>
            <a:endParaRPr kumimoji="1" lang="zh-CN" altLang="en-US" sz="2400" b="1" dirty="0">
              <a:latin typeface="Times New Roman" panose="02020603050405020304" pitchFamily="18" charset="0"/>
              <a:sym typeface="Wingdings" panose="05000000000000000000" pitchFamily="2" charset="2"/>
            </a:endParaRPr>
          </a:p>
        </p:txBody>
      </p:sp>
      <p:pic>
        <p:nvPicPr>
          <p:cNvPr id="87680" name="Picture 64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2600" y="1463613"/>
            <a:ext cx="6790978" cy="4377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1437"/>
                                        </p:tgtEl>
                                        <p:attrNameLst>
                                          <p:attrName>style.visibility</p:attrName>
                                        </p:attrNameLst>
                                      </p:cBhvr>
                                      <p:to>
                                        <p:strVal val="visible"/>
                                      </p:to>
                                    </p:set>
                                    <p:animEffect transition="in" filter="wipe(left)">
                                      <p:cBhvr>
                                        <p:cTn id="7" dur="2000"/>
                                        <p:tgtEl>
                                          <p:spTgt spid="1814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7680"/>
                                        </p:tgtEl>
                                        <p:attrNameLst>
                                          <p:attrName>style.visibility</p:attrName>
                                        </p:attrNameLst>
                                      </p:cBhvr>
                                      <p:to>
                                        <p:strVal val="visible"/>
                                      </p:to>
                                    </p:set>
                                    <p:anim calcmode="lin" valueType="num">
                                      <p:cBhvr additive="base">
                                        <p:cTn id="12" dur="500" fill="hold"/>
                                        <p:tgtEl>
                                          <p:spTgt spid="87680"/>
                                        </p:tgtEl>
                                        <p:attrNameLst>
                                          <p:attrName>ppt_x</p:attrName>
                                        </p:attrNameLst>
                                      </p:cBhvr>
                                      <p:tavLst>
                                        <p:tav tm="0">
                                          <p:val>
                                            <p:strVal val="0-#ppt_w/2"/>
                                          </p:val>
                                        </p:tav>
                                        <p:tav tm="100000">
                                          <p:val>
                                            <p:strVal val="#ppt_x"/>
                                          </p:val>
                                        </p:tav>
                                      </p:tavLst>
                                    </p:anim>
                                    <p:anim calcmode="lin" valueType="num">
                                      <p:cBhvr additive="base">
                                        <p:cTn id="13" dur="500" fill="hold"/>
                                        <p:tgtEl>
                                          <p:spTgt spid="876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4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66ACB732-4C1B-4901-A5DD-3CB9F2CB35BD}" type="slidenum">
              <a:rPr lang="en-US" altLang="zh-CN" sz="1400" smtClean="0"/>
            </a:fld>
            <a:endParaRPr lang="en-US" altLang="zh-CN" sz="1400" smtClean="0"/>
          </a:p>
        </p:txBody>
      </p:sp>
      <p:sp>
        <p:nvSpPr>
          <p:cNvPr id="182306" name="Text Box 34"/>
          <p:cNvSpPr txBox="1">
            <a:spLocks noChangeArrowheads="1"/>
          </p:cNvSpPr>
          <p:nvPr/>
        </p:nvSpPr>
        <p:spPr bwMode="auto">
          <a:xfrm>
            <a:off x="1054601" y="521724"/>
            <a:ext cx="8089436"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000" b="1" dirty="0">
                <a:latin typeface="Times New Roman" panose="02020603050405020304" pitchFamily="18" charset="0"/>
              </a:rPr>
              <a:t>       2. </a:t>
            </a:r>
            <a:r>
              <a:rPr kumimoji="1" lang="zh-CN" altLang="en-US" sz="2000" b="1" dirty="0">
                <a:latin typeface="Times New Roman" panose="02020603050405020304" pitchFamily="18" charset="0"/>
              </a:rPr>
              <a:t>图</a:t>
            </a:r>
            <a:r>
              <a:rPr kumimoji="1" lang="en-US" altLang="zh-CN" sz="2000" b="1" dirty="0">
                <a:latin typeface="Times New Roman" panose="02020603050405020304" pitchFamily="18" charset="0"/>
              </a:rPr>
              <a:t>12.7</a:t>
            </a:r>
            <a:r>
              <a:rPr kumimoji="1" lang="zh-CN" altLang="en-US" sz="2000" b="1" dirty="0">
                <a:latin typeface="Times New Roman" panose="02020603050405020304" pitchFamily="18" charset="0"/>
              </a:rPr>
              <a:t>所示为减速器的齿轮轴（输入轴）设计图。减速器主要技术特性如表</a:t>
            </a:r>
            <a:r>
              <a:rPr kumimoji="1" lang="en-US" altLang="zh-CN" sz="2000" b="1" dirty="0">
                <a:latin typeface="Times New Roman" panose="02020603050405020304" pitchFamily="18" charset="0"/>
              </a:rPr>
              <a:t>12.1</a:t>
            </a:r>
            <a:r>
              <a:rPr kumimoji="1" lang="zh-CN" altLang="en-US" sz="2000" b="1" dirty="0">
                <a:latin typeface="Times New Roman" panose="02020603050405020304" pitchFamily="18" charset="0"/>
              </a:rPr>
              <a:t>所示。试确定齿轮轴上的齿轮偏差项目和齿坯偏差项目及它们的允许值。</a:t>
            </a:r>
            <a:r>
              <a:rPr kumimoji="1" lang="zh-CN" altLang="en-US" sz="2000" b="1" dirty="0"/>
              <a:t>并确定该轴上其他要素尺寸的极限偏差、几何公差和表面粗糙度的参数值。将上述技术要求标注齿轮轴</a:t>
            </a:r>
            <a:r>
              <a:rPr kumimoji="1" lang="zh-CN" altLang="en-US" sz="2000" b="1" dirty="0" smtClean="0"/>
              <a:t>零件图</a:t>
            </a:r>
            <a:r>
              <a:rPr kumimoji="1" lang="en-US" altLang="zh-CN" sz="2000" b="1" dirty="0"/>
              <a:t>12.7</a:t>
            </a:r>
            <a:r>
              <a:rPr kumimoji="1" lang="zh-CN" altLang="en-US" sz="2000" b="1" dirty="0"/>
              <a:t>上。</a:t>
            </a:r>
            <a:endParaRPr lang="zh-CN" altLang="en-US" sz="2000" b="1" dirty="0"/>
          </a:p>
        </p:txBody>
      </p:sp>
      <p:sp>
        <p:nvSpPr>
          <p:cNvPr id="182309" name="Text Box 37"/>
          <p:cNvSpPr txBox="1">
            <a:spLocks noChangeArrowheads="1"/>
          </p:cNvSpPr>
          <p:nvPr/>
        </p:nvSpPr>
        <p:spPr bwMode="auto">
          <a:xfrm>
            <a:off x="1496095" y="1867643"/>
            <a:ext cx="49116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00"/>
                </a:solidFill>
              </a:rPr>
              <a:t>解</a:t>
            </a:r>
            <a:r>
              <a:rPr lang="zh-CN" altLang="en-US" sz="2000" b="1" dirty="0" smtClean="0">
                <a:solidFill>
                  <a:srgbClr val="FF0000"/>
                </a:solidFill>
              </a:rPr>
              <a:t>：</a:t>
            </a:r>
            <a:r>
              <a:rPr lang="zh-CN" altLang="en-US" sz="2000" b="1" dirty="0" smtClean="0"/>
              <a:t>（</a:t>
            </a:r>
            <a:r>
              <a:rPr lang="en-US" altLang="zh-CN" sz="2000" b="1" dirty="0"/>
              <a:t>1</a:t>
            </a:r>
            <a:r>
              <a:rPr lang="zh-CN" altLang="en-US" sz="2000" b="1" dirty="0"/>
              <a:t>） 确定轴齿轮的精度等级</a:t>
            </a:r>
            <a:endParaRPr lang="zh-CN" altLang="en-US" sz="2000" b="1" dirty="0"/>
          </a:p>
        </p:txBody>
      </p:sp>
      <p:sp>
        <p:nvSpPr>
          <p:cNvPr id="182310" name="Text Box 38"/>
          <p:cNvSpPr txBox="1">
            <a:spLocks noChangeArrowheads="1"/>
          </p:cNvSpPr>
          <p:nvPr/>
        </p:nvSpPr>
        <p:spPr bwMode="auto">
          <a:xfrm>
            <a:off x="827113" y="2213912"/>
            <a:ext cx="774675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t>         由</a:t>
            </a:r>
            <a:r>
              <a:rPr lang="zh-CN" altLang="en-US" sz="2000" b="1" dirty="0"/>
              <a:t>表</a:t>
            </a:r>
            <a:r>
              <a:rPr lang="en-US" altLang="zh-CN" sz="2000" b="1" dirty="0"/>
              <a:t>10.4</a:t>
            </a:r>
            <a:r>
              <a:rPr lang="zh-CN" altLang="en-US" sz="2000" b="1" dirty="0"/>
              <a:t>对一般减速器精度等级为  </a:t>
            </a:r>
            <a:r>
              <a:rPr lang="en-US" altLang="zh-CN" sz="2000" b="1" dirty="0"/>
              <a:t>6~9</a:t>
            </a:r>
            <a:r>
              <a:rPr lang="zh-CN" altLang="en-US" sz="2000" b="1" dirty="0"/>
              <a:t>级；计算齿轮圆周速度  </a:t>
            </a:r>
            <a:r>
              <a:rPr lang="zh-CN" altLang="en-US" sz="2000" b="1" dirty="0">
                <a:latin typeface="宋体" panose="02010600030101010101" pitchFamily="2" charset="-122"/>
              </a:rPr>
              <a:t>→查表</a:t>
            </a:r>
            <a:r>
              <a:rPr lang="en-US" altLang="zh-CN" sz="2000" b="1" dirty="0">
                <a:latin typeface="宋体" panose="02010600030101010101" pitchFamily="2" charset="-122"/>
              </a:rPr>
              <a:t>10.5 </a:t>
            </a:r>
            <a:r>
              <a:rPr lang="en-US" altLang="zh-CN" sz="2000" b="1" dirty="0"/>
              <a:t>→ </a:t>
            </a:r>
            <a:r>
              <a:rPr lang="zh-CN" altLang="en-US" sz="2000" b="1" dirty="0"/>
              <a:t>齿轮平稳性精度等级：</a:t>
            </a:r>
            <a:endParaRPr lang="zh-CN" altLang="en-US" sz="2000" b="1" dirty="0"/>
          </a:p>
        </p:txBody>
      </p:sp>
      <p:sp>
        <p:nvSpPr>
          <p:cNvPr id="182316" name="Text Box 44"/>
          <p:cNvSpPr txBox="1">
            <a:spLocks noChangeArrowheads="1"/>
          </p:cNvSpPr>
          <p:nvPr/>
        </p:nvSpPr>
        <p:spPr bwMode="auto">
          <a:xfrm>
            <a:off x="662110" y="4888321"/>
            <a:ext cx="837391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a:t>
            </a:r>
            <a:r>
              <a:rPr lang="zh-CN" altLang="en-US" sz="2000" b="1" dirty="0" smtClean="0"/>
              <a:t>根据 </a:t>
            </a:r>
            <a:r>
              <a:rPr lang="en-US" altLang="zh-CN" sz="2000" b="1" i="1" dirty="0" smtClean="0">
                <a:latin typeface="宋体" panose="02010600030101010101" pitchFamily="2" charset="-122"/>
              </a:rPr>
              <a:t>v </a:t>
            </a:r>
            <a:r>
              <a:rPr lang="en-US" altLang="zh-CN" sz="2000" b="1" dirty="0">
                <a:latin typeface="宋体" panose="02010600030101010101" pitchFamily="2" charset="-122"/>
              </a:rPr>
              <a:t>= 4.56m/s </a:t>
            </a:r>
            <a:r>
              <a:rPr lang="zh-CN" altLang="en-US" sz="2000" b="1" dirty="0">
                <a:latin typeface="宋体" panose="02010600030101010101" pitchFamily="2" charset="-122"/>
              </a:rPr>
              <a:t>查表</a:t>
            </a:r>
            <a:r>
              <a:rPr lang="en-US" altLang="zh-CN" sz="2000" b="1" dirty="0">
                <a:latin typeface="宋体" panose="02010600030101010101" pitchFamily="2" charset="-122"/>
              </a:rPr>
              <a:t>10.5</a:t>
            </a:r>
            <a:r>
              <a:rPr lang="zh-CN" altLang="en-US" sz="2000" b="1" dirty="0">
                <a:latin typeface="宋体" panose="02010600030101010101" pitchFamily="2" charset="-122"/>
              </a:rPr>
              <a:t>得齿轮平稳性精度为</a:t>
            </a:r>
            <a:r>
              <a:rPr lang="en-US" altLang="zh-CN" sz="2000" b="1" dirty="0">
                <a:latin typeface="宋体" panose="02010600030101010101" pitchFamily="2" charset="-122"/>
              </a:rPr>
              <a:t>8</a:t>
            </a:r>
            <a:r>
              <a:rPr lang="zh-CN" altLang="en-US" sz="2000" b="1" dirty="0">
                <a:latin typeface="宋体" panose="02010600030101010101" pitchFamily="2" charset="-122"/>
              </a:rPr>
              <a:t>级。</a:t>
            </a:r>
            <a:r>
              <a:rPr lang="zh-CN" altLang="en-US" sz="2000" b="1" dirty="0" smtClean="0">
                <a:latin typeface="宋体" panose="02010600030101010101" pitchFamily="2" charset="-122"/>
              </a:rPr>
              <a:t>参考表</a:t>
            </a:r>
            <a:r>
              <a:rPr lang="en-US" altLang="zh-CN" sz="2000" b="1" dirty="0">
                <a:latin typeface="宋体" panose="02010600030101010101" pitchFamily="2" charset="-122"/>
              </a:rPr>
              <a:t>10.4</a:t>
            </a:r>
            <a:r>
              <a:rPr lang="zh-CN" altLang="en-US" sz="2000" b="1" dirty="0">
                <a:latin typeface="宋体" panose="02010600030101010101" pitchFamily="2" charset="-122"/>
              </a:rPr>
              <a:t>和表</a:t>
            </a:r>
            <a:r>
              <a:rPr lang="en-US" altLang="zh-CN" sz="2000" b="1" dirty="0">
                <a:latin typeface="宋体" panose="02010600030101010101" pitchFamily="2" charset="-122"/>
              </a:rPr>
              <a:t>10.5</a:t>
            </a:r>
            <a:r>
              <a:rPr lang="zh-CN" altLang="en-US" sz="2000" b="1" dirty="0">
                <a:latin typeface="宋体" panose="02010600030101010101" pitchFamily="2" charset="-122"/>
              </a:rPr>
              <a:t>所列某些机器中齿轮所采用的精度等级，综合考虑三项精度要求，确定齿轮</a:t>
            </a:r>
            <a:r>
              <a:rPr lang="zh-CN" altLang="en-US" sz="2000" b="1" dirty="0">
                <a:solidFill>
                  <a:srgbClr val="CC00CC"/>
                </a:solidFill>
                <a:latin typeface="宋体" panose="02010600030101010101" pitchFamily="2" charset="-122"/>
              </a:rPr>
              <a:t>运动准确性、传动平稳性和载荷分布均匀性精度等级分别为</a:t>
            </a:r>
            <a:r>
              <a:rPr lang="en-US" altLang="zh-CN" sz="2000" b="1" dirty="0">
                <a:solidFill>
                  <a:srgbClr val="CC00CC"/>
                </a:solidFill>
                <a:latin typeface="宋体" panose="02010600030101010101" pitchFamily="2" charset="-122"/>
              </a:rPr>
              <a:t>8</a:t>
            </a:r>
            <a:r>
              <a:rPr lang="zh-CN" altLang="en-US" sz="2000" b="1" dirty="0">
                <a:solidFill>
                  <a:srgbClr val="CC00CC"/>
                </a:solidFill>
                <a:latin typeface="宋体" panose="02010600030101010101" pitchFamily="2" charset="-122"/>
              </a:rPr>
              <a:t>级、</a:t>
            </a:r>
            <a:r>
              <a:rPr lang="en-US" altLang="zh-CN" sz="2000" b="1" dirty="0">
                <a:solidFill>
                  <a:srgbClr val="CC00CC"/>
                </a:solidFill>
                <a:latin typeface="宋体" panose="02010600030101010101" pitchFamily="2" charset="-122"/>
              </a:rPr>
              <a:t>8</a:t>
            </a:r>
            <a:r>
              <a:rPr lang="zh-CN" altLang="en-US" sz="2000" b="1" dirty="0">
                <a:solidFill>
                  <a:srgbClr val="CC00CC"/>
                </a:solidFill>
                <a:latin typeface="宋体" panose="02010600030101010101" pitchFamily="2" charset="-122"/>
              </a:rPr>
              <a:t>级和</a:t>
            </a:r>
            <a:r>
              <a:rPr lang="en-US" altLang="zh-CN" sz="2000" b="1" dirty="0">
                <a:solidFill>
                  <a:srgbClr val="CC00CC"/>
                </a:solidFill>
                <a:latin typeface="宋体" panose="02010600030101010101" pitchFamily="2" charset="-122"/>
              </a:rPr>
              <a:t>7</a:t>
            </a:r>
            <a:r>
              <a:rPr lang="zh-CN" altLang="en-US" sz="2000" b="1" dirty="0">
                <a:solidFill>
                  <a:srgbClr val="CC00CC"/>
                </a:solidFill>
                <a:latin typeface="宋体" panose="02010600030101010101" pitchFamily="2" charset="-122"/>
              </a:rPr>
              <a:t>级。</a:t>
            </a:r>
            <a:endParaRPr lang="zh-CN" altLang="en-US" sz="2000" b="1" dirty="0">
              <a:solidFill>
                <a:srgbClr val="CC00CC"/>
              </a:solidFill>
              <a:latin typeface="宋体" panose="02010600030101010101" pitchFamily="2" charset="-122"/>
            </a:endParaRPr>
          </a:p>
        </p:txBody>
      </p:sp>
      <p:pic>
        <p:nvPicPr>
          <p:cNvPr id="88556" name="Picture 49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7173" y="2897988"/>
            <a:ext cx="7834299" cy="1332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558" name="Picture 4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6596" y="4230508"/>
            <a:ext cx="65722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2306"/>
                                        </p:tgtEl>
                                        <p:attrNameLst>
                                          <p:attrName>style.visibility</p:attrName>
                                        </p:attrNameLst>
                                      </p:cBhvr>
                                      <p:to>
                                        <p:strVal val="visible"/>
                                      </p:to>
                                    </p:set>
                                    <p:animEffect transition="in" filter="wipe(left)">
                                      <p:cBhvr>
                                        <p:cTn id="7" dur="2000"/>
                                        <p:tgtEl>
                                          <p:spTgt spid="1823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2309"/>
                                        </p:tgtEl>
                                        <p:attrNameLst>
                                          <p:attrName>style.visibility</p:attrName>
                                        </p:attrNameLst>
                                      </p:cBhvr>
                                      <p:to>
                                        <p:strVal val="visible"/>
                                      </p:to>
                                    </p:set>
                                    <p:animEffect transition="in" filter="wipe(left)">
                                      <p:cBhvr>
                                        <p:cTn id="12" dur="2000"/>
                                        <p:tgtEl>
                                          <p:spTgt spid="1823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2310"/>
                                        </p:tgtEl>
                                        <p:attrNameLst>
                                          <p:attrName>style.visibility</p:attrName>
                                        </p:attrNameLst>
                                      </p:cBhvr>
                                      <p:to>
                                        <p:strVal val="visible"/>
                                      </p:to>
                                    </p:set>
                                    <p:animEffect transition="in" filter="wipe(left)">
                                      <p:cBhvr>
                                        <p:cTn id="17" dur="2000"/>
                                        <p:tgtEl>
                                          <p:spTgt spid="1823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8556"/>
                                        </p:tgtEl>
                                        <p:attrNameLst>
                                          <p:attrName>style.visibility</p:attrName>
                                        </p:attrNameLst>
                                      </p:cBhvr>
                                      <p:to>
                                        <p:strVal val="visible"/>
                                      </p:to>
                                    </p:set>
                                    <p:animEffect transition="in" filter="wipe(left)">
                                      <p:cBhvr>
                                        <p:cTn id="22" dur="500"/>
                                        <p:tgtEl>
                                          <p:spTgt spid="885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8558"/>
                                        </p:tgtEl>
                                        <p:attrNameLst>
                                          <p:attrName>style.visibility</p:attrName>
                                        </p:attrNameLst>
                                      </p:cBhvr>
                                      <p:to>
                                        <p:strVal val="visible"/>
                                      </p:to>
                                    </p:set>
                                    <p:animEffect transition="in" filter="wipe(left)">
                                      <p:cBhvr>
                                        <p:cTn id="27" dur="500"/>
                                        <p:tgtEl>
                                          <p:spTgt spid="885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2316"/>
                                        </p:tgtEl>
                                        <p:attrNameLst>
                                          <p:attrName>style.visibility</p:attrName>
                                        </p:attrNameLst>
                                      </p:cBhvr>
                                      <p:to>
                                        <p:strVal val="visible"/>
                                      </p:to>
                                    </p:set>
                                    <p:animEffect transition="in" filter="wipe(left)">
                                      <p:cBhvr>
                                        <p:cTn id="32" dur="2000"/>
                                        <p:tgtEl>
                                          <p:spTgt spid="182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06" grpId="0" autoUpdateAnimBg="0"/>
      <p:bldP spid="182309" grpId="0"/>
      <p:bldP spid="182310" grpId="0"/>
      <p:bldP spid="18231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EA3CCF3A-971A-41F4-8050-BC3981AF3F62}" type="slidenum">
              <a:rPr lang="en-US" altLang="zh-CN" sz="1400" smtClean="0"/>
            </a:fld>
            <a:endParaRPr lang="en-US" altLang="zh-CN" sz="1400" smtClean="0"/>
          </a:p>
        </p:txBody>
      </p:sp>
      <p:sp>
        <p:nvSpPr>
          <p:cNvPr id="193540" name="Text Box 4"/>
          <p:cNvSpPr txBox="1">
            <a:spLocks noChangeArrowheads="1"/>
          </p:cNvSpPr>
          <p:nvPr/>
        </p:nvSpPr>
        <p:spPr bwMode="auto">
          <a:xfrm>
            <a:off x="1028564" y="895971"/>
            <a:ext cx="66247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a:t>
            </a:r>
            <a:r>
              <a:rPr lang="en-US" altLang="zh-CN" sz="2400" b="1" dirty="0"/>
              <a:t>2</a:t>
            </a:r>
            <a:r>
              <a:rPr lang="zh-CN" altLang="en-US" sz="2400" b="1" dirty="0"/>
              <a:t>） 确定轴齿轮的检验偏差项目及其允许值</a:t>
            </a:r>
            <a:endParaRPr lang="zh-CN" altLang="en-US" sz="2400" b="1" dirty="0"/>
          </a:p>
        </p:txBody>
      </p:sp>
      <p:sp>
        <p:nvSpPr>
          <p:cNvPr id="193543" name="Text Box 7"/>
          <p:cNvSpPr txBox="1">
            <a:spLocks noChangeArrowheads="1"/>
          </p:cNvSpPr>
          <p:nvPr/>
        </p:nvSpPr>
        <p:spPr bwMode="auto">
          <a:xfrm>
            <a:off x="1240185" y="2071700"/>
            <a:ext cx="795747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由表</a:t>
            </a:r>
            <a:r>
              <a:rPr lang="en-US" altLang="zh-CN" sz="2400" b="1" dirty="0"/>
              <a:t>10.1</a:t>
            </a:r>
            <a:r>
              <a:rPr lang="zh-CN" altLang="en-US" sz="2400" b="1" dirty="0"/>
              <a:t>和表</a:t>
            </a:r>
            <a:r>
              <a:rPr lang="en-US" altLang="zh-CN" sz="2400" b="1" dirty="0"/>
              <a:t>10.2</a:t>
            </a:r>
            <a:r>
              <a:rPr lang="zh-CN" altLang="en-US" sz="2400" b="1" dirty="0"/>
              <a:t>得检验偏差项目允许值分别为：</a:t>
            </a:r>
            <a:endParaRPr lang="zh-CN" altLang="en-US" sz="2400" b="1" dirty="0"/>
          </a:p>
        </p:txBody>
      </p:sp>
      <p:pic>
        <p:nvPicPr>
          <p:cNvPr id="89334" name="Picture 24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96289" y="1353171"/>
            <a:ext cx="8105775"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336" name="Picture 2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675" y="2703739"/>
            <a:ext cx="5738589" cy="3137529"/>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3540"/>
                                        </p:tgtEl>
                                        <p:attrNameLst>
                                          <p:attrName>style.visibility</p:attrName>
                                        </p:attrNameLst>
                                      </p:cBhvr>
                                      <p:to>
                                        <p:strVal val="visible"/>
                                      </p:to>
                                    </p:set>
                                    <p:animEffect transition="in" filter="wipe(left)">
                                      <p:cBhvr>
                                        <p:cTn id="7" dur="500"/>
                                        <p:tgtEl>
                                          <p:spTgt spid="1935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334"/>
                                        </p:tgtEl>
                                        <p:attrNameLst>
                                          <p:attrName>style.visibility</p:attrName>
                                        </p:attrNameLst>
                                      </p:cBhvr>
                                      <p:to>
                                        <p:strVal val="visible"/>
                                      </p:to>
                                    </p:set>
                                    <p:animEffect transition="in" filter="wipe(left)">
                                      <p:cBhvr>
                                        <p:cTn id="12" dur="500"/>
                                        <p:tgtEl>
                                          <p:spTgt spid="893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3543"/>
                                        </p:tgtEl>
                                        <p:attrNameLst>
                                          <p:attrName>style.visibility</p:attrName>
                                        </p:attrNameLst>
                                      </p:cBhvr>
                                      <p:to>
                                        <p:strVal val="visible"/>
                                      </p:to>
                                    </p:set>
                                    <p:animEffect transition="in" filter="wipe(left)">
                                      <p:cBhvr>
                                        <p:cTn id="17" dur="2000"/>
                                        <p:tgtEl>
                                          <p:spTgt spid="1935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9336"/>
                                        </p:tgtEl>
                                        <p:attrNameLst>
                                          <p:attrName>style.visibility</p:attrName>
                                        </p:attrNameLst>
                                      </p:cBhvr>
                                      <p:to>
                                        <p:strVal val="visible"/>
                                      </p:to>
                                    </p:set>
                                    <p:animEffect transition="in" filter="wipe(left)">
                                      <p:cBhvr>
                                        <p:cTn id="22" dur="500"/>
                                        <p:tgtEl>
                                          <p:spTgt spid="89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0" grpId="0"/>
      <p:bldP spid="19354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043FCCF3-11AD-4215-B101-4A1EFDDCC9F9}" type="slidenum">
              <a:rPr lang="en-US" altLang="zh-CN" sz="1400" smtClean="0"/>
            </a:fld>
            <a:endParaRPr lang="en-US" altLang="zh-CN" sz="1400" smtClean="0"/>
          </a:p>
        </p:txBody>
      </p:sp>
      <p:sp>
        <p:nvSpPr>
          <p:cNvPr id="194564" name="Text Box 4"/>
          <p:cNvSpPr txBox="1">
            <a:spLocks noChangeArrowheads="1"/>
          </p:cNvSpPr>
          <p:nvPr/>
        </p:nvSpPr>
        <p:spPr bwMode="auto">
          <a:xfrm>
            <a:off x="1354996" y="760623"/>
            <a:ext cx="5277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a:t>
            </a:r>
            <a:r>
              <a:rPr lang="en-US" altLang="zh-CN" sz="2400" b="1" dirty="0"/>
              <a:t>3</a:t>
            </a:r>
            <a:r>
              <a:rPr lang="zh-CN" altLang="en-US" sz="2400" b="1" dirty="0"/>
              <a:t>） 确定齿轮齿厚上、下偏差</a:t>
            </a:r>
            <a:endParaRPr lang="zh-CN" altLang="en-US" sz="2400" b="1" dirty="0"/>
          </a:p>
        </p:txBody>
      </p:sp>
      <p:sp>
        <p:nvSpPr>
          <p:cNvPr id="194565" name="Text Box 5"/>
          <p:cNvSpPr txBox="1">
            <a:spLocks noChangeArrowheads="1"/>
          </p:cNvSpPr>
          <p:nvPr/>
        </p:nvSpPr>
        <p:spPr bwMode="auto">
          <a:xfrm>
            <a:off x="1568221" y="1228911"/>
            <a:ext cx="577162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t>法向最小侧隙由式</a:t>
            </a:r>
            <a:r>
              <a:rPr lang="en-US" altLang="zh-CN" sz="2400" b="1" dirty="0"/>
              <a:t>10.2</a:t>
            </a:r>
            <a:r>
              <a:rPr lang="zh-CN" altLang="en-US" sz="2400" b="1" dirty="0"/>
              <a:t>确定：</a:t>
            </a:r>
            <a:endParaRPr lang="zh-CN" altLang="en-US" sz="2400" b="1" dirty="0"/>
          </a:p>
        </p:txBody>
      </p:sp>
      <p:sp>
        <p:nvSpPr>
          <p:cNvPr id="194569" name="Text Box 9"/>
          <p:cNvSpPr txBox="1">
            <a:spLocks noChangeArrowheads="1"/>
          </p:cNvSpPr>
          <p:nvPr/>
        </p:nvSpPr>
        <p:spPr bwMode="auto">
          <a:xfrm>
            <a:off x="920149" y="3212976"/>
            <a:ext cx="702118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t>        确定</a:t>
            </a:r>
            <a:r>
              <a:rPr lang="zh-CN" altLang="en-US" sz="2400" b="1" dirty="0"/>
              <a:t>补偿齿轮和箱体制造、安装误差所引起的侧隙减小量：</a:t>
            </a:r>
            <a:endParaRPr lang="zh-CN" altLang="en-US" sz="2400" b="1" dirty="0"/>
          </a:p>
        </p:txBody>
      </p:sp>
      <p:pic>
        <p:nvPicPr>
          <p:cNvPr id="90361" name="Picture 24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40229" y="1736812"/>
            <a:ext cx="5627605" cy="140287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364" name="Picture 2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1237" y="4137309"/>
            <a:ext cx="6131660" cy="173996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564"/>
                                        </p:tgtEl>
                                        <p:attrNameLst>
                                          <p:attrName>style.visibility</p:attrName>
                                        </p:attrNameLst>
                                      </p:cBhvr>
                                      <p:to>
                                        <p:strVal val="visible"/>
                                      </p:to>
                                    </p:set>
                                    <p:animEffect transition="in" filter="wipe(left)">
                                      <p:cBhvr>
                                        <p:cTn id="7" dur="500"/>
                                        <p:tgtEl>
                                          <p:spTgt spid="194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65"/>
                                        </p:tgtEl>
                                        <p:attrNameLst>
                                          <p:attrName>style.visibility</p:attrName>
                                        </p:attrNameLst>
                                      </p:cBhvr>
                                      <p:to>
                                        <p:strVal val="visible"/>
                                      </p:to>
                                    </p:set>
                                    <p:animEffect transition="in" filter="wipe(left)">
                                      <p:cBhvr>
                                        <p:cTn id="12" dur="2000"/>
                                        <p:tgtEl>
                                          <p:spTgt spid="1945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0361"/>
                                        </p:tgtEl>
                                        <p:attrNameLst>
                                          <p:attrName>style.visibility</p:attrName>
                                        </p:attrNameLst>
                                      </p:cBhvr>
                                      <p:to>
                                        <p:strVal val="visible"/>
                                      </p:to>
                                    </p:set>
                                    <p:animEffect transition="in" filter="wipe(left)">
                                      <p:cBhvr>
                                        <p:cTn id="17" dur="500"/>
                                        <p:tgtEl>
                                          <p:spTgt spid="903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69"/>
                                        </p:tgtEl>
                                        <p:attrNameLst>
                                          <p:attrName>style.visibility</p:attrName>
                                        </p:attrNameLst>
                                      </p:cBhvr>
                                      <p:to>
                                        <p:strVal val="visible"/>
                                      </p:to>
                                    </p:set>
                                    <p:animEffect transition="in" filter="wipe(left)">
                                      <p:cBhvr>
                                        <p:cTn id="22" dur="2000"/>
                                        <p:tgtEl>
                                          <p:spTgt spid="19456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0364"/>
                                        </p:tgtEl>
                                        <p:attrNameLst>
                                          <p:attrName>style.visibility</p:attrName>
                                        </p:attrNameLst>
                                      </p:cBhvr>
                                      <p:to>
                                        <p:strVal val="visible"/>
                                      </p:to>
                                    </p:set>
                                    <p:animEffect transition="in" filter="wipe(left)">
                                      <p:cBhvr>
                                        <p:cTn id="27" dur="500"/>
                                        <p:tgtEl>
                                          <p:spTgt spid="90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4" grpId="0"/>
      <p:bldP spid="194565" grpId="0"/>
      <p:bldP spid="19456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879C2C68-8B28-4B9F-ABD6-1ACF14D28343}" type="slidenum">
              <a:rPr lang="en-US" altLang="zh-CN" sz="1400" smtClean="0"/>
            </a:fld>
            <a:endParaRPr lang="en-US" altLang="zh-CN" sz="1400" smtClean="0"/>
          </a:p>
        </p:txBody>
      </p:sp>
      <p:sp>
        <p:nvSpPr>
          <p:cNvPr id="195588" name="Text Box 4"/>
          <p:cNvSpPr txBox="1">
            <a:spLocks noChangeArrowheads="1"/>
          </p:cNvSpPr>
          <p:nvPr/>
        </p:nvSpPr>
        <p:spPr bwMode="auto">
          <a:xfrm>
            <a:off x="1275007" y="610455"/>
            <a:ext cx="72153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中心距极限偏差由表</a:t>
            </a:r>
            <a:r>
              <a:rPr lang="en-US" altLang="zh-CN" sz="2000" b="1" dirty="0"/>
              <a:t>10.8</a:t>
            </a:r>
            <a:r>
              <a:rPr lang="zh-CN" altLang="en-US" sz="2000" b="1" dirty="0"/>
              <a:t>查得：</a:t>
            </a:r>
            <a:r>
              <a:rPr lang="en-US" altLang="zh-CN" sz="2000" b="1" i="1" dirty="0" err="1"/>
              <a:t>f</a:t>
            </a:r>
            <a:r>
              <a:rPr lang="en-US" altLang="zh-CN" sz="2000" b="1" i="1" baseline="-25000" dirty="0" err="1">
                <a:latin typeface="Segoe UI" panose="020B0502040204020203" pitchFamily="34" charset="0"/>
                <a:cs typeface="Segoe UI" panose="020B0502040204020203" pitchFamily="34" charset="0"/>
              </a:rPr>
              <a:t>a</a:t>
            </a:r>
            <a:r>
              <a:rPr lang="en-US" altLang="zh-CN" sz="2000" b="1" baseline="-25000" dirty="0"/>
              <a:t> </a:t>
            </a:r>
            <a:r>
              <a:rPr lang="en-US" altLang="zh-CN" sz="2000" b="1" dirty="0"/>
              <a:t>= 31.5</a:t>
            </a:r>
            <a:r>
              <a:rPr lang="el-GR" altLang="zh-CN" sz="2000" b="1" dirty="0">
                <a:cs typeface="Arial" panose="020B0604020202020204" pitchFamily="34" charset="0"/>
              </a:rPr>
              <a:t>μ</a:t>
            </a:r>
            <a:r>
              <a:rPr lang="en-US" altLang="zh-CN" sz="2000" b="1" dirty="0">
                <a:cs typeface="Arial" panose="020B0604020202020204" pitchFamily="34" charset="0"/>
              </a:rPr>
              <a:t>m</a:t>
            </a:r>
            <a:r>
              <a:rPr lang="zh-CN" altLang="en-US" sz="2000" b="1" dirty="0">
                <a:cs typeface="Arial" panose="020B0604020202020204" pitchFamily="34" charset="0"/>
              </a:rPr>
              <a:t>。</a:t>
            </a:r>
            <a:endParaRPr lang="zh-CN" altLang="el-GR" sz="2000" b="1" baseline="-25000" dirty="0">
              <a:cs typeface="Arial" panose="020B0604020202020204" pitchFamily="34" charset="0"/>
            </a:endParaRPr>
          </a:p>
        </p:txBody>
      </p:sp>
      <p:sp>
        <p:nvSpPr>
          <p:cNvPr id="195589" name="Text Box 5"/>
          <p:cNvSpPr txBox="1">
            <a:spLocks noChangeArrowheads="1"/>
          </p:cNvSpPr>
          <p:nvPr/>
        </p:nvSpPr>
        <p:spPr bwMode="auto">
          <a:xfrm>
            <a:off x="1275007" y="977823"/>
            <a:ext cx="425405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齿厚上偏差由式</a:t>
            </a:r>
            <a:r>
              <a:rPr lang="en-US" altLang="zh-CN" sz="2000" b="1" dirty="0"/>
              <a:t>10.5</a:t>
            </a:r>
            <a:r>
              <a:rPr lang="zh-CN" altLang="en-US" sz="2000" b="1" dirty="0"/>
              <a:t>确定：</a:t>
            </a:r>
            <a:endParaRPr lang="zh-CN" altLang="en-US" sz="2000" b="1" dirty="0"/>
          </a:p>
        </p:txBody>
      </p:sp>
      <p:sp>
        <p:nvSpPr>
          <p:cNvPr id="195592" name="Text Box 8"/>
          <p:cNvSpPr txBox="1">
            <a:spLocks noChangeArrowheads="1"/>
          </p:cNvSpPr>
          <p:nvPr/>
        </p:nvSpPr>
        <p:spPr bwMode="auto">
          <a:xfrm>
            <a:off x="1208584" y="2706015"/>
            <a:ext cx="47977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齿厚公差由式</a:t>
            </a:r>
            <a:r>
              <a:rPr lang="en-US" altLang="zh-CN" sz="2000" b="1" dirty="0"/>
              <a:t>10.7</a:t>
            </a:r>
            <a:r>
              <a:rPr lang="zh-CN" altLang="en-US" sz="2000" b="1" dirty="0"/>
              <a:t>确定：</a:t>
            </a:r>
            <a:endParaRPr lang="zh-CN" altLang="en-US" sz="2000" b="1" dirty="0"/>
          </a:p>
        </p:txBody>
      </p:sp>
      <p:sp>
        <p:nvSpPr>
          <p:cNvPr id="195594" name="Text Box 10"/>
          <p:cNvSpPr txBox="1">
            <a:spLocks noChangeArrowheads="1"/>
          </p:cNvSpPr>
          <p:nvPr/>
        </p:nvSpPr>
        <p:spPr bwMode="auto">
          <a:xfrm>
            <a:off x="1208584" y="2269901"/>
            <a:ext cx="77768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切齿径向进刀公差由表</a:t>
            </a:r>
            <a:r>
              <a:rPr lang="en-US" altLang="zh-CN" sz="2000" b="1" dirty="0"/>
              <a:t>10.7</a:t>
            </a:r>
            <a:r>
              <a:rPr lang="zh-CN" altLang="en-US" sz="2000" b="1" dirty="0"/>
              <a:t>查得</a:t>
            </a:r>
            <a:r>
              <a:rPr lang="zh-CN" altLang="en-US" sz="2000" b="1" dirty="0" smtClean="0"/>
              <a:t>：</a:t>
            </a:r>
            <a:r>
              <a:rPr lang="en-US" altLang="zh-CN" sz="2000" b="1" i="1" dirty="0" err="1" smtClean="0"/>
              <a:t>b</a:t>
            </a:r>
            <a:r>
              <a:rPr lang="en-US" altLang="zh-CN" sz="2000" b="1" baseline="-25000" dirty="0" err="1" smtClean="0"/>
              <a:t>r</a:t>
            </a:r>
            <a:r>
              <a:rPr lang="en-US" altLang="zh-CN" sz="2000" b="1" dirty="0" smtClean="0"/>
              <a:t>=1.26IT9=1.26</a:t>
            </a:r>
            <a:r>
              <a:rPr lang="en-US" altLang="zh-CN" sz="2000" b="1" dirty="0" smtClean="0">
                <a:latin typeface="BatangChe" panose="02030609000101010101" pitchFamily="49" charset="-127"/>
                <a:ea typeface="BatangChe" panose="02030609000101010101" pitchFamily="49" charset="-127"/>
              </a:rPr>
              <a:t>×74 </a:t>
            </a:r>
            <a:r>
              <a:rPr lang="en-US" altLang="zh-CN" sz="2000" b="1" dirty="0"/>
              <a:t>=93.24</a:t>
            </a:r>
            <a:r>
              <a:rPr lang="el-GR" altLang="zh-CN" sz="2000" b="1" dirty="0">
                <a:cs typeface="Arial" panose="020B0604020202020204" pitchFamily="34" charset="0"/>
              </a:rPr>
              <a:t>μ</a:t>
            </a:r>
            <a:r>
              <a:rPr lang="en-US" altLang="zh-CN" sz="2000" b="1" dirty="0">
                <a:cs typeface="Arial" panose="020B0604020202020204" pitchFamily="34" charset="0"/>
              </a:rPr>
              <a:t>m</a:t>
            </a:r>
            <a:r>
              <a:rPr lang="zh-CN" altLang="en-US" sz="2000" b="1" dirty="0">
                <a:cs typeface="Arial" panose="020B0604020202020204" pitchFamily="34" charset="0"/>
              </a:rPr>
              <a:t>。</a:t>
            </a:r>
            <a:endParaRPr lang="zh-CN" altLang="el-GR" sz="2000" b="1" dirty="0">
              <a:cs typeface="Arial" panose="020B0604020202020204" pitchFamily="34" charset="0"/>
            </a:endParaRPr>
          </a:p>
        </p:txBody>
      </p:sp>
      <p:sp>
        <p:nvSpPr>
          <p:cNvPr id="195595" name="Text Box 11"/>
          <p:cNvSpPr txBox="1">
            <a:spLocks noChangeArrowheads="1"/>
          </p:cNvSpPr>
          <p:nvPr/>
        </p:nvSpPr>
        <p:spPr bwMode="auto">
          <a:xfrm>
            <a:off x="1244588" y="3810795"/>
            <a:ext cx="577162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齿厚下偏差由式</a:t>
            </a:r>
            <a:r>
              <a:rPr lang="en-US" altLang="zh-CN" sz="2000" b="1" dirty="0"/>
              <a:t>10.6</a:t>
            </a:r>
            <a:r>
              <a:rPr lang="zh-CN" altLang="en-US" sz="2000" b="1" dirty="0"/>
              <a:t>确定：</a:t>
            </a:r>
            <a:endParaRPr lang="zh-CN" altLang="en-US" sz="2000" b="1" dirty="0"/>
          </a:p>
        </p:txBody>
      </p:sp>
      <p:sp>
        <p:nvSpPr>
          <p:cNvPr id="195597" name="Text Box 13"/>
          <p:cNvSpPr txBox="1">
            <a:spLocks noChangeArrowheads="1"/>
          </p:cNvSpPr>
          <p:nvPr/>
        </p:nvSpPr>
        <p:spPr bwMode="auto">
          <a:xfrm>
            <a:off x="1064568" y="4937102"/>
            <a:ext cx="655272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a:t>
            </a:r>
            <a:r>
              <a:rPr lang="en-US" altLang="zh-CN" sz="2000" b="1" dirty="0"/>
              <a:t>4</a:t>
            </a:r>
            <a:r>
              <a:rPr lang="zh-CN" altLang="en-US" sz="2000" b="1" dirty="0"/>
              <a:t>） 确定公称法向公法线长度及其上、下偏差</a:t>
            </a:r>
            <a:endParaRPr lang="zh-CN" altLang="en-US" sz="2000" b="1" dirty="0"/>
          </a:p>
        </p:txBody>
      </p:sp>
      <p:sp>
        <p:nvSpPr>
          <p:cNvPr id="195598" name="Text Box 14"/>
          <p:cNvSpPr txBox="1">
            <a:spLocks noChangeArrowheads="1"/>
          </p:cNvSpPr>
          <p:nvPr/>
        </p:nvSpPr>
        <p:spPr bwMode="auto">
          <a:xfrm>
            <a:off x="740532" y="5298303"/>
            <a:ext cx="752483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dirty="0"/>
              <a:t>      </a:t>
            </a:r>
            <a:r>
              <a:rPr lang="en-US" altLang="zh-CN" sz="2000" b="1" dirty="0" smtClean="0"/>
              <a:t>  </a:t>
            </a:r>
            <a:r>
              <a:rPr lang="zh-CN" altLang="en-US" sz="2000" b="1" dirty="0"/>
              <a:t>由于本</a:t>
            </a:r>
            <a:r>
              <a:rPr lang="zh-CN" altLang="en-US" sz="2000" b="1" dirty="0" smtClean="0"/>
              <a:t>例 </a:t>
            </a:r>
            <a:r>
              <a:rPr lang="en-US" altLang="zh-CN" sz="2000" b="1" i="1" dirty="0" err="1" smtClean="0"/>
              <a:t>m</a:t>
            </a:r>
            <a:r>
              <a:rPr lang="en-US" altLang="zh-CN" sz="2000" b="1" baseline="-25000" dirty="0" err="1" smtClean="0"/>
              <a:t>n</a:t>
            </a:r>
            <a:r>
              <a:rPr lang="en-US" altLang="zh-CN" sz="2000" b="1" dirty="0" smtClean="0"/>
              <a:t>= 3 ,</a:t>
            </a:r>
            <a:r>
              <a:rPr lang="zh-CN" altLang="en-US" sz="2000" b="1" dirty="0"/>
              <a:t>测量公法线长度比较方便，因此采用公法线长度偏差检验侧隙指标。</a:t>
            </a:r>
            <a:endParaRPr lang="zh-CN" altLang="en-US" sz="2000" b="1" dirty="0"/>
          </a:p>
        </p:txBody>
      </p:sp>
      <p:pic>
        <p:nvPicPr>
          <p:cNvPr id="91510" name="Picture 37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5737" y="1422065"/>
            <a:ext cx="7305675" cy="7239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514" name="Picture 3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8604" y="3212207"/>
            <a:ext cx="7248525" cy="5048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516" name="Picture 3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803" y="4286008"/>
            <a:ext cx="6044481" cy="511144"/>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5588"/>
                                        </p:tgtEl>
                                        <p:attrNameLst>
                                          <p:attrName>style.visibility</p:attrName>
                                        </p:attrNameLst>
                                      </p:cBhvr>
                                      <p:to>
                                        <p:strVal val="visible"/>
                                      </p:to>
                                    </p:set>
                                    <p:animEffect transition="in" filter="wipe(left)">
                                      <p:cBhvr>
                                        <p:cTn id="7" dur="2000"/>
                                        <p:tgtEl>
                                          <p:spTgt spid="1955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5589"/>
                                        </p:tgtEl>
                                        <p:attrNameLst>
                                          <p:attrName>style.visibility</p:attrName>
                                        </p:attrNameLst>
                                      </p:cBhvr>
                                      <p:to>
                                        <p:strVal val="visible"/>
                                      </p:to>
                                    </p:set>
                                    <p:animEffect transition="in" filter="wipe(left)">
                                      <p:cBhvr>
                                        <p:cTn id="12" dur="2000"/>
                                        <p:tgtEl>
                                          <p:spTgt spid="1955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1510"/>
                                        </p:tgtEl>
                                        <p:attrNameLst>
                                          <p:attrName>style.visibility</p:attrName>
                                        </p:attrNameLst>
                                      </p:cBhvr>
                                      <p:to>
                                        <p:strVal val="visible"/>
                                      </p:to>
                                    </p:set>
                                    <p:animEffect transition="in" filter="wipe(left)">
                                      <p:cBhvr>
                                        <p:cTn id="17" dur="500"/>
                                        <p:tgtEl>
                                          <p:spTgt spid="9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5594"/>
                                        </p:tgtEl>
                                        <p:attrNameLst>
                                          <p:attrName>style.visibility</p:attrName>
                                        </p:attrNameLst>
                                      </p:cBhvr>
                                      <p:to>
                                        <p:strVal val="visible"/>
                                      </p:to>
                                    </p:set>
                                    <p:animEffect transition="in" filter="wipe(left)">
                                      <p:cBhvr>
                                        <p:cTn id="22" dur="2000"/>
                                        <p:tgtEl>
                                          <p:spTgt spid="19559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5592"/>
                                        </p:tgtEl>
                                        <p:attrNameLst>
                                          <p:attrName>style.visibility</p:attrName>
                                        </p:attrNameLst>
                                      </p:cBhvr>
                                      <p:to>
                                        <p:strVal val="visible"/>
                                      </p:to>
                                    </p:set>
                                    <p:animEffect transition="in" filter="wipe(left)">
                                      <p:cBhvr>
                                        <p:cTn id="27" dur="2000"/>
                                        <p:tgtEl>
                                          <p:spTgt spid="19559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1514"/>
                                        </p:tgtEl>
                                        <p:attrNameLst>
                                          <p:attrName>style.visibility</p:attrName>
                                        </p:attrNameLst>
                                      </p:cBhvr>
                                      <p:to>
                                        <p:strVal val="visible"/>
                                      </p:to>
                                    </p:set>
                                    <p:animEffect transition="in" filter="wipe(left)">
                                      <p:cBhvr>
                                        <p:cTn id="32" dur="500"/>
                                        <p:tgtEl>
                                          <p:spTgt spid="915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5595"/>
                                        </p:tgtEl>
                                        <p:attrNameLst>
                                          <p:attrName>style.visibility</p:attrName>
                                        </p:attrNameLst>
                                      </p:cBhvr>
                                      <p:to>
                                        <p:strVal val="visible"/>
                                      </p:to>
                                    </p:set>
                                    <p:animEffect transition="in" filter="wipe(left)">
                                      <p:cBhvr>
                                        <p:cTn id="37" dur="2000"/>
                                        <p:tgtEl>
                                          <p:spTgt spid="19559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1516"/>
                                        </p:tgtEl>
                                        <p:attrNameLst>
                                          <p:attrName>style.visibility</p:attrName>
                                        </p:attrNameLst>
                                      </p:cBhvr>
                                      <p:to>
                                        <p:strVal val="visible"/>
                                      </p:to>
                                    </p:set>
                                    <p:animEffect transition="in" filter="wipe(left)">
                                      <p:cBhvr>
                                        <p:cTn id="42" dur="500"/>
                                        <p:tgtEl>
                                          <p:spTgt spid="915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5597"/>
                                        </p:tgtEl>
                                        <p:attrNameLst>
                                          <p:attrName>style.visibility</p:attrName>
                                        </p:attrNameLst>
                                      </p:cBhvr>
                                      <p:to>
                                        <p:strVal val="visible"/>
                                      </p:to>
                                    </p:set>
                                    <p:animEffect transition="in" filter="wipe(left)">
                                      <p:cBhvr>
                                        <p:cTn id="47" dur="2000"/>
                                        <p:tgtEl>
                                          <p:spTgt spid="19559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5598"/>
                                        </p:tgtEl>
                                        <p:attrNameLst>
                                          <p:attrName>style.visibility</p:attrName>
                                        </p:attrNameLst>
                                      </p:cBhvr>
                                      <p:to>
                                        <p:strVal val="visible"/>
                                      </p:to>
                                    </p:set>
                                    <p:animEffect transition="in" filter="wipe(left)">
                                      <p:cBhvr>
                                        <p:cTn id="52" dur="2000"/>
                                        <p:tgtEl>
                                          <p:spTgt spid="195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p:bldP spid="195589" grpId="0"/>
      <p:bldP spid="195592" grpId="0"/>
      <p:bldP spid="195594" grpId="0"/>
      <p:bldP spid="195595" grpId="0"/>
      <p:bldP spid="195597" grpId="0"/>
      <p:bldP spid="19559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066C248B-54E8-4278-B0FF-DCD46069E6F2}" type="slidenum">
              <a:rPr lang="en-US" altLang="zh-CN" sz="1400" smtClean="0"/>
            </a:fld>
            <a:endParaRPr lang="en-US" altLang="zh-CN" sz="1400" smtClean="0"/>
          </a:p>
        </p:txBody>
      </p:sp>
      <p:sp>
        <p:nvSpPr>
          <p:cNvPr id="196612" name="Text Box 4"/>
          <p:cNvSpPr txBox="1">
            <a:spLocks noChangeArrowheads="1"/>
          </p:cNvSpPr>
          <p:nvPr/>
        </p:nvSpPr>
        <p:spPr bwMode="auto">
          <a:xfrm>
            <a:off x="889863" y="558261"/>
            <a:ext cx="759152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a:t>
            </a:r>
            <a:r>
              <a:rPr lang="zh-CN" altLang="en-US" sz="2400" b="1" dirty="0" smtClean="0"/>
              <a:t>本</a:t>
            </a:r>
            <a:r>
              <a:rPr lang="zh-CN" altLang="en-US" sz="2400" b="1" dirty="0"/>
              <a:t>例为斜齿轮，其测量时跨齿数</a:t>
            </a:r>
            <a:r>
              <a:rPr lang="en-US" altLang="zh-CN" sz="2400" b="1" i="1" dirty="0"/>
              <a:t>k</a:t>
            </a:r>
            <a:r>
              <a:rPr lang="zh-CN" altLang="en-US" sz="2400" b="1" dirty="0"/>
              <a:t>和公称法向公法线长度</a:t>
            </a:r>
            <a:r>
              <a:rPr lang="en-US" altLang="zh-CN" sz="2400" b="1" i="1" dirty="0" err="1"/>
              <a:t>W</a:t>
            </a:r>
            <a:r>
              <a:rPr lang="en-US" altLang="zh-CN" sz="2400" b="1" baseline="-25000" dirty="0" err="1"/>
              <a:t>n</a:t>
            </a:r>
            <a:r>
              <a:rPr lang="zh-CN" altLang="en-US" sz="2400" b="1" dirty="0"/>
              <a:t>的计算公式为：</a:t>
            </a:r>
            <a:endParaRPr lang="zh-CN" altLang="en-US" sz="2400" b="1" baseline="-25000" dirty="0"/>
          </a:p>
        </p:txBody>
      </p:sp>
      <p:pic>
        <p:nvPicPr>
          <p:cNvPr id="93013" name="Picture 85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484948" y="1016732"/>
            <a:ext cx="211455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14" name="Picture 8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922" y="1426865"/>
            <a:ext cx="50863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21" name="Picture 8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189" y="2016832"/>
            <a:ext cx="63150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24" name="Picture 8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6254" y="2852936"/>
            <a:ext cx="4552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25" name="Picture 8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8222" y="3356992"/>
            <a:ext cx="61531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28" name="Picture 8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8604" y="4248150"/>
            <a:ext cx="5219700" cy="533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029" name="Picture 8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5515" y="4955071"/>
            <a:ext cx="6362700" cy="138112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612"/>
                                        </p:tgtEl>
                                        <p:attrNameLst>
                                          <p:attrName>style.visibility</p:attrName>
                                        </p:attrNameLst>
                                      </p:cBhvr>
                                      <p:to>
                                        <p:strVal val="visible"/>
                                      </p:to>
                                    </p:set>
                                    <p:animEffect transition="in" filter="wipe(left)">
                                      <p:cBhvr>
                                        <p:cTn id="7" dur="500"/>
                                        <p:tgtEl>
                                          <p:spTgt spid="1966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013"/>
                                        </p:tgtEl>
                                        <p:attrNameLst>
                                          <p:attrName>style.visibility</p:attrName>
                                        </p:attrNameLst>
                                      </p:cBhvr>
                                      <p:to>
                                        <p:strVal val="visible"/>
                                      </p:to>
                                    </p:set>
                                    <p:animEffect transition="in" filter="wipe(left)">
                                      <p:cBhvr>
                                        <p:cTn id="12" dur="500"/>
                                        <p:tgtEl>
                                          <p:spTgt spid="930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3014"/>
                                        </p:tgtEl>
                                        <p:attrNameLst>
                                          <p:attrName>style.visibility</p:attrName>
                                        </p:attrNameLst>
                                      </p:cBhvr>
                                      <p:to>
                                        <p:strVal val="visible"/>
                                      </p:to>
                                    </p:set>
                                    <p:animEffect transition="in" filter="wipe(left)">
                                      <p:cBhvr>
                                        <p:cTn id="17" dur="500"/>
                                        <p:tgtEl>
                                          <p:spTgt spid="930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3021"/>
                                        </p:tgtEl>
                                        <p:attrNameLst>
                                          <p:attrName>style.visibility</p:attrName>
                                        </p:attrNameLst>
                                      </p:cBhvr>
                                      <p:to>
                                        <p:strVal val="visible"/>
                                      </p:to>
                                    </p:set>
                                    <p:animEffect transition="in" filter="wipe(left)">
                                      <p:cBhvr>
                                        <p:cTn id="22" dur="500"/>
                                        <p:tgtEl>
                                          <p:spTgt spid="9302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3024"/>
                                        </p:tgtEl>
                                        <p:attrNameLst>
                                          <p:attrName>style.visibility</p:attrName>
                                        </p:attrNameLst>
                                      </p:cBhvr>
                                      <p:to>
                                        <p:strVal val="visible"/>
                                      </p:to>
                                    </p:set>
                                    <p:animEffect transition="in" filter="wipe(left)">
                                      <p:cBhvr>
                                        <p:cTn id="27" dur="500"/>
                                        <p:tgtEl>
                                          <p:spTgt spid="930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3025"/>
                                        </p:tgtEl>
                                        <p:attrNameLst>
                                          <p:attrName>style.visibility</p:attrName>
                                        </p:attrNameLst>
                                      </p:cBhvr>
                                      <p:to>
                                        <p:strVal val="visible"/>
                                      </p:to>
                                    </p:set>
                                    <p:animEffect transition="in" filter="wipe(left)">
                                      <p:cBhvr>
                                        <p:cTn id="32" dur="500"/>
                                        <p:tgtEl>
                                          <p:spTgt spid="930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3028"/>
                                        </p:tgtEl>
                                        <p:attrNameLst>
                                          <p:attrName>style.visibility</p:attrName>
                                        </p:attrNameLst>
                                      </p:cBhvr>
                                      <p:to>
                                        <p:strVal val="visible"/>
                                      </p:to>
                                    </p:set>
                                    <p:animEffect transition="in" filter="wipe(left)">
                                      <p:cBhvr>
                                        <p:cTn id="37" dur="500"/>
                                        <p:tgtEl>
                                          <p:spTgt spid="9302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93029"/>
                                        </p:tgtEl>
                                        <p:attrNameLst>
                                          <p:attrName>style.visibility</p:attrName>
                                        </p:attrNameLst>
                                      </p:cBhvr>
                                      <p:to>
                                        <p:strVal val="visible"/>
                                      </p:to>
                                    </p:set>
                                    <p:animEffect transition="in" filter="wipe(left)">
                                      <p:cBhvr>
                                        <p:cTn id="42" dur="500"/>
                                        <p:tgtEl>
                                          <p:spTgt spid="93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9CCC5C2-3E0D-4F39-AE4A-5213F853B3B7}" type="slidenum">
              <a:rPr lang="en-US" altLang="zh-CN" sz="1400" smtClean="0"/>
            </a:fld>
            <a:endParaRPr lang="en-US" altLang="zh-CN" sz="1400" smtClean="0"/>
          </a:p>
        </p:txBody>
      </p:sp>
      <p:sp>
        <p:nvSpPr>
          <p:cNvPr id="197636" name="Text Box 4"/>
          <p:cNvSpPr txBox="1">
            <a:spLocks noChangeArrowheads="1"/>
          </p:cNvSpPr>
          <p:nvPr/>
        </p:nvSpPr>
        <p:spPr bwMode="auto">
          <a:xfrm>
            <a:off x="1013144" y="4653136"/>
            <a:ext cx="651457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根据计算结果，在齿轮零件图上标注为：</a:t>
            </a:r>
            <a:endParaRPr lang="zh-CN" altLang="en-US" sz="2400" b="1" baseline="-25000" dirty="0"/>
          </a:p>
        </p:txBody>
      </p:sp>
      <p:sp>
        <p:nvSpPr>
          <p:cNvPr id="197637" name="Text Box 5"/>
          <p:cNvSpPr txBox="1">
            <a:spLocks noChangeArrowheads="1"/>
          </p:cNvSpPr>
          <p:nvPr/>
        </p:nvSpPr>
        <p:spPr bwMode="auto">
          <a:xfrm>
            <a:off x="1014206" y="476672"/>
            <a:ext cx="6513509"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由式</a:t>
            </a:r>
            <a:r>
              <a:rPr lang="en-US" altLang="zh-CN" sz="2400" b="1" dirty="0"/>
              <a:t>10.8</a:t>
            </a:r>
            <a:r>
              <a:rPr lang="zh-CN" altLang="en-US" sz="2400" b="1" dirty="0"/>
              <a:t>得公称法向公法线长度上偏差为：</a:t>
            </a:r>
            <a:endParaRPr lang="zh-CN" altLang="en-US" sz="2400" b="1" baseline="-25000" dirty="0"/>
          </a:p>
        </p:txBody>
      </p:sp>
      <p:sp>
        <p:nvSpPr>
          <p:cNvPr id="197640" name="Text Box 8"/>
          <p:cNvSpPr txBox="1">
            <a:spLocks noChangeArrowheads="1"/>
          </p:cNvSpPr>
          <p:nvPr/>
        </p:nvSpPr>
        <p:spPr bwMode="auto">
          <a:xfrm>
            <a:off x="1013144" y="2600908"/>
            <a:ext cx="602808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t>由式</a:t>
            </a:r>
            <a:r>
              <a:rPr lang="en-US" altLang="zh-CN" sz="2400" b="1" dirty="0"/>
              <a:t>10.9</a:t>
            </a:r>
            <a:r>
              <a:rPr lang="zh-CN" altLang="en-US" sz="2400" b="1" dirty="0"/>
              <a:t>得公称法向公法线长度下偏差为：</a:t>
            </a:r>
            <a:endParaRPr lang="zh-CN" altLang="en-US" sz="2400" b="1" baseline="-25000" dirty="0"/>
          </a:p>
        </p:txBody>
      </p:sp>
      <p:pic>
        <p:nvPicPr>
          <p:cNvPr id="93553" name="Picture 36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4568" y="1143583"/>
            <a:ext cx="6819900" cy="145732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555" name="Picture 3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628" y="5272236"/>
            <a:ext cx="5162550" cy="11811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556" name="Picture 3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4568" y="3212976"/>
            <a:ext cx="6610350" cy="14097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7637"/>
                                        </p:tgtEl>
                                        <p:attrNameLst>
                                          <p:attrName>style.visibility</p:attrName>
                                        </p:attrNameLst>
                                      </p:cBhvr>
                                      <p:to>
                                        <p:strVal val="visible"/>
                                      </p:to>
                                    </p:set>
                                    <p:animEffect transition="in" filter="wipe(left)">
                                      <p:cBhvr>
                                        <p:cTn id="7" dur="500"/>
                                        <p:tgtEl>
                                          <p:spTgt spid="1976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553"/>
                                        </p:tgtEl>
                                        <p:attrNameLst>
                                          <p:attrName>style.visibility</p:attrName>
                                        </p:attrNameLst>
                                      </p:cBhvr>
                                      <p:to>
                                        <p:strVal val="visible"/>
                                      </p:to>
                                    </p:set>
                                    <p:animEffect transition="in" filter="wipe(left)">
                                      <p:cBhvr>
                                        <p:cTn id="12" dur="500"/>
                                        <p:tgtEl>
                                          <p:spTgt spid="935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7640"/>
                                        </p:tgtEl>
                                        <p:attrNameLst>
                                          <p:attrName>style.visibility</p:attrName>
                                        </p:attrNameLst>
                                      </p:cBhvr>
                                      <p:to>
                                        <p:strVal val="visible"/>
                                      </p:to>
                                    </p:set>
                                    <p:animEffect transition="in" filter="wipe(left)">
                                      <p:cBhvr>
                                        <p:cTn id="17" dur="2000"/>
                                        <p:tgtEl>
                                          <p:spTgt spid="1976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3556"/>
                                        </p:tgtEl>
                                        <p:attrNameLst>
                                          <p:attrName>style.visibility</p:attrName>
                                        </p:attrNameLst>
                                      </p:cBhvr>
                                      <p:to>
                                        <p:strVal val="visible"/>
                                      </p:to>
                                    </p:set>
                                    <p:animEffect transition="in" filter="wipe(left)">
                                      <p:cBhvr>
                                        <p:cTn id="22" dur="500"/>
                                        <p:tgtEl>
                                          <p:spTgt spid="935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7636"/>
                                        </p:tgtEl>
                                        <p:attrNameLst>
                                          <p:attrName>style.visibility</p:attrName>
                                        </p:attrNameLst>
                                      </p:cBhvr>
                                      <p:to>
                                        <p:strVal val="visible"/>
                                      </p:to>
                                    </p:set>
                                    <p:animEffect transition="in" filter="wipe(left)">
                                      <p:cBhvr>
                                        <p:cTn id="27" dur="2000"/>
                                        <p:tgtEl>
                                          <p:spTgt spid="1976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3555"/>
                                        </p:tgtEl>
                                        <p:attrNameLst>
                                          <p:attrName>style.visibility</p:attrName>
                                        </p:attrNameLst>
                                      </p:cBhvr>
                                      <p:to>
                                        <p:strVal val="visible"/>
                                      </p:to>
                                    </p:set>
                                    <p:animEffect transition="in" filter="wipe(left)">
                                      <p:cBhvr>
                                        <p:cTn id="32" dur="500"/>
                                        <p:tgtEl>
                                          <p:spTgt spid="9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6" grpId="0"/>
      <p:bldP spid="197637" grpId="0"/>
      <p:bldP spid="1976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52" name="Text Box 48"/>
          <p:cNvSpPr txBox="1">
            <a:spLocks noChangeArrowheads="1"/>
          </p:cNvSpPr>
          <p:nvPr/>
        </p:nvSpPr>
        <p:spPr bwMode="auto">
          <a:xfrm>
            <a:off x="1044671" y="2435896"/>
            <a:ext cx="416035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2.  </a:t>
            </a:r>
            <a:r>
              <a:rPr lang="zh-CN" altLang="en-US" sz="2400" b="1" dirty="0"/>
              <a:t>设某配合的孔径、轴径分别为：</a:t>
            </a:r>
            <a:endParaRPr lang="zh-CN" altLang="en-US" sz="2400" b="1" dirty="0"/>
          </a:p>
        </p:txBody>
      </p:sp>
      <p:sp>
        <p:nvSpPr>
          <p:cNvPr id="21553" name="Text Box 49"/>
          <p:cNvSpPr txBox="1">
            <a:spLocks noChangeArrowheads="1"/>
          </p:cNvSpPr>
          <p:nvPr/>
        </p:nvSpPr>
        <p:spPr bwMode="auto">
          <a:xfrm>
            <a:off x="150818" y="3789040"/>
            <a:ext cx="836657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a:t>
            </a:r>
            <a:r>
              <a:rPr lang="en-US" altLang="zh-CN" sz="2400" b="1" dirty="0" smtClean="0"/>
              <a:t>       </a:t>
            </a:r>
            <a:r>
              <a:rPr lang="zh-CN" altLang="en-US" sz="2400" b="1" dirty="0" smtClean="0"/>
              <a:t>试</a:t>
            </a:r>
            <a:r>
              <a:rPr lang="zh-CN" altLang="en-US" sz="2400" b="1" dirty="0"/>
              <a:t>分别计算其极限尺寸、极限偏差、尺寸公差、极限间隙（或极限过盈）平均间隙（或平均过盈）和配合公差，并画出尺寸公差带图</a:t>
            </a:r>
            <a:r>
              <a:rPr lang="en-US" altLang="zh-CN" sz="2400" b="1" dirty="0"/>
              <a:t>,</a:t>
            </a:r>
            <a:r>
              <a:rPr lang="zh-CN" altLang="en-US" sz="2400" b="1" dirty="0"/>
              <a:t>并说明其配合类别。</a:t>
            </a:r>
            <a:endParaRPr lang="zh-CN" altLang="en-US" sz="2400" b="1" dirty="0"/>
          </a:p>
        </p:txBody>
      </p:sp>
      <p:sp>
        <p:nvSpPr>
          <p:cNvPr id="29" name="灯片编号占位符 5"/>
          <p:cNvSpPr>
            <a:spLocks noGrp="1"/>
          </p:cNvSpPr>
          <p:nvPr>
            <p:ph type="sldNum" sz="quarter" idx="12"/>
          </p:nvPr>
        </p:nvSpPr>
        <p:spPr>
          <a:xfrm>
            <a:off x="8553400" y="6245225"/>
            <a:ext cx="857300" cy="424135"/>
          </a:xfrm>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ABF7AD5B-AA97-4385-8CA8-956DB1D53D6E}" type="slidenum">
              <a:rPr lang="en-US" altLang="zh-CN" sz="2800" smtClean="0"/>
            </a:fld>
            <a:endParaRPr lang="en-US" altLang="zh-CN" sz="2800" dirty="0" smtClean="0"/>
          </a:p>
        </p:txBody>
      </p:sp>
      <p:pic>
        <p:nvPicPr>
          <p:cNvPr id="11541" name="Picture 2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0144" y="975470"/>
            <a:ext cx="4302896" cy="41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42" name="Picture 2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556" y="1479525"/>
            <a:ext cx="3971563" cy="43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44" name="Picture 2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552" y="1947578"/>
            <a:ext cx="3846451" cy="442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47" name="Picture 2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9045" y="620688"/>
            <a:ext cx="3384376" cy="2587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49" name="Picture 2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636" y="3353734"/>
            <a:ext cx="4494646" cy="50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Rectangle 70"/>
          <p:cNvSpPr>
            <a:spLocks noChangeArrowheads="1"/>
          </p:cNvSpPr>
          <p:nvPr/>
        </p:nvSpPr>
        <p:spPr bwMode="auto">
          <a:xfrm>
            <a:off x="1141863" y="4935910"/>
            <a:ext cx="2311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anose="02020603050405020304" pitchFamily="18" charset="0"/>
              </a:rPr>
              <a:t>答  案  </a:t>
            </a:r>
            <a:r>
              <a:rPr kumimoji="1" lang="en-US" altLang="zh-CN" sz="2400" b="1" dirty="0">
                <a:latin typeface="Times New Roman" panose="02020603050405020304" pitchFamily="18" charset="0"/>
                <a:sym typeface="Wingdings" panose="05000000000000000000" pitchFamily="2" charset="2"/>
              </a:rPr>
              <a:t>:</a:t>
            </a:r>
            <a:endParaRPr kumimoji="1" lang="en-US" altLang="zh-CN" sz="2400" b="1" baseline="-25000" dirty="0">
              <a:latin typeface="Times New Roman" panose="02020603050405020304" pitchFamily="18" charset="0"/>
              <a:sym typeface="Wingdings" panose="05000000000000000000" pitchFamily="2" charset="2"/>
            </a:endParaRPr>
          </a:p>
        </p:txBody>
      </p:sp>
      <p:pic>
        <p:nvPicPr>
          <p:cNvPr id="11551" name="Picture 2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8564" y="5468419"/>
            <a:ext cx="7236804" cy="919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41"/>
                                        </p:tgtEl>
                                        <p:attrNameLst>
                                          <p:attrName>style.visibility</p:attrName>
                                        </p:attrNameLst>
                                      </p:cBhvr>
                                      <p:to>
                                        <p:strVal val="visible"/>
                                      </p:to>
                                    </p:set>
                                    <p:animEffect transition="in" filter="wipe(left)">
                                      <p:cBhvr>
                                        <p:cTn id="7" dur="500"/>
                                        <p:tgtEl>
                                          <p:spTgt spid="115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542"/>
                                        </p:tgtEl>
                                        <p:attrNameLst>
                                          <p:attrName>style.visibility</p:attrName>
                                        </p:attrNameLst>
                                      </p:cBhvr>
                                      <p:to>
                                        <p:strVal val="visible"/>
                                      </p:to>
                                    </p:set>
                                    <p:animEffect transition="in" filter="wipe(left)">
                                      <p:cBhvr>
                                        <p:cTn id="12" dur="500"/>
                                        <p:tgtEl>
                                          <p:spTgt spid="115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544"/>
                                        </p:tgtEl>
                                        <p:attrNameLst>
                                          <p:attrName>style.visibility</p:attrName>
                                        </p:attrNameLst>
                                      </p:cBhvr>
                                      <p:to>
                                        <p:strVal val="visible"/>
                                      </p:to>
                                    </p:set>
                                    <p:animEffect transition="in" filter="wipe(left)">
                                      <p:cBhvr>
                                        <p:cTn id="17" dur="500"/>
                                        <p:tgtEl>
                                          <p:spTgt spid="1154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11547"/>
                                        </p:tgtEl>
                                        <p:attrNameLst>
                                          <p:attrName>style.visibility</p:attrName>
                                        </p:attrNameLst>
                                      </p:cBhvr>
                                      <p:to>
                                        <p:strVal val="visible"/>
                                      </p:to>
                                    </p:set>
                                    <p:anim calcmode="lin" valueType="num">
                                      <p:cBhvr additive="base">
                                        <p:cTn id="22" dur="500" fill="hold"/>
                                        <p:tgtEl>
                                          <p:spTgt spid="11547"/>
                                        </p:tgtEl>
                                        <p:attrNameLst>
                                          <p:attrName>ppt_x</p:attrName>
                                        </p:attrNameLst>
                                      </p:cBhvr>
                                      <p:tavLst>
                                        <p:tav tm="0">
                                          <p:val>
                                            <p:strVal val="1+#ppt_w/2"/>
                                          </p:val>
                                        </p:tav>
                                        <p:tav tm="100000">
                                          <p:val>
                                            <p:strVal val="#ppt_x"/>
                                          </p:val>
                                        </p:tav>
                                      </p:tavLst>
                                    </p:anim>
                                    <p:anim calcmode="lin" valueType="num">
                                      <p:cBhvr additive="base">
                                        <p:cTn id="23" dur="500" fill="hold"/>
                                        <p:tgtEl>
                                          <p:spTgt spid="1154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1552"/>
                                        </p:tgtEl>
                                        <p:attrNameLst>
                                          <p:attrName>style.visibility</p:attrName>
                                        </p:attrNameLst>
                                      </p:cBhvr>
                                      <p:to>
                                        <p:strVal val="visible"/>
                                      </p:to>
                                    </p:set>
                                    <p:animEffect transition="in" filter="wipe(left)">
                                      <p:cBhvr>
                                        <p:cTn id="28" dur="500"/>
                                        <p:tgtEl>
                                          <p:spTgt spid="2155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1549"/>
                                        </p:tgtEl>
                                        <p:attrNameLst>
                                          <p:attrName>style.visibility</p:attrName>
                                        </p:attrNameLst>
                                      </p:cBhvr>
                                      <p:to>
                                        <p:strVal val="visible"/>
                                      </p:to>
                                    </p:set>
                                    <p:animEffect transition="in" filter="wipe(left)">
                                      <p:cBhvr>
                                        <p:cTn id="33" dur="500"/>
                                        <p:tgtEl>
                                          <p:spTgt spid="1154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1553"/>
                                        </p:tgtEl>
                                        <p:attrNameLst>
                                          <p:attrName>style.visibility</p:attrName>
                                        </p:attrNameLst>
                                      </p:cBhvr>
                                      <p:to>
                                        <p:strVal val="visible"/>
                                      </p:to>
                                    </p:set>
                                    <p:animEffect transition="in" filter="wipe(left)">
                                      <p:cBhvr>
                                        <p:cTn id="38" dur="500"/>
                                        <p:tgtEl>
                                          <p:spTgt spid="2155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down)">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1551"/>
                                        </p:tgtEl>
                                        <p:attrNameLst>
                                          <p:attrName>style.visibility</p:attrName>
                                        </p:attrNameLst>
                                      </p:cBhvr>
                                      <p:to>
                                        <p:strVal val="visible"/>
                                      </p:to>
                                    </p:set>
                                    <p:animEffect transition="in" filter="wipe(left)">
                                      <p:cBhvr>
                                        <p:cTn id="48" dur="500"/>
                                        <p:tgtEl>
                                          <p:spTgt spid="11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2" grpId="0"/>
      <p:bldP spid="21553" grpId="0"/>
      <p:bldP spid="3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03DCA5A0-3945-4EE9-8BE5-0ADA8DB94428}" type="slidenum">
              <a:rPr lang="en-US" altLang="zh-CN" sz="1400" smtClean="0"/>
            </a:fld>
            <a:endParaRPr lang="en-US" altLang="zh-CN" sz="1400" smtClean="0"/>
          </a:p>
        </p:txBody>
      </p:sp>
      <p:sp>
        <p:nvSpPr>
          <p:cNvPr id="198660" name="Rectangle 4"/>
          <p:cNvSpPr>
            <a:spLocks noChangeArrowheads="1"/>
          </p:cNvSpPr>
          <p:nvPr/>
        </p:nvSpPr>
        <p:spPr bwMode="auto">
          <a:xfrm>
            <a:off x="1360403" y="745393"/>
            <a:ext cx="615504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t>（</a:t>
            </a:r>
            <a:r>
              <a:rPr lang="en-US" altLang="zh-CN" sz="2400" b="1" dirty="0" smtClean="0"/>
              <a:t>5</a:t>
            </a:r>
            <a:r>
              <a:rPr lang="zh-CN" altLang="en-US" sz="2400" b="1" dirty="0" smtClean="0"/>
              <a:t>） </a:t>
            </a:r>
            <a:r>
              <a:rPr lang="zh-CN" altLang="en-US" sz="2400" b="1" dirty="0"/>
              <a:t>确定各要素的尺寸公差要求</a:t>
            </a:r>
            <a:endParaRPr lang="zh-CN" altLang="en-US" sz="2400" b="1" dirty="0"/>
          </a:p>
        </p:txBody>
      </p:sp>
      <p:sp>
        <p:nvSpPr>
          <p:cNvPr id="198661" name="Text Box 5"/>
          <p:cNvSpPr txBox="1">
            <a:spLocks noChangeArrowheads="1"/>
          </p:cNvSpPr>
          <p:nvPr/>
        </p:nvSpPr>
        <p:spPr bwMode="auto">
          <a:xfrm>
            <a:off x="1604628" y="1285143"/>
            <a:ext cx="616607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宋体" panose="02010600030101010101" pitchFamily="2" charset="-122"/>
              </a:rPr>
              <a:t>① </a:t>
            </a:r>
            <a:r>
              <a:rPr lang="zh-CN" altLang="en-US" sz="2400" b="1" dirty="0"/>
              <a:t>齿顶圆（不做基准）：由表</a:t>
            </a:r>
            <a:r>
              <a:rPr lang="en-US" altLang="zh-CN" sz="2400" b="1" dirty="0"/>
              <a:t>10.10</a:t>
            </a:r>
            <a:r>
              <a:rPr lang="zh-CN" altLang="en-US" sz="2400" b="1" dirty="0"/>
              <a:t>得</a:t>
            </a:r>
            <a:endParaRPr lang="zh-CN" altLang="en-US" sz="2400" b="1" dirty="0"/>
          </a:p>
        </p:txBody>
      </p:sp>
      <p:sp>
        <p:nvSpPr>
          <p:cNvPr id="198664" name="Text Box 8"/>
          <p:cNvSpPr txBox="1">
            <a:spLocks noChangeArrowheads="1"/>
          </p:cNvSpPr>
          <p:nvPr/>
        </p:nvSpPr>
        <p:spPr bwMode="auto">
          <a:xfrm>
            <a:off x="1752516" y="2700052"/>
            <a:ext cx="65128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t>② </a:t>
            </a:r>
            <a:r>
              <a:rPr lang="zh-CN" altLang="en-US" sz="2400" b="1"/>
              <a:t>与滚动轴承配合的两轴颈：由图</a:t>
            </a:r>
            <a:r>
              <a:rPr lang="en-US" altLang="zh-CN" sz="2400" b="1"/>
              <a:t>12.1</a:t>
            </a:r>
            <a:r>
              <a:rPr lang="zh-CN" altLang="en-US" sz="2400" b="1"/>
              <a:t>得</a:t>
            </a:r>
            <a:endParaRPr lang="zh-CN" altLang="en-US" sz="2400" b="1"/>
          </a:p>
        </p:txBody>
      </p:sp>
      <p:sp>
        <p:nvSpPr>
          <p:cNvPr id="198670" name="Text Box 14"/>
          <p:cNvSpPr txBox="1">
            <a:spLocks noChangeArrowheads="1"/>
          </p:cNvSpPr>
          <p:nvPr/>
        </p:nvSpPr>
        <p:spPr bwMode="auto">
          <a:xfrm>
            <a:off x="1604628" y="4257092"/>
            <a:ext cx="65128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③ </a:t>
            </a:r>
            <a:r>
              <a:rPr lang="zh-CN" altLang="en-US" sz="2400" b="1" dirty="0"/>
              <a:t>与皮带轮配合的轴颈：由图</a:t>
            </a:r>
            <a:r>
              <a:rPr lang="en-US" altLang="zh-CN" sz="2400" b="1" dirty="0"/>
              <a:t>12.1</a:t>
            </a:r>
            <a:r>
              <a:rPr lang="zh-CN" altLang="en-US" sz="2400" b="1" dirty="0"/>
              <a:t>得</a:t>
            </a:r>
            <a:endParaRPr lang="zh-CN" altLang="en-US" sz="2400" b="1" dirty="0"/>
          </a:p>
        </p:txBody>
      </p:sp>
      <p:pic>
        <p:nvPicPr>
          <p:cNvPr id="94584" name="Picture 3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2516" y="1850356"/>
            <a:ext cx="5762929" cy="757842"/>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585" name="Picture 3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2797" y="3260018"/>
            <a:ext cx="5867400" cy="78105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586" name="Picture 3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516" y="4908773"/>
            <a:ext cx="5238750" cy="7524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8660"/>
                                        </p:tgtEl>
                                        <p:attrNameLst>
                                          <p:attrName>style.visibility</p:attrName>
                                        </p:attrNameLst>
                                      </p:cBhvr>
                                      <p:to>
                                        <p:strVal val="visible"/>
                                      </p:to>
                                    </p:set>
                                    <p:animEffect transition="in" filter="wipe(left)">
                                      <p:cBhvr>
                                        <p:cTn id="7" dur="500"/>
                                        <p:tgtEl>
                                          <p:spTgt spid="1986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8661"/>
                                        </p:tgtEl>
                                        <p:attrNameLst>
                                          <p:attrName>style.visibility</p:attrName>
                                        </p:attrNameLst>
                                      </p:cBhvr>
                                      <p:to>
                                        <p:strVal val="visible"/>
                                      </p:to>
                                    </p:set>
                                    <p:animEffect transition="in" filter="wipe(left)">
                                      <p:cBhvr>
                                        <p:cTn id="12" dur="3000"/>
                                        <p:tgtEl>
                                          <p:spTgt spid="1986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4584"/>
                                        </p:tgtEl>
                                        <p:attrNameLst>
                                          <p:attrName>style.visibility</p:attrName>
                                        </p:attrNameLst>
                                      </p:cBhvr>
                                      <p:to>
                                        <p:strVal val="visible"/>
                                      </p:to>
                                    </p:set>
                                    <p:animEffect transition="in" filter="wipe(left)">
                                      <p:cBhvr>
                                        <p:cTn id="17" dur="500"/>
                                        <p:tgtEl>
                                          <p:spTgt spid="945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8664"/>
                                        </p:tgtEl>
                                        <p:attrNameLst>
                                          <p:attrName>style.visibility</p:attrName>
                                        </p:attrNameLst>
                                      </p:cBhvr>
                                      <p:to>
                                        <p:strVal val="visible"/>
                                      </p:to>
                                    </p:set>
                                    <p:animEffect transition="in" filter="wipe(left)">
                                      <p:cBhvr>
                                        <p:cTn id="22" dur="2000"/>
                                        <p:tgtEl>
                                          <p:spTgt spid="1986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4585"/>
                                        </p:tgtEl>
                                        <p:attrNameLst>
                                          <p:attrName>style.visibility</p:attrName>
                                        </p:attrNameLst>
                                      </p:cBhvr>
                                      <p:to>
                                        <p:strVal val="visible"/>
                                      </p:to>
                                    </p:set>
                                    <p:animEffect transition="in" filter="wipe(left)">
                                      <p:cBhvr>
                                        <p:cTn id="27" dur="500"/>
                                        <p:tgtEl>
                                          <p:spTgt spid="9458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8670"/>
                                        </p:tgtEl>
                                        <p:attrNameLst>
                                          <p:attrName>style.visibility</p:attrName>
                                        </p:attrNameLst>
                                      </p:cBhvr>
                                      <p:to>
                                        <p:strVal val="visible"/>
                                      </p:to>
                                    </p:set>
                                    <p:animEffect transition="in" filter="wipe(left)">
                                      <p:cBhvr>
                                        <p:cTn id="32" dur="2000"/>
                                        <p:tgtEl>
                                          <p:spTgt spid="19867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4586"/>
                                        </p:tgtEl>
                                        <p:attrNameLst>
                                          <p:attrName>style.visibility</p:attrName>
                                        </p:attrNameLst>
                                      </p:cBhvr>
                                      <p:to>
                                        <p:strVal val="visible"/>
                                      </p:to>
                                    </p:set>
                                    <p:animEffect transition="in" filter="wipe(left)">
                                      <p:cBhvr>
                                        <p:cTn id="37" dur="500"/>
                                        <p:tgtEl>
                                          <p:spTgt spid="94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0" grpId="0"/>
      <p:bldP spid="198661" grpId="0"/>
      <p:bldP spid="198664" grpId="0"/>
      <p:bldP spid="19867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灯片编号占位符 5"/>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22A0F0BC-C2CE-43B4-847F-DEC5EB668A27}" type="slidenum">
              <a:rPr lang="en-US" altLang="zh-CN" sz="1400" smtClean="0"/>
            </a:fld>
            <a:endParaRPr lang="en-US" altLang="zh-CN" sz="1400" smtClean="0"/>
          </a:p>
        </p:txBody>
      </p:sp>
      <p:sp>
        <p:nvSpPr>
          <p:cNvPr id="199684" name="Rectangle 4"/>
          <p:cNvSpPr>
            <a:spLocks noChangeArrowheads="1"/>
          </p:cNvSpPr>
          <p:nvPr/>
        </p:nvSpPr>
        <p:spPr bwMode="auto">
          <a:xfrm>
            <a:off x="1129526" y="583716"/>
            <a:ext cx="61637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t>（</a:t>
            </a:r>
            <a:r>
              <a:rPr lang="en-US" altLang="zh-CN" sz="2400" b="1" dirty="0" smtClean="0"/>
              <a:t>6</a:t>
            </a:r>
            <a:r>
              <a:rPr lang="zh-CN" altLang="en-US" sz="2400" b="1" dirty="0" smtClean="0"/>
              <a:t>） </a:t>
            </a:r>
            <a:r>
              <a:rPr lang="zh-CN" altLang="en-US" sz="2400" b="1" dirty="0"/>
              <a:t>确定各要素的几何公差要求 </a:t>
            </a:r>
            <a:endParaRPr lang="zh-CN" altLang="en-US" sz="2400" b="1" dirty="0"/>
          </a:p>
        </p:txBody>
      </p:sp>
      <p:sp>
        <p:nvSpPr>
          <p:cNvPr id="199685" name="Text Box 5"/>
          <p:cNvSpPr txBox="1">
            <a:spLocks noChangeArrowheads="1"/>
          </p:cNvSpPr>
          <p:nvPr/>
        </p:nvSpPr>
        <p:spPr bwMode="auto">
          <a:xfrm>
            <a:off x="661717" y="1015517"/>
            <a:ext cx="789168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a:t>
            </a:r>
            <a:r>
              <a:rPr lang="en-US" altLang="zh-CN" sz="2400" b="1" dirty="0">
                <a:latin typeface="宋体" panose="02010600030101010101" pitchFamily="2" charset="-122"/>
              </a:rPr>
              <a:t>①</a:t>
            </a:r>
            <a:r>
              <a:rPr lang="en-US" altLang="zh-CN" sz="2400" b="1" dirty="0"/>
              <a:t> </a:t>
            </a:r>
            <a:r>
              <a:rPr lang="zh-CN" altLang="en-US" sz="2400" b="1" dirty="0"/>
              <a:t>与</a:t>
            </a:r>
            <a:r>
              <a:rPr lang="en-US" altLang="zh-CN" sz="2400" b="1" dirty="0"/>
              <a:t>6</a:t>
            </a:r>
            <a:r>
              <a:rPr lang="zh-CN" altLang="en-US" sz="2400" b="1" dirty="0"/>
              <a:t>级滚动轴承配合的两轴肩对其公共轴线的轴向圆跳动公差和轴颈的圆柱度公差：由表</a:t>
            </a:r>
            <a:r>
              <a:rPr lang="en-US" altLang="zh-CN" sz="2400" b="1" dirty="0"/>
              <a:t>6.6</a:t>
            </a:r>
            <a:r>
              <a:rPr lang="zh-CN" altLang="en-US" sz="2400" b="1" dirty="0"/>
              <a:t>得</a:t>
            </a:r>
            <a:endParaRPr lang="zh-CN" altLang="en-US" sz="2400" b="1" dirty="0"/>
          </a:p>
        </p:txBody>
      </p:sp>
      <p:sp>
        <p:nvSpPr>
          <p:cNvPr id="199709" name="Text Box 29"/>
          <p:cNvSpPr txBox="1">
            <a:spLocks noChangeArrowheads="1"/>
          </p:cNvSpPr>
          <p:nvPr/>
        </p:nvSpPr>
        <p:spPr bwMode="auto">
          <a:xfrm>
            <a:off x="739107" y="2744924"/>
            <a:ext cx="838668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② </a:t>
            </a:r>
            <a:r>
              <a:rPr lang="zh-CN" altLang="en-US" sz="2400" b="1" dirty="0"/>
              <a:t>与</a:t>
            </a:r>
            <a:r>
              <a:rPr lang="en-US" altLang="zh-CN" sz="2400" b="1" dirty="0"/>
              <a:t>6</a:t>
            </a:r>
            <a:r>
              <a:rPr lang="zh-CN" altLang="en-US" sz="2400" b="1" dirty="0"/>
              <a:t>级滚动轴承配合的两轴颈对其公共轴线的径向圆跳动公差：由式</a:t>
            </a:r>
            <a:r>
              <a:rPr lang="en-US" altLang="zh-CN" sz="2400" b="1" dirty="0"/>
              <a:t>10.15</a:t>
            </a:r>
            <a:r>
              <a:rPr lang="zh-CN" altLang="en-US" sz="2400" b="1" dirty="0"/>
              <a:t>（</a:t>
            </a:r>
            <a:r>
              <a:rPr lang="en-US" altLang="zh-CN" sz="2400" b="1" i="1" dirty="0"/>
              <a:t>t </a:t>
            </a:r>
            <a:r>
              <a:rPr lang="en-US" altLang="zh-CN" sz="2400" b="1" dirty="0"/>
              <a:t>= 0.3</a:t>
            </a:r>
            <a:r>
              <a:rPr lang="en-US" altLang="zh-CN" sz="2400" b="1" i="1" dirty="0"/>
              <a:t>F</a:t>
            </a:r>
            <a:r>
              <a:rPr lang="en-US" altLang="zh-CN" sz="2400" b="1" baseline="-25000" dirty="0"/>
              <a:t>P</a:t>
            </a:r>
            <a:r>
              <a:rPr lang="en-US" altLang="zh-CN" sz="2400" b="1" dirty="0"/>
              <a:t>=0.016</a:t>
            </a:r>
            <a:r>
              <a:rPr lang="zh-CN" altLang="en-US" sz="2400" b="1" dirty="0"/>
              <a:t>）得</a:t>
            </a:r>
            <a:endParaRPr lang="zh-CN" altLang="en-US" sz="2400" b="1" i="1" dirty="0"/>
          </a:p>
        </p:txBody>
      </p:sp>
      <p:sp>
        <p:nvSpPr>
          <p:cNvPr id="199717" name="Text Box 37"/>
          <p:cNvSpPr txBox="1">
            <a:spLocks noChangeArrowheads="1"/>
          </p:cNvSpPr>
          <p:nvPr/>
        </p:nvSpPr>
        <p:spPr bwMode="auto">
          <a:xfrm>
            <a:off x="895609" y="4470114"/>
            <a:ext cx="80351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      ③ </a:t>
            </a:r>
            <a:r>
              <a:rPr lang="zh-CN" altLang="en-US" sz="2400" b="1" dirty="0"/>
              <a:t>与皮带轮配合的轴颈对</a:t>
            </a:r>
            <a:r>
              <a:rPr lang="en-US" altLang="zh-CN" sz="2400" b="1" dirty="0"/>
              <a:t>2</a:t>
            </a:r>
            <a:r>
              <a:rPr lang="ru-RU" altLang="zh-CN" sz="2400" b="1" dirty="0">
                <a:cs typeface="Arial" panose="020B0604020202020204" pitchFamily="34" charset="0"/>
              </a:rPr>
              <a:t>х</a:t>
            </a:r>
            <a:r>
              <a:rPr lang="el-GR" altLang="zh-CN" sz="2400" b="1" i="1" dirty="0">
                <a:cs typeface="Arial" panose="020B0604020202020204" pitchFamily="34" charset="0"/>
              </a:rPr>
              <a:t>Φ</a:t>
            </a:r>
            <a:r>
              <a:rPr lang="en-US" altLang="zh-CN" sz="2400" b="1" dirty="0">
                <a:cs typeface="Arial" panose="020B0604020202020204" pitchFamily="34" charset="0"/>
              </a:rPr>
              <a:t>40(</a:t>
            </a:r>
            <a:r>
              <a:rPr lang="en-US" altLang="zh-CN" sz="2400" b="1" i="1" dirty="0">
                <a:cs typeface="Arial" panose="020B0604020202020204" pitchFamily="34" charset="0"/>
              </a:rPr>
              <a:t>A</a:t>
            </a:r>
            <a:r>
              <a:rPr lang="en-US" altLang="zh-CN" sz="2400" b="1" dirty="0">
                <a:cs typeface="Arial" panose="020B0604020202020204" pitchFamily="34" charset="0"/>
              </a:rPr>
              <a:t>-</a:t>
            </a:r>
            <a:r>
              <a:rPr lang="en-US" altLang="zh-CN" sz="2400" b="1" i="1" dirty="0">
                <a:cs typeface="Arial" panose="020B0604020202020204" pitchFamily="34" charset="0"/>
              </a:rPr>
              <a:t>B</a:t>
            </a:r>
            <a:r>
              <a:rPr lang="en-US" altLang="zh-CN" sz="2400" b="1" dirty="0">
                <a:cs typeface="Arial" panose="020B0604020202020204" pitchFamily="34" charset="0"/>
              </a:rPr>
              <a:t>)</a:t>
            </a:r>
            <a:r>
              <a:rPr lang="zh-CN" altLang="en-US" sz="2400" b="1" dirty="0"/>
              <a:t>公共轴线的径向圆跳动公差</a:t>
            </a:r>
            <a:r>
              <a:rPr lang="zh-CN" altLang="en-US" sz="1600" dirty="0"/>
              <a:t> </a:t>
            </a:r>
            <a:r>
              <a:rPr lang="zh-CN" altLang="en-US" sz="2400" b="1" dirty="0"/>
              <a:t>：用类比法得</a:t>
            </a:r>
            <a:endParaRPr lang="zh-CN" altLang="en-US" sz="2400" b="1" dirty="0"/>
          </a:p>
        </p:txBody>
      </p:sp>
      <p:pic>
        <p:nvPicPr>
          <p:cNvPr id="1013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85569" y="1994246"/>
            <a:ext cx="23241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8944" y="2061220"/>
            <a:ext cx="14097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8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0772" y="3753036"/>
            <a:ext cx="2362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8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0772" y="5400524"/>
            <a:ext cx="23431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9684"/>
                                        </p:tgtEl>
                                        <p:attrNameLst>
                                          <p:attrName>style.visibility</p:attrName>
                                        </p:attrNameLst>
                                      </p:cBhvr>
                                      <p:to>
                                        <p:strVal val="visible"/>
                                      </p:to>
                                    </p:set>
                                    <p:animEffect transition="in" filter="wipe(left)">
                                      <p:cBhvr>
                                        <p:cTn id="7" dur="500"/>
                                        <p:tgtEl>
                                          <p:spTgt spid="1996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9685"/>
                                        </p:tgtEl>
                                        <p:attrNameLst>
                                          <p:attrName>style.visibility</p:attrName>
                                        </p:attrNameLst>
                                      </p:cBhvr>
                                      <p:to>
                                        <p:strVal val="visible"/>
                                      </p:to>
                                    </p:set>
                                    <p:animEffect transition="in" filter="wipe(left)">
                                      <p:cBhvr>
                                        <p:cTn id="12" dur="2000"/>
                                        <p:tgtEl>
                                          <p:spTgt spid="1996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1378"/>
                                        </p:tgtEl>
                                        <p:attrNameLst>
                                          <p:attrName>style.visibility</p:attrName>
                                        </p:attrNameLst>
                                      </p:cBhvr>
                                      <p:to>
                                        <p:strVal val="visible"/>
                                      </p:to>
                                    </p:set>
                                    <p:animEffect transition="in" filter="wipe(left)">
                                      <p:cBhvr>
                                        <p:cTn id="17" dur="500"/>
                                        <p:tgtEl>
                                          <p:spTgt spid="10137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1379"/>
                                        </p:tgtEl>
                                        <p:attrNameLst>
                                          <p:attrName>style.visibility</p:attrName>
                                        </p:attrNameLst>
                                      </p:cBhvr>
                                      <p:to>
                                        <p:strVal val="visible"/>
                                      </p:to>
                                    </p:set>
                                    <p:animEffect transition="in" filter="wipe(left)">
                                      <p:cBhvr>
                                        <p:cTn id="22" dur="500"/>
                                        <p:tgtEl>
                                          <p:spTgt spid="10137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9709"/>
                                        </p:tgtEl>
                                        <p:attrNameLst>
                                          <p:attrName>style.visibility</p:attrName>
                                        </p:attrNameLst>
                                      </p:cBhvr>
                                      <p:to>
                                        <p:strVal val="visible"/>
                                      </p:to>
                                    </p:set>
                                    <p:animEffect transition="in" filter="wipe(left)">
                                      <p:cBhvr>
                                        <p:cTn id="27" dur="2000"/>
                                        <p:tgtEl>
                                          <p:spTgt spid="19970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1380"/>
                                        </p:tgtEl>
                                        <p:attrNameLst>
                                          <p:attrName>style.visibility</p:attrName>
                                        </p:attrNameLst>
                                      </p:cBhvr>
                                      <p:to>
                                        <p:strVal val="visible"/>
                                      </p:to>
                                    </p:set>
                                    <p:animEffect transition="in" filter="wipe(left)">
                                      <p:cBhvr>
                                        <p:cTn id="32" dur="500"/>
                                        <p:tgtEl>
                                          <p:spTgt spid="10138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9717"/>
                                        </p:tgtEl>
                                        <p:attrNameLst>
                                          <p:attrName>style.visibility</p:attrName>
                                        </p:attrNameLst>
                                      </p:cBhvr>
                                      <p:to>
                                        <p:strVal val="visible"/>
                                      </p:to>
                                    </p:set>
                                    <p:animEffect transition="in" filter="wipe(left)">
                                      <p:cBhvr>
                                        <p:cTn id="37" dur="2000"/>
                                        <p:tgtEl>
                                          <p:spTgt spid="1997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1381"/>
                                        </p:tgtEl>
                                        <p:attrNameLst>
                                          <p:attrName>style.visibility</p:attrName>
                                        </p:attrNameLst>
                                      </p:cBhvr>
                                      <p:to>
                                        <p:strVal val="visible"/>
                                      </p:to>
                                    </p:set>
                                    <p:animEffect transition="in" filter="wipe(left)">
                                      <p:cBhvr>
                                        <p:cTn id="42" dur="500"/>
                                        <p:tgtEl>
                                          <p:spTgt spid="101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p:bldP spid="199685" grpId="0"/>
      <p:bldP spid="199709" grpId="0"/>
      <p:bldP spid="19971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灯片编号占位符 4"/>
          <p:cNvSpPr>
            <a:spLocks noGrp="1"/>
          </p:cNvSpPr>
          <p:nvPr>
            <p:ph type="sldNum" sz="quarter" idx="12"/>
          </p:nvPr>
        </p:nvSpPr>
        <p:spPr>
          <a:noFill/>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fld id="{C8F4FECC-CBA4-4E87-816C-8F7B9F358F58}" type="slidenum">
              <a:rPr lang="en-US" altLang="zh-CN" sz="1400" smtClean="0"/>
            </a:fld>
            <a:endParaRPr lang="en-US" altLang="zh-CN" sz="1400" smtClean="0"/>
          </a:p>
        </p:txBody>
      </p:sp>
      <p:sp>
        <p:nvSpPr>
          <p:cNvPr id="183340" name="Rectangle 44"/>
          <p:cNvSpPr>
            <a:spLocks noChangeArrowheads="1"/>
          </p:cNvSpPr>
          <p:nvPr/>
        </p:nvSpPr>
        <p:spPr bwMode="auto">
          <a:xfrm>
            <a:off x="683700" y="553616"/>
            <a:ext cx="72936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t>（</a:t>
            </a:r>
            <a:r>
              <a:rPr lang="en-US" altLang="zh-CN" sz="2400" b="1" dirty="0"/>
              <a:t>7</a:t>
            </a:r>
            <a:r>
              <a:rPr lang="zh-CN" altLang="en-US" sz="2400" b="1" dirty="0" smtClean="0"/>
              <a:t>） </a:t>
            </a:r>
            <a:r>
              <a:rPr lang="zh-CN" altLang="en-US" sz="2400" b="1" dirty="0"/>
              <a:t>确定各要素表面的表面粗糙度轮廓要求</a:t>
            </a:r>
            <a:endParaRPr lang="zh-CN" altLang="en-US" sz="2400" b="1" dirty="0"/>
          </a:p>
        </p:txBody>
      </p:sp>
      <p:sp>
        <p:nvSpPr>
          <p:cNvPr id="183342" name="Text Box 46"/>
          <p:cNvSpPr txBox="1">
            <a:spLocks noChangeArrowheads="1"/>
          </p:cNvSpPr>
          <p:nvPr/>
        </p:nvSpPr>
        <p:spPr bwMode="auto">
          <a:xfrm>
            <a:off x="814048" y="1010816"/>
            <a:ext cx="615068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1600" dirty="0"/>
              <a:t> </a:t>
            </a:r>
            <a:r>
              <a:rPr lang="en-US" altLang="zh-CN" sz="2400" b="1" dirty="0"/>
              <a:t>① </a:t>
            </a:r>
            <a:r>
              <a:rPr lang="zh-CN" altLang="en-US" sz="2400" b="1" dirty="0"/>
              <a:t>齿轮齿面和齿顶圆轮廓算术平均偏差：</a:t>
            </a:r>
            <a:endParaRPr lang="zh-CN" altLang="en-US" sz="2400" b="1" dirty="0"/>
          </a:p>
          <a:p>
            <a:pPr eaLnBrk="1" hangingPunct="1">
              <a:lnSpc>
                <a:spcPct val="120000"/>
              </a:lnSpc>
            </a:pPr>
            <a:r>
              <a:rPr lang="zh-CN" altLang="en-US" sz="2400" b="1" dirty="0"/>
              <a:t>     由表</a:t>
            </a:r>
            <a:r>
              <a:rPr lang="en-US" altLang="zh-CN" sz="2400" b="1" dirty="0"/>
              <a:t>10.11</a:t>
            </a:r>
            <a:r>
              <a:rPr lang="zh-CN" altLang="en-US" sz="2400" b="1" dirty="0"/>
              <a:t>和表</a:t>
            </a:r>
            <a:r>
              <a:rPr lang="en-US" altLang="zh-CN" sz="2400" b="1" dirty="0"/>
              <a:t>10.12</a:t>
            </a:r>
            <a:r>
              <a:rPr lang="zh-CN" altLang="en-US" sz="2400" b="1" dirty="0"/>
              <a:t>得</a:t>
            </a:r>
            <a:endParaRPr lang="zh-CN" altLang="en-US" sz="2400" b="1" dirty="0"/>
          </a:p>
        </p:txBody>
      </p:sp>
      <p:sp>
        <p:nvSpPr>
          <p:cNvPr id="183358" name="Text Box 62"/>
          <p:cNvSpPr txBox="1">
            <a:spLocks noChangeArrowheads="1"/>
          </p:cNvSpPr>
          <p:nvPr/>
        </p:nvSpPr>
        <p:spPr bwMode="auto">
          <a:xfrm>
            <a:off x="852809" y="2447243"/>
            <a:ext cx="799688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dirty="0"/>
              <a:t> ② </a:t>
            </a:r>
            <a:r>
              <a:rPr lang="zh-CN" altLang="en-US" sz="2400" b="1" dirty="0"/>
              <a:t>与</a:t>
            </a:r>
            <a:r>
              <a:rPr lang="en-US" altLang="zh-CN" sz="2400" b="1" dirty="0"/>
              <a:t>6</a:t>
            </a:r>
            <a:r>
              <a:rPr lang="zh-CN" altLang="en-US" sz="2400" b="1" dirty="0"/>
              <a:t>级滚动轴承配合的两轴颈表面端面的轮廓算术平均偏  </a:t>
            </a:r>
            <a:r>
              <a:rPr lang="zh-CN" altLang="en-US" sz="2400" b="1" dirty="0" smtClean="0"/>
              <a:t>差</a:t>
            </a:r>
            <a:r>
              <a:rPr lang="zh-CN" altLang="en-US" sz="2400" b="1" dirty="0"/>
              <a:t>： 由表</a:t>
            </a:r>
            <a:r>
              <a:rPr lang="en-US" altLang="zh-CN" sz="2400" b="1" dirty="0"/>
              <a:t>6.7</a:t>
            </a:r>
            <a:r>
              <a:rPr lang="zh-CN" altLang="en-US" sz="2400" b="1" dirty="0"/>
              <a:t>得</a:t>
            </a:r>
            <a:endParaRPr lang="zh-CN" altLang="en-US" sz="2400" b="1" i="1" dirty="0"/>
          </a:p>
        </p:txBody>
      </p:sp>
      <p:sp>
        <p:nvSpPr>
          <p:cNvPr id="183398" name="Text Box 102"/>
          <p:cNvSpPr txBox="1">
            <a:spLocks noChangeArrowheads="1"/>
          </p:cNvSpPr>
          <p:nvPr/>
        </p:nvSpPr>
        <p:spPr bwMode="auto">
          <a:xfrm>
            <a:off x="893158" y="3877220"/>
            <a:ext cx="830831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t>③ </a:t>
            </a:r>
            <a:r>
              <a:rPr lang="zh-CN" altLang="en-US" sz="2400" b="1" dirty="0"/>
              <a:t>与皮带轮配合的轴颈表面的轮廓算术平均偏差：</a:t>
            </a:r>
            <a:endParaRPr lang="zh-CN" altLang="en-US" sz="2400" b="1" dirty="0"/>
          </a:p>
        </p:txBody>
      </p:sp>
      <p:sp>
        <p:nvSpPr>
          <p:cNvPr id="183405" name="Text Box 109"/>
          <p:cNvSpPr txBox="1">
            <a:spLocks noChangeArrowheads="1"/>
          </p:cNvSpPr>
          <p:nvPr/>
        </p:nvSpPr>
        <p:spPr bwMode="auto">
          <a:xfrm>
            <a:off x="884548" y="4918583"/>
            <a:ext cx="657863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200">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latin typeface="宋体" panose="02010600030101010101" pitchFamily="2" charset="-122"/>
              </a:rPr>
              <a:t>④</a:t>
            </a:r>
            <a:r>
              <a:rPr lang="en-US" altLang="zh-CN" sz="2400" b="1" dirty="0"/>
              <a:t> </a:t>
            </a:r>
            <a:r>
              <a:rPr lang="zh-CN" altLang="en-US" sz="2400" b="1" dirty="0"/>
              <a:t>其他表面的轮廓算术平均偏差：</a:t>
            </a:r>
            <a:endParaRPr lang="zh-CN" altLang="en-US" sz="2400" b="1" dirty="0"/>
          </a:p>
        </p:txBody>
      </p:sp>
      <p:pic>
        <p:nvPicPr>
          <p:cNvPr id="98544" name="Picture 126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51720" y="1951285"/>
            <a:ext cx="48101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545" name="Picture 12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4502" y="1913843"/>
            <a:ext cx="268605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546" name="Picture 12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688" y="3391445"/>
            <a:ext cx="54483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547" name="Picture 12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292" y="3281709"/>
            <a:ext cx="27813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550" name="Picture 12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556" y="5394734"/>
            <a:ext cx="698182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0" name="Picture 2">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7527" y="6093296"/>
            <a:ext cx="1438275" cy="552450"/>
          </a:xfrm>
          <a:prstGeom prst="rect">
            <a:avLst/>
          </a:prstGeom>
          <a:noFill/>
          <a:ln w="19050">
            <a:noFill/>
            <a:prstDash val="lg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4548" y="4365104"/>
            <a:ext cx="631507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3340"/>
                                        </p:tgtEl>
                                        <p:attrNameLst>
                                          <p:attrName>style.visibility</p:attrName>
                                        </p:attrNameLst>
                                      </p:cBhvr>
                                      <p:to>
                                        <p:strVal val="visible"/>
                                      </p:to>
                                    </p:set>
                                    <p:animEffect transition="in" filter="wipe(left)">
                                      <p:cBhvr>
                                        <p:cTn id="7" dur="500"/>
                                        <p:tgtEl>
                                          <p:spTgt spid="1833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3342"/>
                                        </p:tgtEl>
                                        <p:attrNameLst>
                                          <p:attrName>style.visibility</p:attrName>
                                        </p:attrNameLst>
                                      </p:cBhvr>
                                      <p:to>
                                        <p:strVal val="visible"/>
                                      </p:to>
                                    </p:set>
                                    <p:animEffect transition="in" filter="wipe(left)">
                                      <p:cBhvr>
                                        <p:cTn id="12" dur="2000"/>
                                        <p:tgtEl>
                                          <p:spTgt spid="1833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8544"/>
                                        </p:tgtEl>
                                        <p:attrNameLst>
                                          <p:attrName>style.visibility</p:attrName>
                                        </p:attrNameLst>
                                      </p:cBhvr>
                                      <p:to>
                                        <p:strVal val="visible"/>
                                      </p:to>
                                    </p:set>
                                    <p:animEffect transition="in" filter="wipe(left)">
                                      <p:cBhvr>
                                        <p:cTn id="17" dur="500"/>
                                        <p:tgtEl>
                                          <p:spTgt spid="985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8545"/>
                                        </p:tgtEl>
                                        <p:attrNameLst>
                                          <p:attrName>style.visibility</p:attrName>
                                        </p:attrNameLst>
                                      </p:cBhvr>
                                      <p:to>
                                        <p:strVal val="visible"/>
                                      </p:to>
                                    </p:set>
                                    <p:animEffect transition="in" filter="wipe(left)">
                                      <p:cBhvr>
                                        <p:cTn id="22" dur="500"/>
                                        <p:tgtEl>
                                          <p:spTgt spid="985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3358"/>
                                        </p:tgtEl>
                                        <p:attrNameLst>
                                          <p:attrName>style.visibility</p:attrName>
                                        </p:attrNameLst>
                                      </p:cBhvr>
                                      <p:to>
                                        <p:strVal val="visible"/>
                                      </p:to>
                                    </p:set>
                                    <p:animEffect transition="in" filter="wipe(left)">
                                      <p:cBhvr>
                                        <p:cTn id="27" dur="2000"/>
                                        <p:tgtEl>
                                          <p:spTgt spid="18335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8546"/>
                                        </p:tgtEl>
                                        <p:attrNameLst>
                                          <p:attrName>style.visibility</p:attrName>
                                        </p:attrNameLst>
                                      </p:cBhvr>
                                      <p:to>
                                        <p:strVal val="visible"/>
                                      </p:to>
                                    </p:set>
                                    <p:animEffect transition="in" filter="wipe(left)">
                                      <p:cBhvr>
                                        <p:cTn id="32" dur="500"/>
                                        <p:tgtEl>
                                          <p:spTgt spid="985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8547"/>
                                        </p:tgtEl>
                                        <p:attrNameLst>
                                          <p:attrName>style.visibility</p:attrName>
                                        </p:attrNameLst>
                                      </p:cBhvr>
                                      <p:to>
                                        <p:strVal val="visible"/>
                                      </p:to>
                                    </p:set>
                                    <p:animEffect transition="in" filter="wipe(left)">
                                      <p:cBhvr>
                                        <p:cTn id="37" dur="500"/>
                                        <p:tgtEl>
                                          <p:spTgt spid="985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3398"/>
                                        </p:tgtEl>
                                        <p:attrNameLst>
                                          <p:attrName>style.visibility</p:attrName>
                                        </p:attrNameLst>
                                      </p:cBhvr>
                                      <p:to>
                                        <p:strVal val="visible"/>
                                      </p:to>
                                    </p:set>
                                    <p:animEffect transition="in" filter="wipe(left)">
                                      <p:cBhvr>
                                        <p:cTn id="42" dur="2000"/>
                                        <p:tgtEl>
                                          <p:spTgt spid="18339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3971"/>
                                        </p:tgtEl>
                                        <p:attrNameLst>
                                          <p:attrName>style.visibility</p:attrName>
                                        </p:attrNameLst>
                                      </p:cBhvr>
                                      <p:to>
                                        <p:strVal val="visible"/>
                                      </p:to>
                                    </p:set>
                                    <p:animEffect transition="in" filter="wipe(left)">
                                      <p:cBhvr>
                                        <p:cTn id="47" dur="500"/>
                                        <p:tgtEl>
                                          <p:spTgt spid="839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3405"/>
                                        </p:tgtEl>
                                        <p:attrNameLst>
                                          <p:attrName>style.visibility</p:attrName>
                                        </p:attrNameLst>
                                      </p:cBhvr>
                                      <p:to>
                                        <p:strVal val="visible"/>
                                      </p:to>
                                    </p:set>
                                    <p:animEffect transition="in" filter="wipe(left)">
                                      <p:cBhvr>
                                        <p:cTn id="52" dur="2000"/>
                                        <p:tgtEl>
                                          <p:spTgt spid="18340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98550"/>
                                        </p:tgtEl>
                                        <p:attrNameLst>
                                          <p:attrName>style.visibility</p:attrName>
                                        </p:attrNameLst>
                                      </p:cBhvr>
                                      <p:to>
                                        <p:strVal val="visible"/>
                                      </p:to>
                                    </p:set>
                                    <p:animEffect transition="in" filter="wipe(left)">
                                      <p:cBhvr>
                                        <p:cTn id="57" dur="500"/>
                                        <p:tgtEl>
                                          <p:spTgt spid="98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40" grpId="0"/>
      <p:bldP spid="183342" grpId="0"/>
      <p:bldP spid="183358" grpId="0"/>
      <p:bldP spid="183398" grpId="0"/>
      <p:bldP spid="18340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10566</Words>
  <Application>WPS 演示</Application>
  <PresentationFormat>A4 纸张(210x297 毫米)</PresentationFormat>
  <Paragraphs>823</Paragraphs>
  <Slides>92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7</vt:i4>
      </vt:variant>
      <vt:variant>
        <vt:lpstr>幻灯片标题</vt:lpstr>
      </vt:variant>
      <vt:variant>
        <vt:i4>92</vt:i4>
      </vt:variant>
    </vt:vector>
  </HeadingPairs>
  <TitlesOfParts>
    <vt:vector size="113" baseType="lpstr">
      <vt:lpstr>Arial</vt:lpstr>
      <vt:lpstr>宋体</vt:lpstr>
      <vt:lpstr>Wingdings</vt:lpstr>
      <vt:lpstr>Times New Roman</vt:lpstr>
      <vt:lpstr>微软雅黑</vt:lpstr>
      <vt:lpstr>Arial Unicode MS</vt:lpstr>
      <vt:lpstr>Dotum</vt:lpstr>
      <vt:lpstr>Segoe UI</vt:lpstr>
      <vt:lpstr>MS Gothic</vt:lpstr>
      <vt:lpstr>方正粗黑宋简体</vt:lpstr>
      <vt:lpstr>Cambria Math</vt:lpstr>
      <vt:lpstr>GulimChe</vt:lpstr>
      <vt:lpstr>BatangChe</vt:lpstr>
      <vt:lpstr>默认设计模板</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刘瑶</cp:lastModifiedBy>
  <cp:revision>689</cp:revision>
  <cp:lastPrinted>2113-01-01T00:00:00Z</cp:lastPrinted>
  <dcterms:created xsi:type="dcterms:W3CDTF">2113-01-01T00:00:00Z</dcterms:created>
  <dcterms:modified xsi:type="dcterms:W3CDTF">2021-03-06T01:07:48Z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2052-11.1.0.10314</vt:lpwstr>
  </property>
</Properties>
</file>