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93" r:id="rId5"/>
    <p:sldId id="269" r:id="rId6"/>
    <p:sldId id="297" r:id="rId7"/>
    <p:sldId id="275" r:id="rId8"/>
    <p:sldId id="257" r:id="rId9"/>
    <p:sldId id="282" r:id="rId10"/>
    <p:sldId id="276" r:id="rId11"/>
    <p:sldId id="258" r:id="rId12"/>
    <p:sldId id="277" r:id="rId13"/>
    <p:sldId id="259" r:id="rId14"/>
    <p:sldId id="296" r:id="rId15"/>
    <p:sldId id="278" r:id="rId16"/>
    <p:sldId id="273" r:id="rId17"/>
    <p:sldId id="284" r:id="rId18"/>
    <p:sldId id="260" r:id="rId19"/>
    <p:sldId id="289" r:id="rId20"/>
    <p:sldId id="283" r:id="rId21"/>
    <p:sldId id="261" r:id="rId22"/>
    <p:sldId id="274" r:id="rId23"/>
    <p:sldId id="285" r:id="rId24"/>
    <p:sldId id="291" r:id="rId25"/>
    <p:sldId id="262" r:id="rId26"/>
    <p:sldId id="286" r:id="rId27"/>
    <p:sldId id="292" r:id="rId28"/>
    <p:sldId id="263" r:id="rId29"/>
    <p:sldId id="279" r:id="rId30"/>
    <p:sldId id="287" r:id="rId31"/>
    <p:sldId id="264" r:id="rId32"/>
    <p:sldId id="268" r:id="rId33"/>
    <p:sldId id="280" r:id="rId34"/>
    <p:sldId id="294" r:id="rId35"/>
    <p:sldId id="298" r:id="rId36"/>
    <p:sldId id="266" r:id="rId37"/>
    <p:sldId id="288" r:id="rId38"/>
    <p:sldId id="295" r:id="rId39"/>
  </p:sldIdLst>
  <p:sldSz cx="9144000" cy="6858000" type="screen4x3"/>
  <p:notesSz cx="6858000" cy="9144000"/>
  <p:defaultTextStyle>
    <a:defPPr>
      <a:defRPr lang="en-US"/>
    </a:defPPr>
    <a:lvl1pPr algn="l" rtl="0" fontAlgn="base">
      <a:spcBef>
        <a:spcPct val="0"/>
      </a:spcBef>
      <a:spcAft>
        <a:spcPct val="0"/>
      </a:spcAft>
      <a:defRPr kumimoji="1" sz="2400" i="1"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i="1"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i="1"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i="1"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i="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i="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i="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i="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i="1"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FFFF"/>
    <a:srgbClr val="CCECFF"/>
    <a:srgbClr val="CCFF99"/>
    <a:srgbClr val="FF3300"/>
    <a:srgbClr val="CC33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29" autoAdjust="0"/>
  </p:normalViewPr>
  <p:slideViewPr>
    <p:cSldViewPr snapToGrid="0">
      <p:cViewPr varScale="1">
        <p:scale>
          <a:sx n="107" d="100"/>
          <a:sy n="107" d="100"/>
        </p:scale>
        <p:origin x="-1152"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i="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i="0"/>
            </a:lvl1pPr>
          </a:lstStyle>
          <a:p>
            <a:pPr>
              <a:defRPr/>
            </a:pPr>
            <a:endParaRPr lang="en-US" altLang="zh-CN"/>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i="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i="0"/>
            </a:lvl1pPr>
          </a:lstStyle>
          <a:p>
            <a:pPr>
              <a:defRPr/>
            </a:pPr>
            <a:fld id="{B7B273A5-56F7-4F92-BFF2-22B229B871CD}"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p:sp>
      <p:sp>
        <p:nvSpPr>
          <p:cNvPr id="38915" name="备注占位符 2"/>
          <p:cNvSpPr>
            <a:spLocks noGrp="1"/>
          </p:cNvSpPr>
          <p:nvPr>
            <p:ph type="body" idx="1"/>
          </p:nvPr>
        </p:nvSpPr>
        <p:spPr>
          <a:noFill/>
        </p:spPr>
        <p:txBody>
          <a:bodyPr/>
          <a:lstStyle/>
          <a:p>
            <a:pPr eaLnBrk="1" hangingPunct="1"/>
            <a:endParaRPr lang="zh-CN" altLang="en-US" smtClean="0"/>
          </a:p>
        </p:txBody>
      </p:sp>
      <p:sp>
        <p:nvSpPr>
          <p:cNvPr id="38916" name="灯片编号占位符 3"/>
          <p:cNvSpPr>
            <a:spLocks noGrp="1"/>
          </p:cNvSpPr>
          <p:nvPr>
            <p:ph type="sldNum" sz="quarter" idx="5"/>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C2210BD2-F220-4DF2-A4B6-F9A84D2159C9}" type="slidenum">
              <a:rPr lang="zh-CN" altLang="en-US" sz="1200" i="0" smtClean="0"/>
            </a:fld>
            <a:endParaRPr lang="en-US" altLang="zh-CN" sz="1200" i="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7B273A5-56F7-4F92-BFF2-22B229B871CD}"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83393E6-D36C-499E-8632-80B0DF53A4AB}"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F2C7D36-7959-4599-84D4-28525AD8AC47}"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C1D34C9-0A43-4A7B-85C8-FE22AEFD297B}"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4C4D8CAC-F31E-4A3B-9DDA-3FD007764B21}"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439EAEC-3E20-426D-8E26-6E5B5C36D3F8}"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17F5EC4-7BFD-47F0-971E-A0F27DDF39C9}"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B63CBF8-8D74-4D73-8ECF-862614331FED}"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797207CD-D49B-4162-97CA-787A3B17491D}"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6D0AD80C-61EF-48A7-8931-428A25877265}"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0850F5E-87C2-4DC7-9861-F5141E10BCE0}"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7E06AB5-85FA-4432-BBDC-E75465917CA6}"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41FC127-71AC-4FC9-9136-036597DDBAC3}"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0" sz="1400" i="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0" sz="1400" i="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0" sz="2000" b="1" i="0">
                <a:solidFill>
                  <a:srgbClr val="0000FF"/>
                </a:solidFill>
              </a:defRPr>
            </a:lvl1pPr>
          </a:lstStyle>
          <a:p>
            <a:pPr>
              <a:defRPr/>
            </a:pPr>
            <a:fld id="{236C90DE-3C8C-4C74-96C4-72B2E82E16BE}"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31.xml"/><Relationship Id="rId8" Type="http://schemas.openxmlformats.org/officeDocument/2006/relationships/slide" Target="slide28.xml"/><Relationship Id="rId7" Type="http://schemas.openxmlformats.org/officeDocument/2006/relationships/slide" Target="slide1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 Id="rId3" Type="http://schemas.openxmlformats.org/officeDocument/2006/relationships/slide" Target="slide5.xml"/><Relationship Id="rId2" Type="http://schemas.openxmlformats.org/officeDocument/2006/relationships/slide" Target="slide4.xml"/><Relationship Id="rId14" Type="http://schemas.openxmlformats.org/officeDocument/2006/relationships/notesSlide" Target="../notesSlides/notesSlide1.xml"/><Relationship Id="rId13" Type="http://schemas.openxmlformats.org/officeDocument/2006/relationships/slideLayout" Target="../slideLayouts/slideLayout7.xml"/><Relationship Id="rId12" Type="http://schemas.openxmlformats.org/officeDocument/2006/relationships/slide" Target="slide34.xml"/><Relationship Id="rId11" Type="http://schemas.openxmlformats.org/officeDocument/2006/relationships/slide" Target="slide2.xml"/><Relationship Id="rId10" Type="http://schemas.openxmlformats.org/officeDocument/2006/relationships/slide" Target="slide32.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24.wmf"/><Relationship Id="rId1"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7.xml"/><Relationship Id="rId3" Type="http://schemas.openxmlformats.org/officeDocument/2006/relationships/image" Target="../media/image41.wmf"/><Relationship Id="rId2" Type="http://schemas.openxmlformats.org/officeDocument/2006/relationships/oleObject" Target="../embeddings/oleObject9.bin"/><Relationship Id="rId1" Type="http://schemas.openxmlformats.org/officeDocument/2006/relationships/image" Target="../media/image40.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slide" Target="slide1.xml"/><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wmf"/></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png"/></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72.png"/><Relationship Id="rId6" Type="http://schemas.openxmlformats.org/officeDocument/2006/relationships/image" Target="../media/image4.png"/><Relationship Id="rId5" Type="http://schemas.openxmlformats.org/officeDocument/2006/relationships/slide" Target="slide1.xml"/><Relationship Id="rId4" Type="http://schemas.openxmlformats.org/officeDocument/2006/relationships/image" Target="../media/image71.png"/><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2.xml"/><Relationship Id="rId4" Type="http://schemas.openxmlformats.org/officeDocument/2006/relationships/image" Target="../media/image4.png"/><Relationship Id="rId3" Type="http://schemas.openxmlformats.org/officeDocument/2006/relationships/slide" Target="slide1.xml"/><Relationship Id="rId2" Type="http://schemas.openxmlformats.org/officeDocument/2006/relationships/image" Target="../media/image73.wmf"/><Relationship Id="rId1" Type="http://schemas.openxmlformats.org/officeDocument/2006/relationships/oleObject" Target="../embeddings/oleObject10.bin"/></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image" Target="../media/image75.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slide" Target="slide1.xml"/><Relationship Id="rId7" Type="http://schemas.openxmlformats.org/officeDocument/2006/relationships/image" Target="../media/image9.wmf"/><Relationship Id="rId6" Type="http://schemas.openxmlformats.org/officeDocument/2006/relationships/oleObject" Target="../embeddings/oleObject2.bin"/><Relationship Id="rId5" Type="http://schemas.openxmlformats.org/officeDocument/2006/relationships/image" Target="../media/image8.wmf"/><Relationship Id="rId4" Type="http://schemas.openxmlformats.org/officeDocument/2006/relationships/oleObject" Target="../embeddings/oleObject1.bin"/><Relationship Id="rId3" Type="http://schemas.openxmlformats.org/officeDocument/2006/relationships/image" Target="../media/image7.png"/><Relationship Id="rId2" Type="http://schemas.openxmlformats.org/officeDocument/2006/relationships/image" Target="../media/image6.png"/><Relationship Id="rId11" Type="http://schemas.openxmlformats.org/officeDocument/2006/relationships/vmlDrawing" Target="../drawings/vmlDrawing1.vml"/><Relationship Id="rId10"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2.png"/><Relationship Id="rId7" Type="http://schemas.openxmlformats.org/officeDocument/2006/relationships/image" Target="../media/image9.wmf"/><Relationship Id="rId6" Type="http://schemas.openxmlformats.org/officeDocument/2006/relationships/oleObject" Target="../embeddings/oleObject5.bin"/><Relationship Id="rId5" Type="http://schemas.openxmlformats.org/officeDocument/2006/relationships/image" Target="../media/image8.wmf"/><Relationship Id="rId4" Type="http://schemas.openxmlformats.org/officeDocument/2006/relationships/oleObject" Target="../embeddings/oleObject4.bin"/><Relationship Id="rId3" Type="http://schemas.openxmlformats.org/officeDocument/2006/relationships/image" Target="../media/image11.png"/><Relationship Id="rId2" Type="http://schemas.openxmlformats.org/officeDocument/2006/relationships/image" Target="../media/image10.wmf"/><Relationship Id="rId11" Type="http://schemas.openxmlformats.org/officeDocument/2006/relationships/notesSlide" Target="../notesSlides/notesSlide2.xml"/><Relationship Id="rId10" Type="http://schemas.openxmlformats.org/officeDocument/2006/relationships/vmlDrawing" Target="../drawings/vmlDrawing2.vml"/><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wmf"/><Relationship Id="rId4" Type="http://schemas.openxmlformats.org/officeDocument/2006/relationships/oleObject" Target="../embeddings/oleObject7.bin"/><Relationship Id="rId3" Type="http://schemas.openxmlformats.org/officeDocument/2006/relationships/image" Target="../media/image14.wmf"/><Relationship Id="rId2" Type="http://schemas.openxmlformats.org/officeDocument/2006/relationships/oleObject" Target="../embeddings/oleObject6.bin"/><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slide" Target="slide1.xml"/><Relationship Id="rId2" Type="http://schemas.openxmlformats.org/officeDocument/2006/relationships/image" Target="../media/image19.png"/><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234234" y="134891"/>
            <a:ext cx="785812" cy="457200"/>
          </a:xfrm>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0C1D7210-8398-4671-B15C-8F5B329102D8}" type="slidenum">
              <a:rPr kumimoji="0" lang="zh-CN" altLang="en-US" sz="2000" i="0" smtClean="0">
                <a:solidFill>
                  <a:srgbClr val="FF0000"/>
                </a:solidFill>
              </a:rPr>
            </a:fld>
            <a:endParaRPr kumimoji="0" lang="en-US" altLang="zh-CN" sz="2000" i="0" dirty="0" smtClean="0">
              <a:solidFill>
                <a:srgbClr val="FF0000"/>
              </a:solidFill>
            </a:endParaRPr>
          </a:p>
        </p:txBody>
      </p:sp>
      <p:sp>
        <p:nvSpPr>
          <p:cNvPr id="2051" name="Text Box 2"/>
          <p:cNvSpPr txBox="1">
            <a:spLocks noChangeArrowheads="1"/>
          </p:cNvSpPr>
          <p:nvPr/>
        </p:nvSpPr>
        <p:spPr bwMode="auto">
          <a:xfrm>
            <a:off x="974098" y="589997"/>
            <a:ext cx="65541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b="1" i="0" dirty="0">
                <a:latin typeface="宋体" panose="02010600030101010101" pitchFamily="2" charset="-122"/>
              </a:rPr>
              <a:t>第10</a:t>
            </a:r>
            <a:r>
              <a:rPr lang="zh-CN" altLang="en-US" b="1" i="0" dirty="0" smtClean="0">
                <a:latin typeface="宋体" panose="02010600030101010101" pitchFamily="2" charset="-122"/>
              </a:rPr>
              <a:t>章 </a:t>
            </a:r>
            <a:r>
              <a:rPr lang="zh-CN" altLang="en-US" b="1" i="0" dirty="0">
                <a:latin typeface="宋体" panose="02010600030101010101" pitchFamily="2" charset="-122"/>
              </a:rPr>
              <a:t>圆柱齿轮精度设计与检测(</a:t>
            </a:r>
            <a:r>
              <a:rPr lang="zh-CN" altLang="en-US" b="1" i="0" dirty="0" smtClean="0">
                <a:latin typeface="宋体" panose="02010600030101010101" pitchFamily="2" charset="-122"/>
              </a:rPr>
              <a:t>1</a:t>
            </a:r>
            <a:r>
              <a:rPr lang="en-US" altLang="zh-CN" b="1" i="0" dirty="0" smtClean="0">
                <a:latin typeface="宋体" panose="02010600030101010101" pitchFamily="2" charset="-122"/>
              </a:rPr>
              <a:t>/3</a:t>
            </a:r>
            <a:r>
              <a:rPr lang="zh-CN" altLang="en-US" b="1" i="0" dirty="0" smtClean="0">
                <a:latin typeface="宋体" panose="02010600030101010101" pitchFamily="2" charset="-122"/>
              </a:rPr>
              <a:t>)</a:t>
            </a:r>
            <a:r>
              <a:rPr lang="zh-CN" altLang="en-US" i="0" dirty="0" smtClean="0">
                <a:latin typeface="宋体" panose="02010600030101010101" pitchFamily="2" charset="-122"/>
              </a:rPr>
              <a:t> </a:t>
            </a:r>
            <a:endParaRPr lang="zh-CN" altLang="en-US" i="0" dirty="0">
              <a:latin typeface="宋体" panose="02010600030101010101" pitchFamily="2" charset="-122"/>
            </a:endParaRPr>
          </a:p>
        </p:txBody>
      </p:sp>
      <p:sp>
        <p:nvSpPr>
          <p:cNvPr id="2052" name="Text Box 49">
            <a:hlinkClick r:id="rId1" action="ppaction://hlinksldjump"/>
          </p:cNvPr>
          <p:cNvSpPr txBox="1">
            <a:spLocks noChangeArrowheads="1"/>
          </p:cNvSpPr>
          <p:nvPr/>
        </p:nvSpPr>
        <p:spPr bwMode="auto">
          <a:xfrm>
            <a:off x="975219" y="1514175"/>
            <a:ext cx="668622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solidFill>
                  <a:schemeClr val="accent1">
                    <a:lumMod val="75000"/>
                  </a:schemeClr>
                </a:solidFill>
              </a:rPr>
              <a:t>内  容  提  要</a:t>
            </a:r>
            <a:r>
              <a:rPr lang="zh-CN" altLang="en-US" sz="2000" i="0" dirty="0" smtClean="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（3）</a:t>
            </a:r>
            <a:endParaRPr lang="zh-CN" altLang="en-US" sz="2000" b="1" i="0" dirty="0">
              <a:solidFill>
                <a:schemeClr val="accent1">
                  <a:lumMod val="75000"/>
                </a:schemeClr>
              </a:solidFill>
            </a:endParaRPr>
          </a:p>
        </p:txBody>
      </p:sp>
      <p:sp>
        <p:nvSpPr>
          <p:cNvPr id="2053" name="Text Box 50">
            <a:hlinkClick r:id="rId2" action="ppaction://hlinksldjump"/>
          </p:cNvPr>
          <p:cNvSpPr txBox="1">
            <a:spLocks noChangeArrowheads="1"/>
          </p:cNvSpPr>
          <p:nvPr/>
        </p:nvSpPr>
        <p:spPr bwMode="auto">
          <a:xfrm>
            <a:off x="977405" y="1889179"/>
            <a:ext cx="694149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solidFill>
                  <a:schemeClr val="accent1">
                    <a:lumMod val="75000"/>
                  </a:schemeClr>
                </a:solidFill>
              </a:rPr>
              <a:t>10.1</a:t>
            </a:r>
            <a:r>
              <a:rPr lang="zh-CN" altLang="en-US" sz="2000" b="1" i="0" dirty="0">
                <a:solidFill>
                  <a:schemeClr val="accent1">
                    <a:lumMod val="75000"/>
                  </a:schemeClr>
                </a:solidFill>
                <a:latin typeface="宋体" panose="02010600030101010101" pitchFamily="2" charset="-122"/>
              </a:rPr>
              <a:t> 对齿轮传动的使用要求</a:t>
            </a:r>
            <a:r>
              <a:rPr lang="zh-CN" altLang="en-US" sz="2000" b="1" i="0" dirty="0">
                <a:solidFill>
                  <a:schemeClr val="accent1">
                    <a:lumMod val="75000"/>
                  </a:schemeClr>
                </a:solidFill>
              </a:rPr>
              <a:t> ------</a:t>
            </a:r>
            <a:r>
              <a:rPr lang="en-US" altLang="zh-CN" sz="2000" b="1" i="0" dirty="0" smtClean="0">
                <a:solidFill>
                  <a:schemeClr val="accent1">
                    <a:lumMod val="75000"/>
                  </a:schemeClr>
                </a:solidFill>
              </a:rPr>
              <a:t>-------------------------</a:t>
            </a:r>
            <a:r>
              <a:rPr lang="zh-CN" altLang="en-US" sz="2000" b="1" i="0" dirty="0">
                <a:solidFill>
                  <a:schemeClr val="accent1">
                    <a:lumMod val="75000"/>
                  </a:schemeClr>
                </a:solidFill>
              </a:rPr>
              <a:t>（4）</a:t>
            </a:r>
            <a:endParaRPr lang="zh-CN" altLang="en-US" sz="2000" b="1" i="0" dirty="0">
              <a:solidFill>
                <a:schemeClr val="accent1">
                  <a:lumMod val="75000"/>
                </a:schemeClr>
              </a:solidFill>
            </a:endParaRPr>
          </a:p>
        </p:txBody>
      </p:sp>
      <p:sp>
        <p:nvSpPr>
          <p:cNvPr id="2054" name="Text Box 51">
            <a:hlinkClick r:id="rId3" action="ppaction://hlinksldjump"/>
          </p:cNvPr>
          <p:cNvSpPr txBox="1">
            <a:spLocks noChangeArrowheads="1"/>
          </p:cNvSpPr>
          <p:nvPr/>
        </p:nvSpPr>
        <p:spPr bwMode="auto">
          <a:xfrm>
            <a:off x="989353" y="2271755"/>
            <a:ext cx="667209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t>10.1.1 传递运动的准确性（运动精度）</a:t>
            </a:r>
            <a:r>
              <a:rPr lang="zh-CN" altLang="en-US" sz="2000" i="0" dirty="0" smtClean="0"/>
              <a:t>--------------</a:t>
            </a:r>
            <a:r>
              <a:rPr lang="zh-CN" altLang="en-US" sz="2000" b="1" i="0" dirty="0"/>
              <a:t>（5）</a:t>
            </a:r>
            <a:r>
              <a:rPr lang="zh-CN" altLang="en-US" sz="2000" i="0" dirty="0"/>
              <a:t> </a:t>
            </a:r>
            <a:endParaRPr lang="zh-CN" altLang="en-US" sz="2000" i="0" dirty="0"/>
          </a:p>
        </p:txBody>
      </p:sp>
      <p:sp>
        <p:nvSpPr>
          <p:cNvPr id="2055" name="Text Box 53"/>
          <p:cNvSpPr txBox="1">
            <a:spLocks noChangeArrowheads="1"/>
          </p:cNvSpPr>
          <p:nvPr/>
        </p:nvSpPr>
        <p:spPr bwMode="auto">
          <a:xfrm>
            <a:off x="1003214" y="2668346"/>
            <a:ext cx="65250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t>10.1.2 传动的平稳性（平稳性精度）</a:t>
            </a:r>
            <a:r>
              <a:rPr lang="zh-CN" altLang="en-US" sz="2000" i="0" dirty="0"/>
              <a:t> </a:t>
            </a:r>
            <a:r>
              <a:rPr lang="zh-CN" altLang="en-US" sz="2000" i="0" dirty="0" smtClean="0"/>
              <a:t>-----------------</a:t>
            </a:r>
            <a:r>
              <a:rPr lang="zh-CN" altLang="en-US" sz="2000" b="1" i="0" dirty="0"/>
              <a:t>（6</a:t>
            </a:r>
            <a:r>
              <a:rPr lang="zh-CN" altLang="en-US" sz="2000" b="1" i="0" dirty="0" smtClean="0"/>
              <a:t>）</a:t>
            </a:r>
            <a:endParaRPr lang="zh-CN" altLang="en-US" sz="2000" b="1" i="0" dirty="0"/>
          </a:p>
        </p:txBody>
      </p:sp>
      <p:sp>
        <p:nvSpPr>
          <p:cNvPr id="2056" name="Text Box 54">
            <a:hlinkClick r:id="rId4" action="ppaction://hlinksldjump"/>
          </p:cNvPr>
          <p:cNvSpPr txBox="1">
            <a:spLocks noChangeArrowheads="1"/>
          </p:cNvSpPr>
          <p:nvPr/>
        </p:nvSpPr>
        <p:spPr bwMode="auto">
          <a:xfrm>
            <a:off x="1010451" y="3016858"/>
            <a:ext cx="634027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t>10.1.3  载荷分布的均匀性（接触精度）</a:t>
            </a:r>
            <a:r>
              <a:rPr lang="zh-CN" altLang="en-US" sz="2000" i="0" dirty="0" smtClean="0"/>
              <a:t>--------------</a:t>
            </a:r>
            <a:r>
              <a:rPr lang="zh-CN" altLang="en-US" sz="2000" b="1" i="0" dirty="0"/>
              <a:t>（8）</a:t>
            </a:r>
            <a:r>
              <a:rPr lang="zh-CN" altLang="en-US" sz="2000" i="0" dirty="0"/>
              <a:t> </a:t>
            </a:r>
            <a:endParaRPr lang="zh-CN" altLang="en-US" sz="2000" i="0" dirty="0"/>
          </a:p>
        </p:txBody>
      </p:sp>
      <p:sp>
        <p:nvSpPr>
          <p:cNvPr id="2057" name="Text Box 55">
            <a:hlinkClick r:id="rId5" action="ppaction://hlinksldjump"/>
          </p:cNvPr>
          <p:cNvSpPr txBox="1">
            <a:spLocks noChangeArrowheads="1"/>
          </p:cNvSpPr>
          <p:nvPr/>
        </p:nvSpPr>
        <p:spPr bwMode="auto">
          <a:xfrm>
            <a:off x="1003420" y="3377310"/>
            <a:ext cx="739760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t>10.1.4  齿轮侧隙的合理性(</a:t>
            </a:r>
            <a:r>
              <a:rPr lang="zh-CN" altLang="en-US" sz="2000" i="0" dirty="0">
                <a:latin typeface="宋体" panose="02010600030101010101" pitchFamily="2" charset="-122"/>
              </a:rPr>
              <a:t>图</a:t>
            </a:r>
            <a:r>
              <a:rPr lang="zh-CN" altLang="en-US" sz="2000" i="0" dirty="0"/>
              <a:t>10.3</a:t>
            </a:r>
            <a:r>
              <a:rPr lang="zh-CN" altLang="en-US" sz="2000" b="1" i="0" dirty="0" smtClean="0"/>
              <a:t>)</a:t>
            </a:r>
            <a:r>
              <a:rPr lang="zh-CN" altLang="en-US" sz="2000" i="0" dirty="0" smtClean="0"/>
              <a:t>-----------------------</a:t>
            </a:r>
            <a:r>
              <a:rPr lang="zh-CN" altLang="en-US" sz="2000" b="1" i="0" dirty="0"/>
              <a:t>（9）</a:t>
            </a:r>
            <a:endParaRPr lang="zh-CN" altLang="en-US" sz="2000" b="1" i="0" dirty="0"/>
          </a:p>
        </p:txBody>
      </p:sp>
      <p:sp>
        <p:nvSpPr>
          <p:cNvPr id="2058" name="Text Box 56">
            <a:hlinkClick r:id="rId6" action="ppaction://hlinksldjump"/>
          </p:cNvPr>
          <p:cNvSpPr txBox="1">
            <a:spLocks noChangeArrowheads="1"/>
          </p:cNvSpPr>
          <p:nvPr/>
        </p:nvSpPr>
        <p:spPr bwMode="auto">
          <a:xfrm>
            <a:off x="1007041" y="3744564"/>
            <a:ext cx="704229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solidFill>
                  <a:schemeClr val="accent1">
                    <a:lumMod val="75000"/>
                  </a:schemeClr>
                </a:solidFill>
              </a:rPr>
              <a:t>10.2</a:t>
            </a:r>
            <a:r>
              <a:rPr lang="zh-CN" altLang="en-US" sz="2000" b="1" i="0" dirty="0">
                <a:solidFill>
                  <a:schemeClr val="accent1">
                    <a:lumMod val="75000"/>
                  </a:schemeClr>
                </a:solidFill>
                <a:latin typeface="宋体" panose="02010600030101010101" pitchFamily="2" charset="-122"/>
              </a:rPr>
              <a:t> 评定齿轮精度的偏差项目及其允许值</a:t>
            </a:r>
            <a:r>
              <a:rPr lang="zh-CN" altLang="en-US" sz="2000" b="1" i="0" dirty="0">
                <a:solidFill>
                  <a:schemeClr val="accent1">
                    <a:lumMod val="75000"/>
                  </a:schemeClr>
                </a:solidFill>
              </a:rPr>
              <a:t> </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a:t>
            </a:r>
            <a:r>
              <a:rPr lang="en-US" altLang="zh-CN" sz="2000" b="1" i="0" dirty="0">
                <a:solidFill>
                  <a:schemeClr val="accent1">
                    <a:lumMod val="75000"/>
                  </a:schemeClr>
                </a:solidFill>
              </a:rPr>
              <a:t>11)</a:t>
            </a:r>
            <a:endParaRPr lang="en-US" altLang="zh-CN" sz="2000" b="1" i="0" dirty="0">
              <a:solidFill>
                <a:schemeClr val="accent1">
                  <a:lumMod val="75000"/>
                </a:schemeClr>
              </a:solidFill>
            </a:endParaRPr>
          </a:p>
        </p:txBody>
      </p:sp>
      <p:sp>
        <p:nvSpPr>
          <p:cNvPr id="2059" name="Text Box 57">
            <a:hlinkClick r:id="rId7" action="ppaction://hlinksldjump"/>
          </p:cNvPr>
          <p:cNvSpPr txBox="1">
            <a:spLocks noChangeArrowheads="1"/>
          </p:cNvSpPr>
          <p:nvPr/>
        </p:nvSpPr>
        <p:spPr bwMode="auto">
          <a:xfrm>
            <a:off x="1017488" y="4117461"/>
            <a:ext cx="670610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latin typeface="宋体" panose="02010600030101010101" pitchFamily="2" charset="-122"/>
              </a:rPr>
              <a:t>10.2.1 评定齿轮精度和侧隙的必检偏差项目</a:t>
            </a:r>
            <a:r>
              <a:rPr lang="zh-CN" altLang="en-US" sz="2000" i="0" dirty="0" smtClean="0"/>
              <a:t>--------</a:t>
            </a:r>
            <a:r>
              <a:rPr lang="zh-CN" altLang="en-US" sz="2000" b="1" i="0" dirty="0" smtClean="0">
                <a:latin typeface="宋体" panose="02010600030101010101" pitchFamily="2" charset="-122"/>
              </a:rPr>
              <a:t>(1</a:t>
            </a:r>
            <a:r>
              <a:rPr lang="en-US" altLang="zh-CN" sz="2000" b="1" i="0" dirty="0" smtClean="0">
                <a:latin typeface="宋体" panose="02010600030101010101" pitchFamily="2" charset="-122"/>
              </a:rPr>
              <a:t>2</a:t>
            </a:r>
            <a:r>
              <a:rPr lang="zh-CN" altLang="en-US" sz="2000" b="1" i="0" dirty="0" smtClean="0">
                <a:latin typeface="宋体" panose="02010600030101010101" pitchFamily="2" charset="-122"/>
              </a:rPr>
              <a:t>) </a:t>
            </a:r>
            <a:endParaRPr lang="zh-CN" altLang="en-US" sz="2000" b="1" i="0" dirty="0">
              <a:latin typeface="宋体" panose="02010600030101010101" pitchFamily="2" charset="-122"/>
            </a:endParaRPr>
          </a:p>
        </p:txBody>
      </p:sp>
      <p:sp>
        <p:nvSpPr>
          <p:cNvPr id="2060" name="Text Box 58">
            <a:hlinkClick r:id="rId8" action="ppaction://hlinksldjump"/>
          </p:cNvPr>
          <p:cNvSpPr txBox="1">
            <a:spLocks noChangeArrowheads="1"/>
          </p:cNvSpPr>
          <p:nvPr/>
        </p:nvSpPr>
        <p:spPr bwMode="auto">
          <a:xfrm>
            <a:off x="1006359" y="4492448"/>
            <a:ext cx="709009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i="0" dirty="0">
                <a:solidFill>
                  <a:schemeClr val="accent1">
                    <a:lumMod val="75000"/>
                  </a:schemeClr>
                </a:solidFill>
              </a:rPr>
              <a:t>小       结</a:t>
            </a:r>
            <a:r>
              <a:rPr lang="zh-CN" altLang="en-US" sz="2000" i="0" dirty="0" smtClean="0">
                <a:solidFill>
                  <a:schemeClr val="accent1">
                    <a:lumMod val="75000"/>
                  </a:schemeClr>
                </a:solidFill>
              </a:rPr>
              <a:t>---------------------------------------------------</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(28)</a:t>
            </a:r>
            <a:endParaRPr lang="en-US" altLang="zh-CN" sz="2000" b="1" i="0" dirty="0">
              <a:solidFill>
                <a:schemeClr val="accent1">
                  <a:lumMod val="75000"/>
                </a:schemeClr>
              </a:solidFill>
            </a:endParaRPr>
          </a:p>
        </p:txBody>
      </p:sp>
      <p:sp>
        <p:nvSpPr>
          <p:cNvPr id="2062" name="Text Box 60">
            <a:hlinkClick r:id="rId9" action="ppaction://hlinksldjump"/>
          </p:cNvPr>
          <p:cNvSpPr txBox="1">
            <a:spLocks noChangeArrowheads="1"/>
          </p:cNvSpPr>
          <p:nvPr/>
        </p:nvSpPr>
        <p:spPr bwMode="auto">
          <a:xfrm>
            <a:off x="1015238" y="4870924"/>
            <a:ext cx="7258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solidFill>
                  <a:schemeClr val="accent1">
                    <a:lumMod val="75000"/>
                  </a:schemeClr>
                </a:solidFill>
              </a:rPr>
              <a:t>例 10 . 1 </a:t>
            </a:r>
            <a:r>
              <a:rPr lang="zh-CN" altLang="en-US" sz="2000" b="1" i="0" dirty="0" smtClean="0">
                <a:solidFill>
                  <a:schemeClr val="accent1">
                    <a:lumMod val="75000"/>
                  </a:schemeClr>
                </a:solidFill>
              </a:rPr>
              <a:t> </a:t>
            </a:r>
            <a:r>
              <a:rPr lang="en-US" altLang="zh-CN" sz="2000" b="1" i="0" dirty="0" smtClean="0">
                <a:solidFill>
                  <a:schemeClr val="accent1">
                    <a:lumMod val="75000"/>
                  </a:schemeClr>
                </a:solidFill>
              </a:rPr>
              <a:t>------------------------------------------------------------</a:t>
            </a:r>
            <a:r>
              <a:rPr lang="zh-CN" altLang="en-US" sz="2000" b="1" i="0" dirty="0" smtClean="0">
                <a:solidFill>
                  <a:schemeClr val="accent1">
                    <a:lumMod val="75000"/>
                  </a:schemeClr>
                </a:solidFill>
              </a:rPr>
              <a:t>（</a:t>
            </a:r>
            <a:r>
              <a:rPr lang="en-US" altLang="zh-CN" sz="2000" b="1" i="0" dirty="0" smtClean="0">
                <a:solidFill>
                  <a:schemeClr val="accent1">
                    <a:lumMod val="75000"/>
                  </a:schemeClr>
                </a:solidFill>
              </a:rPr>
              <a:t>30</a:t>
            </a:r>
            <a:r>
              <a:rPr lang="zh-CN" altLang="en-US" sz="2000" b="1" i="0" dirty="0" smtClean="0">
                <a:solidFill>
                  <a:schemeClr val="accent1">
                    <a:lumMod val="75000"/>
                  </a:schemeClr>
                </a:solidFill>
              </a:rPr>
              <a:t>）</a:t>
            </a:r>
            <a:endParaRPr lang="en-US" altLang="zh-CN" sz="2000" b="1" i="0" dirty="0">
              <a:solidFill>
                <a:schemeClr val="accent1">
                  <a:lumMod val="75000"/>
                </a:schemeClr>
              </a:solidFill>
            </a:endParaRPr>
          </a:p>
        </p:txBody>
      </p:sp>
      <p:sp>
        <p:nvSpPr>
          <p:cNvPr id="2063" name="Text Box 61">
            <a:hlinkClick r:id="rId10" action="ppaction://hlinksldjump"/>
          </p:cNvPr>
          <p:cNvSpPr txBox="1">
            <a:spLocks noChangeArrowheads="1"/>
          </p:cNvSpPr>
          <p:nvPr/>
        </p:nvSpPr>
        <p:spPr bwMode="auto">
          <a:xfrm>
            <a:off x="1048894" y="5297218"/>
            <a:ext cx="73466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i="0" dirty="0">
                <a:solidFill>
                  <a:schemeClr val="accent1">
                    <a:lumMod val="75000"/>
                  </a:schemeClr>
                </a:solidFill>
              </a:rPr>
              <a:t>课堂练习</a:t>
            </a:r>
            <a:r>
              <a:rPr lang="zh-CN" altLang="en-US" sz="2000" i="0" dirty="0" smtClean="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a:t>
            </a:r>
            <a:r>
              <a:rPr lang="zh-CN" altLang="en-US" sz="2000" b="1" i="0" dirty="0" smtClean="0">
                <a:solidFill>
                  <a:schemeClr val="accent1">
                    <a:lumMod val="75000"/>
                  </a:schemeClr>
                </a:solidFill>
              </a:rPr>
              <a:t>3</a:t>
            </a:r>
            <a:r>
              <a:rPr lang="en-US" altLang="zh-CN" sz="2000" b="1" i="0" dirty="0" smtClean="0">
                <a:solidFill>
                  <a:schemeClr val="accent1">
                    <a:lumMod val="75000"/>
                  </a:schemeClr>
                </a:solidFill>
              </a:rPr>
              <a:t>2</a:t>
            </a:r>
            <a:r>
              <a:rPr lang="zh-CN" altLang="en-US" sz="2000" b="1" i="0" dirty="0" smtClean="0">
                <a:solidFill>
                  <a:schemeClr val="accent1">
                    <a:lumMod val="75000"/>
                  </a:schemeClr>
                </a:solidFill>
              </a:rPr>
              <a:t>）</a:t>
            </a:r>
            <a:endParaRPr lang="zh-CN" altLang="en-US" sz="2000" b="1" i="0" dirty="0">
              <a:solidFill>
                <a:schemeClr val="accent1">
                  <a:lumMod val="75000"/>
                </a:schemeClr>
              </a:solidFill>
            </a:endParaRPr>
          </a:p>
        </p:txBody>
      </p:sp>
      <p:sp>
        <p:nvSpPr>
          <p:cNvPr id="2064" name="Text Box 67">
            <a:hlinkClick r:id="rId11" action="ppaction://hlinksldjump"/>
          </p:cNvPr>
          <p:cNvSpPr txBox="1">
            <a:spLocks noChangeArrowheads="1"/>
          </p:cNvSpPr>
          <p:nvPr/>
        </p:nvSpPr>
        <p:spPr bwMode="auto">
          <a:xfrm>
            <a:off x="975219" y="1128059"/>
            <a:ext cx="70741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a:solidFill>
                  <a:schemeClr val="accent1">
                    <a:lumMod val="75000"/>
                  </a:schemeClr>
                </a:solidFill>
              </a:rPr>
              <a:t>齿轮精度设计内容</a:t>
            </a:r>
            <a:r>
              <a:rPr lang="zh-CN" altLang="en-US" sz="2000" i="0" dirty="0" smtClean="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a:t>
            </a:r>
            <a:r>
              <a:rPr lang="en-US" altLang="zh-CN" sz="2000" b="1" i="0" dirty="0">
                <a:solidFill>
                  <a:schemeClr val="accent1">
                    <a:lumMod val="75000"/>
                  </a:schemeClr>
                </a:solidFill>
              </a:rPr>
              <a:t>2</a:t>
            </a:r>
            <a:r>
              <a:rPr lang="zh-CN" altLang="en-US" sz="2000" b="1" i="0" dirty="0">
                <a:solidFill>
                  <a:schemeClr val="accent1">
                    <a:lumMod val="75000"/>
                  </a:schemeClr>
                </a:solidFill>
              </a:rPr>
              <a:t>）</a:t>
            </a:r>
            <a:endParaRPr lang="zh-CN" altLang="en-US" sz="2000" b="1" i="0" dirty="0">
              <a:solidFill>
                <a:schemeClr val="accent1">
                  <a:lumMod val="75000"/>
                </a:schemeClr>
              </a:solidFill>
            </a:endParaRPr>
          </a:p>
        </p:txBody>
      </p:sp>
      <p:sp>
        <p:nvSpPr>
          <p:cNvPr id="2065" name="Text Box 68">
            <a:hlinkClick r:id="rId12" action="ppaction://hlinksldjump"/>
          </p:cNvPr>
          <p:cNvSpPr txBox="1">
            <a:spLocks noChangeArrowheads="1"/>
          </p:cNvSpPr>
          <p:nvPr/>
        </p:nvSpPr>
        <p:spPr bwMode="auto">
          <a:xfrm>
            <a:off x="1041871" y="5746727"/>
            <a:ext cx="72676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i="0" dirty="0">
                <a:solidFill>
                  <a:schemeClr val="accent1">
                    <a:lumMod val="75000"/>
                  </a:schemeClr>
                </a:solidFill>
              </a:rPr>
              <a:t>公差</a:t>
            </a:r>
            <a:r>
              <a:rPr lang="zh-CN" altLang="en-US" sz="2000" b="1" i="0" dirty="0" smtClean="0">
                <a:solidFill>
                  <a:schemeClr val="accent1">
                    <a:lumMod val="75000"/>
                  </a:schemeClr>
                </a:solidFill>
              </a:rPr>
              <a:t>表格及图</a:t>
            </a:r>
            <a:r>
              <a:rPr lang="zh-CN" altLang="en-US" sz="2000" i="0" dirty="0" smtClean="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a:t>
            </a:r>
            <a:r>
              <a:rPr lang="zh-CN" altLang="en-US" sz="2000" b="1" i="0" dirty="0" smtClean="0">
                <a:solidFill>
                  <a:schemeClr val="accent1">
                    <a:lumMod val="75000"/>
                  </a:schemeClr>
                </a:solidFill>
              </a:rPr>
              <a:t>3</a:t>
            </a:r>
            <a:r>
              <a:rPr lang="en-US" altLang="zh-CN" sz="2000" b="1" i="0" dirty="0" smtClean="0">
                <a:solidFill>
                  <a:schemeClr val="accent1">
                    <a:lumMod val="75000"/>
                  </a:schemeClr>
                </a:solidFill>
              </a:rPr>
              <a:t>4</a:t>
            </a:r>
            <a:r>
              <a:rPr lang="zh-CN" altLang="en-US" sz="2000" b="1" i="0" dirty="0" smtClean="0">
                <a:solidFill>
                  <a:schemeClr val="accent1">
                    <a:lumMod val="75000"/>
                  </a:schemeClr>
                </a:solidFill>
              </a:rPr>
              <a:t>）</a:t>
            </a:r>
            <a:endParaRPr lang="zh-CN" altLang="en-US" sz="2000" b="1" i="0" dirty="0">
              <a:solidFill>
                <a:schemeClr val="accent1">
                  <a:lumMod val="7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64"/>
                                        </p:tgtEl>
                                        <p:attrNameLst>
                                          <p:attrName>style.visibility</p:attrName>
                                        </p:attrNameLst>
                                      </p:cBhvr>
                                      <p:to>
                                        <p:strVal val="visible"/>
                                      </p:to>
                                    </p:set>
                                    <p:animEffect transition="in" filter="wipe(left)">
                                      <p:cBhvr>
                                        <p:cTn id="12" dur="500"/>
                                        <p:tgtEl>
                                          <p:spTgt spid="20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wipe(left)">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left)">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wipe(left)">
                                      <p:cBhvr>
                                        <p:cTn id="27" dur="500"/>
                                        <p:tgtEl>
                                          <p:spTgt spid="20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5"/>
                                        </p:tgtEl>
                                        <p:attrNameLst>
                                          <p:attrName>style.visibility</p:attrName>
                                        </p:attrNameLst>
                                      </p:cBhvr>
                                      <p:to>
                                        <p:strVal val="visible"/>
                                      </p:to>
                                    </p:set>
                                    <p:animEffect transition="in" filter="wipe(left)">
                                      <p:cBhvr>
                                        <p:cTn id="32" dur="500"/>
                                        <p:tgtEl>
                                          <p:spTgt spid="20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6"/>
                                        </p:tgtEl>
                                        <p:attrNameLst>
                                          <p:attrName>style.visibility</p:attrName>
                                        </p:attrNameLst>
                                      </p:cBhvr>
                                      <p:to>
                                        <p:strVal val="visible"/>
                                      </p:to>
                                    </p:set>
                                    <p:animEffect transition="in" filter="wipe(left)">
                                      <p:cBhvr>
                                        <p:cTn id="37" dur="500"/>
                                        <p:tgtEl>
                                          <p:spTgt spid="20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7"/>
                                        </p:tgtEl>
                                        <p:attrNameLst>
                                          <p:attrName>style.visibility</p:attrName>
                                        </p:attrNameLst>
                                      </p:cBhvr>
                                      <p:to>
                                        <p:strVal val="visible"/>
                                      </p:to>
                                    </p:set>
                                    <p:animEffect transition="in" filter="wipe(left)">
                                      <p:cBhvr>
                                        <p:cTn id="42" dur="500"/>
                                        <p:tgtEl>
                                          <p:spTgt spid="205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58"/>
                                        </p:tgtEl>
                                        <p:attrNameLst>
                                          <p:attrName>style.visibility</p:attrName>
                                        </p:attrNameLst>
                                      </p:cBhvr>
                                      <p:to>
                                        <p:strVal val="visible"/>
                                      </p:to>
                                    </p:set>
                                    <p:animEffect transition="in" filter="wipe(left)">
                                      <p:cBhvr>
                                        <p:cTn id="47" dur="500"/>
                                        <p:tgtEl>
                                          <p:spTgt spid="205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59"/>
                                        </p:tgtEl>
                                        <p:attrNameLst>
                                          <p:attrName>style.visibility</p:attrName>
                                        </p:attrNameLst>
                                      </p:cBhvr>
                                      <p:to>
                                        <p:strVal val="visible"/>
                                      </p:to>
                                    </p:set>
                                    <p:animEffect transition="in" filter="wipe(left)">
                                      <p:cBhvr>
                                        <p:cTn id="52" dur="500"/>
                                        <p:tgtEl>
                                          <p:spTgt spid="205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60"/>
                                        </p:tgtEl>
                                        <p:attrNameLst>
                                          <p:attrName>style.visibility</p:attrName>
                                        </p:attrNameLst>
                                      </p:cBhvr>
                                      <p:to>
                                        <p:strVal val="visible"/>
                                      </p:to>
                                    </p:set>
                                    <p:animEffect transition="in" filter="wipe(left)">
                                      <p:cBhvr>
                                        <p:cTn id="57" dur="500"/>
                                        <p:tgtEl>
                                          <p:spTgt spid="206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62"/>
                                        </p:tgtEl>
                                        <p:attrNameLst>
                                          <p:attrName>style.visibility</p:attrName>
                                        </p:attrNameLst>
                                      </p:cBhvr>
                                      <p:to>
                                        <p:strVal val="visible"/>
                                      </p:to>
                                    </p:set>
                                    <p:animEffect transition="in" filter="wipe(left)">
                                      <p:cBhvr>
                                        <p:cTn id="62" dur="500"/>
                                        <p:tgtEl>
                                          <p:spTgt spid="206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63"/>
                                        </p:tgtEl>
                                        <p:attrNameLst>
                                          <p:attrName>style.visibility</p:attrName>
                                        </p:attrNameLst>
                                      </p:cBhvr>
                                      <p:to>
                                        <p:strVal val="visible"/>
                                      </p:to>
                                    </p:set>
                                    <p:animEffect transition="in" filter="wipe(left)">
                                      <p:cBhvr>
                                        <p:cTn id="67" dur="500"/>
                                        <p:tgtEl>
                                          <p:spTgt spid="206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65"/>
                                        </p:tgtEl>
                                        <p:attrNameLst>
                                          <p:attrName>style.visibility</p:attrName>
                                        </p:attrNameLst>
                                      </p:cBhvr>
                                      <p:to>
                                        <p:strVal val="visible"/>
                                      </p:to>
                                    </p:set>
                                    <p:animEffect transition="in" filter="wipe(left)">
                                      <p:cBhvr>
                                        <p:cTn id="72" dur="500"/>
                                        <p:tgtEl>
                                          <p:spTgt spid="2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2" grpId="0"/>
      <p:bldP spid="2063" grpId="0"/>
      <p:bldP spid="2064" grpId="0"/>
      <p:bldP spid="20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7FDF8828-1BF1-41C1-BC7B-37D47626BA40}" type="slidenum">
              <a:rPr kumimoji="0" lang="zh-CN" altLang="en-US" sz="2000" i="0" smtClean="0">
                <a:solidFill>
                  <a:srgbClr val="0000FF"/>
                </a:solidFill>
              </a:rPr>
            </a:fld>
            <a:endParaRPr kumimoji="0" lang="en-US" altLang="zh-CN" sz="2000" i="0" smtClean="0">
              <a:solidFill>
                <a:srgbClr val="0000FF"/>
              </a:solidFill>
            </a:endParaRPr>
          </a:p>
        </p:txBody>
      </p:sp>
      <p:sp>
        <p:nvSpPr>
          <p:cNvPr id="41989" name="Text Box 5"/>
          <p:cNvSpPr txBox="1">
            <a:spLocks noChangeArrowheads="1"/>
          </p:cNvSpPr>
          <p:nvPr/>
        </p:nvSpPr>
        <p:spPr bwMode="auto">
          <a:xfrm>
            <a:off x="3124794" y="292274"/>
            <a:ext cx="203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   </a:t>
            </a:r>
            <a:r>
              <a:rPr lang="zh-CN" altLang="en-US" b="1" i="0" dirty="0">
                <a:latin typeface="宋体" panose="02010600030101010101" pitchFamily="2" charset="-122"/>
              </a:rPr>
              <a:t>润滑</a:t>
            </a:r>
            <a:r>
              <a:rPr lang="zh-CN" altLang="en-US" b="1" i="0" dirty="0"/>
              <a:t> </a:t>
            </a:r>
            <a:endParaRPr lang="zh-CN" altLang="en-US" b="1" i="0" dirty="0"/>
          </a:p>
        </p:txBody>
      </p:sp>
      <p:sp>
        <p:nvSpPr>
          <p:cNvPr id="41990" name="Text Box 6"/>
          <p:cNvSpPr txBox="1">
            <a:spLocks noChangeArrowheads="1"/>
          </p:cNvSpPr>
          <p:nvPr/>
        </p:nvSpPr>
        <p:spPr bwMode="auto">
          <a:xfrm>
            <a:off x="3124794" y="733012"/>
            <a:ext cx="43679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补偿热变形和弹性变形 </a:t>
            </a:r>
            <a:endParaRPr lang="zh-CN" altLang="en-US" b="1" i="0" dirty="0"/>
          </a:p>
        </p:txBody>
      </p:sp>
      <p:sp>
        <p:nvSpPr>
          <p:cNvPr id="41991" name="Text Box 7"/>
          <p:cNvSpPr txBox="1">
            <a:spLocks noChangeArrowheads="1"/>
          </p:cNvSpPr>
          <p:nvPr/>
        </p:nvSpPr>
        <p:spPr bwMode="auto">
          <a:xfrm>
            <a:off x="3124794" y="1209675"/>
            <a:ext cx="285874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(3)   </a:t>
            </a:r>
            <a:r>
              <a:rPr lang="zh-CN" altLang="en-US" b="1" i="0" dirty="0">
                <a:latin typeface="宋体" panose="02010600030101010101" pitchFamily="2" charset="-122"/>
              </a:rPr>
              <a:t>补偿误差</a:t>
            </a:r>
            <a:endParaRPr lang="zh-CN" altLang="en-US" b="1" i="0" dirty="0"/>
          </a:p>
        </p:txBody>
      </p:sp>
      <p:sp>
        <p:nvSpPr>
          <p:cNvPr id="41992" name="Text Box 8"/>
          <p:cNvSpPr txBox="1">
            <a:spLocks noChangeArrowheads="1"/>
          </p:cNvSpPr>
          <p:nvPr/>
        </p:nvSpPr>
        <p:spPr bwMode="auto">
          <a:xfrm>
            <a:off x="671386" y="2449046"/>
            <a:ext cx="767556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但对不同用途的齿轮，其精度高低要求不同，侧隙大小也不一样。</a:t>
            </a:r>
            <a:endParaRPr lang="zh-CN" altLang="en-US" b="1" i="0" dirty="0"/>
          </a:p>
        </p:txBody>
      </p:sp>
      <p:sp>
        <p:nvSpPr>
          <p:cNvPr id="41995" name="Text Box 11"/>
          <p:cNvSpPr txBox="1">
            <a:spLocks noChangeArrowheads="1"/>
          </p:cNvSpPr>
          <p:nvPr/>
        </p:nvSpPr>
        <p:spPr bwMode="auto">
          <a:xfrm>
            <a:off x="1280399" y="3183358"/>
            <a:ext cx="44900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例如对</a:t>
            </a:r>
            <a:r>
              <a:rPr lang="zh-CN" altLang="en-US" b="1" i="0" dirty="0">
                <a:solidFill>
                  <a:srgbClr val="FF3300"/>
                </a:solidFill>
              </a:rPr>
              <a:t>分度和测量</a:t>
            </a:r>
            <a:r>
              <a:rPr lang="zh-CN" altLang="en-US" b="1" i="0" dirty="0"/>
              <a:t>用齿轮：</a:t>
            </a:r>
            <a:endParaRPr lang="zh-CN" altLang="en-US" b="1" i="0" dirty="0"/>
          </a:p>
        </p:txBody>
      </p:sp>
      <p:sp>
        <p:nvSpPr>
          <p:cNvPr id="41996" name="Text Box 12"/>
          <p:cNvSpPr txBox="1">
            <a:spLocks noChangeArrowheads="1"/>
          </p:cNvSpPr>
          <p:nvPr/>
        </p:nvSpPr>
        <p:spPr bwMode="auto">
          <a:xfrm>
            <a:off x="1280399" y="3585996"/>
            <a:ext cx="5499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准确性（运动）的精度要求很高；</a:t>
            </a:r>
            <a:endParaRPr lang="zh-CN" altLang="en-US" b="1" i="0" dirty="0"/>
          </a:p>
        </p:txBody>
      </p:sp>
      <p:sp>
        <p:nvSpPr>
          <p:cNvPr id="41997" name="Text Box 13"/>
          <p:cNvSpPr txBox="1">
            <a:spLocks noChangeArrowheads="1"/>
          </p:cNvSpPr>
          <p:nvPr/>
        </p:nvSpPr>
        <p:spPr bwMode="auto">
          <a:xfrm>
            <a:off x="1280399" y="3977581"/>
            <a:ext cx="613245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对</a:t>
            </a:r>
            <a:r>
              <a:rPr lang="zh-CN" altLang="en-US" b="1" i="0" dirty="0">
                <a:solidFill>
                  <a:srgbClr val="CC3300"/>
                </a:solidFill>
              </a:rPr>
              <a:t>变速</a:t>
            </a:r>
            <a:r>
              <a:rPr lang="zh-CN" altLang="en-US" b="1" i="0" dirty="0"/>
              <a:t>用齿轮：平稳性精度要求很高；</a:t>
            </a:r>
            <a:endParaRPr lang="zh-CN" altLang="en-US" b="1" i="0" dirty="0"/>
          </a:p>
        </p:txBody>
      </p:sp>
      <p:sp>
        <p:nvSpPr>
          <p:cNvPr id="41999" name="Text Box 15"/>
          <p:cNvSpPr txBox="1">
            <a:spLocks noChangeArrowheads="1"/>
          </p:cNvSpPr>
          <p:nvPr/>
        </p:nvSpPr>
        <p:spPr bwMode="auto">
          <a:xfrm>
            <a:off x="1280399" y="4406206"/>
            <a:ext cx="402837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对传递</a:t>
            </a:r>
            <a:r>
              <a:rPr lang="zh-CN" altLang="en-US" b="1" i="0" dirty="0">
                <a:solidFill>
                  <a:srgbClr val="FF3300"/>
                </a:solidFill>
              </a:rPr>
              <a:t>动力</a:t>
            </a:r>
            <a:r>
              <a:rPr lang="zh-CN" altLang="en-US" b="1" i="0" dirty="0"/>
              <a:t>用齿轮：</a:t>
            </a:r>
            <a:endParaRPr lang="zh-CN" altLang="en-US" b="1" i="0" dirty="0"/>
          </a:p>
        </p:txBody>
      </p:sp>
      <p:sp>
        <p:nvSpPr>
          <p:cNvPr id="42000" name="Text Box 16"/>
          <p:cNvSpPr txBox="1">
            <a:spLocks noChangeArrowheads="1"/>
          </p:cNvSpPr>
          <p:nvPr/>
        </p:nvSpPr>
        <p:spPr bwMode="auto">
          <a:xfrm>
            <a:off x="1280399" y="4868816"/>
            <a:ext cx="63100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载荷分布均匀性（接触）精度要求很高；</a:t>
            </a:r>
            <a:endParaRPr lang="zh-CN" altLang="en-US" b="1" i="0" dirty="0"/>
          </a:p>
        </p:txBody>
      </p:sp>
      <p:sp>
        <p:nvSpPr>
          <p:cNvPr id="42001" name="Text Box 17"/>
          <p:cNvSpPr txBox="1">
            <a:spLocks noChangeArrowheads="1"/>
          </p:cNvSpPr>
          <p:nvPr/>
        </p:nvSpPr>
        <p:spPr bwMode="auto">
          <a:xfrm>
            <a:off x="1280399" y="5313316"/>
            <a:ext cx="63100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对</a:t>
            </a:r>
            <a:r>
              <a:rPr lang="zh-CN" altLang="en-US" b="1" i="0" dirty="0">
                <a:solidFill>
                  <a:srgbClr val="CC3300"/>
                </a:solidFill>
              </a:rPr>
              <a:t>仪器仪表</a:t>
            </a:r>
            <a:r>
              <a:rPr lang="zh-CN" altLang="en-US" b="1" i="0" dirty="0"/>
              <a:t>用小模数齿轮：侧隙要求很严格。</a:t>
            </a:r>
            <a:endParaRPr lang="zh-CN" altLang="en-US" b="1" i="0" dirty="0"/>
          </a:p>
        </p:txBody>
      </p:sp>
      <p:sp>
        <p:nvSpPr>
          <p:cNvPr id="42004" name="Rectangle 20"/>
          <p:cNvSpPr>
            <a:spLocks noChangeArrowheads="1"/>
          </p:cNvSpPr>
          <p:nvPr/>
        </p:nvSpPr>
        <p:spPr bwMode="auto">
          <a:xfrm>
            <a:off x="594539" y="1682397"/>
            <a:ext cx="786589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i="0" dirty="0"/>
              <a:t>         对所有齿轮都有以上（传递运动的准确性、传动平稳性、载荷分布均匀性和侧隙的合理性）四项要求。</a:t>
            </a:r>
            <a:endParaRPr lang="zh-CN" altLang="en-US" b="1" i="0" dirty="0"/>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4282" y="412864"/>
            <a:ext cx="1647825"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7625" y="5753760"/>
            <a:ext cx="7733003" cy="830997"/>
          </a:xfrm>
          <a:prstGeom prst="rect">
            <a:avLst/>
          </a:prstGeom>
        </p:spPr>
        <p:txBody>
          <a:bodyPr wrap="square">
            <a:spAutoFit/>
          </a:bodyPr>
          <a:lstStyle/>
          <a:p>
            <a:r>
              <a:rPr lang="zh-CN" altLang="en-US" b="1" i="0" dirty="0" smtClean="0"/>
              <a:t>         为降低加工</a:t>
            </a:r>
            <a:r>
              <a:rPr lang="zh-CN" altLang="en-US" b="1" i="0" dirty="0"/>
              <a:t>、检测成本</a:t>
            </a:r>
            <a:r>
              <a:rPr lang="en-US" altLang="zh-CN" b="1" i="0" dirty="0"/>
              <a:t>,</a:t>
            </a:r>
            <a:r>
              <a:rPr lang="zh-CN" altLang="en-US" b="1" i="0" dirty="0"/>
              <a:t>如果齿轮总是用一侧齿面工作</a:t>
            </a:r>
            <a:r>
              <a:rPr lang="en-US" altLang="zh-CN" b="1" i="0" dirty="0"/>
              <a:t>,</a:t>
            </a:r>
            <a:r>
              <a:rPr lang="zh-CN" altLang="en-US" b="1" i="0" dirty="0"/>
              <a:t>则可以对</a:t>
            </a:r>
            <a:r>
              <a:rPr lang="zh-CN" altLang="en-US" b="1" i="0" dirty="0" smtClean="0"/>
              <a:t>非工作齿面</a:t>
            </a:r>
            <a:r>
              <a:rPr lang="zh-CN" altLang="en-US" b="1" i="0" dirty="0"/>
              <a:t>提出较低的精度要求。</a:t>
            </a:r>
            <a:endParaRPr lang="zh-CN" altLang="en-US" b="1" dirty="0"/>
          </a:p>
        </p:txBody>
      </p:sp>
      <p:pic>
        <p:nvPicPr>
          <p:cNvPr id="16"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6225985"/>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989">
                                            <p:txEl>
                                              <p:pRg st="0" end="0"/>
                                            </p:txEl>
                                          </p:spTgt>
                                        </p:tgtEl>
                                        <p:attrNameLst>
                                          <p:attrName>style.visibility</p:attrName>
                                        </p:attrNameLst>
                                      </p:cBhvr>
                                      <p:to>
                                        <p:strVal val="visible"/>
                                      </p:to>
                                    </p:set>
                                    <p:animEffect transition="in" filter="wipe(left)">
                                      <p:cBhvr>
                                        <p:cTn id="12" dur="300"/>
                                        <p:tgtEl>
                                          <p:spTgt spid="4198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990">
                                            <p:txEl>
                                              <p:pRg st="0" end="0"/>
                                            </p:txEl>
                                          </p:spTgt>
                                        </p:tgtEl>
                                        <p:attrNameLst>
                                          <p:attrName>style.visibility</p:attrName>
                                        </p:attrNameLst>
                                      </p:cBhvr>
                                      <p:to>
                                        <p:strVal val="visible"/>
                                      </p:to>
                                    </p:set>
                                    <p:animEffect transition="in" filter="wipe(left)">
                                      <p:cBhvr>
                                        <p:cTn id="17" dur="300"/>
                                        <p:tgtEl>
                                          <p:spTgt spid="4199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991">
                                            <p:txEl>
                                              <p:pRg st="0" end="0"/>
                                            </p:txEl>
                                          </p:spTgt>
                                        </p:tgtEl>
                                        <p:attrNameLst>
                                          <p:attrName>style.visibility</p:attrName>
                                        </p:attrNameLst>
                                      </p:cBhvr>
                                      <p:to>
                                        <p:strVal val="visible"/>
                                      </p:to>
                                    </p:set>
                                    <p:animEffect transition="in" filter="wipe(left)">
                                      <p:cBhvr>
                                        <p:cTn id="22" dur="300"/>
                                        <p:tgtEl>
                                          <p:spTgt spid="4199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2004"/>
                                        </p:tgtEl>
                                        <p:attrNameLst>
                                          <p:attrName>style.visibility</p:attrName>
                                        </p:attrNameLst>
                                      </p:cBhvr>
                                      <p:to>
                                        <p:strVal val="visible"/>
                                      </p:to>
                                    </p:set>
                                    <p:animEffect transition="in" filter="wipe(left)">
                                      <p:cBhvr>
                                        <p:cTn id="27" dur="300"/>
                                        <p:tgtEl>
                                          <p:spTgt spid="420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1992"/>
                                        </p:tgtEl>
                                        <p:attrNameLst>
                                          <p:attrName>style.visibility</p:attrName>
                                        </p:attrNameLst>
                                      </p:cBhvr>
                                      <p:to>
                                        <p:strVal val="visible"/>
                                      </p:to>
                                    </p:set>
                                    <p:animEffect transition="in" filter="wipe(left)">
                                      <p:cBhvr>
                                        <p:cTn id="32" dur="300"/>
                                        <p:tgtEl>
                                          <p:spTgt spid="4199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1995"/>
                                        </p:tgtEl>
                                        <p:attrNameLst>
                                          <p:attrName>style.visibility</p:attrName>
                                        </p:attrNameLst>
                                      </p:cBhvr>
                                      <p:to>
                                        <p:strVal val="visible"/>
                                      </p:to>
                                    </p:set>
                                    <p:animEffect transition="in" filter="wipe(left)">
                                      <p:cBhvr>
                                        <p:cTn id="37" dur="300"/>
                                        <p:tgtEl>
                                          <p:spTgt spid="4199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1996"/>
                                        </p:tgtEl>
                                        <p:attrNameLst>
                                          <p:attrName>style.visibility</p:attrName>
                                        </p:attrNameLst>
                                      </p:cBhvr>
                                      <p:to>
                                        <p:strVal val="visible"/>
                                      </p:to>
                                    </p:set>
                                    <p:animEffect transition="in" filter="wipe(left)">
                                      <p:cBhvr>
                                        <p:cTn id="42" dur="300"/>
                                        <p:tgtEl>
                                          <p:spTgt spid="4199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1997"/>
                                        </p:tgtEl>
                                        <p:attrNameLst>
                                          <p:attrName>style.visibility</p:attrName>
                                        </p:attrNameLst>
                                      </p:cBhvr>
                                      <p:to>
                                        <p:strVal val="visible"/>
                                      </p:to>
                                    </p:set>
                                    <p:animEffect transition="in" filter="wipe(left)">
                                      <p:cBhvr>
                                        <p:cTn id="47" dur="300"/>
                                        <p:tgtEl>
                                          <p:spTgt spid="4199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1999"/>
                                        </p:tgtEl>
                                        <p:attrNameLst>
                                          <p:attrName>style.visibility</p:attrName>
                                        </p:attrNameLst>
                                      </p:cBhvr>
                                      <p:to>
                                        <p:strVal val="visible"/>
                                      </p:to>
                                    </p:set>
                                    <p:animEffect transition="in" filter="wipe(left)">
                                      <p:cBhvr>
                                        <p:cTn id="52" dur="300"/>
                                        <p:tgtEl>
                                          <p:spTgt spid="4199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2000"/>
                                        </p:tgtEl>
                                        <p:attrNameLst>
                                          <p:attrName>style.visibility</p:attrName>
                                        </p:attrNameLst>
                                      </p:cBhvr>
                                      <p:to>
                                        <p:strVal val="visible"/>
                                      </p:to>
                                    </p:set>
                                    <p:animEffect transition="in" filter="wipe(left)">
                                      <p:cBhvr>
                                        <p:cTn id="57" dur="300"/>
                                        <p:tgtEl>
                                          <p:spTgt spid="420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42001"/>
                                        </p:tgtEl>
                                        <p:attrNameLst>
                                          <p:attrName>style.visibility</p:attrName>
                                        </p:attrNameLst>
                                      </p:cBhvr>
                                      <p:to>
                                        <p:strVal val="visible"/>
                                      </p:to>
                                    </p:set>
                                    <p:animEffect transition="in" filter="wipe(left)">
                                      <p:cBhvr>
                                        <p:cTn id="62" dur="300"/>
                                        <p:tgtEl>
                                          <p:spTgt spid="4200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utoUpdateAnimBg="0" build="p"/>
      <p:bldP spid="41990" grpId="0" autoUpdateAnimBg="0" build="p"/>
      <p:bldP spid="41991" grpId="0" autoUpdateAnimBg="0" build="p"/>
      <p:bldP spid="41992" grpId="0" autoUpdateAnimBg="0"/>
      <p:bldP spid="41995" grpId="0" autoUpdateAnimBg="0"/>
      <p:bldP spid="41996" grpId="0" autoUpdateAnimBg="0"/>
      <p:bldP spid="41997" grpId="0" autoUpdateAnimBg="0"/>
      <p:bldP spid="41999" grpId="0" autoUpdateAnimBg="0"/>
      <p:bldP spid="42000" grpId="0" autoUpdateAnimBg="0"/>
      <p:bldP spid="42001" grpId="0" autoUpdateAnimBg="0"/>
      <p:bldP spid="42004" grpId="0" autoUpdateAnimBg="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A9EA1131-15F3-4F66-9EC0-4093EEE29622}" type="slidenum">
              <a:rPr kumimoji="0" lang="zh-CN" altLang="en-US" sz="2000" i="0" smtClean="0">
                <a:solidFill>
                  <a:srgbClr val="0000FF"/>
                </a:solidFill>
              </a:rPr>
            </a:fld>
            <a:endParaRPr kumimoji="0" lang="en-US" altLang="zh-CN" sz="2000" i="0" smtClean="0">
              <a:solidFill>
                <a:srgbClr val="0000FF"/>
              </a:solidFill>
            </a:endParaRPr>
          </a:p>
        </p:txBody>
      </p:sp>
      <p:sp>
        <p:nvSpPr>
          <p:cNvPr id="7170" name="Text Box 2"/>
          <p:cNvSpPr txBox="1">
            <a:spLocks noChangeArrowheads="1"/>
          </p:cNvSpPr>
          <p:nvPr/>
        </p:nvSpPr>
        <p:spPr bwMode="auto">
          <a:xfrm>
            <a:off x="1398304" y="375781"/>
            <a:ext cx="62187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10.2</a:t>
            </a:r>
            <a:r>
              <a:rPr lang="zh-CN" altLang="en-US" b="1" i="0" dirty="0">
                <a:latin typeface="宋体" panose="02010600030101010101" pitchFamily="2" charset="-122"/>
              </a:rPr>
              <a:t> 评定齿轮精度的偏差项目及其允许值</a:t>
            </a:r>
            <a:r>
              <a:rPr lang="zh-CN" altLang="en-US" b="1" i="0" dirty="0"/>
              <a:t> </a:t>
            </a:r>
            <a:endParaRPr lang="zh-CN" altLang="en-US" b="1" i="0" dirty="0"/>
          </a:p>
        </p:txBody>
      </p:sp>
      <p:sp>
        <p:nvSpPr>
          <p:cNvPr id="2" name="矩形 1"/>
          <p:cNvSpPr/>
          <p:nvPr/>
        </p:nvSpPr>
        <p:spPr>
          <a:xfrm>
            <a:off x="1034248" y="1058597"/>
            <a:ext cx="7115452" cy="1323439"/>
          </a:xfrm>
          <a:prstGeom prst="rect">
            <a:avLst/>
          </a:prstGeom>
        </p:spPr>
        <p:txBody>
          <a:bodyPr wrap="square">
            <a:spAutoFit/>
          </a:bodyPr>
          <a:lstStyle/>
          <a:p>
            <a:r>
              <a:rPr lang="zh-CN" altLang="en-US" sz="2000" b="1" i="0" dirty="0" smtClean="0"/>
              <a:t>         图样</a:t>
            </a:r>
            <a:r>
              <a:rPr lang="zh-CN" altLang="en-US" sz="2000" b="1" i="0" dirty="0"/>
              <a:t>上设计的齿轮都是理想的齿轮</a:t>
            </a:r>
            <a:r>
              <a:rPr lang="en-US" altLang="zh-CN" sz="2000" b="1" i="0" dirty="0"/>
              <a:t>,</a:t>
            </a:r>
            <a:r>
              <a:rPr lang="zh-CN" altLang="en-US" sz="2000" b="1" i="0" dirty="0"/>
              <a:t>由于齿轮加工机床传动链误差、刀具几何参数</a:t>
            </a:r>
            <a:r>
              <a:rPr lang="zh-CN" altLang="en-US" sz="2000" b="1" i="0" dirty="0" smtClean="0"/>
              <a:t>误差</a:t>
            </a:r>
            <a:r>
              <a:rPr lang="zh-CN" altLang="en-US" sz="2000" b="1" i="0" dirty="0"/>
              <a:t>、齿坯的尺寸和几何误差、齿坯在加工机床上的安装误差等的存在</a:t>
            </a:r>
            <a:r>
              <a:rPr lang="en-US" altLang="zh-CN" sz="2000" b="1" i="0" dirty="0"/>
              <a:t>,</a:t>
            </a:r>
            <a:r>
              <a:rPr lang="zh-CN" altLang="en-US" sz="2000" b="1" i="0" dirty="0"/>
              <a:t>以及加工中的受</a:t>
            </a:r>
            <a:r>
              <a:rPr lang="zh-CN" altLang="en-US" sz="2000" b="1" i="0" dirty="0" smtClean="0"/>
              <a:t>力</a:t>
            </a:r>
            <a:r>
              <a:rPr lang="zh-CN" altLang="en-US" sz="2000" b="1" i="0" dirty="0"/>
              <a:t>变形、热变形等因素</a:t>
            </a:r>
            <a:r>
              <a:rPr lang="en-US" altLang="zh-CN" sz="2000" b="1" i="0" dirty="0"/>
              <a:t>,</a:t>
            </a:r>
            <a:r>
              <a:rPr lang="zh-CN" altLang="en-US" sz="2000" b="1" i="0" dirty="0"/>
              <a:t>使得制造出的齿轮都存在误差。</a:t>
            </a:r>
            <a:endParaRPr lang="zh-CN" altLang="en-US" sz="2000" b="1" dirty="0"/>
          </a:p>
        </p:txBody>
      </p:sp>
      <p:sp>
        <p:nvSpPr>
          <p:cNvPr id="3" name="矩形 2"/>
          <p:cNvSpPr/>
          <p:nvPr/>
        </p:nvSpPr>
        <p:spPr>
          <a:xfrm>
            <a:off x="883326" y="2382036"/>
            <a:ext cx="7417293" cy="1938992"/>
          </a:xfrm>
          <a:prstGeom prst="rect">
            <a:avLst/>
          </a:prstGeom>
        </p:spPr>
        <p:txBody>
          <a:bodyPr wrap="square">
            <a:spAutoFit/>
          </a:bodyPr>
          <a:lstStyle/>
          <a:p>
            <a:r>
              <a:rPr lang="zh-CN" altLang="en-US" sz="2000" b="1" i="0" dirty="0" smtClean="0"/>
              <a:t>         在</a:t>
            </a:r>
            <a:r>
              <a:rPr lang="en-US" altLang="zh-CN" sz="2000" b="1" i="0" dirty="0"/>
              <a:t>GB/ T 10095. 1 ~ . 2—2008 </a:t>
            </a:r>
            <a:r>
              <a:rPr lang="zh-CN" altLang="en-US" sz="2000" b="1" i="0" dirty="0" smtClean="0"/>
              <a:t>齿轮精度</a:t>
            </a:r>
            <a:r>
              <a:rPr lang="zh-CN" altLang="en-US" sz="2000" b="1" i="0" dirty="0"/>
              <a:t>标准中</a:t>
            </a:r>
            <a:r>
              <a:rPr lang="en-US" altLang="zh-CN" sz="2000" b="1" i="0" dirty="0"/>
              <a:t>,</a:t>
            </a:r>
            <a:r>
              <a:rPr lang="zh-CN" altLang="en-US" sz="2000" b="1" i="0" dirty="0"/>
              <a:t>齿轮误差、偏差统称为齿轮偏差</a:t>
            </a:r>
            <a:r>
              <a:rPr lang="en-US" altLang="zh-CN" sz="2000" b="1" i="0" dirty="0"/>
              <a:t>,</a:t>
            </a:r>
            <a:r>
              <a:rPr lang="zh-CN" altLang="en-US" sz="2000" b="1" i="0" dirty="0"/>
              <a:t>将偏差与其允许值共用一个符号表示</a:t>
            </a:r>
            <a:r>
              <a:rPr lang="en-US" altLang="zh-CN" sz="2000" b="1" i="0" dirty="0"/>
              <a:t>,</a:t>
            </a:r>
            <a:r>
              <a:rPr lang="zh-CN" altLang="en-US" sz="2000" b="1" i="0" dirty="0" smtClean="0"/>
              <a:t>例如</a:t>
            </a:r>
            <a:r>
              <a:rPr lang="en-US" altLang="zh-CN" sz="2000" b="1" dirty="0" smtClean="0"/>
              <a:t>F,</a:t>
            </a:r>
            <a:r>
              <a:rPr lang="zh-CN" altLang="en-US" sz="2000" b="1" i="0" dirty="0" smtClean="0"/>
              <a:t>即</a:t>
            </a:r>
            <a:r>
              <a:rPr lang="zh-CN" altLang="en-US" sz="2000" b="1" i="0" dirty="0"/>
              <a:t>表示齿廓总偏差</a:t>
            </a:r>
            <a:r>
              <a:rPr lang="en-US" altLang="zh-CN" sz="2000" b="1" i="0" dirty="0"/>
              <a:t>,</a:t>
            </a:r>
            <a:r>
              <a:rPr lang="zh-CN" altLang="en-US" sz="2000" b="1" i="0" dirty="0"/>
              <a:t>它又表示齿廓</a:t>
            </a:r>
            <a:r>
              <a:rPr lang="zh-CN" altLang="en-US" sz="2000" b="1" i="0" dirty="0" smtClean="0"/>
              <a:t>总 偏差</a:t>
            </a:r>
            <a:r>
              <a:rPr lang="zh-CN" altLang="en-US" sz="2000" b="1" i="0" dirty="0"/>
              <a:t>的允许值</a:t>
            </a:r>
            <a:r>
              <a:rPr lang="en-US" altLang="zh-CN" sz="2000" b="1" i="0" dirty="0"/>
              <a:t>(</a:t>
            </a:r>
            <a:r>
              <a:rPr lang="zh-CN" altLang="en-US" sz="2000" b="1" i="0" dirty="0"/>
              <a:t>公差</a:t>
            </a:r>
            <a:r>
              <a:rPr lang="en-US" altLang="zh-CN" sz="2000" b="1" i="0" dirty="0"/>
              <a:t>)</a:t>
            </a:r>
            <a:r>
              <a:rPr lang="zh-CN" altLang="en-US" sz="2000" b="1" i="0" dirty="0"/>
              <a:t>。单项要素测量所用的</a:t>
            </a:r>
            <a:r>
              <a:rPr lang="zh-CN" altLang="en-US" sz="2000" b="1" i="0" dirty="0" smtClean="0"/>
              <a:t>偏差符号</a:t>
            </a:r>
            <a:r>
              <a:rPr lang="zh-CN" altLang="en-US" sz="2000" b="1" i="0" dirty="0"/>
              <a:t>用小写字母</a:t>
            </a:r>
            <a:r>
              <a:rPr lang="en-US" altLang="zh-CN" sz="2000" b="1" i="0" dirty="0"/>
              <a:t>(</a:t>
            </a:r>
            <a:r>
              <a:rPr lang="zh-CN" altLang="en-US" sz="2000" b="1" i="0" dirty="0" smtClean="0"/>
              <a:t>如 </a:t>
            </a:r>
            <a:r>
              <a:rPr lang="en-US" altLang="zh-CN" sz="2000" b="1" dirty="0" smtClean="0"/>
              <a:t>f )</a:t>
            </a:r>
            <a:r>
              <a:rPr lang="en-US" altLang="zh-CN" sz="2000" b="1" i="0" dirty="0" smtClean="0"/>
              <a:t> </a:t>
            </a:r>
            <a:r>
              <a:rPr lang="zh-CN" altLang="en-US" sz="2000" b="1" i="0" dirty="0"/>
              <a:t>加上相应的下标表示</a:t>
            </a:r>
            <a:r>
              <a:rPr lang="en-US" altLang="zh-CN" sz="2000" b="1" i="0" dirty="0"/>
              <a:t>;</a:t>
            </a:r>
            <a:r>
              <a:rPr lang="zh-CN" altLang="en-US" sz="2000" b="1" i="0" dirty="0"/>
              <a:t>而表示若干单项要素偏差组成的</a:t>
            </a:r>
            <a:r>
              <a:rPr lang="zh-CN" altLang="en-US" sz="2000" b="1" i="0" dirty="0" smtClean="0"/>
              <a:t>“累积</a:t>
            </a:r>
            <a:r>
              <a:rPr lang="en-US" altLang="zh-CN" sz="2000" b="1" i="0" dirty="0" smtClean="0"/>
              <a:t>”</a:t>
            </a:r>
            <a:r>
              <a:rPr lang="zh-CN" altLang="en-US" sz="2000" b="1" i="0" dirty="0" smtClean="0"/>
              <a:t>或“总</a:t>
            </a:r>
            <a:r>
              <a:rPr lang="en-US" altLang="zh-CN" sz="2000" b="1" i="0" dirty="0" smtClean="0"/>
              <a:t>”</a:t>
            </a:r>
            <a:r>
              <a:rPr lang="zh-CN" altLang="en-US" sz="2000" b="1" i="0" dirty="0" smtClean="0"/>
              <a:t>偏差</a:t>
            </a:r>
            <a:r>
              <a:rPr lang="zh-CN" altLang="en-US" sz="2000" b="1" i="0" dirty="0"/>
              <a:t>所用的符号</a:t>
            </a:r>
            <a:r>
              <a:rPr lang="en-US" altLang="zh-CN" sz="2000" b="1" i="0" dirty="0"/>
              <a:t>,</a:t>
            </a:r>
            <a:r>
              <a:rPr lang="zh-CN" altLang="en-US" sz="2000" b="1" i="0" dirty="0"/>
              <a:t>采用大写字母</a:t>
            </a:r>
            <a:r>
              <a:rPr lang="en-US" altLang="zh-CN" sz="2000" b="1" i="0" dirty="0"/>
              <a:t>(</a:t>
            </a:r>
            <a:r>
              <a:rPr lang="zh-CN" altLang="en-US" sz="2000" b="1" i="0" dirty="0"/>
              <a:t>如</a:t>
            </a:r>
            <a:r>
              <a:rPr lang="en-US" altLang="zh-CN" sz="2000" b="1" dirty="0"/>
              <a:t>F</a:t>
            </a:r>
            <a:r>
              <a:rPr lang="en-US" altLang="zh-CN" sz="2000" b="1" i="0" dirty="0"/>
              <a:t>) </a:t>
            </a:r>
            <a:r>
              <a:rPr lang="zh-CN" altLang="en-US" sz="2000" b="1" i="0" dirty="0"/>
              <a:t>加上相应的下标表示。</a:t>
            </a:r>
            <a:endParaRPr lang="zh-CN" altLang="en-US" sz="2000" b="1" dirty="0"/>
          </a:p>
        </p:txBody>
      </p:sp>
      <mc:AlternateContent xmlns:mc="http://schemas.openxmlformats.org/markup-compatibility/2006">
        <mc:Choice xmlns:a14="http://schemas.microsoft.com/office/drawing/2010/main" Requires="a14">
          <p:sp>
            <p:nvSpPr>
              <p:cNvPr id="4" name="矩形 3"/>
              <p:cNvSpPr/>
              <p:nvPr/>
            </p:nvSpPr>
            <p:spPr>
              <a:xfrm>
                <a:off x="901077" y="4387724"/>
                <a:ext cx="7399541" cy="1085169"/>
              </a:xfrm>
              <a:prstGeom prst="rect">
                <a:avLst/>
              </a:prstGeom>
            </p:spPr>
            <p:txBody>
              <a:bodyPr wrap="square">
                <a:spAutoFit/>
              </a:bodyPr>
              <a:lstStyle/>
              <a:p>
                <a:r>
                  <a:rPr lang="zh-CN" altLang="en-US" sz="2000" b="1" i="0" dirty="0" smtClean="0"/>
                  <a:t>         本</a:t>
                </a:r>
                <a:r>
                  <a:rPr lang="zh-CN" altLang="en-US" sz="2000" b="1" i="0" dirty="0"/>
                  <a:t>书为了能从符号上区分实际偏差与其允许值</a:t>
                </a:r>
                <a:r>
                  <a:rPr lang="en-US" altLang="zh-CN" sz="2000" b="1" i="0" dirty="0"/>
                  <a:t>(</a:t>
                </a:r>
                <a:r>
                  <a:rPr lang="zh-CN" altLang="en-US" sz="2000" b="1" i="0" dirty="0"/>
                  <a:t>公差或极限偏差</a:t>
                </a:r>
                <a:r>
                  <a:rPr lang="en-US" altLang="zh-CN" sz="2000" b="1" i="0" dirty="0"/>
                  <a:t>),</a:t>
                </a:r>
                <a:r>
                  <a:rPr lang="zh-CN" altLang="en-US" sz="2000" b="1" i="0" dirty="0"/>
                  <a:t>在其符号前</a:t>
                </a:r>
                <a:r>
                  <a:rPr lang="zh-CN" altLang="en-US" sz="2000" b="1" i="0" dirty="0" smtClean="0"/>
                  <a:t>加注“ </a:t>
                </a:r>
                <a:r>
                  <a:rPr lang="zh-CN" altLang="en-US" sz="2000" b="1" i="0" dirty="0" smtClean="0">
                    <a:solidFill>
                      <a:srgbClr val="FF0000"/>
                    </a:solidFill>
                    <a:latin typeface="Times New Roman"/>
                    <a:cs typeface="Times New Roman"/>
                  </a:rPr>
                  <a:t>∆</a:t>
                </a:r>
                <a:r>
                  <a:rPr lang="en-US" altLang="zh-CN" sz="2000" b="1" i="0" dirty="0" smtClean="0">
                    <a:latin typeface="Times New Roman"/>
                    <a:cs typeface="Times New Roman"/>
                  </a:rPr>
                  <a:t>”</a:t>
                </a:r>
                <a:r>
                  <a:rPr lang="zh-CN" altLang="en-US" sz="2000" b="1" i="0" dirty="0" smtClean="0"/>
                  <a:t>  表示</a:t>
                </a:r>
                <a:r>
                  <a:rPr lang="zh-CN" altLang="en-US" sz="2000" b="1" i="0" dirty="0"/>
                  <a:t>实际偏差</a:t>
                </a:r>
                <a:r>
                  <a:rPr lang="en-US" altLang="zh-CN" sz="2000" b="1" i="0" dirty="0"/>
                  <a:t>,</a:t>
                </a:r>
                <a:r>
                  <a:rPr lang="zh-CN" altLang="en-US" sz="2000" b="1" i="0" dirty="0" smtClean="0"/>
                  <a:t>如</a:t>
                </a:r>
                <a:r>
                  <a:rPr lang="zh-CN" altLang="en-US" sz="2000" b="1" i="0" dirty="0" smtClean="0">
                    <a:solidFill>
                      <a:srgbClr val="FF0000"/>
                    </a:solidFill>
                    <a:latin typeface="Times New Roman"/>
                    <a:cs typeface="Times New Roman"/>
                  </a:rPr>
                  <a:t>∆</a:t>
                </a:r>
                <a14:m>
                  <m:oMath xmlns:m="http://schemas.openxmlformats.org/officeDocument/2006/math">
                    <m:sSub>
                      <m:sSubPr>
                        <m:ctrlPr>
                          <a:rPr lang="en-US" altLang="zh-CN" sz="2000" b="1" i="1" smtClean="0">
                            <a:solidFill>
                              <a:srgbClr val="FF0000"/>
                            </a:solidFill>
                            <a:latin typeface="Cambria Math"/>
                          </a:rPr>
                        </m:ctrlPr>
                      </m:sSubPr>
                      <m:e>
                        <m:r>
                          <a:rPr lang="en-US" altLang="zh-CN" sz="2000" b="1" i="1" smtClean="0">
                            <a:solidFill>
                              <a:srgbClr val="FF0000"/>
                            </a:solidFill>
                            <a:latin typeface="Cambria Math"/>
                          </a:rPr>
                          <m:t>𝑭</m:t>
                        </m:r>
                      </m:e>
                      <m:sub>
                        <m:r>
                          <a:rPr lang="el-GR" altLang="zh-CN" sz="2000" b="1" i="1" smtClean="0">
                            <a:solidFill>
                              <a:srgbClr val="FF0000"/>
                            </a:solidFill>
                            <a:latin typeface="Cambria Math"/>
                          </a:rPr>
                          <m:t>ᾳ</m:t>
                        </m:r>
                      </m:sub>
                    </m:sSub>
                  </m:oMath>
                </a14:m>
                <a:r>
                  <a:rPr lang="zh-CN" altLang="en-US" sz="2000" b="1" i="0" dirty="0" smtClean="0"/>
                  <a:t>表示</a:t>
                </a:r>
                <a:r>
                  <a:rPr lang="zh-CN" altLang="en-US" sz="2000" b="1" i="0" dirty="0"/>
                  <a:t>轮齿齿廓总偏差</a:t>
                </a:r>
                <a:r>
                  <a:rPr lang="en-US" altLang="zh-CN" sz="2000" b="1" i="0" dirty="0" smtClean="0"/>
                  <a:t>,</a:t>
                </a:r>
                <a:r>
                  <a:rPr lang="zh-CN" altLang="en-US" sz="2000" b="1" i="0" dirty="0" smtClean="0"/>
                  <a:t>表示</a:t>
                </a:r>
                <a14:m>
                  <m:oMath xmlns:m="http://schemas.openxmlformats.org/officeDocument/2006/math">
                    <m:sSub>
                      <m:sSubPr>
                        <m:ctrlPr>
                          <a:rPr lang="en-US" altLang="zh-CN" sz="2000" b="1" i="1" smtClean="0">
                            <a:solidFill>
                              <a:srgbClr val="FF0000"/>
                            </a:solidFill>
                            <a:latin typeface="Cambria Math"/>
                          </a:rPr>
                        </m:ctrlPr>
                      </m:sSubPr>
                      <m:e>
                        <m:r>
                          <a:rPr lang="en-US" altLang="zh-CN" sz="2000" b="1">
                            <a:solidFill>
                              <a:srgbClr val="FF0000"/>
                            </a:solidFill>
                            <a:latin typeface="Cambria Math"/>
                          </a:rPr>
                          <m:t>𝑭</m:t>
                        </m:r>
                      </m:e>
                      <m:sub>
                        <m:r>
                          <a:rPr lang="el-GR" altLang="zh-CN" sz="2000" b="1">
                            <a:solidFill>
                              <a:srgbClr val="FF0000"/>
                            </a:solidFill>
                            <a:latin typeface="Cambria Math"/>
                          </a:rPr>
                          <m:t>ᾳ</m:t>
                        </m:r>
                      </m:sub>
                    </m:sSub>
                  </m:oMath>
                </a14:m>
                <a:r>
                  <a:rPr lang="zh-CN" altLang="en-US" sz="2000" b="1" i="0" dirty="0"/>
                  <a:t>齿廓总偏差的允许值</a:t>
                </a:r>
                <a:r>
                  <a:rPr lang="en-US" altLang="zh-CN" sz="2000" b="1" i="0" dirty="0"/>
                  <a:t>(</a:t>
                </a:r>
                <a:r>
                  <a:rPr lang="zh-CN" altLang="en-US" sz="2000" b="1" i="0" dirty="0"/>
                  <a:t>公差</a:t>
                </a:r>
                <a:r>
                  <a:rPr lang="en-US" altLang="zh-CN" sz="2000" b="1" i="0" dirty="0"/>
                  <a:t>)</a:t>
                </a:r>
                <a:r>
                  <a:rPr lang="zh-CN" altLang="en-US" sz="2000" b="1" i="0" dirty="0"/>
                  <a:t>。</a:t>
                </a:r>
                <a:endParaRPr lang="zh-CN" altLang="en-US" sz="2000" b="1" dirty="0"/>
              </a:p>
            </p:txBody>
          </p:sp>
        </mc:Choice>
        <mc:Fallback>
          <p:sp>
            <p:nvSpPr>
              <p:cNvPr id="4" name="矩形 3"/>
              <p:cNvSpPr>
                <a:spLocks noRot="1" noChangeAspect="1" noMove="1" noResize="1" noEditPoints="1" noAdjustHandles="1" noChangeArrowheads="1" noChangeShapeType="1" noTextEdit="1"/>
              </p:cNvSpPr>
              <p:nvPr/>
            </p:nvSpPr>
            <p:spPr>
              <a:xfrm>
                <a:off x="901077" y="4387724"/>
                <a:ext cx="7399541" cy="1085169"/>
              </a:xfrm>
              <a:prstGeom prst="rect">
                <a:avLst/>
              </a:prstGeom>
              <a:blipFill rotWithShape="1">
                <a:blip r:embed="rId1"/>
                <a:stretch>
                  <a:fillRect l="-906" t="-3933" b="-6180"/>
                </a:stretch>
              </a:blipFill>
            </p:spPr>
            <p:txBody>
              <a:bodyPr/>
              <a:lstStyle/>
              <a:p>
                <a:r>
                  <a:rPr lang="zh-CN" altLang="en-US">
                    <a:noFill/>
                  </a:rPr>
                  <a:t> </a:t>
                </a:r>
                <a:endParaRPr lang="zh-CN" altLang="en-US">
                  <a:noFill/>
                </a:endParaRPr>
              </a:p>
            </p:txBody>
          </p:sp>
        </mc:Fallback>
      </mc:AlternateContent>
      <p:pic>
        <p:nvPicPr>
          <p:cNvPr id="7"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left)">
                                      <p:cBhvr>
                                        <p:cTn id="7" dur="500"/>
                                        <p:tgtEl>
                                          <p:spTgt spid="7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build="p"/>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0850F5E-87C2-4DC7-9861-F5141E10BCE0}" type="slidenum">
              <a:rPr lang="zh-CN" altLang="en-US" smtClean="0"/>
            </a:fld>
            <a:endParaRPr lang="en-US" altLang="zh-CN"/>
          </a:p>
        </p:txBody>
      </p:sp>
      <p:sp>
        <p:nvSpPr>
          <p:cNvPr id="3" name="Text Box 3"/>
          <p:cNvSpPr txBox="1">
            <a:spLocks noChangeArrowheads="1"/>
          </p:cNvSpPr>
          <p:nvPr/>
        </p:nvSpPr>
        <p:spPr bwMode="auto">
          <a:xfrm>
            <a:off x="1629107" y="871290"/>
            <a:ext cx="64850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latin typeface="宋体" panose="02010600030101010101" pitchFamily="2" charset="-122"/>
              </a:rPr>
              <a:t>10.2.1 评定齿轮精度和侧隙的</a:t>
            </a:r>
            <a:r>
              <a:rPr lang="zh-CN" altLang="en-US" b="1" i="0" dirty="0">
                <a:solidFill>
                  <a:srgbClr val="FF0000"/>
                </a:solidFill>
                <a:latin typeface="宋体" panose="02010600030101010101" pitchFamily="2" charset="-122"/>
              </a:rPr>
              <a:t>必检偏差项目 </a:t>
            </a:r>
            <a:endParaRPr lang="zh-CN" altLang="en-US" b="1" i="0" dirty="0">
              <a:solidFill>
                <a:srgbClr val="FF0000"/>
              </a:solidFill>
              <a:latin typeface="宋体" panose="02010600030101010101" pitchFamily="2" charset="-122"/>
            </a:endParaRPr>
          </a:p>
        </p:txBody>
      </p:sp>
      <p:sp>
        <p:nvSpPr>
          <p:cNvPr id="15" name="矩形 14"/>
          <p:cNvSpPr/>
          <p:nvPr/>
        </p:nvSpPr>
        <p:spPr>
          <a:xfrm>
            <a:off x="890474" y="1332955"/>
            <a:ext cx="7436100" cy="830997"/>
          </a:xfrm>
          <a:prstGeom prst="rect">
            <a:avLst/>
          </a:prstGeom>
        </p:spPr>
        <p:txBody>
          <a:bodyPr wrap="square">
            <a:spAutoFit/>
          </a:bodyPr>
          <a:lstStyle/>
          <a:p>
            <a:r>
              <a:rPr lang="zh-CN" altLang="en-US" b="1" i="0" dirty="0" smtClean="0"/>
              <a:t>         为了</a:t>
            </a:r>
            <a:r>
              <a:rPr lang="zh-CN" altLang="en-US" b="1" i="0" dirty="0"/>
              <a:t>评定齿轮的三项精度</a:t>
            </a:r>
            <a:r>
              <a:rPr lang="zh-CN" altLang="en-US" b="1" i="0" dirty="0" smtClean="0"/>
              <a:t>要求和齿轮</a:t>
            </a:r>
            <a:r>
              <a:rPr lang="zh-CN" altLang="en-US" b="1" i="0" dirty="0"/>
              <a:t>侧隙</a:t>
            </a:r>
            <a:r>
              <a:rPr lang="zh-CN" altLang="en-US" b="1" i="0" dirty="0" smtClean="0"/>
              <a:t>大小，</a:t>
            </a:r>
            <a:endParaRPr lang="zh-CN" altLang="en-US" b="1" dirty="0"/>
          </a:p>
          <a:p>
            <a:r>
              <a:rPr lang="en-US" altLang="zh-CN" b="1" i="0" dirty="0" smtClean="0"/>
              <a:t>GB</a:t>
            </a:r>
            <a:r>
              <a:rPr lang="en-US" altLang="zh-CN" b="1" i="0" dirty="0"/>
              <a:t>/ T 10095. 1—2008 </a:t>
            </a:r>
            <a:r>
              <a:rPr lang="zh-CN" altLang="en-US" b="1" i="0" dirty="0"/>
              <a:t>规定强制性的必检偏差项目</a:t>
            </a:r>
            <a:r>
              <a:rPr lang="zh-CN" altLang="en-US" b="1" i="0" dirty="0" smtClean="0"/>
              <a:t>是：</a:t>
            </a:r>
            <a:endParaRPr lang="zh-CN" altLang="en-US" b="1" dirty="0"/>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1014" y="2355187"/>
            <a:ext cx="2800350"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5"/>
          <p:cNvSpPr txBox="1">
            <a:spLocks noChangeArrowheads="1"/>
          </p:cNvSpPr>
          <p:nvPr/>
        </p:nvSpPr>
        <p:spPr bwMode="auto">
          <a:xfrm>
            <a:off x="4209373" y="2298626"/>
            <a:ext cx="2743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   </a:t>
            </a:r>
            <a:r>
              <a:rPr lang="zh-CN" altLang="en-US" b="1" i="0" dirty="0">
                <a:latin typeface="宋体" panose="02010600030101010101" pitchFamily="2" charset="-122"/>
              </a:rPr>
              <a:t>齿距偏差</a:t>
            </a:r>
            <a:r>
              <a:rPr lang="zh-CN" altLang="en-US" i="0" dirty="0"/>
              <a:t> </a:t>
            </a:r>
            <a:endParaRPr lang="zh-CN" altLang="en-US" i="0" dirty="0"/>
          </a:p>
        </p:txBody>
      </p:sp>
      <p:sp>
        <p:nvSpPr>
          <p:cNvPr id="19" name="Text Box 6"/>
          <p:cNvSpPr txBox="1">
            <a:spLocks noChangeArrowheads="1"/>
          </p:cNvSpPr>
          <p:nvPr/>
        </p:nvSpPr>
        <p:spPr bwMode="auto">
          <a:xfrm>
            <a:off x="4209373" y="2886121"/>
            <a:ext cx="29337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a:t>
            </a:r>
            <a:r>
              <a:rPr lang="zh-CN" altLang="en-US" b="1" i="0" dirty="0">
                <a:latin typeface="宋体" panose="02010600030101010101" pitchFamily="2" charset="-122"/>
              </a:rPr>
              <a:t>齿廓偏差</a:t>
            </a:r>
            <a:r>
              <a:rPr lang="zh-CN" altLang="en-US" i="0" dirty="0"/>
              <a:t> </a:t>
            </a:r>
            <a:endParaRPr lang="zh-CN" altLang="en-US" i="0" dirty="0"/>
          </a:p>
        </p:txBody>
      </p:sp>
      <p:sp>
        <p:nvSpPr>
          <p:cNvPr id="20" name="Text Box 7"/>
          <p:cNvSpPr txBox="1">
            <a:spLocks noChangeArrowheads="1"/>
          </p:cNvSpPr>
          <p:nvPr/>
        </p:nvSpPr>
        <p:spPr bwMode="auto">
          <a:xfrm>
            <a:off x="4209373" y="3453272"/>
            <a:ext cx="31337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(3)   螺旋线偏差</a:t>
            </a:r>
            <a:r>
              <a:rPr lang="zh-CN" altLang="en-US" i="0" dirty="0"/>
              <a:t> </a:t>
            </a:r>
            <a:endParaRPr lang="zh-CN" altLang="en-US" i="0" dirty="0"/>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1014" y="4166524"/>
            <a:ext cx="2647950"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10"/>
          <p:cNvSpPr>
            <a:spLocks noChangeArrowheads="1"/>
          </p:cNvSpPr>
          <p:nvPr/>
        </p:nvSpPr>
        <p:spPr bwMode="auto">
          <a:xfrm>
            <a:off x="4010493" y="4924886"/>
            <a:ext cx="385512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i="0" dirty="0">
                <a:solidFill>
                  <a:srgbClr val="0000FF"/>
                </a:solidFill>
              </a:rPr>
              <a:t>（</a:t>
            </a:r>
            <a:r>
              <a:rPr lang="en-US" altLang="zh-CN" b="1" i="0" dirty="0">
                <a:solidFill>
                  <a:srgbClr val="0000FF"/>
                </a:solidFill>
              </a:rPr>
              <a:t>2</a:t>
            </a:r>
            <a:r>
              <a:rPr lang="zh-CN" altLang="en-US" b="1" i="0" dirty="0">
                <a:solidFill>
                  <a:srgbClr val="0000FF"/>
                </a:solidFill>
              </a:rPr>
              <a:t>）或</a:t>
            </a:r>
            <a:r>
              <a:rPr lang="zh-CN" altLang="en-US" b="1" i="0" dirty="0"/>
              <a:t>公法线长度偏差</a:t>
            </a:r>
            <a:endParaRPr lang="zh-CN" altLang="en-US" b="1" i="0" dirty="0"/>
          </a:p>
        </p:txBody>
      </p:sp>
      <p:sp>
        <p:nvSpPr>
          <p:cNvPr id="23" name="Text Box 11"/>
          <p:cNvSpPr txBox="1">
            <a:spLocks noChangeArrowheads="1"/>
          </p:cNvSpPr>
          <p:nvPr/>
        </p:nvSpPr>
        <p:spPr bwMode="auto">
          <a:xfrm>
            <a:off x="4191269" y="4197984"/>
            <a:ext cx="26534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i="0" dirty="0" smtClean="0"/>
              <a:t>(1) </a:t>
            </a:r>
            <a:r>
              <a:rPr lang="zh-CN" altLang="en-US" b="1" i="0" dirty="0" smtClean="0"/>
              <a:t>齿厚</a:t>
            </a:r>
            <a:r>
              <a:rPr lang="zh-CN" altLang="en-US" b="1" i="0" dirty="0"/>
              <a:t>偏差</a:t>
            </a:r>
            <a:endParaRPr lang="zh-CN" altLang="en-US"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7890"/>
                                        </p:tgtEl>
                                        <p:attrNameLst>
                                          <p:attrName>style.visibility</p:attrName>
                                        </p:attrNameLst>
                                      </p:cBhvr>
                                      <p:to>
                                        <p:strVal val="visible"/>
                                      </p:to>
                                    </p:set>
                                    <p:animEffect transition="in" filter="wipe(left)">
                                      <p:cBhvr>
                                        <p:cTn id="17" dur="500"/>
                                        <p:tgtEl>
                                          <p:spTgt spid="378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
                                        </p:tgtEl>
                                        <p:attrNameLst>
                                          <p:attrName>style.visibility</p:attrName>
                                        </p:attrNameLst>
                                      </p:cBhvr>
                                      <p:to>
                                        <p:strVal val="visible"/>
                                      </p:to>
                                    </p:set>
                                    <p:animEffect transition="in" filter="wipe(left)">
                                      <p:cBhvr>
                                        <p:cTn id="22" dur="3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9"/>
                                        </p:tgtEl>
                                        <p:attrNameLst>
                                          <p:attrName>style.visibility</p:attrName>
                                        </p:attrNameLst>
                                      </p:cBhvr>
                                      <p:to>
                                        <p:strVal val="visible"/>
                                      </p:to>
                                    </p:set>
                                    <p:animEffect transition="in" filter="wipe(left)">
                                      <p:cBhvr>
                                        <p:cTn id="27" dur="3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0"/>
                                        </p:tgtEl>
                                        <p:attrNameLst>
                                          <p:attrName>style.visibility</p:attrName>
                                        </p:attrNameLst>
                                      </p:cBhvr>
                                      <p:to>
                                        <p:strVal val="visible"/>
                                      </p:to>
                                    </p:set>
                                    <p:animEffect transition="in" filter="wipe(left)">
                                      <p:cBhvr>
                                        <p:cTn id="32" dur="3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7891"/>
                                        </p:tgtEl>
                                        <p:attrNameLst>
                                          <p:attrName>style.visibility</p:attrName>
                                        </p:attrNameLst>
                                      </p:cBhvr>
                                      <p:to>
                                        <p:strVal val="visible"/>
                                      </p:to>
                                    </p:set>
                                    <p:animEffect transition="in" filter="wipe(left)">
                                      <p:cBhvr>
                                        <p:cTn id="37" dur="500"/>
                                        <p:tgtEl>
                                          <p:spTgt spid="3789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3"/>
                                        </p:tgtEl>
                                        <p:attrNameLst>
                                          <p:attrName>style.visibility</p:attrName>
                                        </p:attrNameLst>
                                      </p:cBhvr>
                                      <p:to>
                                        <p:strVal val="visible"/>
                                      </p:to>
                                    </p:set>
                                    <p:animEffect transition="in" filter="wipe(left)">
                                      <p:cBhvr>
                                        <p:cTn id="42" dur="3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2"/>
                                        </p:tgtEl>
                                        <p:attrNameLst>
                                          <p:attrName>style.visibility</p:attrName>
                                        </p:attrNameLst>
                                      </p:cBhvr>
                                      <p:to>
                                        <p:strVal val="visible"/>
                                      </p:to>
                                    </p:set>
                                    <p:animEffect transition="in" filter="wipe(left)">
                                      <p:cBhvr>
                                        <p:cTn id="47"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15" grpId="0"/>
      <p:bldP spid="18" grpId="0" autoUpdateAnimBg="0"/>
      <p:bldP spid="19" grpId="0" autoUpdateAnimBg="0"/>
      <p:bldP spid="20" grpId="0" autoUpdateAnimBg="0"/>
      <p:bldP spid="22" grpId="0" autoUpdateAnimBg="0"/>
      <p:bldP spid="2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363E52DC-ADBD-496C-9260-1BE0928226F1}" type="slidenum">
              <a:rPr kumimoji="0" lang="zh-CN" altLang="en-US" sz="2000" i="0" smtClean="0">
                <a:solidFill>
                  <a:srgbClr val="0000FF"/>
                </a:solidFill>
              </a:rPr>
            </a:fld>
            <a:endParaRPr kumimoji="0" lang="en-US" altLang="zh-CN" sz="2000" i="0" smtClean="0">
              <a:solidFill>
                <a:srgbClr val="0000FF"/>
              </a:solidFill>
            </a:endParaRPr>
          </a:p>
        </p:txBody>
      </p:sp>
      <p:sp>
        <p:nvSpPr>
          <p:cNvPr id="46084" name="Text Box 4"/>
          <p:cNvSpPr txBox="1">
            <a:spLocks noChangeArrowheads="1"/>
          </p:cNvSpPr>
          <p:nvPr/>
        </p:nvSpPr>
        <p:spPr bwMode="auto">
          <a:xfrm>
            <a:off x="1136064" y="207903"/>
            <a:ext cx="6535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i="0" dirty="0"/>
              <a:t> </a:t>
            </a:r>
            <a:r>
              <a:rPr lang="zh-CN" altLang="en-US" b="1" i="0" dirty="0"/>
              <a:t>1. </a:t>
            </a:r>
            <a:r>
              <a:rPr lang="zh-CN" altLang="en-US" b="1" i="0" dirty="0">
                <a:latin typeface="宋体" panose="02010600030101010101" pitchFamily="2" charset="-122"/>
              </a:rPr>
              <a:t>传递运动准确性的必检</a:t>
            </a:r>
            <a:r>
              <a:rPr lang="zh-CN" altLang="en-US" b="1" i="0" dirty="0" smtClean="0">
                <a:latin typeface="宋体" panose="02010600030101010101" pitchFamily="2" charset="-122"/>
              </a:rPr>
              <a:t>参数</a:t>
            </a:r>
            <a:r>
              <a:rPr lang="en-US" altLang="zh-CN" b="1" i="0" dirty="0" smtClean="0">
                <a:latin typeface="宋体" panose="02010600030101010101" pitchFamily="2" charset="-122"/>
              </a:rPr>
              <a:t>(</a:t>
            </a:r>
            <a:r>
              <a:rPr lang="zh-CN" altLang="en-US" b="1" i="0" dirty="0" smtClean="0">
                <a:latin typeface="宋体" panose="02010600030101010101" pitchFamily="2" charset="-122"/>
              </a:rPr>
              <a:t>见图</a:t>
            </a:r>
            <a:r>
              <a:rPr lang="en-US" altLang="zh-CN" b="1" i="0" dirty="0" smtClean="0">
                <a:latin typeface="宋体" panose="02010600030101010101" pitchFamily="2" charset="-122"/>
              </a:rPr>
              <a:t>)</a:t>
            </a:r>
            <a:r>
              <a:rPr lang="zh-CN" altLang="en-US" b="1" i="0" dirty="0" smtClean="0"/>
              <a:t> </a:t>
            </a:r>
            <a:endParaRPr lang="zh-CN" altLang="en-US" b="1" i="0" dirty="0"/>
          </a:p>
        </p:txBody>
      </p:sp>
      <p:sp>
        <p:nvSpPr>
          <p:cNvPr id="46086" name="Text Box 6"/>
          <p:cNvSpPr txBox="1">
            <a:spLocks noChangeArrowheads="1"/>
          </p:cNvSpPr>
          <p:nvPr/>
        </p:nvSpPr>
        <p:spPr bwMode="auto">
          <a:xfrm>
            <a:off x="469344" y="649082"/>
            <a:ext cx="808037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latin typeface="宋体" panose="02010600030101010101" pitchFamily="2" charset="-122"/>
              </a:rPr>
              <a:t>     传递运动准确性主要是控制</a:t>
            </a:r>
            <a:r>
              <a:rPr lang="zh-CN" altLang="en-US" b="1" i="0" dirty="0">
                <a:solidFill>
                  <a:srgbClr val="FF3300"/>
                </a:solidFill>
                <a:latin typeface="宋体" panose="02010600030101010101" pitchFamily="2" charset="-122"/>
              </a:rPr>
              <a:t>齿距偏差</a:t>
            </a:r>
            <a:r>
              <a:rPr lang="zh-CN" altLang="en-US" b="1" i="0" dirty="0">
                <a:solidFill>
                  <a:srgbClr val="CC3300"/>
                </a:solidFill>
                <a:latin typeface="宋体" panose="02010600030101010101" pitchFamily="2" charset="-122"/>
              </a:rPr>
              <a:t>。</a:t>
            </a:r>
            <a:r>
              <a:rPr lang="zh-CN" altLang="en-US" b="1" i="0" dirty="0">
                <a:latin typeface="宋体" panose="02010600030101010101" pitchFamily="2" charset="-122"/>
              </a:rPr>
              <a:t>齿距偏差分</a:t>
            </a:r>
            <a:r>
              <a:rPr lang="zh-CN" altLang="en-US" b="1" i="0" dirty="0">
                <a:latin typeface="宋体" panose="02010600030101010101" pitchFamily="2" charset="-122"/>
                <a:sym typeface="Wingdings" panose="05000000000000000000" pitchFamily="2" charset="2"/>
              </a:rPr>
              <a:t> （</a:t>
            </a:r>
            <a:r>
              <a:rPr lang="en-US" altLang="zh-CN" b="1" i="0" dirty="0">
                <a:latin typeface="宋体" panose="02010600030101010101" pitchFamily="2" charset="-122"/>
                <a:sym typeface="Wingdings" panose="05000000000000000000" pitchFamily="2" charset="2"/>
              </a:rPr>
              <a:t>1</a:t>
            </a:r>
            <a:r>
              <a:rPr lang="zh-CN" altLang="en-US" b="1" i="0" dirty="0">
                <a:latin typeface="宋体" panose="02010600030101010101" pitchFamily="2" charset="-122"/>
                <a:sym typeface="Wingdings" panose="05000000000000000000" pitchFamily="2" charset="2"/>
              </a:rPr>
              <a:t>）单个齿距偏差（</a:t>
            </a:r>
            <a:r>
              <a:rPr lang="en-US" altLang="zh-CN" b="1" i="0" dirty="0">
                <a:latin typeface="宋体" panose="02010600030101010101" pitchFamily="2" charset="-122"/>
                <a:sym typeface="Wingdings" panose="05000000000000000000" pitchFamily="2" charset="2"/>
              </a:rPr>
              <a:t>2</a:t>
            </a:r>
            <a:r>
              <a:rPr lang="zh-CN" altLang="en-US" b="1" i="0" dirty="0">
                <a:latin typeface="宋体" panose="02010600030101010101" pitchFamily="2" charset="-122"/>
                <a:sym typeface="Wingdings" panose="05000000000000000000" pitchFamily="2" charset="2"/>
              </a:rPr>
              <a:t>）齿距累积偏差（</a:t>
            </a:r>
            <a:r>
              <a:rPr lang="en-US" altLang="zh-CN" b="1" dirty="0">
                <a:sym typeface="Wingdings" panose="05000000000000000000" pitchFamily="2" charset="2"/>
              </a:rPr>
              <a:t>k</a:t>
            </a:r>
            <a:r>
              <a:rPr lang="zh-CN" altLang="en-US" dirty="0">
                <a:sym typeface="Wingdings" panose="05000000000000000000" pitchFamily="2" charset="2"/>
              </a:rPr>
              <a:t> </a:t>
            </a:r>
            <a:r>
              <a:rPr lang="zh-CN" altLang="en-US" b="1" i="0" dirty="0">
                <a:sym typeface="Wingdings" panose="05000000000000000000" pitchFamily="2" charset="2"/>
              </a:rPr>
              <a:t>个齿距偏差</a:t>
            </a:r>
            <a:r>
              <a:rPr lang="zh-CN" altLang="en-US" b="1" i="0" dirty="0">
                <a:latin typeface="宋体" panose="02010600030101010101" pitchFamily="2" charset="-122"/>
                <a:sym typeface="Wingdings" panose="05000000000000000000" pitchFamily="2" charset="2"/>
              </a:rPr>
              <a:t>）（</a:t>
            </a:r>
            <a:r>
              <a:rPr lang="en-US" altLang="zh-CN" b="1" i="0" dirty="0">
                <a:latin typeface="宋体" panose="02010600030101010101" pitchFamily="2" charset="-122"/>
                <a:sym typeface="Wingdings" panose="05000000000000000000" pitchFamily="2" charset="2"/>
              </a:rPr>
              <a:t>3</a:t>
            </a:r>
            <a:r>
              <a:rPr lang="zh-CN" altLang="en-US" b="1" i="0" dirty="0">
                <a:latin typeface="宋体" panose="02010600030101010101" pitchFamily="2" charset="-122"/>
                <a:sym typeface="Wingdings" panose="05000000000000000000" pitchFamily="2" charset="2"/>
              </a:rPr>
              <a:t>）齿距累积总偏差</a:t>
            </a:r>
            <a:r>
              <a:rPr lang="en-US" altLang="zh-CN" b="1" i="0" dirty="0">
                <a:latin typeface="宋体" panose="02010600030101010101" pitchFamily="2" charset="-122"/>
                <a:sym typeface="Wingdings" panose="05000000000000000000" pitchFamily="2" charset="2"/>
              </a:rPr>
              <a:t>(</a:t>
            </a:r>
            <a:r>
              <a:rPr lang="en-US" altLang="zh-CN" b="1" dirty="0">
                <a:latin typeface="宋体" panose="02010600030101010101" pitchFamily="2" charset="-122"/>
                <a:sym typeface="Wingdings" panose="05000000000000000000" pitchFamily="2" charset="2"/>
              </a:rPr>
              <a:t>k </a:t>
            </a:r>
            <a:r>
              <a:rPr lang="en-US" altLang="zh-CN" b="1" i="0" dirty="0">
                <a:latin typeface="宋体" panose="02010600030101010101" pitchFamily="2" charset="-122"/>
                <a:sym typeface="Wingdings" panose="05000000000000000000" pitchFamily="2" charset="2"/>
              </a:rPr>
              <a:t>= 1</a:t>
            </a:r>
            <a:r>
              <a:rPr lang="zh-CN" altLang="en-US" b="1" i="0" dirty="0">
                <a:latin typeface="宋体" panose="02010600030101010101" pitchFamily="2" charset="-122"/>
                <a:sym typeface="Wingdings" panose="05000000000000000000" pitchFamily="2" charset="2"/>
              </a:rPr>
              <a:t>～</a:t>
            </a:r>
            <a:r>
              <a:rPr lang="en-US" altLang="zh-CN" b="1" dirty="0">
                <a:latin typeface="宋体" panose="02010600030101010101" pitchFamily="2" charset="-122"/>
                <a:sym typeface="Wingdings" panose="05000000000000000000" pitchFamily="2" charset="2"/>
              </a:rPr>
              <a:t>z</a:t>
            </a:r>
            <a:r>
              <a:rPr lang="en-US" altLang="zh-CN" b="1" i="0" dirty="0">
                <a:latin typeface="宋体" panose="02010600030101010101" pitchFamily="2" charset="-122"/>
                <a:sym typeface="Wingdings" panose="05000000000000000000" pitchFamily="2" charset="2"/>
              </a:rPr>
              <a:t>)</a:t>
            </a:r>
            <a:r>
              <a:rPr lang="zh-CN" altLang="en-US" b="1" i="0" dirty="0">
                <a:latin typeface="宋体" panose="02010600030101010101" pitchFamily="2" charset="-122"/>
                <a:sym typeface="Wingdings" panose="05000000000000000000" pitchFamily="2" charset="2"/>
              </a:rPr>
              <a:t>。</a:t>
            </a:r>
            <a:endParaRPr lang="en-US" altLang="zh-CN" b="1" i="0" dirty="0">
              <a:latin typeface="宋体" panose="02010600030101010101" pitchFamily="2" charset="-122"/>
              <a:sym typeface="Wingdings" panose="05000000000000000000" pitchFamily="2" charset="2"/>
            </a:endParaRPr>
          </a:p>
        </p:txBody>
      </p:sp>
      <p:sp>
        <p:nvSpPr>
          <p:cNvPr id="13317" name="Rectangle 43"/>
          <p:cNvSpPr>
            <a:spLocks noChangeArrowheads="1"/>
          </p:cNvSpPr>
          <p:nvPr/>
        </p:nvSpPr>
        <p:spPr bwMode="auto">
          <a:xfrm>
            <a:off x="1599475" y="5691070"/>
            <a:ext cx="914400" cy="4048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6129" name="Group 49"/>
          <p:cNvGrpSpPr/>
          <p:nvPr/>
        </p:nvGrpSpPr>
        <p:grpSpPr bwMode="auto">
          <a:xfrm>
            <a:off x="1268649" y="2585921"/>
            <a:ext cx="6481763" cy="3509962"/>
            <a:chOff x="800" y="1965"/>
            <a:chExt cx="4083" cy="2211"/>
          </a:xfrm>
        </p:grpSpPr>
        <p:graphicFrame>
          <p:nvGraphicFramePr>
            <p:cNvPr id="13323" name="Object 50"/>
            <p:cNvGraphicFramePr>
              <a:graphicFrameLocks noChangeAspect="1"/>
            </p:cNvGraphicFramePr>
            <p:nvPr/>
          </p:nvGraphicFramePr>
          <p:xfrm>
            <a:off x="800" y="1965"/>
            <a:ext cx="4083" cy="2211"/>
          </p:xfrm>
          <a:graphic>
            <a:graphicData uri="http://schemas.openxmlformats.org/presentationml/2006/ole">
              <mc:AlternateContent xmlns:mc="http://schemas.openxmlformats.org/markup-compatibility/2006">
                <mc:Choice xmlns:v="urn:schemas-microsoft-com:vml" Requires="v">
                  <p:oleObj spid="_x0000_s13380" name="图像文档" r:id="rId1" imgW="9549130" imgH="5561965" progId="图像.文件">
                    <p:embed/>
                  </p:oleObj>
                </mc:Choice>
                <mc:Fallback>
                  <p:oleObj name="图像文档" r:id="rId1" imgW="9549130" imgH="5561965" progId="图像.文件">
                    <p:embed/>
                    <p:pic>
                      <p:nvPicPr>
                        <p:cNvPr id="0" name="Object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 y="1965"/>
                          <a:ext cx="4083" cy="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4" name="Rectangle 51"/>
            <p:cNvSpPr>
              <a:spLocks noChangeArrowheads="1"/>
            </p:cNvSpPr>
            <p:nvPr/>
          </p:nvSpPr>
          <p:spPr bwMode="auto">
            <a:xfrm>
              <a:off x="1574" y="3539"/>
              <a:ext cx="2459" cy="473"/>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6132" name="AutoShape 52"/>
          <p:cNvSpPr>
            <a:spLocks noChangeArrowheads="1"/>
          </p:cNvSpPr>
          <p:nvPr/>
        </p:nvSpPr>
        <p:spPr bwMode="auto">
          <a:xfrm>
            <a:off x="2938519" y="4454408"/>
            <a:ext cx="2148396" cy="1138524"/>
          </a:xfrm>
          <a:prstGeom prst="wedgeEllipseCallout">
            <a:avLst>
              <a:gd name="adj1" fmla="val 100661"/>
              <a:gd name="adj2" fmla="val -63612"/>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dirty="0"/>
              <a:t>接近齿高中部的圆</a:t>
            </a:r>
            <a:endParaRPr lang="zh-CN" altLang="en-US" b="1" i="0" dirty="0"/>
          </a:p>
        </p:txBody>
      </p:sp>
      <p:sp>
        <p:nvSpPr>
          <p:cNvPr id="46133" name="AutoShape 53"/>
          <p:cNvSpPr>
            <a:spLocks noChangeArrowheads="1"/>
          </p:cNvSpPr>
          <p:nvPr/>
        </p:nvSpPr>
        <p:spPr bwMode="auto">
          <a:xfrm>
            <a:off x="1268481" y="2291240"/>
            <a:ext cx="1576387" cy="836221"/>
          </a:xfrm>
          <a:prstGeom prst="wedgeRectCallout">
            <a:avLst>
              <a:gd name="adj1" fmla="val 139416"/>
              <a:gd name="adj2" fmla="val 20540"/>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dirty="0"/>
              <a:t>单个齿距偏差</a:t>
            </a:r>
            <a:endParaRPr lang="en-US" altLang="zh-CN" b="1" i="0" dirty="0"/>
          </a:p>
        </p:txBody>
      </p:sp>
      <p:sp>
        <p:nvSpPr>
          <p:cNvPr id="46134" name="AutoShape 54"/>
          <p:cNvSpPr>
            <a:spLocks noChangeArrowheads="1"/>
          </p:cNvSpPr>
          <p:nvPr/>
        </p:nvSpPr>
        <p:spPr bwMode="auto">
          <a:xfrm>
            <a:off x="5580786" y="2202124"/>
            <a:ext cx="2060714" cy="637737"/>
          </a:xfrm>
          <a:prstGeom prst="wedgeRoundRectCallout">
            <a:avLst>
              <a:gd name="adj1" fmla="val -13431"/>
              <a:gd name="adj2" fmla="val 155334"/>
              <a:gd name="adj3" fmla="val 16667"/>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800" b="1" i="0" dirty="0"/>
              <a:t> </a:t>
            </a:r>
            <a:r>
              <a:rPr lang="en-US" altLang="zh-CN" b="1" dirty="0"/>
              <a:t>k</a:t>
            </a:r>
            <a:r>
              <a:rPr lang="zh-CN" altLang="en-US" b="1" i="0" dirty="0"/>
              <a:t>个齿距偏差</a:t>
            </a:r>
            <a:endParaRPr lang="zh-CN" altLang="en-US" b="1" i="0" dirty="0"/>
          </a:p>
        </p:txBody>
      </p:sp>
      <p:sp>
        <p:nvSpPr>
          <p:cNvPr id="46135" name="Text Box 55"/>
          <p:cNvSpPr txBox="1">
            <a:spLocks noChangeArrowheads="1"/>
          </p:cNvSpPr>
          <p:nvPr/>
        </p:nvSpPr>
        <p:spPr bwMode="auto">
          <a:xfrm>
            <a:off x="1617840" y="5893476"/>
            <a:ext cx="3981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i="0" dirty="0"/>
              <a:t> </a:t>
            </a:r>
            <a:r>
              <a:rPr lang="zh-CN" altLang="en-US" b="1" i="0" dirty="0"/>
              <a:t>下面分别介绍它们。</a:t>
            </a:r>
            <a:endParaRPr lang="en-US" altLang="zh-CN"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4">
                                            <p:txEl>
                                              <p:pRg st="0" end="0"/>
                                            </p:txEl>
                                          </p:spTgt>
                                        </p:tgtEl>
                                        <p:attrNameLst>
                                          <p:attrName>style.visibility</p:attrName>
                                        </p:attrNameLst>
                                      </p:cBhvr>
                                      <p:to>
                                        <p:strVal val="visible"/>
                                      </p:to>
                                    </p:set>
                                    <p:animEffect transition="in" filter="wipe(left)">
                                      <p:cBhvr>
                                        <p:cTn id="7" dur="500"/>
                                        <p:tgtEl>
                                          <p:spTgt spid="460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6129"/>
                                        </p:tgtEl>
                                        <p:attrNameLst>
                                          <p:attrName>style.visibility</p:attrName>
                                        </p:attrNameLst>
                                      </p:cBhvr>
                                      <p:to>
                                        <p:strVal val="visible"/>
                                      </p:to>
                                    </p:set>
                                    <p:anim calcmode="lin" valueType="num">
                                      <p:cBhvr additive="base">
                                        <p:cTn id="12" dur="2000" fill="hold"/>
                                        <p:tgtEl>
                                          <p:spTgt spid="46129"/>
                                        </p:tgtEl>
                                        <p:attrNameLst>
                                          <p:attrName>ppt_x</p:attrName>
                                        </p:attrNameLst>
                                      </p:cBhvr>
                                      <p:tavLst>
                                        <p:tav tm="0">
                                          <p:val>
                                            <p:strVal val="0-#ppt_w/2"/>
                                          </p:val>
                                        </p:tav>
                                        <p:tav tm="100000">
                                          <p:val>
                                            <p:strVal val="#ppt_x"/>
                                          </p:val>
                                        </p:tav>
                                      </p:tavLst>
                                    </p:anim>
                                    <p:anim calcmode="lin" valueType="num">
                                      <p:cBhvr additive="base">
                                        <p:cTn id="13" dur="2000" fill="hold"/>
                                        <p:tgtEl>
                                          <p:spTgt spid="4612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6086"/>
                                        </p:tgtEl>
                                        <p:attrNameLst>
                                          <p:attrName>style.visibility</p:attrName>
                                        </p:attrNameLst>
                                      </p:cBhvr>
                                      <p:to>
                                        <p:strVal val="visible"/>
                                      </p:to>
                                    </p:set>
                                    <p:animEffect transition="in" filter="wipe(left)">
                                      <p:cBhvr>
                                        <p:cTn id="18" dur="300"/>
                                        <p:tgtEl>
                                          <p:spTgt spid="46086"/>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46132"/>
                                        </p:tgtEl>
                                        <p:attrNameLst>
                                          <p:attrName>style.visibility</p:attrName>
                                        </p:attrNameLst>
                                      </p:cBhvr>
                                      <p:to>
                                        <p:strVal val="visible"/>
                                      </p:to>
                                    </p:set>
                                    <p:anim calcmode="lin" valueType="num">
                                      <p:cBhvr>
                                        <p:cTn id="23" dur="500" fill="hold"/>
                                        <p:tgtEl>
                                          <p:spTgt spid="46132"/>
                                        </p:tgtEl>
                                        <p:attrNameLst>
                                          <p:attrName>ppt_x</p:attrName>
                                        </p:attrNameLst>
                                      </p:cBhvr>
                                      <p:tavLst>
                                        <p:tav tm="0">
                                          <p:val>
                                            <p:strVal val="#ppt_x"/>
                                          </p:val>
                                        </p:tav>
                                        <p:tav tm="100000">
                                          <p:val>
                                            <p:strVal val="#ppt_x"/>
                                          </p:val>
                                        </p:tav>
                                      </p:tavLst>
                                    </p:anim>
                                    <p:anim calcmode="lin" valueType="num">
                                      <p:cBhvr>
                                        <p:cTn id="24" dur="500" fill="hold"/>
                                        <p:tgtEl>
                                          <p:spTgt spid="46132"/>
                                        </p:tgtEl>
                                        <p:attrNameLst>
                                          <p:attrName>ppt_y</p:attrName>
                                        </p:attrNameLst>
                                      </p:cBhvr>
                                      <p:tavLst>
                                        <p:tav tm="0">
                                          <p:val>
                                            <p:strVal val="#ppt_y-#ppt_h/2"/>
                                          </p:val>
                                        </p:tav>
                                        <p:tav tm="100000">
                                          <p:val>
                                            <p:strVal val="#ppt_y"/>
                                          </p:val>
                                        </p:tav>
                                      </p:tavLst>
                                    </p:anim>
                                    <p:anim calcmode="lin" valueType="num">
                                      <p:cBhvr>
                                        <p:cTn id="25" dur="500" fill="hold"/>
                                        <p:tgtEl>
                                          <p:spTgt spid="46132"/>
                                        </p:tgtEl>
                                        <p:attrNameLst>
                                          <p:attrName>ppt_w</p:attrName>
                                        </p:attrNameLst>
                                      </p:cBhvr>
                                      <p:tavLst>
                                        <p:tav tm="0">
                                          <p:val>
                                            <p:strVal val="#ppt_w"/>
                                          </p:val>
                                        </p:tav>
                                        <p:tav tm="100000">
                                          <p:val>
                                            <p:strVal val="#ppt_w"/>
                                          </p:val>
                                        </p:tav>
                                      </p:tavLst>
                                    </p:anim>
                                    <p:anim calcmode="lin" valueType="num">
                                      <p:cBhvr>
                                        <p:cTn id="26" dur="500" fill="hold"/>
                                        <p:tgtEl>
                                          <p:spTgt spid="4613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46133"/>
                                        </p:tgtEl>
                                        <p:attrNameLst>
                                          <p:attrName>style.visibility</p:attrName>
                                        </p:attrNameLst>
                                      </p:cBhvr>
                                      <p:to>
                                        <p:strVal val="visible"/>
                                      </p:to>
                                    </p:set>
                                    <p:anim calcmode="lin" valueType="num">
                                      <p:cBhvr>
                                        <p:cTn id="31" dur="500" fill="hold"/>
                                        <p:tgtEl>
                                          <p:spTgt spid="46133"/>
                                        </p:tgtEl>
                                        <p:attrNameLst>
                                          <p:attrName>ppt_x</p:attrName>
                                        </p:attrNameLst>
                                      </p:cBhvr>
                                      <p:tavLst>
                                        <p:tav tm="0">
                                          <p:val>
                                            <p:strVal val="#ppt_x-#ppt_w/2"/>
                                          </p:val>
                                        </p:tav>
                                        <p:tav tm="100000">
                                          <p:val>
                                            <p:strVal val="#ppt_x"/>
                                          </p:val>
                                        </p:tav>
                                      </p:tavLst>
                                    </p:anim>
                                    <p:anim calcmode="lin" valueType="num">
                                      <p:cBhvr>
                                        <p:cTn id="32" dur="500" fill="hold"/>
                                        <p:tgtEl>
                                          <p:spTgt spid="46133"/>
                                        </p:tgtEl>
                                        <p:attrNameLst>
                                          <p:attrName>ppt_y</p:attrName>
                                        </p:attrNameLst>
                                      </p:cBhvr>
                                      <p:tavLst>
                                        <p:tav tm="0">
                                          <p:val>
                                            <p:strVal val="#ppt_y"/>
                                          </p:val>
                                        </p:tav>
                                        <p:tav tm="100000">
                                          <p:val>
                                            <p:strVal val="#ppt_y"/>
                                          </p:val>
                                        </p:tav>
                                      </p:tavLst>
                                    </p:anim>
                                    <p:anim calcmode="lin" valueType="num">
                                      <p:cBhvr>
                                        <p:cTn id="33" dur="500" fill="hold"/>
                                        <p:tgtEl>
                                          <p:spTgt spid="46133"/>
                                        </p:tgtEl>
                                        <p:attrNameLst>
                                          <p:attrName>ppt_w</p:attrName>
                                        </p:attrNameLst>
                                      </p:cBhvr>
                                      <p:tavLst>
                                        <p:tav tm="0">
                                          <p:val>
                                            <p:fltVal val="0"/>
                                          </p:val>
                                        </p:tav>
                                        <p:tav tm="100000">
                                          <p:val>
                                            <p:strVal val="#ppt_w"/>
                                          </p:val>
                                        </p:tav>
                                      </p:tavLst>
                                    </p:anim>
                                    <p:anim calcmode="lin" valueType="num">
                                      <p:cBhvr>
                                        <p:cTn id="34" dur="500" fill="hold"/>
                                        <p:tgtEl>
                                          <p:spTgt spid="46133"/>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46134"/>
                                        </p:tgtEl>
                                        <p:attrNameLst>
                                          <p:attrName>style.visibility</p:attrName>
                                        </p:attrNameLst>
                                      </p:cBhvr>
                                      <p:to>
                                        <p:strVal val="visible"/>
                                      </p:to>
                                    </p:set>
                                    <p:anim calcmode="lin" valueType="num">
                                      <p:cBhvr>
                                        <p:cTn id="39" dur="500" fill="hold"/>
                                        <p:tgtEl>
                                          <p:spTgt spid="46134"/>
                                        </p:tgtEl>
                                        <p:attrNameLst>
                                          <p:attrName>ppt_x</p:attrName>
                                        </p:attrNameLst>
                                      </p:cBhvr>
                                      <p:tavLst>
                                        <p:tav tm="0">
                                          <p:val>
                                            <p:strVal val="#ppt_x"/>
                                          </p:val>
                                        </p:tav>
                                        <p:tav tm="100000">
                                          <p:val>
                                            <p:strVal val="#ppt_x"/>
                                          </p:val>
                                        </p:tav>
                                      </p:tavLst>
                                    </p:anim>
                                    <p:anim calcmode="lin" valueType="num">
                                      <p:cBhvr>
                                        <p:cTn id="40" dur="500" fill="hold"/>
                                        <p:tgtEl>
                                          <p:spTgt spid="46134"/>
                                        </p:tgtEl>
                                        <p:attrNameLst>
                                          <p:attrName>ppt_y</p:attrName>
                                        </p:attrNameLst>
                                      </p:cBhvr>
                                      <p:tavLst>
                                        <p:tav tm="0">
                                          <p:val>
                                            <p:strVal val="#ppt_y-#ppt_h/2"/>
                                          </p:val>
                                        </p:tav>
                                        <p:tav tm="100000">
                                          <p:val>
                                            <p:strVal val="#ppt_y"/>
                                          </p:val>
                                        </p:tav>
                                      </p:tavLst>
                                    </p:anim>
                                    <p:anim calcmode="lin" valueType="num">
                                      <p:cBhvr>
                                        <p:cTn id="41" dur="500" fill="hold"/>
                                        <p:tgtEl>
                                          <p:spTgt spid="46134"/>
                                        </p:tgtEl>
                                        <p:attrNameLst>
                                          <p:attrName>ppt_w</p:attrName>
                                        </p:attrNameLst>
                                      </p:cBhvr>
                                      <p:tavLst>
                                        <p:tav tm="0">
                                          <p:val>
                                            <p:strVal val="#ppt_w"/>
                                          </p:val>
                                        </p:tav>
                                        <p:tav tm="100000">
                                          <p:val>
                                            <p:strVal val="#ppt_w"/>
                                          </p:val>
                                        </p:tav>
                                      </p:tavLst>
                                    </p:anim>
                                    <p:anim calcmode="lin" valueType="num">
                                      <p:cBhvr>
                                        <p:cTn id="42" dur="500" fill="hold"/>
                                        <p:tgtEl>
                                          <p:spTgt spid="46134"/>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6135">
                                            <p:txEl>
                                              <p:pRg st="0" end="0"/>
                                            </p:txEl>
                                          </p:spTgt>
                                        </p:tgtEl>
                                        <p:attrNameLst>
                                          <p:attrName>style.visibility</p:attrName>
                                        </p:attrNameLst>
                                      </p:cBhvr>
                                      <p:to>
                                        <p:strVal val="visible"/>
                                      </p:to>
                                    </p:set>
                                    <p:animEffect transition="in" filter="wipe(left)">
                                      <p:cBhvr>
                                        <p:cTn id="47" dur="500"/>
                                        <p:tgtEl>
                                          <p:spTgt spid="461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build="p"/>
      <p:bldP spid="46086" grpId="0" autoUpdateAnimBg="0"/>
      <p:bldP spid="46132" grpId="0" animBg="1" autoUpdateAnimBg="0"/>
      <p:bldP spid="46133" grpId="0" animBg="1" autoUpdateAnimBg="0"/>
      <p:bldP spid="46134" grpId="0" animBg="1" autoUpdateAnimBg="0"/>
      <p:bldP spid="46135" grpId="0" autoUpdateAnimBg="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AD763C67-9A4A-4919-BA67-6BCE5995C1BA}" type="slidenum">
              <a:rPr kumimoji="0" lang="zh-CN" altLang="en-US" sz="2000" i="0" smtClean="0">
                <a:solidFill>
                  <a:srgbClr val="0000FF"/>
                </a:solidFill>
              </a:rPr>
            </a:fld>
            <a:endParaRPr kumimoji="0" lang="en-US" altLang="zh-CN" sz="2000" i="0" smtClean="0">
              <a:solidFill>
                <a:srgbClr val="0000FF"/>
              </a:solidFill>
            </a:endParaRPr>
          </a:p>
        </p:txBody>
      </p:sp>
      <p:sp>
        <p:nvSpPr>
          <p:cNvPr id="31755" name="Text Box 11"/>
          <p:cNvSpPr txBox="1">
            <a:spLocks noChangeArrowheads="1"/>
          </p:cNvSpPr>
          <p:nvPr/>
        </p:nvSpPr>
        <p:spPr bwMode="auto">
          <a:xfrm>
            <a:off x="859118" y="276746"/>
            <a:ext cx="61453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r>
              <a:rPr kumimoji="0" lang="zh-CN" altLang="en-US" b="1" i="0" dirty="0"/>
              <a:t>(1)  齿距累积</a:t>
            </a:r>
            <a:r>
              <a:rPr kumimoji="0" lang="zh-CN" altLang="en-US" b="1" i="0" dirty="0">
                <a:solidFill>
                  <a:srgbClr val="FF3300"/>
                </a:solidFill>
              </a:rPr>
              <a:t>总偏差</a:t>
            </a:r>
            <a:r>
              <a:rPr kumimoji="0" lang="en-US" altLang="zh-CN" b="1" i="0" dirty="0"/>
              <a:t>Δ</a:t>
            </a:r>
            <a:r>
              <a:rPr kumimoji="0" lang="en-US" altLang="zh-CN" b="1" dirty="0"/>
              <a:t>F</a:t>
            </a:r>
            <a:r>
              <a:rPr kumimoji="0" lang="en-US" altLang="zh-CN" b="1" i="0" baseline="-25000" dirty="0"/>
              <a:t>P</a:t>
            </a:r>
            <a:r>
              <a:rPr kumimoji="0" lang="en-US" altLang="zh-CN" b="1" i="0" dirty="0"/>
              <a:t> (</a:t>
            </a:r>
            <a:r>
              <a:rPr kumimoji="0" lang="zh-CN" altLang="en-US" b="1" i="0" dirty="0"/>
              <a:t>允许值</a:t>
            </a:r>
            <a:r>
              <a:rPr kumimoji="0" lang="en-US" altLang="zh-CN" b="1" dirty="0"/>
              <a:t>F</a:t>
            </a:r>
            <a:r>
              <a:rPr kumimoji="0" lang="en-US" altLang="zh-CN" b="1" i="0" baseline="-25000" dirty="0"/>
              <a:t>P</a:t>
            </a:r>
            <a:r>
              <a:rPr kumimoji="0" lang="en-US" altLang="zh-CN" b="1" i="0" dirty="0"/>
              <a:t> ) </a:t>
            </a:r>
            <a:endParaRPr kumimoji="0" lang="en-US" altLang="zh-CN" b="1" i="0" dirty="0"/>
          </a:p>
        </p:txBody>
      </p:sp>
      <p:sp>
        <p:nvSpPr>
          <p:cNvPr id="31756" name="Text Box 12"/>
          <p:cNvSpPr txBox="1">
            <a:spLocks noChangeArrowheads="1"/>
          </p:cNvSpPr>
          <p:nvPr/>
        </p:nvSpPr>
        <p:spPr bwMode="auto">
          <a:xfrm>
            <a:off x="356121" y="700403"/>
            <a:ext cx="760715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nSpc>
                <a:spcPct val="120000"/>
              </a:lnSpc>
            </a:pPr>
            <a:r>
              <a:rPr kumimoji="0" lang="zh-CN" altLang="en-US" sz="2000" b="1" i="0" dirty="0"/>
              <a:t>       </a:t>
            </a:r>
            <a:r>
              <a:rPr kumimoji="0" lang="zh-CN" altLang="en-US" sz="2000" b="1" i="0" dirty="0" smtClean="0"/>
              <a:t>  </a:t>
            </a:r>
            <a:r>
              <a:rPr kumimoji="0" lang="zh-CN" altLang="en-US" sz="2000" b="1" i="0" dirty="0"/>
              <a:t>齿距累积</a:t>
            </a:r>
            <a:r>
              <a:rPr kumimoji="0" lang="zh-CN" altLang="en-US" sz="2000" b="1" i="0" dirty="0">
                <a:solidFill>
                  <a:srgbClr val="FF3300"/>
                </a:solidFill>
              </a:rPr>
              <a:t>总偏差</a:t>
            </a:r>
            <a:r>
              <a:rPr kumimoji="0" lang="en-US" altLang="zh-CN" sz="2000" b="1" i="0" dirty="0"/>
              <a:t>Δ</a:t>
            </a:r>
            <a:r>
              <a:rPr kumimoji="0" lang="en-US" altLang="zh-CN" sz="2000" b="1" dirty="0"/>
              <a:t>F</a:t>
            </a:r>
            <a:r>
              <a:rPr kumimoji="0" lang="en-US" altLang="zh-CN" sz="2000" b="1" i="0" baseline="-25000" dirty="0"/>
              <a:t>P</a:t>
            </a:r>
            <a:r>
              <a:rPr kumimoji="0" lang="zh-CN" altLang="en-US" sz="2000" b="1" i="0" dirty="0"/>
              <a:t>是指 齿轮端平面上，在接近齿高中部的一个与齿轮基准轴线同心的圆上，</a:t>
            </a:r>
            <a:r>
              <a:rPr kumimoji="0" lang="zh-CN" altLang="en-US" sz="2000" b="1" i="0" dirty="0">
                <a:solidFill>
                  <a:srgbClr val="FF3300"/>
                </a:solidFill>
              </a:rPr>
              <a:t>任意两个同侧齿面间的实际弧长与理论弧长代数差中的最大绝对值</a:t>
            </a:r>
            <a:r>
              <a:rPr kumimoji="0" lang="zh-CN" altLang="en-US" sz="2000" b="1" i="0" dirty="0" smtClean="0"/>
              <a:t>。见</a:t>
            </a:r>
            <a:r>
              <a:rPr kumimoji="0" lang="zh-CN" altLang="en-US" sz="2000" b="1" i="0" dirty="0"/>
              <a:t>图</a:t>
            </a:r>
            <a:r>
              <a:rPr kumimoji="0" lang="en-US" altLang="zh-CN" sz="2000" b="1" i="0" dirty="0" smtClean="0"/>
              <a:t>10.4(a) </a:t>
            </a:r>
            <a:r>
              <a:rPr kumimoji="0" lang="zh-CN" altLang="en-US" sz="2000" b="1" i="0" dirty="0"/>
              <a:t>。</a:t>
            </a:r>
            <a:endParaRPr kumimoji="0" lang="en-US" altLang="zh-CN" sz="2000" b="1" i="0" dirty="0"/>
          </a:p>
        </p:txBody>
      </p:sp>
      <p:pic>
        <p:nvPicPr>
          <p:cNvPr id="14408" name="Picture 7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5218" y="1829708"/>
            <a:ext cx="5117209" cy="722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11" name="Picture 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1957" y="2545469"/>
            <a:ext cx="3904737" cy="352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12"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2697" y="6179161"/>
            <a:ext cx="5240575" cy="27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018" y="2649969"/>
            <a:ext cx="3465305" cy="59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AutoShape 35"/>
          <p:cNvSpPr>
            <a:spLocks noChangeArrowheads="1"/>
          </p:cNvSpPr>
          <p:nvPr/>
        </p:nvSpPr>
        <p:spPr bwMode="auto">
          <a:xfrm>
            <a:off x="2321431" y="3583281"/>
            <a:ext cx="1858962" cy="750888"/>
          </a:xfrm>
          <a:prstGeom prst="wedgeEllipseCallout">
            <a:avLst>
              <a:gd name="adj1" fmla="val 152045"/>
              <a:gd name="adj2" fmla="val -104861"/>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800" b="1" i="0"/>
              <a:t>Δ</a:t>
            </a:r>
            <a:r>
              <a:rPr lang="en-US" altLang="zh-CN" sz="2800" b="1"/>
              <a:t>F</a:t>
            </a:r>
            <a:r>
              <a:rPr lang="en-US" altLang="zh-CN" sz="2800" b="1" i="0" baseline="-25000"/>
              <a:t>Pmaxx</a:t>
            </a:r>
            <a:endParaRPr lang="en-US" altLang="zh-CN" sz="2800" b="1" i="0" baseline="-25000"/>
          </a:p>
        </p:txBody>
      </p:sp>
      <p:sp>
        <p:nvSpPr>
          <p:cNvPr id="20" name="AutoShape 36"/>
          <p:cNvSpPr>
            <a:spLocks noChangeArrowheads="1"/>
          </p:cNvSpPr>
          <p:nvPr/>
        </p:nvSpPr>
        <p:spPr bwMode="auto">
          <a:xfrm>
            <a:off x="2491828" y="4712703"/>
            <a:ext cx="1760796" cy="809625"/>
          </a:xfrm>
          <a:prstGeom prst="wedgeEllipseCallout">
            <a:avLst>
              <a:gd name="adj1" fmla="val 124531"/>
              <a:gd name="adj2" fmla="val 7843"/>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800" b="1" i="0"/>
              <a:t>Δ</a:t>
            </a:r>
            <a:r>
              <a:rPr lang="en-US" altLang="zh-CN" sz="2800" b="1"/>
              <a:t>F</a:t>
            </a:r>
            <a:r>
              <a:rPr lang="en-US" altLang="zh-CN" sz="2800" b="1" i="0" baseline="-25000"/>
              <a:t>Pmin</a:t>
            </a:r>
            <a:endParaRPr lang="en-US" altLang="zh-CN" sz="2800" b="1" i="0" baseline="-25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755">
                                            <p:txEl>
                                              <p:pRg st="0" end="0"/>
                                            </p:txEl>
                                          </p:spTgt>
                                        </p:tgtEl>
                                        <p:attrNameLst>
                                          <p:attrName>style.visibility</p:attrName>
                                        </p:attrNameLst>
                                      </p:cBhvr>
                                      <p:to>
                                        <p:strVal val="visible"/>
                                      </p:to>
                                    </p:set>
                                    <p:animEffect transition="in" filter="wipe(left)">
                                      <p:cBhvr>
                                        <p:cTn id="7" dur="500"/>
                                        <p:tgtEl>
                                          <p:spTgt spid="317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56"/>
                                        </p:tgtEl>
                                        <p:attrNameLst>
                                          <p:attrName>style.visibility</p:attrName>
                                        </p:attrNameLst>
                                      </p:cBhvr>
                                      <p:to>
                                        <p:strVal val="visible"/>
                                      </p:to>
                                    </p:set>
                                    <p:animEffect transition="in" filter="wipe(left)">
                                      <p:cBhvr>
                                        <p:cTn id="12" dur="300"/>
                                        <p:tgtEl>
                                          <p:spTgt spid="317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411"/>
                                        </p:tgtEl>
                                        <p:attrNameLst>
                                          <p:attrName>style.visibility</p:attrName>
                                        </p:attrNameLst>
                                      </p:cBhvr>
                                      <p:to>
                                        <p:strVal val="visible"/>
                                      </p:to>
                                    </p:set>
                                    <p:anim calcmode="lin" valueType="num">
                                      <p:cBhvr additive="base">
                                        <p:cTn id="17" dur="500" fill="hold"/>
                                        <p:tgtEl>
                                          <p:spTgt spid="14411"/>
                                        </p:tgtEl>
                                        <p:attrNameLst>
                                          <p:attrName>ppt_x</p:attrName>
                                        </p:attrNameLst>
                                      </p:cBhvr>
                                      <p:tavLst>
                                        <p:tav tm="0">
                                          <p:val>
                                            <p:strVal val="1+#ppt_w/2"/>
                                          </p:val>
                                        </p:tav>
                                        <p:tav tm="100000">
                                          <p:val>
                                            <p:strVal val="#ppt_x"/>
                                          </p:val>
                                        </p:tav>
                                      </p:tavLst>
                                    </p:anim>
                                    <p:anim calcmode="lin" valueType="num">
                                      <p:cBhvr additive="base">
                                        <p:cTn id="18" dur="500" fill="hold"/>
                                        <p:tgtEl>
                                          <p:spTgt spid="144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412"/>
                                        </p:tgtEl>
                                        <p:attrNameLst>
                                          <p:attrName>style.visibility</p:attrName>
                                        </p:attrNameLst>
                                      </p:cBhvr>
                                      <p:to>
                                        <p:strVal val="visible"/>
                                      </p:to>
                                    </p:set>
                                    <p:animEffect transition="in" filter="wipe(left)">
                                      <p:cBhvr>
                                        <p:cTn id="23" dur="500"/>
                                        <p:tgtEl>
                                          <p:spTgt spid="144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4408"/>
                                        </p:tgtEl>
                                        <p:attrNameLst>
                                          <p:attrName>style.visibility</p:attrName>
                                        </p:attrNameLst>
                                      </p:cBhvr>
                                      <p:to>
                                        <p:strVal val="visible"/>
                                      </p:to>
                                    </p:set>
                                    <p:animEffect transition="in" filter="wipe(left)">
                                      <p:cBhvr>
                                        <p:cTn id="28" dur="500"/>
                                        <p:tgtEl>
                                          <p:spTgt spid="14408"/>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ppt_h/2"/>
                                          </p:val>
                                        </p:tav>
                                        <p:tav tm="100000">
                                          <p:val>
                                            <p:strVal val="#ppt_y"/>
                                          </p:val>
                                        </p:tav>
                                      </p:tavLst>
                                    </p:anim>
                                    <p:anim calcmode="lin" valueType="num">
                                      <p:cBhvr>
                                        <p:cTn id="35" dur="500" fill="hold"/>
                                        <p:tgtEl>
                                          <p:spTgt spid="19"/>
                                        </p:tgtEl>
                                        <p:attrNameLst>
                                          <p:attrName>ppt_w</p:attrName>
                                        </p:attrNameLst>
                                      </p:cBhvr>
                                      <p:tavLst>
                                        <p:tav tm="0">
                                          <p:val>
                                            <p:strVal val="#ppt_w"/>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ppt_x</p:attrName>
                                        </p:attrNameLst>
                                      </p:cBhvr>
                                      <p:tavLst>
                                        <p:tav tm="0">
                                          <p:val>
                                            <p:strVal val="#ppt_x-#ppt_w/2"/>
                                          </p:val>
                                        </p:tav>
                                        <p:tav tm="100000">
                                          <p:val>
                                            <p:strVal val="#ppt_x"/>
                                          </p:val>
                                        </p:tav>
                                      </p:tavLst>
                                    </p:anim>
                                    <p:anim calcmode="lin" valueType="num">
                                      <p:cBhvr>
                                        <p:cTn id="42" dur="500" fill="hold"/>
                                        <p:tgtEl>
                                          <p:spTgt spid="20"/>
                                        </p:tgtEl>
                                        <p:attrNameLst>
                                          <p:attrName>ppt_y</p:attrName>
                                        </p:attrNameLst>
                                      </p:cBhvr>
                                      <p:tavLst>
                                        <p:tav tm="0">
                                          <p:val>
                                            <p:strVal val="#ppt_y"/>
                                          </p:val>
                                        </p:tav>
                                        <p:tav tm="100000">
                                          <p:val>
                                            <p:strVal val="#ppt_y"/>
                                          </p:val>
                                        </p:tav>
                                      </p:tavLst>
                                    </p:anim>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autoUpdateAnimBg="0" build="p"/>
      <p:bldP spid="31756" grpId="0" autoUpdateAnimBg="0"/>
      <p:bldP spid="19" grpId="0" animBg="1" autoUpdateAnimBg="0"/>
      <p:bldP spid="20"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EA479F8E-1A44-46B4-80D2-1EAC917D055A}" type="slidenum">
              <a:rPr kumimoji="0" lang="zh-CN" altLang="en-US" sz="2000" i="0" smtClean="0">
                <a:solidFill>
                  <a:srgbClr val="0000FF"/>
                </a:solidFill>
              </a:rPr>
            </a:fld>
            <a:endParaRPr kumimoji="0" lang="en-US" altLang="zh-CN" sz="2000" i="0" smtClean="0">
              <a:solidFill>
                <a:srgbClr val="0000FF"/>
              </a:solidFill>
            </a:endParaRPr>
          </a:p>
        </p:txBody>
      </p:sp>
      <p:sp>
        <p:nvSpPr>
          <p:cNvPr id="60421" name="Text Box 5"/>
          <p:cNvSpPr txBox="1">
            <a:spLocks noChangeArrowheads="1"/>
          </p:cNvSpPr>
          <p:nvPr/>
        </p:nvSpPr>
        <p:spPr bwMode="auto">
          <a:xfrm>
            <a:off x="1149350" y="346886"/>
            <a:ext cx="65897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i="0" dirty="0"/>
              <a:t>从齿距累积偏差曲线图上也可得到</a:t>
            </a:r>
            <a:r>
              <a:rPr lang="en-US" altLang="zh-CN" sz="2000" b="1" i="0" dirty="0" smtClean="0"/>
              <a:t>Δ</a:t>
            </a:r>
            <a:r>
              <a:rPr lang="en-US" altLang="zh-CN" sz="2000" b="1" dirty="0" smtClean="0"/>
              <a:t>F</a:t>
            </a:r>
            <a:r>
              <a:rPr lang="en-US" altLang="zh-CN" sz="2000" b="1" i="0" baseline="-25000" dirty="0" smtClean="0"/>
              <a:t>P</a:t>
            </a:r>
            <a:r>
              <a:rPr lang="en-US" altLang="zh-CN" sz="2000" b="1" i="0" dirty="0" smtClean="0"/>
              <a:t>  ,</a:t>
            </a:r>
            <a:r>
              <a:rPr lang="zh-CN" altLang="en-US" sz="2000" b="1" i="0" dirty="0" smtClean="0"/>
              <a:t>见图</a:t>
            </a:r>
            <a:r>
              <a:rPr lang="en-US" altLang="zh-CN" sz="2000" b="1" i="0" dirty="0" smtClean="0"/>
              <a:t>10.4</a:t>
            </a:r>
            <a:r>
              <a:rPr lang="zh-CN" altLang="en-US" sz="2000" b="1" i="0" dirty="0" smtClean="0"/>
              <a:t>（</a:t>
            </a:r>
            <a:r>
              <a:rPr lang="en-US" altLang="zh-CN" sz="2000" b="1" i="0" dirty="0" smtClean="0"/>
              <a:t>b</a:t>
            </a:r>
            <a:r>
              <a:rPr lang="zh-CN" altLang="en-US" sz="2000" b="1" i="0" dirty="0" smtClean="0"/>
              <a:t>）</a:t>
            </a:r>
            <a:r>
              <a:rPr lang="zh-CN" altLang="en-US" sz="2000" b="1" i="0" dirty="0"/>
              <a:t>。</a:t>
            </a:r>
            <a:endParaRPr lang="en-US" altLang="zh-CN" sz="2000" b="1" i="0" dirty="0"/>
          </a:p>
        </p:txBody>
      </p:sp>
      <p:pic>
        <p:nvPicPr>
          <p:cNvPr id="3891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1400" y="890454"/>
            <a:ext cx="54864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7"/>
          <p:cNvSpPr>
            <a:spLocks noChangeArrowheads="1"/>
          </p:cNvSpPr>
          <p:nvPr/>
        </p:nvSpPr>
        <p:spPr bwMode="auto">
          <a:xfrm>
            <a:off x="5066969" y="2346279"/>
            <a:ext cx="352755" cy="769143"/>
          </a:xfrm>
          <a:prstGeom prst="rect">
            <a:avLst/>
          </a:prstGeom>
          <a:noFill/>
          <a:ln w="38100">
            <a:solidFill>
              <a:srgbClr val="FF3300"/>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785352" y="5252078"/>
            <a:ext cx="7186474" cy="830997"/>
          </a:xfrm>
          <a:prstGeom prst="rect">
            <a:avLst/>
          </a:prstGeom>
        </p:spPr>
        <p:txBody>
          <a:bodyPr wrap="square">
            <a:spAutoFit/>
          </a:bodyPr>
          <a:lstStyle/>
          <a:p>
            <a:r>
              <a:rPr lang="zh-CN" altLang="en-US" b="1" i="0" dirty="0" smtClean="0"/>
              <a:t>        齿距</a:t>
            </a:r>
            <a:r>
              <a:rPr lang="zh-CN" altLang="en-US" b="1" i="0" dirty="0"/>
              <a:t>累积总偏差</a:t>
            </a:r>
            <a:r>
              <a:rPr lang="en-US" altLang="zh-CN" b="1" i="0" dirty="0" smtClean="0"/>
              <a:t>(</a:t>
            </a:r>
            <a:r>
              <a:rPr kumimoji="0" lang="en-US" altLang="zh-CN" b="1" i="0" dirty="0">
                <a:solidFill>
                  <a:srgbClr val="FF0000"/>
                </a:solidFill>
              </a:rPr>
              <a:t>Δ</a:t>
            </a:r>
            <a:r>
              <a:rPr kumimoji="0" lang="en-US" altLang="zh-CN" b="1" dirty="0">
                <a:solidFill>
                  <a:srgbClr val="FF0000"/>
                </a:solidFill>
              </a:rPr>
              <a:t>F</a:t>
            </a:r>
            <a:r>
              <a:rPr kumimoji="0" lang="en-US" altLang="zh-CN" b="1" i="0" baseline="-25000" dirty="0">
                <a:solidFill>
                  <a:srgbClr val="FF0000"/>
                </a:solidFill>
              </a:rPr>
              <a:t>P</a:t>
            </a:r>
            <a:r>
              <a:rPr lang="en-US" altLang="zh-CN" b="1" i="0" dirty="0" smtClean="0"/>
              <a:t>) </a:t>
            </a:r>
            <a:r>
              <a:rPr lang="zh-CN" altLang="en-US" b="1" i="0" dirty="0"/>
              <a:t>可反映齿轮转一转过程中传动比的变化</a:t>
            </a:r>
            <a:r>
              <a:rPr lang="en-US" altLang="zh-CN" b="1" i="0" dirty="0"/>
              <a:t>,</a:t>
            </a:r>
            <a:r>
              <a:rPr lang="zh-CN" altLang="en-US" b="1" i="0" dirty="0"/>
              <a:t>因此它影响齿轮</a:t>
            </a:r>
            <a:r>
              <a:rPr lang="zh-CN" altLang="en-US" b="1" i="0" dirty="0" smtClean="0"/>
              <a:t>传递</a:t>
            </a:r>
            <a:r>
              <a:rPr lang="zh-CN" altLang="en-US" b="1" i="0" dirty="0"/>
              <a:t>运动的准确性。</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wipe(left)">
                                      <p:cBhvr>
                                        <p:cTn id="7" dur="500"/>
                                        <p:tgtEl>
                                          <p:spTgt spid="604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8915"/>
                                        </p:tgtEl>
                                        <p:attrNameLst>
                                          <p:attrName>style.visibility</p:attrName>
                                        </p:attrNameLst>
                                      </p:cBhvr>
                                      <p:to>
                                        <p:strVal val="visible"/>
                                      </p:to>
                                    </p:set>
                                    <p:anim calcmode="lin" valueType="num">
                                      <p:cBhvr additive="base">
                                        <p:cTn id="12" dur="500" fill="hold"/>
                                        <p:tgtEl>
                                          <p:spTgt spid="38915"/>
                                        </p:tgtEl>
                                        <p:attrNameLst>
                                          <p:attrName>ppt_x</p:attrName>
                                        </p:attrNameLst>
                                      </p:cBhvr>
                                      <p:tavLst>
                                        <p:tav tm="0">
                                          <p:val>
                                            <p:strVal val="0-#ppt_w/2"/>
                                          </p:val>
                                        </p:tav>
                                        <p:tav tm="100000">
                                          <p:val>
                                            <p:strVal val="#ppt_x"/>
                                          </p:val>
                                        </p:tav>
                                      </p:tavLst>
                                    </p:anim>
                                    <p:anim calcmode="lin" valueType="num">
                                      <p:cBhvr additive="base">
                                        <p:cTn id="13" dur="500" fill="hold"/>
                                        <p:tgtEl>
                                          <p:spTgt spid="389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autoUpdateAnimBg="0"/>
      <p:bldP spid="13"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3FA9D96D-14D0-4A0B-A5D5-C84C02A8A087}" type="slidenum">
              <a:rPr kumimoji="0" lang="zh-CN" altLang="en-US" sz="2000" i="0" smtClean="0">
                <a:solidFill>
                  <a:srgbClr val="0000FF"/>
                </a:solidFill>
              </a:rPr>
            </a:fld>
            <a:endParaRPr kumimoji="0" lang="en-US" altLang="zh-CN" sz="2000" i="0" smtClean="0">
              <a:solidFill>
                <a:srgbClr val="0000FF"/>
              </a:solidFill>
            </a:endParaRPr>
          </a:p>
        </p:txBody>
      </p:sp>
      <p:sp>
        <p:nvSpPr>
          <p:cNvPr id="8212" name="Text Box 20"/>
          <p:cNvSpPr txBox="1">
            <a:spLocks noChangeArrowheads="1"/>
          </p:cNvSpPr>
          <p:nvPr/>
        </p:nvSpPr>
        <p:spPr bwMode="auto">
          <a:xfrm>
            <a:off x="1284536" y="500699"/>
            <a:ext cx="56666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a:t>
            </a:r>
            <a:r>
              <a:rPr lang="zh-CN" altLang="en-US" b="1" i="0" dirty="0">
                <a:latin typeface="宋体" panose="02010600030101010101" pitchFamily="2" charset="-122"/>
              </a:rPr>
              <a:t>齿距累积</a:t>
            </a:r>
            <a:r>
              <a:rPr lang="zh-CN" altLang="en-US" b="1" i="0" dirty="0" smtClean="0">
                <a:latin typeface="宋体" panose="02010600030101010101" pitchFamily="2" charset="-122"/>
              </a:rPr>
              <a:t>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a:t>
            </a:r>
            <a:r>
              <a:rPr lang="en-US" altLang="zh-CN" b="1" baseline="-25000" dirty="0" err="1">
                <a:cs typeface="Times New Roman" panose="02020603050405020304" pitchFamily="18" charset="0"/>
              </a:rPr>
              <a:t>k</a:t>
            </a:r>
            <a:r>
              <a:rPr lang="zh-CN" altLang="en-US" b="1" i="0" dirty="0" smtClean="0">
                <a:latin typeface="宋体" panose="02010600030101010101" pitchFamily="2" charset="-122"/>
              </a:rPr>
              <a:t> </a:t>
            </a:r>
            <a:r>
              <a:rPr lang="zh-CN" altLang="en-US" b="1" i="0" dirty="0" smtClean="0"/>
              <a:t>(</a:t>
            </a:r>
            <a:r>
              <a:rPr lang="zh-CN" altLang="en-US" b="1" i="0" dirty="0">
                <a:latin typeface="宋体" panose="02010600030101010101" pitchFamily="2" charset="-122"/>
              </a:rPr>
              <a:t>允许值</a:t>
            </a:r>
            <a:r>
              <a:rPr lang="en-US" altLang="zh-CN" b="1" i="0" dirty="0">
                <a:latin typeface="宋体" panose="02010600030101010101" pitchFamily="2" charset="-122"/>
              </a:rPr>
              <a:t>±</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a:t>
            </a:r>
            <a:r>
              <a:rPr lang="en-US" altLang="zh-CN" b="1" baseline="-25000" dirty="0" err="1">
                <a:cs typeface="Times New Roman" panose="02020603050405020304" pitchFamily="18" charset="0"/>
              </a:rPr>
              <a:t>k</a:t>
            </a:r>
            <a:r>
              <a:rPr lang="en-US" altLang="zh-CN" b="1" i="0" dirty="0"/>
              <a:t>)</a:t>
            </a:r>
            <a:r>
              <a:rPr lang="zh-CN" altLang="en-US" b="1" i="0" dirty="0">
                <a:latin typeface="宋体" panose="02010600030101010101" pitchFamily="2" charset="-122"/>
              </a:rPr>
              <a:t> </a:t>
            </a:r>
            <a:endParaRPr lang="zh-CN" altLang="en-US" b="1" i="0" dirty="0">
              <a:latin typeface="宋体" panose="02010600030101010101" pitchFamily="2" charset="-122"/>
            </a:endParaRPr>
          </a:p>
        </p:txBody>
      </p:sp>
      <p:sp>
        <p:nvSpPr>
          <p:cNvPr id="8218" name="Text Box 26"/>
          <p:cNvSpPr txBox="1">
            <a:spLocks noChangeArrowheads="1"/>
          </p:cNvSpPr>
          <p:nvPr/>
        </p:nvSpPr>
        <p:spPr bwMode="auto">
          <a:xfrm>
            <a:off x="1278186" y="948868"/>
            <a:ext cx="748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齿距累积偏差</a:t>
            </a:r>
            <a:r>
              <a:rPr lang="zh-CN" altLang="en-US" dirty="0"/>
              <a:t> </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a:t>
            </a:r>
            <a:r>
              <a:rPr lang="en-US" altLang="zh-CN" b="1" baseline="-25000" dirty="0" err="1">
                <a:cs typeface="Times New Roman" panose="02020603050405020304" pitchFamily="18" charset="0"/>
              </a:rPr>
              <a:t>k</a:t>
            </a:r>
            <a:r>
              <a:rPr lang="zh-CN" altLang="en-US" b="1" i="0" dirty="0"/>
              <a:t> </a:t>
            </a:r>
            <a:r>
              <a:rPr lang="en-US" altLang="zh-CN" b="1" i="0" dirty="0" smtClean="0"/>
              <a:t>,</a:t>
            </a:r>
            <a:r>
              <a:rPr lang="zh-CN" altLang="en-US" b="1" i="0" dirty="0" smtClean="0"/>
              <a:t>实际上</a:t>
            </a:r>
            <a:r>
              <a:rPr lang="zh-CN" altLang="en-US" b="1" i="0" dirty="0"/>
              <a:t>称</a:t>
            </a:r>
            <a:r>
              <a:rPr lang="en-US" altLang="zh-CN" b="1" dirty="0">
                <a:solidFill>
                  <a:srgbClr val="FF3300"/>
                </a:solidFill>
              </a:rPr>
              <a:t>k</a:t>
            </a:r>
            <a:r>
              <a:rPr lang="zh-CN" altLang="en-US" b="1" i="0" dirty="0">
                <a:solidFill>
                  <a:srgbClr val="FF3300"/>
                </a:solidFill>
              </a:rPr>
              <a:t>个齿距累积偏差</a:t>
            </a:r>
            <a:r>
              <a:rPr lang="zh-CN" altLang="en-US" b="1" i="0" dirty="0"/>
              <a:t>较确切。 </a:t>
            </a:r>
            <a:endParaRPr lang="zh-CN" altLang="en-US" b="1" i="0" dirty="0"/>
          </a:p>
        </p:txBody>
      </p:sp>
      <p:sp>
        <p:nvSpPr>
          <p:cNvPr id="8223" name="Text Box 31"/>
          <p:cNvSpPr txBox="1">
            <a:spLocks noChangeArrowheads="1"/>
          </p:cNvSpPr>
          <p:nvPr/>
        </p:nvSpPr>
        <p:spPr bwMode="auto">
          <a:xfrm>
            <a:off x="370102" y="1373596"/>
            <a:ext cx="76464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smtClean="0">
                <a:latin typeface="宋体" panose="02010600030101010101" pitchFamily="2" charset="-122"/>
              </a:rPr>
              <a:t>      定义</a:t>
            </a:r>
            <a:r>
              <a:rPr lang="zh-CN" altLang="en-US" b="1" i="0" dirty="0">
                <a:latin typeface="宋体" panose="02010600030101010101" pitchFamily="2" charset="-122"/>
              </a:rPr>
              <a:t>：齿轮</a:t>
            </a:r>
            <a:r>
              <a:rPr lang="zh-CN" altLang="en-US" b="1" i="0" dirty="0">
                <a:solidFill>
                  <a:srgbClr val="FF3300"/>
                </a:solidFill>
                <a:latin typeface="宋体" panose="02010600030101010101" pitchFamily="2" charset="-122"/>
              </a:rPr>
              <a:t>同侧</a:t>
            </a:r>
            <a:r>
              <a:rPr lang="zh-CN" altLang="en-US" b="1" i="0" dirty="0">
                <a:latin typeface="宋体" panose="02010600030101010101" pitchFamily="2" charset="-122"/>
              </a:rPr>
              <a:t>齿面任意</a:t>
            </a:r>
            <a:r>
              <a:rPr lang="en-US" altLang="zh-CN" b="1" dirty="0">
                <a:latin typeface="宋体" panose="02010600030101010101" pitchFamily="2" charset="-122"/>
              </a:rPr>
              <a:t>k</a:t>
            </a:r>
            <a:r>
              <a:rPr lang="zh-CN" altLang="en-US" b="1" i="0" dirty="0">
                <a:latin typeface="宋体" panose="02010600030101010101" pitchFamily="2" charset="-122"/>
              </a:rPr>
              <a:t>个齿距的实际弧长 </a:t>
            </a:r>
            <a:r>
              <a:rPr lang="en-US" altLang="zh-CN" b="1" dirty="0" err="1">
                <a:solidFill>
                  <a:srgbClr val="FF3300"/>
                </a:solidFill>
                <a:cs typeface="Times New Roman" panose="02020603050405020304" pitchFamily="18" charset="0"/>
              </a:rPr>
              <a:t>L</a:t>
            </a:r>
            <a:r>
              <a:rPr lang="en-US" altLang="zh-CN" b="1" baseline="-25000" dirty="0" err="1">
                <a:solidFill>
                  <a:srgbClr val="FF3300"/>
                </a:solidFill>
                <a:cs typeface="Times New Roman" panose="02020603050405020304" pitchFamily="18" charset="0"/>
              </a:rPr>
              <a:t>ka</a:t>
            </a:r>
            <a:r>
              <a:rPr lang="zh-CN" altLang="en-US" b="1" i="0" dirty="0">
                <a:latin typeface="宋体" panose="02010600030101010101" pitchFamily="2" charset="-122"/>
              </a:rPr>
              <a:t>与 理论</a:t>
            </a:r>
            <a:r>
              <a:rPr lang="zh-CN" altLang="en-US" b="1" i="0" dirty="0" smtClean="0">
                <a:latin typeface="宋体" panose="02010600030101010101" pitchFamily="2" charset="-122"/>
              </a:rPr>
              <a:t>弧长</a:t>
            </a:r>
            <a:r>
              <a:rPr lang="en-US" altLang="zh-CN" b="1" dirty="0" err="1">
                <a:solidFill>
                  <a:srgbClr val="FF3300"/>
                </a:solidFill>
              </a:rPr>
              <a:t>L</a:t>
            </a:r>
            <a:r>
              <a:rPr lang="en-US" altLang="zh-CN" b="1" baseline="-30000" dirty="0" err="1">
                <a:solidFill>
                  <a:srgbClr val="FF3300"/>
                </a:solidFill>
              </a:rPr>
              <a:t>k</a:t>
            </a:r>
            <a:r>
              <a:rPr lang="zh-CN" altLang="en-US" b="1" i="0" dirty="0">
                <a:latin typeface="宋体" panose="02010600030101010101" pitchFamily="2" charset="-122"/>
              </a:rPr>
              <a:t>的</a:t>
            </a:r>
            <a:r>
              <a:rPr lang="zh-CN" altLang="en-US" b="1" i="0" dirty="0">
                <a:solidFill>
                  <a:srgbClr val="FF3300"/>
                </a:solidFill>
                <a:latin typeface="宋体" panose="02010600030101010101" pitchFamily="2" charset="-122"/>
              </a:rPr>
              <a:t>代数差</a:t>
            </a:r>
            <a:r>
              <a:rPr lang="zh-CN" altLang="en-US" b="1" i="0" dirty="0">
                <a:latin typeface="宋体" panose="02010600030101010101" pitchFamily="2" charset="-122"/>
              </a:rPr>
              <a:t>，如图所示。</a:t>
            </a:r>
            <a:r>
              <a:rPr lang="zh-CN" altLang="en-US" b="1" i="0" dirty="0"/>
              <a:t> </a:t>
            </a:r>
            <a:endParaRPr lang="zh-CN" altLang="en-US" b="1" i="0" dirty="0"/>
          </a:p>
        </p:txBody>
      </p:sp>
      <p:sp>
        <p:nvSpPr>
          <p:cNvPr id="8234" name="Text Box 42"/>
          <p:cNvSpPr txBox="1">
            <a:spLocks noChangeArrowheads="1"/>
          </p:cNvSpPr>
          <p:nvPr/>
        </p:nvSpPr>
        <p:spPr bwMode="auto">
          <a:xfrm>
            <a:off x="1829724" y="5808044"/>
            <a:ext cx="618680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latin typeface="宋体" panose="02010600030101010101" pitchFamily="2" charset="-122"/>
              </a:rPr>
              <a:t>式中  </a:t>
            </a:r>
            <a:r>
              <a:rPr lang="en-US" altLang="zh-CN" b="1" dirty="0"/>
              <a:t>k </a:t>
            </a:r>
            <a:r>
              <a:rPr lang="en-US" altLang="zh-CN" b="1" i="0" dirty="0"/>
              <a:t>= 2～</a:t>
            </a:r>
            <a:r>
              <a:rPr lang="en-US" altLang="zh-CN" b="1" dirty="0"/>
              <a:t>z  </a:t>
            </a:r>
            <a:r>
              <a:rPr lang="en-US" altLang="zh-CN" b="1" i="0" dirty="0"/>
              <a:t>, </a:t>
            </a:r>
            <a:r>
              <a:rPr lang="zh-CN" altLang="en-US" b="1" i="0" dirty="0"/>
              <a:t>一般取 </a:t>
            </a:r>
            <a:r>
              <a:rPr lang="en-US" altLang="zh-CN" b="1" dirty="0">
                <a:solidFill>
                  <a:srgbClr val="FF3300"/>
                </a:solidFill>
              </a:rPr>
              <a:t>k </a:t>
            </a:r>
            <a:r>
              <a:rPr lang="en-US" altLang="zh-CN" b="1" i="0" dirty="0">
                <a:solidFill>
                  <a:srgbClr val="FF3300"/>
                </a:solidFill>
              </a:rPr>
              <a:t>=  </a:t>
            </a:r>
            <a:r>
              <a:rPr lang="en-US" altLang="zh-CN" b="1" dirty="0">
                <a:solidFill>
                  <a:srgbClr val="FF3300"/>
                </a:solidFill>
              </a:rPr>
              <a:t>z </a:t>
            </a:r>
            <a:r>
              <a:rPr lang="en-US" altLang="zh-CN" b="1" i="0" dirty="0">
                <a:solidFill>
                  <a:srgbClr val="FF3300"/>
                </a:solidFill>
              </a:rPr>
              <a:t>/ 8</a:t>
            </a:r>
            <a:r>
              <a:rPr lang="en-US" altLang="zh-CN" b="1" i="0" dirty="0" smtClean="0">
                <a:solidFill>
                  <a:srgbClr val="FF3300"/>
                </a:solidFill>
              </a:rPr>
              <a:t>。</a:t>
            </a:r>
            <a:endParaRPr lang="zh-CN" altLang="en-US" b="1" i="0" dirty="0"/>
          </a:p>
        </p:txBody>
      </p:sp>
      <p:pic>
        <p:nvPicPr>
          <p:cNvPr id="16461" name="Picture 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1757" y="3370254"/>
            <a:ext cx="3536179" cy="2343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66" name="Picture 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587" y="2269059"/>
            <a:ext cx="4008915" cy="86284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AutoShape 97"/>
          <p:cNvSpPr>
            <a:spLocks noChangeArrowheads="1"/>
          </p:cNvSpPr>
          <p:nvPr/>
        </p:nvSpPr>
        <p:spPr bwMode="auto">
          <a:xfrm>
            <a:off x="5819035" y="3410179"/>
            <a:ext cx="750441" cy="562560"/>
          </a:xfrm>
          <a:prstGeom prst="wedgeRoundRectCallout">
            <a:avLst>
              <a:gd name="adj1" fmla="val -303732"/>
              <a:gd name="adj2" fmla="val 122354"/>
              <a:gd name="adj3" fmla="val 16667"/>
            </a:avLst>
          </a:prstGeom>
          <a:solidFill>
            <a:srgbClr val="FFFFFF"/>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a:t>L</a:t>
            </a:r>
            <a:r>
              <a:rPr lang="en-US" altLang="zh-CN" b="1" i="0" baseline="-25000"/>
              <a:t>ka</a:t>
            </a:r>
            <a:endParaRPr lang="en-US" altLang="zh-CN" b="1" i="0" baseline="-25000"/>
          </a:p>
        </p:txBody>
      </p:sp>
      <p:sp>
        <p:nvSpPr>
          <p:cNvPr id="19" name="AutoShape 92"/>
          <p:cNvSpPr>
            <a:spLocks noChangeArrowheads="1"/>
          </p:cNvSpPr>
          <p:nvPr/>
        </p:nvSpPr>
        <p:spPr bwMode="auto">
          <a:xfrm>
            <a:off x="6630743" y="3978458"/>
            <a:ext cx="1039563" cy="726720"/>
          </a:xfrm>
          <a:prstGeom prst="wedgeEllipseCallout">
            <a:avLst>
              <a:gd name="adj1" fmla="val -119087"/>
              <a:gd name="adj2" fmla="val 40021"/>
            </a:avLst>
          </a:prstGeom>
          <a:solidFill>
            <a:schemeClr val="bg1"/>
          </a:solidFill>
          <a:ln w="5715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000" b="1" i="0" dirty="0" err="1"/>
              <a:t>Δ</a:t>
            </a:r>
            <a:r>
              <a:rPr lang="en-US" altLang="zh-CN" sz="2000" b="1" dirty="0" err="1"/>
              <a:t>F</a:t>
            </a:r>
            <a:r>
              <a:rPr lang="en-US" altLang="zh-CN" sz="2000" b="1" i="0" baseline="-25000" dirty="0" err="1"/>
              <a:t>Pk</a:t>
            </a:r>
            <a:endParaRPr lang="en-US" altLang="zh-CN" sz="2000" b="1" i="0" baseline="-25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12"/>
                                        </p:tgtEl>
                                        <p:attrNameLst>
                                          <p:attrName>style.visibility</p:attrName>
                                        </p:attrNameLst>
                                      </p:cBhvr>
                                      <p:to>
                                        <p:strVal val="visible"/>
                                      </p:to>
                                    </p:set>
                                    <p:animEffect transition="in" filter="wipe(left)">
                                      <p:cBhvr>
                                        <p:cTn id="7" dur="500"/>
                                        <p:tgtEl>
                                          <p:spTgt spid="82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18"/>
                                        </p:tgtEl>
                                        <p:attrNameLst>
                                          <p:attrName>style.visibility</p:attrName>
                                        </p:attrNameLst>
                                      </p:cBhvr>
                                      <p:to>
                                        <p:strVal val="visible"/>
                                      </p:to>
                                    </p:set>
                                    <p:animEffect transition="in" filter="wipe(left)">
                                      <p:cBhvr>
                                        <p:cTn id="12" dur="300"/>
                                        <p:tgtEl>
                                          <p:spTgt spid="82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223"/>
                                        </p:tgtEl>
                                        <p:attrNameLst>
                                          <p:attrName>style.visibility</p:attrName>
                                        </p:attrNameLst>
                                      </p:cBhvr>
                                      <p:to>
                                        <p:strVal val="visible"/>
                                      </p:to>
                                    </p:set>
                                    <p:animEffect transition="in" filter="wipe(left)">
                                      <p:cBhvr>
                                        <p:cTn id="17" dur="300"/>
                                        <p:tgtEl>
                                          <p:spTgt spid="822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6461"/>
                                        </p:tgtEl>
                                        <p:attrNameLst>
                                          <p:attrName>style.visibility</p:attrName>
                                        </p:attrNameLst>
                                      </p:cBhvr>
                                      <p:to>
                                        <p:strVal val="visible"/>
                                      </p:to>
                                    </p:set>
                                    <p:anim calcmode="lin" valueType="num">
                                      <p:cBhvr additive="base">
                                        <p:cTn id="22" dur="500" fill="hold"/>
                                        <p:tgtEl>
                                          <p:spTgt spid="16461"/>
                                        </p:tgtEl>
                                        <p:attrNameLst>
                                          <p:attrName>ppt_x</p:attrName>
                                        </p:attrNameLst>
                                      </p:cBhvr>
                                      <p:tavLst>
                                        <p:tav tm="0">
                                          <p:val>
                                            <p:strVal val="0-#ppt_w/2"/>
                                          </p:val>
                                        </p:tav>
                                        <p:tav tm="100000">
                                          <p:val>
                                            <p:strVal val="#ppt_x"/>
                                          </p:val>
                                        </p:tav>
                                      </p:tavLst>
                                    </p:anim>
                                    <p:anim calcmode="lin" valueType="num">
                                      <p:cBhvr additive="base">
                                        <p:cTn id="23" dur="500" fill="hold"/>
                                        <p:tgtEl>
                                          <p:spTgt spid="1646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ppt_h/2"/>
                                          </p:val>
                                        </p:tav>
                                        <p:tav tm="100000">
                                          <p:val>
                                            <p:strVal val="#ppt_y"/>
                                          </p:val>
                                        </p:tav>
                                      </p:tavLst>
                                    </p:anim>
                                    <p:anim calcmode="lin" valueType="num">
                                      <p:cBhvr>
                                        <p:cTn id="30" dur="500" fill="hold"/>
                                        <p:tgtEl>
                                          <p:spTgt spid="18"/>
                                        </p:tgtEl>
                                        <p:attrNameLst>
                                          <p:attrName>ppt_w</p:attrName>
                                        </p:attrNameLst>
                                      </p:cBhvr>
                                      <p:tavLst>
                                        <p:tav tm="0">
                                          <p:val>
                                            <p:strVal val="#ppt_w"/>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ppt_y-#ppt_h/2"/>
                                          </p:val>
                                        </p:tav>
                                        <p:tav tm="100000">
                                          <p:val>
                                            <p:strVal val="#ppt_y"/>
                                          </p:val>
                                        </p:tav>
                                      </p:tavLst>
                                    </p:anim>
                                    <p:anim calcmode="lin" valueType="num">
                                      <p:cBhvr>
                                        <p:cTn id="38" dur="500" fill="hold"/>
                                        <p:tgtEl>
                                          <p:spTgt spid="19"/>
                                        </p:tgtEl>
                                        <p:attrNameLst>
                                          <p:attrName>ppt_w</p:attrName>
                                        </p:attrNameLst>
                                      </p:cBhvr>
                                      <p:tavLst>
                                        <p:tav tm="0">
                                          <p:val>
                                            <p:strVal val="#ppt_w"/>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6466"/>
                                        </p:tgtEl>
                                        <p:attrNameLst>
                                          <p:attrName>style.visibility</p:attrName>
                                        </p:attrNameLst>
                                      </p:cBhvr>
                                      <p:to>
                                        <p:strVal val="visible"/>
                                      </p:to>
                                    </p:set>
                                    <p:animEffect transition="in" filter="wipe(left)">
                                      <p:cBhvr>
                                        <p:cTn id="44" dur="500"/>
                                        <p:tgtEl>
                                          <p:spTgt spid="1646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8234"/>
                                        </p:tgtEl>
                                        <p:attrNameLst>
                                          <p:attrName>style.visibility</p:attrName>
                                        </p:attrNameLst>
                                      </p:cBhvr>
                                      <p:to>
                                        <p:strVal val="visible"/>
                                      </p:to>
                                    </p:set>
                                    <p:animEffect transition="in" filter="wipe(left)">
                                      <p:cBhvr>
                                        <p:cTn id="49" dur="300"/>
                                        <p:tgtEl>
                                          <p:spTgt spid="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 grpId="0" autoUpdateAnimBg="0"/>
      <p:bldP spid="8218" grpId="0" autoUpdateAnimBg="0"/>
      <p:bldP spid="8223" grpId="0" autoUpdateAnimBg="0"/>
      <p:bldP spid="8234" grpId="0" autoUpdateAnimBg="0"/>
      <p:bldP spid="18" grpId="0" animBg="1" autoUpdateAnimBg="0"/>
      <p:bldP spid="19"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F1D9E837-AC2E-4DE1-BAF2-DA1CF3B325E6}" type="slidenum">
              <a:rPr kumimoji="0" lang="zh-CN" altLang="en-US" sz="2000" i="0" smtClean="0">
                <a:solidFill>
                  <a:srgbClr val="0000FF"/>
                </a:solidFill>
              </a:rPr>
            </a:fld>
            <a:endParaRPr kumimoji="0" lang="en-US" altLang="zh-CN" sz="2000" i="0" smtClean="0">
              <a:solidFill>
                <a:srgbClr val="0000FF"/>
              </a:solidFill>
            </a:endParaRPr>
          </a:p>
        </p:txBody>
      </p:sp>
      <p:sp>
        <p:nvSpPr>
          <p:cNvPr id="71684" name="Text Box 4"/>
          <p:cNvSpPr txBox="1">
            <a:spLocks noChangeArrowheads="1"/>
          </p:cNvSpPr>
          <p:nvPr/>
        </p:nvSpPr>
        <p:spPr bwMode="auto">
          <a:xfrm>
            <a:off x="671064" y="366393"/>
            <a:ext cx="78337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smtClean="0"/>
              <a:t> 从</a:t>
            </a:r>
            <a:r>
              <a:rPr lang="zh-CN" altLang="en-US" b="1" i="0" dirty="0"/>
              <a:t>齿距累积偏差</a:t>
            </a:r>
            <a:r>
              <a:rPr lang="zh-CN" altLang="en-US" b="1" i="0" dirty="0" smtClean="0"/>
              <a:t>曲线图上</a:t>
            </a:r>
            <a:r>
              <a:rPr lang="zh-CN" altLang="en-US" b="1" i="0" dirty="0"/>
              <a:t>也可得到</a:t>
            </a:r>
            <a:r>
              <a:rPr lang="en-US" altLang="zh-CN" b="1" i="0" dirty="0" err="1" smtClean="0"/>
              <a:t>Δ</a:t>
            </a:r>
            <a:r>
              <a:rPr lang="en-US" altLang="zh-CN" b="1" dirty="0" err="1" smtClean="0"/>
              <a:t>F</a:t>
            </a:r>
            <a:r>
              <a:rPr lang="en-US" altLang="zh-CN" b="1" i="0" baseline="-25000" dirty="0" err="1" smtClean="0"/>
              <a:t>Pk</a:t>
            </a:r>
            <a:r>
              <a:rPr lang="en-US" altLang="zh-CN" b="1" i="0" baseline="-25000" dirty="0" smtClean="0"/>
              <a:t> </a:t>
            </a:r>
            <a:r>
              <a:rPr lang="zh-CN" altLang="en-US" b="1" i="0" dirty="0" smtClean="0"/>
              <a:t>，见</a:t>
            </a:r>
            <a:r>
              <a:rPr lang="zh-CN" altLang="en-US" b="1" i="0" dirty="0"/>
              <a:t>图</a:t>
            </a:r>
            <a:r>
              <a:rPr lang="en-US" altLang="zh-CN" b="1" i="0" dirty="0" smtClean="0"/>
              <a:t>11.4</a:t>
            </a:r>
            <a:r>
              <a:rPr lang="zh-CN" altLang="en-US" b="1" i="0" dirty="0" smtClean="0"/>
              <a:t>（</a:t>
            </a:r>
            <a:r>
              <a:rPr lang="en-US" altLang="zh-CN" b="1" i="0" dirty="0" smtClean="0"/>
              <a:t>b</a:t>
            </a:r>
            <a:r>
              <a:rPr lang="zh-CN" altLang="en-US" b="1" i="0" dirty="0" smtClean="0"/>
              <a:t>）</a:t>
            </a:r>
            <a:r>
              <a:rPr lang="zh-CN" altLang="en-US" b="1" i="0" dirty="0"/>
              <a:t>。</a:t>
            </a:r>
            <a:endParaRPr lang="en-US" altLang="zh-CN" b="1" i="0" dirty="0"/>
          </a:p>
        </p:txBody>
      </p:sp>
      <p:pic>
        <p:nvPicPr>
          <p:cNvPr id="3993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83528" y="858510"/>
            <a:ext cx="4521721" cy="3535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9"/>
          <p:cNvSpPr>
            <a:spLocks noChangeArrowheads="1"/>
          </p:cNvSpPr>
          <p:nvPr/>
        </p:nvSpPr>
        <p:spPr bwMode="auto">
          <a:xfrm>
            <a:off x="4433982" y="1868121"/>
            <a:ext cx="395460" cy="812585"/>
          </a:xfrm>
          <a:prstGeom prst="rect">
            <a:avLst/>
          </a:prstGeom>
          <a:noFill/>
          <a:ln w="38100">
            <a:solidFill>
              <a:srgbClr val="FF33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1009319" y="4512018"/>
            <a:ext cx="7157210" cy="1569660"/>
          </a:xfrm>
          <a:prstGeom prst="rect">
            <a:avLst/>
          </a:prstGeom>
        </p:spPr>
        <p:txBody>
          <a:bodyPr wrap="square">
            <a:spAutoFit/>
          </a:bodyPr>
          <a:lstStyle/>
          <a:p>
            <a:r>
              <a:rPr lang="zh-CN" altLang="en-US" b="1" i="0" dirty="0" smtClean="0"/>
              <a:t>          对于</a:t>
            </a:r>
            <a:r>
              <a:rPr lang="zh-CN" altLang="en-US" b="1" i="0" dirty="0"/>
              <a:t>齿数较多且精度要求很高的齿轮、非整圆齿轮</a:t>
            </a:r>
            <a:r>
              <a:rPr lang="en-US" altLang="zh-CN" b="1" i="0" dirty="0"/>
              <a:t>(</a:t>
            </a:r>
            <a:r>
              <a:rPr lang="zh-CN" altLang="en-US" b="1" i="0" dirty="0"/>
              <a:t>如扇形齿轮</a:t>
            </a:r>
            <a:r>
              <a:rPr lang="en-US" altLang="zh-CN" b="1" i="0" dirty="0"/>
              <a:t>) </a:t>
            </a:r>
            <a:r>
              <a:rPr lang="zh-CN" altLang="en-US" b="1" i="0" dirty="0"/>
              <a:t>和高速齿轮</a:t>
            </a:r>
            <a:r>
              <a:rPr lang="en-US" altLang="zh-CN" b="1" i="0" dirty="0"/>
              <a:t>,</a:t>
            </a:r>
            <a:r>
              <a:rPr lang="zh-CN" altLang="en-US" b="1" i="0" dirty="0"/>
              <a:t>在评定</a:t>
            </a:r>
            <a:r>
              <a:rPr lang="zh-CN" altLang="en-US" b="1" i="0" dirty="0" smtClean="0"/>
              <a:t>传递</a:t>
            </a:r>
            <a:r>
              <a:rPr lang="zh-CN" altLang="en-US" b="1" i="0" dirty="0"/>
              <a:t>运动准确性精度时</a:t>
            </a:r>
            <a:r>
              <a:rPr lang="en-US" altLang="zh-CN" b="1" i="0" dirty="0"/>
              <a:t>,</a:t>
            </a:r>
            <a:r>
              <a:rPr lang="zh-CN" altLang="en-US" b="1" i="0" dirty="0"/>
              <a:t>有时还要增加一段齿数内</a:t>
            </a:r>
            <a:r>
              <a:rPr lang="en-US" altLang="zh-CN" b="1" i="0" dirty="0"/>
              <a:t>(</a:t>
            </a:r>
            <a:r>
              <a:rPr lang="en-US" altLang="zh-CN" b="1" dirty="0"/>
              <a:t>k </a:t>
            </a:r>
            <a:r>
              <a:rPr lang="zh-CN" altLang="en-US" b="1" i="0" dirty="0"/>
              <a:t>个齿距范围</a:t>
            </a:r>
            <a:r>
              <a:rPr lang="en-US" altLang="zh-CN" b="1" i="0" dirty="0"/>
              <a:t>) </a:t>
            </a:r>
            <a:r>
              <a:rPr lang="zh-CN" altLang="en-US" b="1" i="0" dirty="0"/>
              <a:t>的齿距累积</a:t>
            </a:r>
            <a:r>
              <a:rPr lang="zh-CN" altLang="en-US" b="1" i="0" dirty="0" smtClean="0"/>
              <a:t>偏差</a:t>
            </a:r>
            <a:r>
              <a:rPr lang="en-US" altLang="zh-CN" b="1" i="0" dirty="0" err="1" smtClean="0"/>
              <a:t>Δ</a:t>
            </a:r>
            <a:r>
              <a:rPr lang="en-US" altLang="zh-CN" b="1" dirty="0" err="1" smtClean="0"/>
              <a:t>F</a:t>
            </a:r>
            <a:r>
              <a:rPr lang="en-US" altLang="zh-CN" b="1" i="0" baseline="-25000" dirty="0" err="1" smtClean="0"/>
              <a:t>Pk</a:t>
            </a:r>
            <a:r>
              <a:rPr lang="zh-CN" altLang="en-US" b="1" i="0"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wipe(left)">
                                      <p:cBhvr>
                                        <p:cTn id="7" dur="500"/>
                                        <p:tgtEl>
                                          <p:spTgt spid="716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9939"/>
                                        </p:tgtEl>
                                        <p:attrNameLst>
                                          <p:attrName>style.visibility</p:attrName>
                                        </p:attrNameLst>
                                      </p:cBhvr>
                                      <p:to>
                                        <p:strVal val="visible"/>
                                      </p:to>
                                    </p:set>
                                    <p:anim calcmode="lin" valueType="num">
                                      <p:cBhvr additive="base">
                                        <p:cTn id="12" dur="500" fill="hold"/>
                                        <p:tgtEl>
                                          <p:spTgt spid="39939"/>
                                        </p:tgtEl>
                                        <p:attrNameLst>
                                          <p:attrName>ppt_x</p:attrName>
                                        </p:attrNameLst>
                                      </p:cBhvr>
                                      <p:tavLst>
                                        <p:tav tm="0">
                                          <p:val>
                                            <p:strVal val="0-#ppt_w/2"/>
                                          </p:val>
                                        </p:tav>
                                        <p:tav tm="100000">
                                          <p:val>
                                            <p:strVal val="#ppt_x"/>
                                          </p:val>
                                        </p:tav>
                                      </p:tavLst>
                                    </p:anim>
                                    <p:anim calcmode="lin" valueType="num">
                                      <p:cBhvr additive="base">
                                        <p:cTn id="13" dur="500" fill="hold"/>
                                        <p:tgtEl>
                                          <p:spTgt spid="3993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out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utoUpdateAnimBg="0"/>
      <p:bldP spid="12"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37E9DCA9-CC79-461F-88CA-AEC8CBF1C14A}" type="slidenum">
              <a:rPr kumimoji="0" lang="zh-CN" altLang="en-US" sz="2000" i="0" smtClean="0">
                <a:solidFill>
                  <a:srgbClr val="0000FF"/>
                </a:solidFill>
              </a:rPr>
            </a:fld>
            <a:endParaRPr kumimoji="0" lang="en-US" altLang="zh-CN" sz="2000" i="0" smtClean="0">
              <a:solidFill>
                <a:srgbClr val="0000FF"/>
              </a:solidFill>
            </a:endParaRPr>
          </a:p>
        </p:txBody>
      </p:sp>
      <p:sp>
        <p:nvSpPr>
          <p:cNvPr id="58373" name="Text Box 5"/>
          <p:cNvSpPr txBox="1">
            <a:spLocks noChangeArrowheads="1"/>
          </p:cNvSpPr>
          <p:nvPr/>
        </p:nvSpPr>
        <p:spPr bwMode="auto">
          <a:xfrm>
            <a:off x="2873555" y="3528719"/>
            <a:ext cx="3641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  </a:t>
            </a:r>
            <a:r>
              <a:rPr lang="en-US" altLang="zh-CN" b="1" dirty="0" smtClean="0"/>
              <a:t>z </a:t>
            </a:r>
            <a:r>
              <a:rPr lang="zh-CN" altLang="en-US" b="1" i="0" dirty="0"/>
              <a:t>多的大齿轮 </a:t>
            </a:r>
            <a:endParaRPr lang="zh-CN" altLang="en-US" b="1" i="0" dirty="0"/>
          </a:p>
        </p:txBody>
      </p:sp>
      <p:sp>
        <p:nvSpPr>
          <p:cNvPr id="58374" name="Text Box 6"/>
          <p:cNvSpPr txBox="1">
            <a:spLocks noChangeArrowheads="1"/>
          </p:cNvSpPr>
          <p:nvPr/>
        </p:nvSpPr>
        <p:spPr bwMode="auto">
          <a:xfrm>
            <a:off x="2864677" y="4304306"/>
            <a:ext cx="5100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转速很高的较高精度的齿轮 </a:t>
            </a:r>
            <a:endParaRPr lang="zh-CN" altLang="en-US" b="1" i="0" dirty="0"/>
          </a:p>
        </p:txBody>
      </p:sp>
      <p:sp>
        <p:nvSpPr>
          <p:cNvPr id="58375" name="Text Box 7"/>
          <p:cNvSpPr txBox="1">
            <a:spLocks noChangeArrowheads="1"/>
          </p:cNvSpPr>
          <p:nvPr/>
        </p:nvSpPr>
        <p:spPr bwMode="auto">
          <a:xfrm>
            <a:off x="2864677" y="5022096"/>
            <a:ext cx="2824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(3) 扇形齿轮 </a:t>
            </a:r>
            <a:endParaRPr lang="zh-CN" altLang="en-US" b="1" i="0" dirty="0"/>
          </a:p>
        </p:txBody>
      </p:sp>
      <p:sp>
        <p:nvSpPr>
          <p:cNvPr id="58377" name="Text Box 9"/>
          <p:cNvSpPr txBox="1">
            <a:spLocks noChangeArrowheads="1"/>
          </p:cNvSpPr>
          <p:nvPr/>
        </p:nvSpPr>
        <p:spPr bwMode="auto">
          <a:xfrm>
            <a:off x="512764" y="2459391"/>
            <a:ext cx="742387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i="0" dirty="0">
                <a:latin typeface="宋体" panose="02010600030101010101" pitchFamily="2" charset="-122"/>
              </a:rPr>
              <a:t>    控制齿轮圆周上</a:t>
            </a:r>
            <a:r>
              <a:rPr lang="zh-CN" altLang="en-US" b="1" i="0" dirty="0">
                <a:solidFill>
                  <a:srgbClr val="FF3300"/>
                </a:solidFill>
                <a:latin typeface="宋体" panose="02010600030101010101" pitchFamily="2" charset="-122"/>
              </a:rPr>
              <a:t>局部</a:t>
            </a:r>
            <a:r>
              <a:rPr lang="zh-CN" altLang="en-US" b="1" i="0" dirty="0">
                <a:latin typeface="宋体" panose="02010600030101010101" pitchFamily="2" charset="-122"/>
              </a:rPr>
              <a:t>的齿距累积偏差，同</a:t>
            </a:r>
            <a:r>
              <a:rPr lang="en-US" altLang="zh-CN" b="1" i="0" dirty="0">
                <a:cs typeface="Times New Roman" panose="02020603050405020304" pitchFamily="18" charset="0"/>
              </a:rPr>
              <a:t>Δ</a:t>
            </a:r>
            <a:r>
              <a:rPr lang="en-US" altLang="zh-CN" b="1" dirty="0">
                <a:cs typeface="Times New Roman" panose="02020603050405020304" pitchFamily="18" charset="0"/>
              </a:rPr>
              <a:t>F</a:t>
            </a:r>
            <a:r>
              <a:rPr lang="en-US" altLang="zh-CN" b="1" i="0" baseline="-25000" dirty="0">
                <a:cs typeface="Times New Roman" panose="02020603050405020304" pitchFamily="18" charset="0"/>
              </a:rPr>
              <a:t>P</a:t>
            </a:r>
            <a:r>
              <a:rPr lang="zh-CN" altLang="en-US" b="1" i="0" dirty="0" smtClean="0">
                <a:latin typeface="宋体" panose="02010600030101010101" pitchFamily="2" charset="-122"/>
              </a:rPr>
              <a:t>一样是</a:t>
            </a:r>
            <a:r>
              <a:rPr lang="zh-CN" altLang="en-US" b="1" i="0" dirty="0">
                <a:latin typeface="宋体" panose="02010600030101010101" pitchFamily="2" charset="-122"/>
              </a:rPr>
              <a:t>反映运动精度。 </a:t>
            </a:r>
            <a:endParaRPr lang="zh-CN" altLang="en-US" b="1" i="0" dirty="0">
              <a:latin typeface="宋体" panose="02010600030101010101" pitchFamily="2" charset="-122"/>
            </a:endParaRPr>
          </a:p>
        </p:txBody>
      </p:sp>
      <p:sp>
        <p:nvSpPr>
          <p:cNvPr id="58378" name="Rectangle 10"/>
          <p:cNvSpPr>
            <a:spLocks noChangeArrowheads="1"/>
          </p:cNvSpPr>
          <p:nvPr/>
        </p:nvSpPr>
        <p:spPr bwMode="auto">
          <a:xfrm>
            <a:off x="1127292" y="1987904"/>
            <a:ext cx="400400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i="0" dirty="0">
                <a:cs typeface="Times New Roman" panose="02020603050405020304" pitchFamily="18" charset="0"/>
              </a:rPr>
              <a:t>齿距累积偏差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a:t>
            </a:r>
            <a:r>
              <a:rPr lang="en-US" altLang="zh-CN" b="1" baseline="-25000" dirty="0" err="1">
                <a:cs typeface="Times New Roman" panose="02020603050405020304" pitchFamily="18" charset="0"/>
              </a:rPr>
              <a:t>k</a:t>
            </a:r>
            <a:r>
              <a:rPr lang="zh-CN" altLang="en-US" b="1" i="0" dirty="0">
                <a:latin typeface="宋体" panose="02010600030101010101" pitchFamily="2" charset="-122"/>
              </a:rPr>
              <a:t>作用：</a:t>
            </a:r>
            <a:endParaRPr lang="zh-CN" altLang="en-US" b="1" i="0" dirty="0">
              <a:latin typeface="宋体" panose="02010600030101010101" pitchFamily="2" charset="-122"/>
            </a:endParaRPr>
          </a:p>
        </p:txBody>
      </p:sp>
      <p:sp>
        <p:nvSpPr>
          <p:cNvPr id="58379" name="Text Box 11"/>
          <p:cNvSpPr txBox="1">
            <a:spLocks noChangeArrowheads="1"/>
          </p:cNvSpPr>
          <p:nvPr/>
        </p:nvSpPr>
        <p:spPr bwMode="auto">
          <a:xfrm>
            <a:off x="677097" y="285961"/>
            <a:ext cx="6797901"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sz="2800" b="1" i="0" dirty="0">
                <a:latin typeface="宋体" panose="02010600030101010101" pitchFamily="2" charset="-122"/>
              </a:rPr>
              <a:t>    </a:t>
            </a:r>
            <a:r>
              <a:rPr lang="zh-CN" altLang="en-US" b="1" i="0" dirty="0" smtClean="0">
                <a:latin typeface="宋体" panose="02010600030101010101" pitchFamily="2" charset="-122"/>
              </a:rPr>
              <a:t>在</a:t>
            </a:r>
            <a:r>
              <a:rPr lang="zh-CN" altLang="en-US" b="1" i="0" dirty="0">
                <a:latin typeface="宋体" panose="02010600030101010101" pitchFamily="2" charset="-122"/>
              </a:rPr>
              <a:t>测量中，取齿轮的</a:t>
            </a:r>
            <a:r>
              <a:rPr lang="zh-CN" altLang="en-US" b="1" i="0" dirty="0">
                <a:solidFill>
                  <a:srgbClr val="FF3300"/>
                </a:solidFill>
                <a:latin typeface="宋体" panose="02010600030101010101" pitchFamily="2" charset="-122"/>
                <a:cs typeface="Times New Roman" panose="02020603050405020304" pitchFamily="18" charset="0"/>
              </a:rPr>
              <a:t>|</a:t>
            </a:r>
            <a:r>
              <a:rPr lang="en-US" altLang="zh-CN" b="1" i="0" dirty="0" err="1">
                <a:solidFill>
                  <a:srgbClr val="FF3300"/>
                </a:solidFill>
                <a:cs typeface="Times New Roman" panose="02020603050405020304" pitchFamily="18" charset="0"/>
              </a:rPr>
              <a:t>Δ</a:t>
            </a:r>
            <a:r>
              <a:rPr lang="en-US" altLang="zh-CN" b="1" dirty="0" err="1">
                <a:solidFill>
                  <a:srgbClr val="FF3300"/>
                </a:solidFill>
                <a:cs typeface="Times New Roman" panose="02020603050405020304" pitchFamily="18" charset="0"/>
              </a:rPr>
              <a:t>F</a:t>
            </a:r>
            <a:r>
              <a:rPr lang="en-US" altLang="zh-CN" b="1" i="0" baseline="-25000" dirty="0" err="1">
                <a:solidFill>
                  <a:srgbClr val="FF3300"/>
                </a:solidFill>
                <a:cs typeface="Times New Roman" panose="02020603050405020304" pitchFamily="18" charset="0"/>
              </a:rPr>
              <a:t>P</a:t>
            </a:r>
            <a:r>
              <a:rPr lang="en-US" altLang="zh-CN" b="1" baseline="-25000" dirty="0" err="1">
                <a:solidFill>
                  <a:srgbClr val="FF3300"/>
                </a:solidFill>
                <a:cs typeface="Times New Roman" panose="02020603050405020304" pitchFamily="18" charset="0"/>
              </a:rPr>
              <a:t>k</a:t>
            </a:r>
            <a:r>
              <a:rPr lang="zh-CN" altLang="en-US" b="1" i="0" dirty="0">
                <a:solidFill>
                  <a:srgbClr val="FF3300"/>
                </a:solidFill>
                <a:latin typeface="宋体" panose="02010600030101010101" pitchFamily="2" charset="-122"/>
                <a:cs typeface="Times New Roman" panose="02020603050405020304" pitchFamily="18" charset="0"/>
              </a:rPr>
              <a:t>|</a:t>
            </a:r>
            <a:r>
              <a:rPr lang="zh-CN" altLang="en-US" b="1" i="0" dirty="0">
                <a:solidFill>
                  <a:srgbClr val="FF3300"/>
                </a:solidFill>
                <a:latin typeface="宋体" panose="02010600030101010101" pitchFamily="2" charset="-122"/>
              </a:rPr>
              <a:t>中最大</a:t>
            </a:r>
            <a:r>
              <a:rPr lang="zh-CN" altLang="en-US" b="1" i="0" dirty="0">
                <a:latin typeface="宋体" panose="02010600030101010101" pitchFamily="2" charset="-122"/>
              </a:rPr>
              <a:t>的那个</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a:t>
            </a:r>
            <a:r>
              <a:rPr lang="en-US" altLang="zh-CN" b="1" baseline="-25000" dirty="0" err="1">
                <a:cs typeface="Times New Roman" panose="02020603050405020304" pitchFamily="18" charset="0"/>
              </a:rPr>
              <a:t>k</a:t>
            </a:r>
            <a:r>
              <a:rPr lang="zh-CN" altLang="en-US" b="1" i="0" dirty="0">
                <a:latin typeface="宋体" panose="02010600030101010101" pitchFamily="2" charset="-122"/>
              </a:rPr>
              <a:t>作为评定值。</a:t>
            </a:r>
            <a:endParaRPr lang="zh-CN" altLang="en-US" b="1" i="0" dirty="0"/>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4138" y="1338557"/>
            <a:ext cx="64484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1425" y="3471390"/>
            <a:ext cx="1180608" cy="212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9"/>
                                        </p:tgtEl>
                                        <p:attrNameLst>
                                          <p:attrName>style.visibility</p:attrName>
                                        </p:attrNameLst>
                                      </p:cBhvr>
                                      <p:to>
                                        <p:strVal val="visible"/>
                                      </p:to>
                                    </p:set>
                                    <p:animEffect transition="in" filter="wipe(left)">
                                      <p:cBhvr>
                                        <p:cTn id="7" dur="300"/>
                                        <p:tgtEl>
                                          <p:spTgt spid="583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7890"/>
                                        </p:tgtEl>
                                        <p:attrNameLst>
                                          <p:attrName>style.visibility</p:attrName>
                                        </p:attrNameLst>
                                      </p:cBhvr>
                                      <p:to>
                                        <p:strVal val="visible"/>
                                      </p:to>
                                    </p:set>
                                    <p:animEffect transition="in" filter="wipe(left)">
                                      <p:cBhvr>
                                        <p:cTn id="12" dur="500"/>
                                        <p:tgtEl>
                                          <p:spTgt spid="378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8378"/>
                                        </p:tgtEl>
                                        <p:attrNameLst>
                                          <p:attrName>style.visibility</p:attrName>
                                        </p:attrNameLst>
                                      </p:cBhvr>
                                      <p:to>
                                        <p:strVal val="visible"/>
                                      </p:to>
                                    </p:set>
                                    <p:animEffect transition="in" filter="wipe(left)">
                                      <p:cBhvr>
                                        <p:cTn id="17" dur="300"/>
                                        <p:tgtEl>
                                          <p:spTgt spid="583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77"/>
                                        </p:tgtEl>
                                        <p:attrNameLst>
                                          <p:attrName>style.visibility</p:attrName>
                                        </p:attrNameLst>
                                      </p:cBhvr>
                                      <p:to>
                                        <p:strVal val="visible"/>
                                      </p:to>
                                    </p:set>
                                    <p:animEffect transition="in" filter="wipe(left)">
                                      <p:cBhvr>
                                        <p:cTn id="22" dur="300"/>
                                        <p:tgtEl>
                                          <p:spTgt spid="5837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7891"/>
                                        </p:tgtEl>
                                        <p:attrNameLst>
                                          <p:attrName>style.visibility</p:attrName>
                                        </p:attrNameLst>
                                      </p:cBhvr>
                                      <p:to>
                                        <p:strVal val="visible"/>
                                      </p:to>
                                    </p:set>
                                    <p:animEffect transition="in" filter="wipe(down)">
                                      <p:cBhvr>
                                        <p:cTn id="27" dur="500"/>
                                        <p:tgtEl>
                                          <p:spTgt spid="3789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8373"/>
                                        </p:tgtEl>
                                        <p:attrNameLst>
                                          <p:attrName>style.visibility</p:attrName>
                                        </p:attrNameLst>
                                      </p:cBhvr>
                                      <p:to>
                                        <p:strVal val="visible"/>
                                      </p:to>
                                    </p:set>
                                    <p:animEffect transition="in" filter="wipe(left)">
                                      <p:cBhvr>
                                        <p:cTn id="32" dur="300"/>
                                        <p:tgtEl>
                                          <p:spTgt spid="583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8374"/>
                                        </p:tgtEl>
                                        <p:attrNameLst>
                                          <p:attrName>style.visibility</p:attrName>
                                        </p:attrNameLst>
                                      </p:cBhvr>
                                      <p:to>
                                        <p:strVal val="visible"/>
                                      </p:to>
                                    </p:set>
                                    <p:animEffect transition="in" filter="wipe(left)">
                                      <p:cBhvr>
                                        <p:cTn id="37" dur="300"/>
                                        <p:tgtEl>
                                          <p:spTgt spid="5837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8375"/>
                                        </p:tgtEl>
                                        <p:attrNameLst>
                                          <p:attrName>style.visibility</p:attrName>
                                        </p:attrNameLst>
                                      </p:cBhvr>
                                      <p:to>
                                        <p:strVal val="visible"/>
                                      </p:to>
                                    </p:set>
                                    <p:animEffect transition="in" filter="wipe(left)">
                                      <p:cBhvr>
                                        <p:cTn id="42" dur="300"/>
                                        <p:tgtEl>
                                          <p:spTgt spid="58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autoUpdateAnimBg="0"/>
      <p:bldP spid="58374" grpId="0" autoUpdateAnimBg="0"/>
      <p:bldP spid="58375" grpId="0" autoUpdateAnimBg="0"/>
      <p:bldP spid="58377" grpId="0" autoUpdateAnimBg="0"/>
      <p:bldP spid="58378" grpId="0" autoUpdateAnimBg="0"/>
      <p:bldP spid="5837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77C649C5-7948-44E6-BC18-1F0056CD4C5C}" type="slidenum">
              <a:rPr kumimoji="0" lang="zh-CN" altLang="en-US" sz="2000" i="0" smtClean="0">
                <a:solidFill>
                  <a:srgbClr val="0000FF"/>
                </a:solidFill>
              </a:rPr>
            </a:fld>
            <a:endParaRPr kumimoji="0" lang="en-US" altLang="zh-CN" sz="2000" i="0" smtClean="0">
              <a:solidFill>
                <a:srgbClr val="0000FF"/>
              </a:solidFill>
            </a:endParaRPr>
          </a:p>
        </p:txBody>
      </p:sp>
      <p:sp>
        <p:nvSpPr>
          <p:cNvPr id="9218" name="Text Box 2"/>
          <p:cNvSpPr txBox="1">
            <a:spLocks noChangeArrowheads="1"/>
          </p:cNvSpPr>
          <p:nvPr/>
        </p:nvSpPr>
        <p:spPr bwMode="auto">
          <a:xfrm>
            <a:off x="1088271" y="458368"/>
            <a:ext cx="4795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a:t>
            </a:r>
            <a:r>
              <a:rPr lang="zh-CN" altLang="en-US" b="1" i="0" dirty="0">
                <a:latin typeface="宋体" panose="02010600030101010101" pitchFamily="2" charset="-122"/>
              </a:rPr>
              <a:t>传动平稳性的必检参数</a:t>
            </a:r>
            <a:r>
              <a:rPr lang="zh-CN" altLang="en-US" b="1" i="0" dirty="0"/>
              <a:t> </a:t>
            </a:r>
            <a:endParaRPr lang="zh-CN" altLang="en-US" b="1" i="0" dirty="0"/>
          </a:p>
        </p:txBody>
      </p:sp>
      <p:sp>
        <p:nvSpPr>
          <p:cNvPr id="9219" name="Text Box 3"/>
          <p:cNvSpPr txBox="1">
            <a:spLocks noChangeArrowheads="1"/>
          </p:cNvSpPr>
          <p:nvPr/>
        </p:nvSpPr>
        <p:spPr bwMode="auto">
          <a:xfrm>
            <a:off x="1039945" y="907630"/>
            <a:ext cx="5443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 单个齿距偏差 </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Pt</a:t>
            </a:r>
            <a:r>
              <a:rPr lang="en-US" altLang="zh-CN" b="1" i="0" baseline="-25000" dirty="0">
                <a:cs typeface="Times New Roman" panose="02020603050405020304" pitchFamily="18" charset="0"/>
              </a:rPr>
              <a:t> </a:t>
            </a:r>
            <a:r>
              <a:rPr lang="en-US" altLang="zh-CN" b="1" baseline="-25000" dirty="0">
                <a:cs typeface="Times New Roman" panose="02020603050405020304" pitchFamily="18" charset="0"/>
              </a:rPr>
              <a:t> </a:t>
            </a:r>
            <a:r>
              <a:rPr lang="zh-CN" altLang="en-US" b="1" i="0" dirty="0"/>
              <a:t>(允许值</a:t>
            </a:r>
            <a:r>
              <a:rPr lang="en-US" altLang="zh-CN" b="1" i="0" dirty="0">
                <a:latin typeface="宋体" panose="02010600030101010101" pitchFamily="2" charset="-122"/>
              </a:rPr>
              <a:t>±</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Pt</a:t>
            </a:r>
            <a:r>
              <a:rPr lang="en-US" altLang="zh-CN" b="1" i="0" dirty="0"/>
              <a:t>)</a:t>
            </a:r>
            <a:r>
              <a:rPr lang="zh-CN" altLang="en-US" b="1" i="0" dirty="0"/>
              <a:t> </a:t>
            </a:r>
            <a:endParaRPr lang="zh-CN" altLang="en-US" b="1" i="0" dirty="0"/>
          </a:p>
        </p:txBody>
      </p:sp>
      <p:sp>
        <p:nvSpPr>
          <p:cNvPr id="9223" name="Text Box 7"/>
          <p:cNvSpPr txBox="1">
            <a:spLocks noChangeArrowheads="1"/>
          </p:cNvSpPr>
          <p:nvPr/>
        </p:nvSpPr>
        <p:spPr bwMode="auto">
          <a:xfrm>
            <a:off x="455613" y="1362537"/>
            <a:ext cx="79094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在齿轮端平面上，在接近齿高中部的一个与齿轮轴线同心的圆上，实际齿距</a:t>
            </a:r>
            <a:r>
              <a:rPr lang="en-US" altLang="zh-CN" b="1" dirty="0" err="1"/>
              <a:t>P</a:t>
            </a:r>
            <a:r>
              <a:rPr lang="en-US" altLang="zh-CN" b="1" i="0" baseline="-25000" dirty="0" err="1"/>
              <a:t>ta</a:t>
            </a:r>
            <a:r>
              <a:rPr lang="zh-CN" altLang="en-US" b="1" i="0" dirty="0"/>
              <a:t>与公称齿距</a:t>
            </a:r>
            <a:r>
              <a:rPr lang="en-US" altLang="zh-CN" b="1" dirty="0" err="1"/>
              <a:t>P</a:t>
            </a:r>
            <a:r>
              <a:rPr lang="en-US" altLang="zh-CN" b="1" i="0" baseline="-25000" dirty="0" err="1"/>
              <a:t>t</a:t>
            </a:r>
            <a:r>
              <a:rPr lang="zh-CN" altLang="en-US" b="1" i="0" dirty="0"/>
              <a:t>的代数</a:t>
            </a:r>
            <a:r>
              <a:rPr lang="zh-CN" altLang="en-US" b="1" i="0" dirty="0" smtClean="0"/>
              <a:t>差</a:t>
            </a:r>
            <a:r>
              <a:rPr lang="en-US" altLang="zh-CN" b="1" i="0" dirty="0" smtClean="0"/>
              <a:t>(</a:t>
            </a:r>
            <a:r>
              <a:rPr lang="zh-CN" altLang="en-US" b="1" i="0" dirty="0" smtClean="0"/>
              <a:t>见图</a:t>
            </a:r>
            <a:r>
              <a:rPr lang="en-US" altLang="zh-CN" b="1" i="0" dirty="0" smtClean="0"/>
              <a:t>)</a:t>
            </a:r>
            <a:r>
              <a:rPr lang="zh-CN" altLang="en-US" b="1" i="0" dirty="0" smtClean="0"/>
              <a:t>。</a:t>
            </a:r>
            <a:endParaRPr lang="zh-CN" altLang="en-US" b="1" i="0" dirty="0">
              <a:solidFill>
                <a:srgbClr val="FF3300"/>
              </a:solidFill>
              <a:cs typeface="Times New Roman" panose="02020603050405020304" pitchFamily="18" charset="0"/>
            </a:endParaRPr>
          </a:p>
        </p:txBody>
      </p:sp>
      <p:pic>
        <p:nvPicPr>
          <p:cNvPr id="19617" name="Picture 16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68755" y="2751694"/>
            <a:ext cx="30956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19" name="Picture 1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853" y="5027012"/>
            <a:ext cx="42672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21" name="Picture 1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535" y="3729272"/>
            <a:ext cx="3332224" cy="10130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24" name="Picture 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3151" y="2579434"/>
            <a:ext cx="357187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AutoShape 352"/>
          <p:cNvSpPr>
            <a:spLocks noChangeArrowheads="1"/>
          </p:cNvSpPr>
          <p:nvPr/>
        </p:nvSpPr>
        <p:spPr bwMode="auto">
          <a:xfrm>
            <a:off x="5564395" y="5082285"/>
            <a:ext cx="1992381" cy="1264544"/>
          </a:xfrm>
          <a:prstGeom prst="wedgeEllipseCallout">
            <a:avLst>
              <a:gd name="adj1" fmla="val 18674"/>
              <a:gd name="adj2" fmla="val -109610"/>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1800" b="1" i="0" dirty="0"/>
              <a:t>接近齿高中部与齿轮轴线同心的圆</a:t>
            </a:r>
            <a:endParaRPr lang="zh-CN" altLang="en-US" sz="1800" b="1" i="0" dirty="0"/>
          </a:p>
        </p:txBody>
      </p:sp>
      <mc:AlternateContent xmlns:mc="http://schemas.openxmlformats.org/markup-compatibility/2006">
        <mc:Choice xmlns:a14="http://schemas.microsoft.com/office/drawing/2010/main" Requires="a14">
          <p:sp>
            <p:nvSpPr>
              <p:cNvPr id="2" name="矩形 1"/>
              <p:cNvSpPr/>
              <p:nvPr/>
            </p:nvSpPr>
            <p:spPr>
              <a:xfrm>
                <a:off x="511200" y="2193534"/>
                <a:ext cx="7958097" cy="494751"/>
              </a:xfrm>
              <a:prstGeom prst="rect">
                <a:avLst/>
              </a:prstGeom>
            </p:spPr>
            <p:txBody>
              <a:bodyPr wrap="square">
                <a:spAutoFit/>
              </a:bodyPr>
              <a:lstStyle/>
              <a:p>
                <a:r>
                  <a:rPr lang="zh-CN" altLang="en-US" b="1" i="0" dirty="0" smtClean="0"/>
                  <a:t>        在</a:t>
                </a:r>
                <a:r>
                  <a:rPr lang="zh-CN" altLang="en-US" b="1" i="0" dirty="0"/>
                  <a:t>图</a:t>
                </a:r>
                <a:r>
                  <a:rPr lang="en-US" altLang="zh-CN" b="1" i="0" dirty="0"/>
                  <a:t>10. 4 </a:t>
                </a:r>
                <a:r>
                  <a:rPr lang="zh-CN" altLang="en-US" b="1" i="0" dirty="0"/>
                  <a:t>中</a:t>
                </a:r>
                <a:r>
                  <a:rPr lang="en-US" altLang="zh-CN" b="1" i="0" dirty="0"/>
                  <a:t>,</a:t>
                </a:r>
                <a:r>
                  <a:rPr lang="zh-CN" altLang="en-US" b="1" i="0" dirty="0" smtClean="0"/>
                  <a:t>取</a:t>
                </a:r>
                <a:r>
                  <a:rPr lang="zh-CN" altLang="en-US" b="1" i="0" dirty="0" smtClean="0">
                    <a:latin typeface="Times New Roman"/>
                    <a:cs typeface="Times New Roman"/>
                  </a:rPr>
                  <a:t>∆</a:t>
                </a:r>
                <a14:m>
                  <m:oMath xmlns:m="http://schemas.openxmlformats.org/officeDocument/2006/math">
                    <m:sSub>
                      <m:sSubPr>
                        <m:ctrlPr>
                          <a:rPr lang="en-US" altLang="zh-CN" b="1" i="1" smtClean="0">
                            <a:latin typeface="Cambria Math"/>
                            <a:cs typeface="Times New Roman"/>
                          </a:rPr>
                        </m:ctrlPr>
                      </m:sSubPr>
                      <m:e>
                        <m:r>
                          <a:rPr lang="en-US" altLang="zh-CN" b="1" i="1" smtClean="0">
                            <a:latin typeface="Cambria Math"/>
                            <a:cs typeface="Times New Roman"/>
                          </a:rPr>
                          <m:t>𝒇</m:t>
                        </m:r>
                      </m:e>
                      <m:sub>
                        <m:r>
                          <a:rPr lang="en-US" altLang="zh-CN" b="1" i="0" smtClean="0">
                            <a:latin typeface="Cambria Math"/>
                            <a:cs typeface="Times New Roman"/>
                          </a:rPr>
                          <m:t>𝐩𝐭</m:t>
                        </m:r>
                      </m:sub>
                    </m:sSub>
                  </m:oMath>
                </a14:m>
                <a:r>
                  <a:rPr lang="zh-CN" altLang="en-US" b="1" i="0" dirty="0" smtClean="0"/>
                  <a:t>中</a:t>
                </a:r>
                <a:r>
                  <a:rPr lang="zh-CN" altLang="en-US" b="1" i="0" dirty="0"/>
                  <a:t>绝对值最大的</a:t>
                </a:r>
                <a:r>
                  <a:rPr lang="zh-CN" altLang="en-US" b="1" i="0" dirty="0" smtClean="0"/>
                  <a:t>数</a:t>
                </a:r>
                <a:r>
                  <a:rPr lang="en-US" altLang="zh-CN" b="1" i="0" dirty="0" smtClean="0"/>
                  <a:t> </a:t>
                </a:r>
                <a:r>
                  <a:rPr lang="zh-CN" altLang="en-US" b="1" i="0" dirty="0"/>
                  <a:t>为评定值。</a:t>
                </a:r>
                <a:endParaRPr lang="zh-CN" altLang="en-US" b="1" dirty="0"/>
              </a:p>
            </p:txBody>
          </p:sp>
        </mc:Choice>
        <mc:Fallback>
          <p:sp>
            <p:nvSpPr>
              <p:cNvPr id="2" name="矩形 1"/>
              <p:cNvSpPr>
                <a:spLocks noRot="1" noChangeAspect="1" noMove="1" noResize="1" noEditPoints="1" noAdjustHandles="1" noChangeArrowheads="1" noChangeShapeType="1" noTextEdit="1"/>
              </p:cNvSpPr>
              <p:nvPr/>
            </p:nvSpPr>
            <p:spPr>
              <a:xfrm>
                <a:off x="511200" y="2193534"/>
                <a:ext cx="7958097" cy="494751"/>
              </a:xfrm>
              <a:prstGeom prst="rect">
                <a:avLst/>
              </a:prstGeom>
              <a:blipFill rotWithShape="1">
                <a:blip r:embed="rId5"/>
                <a:stretch>
                  <a:fillRect t="-13580" b="-22222"/>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wipe(left)">
                                      <p:cBhvr>
                                        <p:cTn id="12" dur="300"/>
                                        <p:tgtEl>
                                          <p:spTgt spid="92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9624"/>
                                        </p:tgtEl>
                                        <p:attrNameLst>
                                          <p:attrName>style.visibility</p:attrName>
                                        </p:attrNameLst>
                                      </p:cBhvr>
                                      <p:to>
                                        <p:strVal val="visible"/>
                                      </p:to>
                                    </p:set>
                                    <p:anim calcmode="lin" valueType="num">
                                      <p:cBhvr additive="base">
                                        <p:cTn id="17" dur="500" fill="hold"/>
                                        <p:tgtEl>
                                          <p:spTgt spid="19624"/>
                                        </p:tgtEl>
                                        <p:attrNameLst>
                                          <p:attrName>ppt_x</p:attrName>
                                        </p:attrNameLst>
                                      </p:cBhvr>
                                      <p:tavLst>
                                        <p:tav tm="0">
                                          <p:val>
                                            <p:strVal val="1+#ppt_w/2"/>
                                          </p:val>
                                        </p:tav>
                                        <p:tav tm="100000">
                                          <p:val>
                                            <p:strVal val="#ppt_x"/>
                                          </p:val>
                                        </p:tav>
                                      </p:tavLst>
                                    </p:anim>
                                    <p:anim calcmode="lin" valueType="num">
                                      <p:cBhvr additive="base">
                                        <p:cTn id="18" dur="500" fill="hold"/>
                                        <p:tgtEl>
                                          <p:spTgt spid="1962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grpId="0" nodeType="clickEffect">
                                  <p:stCondLst>
                                    <p:cond delay="0"/>
                                  </p:stCondLst>
                                  <p:iterate type="wd">
                                    <p:tmPct val="100000"/>
                                  </p:iterate>
                                  <p:childTnLst>
                                    <p:set>
                                      <p:cBhvr>
                                        <p:cTn id="22" dur="1" fill="hold">
                                          <p:stCondLst>
                                            <p:cond delay="0"/>
                                          </p:stCondLst>
                                        </p:cTn>
                                        <p:tgtEl>
                                          <p:spTgt spid="24"/>
                                        </p:tgtEl>
                                        <p:attrNameLst>
                                          <p:attrName>style.visibility</p:attrName>
                                        </p:attrNameLst>
                                      </p:cBhvr>
                                      <p:to>
                                        <p:strVal val="visible"/>
                                      </p:to>
                                    </p:set>
                                    <p:anim calcmode="lin" valueType="num">
                                      <p:cBhvr>
                                        <p:cTn id="23" dur="300" fill="hold"/>
                                        <p:tgtEl>
                                          <p:spTgt spid="24"/>
                                        </p:tgtEl>
                                        <p:attrNameLst>
                                          <p:attrName>ppt_x</p:attrName>
                                        </p:attrNameLst>
                                      </p:cBhvr>
                                      <p:tavLst>
                                        <p:tav tm="0">
                                          <p:val>
                                            <p:strVal val="#ppt_x"/>
                                          </p:val>
                                        </p:tav>
                                        <p:tav tm="100000">
                                          <p:val>
                                            <p:strVal val="#ppt_x"/>
                                          </p:val>
                                        </p:tav>
                                      </p:tavLst>
                                    </p:anim>
                                    <p:anim calcmode="lin" valueType="num">
                                      <p:cBhvr>
                                        <p:cTn id="24" dur="300" fill="hold"/>
                                        <p:tgtEl>
                                          <p:spTgt spid="24"/>
                                        </p:tgtEl>
                                        <p:attrNameLst>
                                          <p:attrName>ppt_y</p:attrName>
                                        </p:attrNameLst>
                                      </p:cBhvr>
                                      <p:tavLst>
                                        <p:tav tm="0">
                                          <p:val>
                                            <p:strVal val="#ppt_y+#ppt_h/2"/>
                                          </p:val>
                                        </p:tav>
                                        <p:tav tm="100000">
                                          <p:val>
                                            <p:strVal val="#ppt_y"/>
                                          </p:val>
                                        </p:tav>
                                      </p:tavLst>
                                    </p:anim>
                                    <p:anim calcmode="lin" valueType="num">
                                      <p:cBhvr>
                                        <p:cTn id="25" dur="300" fill="hold"/>
                                        <p:tgtEl>
                                          <p:spTgt spid="24"/>
                                        </p:tgtEl>
                                        <p:attrNameLst>
                                          <p:attrName>ppt_w</p:attrName>
                                        </p:attrNameLst>
                                      </p:cBhvr>
                                      <p:tavLst>
                                        <p:tav tm="0">
                                          <p:val>
                                            <p:strVal val="#ppt_w"/>
                                          </p:val>
                                        </p:tav>
                                        <p:tav tm="100000">
                                          <p:val>
                                            <p:strVal val="#ppt_w"/>
                                          </p:val>
                                        </p:tav>
                                      </p:tavLst>
                                    </p:anim>
                                    <p:anim calcmode="lin" valueType="num">
                                      <p:cBhvr>
                                        <p:cTn id="26" dur="3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9223"/>
                                        </p:tgtEl>
                                        <p:attrNameLst>
                                          <p:attrName>style.visibility</p:attrName>
                                        </p:attrNameLst>
                                      </p:cBhvr>
                                      <p:to>
                                        <p:strVal val="visible"/>
                                      </p:to>
                                    </p:set>
                                    <p:animEffect transition="in" filter="wipe(left)">
                                      <p:cBhvr>
                                        <p:cTn id="31" dur="300"/>
                                        <p:tgtEl>
                                          <p:spTgt spid="922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9617"/>
                                        </p:tgtEl>
                                        <p:attrNameLst>
                                          <p:attrName>style.visibility</p:attrName>
                                        </p:attrNameLst>
                                      </p:cBhvr>
                                      <p:to>
                                        <p:strVal val="visible"/>
                                      </p:to>
                                    </p:set>
                                    <p:animEffect transition="in" filter="wipe(left)">
                                      <p:cBhvr>
                                        <p:cTn id="41" dur="500"/>
                                        <p:tgtEl>
                                          <p:spTgt spid="196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621"/>
                                        </p:tgtEl>
                                        <p:attrNameLst>
                                          <p:attrName>style.visibility</p:attrName>
                                        </p:attrNameLst>
                                      </p:cBhvr>
                                      <p:to>
                                        <p:strVal val="visible"/>
                                      </p:to>
                                    </p:set>
                                    <p:animEffect transition="in" filter="wipe(left)">
                                      <p:cBhvr>
                                        <p:cTn id="46" dur="500"/>
                                        <p:tgtEl>
                                          <p:spTgt spid="1962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9619"/>
                                        </p:tgtEl>
                                        <p:attrNameLst>
                                          <p:attrName>style.visibility</p:attrName>
                                        </p:attrNameLst>
                                      </p:cBhvr>
                                      <p:to>
                                        <p:strVal val="visible"/>
                                      </p:to>
                                    </p:set>
                                    <p:animEffect transition="in" filter="wipe(left)">
                                      <p:cBhvr>
                                        <p:cTn id="51" dur="500"/>
                                        <p:tgtEl>
                                          <p:spTgt spid="19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build="p"/>
      <p:bldP spid="9219" grpId="0" autoUpdateAnimBg="0" build="p"/>
      <p:bldP spid="9223" grpId="0" autoUpdateAnimBg="0"/>
      <p:bldP spid="24" grpId="0" animBg="1" autoUpdateAnimBg="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1796A319-5F3F-47FD-945D-D5190078CC65}" type="slidenum">
              <a:rPr kumimoji="0" lang="zh-CN" altLang="en-US" sz="2000" i="0" smtClean="0">
                <a:solidFill>
                  <a:srgbClr val="0000FF"/>
                </a:solidFill>
              </a:rPr>
            </a:fld>
            <a:endParaRPr kumimoji="0" lang="en-US" altLang="zh-CN" sz="2000" i="0" smtClean="0">
              <a:solidFill>
                <a:srgbClr val="0000FF"/>
              </a:solidFill>
            </a:endParaRPr>
          </a:p>
        </p:txBody>
      </p:sp>
      <p:sp>
        <p:nvSpPr>
          <p:cNvPr id="80902" name="Text Box 6"/>
          <p:cNvSpPr txBox="1">
            <a:spLocks noChangeArrowheads="1"/>
          </p:cNvSpPr>
          <p:nvPr/>
        </p:nvSpPr>
        <p:spPr bwMode="auto">
          <a:xfrm>
            <a:off x="3963000" y="1125538"/>
            <a:ext cx="3232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i="0" dirty="0">
                <a:solidFill>
                  <a:srgbClr val="FF0000"/>
                </a:solidFill>
              </a:rPr>
              <a:t>单个</a:t>
            </a:r>
            <a:r>
              <a:rPr lang="zh-CN" altLang="en-US" sz="2800" b="1" i="0" dirty="0"/>
              <a:t>齿轮</a:t>
            </a:r>
            <a:r>
              <a:rPr lang="zh-CN" altLang="en-US" sz="2800" b="1" i="0" dirty="0" smtClean="0"/>
              <a:t>精度</a:t>
            </a:r>
            <a:r>
              <a:rPr lang="zh-CN" altLang="en-US" sz="2800" b="1" i="0" dirty="0"/>
              <a:t>设计</a:t>
            </a:r>
            <a:endParaRPr lang="zh-CN" altLang="en-US" sz="2800" b="1" i="0" dirty="0"/>
          </a:p>
        </p:txBody>
      </p:sp>
      <p:sp>
        <p:nvSpPr>
          <p:cNvPr id="80903" name="Text Box 7"/>
          <p:cNvSpPr txBox="1">
            <a:spLocks noChangeArrowheads="1"/>
          </p:cNvSpPr>
          <p:nvPr/>
        </p:nvSpPr>
        <p:spPr bwMode="auto">
          <a:xfrm>
            <a:off x="3892450" y="2072633"/>
            <a:ext cx="34909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i="0" dirty="0">
                <a:solidFill>
                  <a:srgbClr val="FF0000"/>
                </a:solidFill>
              </a:rPr>
              <a:t>齿轮副</a:t>
            </a:r>
            <a:r>
              <a:rPr lang="zh-CN" altLang="en-US" sz="2800" b="1" i="0" dirty="0" smtClean="0"/>
              <a:t>精度设计</a:t>
            </a:r>
            <a:endParaRPr lang="zh-CN" altLang="en-US" sz="2800" b="1" i="0" dirty="0"/>
          </a:p>
        </p:txBody>
      </p:sp>
      <p:sp>
        <p:nvSpPr>
          <p:cNvPr id="80904" name="Text Box 8"/>
          <p:cNvSpPr txBox="1">
            <a:spLocks noChangeArrowheads="1"/>
          </p:cNvSpPr>
          <p:nvPr/>
        </p:nvSpPr>
        <p:spPr bwMode="auto">
          <a:xfrm>
            <a:off x="4080889" y="3031084"/>
            <a:ext cx="3252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i="0" dirty="0">
                <a:solidFill>
                  <a:srgbClr val="FF0000"/>
                </a:solidFill>
              </a:rPr>
              <a:t>齿坯</a:t>
            </a:r>
            <a:r>
              <a:rPr lang="zh-CN" altLang="en-US" sz="2800" b="1" i="0" dirty="0" smtClean="0"/>
              <a:t>精度设计</a:t>
            </a:r>
            <a:endParaRPr lang="zh-CN" altLang="en-US" sz="2800" b="1" i="0" dirty="0"/>
          </a:p>
        </p:txBody>
      </p:sp>
      <p:sp>
        <p:nvSpPr>
          <p:cNvPr id="80905" name="Text Box 9"/>
          <p:cNvSpPr txBox="1">
            <a:spLocks noChangeArrowheads="1"/>
          </p:cNvSpPr>
          <p:nvPr/>
        </p:nvSpPr>
        <p:spPr bwMode="auto">
          <a:xfrm>
            <a:off x="905629" y="4052901"/>
            <a:ext cx="748982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800" b="1" i="0" dirty="0"/>
              <a:t>         </a:t>
            </a:r>
            <a:r>
              <a:rPr lang="zh-CN" altLang="en-US" sz="2800" b="1" i="0" dirty="0" smtClean="0"/>
              <a:t>所以齿轮是</a:t>
            </a:r>
            <a:r>
              <a:rPr lang="zh-CN" altLang="en-US" sz="2800" b="1" i="0" dirty="0"/>
              <a:t>典型零件精度设计中</a:t>
            </a:r>
            <a:r>
              <a:rPr lang="zh-CN" altLang="en-US" sz="2800" b="1" i="0" dirty="0">
                <a:solidFill>
                  <a:srgbClr val="FF3300"/>
                </a:solidFill>
              </a:rPr>
              <a:t>最难</a:t>
            </a:r>
            <a:r>
              <a:rPr lang="zh-CN" altLang="en-US" sz="2800" b="1" i="0" dirty="0"/>
              <a:t>的，也是</a:t>
            </a:r>
            <a:r>
              <a:rPr lang="zh-CN" altLang="en-US" sz="2800" b="1" i="0" dirty="0">
                <a:solidFill>
                  <a:srgbClr val="FF3300"/>
                </a:solidFill>
              </a:rPr>
              <a:t>最重要</a:t>
            </a:r>
            <a:r>
              <a:rPr lang="zh-CN" altLang="en-US" sz="2800" b="1" i="0" dirty="0"/>
              <a:t> </a:t>
            </a:r>
            <a:r>
              <a:rPr lang="zh-CN" altLang="en-US" sz="2800" b="1" i="0" dirty="0" smtClean="0"/>
              <a:t>的零件。</a:t>
            </a:r>
            <a:endParaRPr lang="zh-CN" altLang="en-US" sz="2800" b="1" i="0" dirty="0"/>
          </a:p>
        </p:txBody>
      </p:sp>
      <p:pic>
        <p:nvPicPr>
          <p:cNvPr id="378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2390" y="1063101"/>
            <a:ext cx="261937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0902"/>
                                        </p:tgtEl>
                                        <p:attrNameLst>
                                          <p:attrName>style.visibility</p:attrName>
                                        </p:attrNameLst>
                                      </p:cBhvr>
                                      <p:to>
                                        <p:strVal val="visible"/>
                                      </p:to>
                                    </p:set>
                                    <p:animEffect transition="in" filter="wipe(left)">
                                      <p:cBhvr>
                                        <p:cTn id="12" dur="300"/>
                                        <p:tgtEl>
                                          <p:spTgt spid="809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0903"/>
                                        </p:tgtEl>
                                        <p:attrNameLst>
                                          <p:attrName>style.visibility</p:attrName>
                                        </p:attrNameLst>
                                      </p:cBhvr>
                                      <p:to>
                                        <p:strVal val="visible"/>
                                      </p:to>
                                    </p:set>
                                    <p:animEffect transition="in" filter="wipe(left)">
                                      <p:cBhvr>
                                        <p:cTn id="17" dur="300"/>
                                        <p:tgtEl>
                                          <p:spTgt spid="8090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0904"/>
                                        </p:tgtEl>
                                        <p:attrNameLst>
                                          <p:attrName>style.visibility</p:attrName>
                                        </p:attrNameLst>
                                      </p:cBhvr>
                                      <p:to>
                                        <p:strVal val="visible"/>
                                      </p:to>
                                    </p:set>
                                    <p:animEffect transition="in" filter="wipe(left)">
                                      <p:cBhvr>
                                        <p:cTn id="22" dur="300"/>
                                        <p:tgtEl>
                                          <p:spTgt spid="809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0905"/>
                                        </p:tgtEl>
                                        <p:attrNameLst>
                                          <p:attrName>style.visibility</p:attrName>
                                        </p:attrNameLst>
                                      </p:cBhvr>
                                      <p:to>
                                        <p:strVal val="visible"/>
                                      </p:to>
                                    </p:set>
                                    <p:animEffect transition="in" filter="wipe(left)">
                                      <p:cBhvr>
                                        <p:cTn id="27" dur="2000"/>
                                        <p:tgtEl>
                                          <p:spTgt spid="80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autoUpdateAnimBg="0"/>
      <p:bldP spid="80903" grpId="0" autoUpdateAnimBg="0"/>
      <p:bldP spid="80904" grpId="0" autoUpdateAnimBg="0"/>
      <p:bldP spid="8090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4CDB8878-7B2C-4659-B862-5F08E36BE627}" type="slidenum">
              <a:rPr kumimoji="0" lang="zh-CN" altLang="en-US" sz="2000" i="0" smtClean="0">
                <a:solidFill>
                  <a:srgbClr val="0000FF"/>
                </a:solidFill>
              </a:rPr>
            </a:fld>
            <a:endParaRPr kumimoji="0" lang="en-US" altLang="zh-CN" sz="2000" i="0" smtClean="0">
              <a:solidFill>
                <a:srgbClr val="0000FF"/>
              </a:solidFill>
            </a:endParaRPr>
          </a:p>
        </p:txBody>
      </p:sp>
      <p:sp>
        <p:nvSpPr>
          <p:cNvPr id="33796" name="Text Box 4"/>
          <p:cNvSpPr txBox="1">
            <a:spLocks noChangeArrowheads="1"/>
          </p:cNvSpPr>
          <p:nvPr/>
        </p:nvSpPr>
        <p:spPr bwMode="auto">
          <a:xfrm>
            <a:off x="1043225" y="672196"/>
            <a:ext cx="5370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齿廓总偏差</a:t>
            </a:r>
            <a:r>
              <a:rPr lang="en-US" altLang="zh-CN" b="1" i="0" dirty="0">
                <a:cs typeface="Times New Roman" panose="02020603050405020304" pitchFamily="18" charset="0"/>
              </a:rPr>
              <a:t>Δ</a:t>
            </a:r>
            <a:r>
              <a:rPr lang="en-US" altLang="zh-CN" b="1" dirty="0">
                <a:cs typeface="Times New Roman" panose="02020603050405020304" pitchFamily="18" charset="0"/>
              </a:rPr>
              <a:t>F</a:t>
            </a:r>
            <a:r>
              <a:rPr lang="en-US" altLang="zh-CN" b="1" i="0" baseline="-25000" dirty="0">
                <a:cs typeface="Times New Roman" panose="02020603050405020304" pitchFamily="18" charset="0"/>
              </a:rPr>
              <a:t>α</a:t>
            </a:r>
            <a:r>
              <a:rPr lang="en-US" altLang="zh-CN" b="1" i="0" dirty="0"/>
              <a:t> (</a:t>
            </a:r>
            <a:r>
              <a:rPr lang="zh-CN" altLang="en-US" b="1" i="0" dirty="0"/>
              <a:t>允许值</a:t>
            </a:r>
            <a:r>
              <a:rPr lang="en-US" altLang="zh-CN" b="1" dirty="0">
                <a:cs typeface="Times New Roman" panose="02020603050405020304" pitchFamily="18" charset="0"/>
              </a:rPr>
              <a:t>F</a:t>
            </a:r>
            <a:r>
              <a:rPr lang="en-US" altLang="zh-CN" b="1" i="0" baseline="-25000" dirty="0">
                <a:cs typeface="Times New Roman" panose="02020603050405020304" pitchFamily="18" charset="0"/>
              </a:rPr>
              <a:t>α</a:t>
            </a:r>
            <a:r>
              <a:rPr lang="zh-CN" altLang="en-US" b="1" i="0" dirty="0"/>
              <a:t> )</a:t>
            </a:r>
            <a:endParaRPr lang="zh-CN" altLang="en-US" b="1" i="0" dirty="0"/>
          </a:p>
        </p:txBody>
      </p:sp>
      <p:sp>
        <p:nvSpPr>
          <p:cNvPr id="33797" name="Text Box 5"/>
          <p:cNvSpPr txBox="1">
            <a:spLocks noChangeArrowheads="1"/>
          </p:cNvSpPr>
          <p:nvPr/>
        </p:nvSpPr>
        <p:spPr bwMode="auto">
          <a:xfrm>
            <a:off x="478156" y="1172748"/>
            <a:ext cx="764850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0" dirty="0"/>
              <a:t>       Δ</a:t>
            </a:r>
            <a:r>
              <a:rPr lang="en-US" altLang="zh-CN" b="1" dirty="0"/>
              <a:t>F</a:t>
            </a:r>
            <a:r>
              <a:rPr lang="en-US" altLang="zh-CN" b="1" i="0" baseline="-25000" dirty="0"/>
              <a:t>α</a:t>
            </a:r>
            <a:r>
              <a:rPr lang="zh-CN" altLang="en-US" b="1" i="0" dirty="0"/>
              <a:t>是指包容实际齿廓工作部分且距离为最小的两条设计齿廓之间的法向距离，如图</a:t>
            </a:r>
            <a:r>
              <a:rPr lang="en-US" altLang="zh-CN" b="1" i="0" dirty="0"/>
              <a:t>10.5</a:t>
            </a:r>
            <a:r>
              <a:rPr lang="zh-CN" altLang="en-US" b="1" i="0" dirty="0"/>
              <a:t>（</a:t>
            </a:r>
            <a:r>
              <a:rPr lang="en-US" altLang="zh-CN" b="1" i="0" dirty="0"/>
              <a:t>a)</a:t>
            </a:r>
            <a:r>
              <a:rPr lang="zh-CN" altLang="en-US" b="1" i="0" dirty="0"/>
              <a:t>所示，它是在齿轮端平面内且垂直于齿廓的方向上测量。</a:t>
            </a:r>
            <a:endParaRPr lang="zh-CN" altLang="en-US" b="1" i="0" dirty="0"/>
          </a:p>
        </p:txBody>
      </p:sp>
      <p:sp>
        <p:nvSpPr>
          <p:cNvPr id="33854" name="Text Box 62"/>
          <p:cNvSpPr txBox="1">
            <a:spLocks noChangeArrowheads="1"/>
          </p:cNvSpPr>
          <p:nvPr/>
        </p:nvSpPr>
        <p:spPr bwMode="auto">
          <a:xfrm>
            <a:off x="963323" y="5167642"/>
            <a:ext cx="32946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solidFill>
                  <a:srgbClr val="FF3300"/>
                </a:solidFill>
              </a:rPr>
              <a:t>E</a:t>
            </a:r>
            <a:r>
              <a:rPr lang="en-US" altLang="zh-CN" b="1" i="0" dirty="0">
                <a:solidFill>
                  <a:srgbClr val="FF3300"/>
                </a:solidFill>
              </a:rPr>
              <a:t> — </a:t>
            </a:r>
            <a:r>
              <a:rPr lang="en-US" altLang="zh-CN" b="1" dirty="0">
                <a:solidFill>
                  <a:srgbClr val="FF3300"/>
                </a:solidFill>
              </a:rPr>
              <a:t>B</a:t>
            </a:r>
            <a:r>
              <a:rPr lang="en-US" altLang="zh-CN" b="1" i="0" dirty="0"/>
              <a:t> </a:t>
            </a:r>
            <a:r>
              <a:rPr lang="zh-CN" altLang="en-US" b="1" i="0" dirty="0"/>
              <a:t>为实际齿廓</a:t>
            </a:r>
            <a:r>
              <a:rPr lang="zh-CN" altLang="en-US" b="1" i="0" dirty="0" smtClean="0"/>
              <a:t>的</a:t>
            </a:r>
            <a:endParaRPr lang="en-US" altLang="zh-CN" b="1" i="0" dirty="0" smtClean="0"/>
          </a:p>
          <a:p>
            <a:pPr eaLnBrk="1" hangingPunct="1"/>
            <a:r>
              <a:rPr lang="en-US" altLang="zh-CN" b="1" i="0" dirty="0"/>
              <a:t> </a:t>
            </a:r>
            <a:r>
              <a:rPr lang="en-US" altLang="zh-CN" b="1" i="0" dirty="0" smtClean="0"/>
              <a:t>           </a:t>
            </a:r>
            <a:r>
              <a:rPr lang="zh-CN" altLang="en-US" b="1" i="0" dirty="0" smtClean="0"/>
              <a:t>工作</a:t>
            </a:r>
            <a:r>
              <a:rPr lang="zh-CN" altLang="en-US" b="1" i="0" dirty="0"/>
              <a:t>部分。</a:t>
            </a:r>
            <a:endParaRPr lang="zh-CN" altLang="en-US" b="1" i="0" dirty="0"/>
          </a:p>
        </p:txBody>
      </p:sp>
      <p:sp>
        <p:nvSpPr>
          <p:cNvPr id="33869" name="Text Box 77"/>
          <p:cNvSpPr txBox="1">
            <a:spLocks noChangeArrowheads="1"/>
          </p:cNvSpPr>
          <p:nvPr/>
        </p:nvSpPr>
        <p:spPr bwMode="auto">
          <a:xfrm>
            <a:off x="934281" y="2482752"/>
            <a:ext cx="3167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solidFill>
                  <a:srgbClr val="FF3300"/>
                </a:solidFill>
              </a:rPr>
              <a:t>A</a:t>
            </a:r>
            <a:r>
              <a:rPr lang="en-US" altLang="zh-CN" b="1" i="0" dirty="0"/>
              <a:t> —</a:t>
            </a:r>
            <a:r>
              <a:rPr lang="zh-CN" altLang="en-US" b="1" i="0" dirty="0"/>
              <a:t>齿顶圆；</a:t>
            </a:r>
            <a:endParaRPr lang="en-US" altLang="zh-CN" b="1" i="0" dirty="0"/>
          </a:p>
        </p:txBody>
      </p:sp>
      <p:sp>
        <p:nvSpPr>
          <p:cNvPr id="33870" name="Text Box 78"/>
          <p:cNvSpPr txBox="1">
            <a:spLocks noChangeArrowheads="1"/>
          </p:cNvSpPr>
          <p:nvPr/>
        </p:nvSpPr>
        <p:spPr bwMode="auto">
          <a:xfrm>
            <a:off x="989957" y="3030608"/>
            <a:ext cx="3167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solidFill>
                  <a:srgbClr val="FF3300"/>
                </a:solidFill>
              </a:rPr>
              <a:t>B</a:t>
            </a:r>
            <a:r>
              <a:rPr lang="en-US" altLang="zh-CN" b="1" i="0" dirty="0"/>
              <a:t> —</a:t>
            </a:r>
            <a:r>
              <a:rPr lang="zh-CN" altLang="en-US" b="1" i="0" dirty="0"/>
              <a:t>齿顶计值范围的  </a:t>
            </a:r>
            <a:endParaRPr lang="zh-CN" altLang="en-US" b="1" i="0" dirty="0"/>
          </a:p>
          <a:p>
            <a:pPr eaLnBrk="1" hangingPunct="1"/>
            <a:r>
              <a:rPr lang="zh-CN" altLang="en-US" b="1" i="0" dirty="0"/>
              <a:t>        起始圆；</a:t>
            </a:r>
            <a:endParaRPr lang="en-US" altLang="zh-CN" b="1" i="0" dirty="0"/>
          </a:p>
        </p:txBody>
      </p:sp>
      <p:sp>
        <p:nvSpPr>
          <p:cNvPr id="33871" name="Text Box 79"/>
          <p:cNvSpPr txBox="1">
            <a:spLocks noChangeArrowheads="1"/>
          </p:cNvSpPr>
          <p:nvPr/>
        </p:nvSpPr>
        <p:spPr bwMode="auto">
          <a:xfrm>
            <a:off x="943173" y="3920151"/>
            <a:ext cx="3167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solidFill>
                  <a:srgbClr val="FF3300"/>
                </a:solidFill>
              </a:rPr>
              <a:t>E</a:t>
            </a:r>
            <a:r>
              <a:rPr lang="en-US" altLang="zh-CN" b="1" i="0" dirty="0"/>
              <a:t> —</a:t>
            </a:r>
            <a:r>
              <a:rPr lang="zh-CN" altLang="en-US" b="1" i="0" dirty="0"/>
              <a:t>齿根有效齿廓的  </a:t>
            </a:r>
            <a:endParaRPr lang="zh-CN" altLang="en-US" b="1" i="0" dirty="0"/>
          </a:p>
          <a:p>
            <a:pPr eaLnBrk="1" hangingPunct="1"/>
            <a:r>
              <a:rPr lang="zh-CN" altLang="en-US" b="1" i="0" dirty="0"/>
              <a:t>        起始圆；</a:t>
            </a:r>
            <a:endParaRPr lang="en-US" altLang="zh-CN" b="1" i="0" dirty="0"/>
          </a:p>
        </p:txBody>
      </p:sp>
      <p:sp>
        <p:nvSpPr>
          <p:cNvPr id="33872" name="Text Box 80"/>
          <p:cNvSpPr txBox="1">
            <a:spLocks noChangeArrowheads="1"/>
          </p:cNvSpPr>
          <p:nvPr/>
        </p:nvSpPr>
        <p:spPr bwMode="auto">
          <a:xfrm>
            <a:off x="943173" y="4702788"/>
            <a:ext cx="3167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a:solidFill>
                  <a:srgbClr val="FF3300"/>
                </a:solidFill>
              </a:rPr>
              <a:t>F</a:t>
            </a:r>
            <a:r>
              <a:rPr lang="en-US" altLang="zh-CN" b="1" i="0"/>
              <a:t> —</a:t>
            </a:r>
            <a:r>
              <a:rPr lang="zh-CN" altLang="en-US" b="1" i="0"/>
              <a:t>齿根圆；</a:t>
            </a:r>
            <a:endParaRPr lang="en-US" altLang="zh-CN" b="1" i="0"/>
          </a:p>
        </p:txBody>
      </p:sp>
      <p:pic>
        <p:nvPicPr>
          <p:cNvPr id="20534" name="Picture 5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45445" y="2504649"/>
            <a:ext cx="260985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Group 74"/>
          <p:cNvGrpSpPr/>
          <p:nvPr/>
        </p:nvGrpSpPr>
        <p:grpSpPr bwMode="auto">
          <a:xfrm>
            <a:off x="7154652" y="2658538"/>
            <a:ext cx="1216025" cy="850900"/>
            <a:chOff x="3876" y="1564"/>
            <a:chExt cx="847" cy="651"/>
          </a:xfrm>
        </p:grpSpPr>
        <p:sp>
          <p:nvSpPr>
            <p:cNvPr id="22" name="AutoShape 75"/>
            <p:cNvSpPr>
              <a:spLocks noChangeArrowheads="1"/>
            </p:cNvSpPr>
            <p:nvPr/>
          </p:nvSpPr>
          <p:spPr bwMode="auto">
            <a:xfrm>
              <a:off x="3876" y="1592"/>
              <a:ext cx="847" cy="614"/>
            </a:xfrm>
            <a:prstGeom prst="wedgeEllipseCallout">
              <a:avLst>
                <a:gd name="adj1" fmla="val -191930"/>
                <a:gd name="adj2" fmla="val 29423"/>
              </a:avLst>
            </a:prstGeom>
            <a:noFill/>
            <a:ln w="38100">
              <a:solidFill>
                <a:srgbClr val="FF3300"/>
              </a:solidFill>
              <a:miter lim="800000"/>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23" name="Object 76"/>
            <p:cNvGraphicFramePr>
              <a:graphicFrameLocks noChangeAspect="1"/>
            </p:cNvGraphicFramePr>
            <p:nvPr/>
          </p:nvGraphicFramePr>
          <p:xfrm>
            <a:off x="3911" y="1564"/>
            <a:ext cx="796" cy="651"/>
          </p:xfrm>
          <a:graphic>
            <a:graphicData uri="http://schemas.openxmlformats.org/presentationml/2006/ole">
              <mc:AlternateContent xmlns:mc="http://schemas.openxmlformats.org/markup-compatibility/2006">
                <mc:Choice xmlns:v="urn:schemas-microsoft-com:vml" Requires="v">
                  <p:oleObj spid="_x0000_s20557" name="Equation" r:id="rId2" imgW="279400" imgH="228600" progId="Equation.3">
                    <p:embed/>
                  </p:oleObj>
                </mc:Choice>
                <mc:Fallback>
                  <p:oleObj name="Equation" r:id="rId2" imgW="279400" imgH="228600" progId="Equation.3">
                    <p:embed/>
                    <p:pic>
                      <p:nvPicPr>
                        <p:cNvPr id="0" name="图片 205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1" y="1564"/>
                          <a:ext cx="796" cy="651"/>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4" name="Group 68"/>
          <p:cNvGrpSpPr/>
          <p:nvPr/>
        </p:nvGrpSpPr>
        <p:grpSpPr bwMode="auto">
          <a:xfrm>
            <a:off x="5025550" y="3675030"/>
            <a:ext cx="3289300" cy="798512"/>
            <a:chOff x="3409" y="2452"/>
            <a:chExt cx="2072" cy="503"/>
          </a:xfrm>
        </p:grpSpPr>
        <p:sp>
          <p:nvSpPr>
            <p:cNvPr id="25" name="Text Box 69"/>
            <p:cNvSpPr txBox="1">
              <a:spLocks noChangeArrowheads="1"/>
            </p:cNvSpPr>
            <p:nvPr/>
          </p:nvSpPr>
          <p:spPr bwMode="auto">
            <a:xfrm>
              <a:off x="4716" y="2703"/>
              <a:ext cx="765" cy="252"/>
            </a:xfrm>
            <a:prstGeom prst="rect">
              <a:avLst/>
            </a:prstGeom>
            <a:noFill/>
            <a:ln w="28575">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i="0" dirty="0" smtClean="0"/>
                <a:t>设计齿廓</a:t>
              </a:r>
              <a:endParaRPr lang="zh-CN" altLang="en-US" sz="2000" b="1" i="0" dirty="0"/>
            </a:p>
          </p:txBody>
        </p:sp>
        <p:sp>
          <p:nvSpPr>
            <p:cNvPr id="26" name="Line 70"/>
            <p:cNvSpPr>
              <a:spLocks noChangeShapeType="1"/>
            </p:cNvSpPr>
            <p:nvPr/>
          </p:nvSpPr>
          <p:spPr bwMode="auto">
            <a:xfrm>
              <a:off x="3409" y="2452"/>
              <a:ext cx="1306" cy="424"/>
            </a:xfrm>
            <a:prstGeom prst="line">
              <a:avLst/>
            </a:prstGeom>
            <a:noFill/>
            <a:ln w="38100">
              <a:solidFill>
                <a:srgbClr val="FF3300"/>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Line 71"/>
            <p:cNvSpPr>
              <a:spLocks noChangeShapeType="1"/>
            </p:cNvSpPr>
            <p:nvPr/>
          </p:nvSpPr>
          <p:spPr bwMode="auto">
            <a:xfrm>
              <a:off x="3613" y="2675"/>
              <a:ext cx="1102" cy="201"/>
            </a:xfrm>
            <a:prstGeom prst="line">
              <a:avLst/>
            </a:prstGeom>
            <a:noFill/>
            <a:ln w="38100">
              <a:solidFill>
                <a:srgbClr val="FF3300"/>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8" name="AutoShape 73"/>
          <p:cNvSpPr>
            <a:spLocks noChangeArrowheads="1"/>
          </p:cNvSpPr>
          <p:nvPr/>
        </p:nvSpPr>
        <p:spPr bwMode="auto">
          <a:xfrm>
            <a:off x="2917632" y="2482752"/>
            <a:ext cx="1384777" cy="477344"/>
          </a:xfrm>
          <a:prstGeom prst="wedgeRoundRectCallout">
            <a:avLst>
              <a:gd name="adj1" fmla="val 113883"/>
              <a:gd name="adj2" fmla="val 57685"/>
              <a:gd name="adj3" fmla="val 16667"/>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i="0" dirty="0"/>
              <a:t>实际齿廓</a:t>
            </a:r>
            <a:endParaRPr lang="zh-CN" altLang="en-US" sz="2000"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500"/>
                                        <p:tgtEl>
                                          <p:spTgt spid="337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797"/>
                                        </p:tgtEl>
                                        <p:attrNameLst>
                                          <p:attrName>style.visibility</p:attrName>
                                        </p:attrNameLst>
                                      </p:cBhvr>
                                      <p:to>
                                        <p:strVal val="visible"/>
                                      </p:to>
                                    </p:set>
                                    <p:animEffect transition="in" filter="wipe(left)">
                                      <p:cBhvr>
                                        <p:cTn id="12" dur="300"/>
                                        <p:tgtEl>
                                          <p:spTgt spid="3379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34"/>
                                        </p:tgtEl>
                                        <p:attrNameLst>
                                          <p:attrName>style.visibility</p:attrName>
                                        </p:attrNameLst>
                                      </p:cBhvr>
                                      <p:to>
                                        <p:strVal val="visible"/>
                                      </p:to>
                                    </p:set>
                                    <p:anim calcmode="lin" valueType="num">
                                      <p:cBhvr additive="base">
                                        <p:cTn id="17" dur="500" fill="hold"/>
                                        <p:tgtEl>
                                          <p:spTgt spid="20534"/>
                                        </p:tgtEl>
                                        <p:attrNameLst>
                                          <p:attrName>ppt_x</p:attrName>
                                        </p:attrNameLst>
                                      </p:cBhvr>
                                      <p:tavLst>
                                        <p:tav tm="0">
                                          <p:val>
                                            <p:strVal val="#ppt_x"/>
                                          </p:val>
                                        </p:tav>
                                        <p:tav tm="100000">
                                          <p:val>
                                            <p:strVal val="#ppt_x"/>
                                          </p:val>
                                        </p:tav>
                                      </p:tavLst>
                                    </p:anim>
                                    <p:anim calcmode="lin" valueType="num">
                                      <p:cBhvr additive="base">
                                        <p:cTn id="18" dur="500" fill="hold"/>
                                        <p:tgtEl>
                                          <p:spTgt spid="2053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3869"/>
                                        </p:tgtEl>
                                        <p:attrNameLst>
                                          <p:attrName>style.visibility</p:attrName>
                                        </p:attrNameLst>
                                      </p:cBhvr>
                                      <p:to>
                                        <p:strVal val="visible"/>
                                      </p:to>
                                    </p:set>
                                    <p:animEffect transition="in" filter="wipe(left)">
                                      <p:cBhvr>
                                        <p:cTn id="23" dur="300"/>
                                        <p:tgtEl>
                                          <p:spTgt spid="3386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33870"/>
                                        </p:tgtEl>
                                        <p:attrNameLst>
                                          <p:attrName>style.visibility</p:attrName>
                                        </p:attrNameLst>
                                      </p:cBhvr>
                                      <p:to>
                                        <p:strVal val="visible"/>
                                      </p:to>
                                    </p:set>
                                    <p:animEffect transition="in" filter="wipe(left)">
                                      <p:cBhvr>
                                        <p:cTn id="28" dur="300"/>
                                        <p:tgtEl>
                                          <p:spTgt spid="3387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3871"/>
                                        </p:tgtEl>
                                        <p:attrNameLst>
                                          <p:attrName>style.visibility</p:attrName>
                                        </p:attrNameLst>
                                      </p:cBhvr>
                                      <p:to>
                                        <p:strVal val="visible"/>
                                      </p:to>
                                    </p:set>
                                    <p:animEffect transition="in" filter="wipe(left)">
                                      <p:cBhvr>
                                        <p:cTn id="33" dur="300"/>
                                        <p:tgtEl>
                                          <p:spTgt spid="3387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33872"/>
                                        </p:tgtEl>
                                        <p:attrNameLst>
                                          <p:attrName>style.visibility</p:attrName>
                                        </p:attrNameLst>
                                      </p:cBhvr>
                                      <p:to>
                                        <p:strVal val="visible"/>
                                      </p:to>
                                    </p:set>
                                    <p:animEffect transition="in" filter="wipe(left)">
                                      <p:cBhvr>
                                        <p:cTn id="38" dur="300"/>
                                        <p:tgtEl>
                                          <p:spTgt spid="3387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33854"/>
                                        </p:tgtEl>
                                        <p:attrNameLst>
                                          <p:attrName>style.visibility</p:attrName>
                                        </p:attrNameLst>
                                      </p:cBhvr>
                                      <p:to>
                                        <p:strVal val="visible"/>
                                      </p:to>
                                    </p:set>
                                    <p:animEffect transition="in" filter="wipe(left)">
                                      <p:cBhvr>
                                        <p:cTn id="43" dur="300"/>
                                        <p:tgtEl>
                                          <p:spTgt spid="33854"/>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2"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ppt_x</p:attrName>
                                        </p:attrNameLst>
                                      </p:cBhvr>
                                      <p:tavLst>
                                        <p:tav tm="0">
                                          <p:val>
                                            <p:strVal val="#ppt_x+#ppt_w/2"/>
                                          </p:val>
                                        </p:tav>
                                        <p:tav tm="100000">
                                          <p:val>
                                            <p:strVal val="#ppt_x"/>
                                          </p:val>
                                        </p:tav>
                                      </p:tavLst>
                                    </p:anim>
                                    <p:anim calcmode="lin" valueType="num">
                                      <p:cBhvr>
                                        <p:cTn id="49" dur="500" fill="hold"/>
                                        <p:tgtEl>
                                          <p:spTgt spid="21"/>
                                        </p:tgtEl>
                                        <p:attrNameLst>
                                          <p:attrName>ppt_y</p:attrName>
                                        </p:attrNameLst>
                                      </p:cBhvr>
                                      <p:tavLst>
                                        <p:tav tm="0">
                                          <p:val>
                                            <p:strVal val="#ppt_y"/>
                                          </p:val>
                                        </p:tav>
                                        <p:tav tm="100000">
                                          <p:val>
                                            <p:strVal val="#ppt_y"/>
                                          </p:val>
                                        </p:tav>
                                      </p:tavLst>
                                    </p:anim>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2" fill="hold" nodeType="click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ppt_x</p:attrName>
                                        </p:attrNameLst>
                                      </p:cBhvr>
                                      <p:tavLst>
                                        <p:tav tm="0">
                                          <p:val>
                                            <p:strVal val="#ppt_x+#ppt_w/2"/>
                                          </p:val>
                                        </p:tav>
                                        <p:tav tm="100000">
                                          <p:val>
                                            <p:strVal val="#ppt_x"/>
                                          </p:val>
                                        </p:tav>
                                      </p:tavLst>
                                    </p:anim>
                                    <p:anim calcmode="lin" valueType="num">
                                      <p:cBhvr>
                                        <p:cTn id="57" dur="500" fill="hold"/>
                                        <p:tgtEl>
                                          <p:spTgt spid="24"/>
                                        </p:tgtEl>
                                        <p:attrNameLst>
                                          <p:attrName>ppt_y</p:attrName>
                                        </p:attrNameLst>
                                      </p:cBhvr>
                                      <p:tavLst>
                                        <p:tav tm="0">
                                          <p:val>
                                            <p:strVal val="#ppt_y"/>
                                          </p:val>
                                        </p:tav>
                                        <p:tav tm="100000">
                                          <p:val>
                                            <p:strVal val="#ppt_y"/>
                                          </p:val>
                                        </p:tav>
                                      </p:tavLst>
                                    </p:anim>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7" presetClass="entr" presetSubtype="8" fill="hold" grpId="0" nodeType="clickEffect">
                                  <p:stCondLst>
                                    <p:cond delay="0"/>
                                  </p:stCondLst>
                                  <p:iterate type="wd">
                                    <p:tmPct val="100000"/>
                                  </p:iterate>
                                  <p:childTnLst>
                                    <p:set>
                                      <p:cBhvr>
                                        <p:cTn id="63" dur="1" fill="hold">
                                          <p:stCondLst>
                                            <p:cond delay="0"/>
                                          </p:stCondLst>
                                        </p:cTn>
                                        <p:tgtEl>
                                          <p:spTgt spid="28"/>
                                        </p:tgtEl>
                                        <p:attrNameLst>
                                          <p:attrName>style.visibility</p:attrName>
                                        </p:attrNameLst>
                                      </p:cBhvr>
                                      <p:to>
                                        <p:strVal val="visible"/>
                                      </p:to>
                                    </p:set>
                                    <p:anim calcmode="lin" valueType="num">
                                      <p:cBhvr>
                                        <p:cTn id="64" dur="300" fill="hold"/>
                                        <p:tgtEl>
                                          <p:spTgt spid="28"/>
                                        </p:tgtEl>
                                        <p:attrNameLst>
                                          <p:attrName>ppt_x</p:attrName>
                                        </p:attrNameLst>
                                      </p:cBhvr>
                                      <p:tavLst>
                                        <p:tav tm="0">
                                          <p:val>
                                            <p:strVal val="#ppt_x-#ppt_w/2"/>
                                          </p:val>
                                        </p:tav>
                                        <p:tav tm="100000">
                                          <p:val>
                                            <p:strVal val="#ppt_x"/>
                                          </p:val>
                                        </p:tav>
                                      </p:tavLst>
                                    </p:anim>
                                    <p:anim calcmode="lin" valueType="num">
                                      <p:cBhvr>
                                        <p:cTn id="65" dur="300" fill="hold"/>
                                        <p:tgtEl>
                                          <p:spTgt spid="28"/>
                                        </p:tgtEl>
                                        <p:attrNameLst>
                                          <p:attrName>ppt_y</p:attrName>
                                        </p:attrNameLst>
                                      </p:cBhvr>
                                      <p:tavLst>
                                        <p:tav tm="0">
                                          <p:val>
                                            <p:strVal val="#ppt_y"/>
                                          </p:val>
                                        </p:tav>
                                        <p:tav tm="100000">
                                          <p:val>
                                            <p:strVal val="#ppt_y"/>
                                          </p:val>
                                        </p:tav>
                                      </p:tavLst>
                                    </p:anim>
                                    <p:anim calcmode="lin" valueType="num">
                                      <p:cBhvr>
                                        <p:cTn id="66" dur="300" fill="hold"/>
                                        <p:tgtEl>
                                          <p:spTgt spid="28"/>
                                        </p:tgtEl>
                                        <p:attrNameLst>
                                          <p:attrName>ppt_w</p:attrName>
                                        </p:attrNameLst>
                                      </p:cBhvr>
                                      <p:tavLst>
                                        <p:tav tm="0">
                                          <p:val>
                                            <p:fltVal val="0"/>
                                          </p:val>
                                        </p:tav>
                                        <p:tav tm="100000">
                                          <p:val>
                                            <p:strVal val="#ppt_w"/>
                                          </p:val>
                                        </p:tav>
                                      </p:tavLst>
                                    </p:anim>
                                    <p:anim calcmode="lin" valueType="num">
                                      <p:cBhvr>
                                        <p:cTn id="67" dur="3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build="p"/>
      <p:bldP spid="33797" grpId="0" autoUpdateAnimBg="0"/>
      <p:bldP spid="33854" grpId="0" autoUpdateAnimBg="0"/>
      <p:bldP spid="33869" grpId="0" autoUpdateAnimBg="0"/>
      <p:bldP spid="33870" grpId="0" autoUpdateAnimBg="0"/>
      <p:bldP spid="33871" grpId="0" autoUpdateAnimBg="0"/>
      <p:bldP spid="33872" grpId="0" autoUpdateAnimBg="0"/>
      <p:bldP spid="2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FB3CEE0A-18A4-4237-B8EE-4BD1F0D31ED2}" type="slidenum">
              <a:rPr kumimoji="0" lang="zh-CN" altLang="en-US" sz="2000" i="0" smtClean="0">
                <a:solidFill>
                  <a:srgbClr val="0000FF"/>
                </a:solidFill>
              </a:rPr>
            </a:fld>
            <a:endParaRPr kumimoji="0" lang="en-US" altLang="zh-CN" sz="2000" i="0" smtClean="0">
              <a:solidFill>
                <a:srgbClr val="0000FF"/>
              </a:solidFill>
            </a:endParaRPr>
          </a:p>
        </p:txBody>
      </p:sp>
      <p:sp>
        <p:nvSpPr>
          <p:cNvPr id="62487" name="Text Box 23"/>
          <p:cNvSpPr txBox="1">
            <a:spLocks noChangeArrowheads="1"/>
          </p:cNvSpPr>
          <p:nvPr/>
        </p:nvSpPr>
        <p:spPr bwMode="auto">
          <a:xfrm>
            <a:off x="663020" y="250995"/>
            <a:ext cx="779972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i="0" dirty="0"/>
              <a:t>        </a:t>
            </a:r>
            <a:r>
              <a:rPr lang="zh-CN" altLang="en-US" b="1" i="0" dirty="0"/>
              <a:t>在测量齿廓偏差时的记录图上的齿廓偏差曲线称为</a:t>
            </a:r>
            <a:r>
              <a:rPr lang="zh-CN" altLang="en-US" b="1" i="0" dirty="0">
                <a:solidFill>
                  <a:srgbClr val="FF3300"/>
                </a:solidFill>
              </a:rPr>
              <a:t>齿廓迹线</a:t>
            </a:r>
            <a:r>
              <a:rPr lang="zh-CN" altLang="en-US" b="1" i="0" dirty="0"/>
              <a:t>，如图 </a:t>
            </a:r>
            <a:r>
              <a:rPr lang="en-US" altLang="zh-CN" b="1" i="0" dirty="0"/>
              <a:t>10.5(b)</a:t>
            </a:r>
            <a:r>
              <a:rPr lang="zh-CN" altLang="en-US" b="1" i="0" dirty="0"/>
              <a:t>和</a:t>
            </a:r>
            <a:r>
              <a:rPr lang="en-US" altLang="zh-CN" b="1" i="0" dirty="0"/>
              <a:t>(c)</a:t>
            </a:r>
            <a:r>
              <a:rPr lang="zh-CN" altLang="en-US" b="1" i="0" dirty="0"/>
              <a:t>所示。齿廓总偏差</a:t>
            </a:r>
            <a:r>
              <a:rPr lang="en-US" altLang="zh-CN" b="1" dirty="0"/>
              <a:t>ΔF</a:t>
            </a:r>
            <a:r>
              <a:rPr lang="en-US" altLang="zh-CN" b="1" baseline="-25000" dirty="0"/>
              <a:t>α</a:t>
            </a:r>
            <a:r>
              <a:rPr lang="zh-CN" altLang="en-US" b="1" i="0" dirty="0"/>
              <a:t>是指在计值范围</a:t>
            </a:r>
            <a:r>
              <a:rPr lang="en-US" altLang="zh-CN" b="1" dirty="0"/>
              <a:t>L</a:t>
            </a:r>
            <a:r>
              <a:rPr lang="en-US" altLang="zh-CN" b="1" baseline="-25000" dirty="0"/>
              <a:t>α</a:t>
            </a:r>
            <a:r>
              <a:rPr lang="zh-CN" altLang="en-US" b="1" i="0" dirty="0"/>
              <a:t>内，包容实际齿廓迹线的两条设计齿廓迹线间的距离。</a:t>
            </a:r>
            <a:endParaRPr lang="zh-CN" altLang="en-US" b="1" i="0" dirty="0"/>
          </a:p>
        </p:txBody>
      </p:sp>
      <p:pic>
        <p:nvPicPr>
          <p:cNvPr id="21549" name="Picture 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7677" y="1820655"/>
            <a:ext cx="318135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51" name="Picture 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5900" y="1833807"/>
            <a:ext cx="2924175"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圆角矩形 1"/>
          <p:cNvSpPr/>
          <p:nvPr/>
        </p:nvSpPr>
        <p:spPr bwMode="auto">
          <a:xfrm>
            <a:off x="7862273" y="2805344"/>
            <a:ext cx="926620" cy="328473"/>
          </a:xfrm>
          <a:prstGeom prst="roundRect">
            <a:avLst/>
          </a:prstGeom>
          <a:solidFill>
            <a:srgbClr val="FFFFFF"/>
          </a:solid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7" name="圆角矩形 16"/>
          <p:cNvSpPr/>
          <p:nvPr/>
        </p:nvSpPr>
        <p:spPr bwMode="auto">
          <a:xfrm>
            <a:off x="5666777" y="1838813"/>
            <a:ext cx="926620" cy="328473"/>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8" name="圆角矩形 17"/>
          <p:cNvSpPr/>
          <p:nvPr/>
        </p:nvSpPr>
        <p:spPr bwMode="auto">
          <a:xfrm>
            <a:off x="2754901" y="1817352"/>
            <a:ext cx="926620" cy="328473"/>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21552"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023" y="5273938"/>
            <a:ext cx="5694114" cy="838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Effect transition="in" filter="wipe(up)">
                                      <p:cBhvr>
                                        <p:cTn id="7" dur="1250"/>
                                        <p:tgtEl>
                                          <p:spTgt spid="624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1549"/>
                                        </p:tgtEl>
                                        <p:attrNameLst>
                                          <p:attrName>style.visibility</p:attrName>
                                        </p:attrNameLst>
                                      </p:cBhvr>
                                      <p:to>
                                        <p:strVal val="visible"/>
                                      </p:to>
                                    </p:set>
                                    <p:anim calcmode="lin" valueType="num">
                                      <p:cBhvr additive="base">
                                        <p:cTn id="12" dur="500" fill="hold"/>
                                        <p:tgtEl>
                                          <p:spTgt spid="21549"/>
                                        </p:tgtEl>
                                        <p:attrNameLst>
                                          <p:attrName>ppt_x</p:attrName>
                                        </p:attrNameLst>
                                      </p:cBhvr>
                                      <p:tavLst>
                                        <p:tav tm="0">
                                          <p:val>
                                            <p:strVal val="0-#ppt_w/2"/>
                                          </p:val>
                                        </p:tav>
                                        <p:tav tm="100000">
                                          <p:val>
                                            <p:strVal val="#ppt_x"/>
                                          </p:val>
                                        </p:tav>
                                      </p:tavLst>
                                    </p:anim>
                                    <p:anim calcmode="lin" valueType="num">
                                      <p:cBhvr additive="base">
                                        <p:cTn id="13" dur="500" fill="hold"/>
                                        <p:tgtEl>
                                          <p:spTgt spid="2154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1551"/>
                                        </p:tgtEl>
                                        <p:attrNameLst>
                                          <p:attrName>style.visibility</p:attrName>
                                        </p:attrNameLst>
                                      </p:cBhvr>
                                      <p:to>
                                        <p:strVal val="visible"/>
                                      </p:to>
                                    </p:set>
                                    <p:anim calcmode="lin" valueType="num">
                                      <p:cBhvr additive="base">
                                        <p:cTn id="18" dur="500" fill="hold"/>
                                        <p:tgtEl>
                                          <p:spTgt spid="21551"/>
                                        </p:tgtEl>
                                        <p:attrNameLst>
                                          <p:attrName>ppt_x</p:attrName>
                                        </p:attrNameLst>
                                      </p:cBhvr>
                                      <p:tavLst>
                                        <p:tav tm="0">
                                          <p:val>
                                            <p:strVal val="1+#ppt_w/2"/>
                                          </p:val>
                                        </p:tav>
                                        <p:tav tm="100000">
                                          <p:val>
                                            <p:strVal val="#ppt_x"/>
                                          </p:val>
                                        </p:tav>
                                      </p:tavLst>
                                    </p:anim>
                                    <p:anim calcmode="lin" valueType="num">
                                      <p:cBhvr additive="base">
                                        <p:cTn id="19" dur="500" fill="hold"/>
                                        <p:tgtEl>
                                          <p:spTgt spid="2155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1552"/>
                                        </p:tgtEl>
                                        <p:attrNameLst>
                                          <p:attrName>style.visibility</p:attrName>
                                        </p:attrNameLst>
                                      </p:cBhvr>
                                      <p:to>
                                        <p:strVal val="visible"/>
                                      </p:to>
                                    </p:set>
                                    <p:animEffect transition="in" filter="wipe(left)">
                                      <p:cBhvr>
                                        <p:cTn id="24" dur="500"/>
                                        <p:tgtEl>
                                          <p:spTgt spid="2155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7" grpId="0"/>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4"/>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6C717450-6233-4C5F-BBB8-12869EA54ECC}" type="slidenum">
              <a:rPr kumimoji="0" lang="zh-CN" altLang="en-US" sz="2000" i="0" smtClean="0">
                <a:solidFill>
                  <a:srgbClr val="0000FF"/>
                </a:solidFill>
              </a:rPr>
            </a:fld>
            <a:endParaRPr kumimoji="0" lang="en-US" altLang="zh-CN" sz="2000" i="0" smtClean="0">
              <a:solidFill>
                <a:srgbClr val="0000FF"/>
              </a:solidFill>
            </a:endParaRPr>
          </a:p>
        </p:txBody>
      </p:sp>
      <p:sp>
        <p:nvSpPr>
          <p:cNvPr id="76804" name="Text Box 4"/>
          <p:cNvSpPr txBox="1">
            <a:spLocks noChangeArrowheads="1"/>
          </p:cNvSpPr>
          <p:nvPr/>
        </p:nvSpPr>
        <p:spPr bwMode="auto">
          <a:xfrm>
            <a:off x="823752" y="215169"/>
            <a:ext cx="7343711"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a:t>
            </a:r>
            <a:r>
              <a:rPr lang="zh-CN" altLang="en-US" b="1" i="0" dirty="0" smtClean="0"/>
              <a:t>  </a:t>
            </a:r>
            <a:r>
              <a:rPr lang="zh-CN" altLang="en-US" b="1" i="0" dirty="0"/>
              <a:t>若设计齿廓是理论渐开线，则设计齿廓迹线为一条直线，如图</a:t>
            </a:r>
            <a:r>
              <a:rPr lang="en-US" altLang="zh-CN" b="1" i="0" dirty="0"/>
              <a:t>10.5(b)</a:t>
            </a:r>
            <a:r>
              <a:rPr lang="zh-CN" altLang="en-US" b="1" i="0" dirty="0"/>
              <a:t>中直线</a:t>
            </a:r>
            <a:r>
              <a:rPr lang="en-US" altLang="zh-CN" b="1" i="0" dirty="0"/>
              <a:t>4</a:t>
            </a:r>
            <a:r>
              <a:rPr lang="zh-CN" altLang="en-US" b="1" i="0" dirty="0"/>
              <a:t>所示；如果设计齿廓采用修形</a:t>
            </a:r>
            <a:r>
              <a:rPr lang="en-US" altLang="zh-CN" b="1" i="0" dirty="0"/>
              <a:t>(</a:t>
            </a:r>
            <a:r>
              <a:rPr lang="zh-CN" altLang="en-US" b="1" i="0" dirty="0"/>
              <a:t>凸齿廓</a:t>
            </a:r>
            <a:r>
              <a:rPr lang="en-US" altLang="zh-CN" b="1" i="0" dirty="0"/>
              <a:t>)</a:t>
            </a:r>
            <a:r>
              <a:rPr lang="zh-CN" altLang="en-US" b="1" i="0" dirty="0"/>
              <a:t>，则设计齿廓迹线为一曲线，如图</a:t>
            </a:r>
            <a:r>
              <a:rPr lang="en-US" altLang="zh-CN" b="1" i="0" dirty="0"/>
              <a:t>10.5(c)</a:t>
            </a:r>
            <a:r>
              <a:rPr lang="zh-CN" altLang="en-US" b="1" i="0" dirty="0"/>
              <a:t>中曲线</a:t>
            </a:r>
            <a:r>
              <a:rPr lang="en-US" altLang="zh-CN" b="1" i="0" dirty="0"/>
              <a:t>4(</a:t>
            </a:r>
            <a:r>
              <a:rPr lang="zh-CN" altLang="en-US" b="1" i="0" dirty="0"/>
              <a:t>凸形</a:t>
            </a:r>
            <a:r>
              <a:rPr lang="en-US" altLang="zh-CN" b="1" i="0" dirty="0"/>
              <a:t>)</a:t>
            </a:r>
            <a:r>
              <a:rPr lang="zh-CN" altLang="en-US" b="1" i="0" dirty="0"/>
              <a:t>所</a:t>
            </a:r>
            <a:r>
              <a:rPr lang="zh-CN" altLang="en-US" b="1" i="0" dirty="0" smtClean="0"/>
              <a:t>示。</a:t>
            </a:r>
            <a:endParaRPr lang="zh-CN" altLang="en-US" b="1" i="0" dirty="0"/>
          </a:p>
        </p:txBody>
      </p:sp>
      <p:sp>
        <p:nvSpPr>
          <p:cNvPr id="76807" name="Text Box 7"/>
          <p:cNvSpPr txBox="1">
            <a:spLocks noChangeArrowheads="1"/>
          </p:cNvSpPr>
          <p:nvPr/>
        </p:nvSpPr>
        <p:spPr bwMode="auto">
          <a:xfrm>
            <a:off x="767756" y="4719334"/>
            <a:ext cx="696087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评定时，应在被测齿轮圆周上均布地测量三个轮齿或更多</a:t>
            </a:r>
            <a:r>
              <a:rPr lang="zh-CN" altLang="en-US" b="1" i="0" dirty="0" smtClean="0"/>
              <a:t>的齿</a:t>
            </a:r>
            <a:r>
              <a:rPr lang="zh-CN" altLang="en-US" b="1" i="0" dirty="0"/>
              <a:t>左、右齿面的</a:t>
            </a:r>
            <a:r>
              <a:rPr lang="en-US" altLang="zh-CN" b="1" dirty="0"/>
              <a:t>ΔF</a:t>
            </a:r>
            <a:r>
              <a:rPr lang="en-US" altLang="zh-CN" b="1" i="0" baseline="-25000" dirty="0"/>
              <a:t>α</a:t>
            </a:r>
            <a:r>
              <a:rPr lang="zh-CN" altLang="en-US" b="1" baseline="-25000" dirty="0"/>
              <a:t>，</a:t>
            </a:r>
            <a:r>
              <a:rPr lang="zh-CN" altLang="en-US" b="1" i="0" dirty="0"/>
              <a:t>其中</a:t>
            </a:r>
            <a:r>
              <a:rPr lang="en-US" altLang="zh-CN" b="1" dirty="0"/>
              <a:t>ΔF</a:t>
            </a:r>
            <a:r>
              <a:rPr lang="en-US" altLang="zh-CN" b="1" i="0" baseline="-25000" dirty="0"/>
              <a:t>αmax</a:t>
            </a:r>
            <a:r>
              <a:rPr lang="zh-CN" altLang="en-US" b="1" i="0" dirty="0"/>
              <a:t>。</a:t>
            </a:r>
            <a:endParaRPr lang="zh-CN" altLang="en-US" b="1" i="0" dirty="0"/>
          </a:p>
        </p:txBody>
      </p:sp>
      <p:pic>
        <p:nvPicPr>
          <p:cNvPr id="8" name="Picture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98943" y="1745596"/>
            <a:ext cx="2415123" cy="295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0287" y="1784045"/>
            <a:ext cx="2394509" cy="291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73" name="Picture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489" y="5686138"/>
            <a:ext cx="4467225" cy="52387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wipe(left)">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500" fill="hold"/>
                                        <p:tgtEl>
                                          <p:spTgt spid="9"/>
                                        </p:tgtEl>
                                        <p:attrNameLst>
                                          <p:attrName>ppt_x</p:attrName>
                                        </p:attrNameLst>
                                      </p:cBhvr>
                                      <p:tavLst>
                                        <p:tav tm="0">
                                          <p:val>
                                            <p:strVal val="1+#ppt_w/2"/>
                                          </p:val>
                                        </p:tav>
                                        <p:tav tm="100000">
                                          <p:val>
                                            <p:strVal val="#ppt_x"/>
                                          </p:val>
                                        </p:tav>
                                      </p:tavLst>
                                    </p:anim>
                                    <p:anim calcmode="lin" valueType="num">
                                      <p:cBhvr additive="base">
                                        <p:cTn id="19"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6807"/>
                                        </p:tgtEl>
                                        <p:attrNameLst>
                                          <p:attrName>style.visibility</p:attrName>
                                        </p:attrNameLst>
                                      </p:cBhvr>
                                      <p:to>
                                        <p:strVal val="visible"/>
                                      </p:to>
                                    </p:set>
                                    <p:animEffect transition="in" filter="wipe(left)">
                                      <p:cBhvr>
                                        <p:cTn id="24" dur="500"/>
                                        <p:tgtEl>
                                          <p:spTgt spid="7680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2573"/>
                                        </p:tgtEl>
                                        <p:attrNameLst>
                                          <p:attrName>style.visibility</p:attrName>
                                        </p:attrNameLst>
                                      </p:cBhvr>
                                      <p:to>
                                        <p:strVal val="visible"/>
                                      </p:to>
                                    </p:set>
                                    <p:animEffect transition="in" filter="wipe(left)">
                                      <p:cBhvr>
                                        <p:cTn id="29" dur="500"/>
                                        <p:tgtEl>
                                          <p:spTgt spid="22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0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4D3B3B58-22A8-4DD8-9349-9812615776D9}" type="slidenum">
              <a:rPr kumimoji="0" lang="zh-CN" altLang="en-US" sz="2000" i="0" smtClean="0">
                <a:solidFill>
                  <a:srgbClr val="0000FF"/>
                </a:solidFill>
              </a:rPr>
            </a:fld>
            <a:endParaRPr kumimoji="0" lang="en-US" altLang="zh-CN" sz="2000" i="0" smtClean="0">
              <a:solidFill>
                <a:srgbClr val="0000FF"/>
              </a:solidFill>
            </a:endParaRPr>
          </a:p>
        </p:txBody>
      </p:sp>
      <p:sp>
        <p:nvSpPr>
          <p:cNvPr id="10246" name="Text Box 6"/>
          <p:cNvSpPr txBox="1">
            <a:spLocks noChangeArrowheads="1"/>
          </p:cNvSpPr>
          <p:nvPr/>
        </p:nvSpPr>
        <p:spPr bwMode="auto">
          <a:xfrm>
            <a:off x="927801" y="329080"/>
            <a:ext cx="6961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3.  载荷分布均匀性的必检参数 </a:t>
            </a:r>
            <a:endParaRPr lang="zh-CN" altLang="en-US" b="1" i="0" dirty="0"/>
          </a:p>
        </p:txBody>
      </p:sp>
      <p:sp>
        <p:nvSpPr>
          <p:cNvPr id="10247" name="Text Box 7"/>
          <p:cNvSpPr txBox="1">
            <a:spLocks noChangeArrowheads="1"/>
          </p:cNvSpPr>
          <p:nvPr/>
        </p:nvSpPr>
        <p:spPr bwMode="auto">
          <a:xfrm>
            <a:off x="952383" y="770456"/>
            <a:ext cx="777436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i="0" dirty="0"/>
              <a:t>载荷分布均匀性应在</a:t>
            </a:r>
            <a:r>
              <a:rPr lang="zh-CN" altLang="en-US" b="1" i="0" dirty="0">
                <a:solidFill>
                  <a:srgbClr val="FF3300"/>
                </a:solidFill>
              </a:rPr>
              <a:t>齿宽</a:t>
            </a:r>
            <a:r>
              <a:rPr lang="zh-CN" altLang="en-US" b="1" i="0" dirty="0"/>
              <a:t>和</a:t>
            </a:r>
            <a:r>
              <a:rPr lang="zh-CN" altLang="en-US" b="1" i="0" dirty="0">
                <a:solidFill>
                  <a:srgbClr val="FF3300"/>
                </a:solidFill>
              </a:rPr>
              <a:t>齿高</a:t>
            </a:r>
            <a:r>
              <a:rPr lang="zh-CN" altLang="en-US" b="1" i="0" dirty="0"/>
              <a:t>方向上</a:t>
            </a:r>
            <a:r>
              <a:rPr lang="zh-CN" altLang="en-US" b="1" i="0" dirty="0" smtClean="0"/>
              <a:t>检测（见图）。</a:t>
            </a:r>
            <a:endParaRPr lang="zh-CN" altLang="en-US" b="1" i="0" dirty="0"/>
          </a:p>
        </p:txBody>
      </p:sp>
      <p:sp>
        <p:nvSpPr>
          <p:cNvPr id="10266" name="Rectangle 26"/>
          <p:cNvSpPr>
            <a:spLocks noChangeArrowheads="1"/>
          </p:cNvSpPr>
          <p:nvPr/>
        </p:nvSpPr>
        <p:spPr bwMode="auto">
          <a:xfrm>
            <a:off x="342325" y="1211083"/>
            <a:ext cx="821372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i="0" dirty="0"/>
              <a:t>        在齿高方向的检验参数</a:t>
            </a:r>
            <a:r>
              <a:rPr lang="zh-CN" altLang="en-US" b="1" i="0" dirty="0">
                <a:solidFill>
                  <a:srgbClr val="FF3300"/>
                </a:solidFill>
              </a:rPr>
              <a:t>同</a:t>
            </a:r>
            <a:r>
              <a:rPr lang="zh-CN" altLang="en-US" b="1" i="0" dirty="0"/>
              <a:t>平稳性 (单个齿距偏差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f</a:t>
            </a:r>
            <a:r>
              <a:rPr lang="en-US" altLang="zh-CN" b="1" i="0" baseline="-25000" dirty="0" err="1">
                <a:cs typeface="Times New Roman" panose="02020603050405020304" pitchFamily="18" charset="0"/>
              </a:rPr>
              <a:t>Pt</a:t>
            </a:r>
            <a:r>
              <a:rPr lang="zh-CN" altLang="en-US" b="1" i="0" dirty="0"/>
              <a:t>和齿廓总偏差</a:t>
            </a:r>
            <a:r>
              <a:rPr lang="en-US" altLang="zh-CN" b="1" i="0" dirty="0">
                <a:cs typeface="Times New Roman" panose="02020603050405020304" pitchFamily="18" charset="0"/>
              </a:rPr>
              <a:t>Δ</a:t>
            </a:r>
            <a:r>
              <a:rPr lang="en-US" altLang="zh-CN" b="1" dirty="0">
                <a:cs typeface="Times New Roman" panose="02020603050405020304" pitchFamily="18" charset="0"/>
              </a:rPr>
              <a:t>F</a:t>
            </a:r>
            <a:r>
              <a:rPr lang="en-US" altLang="zh-CN" b="1" i="0" baseline="-25000" dirty="0">
                <a:cs typeface="Times New Roman" panose="02020603050405020304" pitchFamily="18" charset="0"/>
              </a:rPr>
              <a:t>α</a:t>
            </a:r>
            <a:r>
              <a:rPr lang="zh-CN" altLang="en-US" b="1" i="0" dirty="0"/>
              <a:t> )。</a:t>
            </a:r>
            <a:endParaRPr lang="zh-CN" altLang="en-US" b="1" i="0" dirty="0"/>
          </a:p>
        </p:txBody>
      </p:sp>
      <p:sp>
        <p:nvSpPr>
          <p:cNvPr id="10267" name="Rectangle 27"/>
          <p:cNvSpPr>
            <a:spLocks noChangeArrowheads="1"/>
          </p:cNvSpPr>
          <p:nvPr/>
        </p:nvSpPr>
        <p:spPr bwMode="auto">
          <a:xfrm>
            <a:off x="969849" y="2170773"/>
            <a:ext cx="645187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b="1" i="0" dirty="0"/>
              <a:t>齿宽方向的检验参数是</a:t>
            </a:r>
            <a:r>
              <a:rPr lang="zh-CN" altLang="en-US" b="1" i="0" dirty="0">
                <a:solidFill>
                  <a:srgbClr val="FF3300"/>
                </a:solidFill>
                <a:latin typeface="宋体" panose="02010600030101010101" pitchFamily="2" charset="-122"/>
              </a:rPr>
              <a:t>螺旋线总偏差</a:t>
            </a:r>
            <a:r>
              <a:rPr lang="en-US" altLang="zh-CN" b="1" i="0" dirty="0">
                <a:solidFill>
                  <a:srgbClr val="FF3300"/>
                </a:solidFill>
                <a:cs typeface="Times New Roman" panose="02020603050405020304" pitchFamily="18" charset="0"/>
              </a:rPr>
              <a:t>Δ</a:t>
            </a:r>
            <a:r>
              <a:rPr lang="en-US" altLang="zh-CN" b="1" dirty="0">
                <a:solidFill>
                  <a:srgbClr val="FF3300"/>
                </a:solidFill>
                <a:cs typeface="Times New Roman" panose="02020603050405020304" pitchFamily="18" charset="0"/>
              </a:rPr>
              <a:t>F</a:t>
            </a:r>
            <a:r>
              <a:rPr lang="en-US" altLang="zh-CN" b="1" i="0" baseline="-25000" dirty="0">
                <a:solidFill>
                  <a:srgbClr val="FF3300"/>
                </a:solidFill>
                <a:cs typeface="Times New Roman" panose="02020603050405020304" pitchFamily="18" charset="0"/>
              </a:rPr>
              <a:t>β</a:t>
            </a:r>
            <a:r>
              <a:rPr lang="zh-CN" altLang="en-US" b="1" i="0" dirty="0">
                <a:latin typeface="宋体" panose="02010600030101010101" pitchFamily="2" charset="-122"/>
              </a:rPr>
              <a:t> 。</a:t>
            </a:r>
            <a:endParaRPr lang="zh-CN" altLang="en-US" b="1" i="0" dirty="0">
              <a:latin typeface="宋体" panose="02010600030101010101" pitchFamily="2" charset="-122"/>
            </a:endParaRPr>
          </a:p>
        </p:txBody>
      </p:sp>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8751" y="2775130"/>
            <a:ext cx="57912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AutoShape 37"/>
          <p:cNvSpPr>
            <a:spLocks noChangeArrowheads="1"/>
          </p:cNvSpPr>
          <p:nvPr/>
        </p:nvSpPr>
        <p:spPr bwMode="auto">
          <a:xfrm>
            <a:off x="6677902" y="5095901"/>
            <a:ext cx="1711495" cy="621318"/>
          </a:xfrm>
          <a:prstGeom prst="wedgeRoundRectCallout">
            <a:avLst>
              <a:gd name="adj1" fmla="val -54203"/>
              <a:gd name="adj2" fmla="val -152423"/>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i="0" dirty="0" err="1"/>
              <a:t>Δ</a:t>
            </a:r>
            <a:r>
              <a:rPr lang="en-US" altLang="zh-CN" b="1" dirty="0" err="1"/>
              <a:t>f</a:t>
            </a:r>
            <a:r>
              <a:rPr lang="en-US" altLang="zh-CN" b="1" i="0" baseline="-25000" dirty="0" err="1"/>
              <a:t>Pt</a:t>
            </a:r>
            <a:r>
              <a:rPr lang="zh-CN" altLang="en-US" b="1" i="0" dirty="0" smtClean="0"/>
              <a:t>和</a:t>
            </a:r>
            <a:r>
              <a:rPr lang="en-US" altLang="zh-CN" b="1" i="0" dirty="0" smtClean="0"/>
              <a:t>Δ</a:t>
            </a:r>
            <a:r>
              <a:rPr lang="en-US" altLang="zh-CN" b="1" dirty="0" smtClean="0"/>
              <a:t>F</a:t>
            </a:r>
            <a:r>
              <a:rPr lang="en-US" altLang="zh-CN" b="1" i="0" baseline="-25000" dirty="0" smtClean="0"/>
              <a:t>α</a:t>
            </a:r>
            <a:endParaRPr lang="en-US" altLang="zh-CN" b="1" i="0" baseline="-25000" dirty="0"/>
          </a:p>
        </p:txBody>
      </p:sp>
      <p:sp>
        <p:nvSpPr>
          <p:cNvPr id="18" name="AutoShape 37"/>
          <p:cNvSpPr>
            <a:spLocks noChangeArrowheads="1"/>
          </p:cNvSpPr>
          <p:nvPr/>
        </p:nvSpPr>
        <p:spPr bwMode="auto">
          <a:xfrm>
            <a:off x="1555499" y="4794455"/>
            <a:ext cx="939138" cy="514350"/>
          </a:xfrm>
          <a:prstGeom prst="wedgeRoundRectCallout">
            <a:avLst>
              <a:gd name="adj1" fmla="val 216170"/>
              <a:gd name="adj2" fmla="val 137545"/>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i="0" dirty="0">
                <a:cs typeface="Times New Roman" panose="02020603050405020304" pitchFamily="18" charset="0"/>
              </a:rPr>
              <a:t>Δ</a:t>
            </a:r>
            <a:r>
              <a:rPr lang="en-US" altLang="zh-CN" b="1" dirty="0">
                <a:cs typeface="Times New Roman" panose="02020603050405020304" pitchFamily="18" charset="0"/>
              </a:rPr>
              <a:t>F</a:t>
            </a:r>
            <a:r>
              <a:rPr lang="en-US" altLang="zh-CN" b="1" i="0" baseline="-25000" dirty="0">
                <a:cs typeface="Times New Roman" panose="02020603050405020304" pitchFamily="18" charset="0"/>
              </a:rPr>
              <a:t>β</a:t>
            </a:r>
            <a:endParaRPr lang="en-US" altLang="zh-CN" b="1" i="0" baseline="-25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wipe(left)">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47"/>
                                        </p:tgtEl>
                                        <p:attrNameLst>
                                          <p:attrName>style.visibility</p:attrName>
                                        </p:attrNameLst>
                                      </p:cBhvr>
                                      <p:to>
                                        <p:strVal val="visible"/>
                                      </p:to>
                                    </p:set>
                                    <p:animEffect transition="in" filter="wipe(left)">
                                      <p:cBhvr>
                                        <p:cTn id="12" dur="300"/>
                                        <p:tgtEl>
                                          <p:spTgt spid="1024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8914"/>
                                        </p:tgtEl>
                                        <p:attrNameLst>
                                          <p:attrName>style.visibility</p:attrName>
                                        </p:attrNameLst>
                                      </p:cBhvr>
                                      <p:to>
                                        <p:strVal val="visible"/>
                                      </p:to>
                                    </p:set>
                                    <p:anim calcmode="lin" valueType="num">
                                      <p:cBhvr additive="base">
                                        <p:cTn id="17" dur="500" fill="hold"/>
                                        <p:tgtEl>
                                          <p:spTgt spid="38914"/>
                                        </p:tgtEl>
                                        <p:attrNameLst>
                                          <p:attrName>ppt_x</p:attrName>
                                        </p:attrNameLst>
                                      </p:cBhvr>
                                      <p:tavLst>
                                        <p:tav tm="0">
                                          <p:val>
                                            <p:strVal val="#ppt_x"/>
                                          </p:val>
                                        </p:tav>
                                        <p:tav tm="100000">
                                          <p:val>
                                            <p:strVal val="#ppt_x"/>
                                          </p:val>
                                        </p:tav>
                                      </p:tavLst>
                                    </p:anim>
                                    <p:anim calcmode="lin" valueType="num">
                                      <p:cBhvr additive="base">
                                        <p:cTn id="1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0266"/>
                                        </p:tgtEl>
                                        <p:attrNameLst>
                                          <p:attrName>style.visibility</p:attrName>
                                        </p:attrNameLst>
                                      </p:cBhvr>
                                      <p:to>
                                        <p:strVal val="visible"/>
                                      </p:to>
                                    </p:set>
                                    <p:animEffect transition="in" filter="wipe(left)">
                                      <p:cBhvr>
                                        <p:cTn id="23" dur="300"/>
                                        <p:tgtEl>
                                          <p:spTgt spid="1026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iterate type="wd">
                                    <p:tmPct val="100000"/>
                                  </p:iterate>
                                  <p:childTnLst>
                                    <p:set>
                                      <p:cBhvr>
                                        <p:cTn id="27" dur="1" fill="hold">
                                          <p:stCondLst>
                                            <p:cond delay="0"/>
                                          </p:stCondLst>
                                        </p:cTn>
                                        <p:tgtEl>
                                          <p:spTgt spid="17"/>
                                        </p:tgtEl>
                                        <p:attrNameLst>
                                          <p:attrName>style.visibility</p:attrName>
                                        </p:attrNameLst>
                                      </p:cBhvr>
                                      <p:to>
                                        <p:strVal val="visible"/>
                                      </p:to>
                                    </p:set>
                                    <p:animEffect transition="in" filter="wipe(down)">
                                      <p:cBhvr>
                                        <p:cTn id="28" dur="3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0267"/>
                                        </p:tgtEl>
                                        <p:attrNameLst>
                                          <p:attrName>style.visibility</p:attrName>
                                        </p:attrNameLst>
                                      </p:cBhvr>
                                      <p:to>
                                        <p:strVal val="visible"/>
                                      </p:to>
                                    </p:set>
                                    <p:animEffect transition="in" filter="wipe(left)">
                                      <p:cBhvr>
                                        <p:cTn id="33" dur="300"/>
                                        <p:tgtEl>
                                          <p:spTgt spid="102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iterate type="wd">
                                    <p:tmPct val="100000"/>
                                  </p:iterate>
                                  <p:childTnLst>
                                    <p:set>
                                      <p:cBhvr>
                                        <p:cTn id="37" dur="1" fill="hold">
                                          <p:stCondLst>
                                            <p:cond delay="0"/>
                                          </p:stCondLst>
                                        </p:cTn>
                                        <p:tgtEl>
                                          <p:spTgt spid="18"/>
                                        </p:tgtEl>
                                        <p:attrNameLst>
                                          <p:attrName>style.visibility</p:attrName>
                                        </p:attrNameLst>
                                      </p:cBhvr>
                                      <p:to>
                                        <p:strVal val="visible"/>
                                      </p:to>
                                    </p:set>
                                    <p:animEffect transition="in" filter="wipe(down)">
                                      <p:cBhvr>
                                        <p:cTn id="38"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autoUpdateAnimBg="0"/>
      <p:bldP spid="10247" grpId="0" autoUpdateAnimBg="0"/>
      <p:bldP spid="10266" grpId="0" autoUpdateAnimBg="0"/>
      <p:bldP spid="10267" grpId="0" autoUpdateAnimBg="0"/>
      <p:bldP spid="17" grpId="0" animBg="1" autoUpdateAnimBg="0"/>
      <p:bldP spid="18"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D2F3B184-02F1-4C9A-BB73-81840762E5AB}" type="slidenum">
              <a:rPr kumimoji="0" lang="zh-CN" altLang="en-US" sz="2000" i="0" smtClean="0">
                <a:solidFill>
                  <a:srgbClr val="0000FF"/>
                </a:solidFill>
              </a:rPr>
            </a:fld>
            <a:endParaRPr kumimoji="0" lang="en-US" altLang="zh-CN" sz="2000" i="0" smtClean="0">
              <a:solidFill>
                <a:srgbClr val="0000FF"/>
              </a:solidFill>
            </a:endParaRPr>
          </a:p>
        </p:txBody>
      </p:sp>
      <p:sp>
        <p:nvSpPr>
          <p:cNvPr id="64516" name="Text Box 4"/>
          <p:cNvSpPr txBox="1">
            <a:spLocks noChangeArrowheads="1"/>
          </p:cNvSpPr>
          <p:nvPr/>
        </p:nvSpPr>
        <p:spPr bwMode="auto">
          <a:xfrm>
            <a:off x="456080" y="5672191"/>
            <a:ext cx="805761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t>       齿宽两端各减去</a:t>
            </a:r>
            <a:r>
              <a:rPr lang="en-US" altLang="zh-CN" b="1" dirty="0">
                <a:solidFill>
                  <a:srgbClr val="FF3300"/>
                </a:solidFill>
              </a:rPr>
              <a:t>b</a:t>
            </a:r>
            <a:r>
              <a:rPr lang="en-US" altLang="zh-CN" b="1" i="0" dirty="0">
                <a:solidFill>
                  <a:srgbClr val="FF3300"/>
                </a:solidFill>
              </a:rPr>
              <a:t>×5%</a:t>
            </a:r>
            <a:r>
              <a:rPr lang="en-US" altLang="zh-CN" b="1" i="0" dirty="0"/>
              <a:t> </a:t>
            </a:r>
            <a:r>
              <a:rPr lang="zh-CN" altLang="en-US" b="1" i="0" dirty="0"/>
              <a:t>和</a:t>
            </a:r>
            <a:r>
              <a:rPr lang="zh-CN" altLang="en-US" b="1" i="0" dirty="0">
                <a:solidFill>
                  <a:srgbClr val="FF3300"/>
                </a:solidFill>
              </a:rPr>
              <a:t>1 </a:t>
            </a:r>
            <a:r>
              <a:rPr lang="en-US" altLang="zh-CN" b="1" i="0" dirty="0">
                <a:solidFill>
                  <a:srgbClr val="FF3300"/>
                </a:solidFill>
              </a:rPr>
              <a:t>×</a:t>
            </a:r>
            <a:r>
              <a:rPr lang="zh-CN" altLang="en-US" b="1" i="0" dirty="0">
                <a:solidFill>
                  <a:srgbClr val="FF3300"/>
                </a:solidFill>
              </a:rPr>
              <a:t> </a:t>
            </a:r>
            <a:r>
              <a:rPr lang="en-US" altLang="zh-CN" b="1" dirty="0" err="1">
                <a:solidFill>
                  <a:srgbClr val="FF3300"/>
                </a:solidFill>
              </a:rPr>
              <a:t>m</a:t>
            </a:r>
            <a:r>
              <a:rPr lang="en-US" altLang="zh-CN" b="1" i="0" baseline="-30000" dirty="0" err="1">
                <a:solidFill>
                  <a:srgbClr val="FF3300"/>
                </a:solidFill>
              </a:rPr>
              <a:t>n</a:t>
            </a:r>
            <a:r>
              <a:rPr lang="zh-CN" altLang="en-US" b="1" i="0" dirty="0"/>
              <a:t>两者中较小的数值。 </a:t>
            </a:r>
            <a:endParaRPr lang="zh-CN" altLang="en-US" b="1" i="0" dirty="0"/>
          </a:p>
        </p:txBody>
      </p:sp>
      <p:sp>
        <p:nvSpPr>
          <p:cNvPr id="64520" name="Text Box 8"/>
          <p:cNvSpPr txBox="1">
            <a:spLocks noChangeArrowheads="1"/>
          </p:cNvSpPr>
          <p:nvPr/>
        </p:nvSpPr>
        <p:spPr bwMode="auto">
          <a:xfrm>
            <a:off x="627216" y="1017780"/>
            <a:ext cx="761706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latin typeface="宋体" panose="02010600030101010101" pitchFamily="2" charset="-122"/>
              </a:rPr>
              <a:t>    </a:t>
            </a:r>
            <a:r>
              <a:rPr lang="en-US" altLang="zh-CN" b="1" i="0" dirty="0">
                <a:solidFill>
                  <a:srgbClr val="FF3300"/>
                </a:solidFill>
                <a:cs typeface="Times New Roman" panose="02020603050405020304" pitchFamily="18" charset="0"/>
              </a:rPr>
              <a:t>Δ</a:t>
            </a:r>
            <a:r>
              <a:rPr lang="en-US" altLang="zh-CN" b="1" dirty="0">
                <a:solidFill>
                  <a:srgbClr val="FF3300"/>
                </a:solidFill>
                <a:cs typeface="Times New Roman" panose="02020603050405020304" pitchFamily="18" charset="0"/>
              </a:rPr>
              <a:t>F</a:t>
            </a:r>
            <a:r>
              <a:rPr lang="en-US" altLang="zh-CN" b="1" baseline="-25000" dirty="0">
                <a:solidFill>
                  <a:srgbClr val="FF3300"/>
                </a:solidFill>
                <a:cs typeface="Times New Roman" panose="02020603050405020304" pitchFamily="18" charset="0"/>
              </a:rPr>
              <a:t>β</a:t>
            </a:r>
            <a:r>
              <a:rPr lang="zh-CN" altLang="en-US" b="1" i="0" dirty="0"/>
              <a:t>是指</a:t>
            </a:r>
            <a:r>
              <a:rPr lang="zh-CN" altLang="en-US" b="1" i="0" dirty="0">
                <a:latin typeface="宋体" panose="02010600030101010101" pitchFamily="2" charset="-122"/>
              </a:rPr>
              <a:t>在</a:t>
            </a:r>
            <a:r>
              <a:rPr lang="zh-CN" altLang="en-US" b="1" i="0" dirty="0"/>
              <a:t>计值范围</a:t>
            </a:r>
            <a:r>
              <a:rPr lang="en-US" altLang="zh-CN" b="1" dirty="0">
                <a:solidFill>
                  <a:srgbClr val="FF3300"/>
                </a:solidFill>
              </a:rPr>
              <a:t>L</a:t>
            </a:r>
            <a:r>
              <a:rPr lang="en-US" altLang="zh-CN" b="1" i="0" baseline="-25000" dirty="0">
                <a:solidFill>
                  <a:srgbClr val="FF3300"/>
                </a:solidFill>
                <a:cs typeface="Times New Roman" panose="02020603050405020304" pitchFamily="18" charset="0"/>
              </a:rPr>
              <a:t>β</a:t>
            </a:r>
            <a:r>
              <a:rPr lang="zh-CN" altLang="en-US" b="1" i="0" dirty="0"/>
              <a:t>内，</a:t>
            </a:r>
            <a:r>
              <a:rPr lang="zh-CN" altLang="en-US" b="1" i="0" dirty="0">
                <a:latin typeface="宋体" panose="02010600030101010101" pitchFamily="2" charset="-122"/>
              </a:rPr>
              <a:t>端面基圆切线方向上的</a:t>
            </a:r>
            <a:r>
              <a:rPr lang="zh-CN" altLang="en-US" b="1" i="0" dirty="0">
                <a:solidFill>
                  <a:srgbClr val="FF3300"/>
                </a:solidFill>
                <a:latin typeface="宋体" panose="02010600030101010101" pitchFamily="2" charset="-122"/>
              </a:rPr>
              <a:t>实际螺旋线对设计螺旋线的偏离量</a:t>
            </a:r>
            <a:r>
              <a:rPr lang="zh-CN" altLang="en-US" b="1" i="0" dirty="0">
                <a:latin typeface="宋体" panose="02010600030101010101" pitchFamily="2" charset="-122"/>
              </a:rPr>
              <a:t>(</a:t>
            </a:r>
            <a:r>
              <a:rPr lang="zh-CN" altLang="en-US" b="1" i="0" dirty="0"/>
              <a:t>图</a:t>
            </a:r>
            <a:r>
              <a:rPr lang="en-US" altLang="zh-CN" b="1" i="0" dirty="0"/>
              <a:t>10.6</a:t>
            </a:r>
            <a:r>
              <a:rPr lang="en-US" altLang="zh-CN" b="1" i="0" dirty="0">
                <a:latin typeface="宋体" panose="02010600030101010101" pitchFamily="2" charset="-122"/>
              </a:rPr>
              <a:t> )</a:t>
            </a:r>
            <a:r>
              <a:rPr lang="zh-CN" altLang="en-US" b="1" i="0" dirty="0">
                <a:latin typeface="宋体" panose="02010600030101010101" pitchFamily="2" charset="-122"/>
              </a:rPr>
              <a:t>。</a:t>
            </a:r>
            <a:r>
              <a:rPr lang="zh-CN" altLang="en-US" b="1" i="0" dirty="0"/>
              <a:t>  </a:t>
            </a:r>
            <a:endParaRPr lang="zh-CN" altLang="en-US" b="1" i="0" dirty="0"/>
          </a:p>
        </p:txBody>
      </p:sp>
      <p:sp>
        <p:nvSpPr>
          <p:cNvPr id="64521" name="Rectangle 9"/>
          <p:cNvSpPr>
            <a:spLocks noChangeArrowheads="1"/>
          </p:cNvSpPr>
          <p:nvPr/>
        </p:nvSpPr>
        <p:spPr bwMode="auto">
          <a:xfrm>
            <a:off x="1278292" y="604970"/>
            <a:ext cx="608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i="0" dirty="0">
                <a:latin typeface="宋体" panose="02010600030101010101" pitchFamily="2" charset="-122"/>
              </a:rPr>
              <a:t>螺旋线总偏差</a:t>
            </a:r>
            <a:r>
              <a:rPr lang="en-US" altLang="zh-CN" b="1" i="0" dirty="0">
                <a:cs typeface="Times New Roman" panose="02020603050405020304" pitchFamily="18" charset="0"/>
              </a:rPr>
              <a:t>Δ</a:t>
            </a:r>
            <a:r>
              <a:rPr lang="en-US" altLang="zh-CN" b="1" dirty="0">
                <a:cs typeface="Times New Roman" panose="02020603050405020304" pitchFamily="18" charset="0"/>
              </a:rPr>
              <a:t>F</a:t>
            </a:r>
            <a:r>
              <a:rPr lang="en-US" altLang="zh-CN" b="1" i="0" baseline="-25000" dirty="0">
                <a:cs typeface="Times New Roman" panose="02020603050405020304" pitchFamily="18" charset="0"/>
              </a:rPr>
              <a:t>β</a:t>
            </a:r>
            <a:r>
              <a:rPr lang="zh-CN" altLang="en-US" b="1" i="0" dirty="0"/>
              <a:t>(允许值</a:t>
            </a:r>
            <a:r>
              <a:rPr lang="en-US" altLang="zh-CN" b="1" dirty="0">
                <a:cs typeface="Times New Roman" panose="02020603050405020304" pitchFamily="18" charset="0"/>
              </a:rPr>
              <a:t>F</a:t>
            </a:r>
            <a:r>
              <a:rPr lang="en-US" altLang="zh-CN" b="1" i="0" baseline="-25000" dirty="0">
                <a:cs typeface="Times New Roman" panose="02020603050405020304" pitchFamily="18" charset="0"/>
              </a:rPr>
              <a:t>β</a:t>
            </a:r>
            <a:r>
              <a:rPr lang="zh-CN" altLang="en-US" b="1" i="0" dirty="0"/>
              <a:t>)</a:t>
            </a:r>
            <a:r>
              <a:rPr lang="zh-CN" altLang="en-US" b="1" i="0" dirty="0">
                <a:latin typeface="宋体" panose="02010600030101010101" pitchFamily="2" charset="-122"/>
              </a:rPr>
              <a:t>：</a:t>
            </a:r>
            <a:endParaRPr lang="zh-CN" altLang="en-US" b="1" i="0" dirty="0">
              <a:latin typeface="宋体" panose="02010600030101010101" pitchFamily="2" charset="-122"/>
            </a:endParaRPr>
          </a:p>
        </p:txBody>
      </p:sp>
      <p:sp>
        <p:nvSpPr>
          <p:cNvPr id="64523" name="Rectangle 11"/>
          <p:cNvSpPr>
            <a:spLocks noChangeArrowheads="1"/>
          </p:cNvSpPr>
          <p:nvPr/>
        </p:nvSpPr>
        <p:spPr bwMode="auto">
          <a:xfrm>
            <a:off x="1076792" y="5243566"/>
            <a:ext cx="526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i="0" dirty="0"/>
              <a:t>图中</a:t>
            </a:r>
            <a:r>
              <a:rPr lang="en-US" altLang="zh-CN" b="1" dirty="0">
                <a:solidFill>
                  <a:srgbClr val="FF3300"/>
                </a:solidFill>
              </a:rPr>
              <a:t>L</a:t>
            </a:r>
            <a:r>
              <a:rPr lang="en-US" altLang="zh-CN" b="1" i="0" baseline="-25000" dirty="0">
                <a:solidFill>
                  <a:srgbClr val="FF3300"/>
                </a:solidFill>
                <a:cs typeface="Times New Roman" panose="02020603050405020304" pitchFamily="18" charset="0"/>
              </a:rPr>
              <a:t>β</a:t>
            </a:r>
            <a:r>
              <a:rPr lang="en-US" altLang="zh-CN" b="1" i="0" baseline="-25000" dirty="0">
                <a:cs typeface="Times New Roman" panose="02020603050405020304" pitchFamily="18" charset="0"/>
              </a:rPr>
              <a:t> </a:t>
            </a:r>
            <a:r>
              <a:rPr lang="zh-CN" altLang="en-US" b="1" i="0" dirty="0"/>
              <a:t>为计值范围为：</a:t>
            </a:r>
            <a:endParaRPr lang="zh-CN" altLang="en-US" b="1" i="0" dirty="0"/>
          </a:p>
        </p:txBody>
      </p:sp>
      <p:pic>
        <p:nvPicPr>
          <p:cNvPr id="399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52613" y="2099669"/>
            <a:ext cx="5438775"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AutoShape 22"/>
          <p:cNvSpPr>
            <a:spLocks noChangeArrowheads="1"/>
          </p:cNvSpPr>
          <p:nvPr/>
        </p:nvSpPr>
        <p:spPr bwMode="auto">
          <a:xfrm>
            <a:off x="6597566" y="1841957"/>
            <a:ext cx="1387644" cy="865742"/>
          </a:xfrm>
          <a:prstGeom prst="wedgeEllipseCallout">
            <a:avLst>
              <a:gd name="adj1" fmla="val -173720"/>
              <a:gd name="adj2" fmla="val 12742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i="0" dirty="0"/>
              <a:t>设计螺 </a:t>
            </a:r>
            <a:endParaRPr lang="zh-CN" altLang="en-US" sz="2000" b="1" i="0" dirty="0"/>
          </a:p>
          <a:p>
            <a:r>
              <a:rPr lang="zh-CN" altLang="en-US" sz="2000" b="1" i="0" dirty="0"/>
              <a:t>  旋线</a:t>
            </a:r>
            <a:endParaRPr lang="zh-CN" altLang="en-US" sz="2000" b="1" i="0" dirty="0"/>
          </a:p>
        </p:txBody>
      </p:sp>
      <p:sp>
        <p:nvSpPr>
          <p:cNvPr id="15" name="AutoShape 23"/>
          <p:cNvSpPr>
            <a:spLocks noChangeArrowheads="1"/>
          </p:cNvSpPr>
          <p:nvPr/>
        </p:nvSpPr>
        <p:spPr bwMode="auto">
          <a:xfrm>
            <a:off x="1085670" y="1954385"/>
            <a:ext cx="1788249" cy="464876"/>
          </a:xfrm>
          <a:prstGeom prst="wedgeRoundRectCallout">
            <a:avLst>
              <a:gd name="adj1" fmla="val 126547"/>
              <a:gd name="adj2" fmla="val 125088"/>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i="0" dirty="0"/>
              <a:t>实际螺旋线</a:t>
            </a:r>
            <a:endParaRPr lang="zh-CN" altLang="en-US" sz="2000"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21"/>
                                        </p:tgtEl>
                                        <p:attrNameLst>
                                          <p:attrName>style.visibility</p:attrName>
                                        </p:attrNameLst>
                                      </p:cBhvr>
                                      <p:to>
                                        <p:strVal val="visible"/>
                                      </p:to>
                                    </p:set>
                                    <p:animEffect transition="in" filter="wipe(left)">
                                      <p:cBhvr>
                                        <p:cTn id="7" dur="300"/>
                                        <p:tgtEl>
                                          <p:spTgt spid="645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20"/>
                                        </p:tgtEl>
                                        <p:attrNameLst>
                                          <p:attrName>style.visibility</p:attrName>
                                        </p:attrNameLst>
                                      </p:cBhvr>
                                      <p:to>
                                        <p:strVal val="visible"/>
                                      </p:to>
                                    </p:set>
                                    <p:animEffect transition="in" filter="wipe(left)">
                                      <p:cBhvr>
                                        <p:cTn id="12" dur="300"/>
                                        <p:tgtEl>
                                          <p:spTgt spid="6452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9938"/>
                                        </p:tgtEl>
                                        <p:attrNameLst>
                                          <p:attrName>style.visibility</p:attrName>
                                        </p:attrNameLst>
                                      </p:cBhvr>
                                      <p:to>
                                        <p:strVal val="visible"/>
                                      </p:to>
                                    </p:set>
                                    <p:anim calcmode="lin" valueType="num">
                                      <p:cBhvr additive="base">
                                        <p:cTn id="17" dur="500" fill="hold"/>
                                        <p:tgtEl>
                                          <p:spTgt spid="39938"/>
                                        </p:tgtEl>
                                        <p:attrNameLst>
                                          <p:attrName>ppt_x</p:attrName>
                                        </p:attrNameLst>
                                      </p:cBhvr>
                                      <p:tavLst>
                                        <p:tav tm="0">
                                          <p:val>
                                            <p:strVal val="1+#ppt_w/2"/>
                                          </p:val>
                                        </p:tav>
                                        <p:tav tm="100000">
                                          <p:val>
                                            <p:strVal val="#ppt_x"/>
                                          </p:val>
                                        </p:tav>
                                      </p:tavLst>
                                    </p:anim>
                                    <p:anim calcmode="lin" valueType="num">
                                      <p:cBhvr additive="base">
                                        <p:cTn id="18" dur="500" fill="hold"/>
                                        <p:tgtEl>
                                          <p:spTgt spid="3993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ppt_w/2"/>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64523"/>
                                        </p:tgtEl>
                                        <p:attrNameLst>
                                          <p:attrName>style.visibility</p:attrName>
                                        </p:attrNameLst>
                                      </p:cBhvr>
                                      <p:to>
                                        <p:strVal val="visible"/>
                                      </p:to>
                                    </p:set>
                                    <p:animEffect transition="in" filter="wipe(left)">
                                      <p:cBhvr>
                                        <p:cTn id="39" dur="300"/>
                                        <p:tgtEl>
                                          <p:spTgt spid="6452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64516"/>
                                        </p:tgtEl>
                                        <p:attrNameLst>
                                          <p:attrName>style.visibility</p:attrName>
                                        </p:attrNameLst>
                                      </p:cBhvr>
                                      <p:to>
                                        <p:strVal val="visible"/>
                                      </p:to>
                                    </p:set>
                                    <p:animEffect transition="in" filter="wipe(left)">
                                      <p:cBhvr>
                                        <p:cTn id="44" dur="3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20" grpId="0" autoUpdateAnimBg="0"/>
      <p:bldP spid="64521" grpId="0" autoUpdateAnimBg="0"/>
      <p:bldP spid="64523" grpId="0" autoUpdateAnimBg="0"/>
      <p:bldP spid="14" grpId="0" animBg="1" autoUpdateAnimBg="0"/>
      <p:bldP spid="15"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F4FE46D6-5E0E-4F34-931B-BF760CC80063}" type="slidenum">
              <a:rPr kumimoji="0" lang="zh-CN" altLang="en-US" sz="2000" i="0" smtClean="0">
                <a:solidFill>
                  <a:srgbClr val="0000FF"/>
                </a:solidFill>
              </a:rPr>
            </a:fld>
            <a:endParaRPr kumimoji="0" lang="en-US" altLang="zh-CN" sz="2000" i="0" smtClean="0">
              <a:solidFill>
                <a:srgbClr val="0000FF"/>
              </a:solidFill>
            </a:endParaRPr>
          </a:p>
        </p:txBody>
      </p:sp>
      <p:sp>
        <p:nvSpPr>
          <p:cNvPr id="79876" name="Text Box 1028"/>
          <p:cNvSpPr txBox="1">
            <a:spLocks noChangeArrowheads="1"/>
          </p:cNvSpPr>
          <p:nvPr/>
        </p:nvSpPr>
        <p:spPr bwMode="auto">
          <a:xfrm>
            <a:off x="670583" y="1007256"/>
            <a:ext cx="749688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zh-CN" altLang="en-US" b="1" i="0" dirty="0"/>
              <a:t>            </a:t>
            </a:r>
            <a:r>
              <a:rPr lang="zh-CN" altLang="en-US" sz="2800" b="1" i="0" dirty="0"/>
              <a:t>评定时螺旋线总偏差</a:t>
            </a:r>
            <a:r>
              <a:rPr lang="en-US" altLang="zh-CN" sz="2800" b="1" i="0" dirty="0"/>
              <a:t>Δ</a:t>
            </a:r>
            <a:r>
              <a:rPr lang="en-US" altLang="zh-CN" sz="2800" b="1" dirty="0"/>
              <a:t>F</a:t>
            </a:r>
            <a:r>
              <a:rPr lang="en-US" altLang="zh-CN" sz="2800" b="1" i="0" baseline="-25000" dirty="0"/>
              <a:t>β</a:t>
            </a:r>
            <a:r>
              <a:rPr lang="zh-CN" altLang="en-US" sz="2800" dirty="0"/>
              <a:t> </a:t>
            </a:r>
            <a:r>
              <a:rPr lang="zh-CN" altLang="en-US" sz="2800" b="1" i="0" dirty="0"/>
              <a:t>，应在被测齿轮圆周上均布地测量三个轮齿或更多的轮齿左、右齿面的</a:t>
            </a:r>
            <a:r>
              <a:rPr lang="en-US" altLang="zh-CN" sz="2800" b="1" dirty="0"/>
              <a:t>ΔF</a:t>
            </a:r>
            <a:r>
              <a:rPr lang="en-US" altLang="zh-CN" sz="2800" b="1" i="0" baseline="-25000" dirty="0"/>
              <a:t>β </a:t>
            </a:r>
            <a:r>
              <a:rPr lang="zh-CN" altLang="en-US" sz="2800" b="1" i="0" baseline="-25000" dirty="0"/>
              <a:t>，</a:t>
            </a:r>
            <a:r>
              <a:rPr lang="zh-CN" altLang="en-US" sz="2800" b="1" i="0" dirty="0"/>
              <a:t>其中  </a:t>
            </a:r>
            <a:r>
              <a:rPr lang="en-US" altLang="zh-CN" sz="2800" b="1" dirty="0"/>
              <a:t>ΔF</a:t>
            </a:r>
            <a:r>
              <a:rPr lang="en-US" altLang="zh-CN" sz="2800" b="1" i="0" baseline="-25000" dirty="0"/>
              <a:t>βmax</a:t>
            </a:r>
            <a:r>
              <a:rPr lang="zh-CN" altLang="en-US" sz="2800" b="1" i="0" dirty="0"/>
              <a:t>为被测齿轮的螺旋线总偏差</a:t>
            </a:r>
            <a:r>
              <a:rPr lang="en-US" altLang="zh-CN" sz="2800" b="1" i="0" dirty="0"/>
              <a:t>Δ</a:t>
            </a:r>
            <a:r>
              <a:rPr lang="en-US" altLang="zh-CN" sz="2800" b="1" dirty="0"/>
              <a:t>F</a:t>
            </a:r>
            <a:r>
              <a:rPr lang="en-US" altLang="zh-CN" sz="2800" b="1" i="0" baseline="-25000" dirty="0"/>
              <a:t>β</a:t>
            </a:r>
            <a:r>
              <a:rPr lang="zh-CN" altLang="en-US" sz="2800" dirty="0"/>
              <a:t> 。</a:t>
            </a:r>
            <a:endParaRPr lang="zh-CN" altLang="en-US" sz="2800" b="1" i="0" dirty="0"/>
          </a:p>
        </p:txBody>
      </p:sp>
      <p:pic>
        <p:nvPicPr>
          <p:cNvPr id="25642" name="Picture 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22004" y="3982854"/>
            <a:ext cx="5193714" cy="112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strips(downLeft)">
                                      <p:cBhvr>
                                        <p:cTn id="7" dur="500"/>
                                        <p:tgtEl>
                                          <p:spTgt spid="798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642"/>
                                        </p:tgtEl>
                                        <p:attrNameLst>
                                          <p:attrName>style.visibility</p:attrName>
                                        </p:attrNameLst>
                                      </p:cBhvr>
                                      <p:to>
                                        <p:strVal val="visible"/>
                                      </p:to>
                                    </p:set>
                                    <p:animEffect transition="in" filter="wipe(left)">
                                      <p:cBhvr>
                                        <p:cTn id="12" dur="500"/>
                                        <p:tgtEl>
                                          <p:spTgt spid="25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86A5DC4F-8D0B-4D8E-B190-8A409F632398}" type="slidenum">
              <a:rPr kumimoji="0" lang="zh-CN" altLang="en-US" sz="2000" i="0" smtClean="0">
                <a:solidFill>
                  <a:srgbClr val="0000FF"/>
                </a:solidFill>
              </a:rPr>
            </a:fld>
            <a:endParaRPr kumimoji="0" lang="en-US" altLang="zh-CN" sz="2000" i="0" smtClean="0">
              <a:solidFill>
                <a:srgbClr val="0000FF"/>
              </a:solidFill>
            </a:endParaRPr>
          </a:p>
        </p:txBody>
      </p:sp>
      <p:sp>
        <p:nvSpPr>
          <p:cNvPr id="11266" name="Text Box 2"/>
          <p:cNvSpPr txBox="1">
            <a:spLocks noChangeArrowheads="1"/>
          </p:cNvSpPr>
          <p:nvPr/>
        </p:nvSpPr>
        <p:spPr bwMode="auto">
          <a:xfrm>
            <a:off x="864565" y="375852"/>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 4. </a:t>
            </a:r>
            <a:r>
              <a:rPr lang="zh-CN" altLang="en-US" b="1" i="0" dirty="0">
                <a:latin typeface="宋体" panose="02010600030101010101" pitchFamily="2" charset="-122"/>
              </a:rPr>
              <a:t>齿轮侧隙的必检参数</a:t>
            </a:r>
            <a:r>
              <a:rPr lang="zh-CN" altLang="en-US" b="1" i="0" dirty="0"/>
              <a:t> </a:t>
            </a:r>
            <a:endParaRPr lang="zh-CN" altLang="en-US" b="1" i="0" dirty="0"/>
          </a:p>
        </p:txBody>
      </p:sp>
      <p:sp>
        <p:nvSpPr>
          <p:cNvPr id="11267" name="Text Box 3"/>
          <p:cNvSpPr txBox="1">
            <a:spLocks noChangeArrowheads="1"/>
          </p:cNvSpPr>
          <p:nvPr/>
        </p:nvSpPr>
        <p:spPr bwMode="auto">
          <a:xfrm>
            <a:off x="1026929" y="801302"/>
            <a:ext cx="7810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i="0" dirty="0"/>
              <a:t>(1) </a:t>
            </a:r>
            <a:r>
              <a:rPr lang="zh-CN" altLang="en-US" b="1" i="0" dirty="0">
                <a:latin typeface="宋体" panose="02010600030101010101" pitchFamily="2" charset="-122"/>
              </a:rPr>
              <a:t>齿厚偏差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sn</a:t>
            </a:r>
            <a:r>
              <a:rPr lang="zh-CN" altLang="en-US" b="1" i="0" dirty="0"/>
              <a:t>(上偏差</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sns</a:t>
            </a:r>
            <a:r>
              <a:rPr lang="zh-CN" altLang="en-US" b="1" i="0" dirty="0">
                <a:latin typeface="宋体" panose="02010600030101010101" pitchFamily="2" charset="-122"/>
              </a:rPr>
              <a:t>、下偏差</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sni</a:t>
            </a:r>
            <a:r>
              <a:rPr lang="zh-CN" altLang="en-US" b="1" i="0" dirty="0"/>
              <a:t>) (</a:t>
            </a:r>
            <a:r>
              <a:rPr lang="en-US" altLang="zh-CN" b="1" i="0" dirty="0"/>
              <a:t> </a:t>
            </a:r>
            <a:r>
              <a:rPr lang="zh-CN" altLang="en-US" b="1" i="0" dirty="0"/>
              <a:t>图10.10)</a:t>
            </a:r>
            <a:endParaRPr lang="zh-CN" altLang="en-US" b="1" i="0" dirty="0"/>
          </a:p>
        </p:txBody>
      </p:sp>
      <p:sp>
        <p:nvSpPr>
          <p:cNvPr id="11288" name="Text Box 24"/>
          <p:cNvSpPr txBox="1">
            <a:spLocks noChangeArrowheads="1"/>
          </p:cNvSpPr>
          <p:nvPr/>
        </p:nvSpPr>
        <p:spPr bwMode="auto">
          <a:xfrm>
            <a:off x="1308728" y="6086494"/>
            <a:ext cx="65391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i="0" dirty="0" err="1">
                <a:solidFill>
                  <a:srgbClr val="FF0000"/>
                </a:solidFill>
                <a:cs typeface="Times New Roman" panose="02020603050405020304" pitchFamily="18" charset="0"/>
              </a:rPr>
              <a:t>Δ</a:t>
            </a:r>
            <a:r>
              <a:rPr lang="en-US" altLang="zh-CN" b="1" dirty="0" err="1">
                <a:solidFill>
                  <a:srgbClr val="FF0000"/>
                </a:solidFill>
                <a:cs typeface="Times New Roman" panose="02020603050405020304" pitchFamily="18" charset="0"/>
              </a:rPr>
              <a:t>E</a:t>
            </a:r>
            <a:r>
              <a:rPr lang="en-US" altLang="zh-CN" b="1" i="0" baseline="-25000" dirty="0" err="1">
                <a:solidFill>
                  <a:srgbClr val="FF0000"/>
                </a:solidFill>
                <a:cs typeface="Times New Roman" panose="02020603050405020304" pitchFamily="18" charset="0"/>
              </a:rPr>
              <a:t>sn</a:t>
            </a:r>
            <a:r>
              <a:rPr lang="zh-CN" altLang="en-US" b="1" i="0" dirty="0"/>
              <a:t> </a:t>
            </a:r>
            <a:r>
              <a:rPr lang="en-US" altLang="zh-CN" b="1" i="0" dirty="0" smtClean="0"/>
              <a:t>—  </a:t>
            </a:r>
            <a:r>
              <a:rPr lang="zh-CN" altLang="en-US" b="1" i="0" dirty="0" smtClean="0"/>
              <a:t>一般</a:t>
            </a:r>
            <a:r>
              <a:rPr lang="zh-CN" altLang="en-US" b="1" i="0" dirty="0"/>
              <a:t>应用于大模数齿轮侧隙的评定。  </a:t>
            </a:r>
            <a:endParaRPr lang="zh-CN" altLang="en-US" b="1" i="0" dirty="0"/>
          </a:p>
        </p:txBody>
      </p:sp>
      <p:sp>
        <p:nvSpPr>
          <p:cNvPr id="11358" name="Text Box 94"/>
          <p:cNvSpPr txBox="1">
            <a:spLocks noChangeArrowheads="1"/>
          </p:cNvSpPr>
          <p:nvPr/>
        </p:nvSpPr>
        <p:spPr bwMode="auto">
          <a:xfrm>
            <a:off x="526933" y="1261677"/>
            <a:ext cx="76549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i="0" dirty="0"/>
              <a:t>        </a:t>
            </a:r>
            <a:r>
              <a:rPr lang="zh-CN" altLang="en-US" b="1" i="0" dirty="0">
                <a:latin typeface="宋体" panose="02010600030101010101" pitchFamily="2" charset="-122"/>
              </a:rPr>
              <a:t>齿厚偏差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sn</a:t>
            </a:r>
            <a:r>
              <a:rPr lang="zh-CN" altLang="en-US" b="1" i="0" dirty="0">
                <a:cs typeface="Times New Roman" panose="02020603050405020304" pitchFamily="18" charset="0"/>
              </a:rPr>
              <a:t>是指在分度圆柱面上，实际齿厚与公称齿厚之差。</a:t>
            </a:r>
            <a:endParaRPr lang="zh-CN" altLang="en-US" b="1" i="0" dirty="0"/>
          </a:p>
        </p:txBody>
      </p:sp>
      <p:pic>
        <p:nvPicPr>
          <p:cNvPr id="26813" name="Picture 18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55857" y="1806874"/>
            <a:ext cx="3115785" cy="372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18" name="Picture 1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456" y="2102995"/>
            <a:ext cx="2751577" cy="56956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19" name="Picture 1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135" y="2836209"/>
            <a:ext cx="3124095" cy="145171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20" name="Picture 1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135" y="4461917"/>
            <a:ext cx="3699901" cy="80255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21" name="Picture 1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6928" y="5423159"/>
            <a:ext cx="4981575" cy="514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963270" y="3400158"/>
            <a:ext cx="648070" cy="707886"/>
          </a:xfrm>
          <a:prstGeom prst="rect">
            <a:avLst/>
          </a:prstGeom>
          <a:noFill/>
        </p:spPr>
        <p:txBody>
          <a:bodyPr wrap="square" rtlCol="0">
            <a:spAutoFit/>
          </a:bodyPr>
          <a:lstStyle/>
          <a:p>
            <a:r>
              <a:rPr lang="zh-CN" altLang="en-US" sz="4000" b="1" i="0" dirty="0" smtClean="0">
                <a:solidFill>
                  <a:srgbClr val="FF0000"/>
                </a:solidFill>
              </a:rPr>
              <a:t>？</a:t>
            </a:r>
            <a:endParaRPr lang="zh-CN" altLang="en-US" sz="4000" b="1" i="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wipe(left)">
                                      <p:cBhvr>
                                        <p:cTn id="12" dur="5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26813"/>
                                        </p:tgtEl>
                                        <p:attrNameLst>
                                          <p:attrName>style.visibility</p:attrName>
                                        </p:attrNameLst>
                                      </p:cBhvr>
                                      <p:to>
                                        <p:strVal val="visible"/>
                                      </p:to>
                                    </p:set>
                                    <p:anim calcmode="lin" valueType="num">
                                      <p:cBhvr additive="base">
                                        <p:cTn id="17" dur="500" fill="hold"/>
                                        <p:tgtEl>
                                          <p:spTgt spid="26813"/>
                                        </p:tgtEl>
                                        <p:attrNameLst>
                                          <p:attrName>ppt_x</p:attrName>
                                        </p:attrNameLst>
                                      </p:cBhvr>
                                      <p:tavLst>
                                        <p:tav tm="0">
                                          <p:val>
                                            <p:strVal val="1+#ppt_w/2"/>
                                          </p:val>
                                        </p:tav>
                                        <p:tav tm="100000">
                                          <p:val>
                                            <p:strVal val="#ppt_x"/>
                                          </p:val>
                                        </p:tav>
                                      </p:tavLst>
                                    </p:anim>
                                    <p:anim calcmode="lin" valueType="num">
                                      <p:cBhvr additive="base">
                                        <p:cTn id="18" dur="500" fill="hold"/>
                                        <p:tgtEl>
                                          <p:spTgt spid="268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358"/>
                                        </p:tgtEl>
                                        <p:attrNameLst>
                                          <p:attrName>style.visibility</p:attrName>
                                        </p:attrNameLst>
                                      </p:cBhvr>
                                      <p:to>
                                        <p:strVal val="visible"/>
                                      </p:to>
                                    </p:set>
                                    <p:animEffect transition="in" filter="wipe(left)">
                                      <p:cBhvr>
                                        <p:cTn id="23" dur="500"/>
                                        <p:tgtEl>
                                          <p:spTgt spid="1135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6818"/>
                                        </p:tgtEl>
                                        <p:attrNameLst>
                                          <p:attrName>style.visibility</p:attrName>
                                        </p:attrNameLst>
                                      </p:cBhvr>
                                      <p:to>
                                        <p:strVal val="visible"/>
                                      </p:to>
                                    </p:set>
                                    <p:animEffect transition="in" filter="wipe(left)">
                                      <p:cBhvr>
                                        <p:cTn id="28" dur="500"/>
                                        <p:tgtEl>
                                          <p:spTgt spid="268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6819"/>
                                        </p:tgtEl>
                                        <p:attrNameLst>
                                          <p:attrName>style.visibility</p:attrName>
                                        </p:attrNameLst>
                                      </p:cBhvr>
                                      <p:to>
                                        <p:strVal val="visible"/>
                                      </p:to>
                                    </p:set>
                                    <p:animEffect transition="in" filter="wipe(left)">
                                      <p:cBhvr>
                                        <p:cTn id="33" dur="500"/>
                                        <p:tgtEl>
                                          <p:spTgt spid="268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6820"/>
                                        </p:tgtEl>
                                        <p:attrNameLst>
                                          <p:attrName>style.visibility</p:attrName>
                                        </p:attrNameLst>
                                      </p:cBhvr>
                                      <p:to>
                                        <p:strVal val="visible"/>
                                      </p:to>
                                    </p:set>
                                    <p:animEffect transition="in" filter="wipe(left)">
                                      <p:cBhvr>
                                        <p:cTn id="38" dur="500"/>
                                        <p:tgtEl>
                                          <p:spTgt spid="268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6821"/>
                                        </p:tgtEl>
                                        <p:attrNameLst>
                                          <p:attrName>style.visibility</p:attrName>
                                        </p:attrNameLst>
                                      </p:cBhvr>
                                      <p:to>
                                        <p:strVal val="visible"/>
                                      </p:to>
                                    </p:set>
                                    <p:animEffect transition="in" filter="wipe(left)">
                                      <p:cBhvr>
                                        <p:cTn id="43" dur="500"/>
                                        <p:tgtEl>
                                          <p:spTgt spid="268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288"/>
                                        </p:tgtEl>
                                        <p:attrNameLst>
                                          <p:attrName>style.visibility</p:attrName>
                                        </p:attrNameLst>
                                      </p:cBhvr>
                                      <p:to>
                                        <p:strVal val="visible"/>
                                      </p:to>
                                    </p:set>
                                    <p:animEffect transition="in" filter="wipe(left)">
                                      <p:cBhvr>
                                        <p:cTn id="48"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p:bldP spid="11288" grpId="0"/>
      <p:bldP spid="1135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5C4CF141-CFD7-43D8-85F0-00141EC83135}" type="slidenum">
              <a:rPr kumimoji="0" lang="zh-CN" altLang="en-US" sz="2000" i="0" smtClean="0">
                <a:solidFill>
                  <a:srgbClr val="0000FF"/>
                </a:solidFill>
              </a:rPr>
            </a:fld>
            <a:endParaRPr kumimoji="0" lang="en-US" altLang="zh-CN" sz="2000" i="0" smtClean="0">
              <a:solidFill>
                <a:srgbClr val="0000FF"/>
              </a:solidFill>
            </a:endParaRPr>
          </a:p>
        </p:txBody>
      </p:sp>
      <p:sp>
        <p:nvSpPr>
          <p:cNvPr id="48132" name="Text Box 4"/>
          <p:cNvSpPr txBox="1">
            <a:spLocks noChangeArrowheads="1"/>
          </p:cNvSpPr>
          <p:nvPr/>
        </p:nvSpPr>
        <p:spPr bwMode="auto">
          <a:xfrm>
            <a:off x="1208325" y="208672"/>
            <a:ext cx="75549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(2) 公法线长度偏差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bn</a:t>
            </a:r>
            <a:r>
              <a:rPr lang="zh-CN" altLang="en-US" b="1" i="0" dirty="0"/>
              <a:t>( </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bns</a:t>
            </a:r>
            <a:r>
              <a:rPr lang="zh-CN" altLang="en-US" b="1" i="0" dirty="0">
                <a:latin typeface="宋体" panose="02010600030101010101" pitchFamily="2" charset="-122"/>
              </a:rPr>
              <a:t>、</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bni</a:t>
            </a:r>
            <a:r>
              <a:rPr lang="zh-CN" altLang="en-US" b="1" i="0" dirty="0"/>
              <a:t>) </a:t>
            </a:r>
            <a:r>
              <a:rPr lang="en-US" altLang="zh-CN" b="1" i="0" dirty="0" smtClean="0"/>
              <a:t>[</a:t>
            </a:r>
            <a:r>
              <a:rPr lang="zh-CN" altLang="en-US" b="1" i="0" dirty="0" smtClean="0"/>
              <a:t>图</a:t>
            </a:r>
            <a:r>
              <a:rPr lang="zh-CN" altLang="en-US" b="1" i="0" dirty="0"/>
              <a:t>10.</a:t>
            </a:r>
            <a:r>
              <a:rPr lang="zh-CN" altLang="en-US" b="1" i="0" dirty="0" smtClean="0"/>
              <a:t>22</a:t>
            </a:r>
            <a:r>
              <a:rPr lang="en-US" altLang="zh-CN" b="1" i="0" dirty="0" smtClean="0"/>
              <a:t>(a</a:t>
            </a:r>
            <a:r>
              <a:rPr lang="zh-CN" altLang="en-US" b="1" i="0" dirty="0" smtClean="0"/>
              <a:t>)</a:t>
            </a:r>
            <a:r>
              <a:rPr lang="en-US" altLang="zh-CN" sz="2800" b="1" i="0" dirty="0"/>
              <a:t>]</a:t>
            </a:r>
            <a:endParaRPr lang="zh-CN" altLang="en-US" b="1" i="0" dirty="0"/>
          </a:p>
        </p:txBody>
      </p:sp>
      <p:sp>
        <p:nvSpPr>
          <p:cNvPr id="48135" name="Text Box 7"/>
          <p:cNvSpPr txBox="1">
            <a:spLocks noChangeArrowheads="1"/>
          </p:cNvSpPr>
          <p:nvPr/>
        </p:nvSpPr>
        <p:spPr bwMode="auto">
          <a:xfrm>
            <a:off x="1253704" y="5405708"/>
            <a:ext cx="66913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i="0" dirty="0" err="1">
                <a:solidFill>
                  <a:srgbClr val="FF0000"/>
                </a:solidFill>
                <a:cs typeface="Times New Roman" panose="02020603050405020304" pitchFamily="18" charset="0"/>
              </a:rPr>
              <a:t>Δ</a:t>
            </a:r>
            <a:r>
              <a:rPr lang="en-US" altLang="zh-CN" b="1" dirty="0" err="1">
                <a:solidFill>
                  <a:srgbClr val="FF0000"/>
                </a:solidFill>
                <a:cs typeface="Times New Roman" panose="02020603050405020304" pitchFamily="18" charset="0"/>
              </a:rPr>
              <a:t>E</a:t>
            </a:r>
            <a:r>
              <a:rPr lang="en-US" altLang="zh-CN" b="1" i="0" baseline="-25000" dirty="0" err="1">
                <a:solidFill>
                  <a:srgbClr val="FF0000"/>
                </a:solidFill>
                <a:cs typeface="Times New Roman" panose="02020603050405020304" pitchFamily="18" charset="0"/>
              </a:rPr>
              <a:t>bn</a:t>
            </a:r>
            <a:r>
              <a:rPr lang="en-US" altLang="zh-CN" b="1" i="0" baseline="-25000" dirty="0">
                <a:solidFill>
                  <a:srgbClr val="FF0000"/>
                </a:solidFill>
                <a:cs typeface="Times New Roman" panose="02020603050405020304" pitchFamily="18" charset="0"/>
              </a:rPr>
              <a:t> </a:t>
            </a:r>
            <a:r>
              <a:rPr lang="en-US" altLang="zh-CN" b="1" i="0" baseline="-25000" dirty="0">
                <a:cs typeface="Times New Roman" panose="02020603050405020304" pitchFamily="18" charset="0"/>
              </a:rPr>
              <a:t> </a:t>
            </a:r>
            <a:r>
              <a:rPr lang="zh-CN" altLang="en-US" b="1" i="0" dirty="0"/>
              <a:t> </a:t>
            </a:r>
            <a:r>
              <a:rPr lang="en-US" altLang="zh-CN" b="1" i="0" dirty="0" smtClean="0"/>
              <a:t>— </a:t>
            </a:r>
            <a:r>
              <a:rPr lang="zh-CN" altLang="en-US" b="1" i="0" dirty="0" smtClean="0"/>
              <a:t>一般</a:t>
            </a:r>
            <a:r>
              <a:rPr lang="zh-CN" altLang="en-US" b="1" i="0" dirty="0"/>
              <a:t>应用于中小模数齿轮的侧隙评定。 </a:t>
            </a:r>
            <a:endParaRPr lang="zh-CN" altLang="en-US" b="1" i="0" dirty="0"/>
          </a:p>
        </p:txBody>
      </p:sp>
      <p:sp>
        <p:nvSpPr>
          <p:cNvPr id="48139" name="Rectangle 11"/>
          <p:cNvSpPr>
            <a:spLocks noChangeArrowheads="1"/>
          </p:cNvSpPr>
          <p:nvPr/>
        </p:nvSpPr>
        <p:spPr bwMode="auto">
          <a:xfrm>
            <a:off x="1183562" y="2784311"/>
            <a:ext cx="30130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5000"/>
              </a:spcBef>
            </a:pPr>
            <a:r>
              <a:rPr lang="zh-CN" altLang="en-US" b="1" i="0" dirty="0"/>
              <a:t>式中  </a:t>
            </a:r>
            <a:r>
              <a:rPr lang="en-US" altLang="zh-CN" b="1" dirty="0" smtClean="0"/>
              <a:t>k </a:t>
            </a:r>
            <a:r>
              <a:rPr lang="en-US" altLang="zh-CN" b="1" i="0" dirty="0" smtClean="0"/>
              <a:t>= </a:t>
            </a:r>
            <a:r>
              <a:rPr lang="en-US" altLang="zh-CN" b="1" dirty="0" smtClean="0"/>
              <a:t>z </a:t>
            </a:r>
            <a:r>
              <a:rPr lang="en-US" altLang="zh-CN" b="1" i="0" dirty="0" smtClean="0"/>
              <a:t>/ 9+0.5 （</a:t>
            </a:r>
            <a:r>
              <a:rPr lang="zh-CN" altLang="en-US" b="1" i="0" dirty="0"/>
              <a:t>取整数） </a:t>
            </a:r>
            <a:endParaRPr lang="zh-CN" altLang="en-US" b="1" i="0" dirty="0"/>
          </a:p>
        </p:txBody>
      </p:sp>
      <p:pic>
        <p:nvPicPr>
          <p:cNvPr id="27661" name="Picture 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14674" y="423151"/>
            <a:ext cx="4475229" cy="2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48" name="Text Box 20"/>
          <p:cNvSpPr txBox="1">
            <a:spLocks noChangeArrowheads="1"/>
          </p:cNvSpPr>
          <p:nvPr/>
        </p:nvSpPr>
        <p:spPr bwMode="auto">
          <a:xfrm>
            <a:off x="511365" y="703126"/>
            <a:ext cx="771048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        公法线长度偏差</a:t>
            </a:r>
            <a:r>
              <a:rPr lang="en-US" altLang="zh-CN" b="1" i="0" dirty="0" err="1">
                <a:cs typeface="Times New Roman" panose="02020603050405020304" pitchFamily="18" charset="0"/>
              </a:rPr>
              <a:t>Δ</a:t>
            </a:r>
            <a:r>
              <a:rPr lang="en-US" altLang="zh-CN" b="1" dirty="0" err="1">
                <a:cs typeface="Times New Roman" panose="02020603050405020304" pitchFamily="18" charset="0"/>
              </a:rPr>
              <a:t>E</a:t>
            </a:r>
            <a:r>
              <a:rPr lang="en-US" altLang="zh-CN" b="1" i="0" baseline="-25000" dirty="0" err="1">
                <a:cs typeface="Times New Roman" panose="02020603050405020304" pitchFamily="18" charset="0"/>
              </a:rPr>
              <a:t>bn</a:t>
            </a:r>
            <a:r>
              <a:rPr lang="zh-CN" altLang="en-US" b="1" i="0" dirty="0">
                <a:cs typeface="Times New Roman" panose="02020603050405020304" pitchFamily="18" charset="0"/>
              </a:rPr>
              <a:t>是指实际公法线长度与公称公法线长度之</a:t>
            </a:r>
            <a:r>
              <a:rPr lang="zh-CN" altLang="en-US" b="1" i="0" dirty="0" smtClean="0">
                <a:cs typeface="Times New Roman" panose="02020603050405020304" pitchFamily="18" charset="0"/>
              </a:rPr>
              <a:t>差。</a:t>
            </a:r>
            <a:r>
              <a:rPr lang="zh-CN" altLang="en-US" b="1" i="0" dirty="0"/>
              <a:t>一般均布测6次即</a:t>
            </a:r>
            <a:r>
              <a:rPr lang="zh-CN" altLang="en-US" b="1" i="0" dirty="0" smtClean="0"/>
              <a:t>可，见图</a:t>
            </a:r>
            <a:r>
              <a:rPr lang="en-US" altLang="zh-CN" b="1" i="0" dirty="0" smtClean="0"/>
              <a:t>210.22</a:t>
            </a:r>
            <a:r>
              <a:rPr lang="zh-CN" altLang="en-US" b="1" i="0" dirty="0" smtClean="0"/>
              <a:t>（</a:t>
            </a:r>
            <a:r>
              <a:rPr lang="en-US" altLang="zh-CN" b="1" i="0" dirty="0" smtClean="0"/>
              <a:t>a</a:t>
            </a:r>
            <a:r>
              <a:rPr lang="zh-CN" altLang="en-US" b="1" i="0" dirty="0" smtClean="0"/>
              <a:t>）</a:t>
            </a:r>
            <a:endParaRPr lang="zh-CN" altLang="en-US" b="1" i="0" dirty="0"/>
          </a:p>
        </p:txBody>
      </p:sp>
      <p:pic>
        <p:nvPicPr>
          <p:cNvPr id="27782" name="Picture 1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1492" y="2706537"/>
            <a:ext cx="3733800"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9"/>
          <p:cNvSpPr>
            <a:spLocks noChangeArrowheads="1"/>
          </p:cNvSpPr>
          <p:nvPr/>
        </p:nvSpPr>
        <p:spPr bwMode="auto">
          <a:xfrm>
            <a:off x="6815821" y="2269562"/>
            <a:ext cx="950406" cy="615692"/>
          </a:xfrm>
          <a:prstGeom prst="wedgeEllipseCallout">
            <a:avLst>
              <a:gd name="adj1" fmla="val -147910"/>
              <a:gd name="adj2" fmla="val 197590"/>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dirty="0" err="1"/>
              <a:t>W</a:t>
            </a:r>
            <a:r>
              <a:rPr lang="en-US" altLang="zh-CN" b="1" i="0" baseline="-25000" dirty="0" err="1"/>
              <a:t>k</a:t>
            </a:r>
            <a:r>
              <a:rPr lang="en-US" altLang="zh-CN" b="1" baseline="-25000" dirty="0" err="1"/>
              <a:t>a</a:t>
            </a:r>
            <a:endParaRPr lang="en-US" altLang="zh-CN" b="1" baseline="-25000" dirty="0"/>
          </a:p>
        </p:txBody>
      </p:sp>
      <p:pic>
        <p:nvPicPr>
          <p:cNvPr id="27787" name="Picture 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861" y="1475105"/>
            <a:ext cx="2697211" cy="762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789" name="Picture 1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3704" y="2249020"/>
            <a:ext cx="4516340" cy="50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792" name="Picture 1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3704" y="3615308"/>
            <a:ext cx="31527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7782"/>
                                        </p:tgtEl>
                                        <p:attrNameLst>
                                          <p:attrName>style.visibility</p:attrName>
                                        </p:attrNameLst>
                                      </p:cBhvr>
                                      <p:to>
                                        <p:strVal val="visible"/>
                                      </p:to>
                                    </p:set>
                                    <p:anim calcmode="lin" valueType="num">
                                      <p:cBhvr additive="base">
                                        <p:cTn id="12" dur="500" fill="hold"/>
                                        <p:tgtEl>
                                          <p:spTgt spid="27782"/>
                                        </p:tgtEl>
                                        <p:attrNameLst>
                                          <p:attrName>ppt_x</p:attrName>
                                        </p:attrNameLst>
                                      </p:cBhvr>
                                      <p:tavLst>
                                        <p:tav tm="0">
                                          <p:val>
                                            <p:strVal val="1+#ppt_w/2"/>
                                          </p:val>
                                        </p:tav>
                                        <p:tav tm="100000">
                                          <p:val>
                                            <p:strVal val="#ppt_x"/>
                                          </p:val>
                                        </p:tav>
                                      </p:tavLst>
                                    </p:anim>
                                    <p:anim calcmode="lin" valueType="num">
                                      <p:cBhvr additive="base">
                                        <p:cTn id="13" dur="500" fill="hold"/>
                                        <p:tgtEl>
                                          <p:spTgt spid="2778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8148"/>
                                        </p:tgtEl>
                                        <p:attrNameLst>
                                          <p:attrName>style.visibility</p:attrName>
                                        </p:attrNameLst>
                                      </p:cBhvr>
                                      <p:to>
                                        <p:strVal val="visible"/>
                                      </p:to>
                                    </p:set>
                                    <p:animEffect transition="in" filter="wipe(left)">
                                      <p:cBhvr>
                                        <p:cTn id="18" dur="500"/>
                                        <p:tgtEl>
                                          <p:spTgt spid="48148"/>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ppt_w/2"/>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7787"/>
                                        </p:tgtEl>
                                        <p:attrNameLst>
                                          <p:attrName>style.visibility</p:attrName>
                                        </p:attrNameLst>
                                      </p:cBhvr>
                                      <p:to>
                                        <p:strVal val="visible"/>
                                      </p:to>
                                    </p:set>
                                    <p:animEffect transition="in" filter="wipe(left)">
                                      <p:cBhvr>
                                        <p:cTn id="31" dur="500"/>
                                        <p:tgtEl>
                                          <p:spTgt spid="2778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7789"/>
                                        </p:tgtEl>
                                        <p:attrNameLst>
                                          <p:attrName>style.visibility</p:attrName>
                                        </p:attrNameLst>
                                      </p:cBhvr>
                                      <p:to>
                                        <p:strVal val="visible"/>
                                      </p:to>
                                    </p:set>
                                    <p:animEffect transition="in" filter="wipe(left)">
                                      <p:cBhvr>
                                        <p:cTn id="36" dur="500"/>
                                        <p:tgtEl>
                                          <p:spTgt spid="2778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48139"/>
                                        </p:tgtEl>
                                        <p:attrNameLst>
                                          <p:attrName>style.visibility</p:attrName>
                                        </p:attrNameLst>
                                      </p:cBhvr>
                                      <p:to>
                                        <p:strVal val="visible"/>
                                      </p:to>
                                    </p:set>
                                    <p:animEffect transition="in" filter="wipe(left)">
                                      <p:cBhvr>
                                        <p:cTn id="41" dur="300"/>
                                        <p:tgtEl>
                                          <p:spTgt spid="4813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7792"/>
                                        </p:tgtEl>
                                        <p:attrNameLst>
                                          <p:attrName>style.visibility</p:attrName>
                                        </p:attrNameLst>
                                      </p:cBhvr>
                                      <p:to>
                                        <p:strVal val="visible"/>
                                      </p:to>
                                    </p:set>
                                    <p:animEffect transition="in" filter="wipe(left)">
                                      <p:cBhvr>
                                        <p:cTn id="46" dur="500"/>
                                        <p:tgtEl>
                                          <p:spTgt spid="2779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48135"/>
                                        </p:tgtEl>
                                        <p:attrNameLst>
                                          <p:attrName>style.visibility</p:attrName>
                                        </p:attrNameLst>
                                      </p:cBhvr>
                                      <p:to>
                                        <p:strVal val="visible"/>
                                      </p:to>
                                    </p:set>
                                    <p:animEffect transition="in" filter="wipe(left)">
                                      <p:cBhvr>
                                        <p:cTn id="51" dur="300"/>
                                        <p:tgtEl>
                                          <p:spTgt spid="48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5" grpId="0" autoUpdateAnimBg="0"/>
      <p:bldP spid="48139" grpId="0" autoUpdateAnimBg="0"/>
      <p:bldP spid="48148" grpId="0" autoUpdateAnimBg="0"/>
      <p:bldP spid="21"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2336A593-F38A-4A69-BF4C-AAA5E122DBDB}" type="slidenum">
              <a:rPr kumimoji="0" lang="zh-CN" altLang="en-US" sz="2000" i="0" smtClean="0">
                <a:solidFill>
                  <a:srgbClr val="0000FF"/>
                </a:solidFill>
              </a:rPr>
            </a:fld>
            <a:endParaRPr kumimoji="0" lang="en-US" altLang="zh-CN" sz="2000" i="0" smtClean="0">
              <a:solidFill>
                <a:srgbClr val="0000FF"/>
              </a:solidFill>
            </a:endParaRPr>
          </a:p>
        </p:txBody>
      </p:sp>
      <p:sp>
        <p:nvSpPr>
          <p:cNvPr id="67588" name="Text Box 4"/>
          <p:cNvSpPr txBox="1">
            <a:spLocks noChangeArrowheads="1"/>
          </p:cNvSpPr>
          <p:nvPr/>
        </p:nvSpPr>
        <p:spPr bwMode="auto">
          <a:xfrm>
            <a:off x="2076450" y="317500"/>
            <a:ext cx="31432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3200" b="1" i="0" dirty="0"/>
              <a:t>小     </a:t>
            </a:r>
            <a:r>
              <a:rPr lang="zh-CN" altLang="en-US" sz="3200" b="1" i="0" dirty="0" smtClean="0"/>
              <a:t>    </a:t>
            </a:r>
            <a:r>
              <a:rPr lang="zh-CN" altLang="en-US" sz="3200" b="1" i="0" dirty="0"/>
              <a:t>结</a:t>
            </a:r>
            <a:endParaRPr lang="zh-CN" altLang="en-US" sz="3200" b="1" i="0" dirty="0"/>
          </a:p>
        </p:txBody>
      </p:sp>
      <p:sp>
        <p:nvSpPr>
          <p:cNvPr id="67593" name="Text Box 9"/>
          <p:cNvSpPr txBox="1">
            <a:spLocks noChangeArrowheads="1"/>
          </p:cNvSpPr>
          <p:nvPr/>
        </p:nvSpPr>
        <p:spPr bwMode="auto">
          <a:xfrm>
            <a:off x="2867721" y="2384832"/>
            <a:ext cx="22188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传动平稳性：</a:t>
            </a:r>
            <a:endParaRPr lang="zh-CN" altLang="en-US" b="1" i="0" dirty="0"/>
          </a:p>
        </p:txBody>
      </p:sp>
      <p:sp>
        <p:nvSpPr>
          <p:cNvPr id="67595" name="Text Box 11"/>
          <p:cNvSpPr txBox="1">
            <a:spLocks noChangeArrowheads="1"/>
          </p:cNvSpPr>
          <p:nvPr/>
        </p:nvSpPr>
        <p:spPr bwMode="auto">
          <a:xfrm>
            <a:off x="2846731" y="3416887"/>
            <a:ext cx="31723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载荷分布均匀性：</a:t>
            </a:r>
            <a:endParaRPr lang="zh-CN" altLang="en-US" b="1" i="0" dirty="0"/>
          </a:p>
        </p:txBody>
      </p:sp>
      <p:sp>
        <p:nvSpPr>
          <p:cNvPr id="67597" name="Text Box 13"/>
          <p:cNvSpPr txBox="1">
            <a:spLocks noChangeArrowheads="1"/>
          </p:cNvSpPr>
          <p:nvPr/>
        </p:nvSpPr>
        <p:spPr bwMode="auto">
          <a:xfrm>
            <a:off x="2869949" y="4082551"/>
            <a:ext cx="170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齿轮侧隙：</a:t>
            </a:r>
            <a:endParaRPr lang="zh-CN" altLang="en-US" b="1" i="0" dirty="0"/>
          </a:p>
        </p:txBody>
      </p:sp>
      <p:sp>
        <p:nvSpPr>
          <p:cNvPr id="67599" name="Text Box 15"/>
          <p:cNvSpPr txBox="1">
            <a:spLocks noChangeArrowheads="1"/>
          </p:cNvSpPr>
          <p:nvPr/>
        </p:nvSpPr>
        <p:spPr bwMode="auto">
          <a:xfrm>
            <a:off x="913554" y="5368278"/>
            <a:ext cx="65436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i="0" dirty="0"/>
              <a:t>应</a:t>
            </a:r>
            <a:r>
              <a:rPr lang="zh-CN" altLang="en-US" sz="2800" b="1" i="0" dirty="0" smtClean="0"/>
              <a:t>掌握：必</a:t>
            </a:r>
            <a:r>
              <a:rPr lang="zh-CN" altLang="en-US" sz="2800" b="1" i="0" dirty="0"/>
              <a:t>检参数的名称</a:t>
            </a:r>
            <a:r>
              <a:rPr lang="zh-CN" altLang="en-US" sz="2800" b="1" i="0" dirty="0" smtClean="0"/>
              <a:t>代号及其</a:t>
            </a:r>
            <a:r>
              <a:rPr lang="zh-CN" altLang="en-US" sz="2800" b="1" i="0" dirty="0"/>
              <a:t>含义。</a:t>
            </a:r>
            <a:endParaRPr lang="en-US" altLang="zh-CN" sz="2800" b="1" i="0" dirty="0"/>
          </a:p>
        </p:txBody>
      </p:sp>
      <p:pic>
        <p:nvPicPr>
          <p:cNvPr id="28848" name="Picture 1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37456" y="989420"/>
            <a:ext cx="2974389" cy="986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49" name="Picture 1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6628" y="2061003"/>
            <a:ext cx="3178583" cy="115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50" name="Picture 1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7456" y="3251493"/>
            <a:ext cx="2974389" cy="712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51" name="Picture 1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628" y="3969939"/>
            <a:ext cx="3635217" cy="1187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53" name="Picture 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592" y="1173895"/>
            <a:ext cx="2239369" cy="360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54" name="Picture 18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4388" y="1259891"/>
            <a:ext cx="227647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7588"/>
                                        </p:tgtEl>
                                        <p:attrNameLst>
                                          <p:attrName>style.visibility</p:attrName>
                                        </p:attrNameLst>
                                      </p:cBhvr>
                                      <p:to>
                                        <p:strVal val="visible"/>
                                      </p:to>
                                    </p:set>
                                    <p:animEffect transition="in" filter="wipe(left)">
                                      <p:cBhvr>
                                        <p:cTn id="7" dur="300"/>
                                        <p:tgtEl>
                                          <p:spTgt spid="675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8853"/>
                                        </p:tgtEl>
                                        <p:attrNameLst>
                                          <p:attrName>style.visibility</p:attrName>
                                        </p:attrNameLst>
                                      </p:cBhvr>
                                      <p:to>
                                        <p:strVal val="visible"/>
                                      </p:to>
                                    </p:set>
                                    <p:animEffect transition="in" filter="wipe(up)">
                                      <p:cBhvr>
                                        <p:cTn id="12" dur="500"/>
                                        <p:tgtEl>
                                          <p:spTgt spid="288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854"/>
                                        </p:tgtEl>
                                        <p:attrNameLst>
                                          <p:attrName>style.visibility</p:attrName>
                                        </p:attrNameLst>
                                      </p:cBhvr>
                                      <p:to>
                                        <p:strVal val="visible"/>
                                      </p:to>
                                    </p:set>
                                    <p:animEffect transition="in" filter="wipe(left)">
                                      <p:cBhvr>
                                        <p:cTn id="17" dur="500"/>
                                        <p:tgtEl>
                                          <p:spTgt spid="288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848"/>
                                        </p:tgtEl>
                                        <p:attrNameLst>
                                          <p:attrName>style.visibility</p:attrName>
                                        </p:attrNameLst>
                                      </p:cBhvr>
                                      <p:to>
                                        <p:strVal val="visible"/>
                                      </p:to>
                                    </p:set>
                                    <p:animEffect transition="in" filter="wipe(left)">
                                      <p:cBhvr>
                                        <p:cTn id="22" dur="500"/>
                                        <p:tgtEl>
                                          <p:spTgt spid="288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7593"/>
                                        </p:tgtEl>
                                        <p:attrNameLst>
                                          <p:attrName>style.visibility</p:attrName>
                                        </p:attrNameLst>
                                      </p:cBhvr>
                                      <p:to>
                                        <p:strVal val="visible"/>
                                      </p:to>
                                    </p:set>
                                    <p:animEffect transition="in" filter="wipe(left)">
                                      <p:cBhvr>
                                        <p:cTn id="27" dur="300"/>
                                        <p:tgtEl>
                                          <p:spTgt spid="6759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8849"/>
                                        </p:tgtEl>
                                        <p:attrNameLst>
                                          <p:attrName>style.visibility</p:attrName>
                                        </p:attrNameLst>
                                      </p:cBhvr>
                                      <p:to>
                                        <p:strVal val="visible"/>
                                      </p:to>
                                    </p:set>
                                    <p:animEffect transition="in" filter="wipe(left)">
                                      <p:cBhvr>
                                        <p:cTn id="32" dur="500"/>
                                        <p:tgtEl>
                                          <p:spTgt spid="2884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7595"/>
                                        </p:tgtEl>
                                        <p:attrNameLst>
                                          <p:attrName>style.visibility</p:attrName>
                                        </p:attrNameLst>
                                      </p:cBhvr>
                                      <p:to>
                                        <p:strVal val="visible"/>
                                      </p:to>
                                    </p:set>
                                    <p:animEffect transition="in" filter="wipe(left)">
                                      <p:cBhvr>
                                        <p:cTn id="37" dur="300"/>
                                        <p:tgtEl>
                                          <p:spTgt spid="6759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8850"/>
                                        </p:tgtEl>
                                        <p:attrNameLst>
                                          <p:attrName>style.visibility</p:attrName>
                                        </p:attrNameLst>
                                      </p:cBhvr>
                                      <p:to>
                                        <p:strVal val="visible"/>
                                      </p:to>
                                    </p:set>
                                    <p:animEffect transition="in" filter="wipe(left)">
                                      <p:cBhvr>
                                        <p:cTn id="42" dur="500"/>
                                        <p:tgtEl>
                                          <p:spTgt spid="2885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7597"/>
                                        </p:tgtEl>
                                        <p:attrNameLst>
                                          <p:attrName>style.visibility</p:attrName>
                                        </p:attrNameLst>
                                      </p:cBhvr>
                                      <p:to>
                                        <p:strVal val="visible"/>
                                      </p:to>
                                    </p:set>
                                    <p:animEffect transition="in" filter="wipe(left)">
                                      <p:cBhvr>
                                        <p:cTn id="47" dur="300"/>
                                        <p:tgtEl>
                                          <p:spTgt spid="6759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8851"/>
                                        </p:tgtEl>
                                        <p:attrNameLst>
                                          <p:attrName>style.visibility</p:attrName>
                                        </p:attrNameLst>
                                      </p:cBhvr>
                                      <p:to>
                                        <p:strVal val="visible"/>
                                      </p:to>
                                    </p:set>
                                    <p:animEffect transition="in" filter="wipe(left)">
                                      <p:cBhvr>
                                        <p:cTn id="52" dur="500"/>
                                        <p:tgtEl>
                                          <p:spTgt spid="288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67599"/>
                                        </p:tgtEl>
                                        <p:attrNameLst>
                                          <p:attrName>style.visibility</p:attrName>
                                        </p:attrNameLst>
                                      </p:cBhvr>
                                      <p:to>
                                        <p:strVal val="visible"/>
                                      </p:to>
                                    </p:set>
                                    <p:animEffect transition="in" filter="wipe(left)">
                                      <p:cBhvr>
                                        <p:cTn id="57" dur="300"/>
                                        <p:tgtEl>
                                          <p:spTgt spid="67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utoUpdateAnimBg="0"/>
      <p:bldP spid="67593" grpId="0" autoUpdateAnimBg="0"/>
      <p:bldP spid="67595" grpId="0" autoUpdateAnimBg="0"/>
      <p:bldP spid="67597" grpId="0" autoUpdateAnimBg="0"/>
      <p:bldP spid="6759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CFBFD5AF-62E3-4626-A534-BEB82D8ECE07}" type="slidenum">
              <a:rPr kumimoji="0" lang="zh-CN" altLang="en-US" sz="2000" i="0" smtClean="0">
                <a:solidFill>
                  <a:srgbClr val="0000FF"/>
                </a:solidFill>
              </a:rPr>
            </a:fld>
            <a:endParaRPr kumimoji="0" lang="en-US" altLang="zh-CN" sz="2000" i="0" smtClean="0">
              <a:solidFill>
                <a:srgbClr val="0000FF"/>
              </a:solidFill>
            </a:endParaRPr>
          </a:p>
        </p:txBody>
      </p:sp>
      <p:sp>
        <p:nvSpPr>
          <p:cNvPr id="12290" name="Text Box 2"/>
          <p:cNvSpPr txBox="1">
            <a:spLocks noChangeArrowheads="1"/>
          </p:cNvSpPr>
          <p:nvPr/>
        </p:nvSpPr>
        <p:spPr bwMode="auto">
          <a:xfrm>
            <a:off x="1895475" y="797737"/>
            <a:ext cx="39004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800" b="1" i="0" dirty="0"/>
              <a:t>注 </a:t>
            </a:r>
            <a:r>
              <a:rPr lang="zh-CN" altLang="en-US" sz="2800" b="1" i="0" dirty="0" smtClean="0"/>
              <a:t>        意</a:t>
            </a:r>
            <a:endParaRPr lang="zh-CN" altLang="en-US" sz="2800" b="1" i="0" dirty="0"/>
          </a:p>
        </p:txBody>
      </p:sp>
      <p:sp>
        <p:nvSpPr>
          <p:cNvPr id="12291" name="Text Box 3"/>
          <p:cNvSpPr txBox="1">
            <a:spLocks noChangeArrowheads="1"/>
          </p:cNvSpPr>
          <p:nvPr/>
        </p:nvSpPr>
        <p:spPr bwMode="auto">
          <a:xfrm>
            <a:off x="452438" y="1317612"/>
            <a:ext cx="76898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i="0" dirty="0"/>
              <a:t>         ① </a:t>
            </a:r>
            <a:r>
              <a:rPr lang="zh-CN" altLang="en-US" b="1" i="0" dirty="0">
                <a:latin typeface="宋体" panose="02010600030101010101" pitchFamily="2" charset="-122"/>
              </a:rPr>
              <a:t>必检偏差项目:齿距偏差、齿廓偏差、螺旋线偏差和齿厚偏差（与四项使用要求没有一一对应关系）；</a:t>
            </a:r>
            <a:r>
              <a:rPr lang="zh-CN" altLang="en-US" b="1" i="0" dirty="0"/>
              <a:t> </a:t>
            </a:r>
            <a:endParaRPr lang="zh-CN" altLang="en-US" b="1" i="0" dirty="0"/>
          </a:p>
        </p:txBody>
      </p:sp>
      <p:sp>
        <p:nvSpPr>
          <p:cNvPr id="12292" name="Text Box 4"/>
          <p:cNvSpPr txBox="1">
            <a:spLocks noChangeArrowheads="1"/>
          </p:cNvSpPr>
          <p:nvPr/>
        </p:nvSpPr>
        <p:spPr bwMode="auto">
          <a:xfrm>
            <a:off x="839788" y="2259473"/>
            <a:ext cx="6786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latin typeface="宋体" panose="02010600030101010101" pitchFamily="2" charset="-122"/>
              </a:rPr>
              <a:t>  ② </a:t>
            </a:r>
            <a:r>
              <a:rPr lang="zh-CN" altLang="en-US" b="1" i="0" dirty="0"/>
              <a:t>齿轮的误差、偏差都称</a:t>
            </a:r>
            <a:r>
              <a:rPr lang="zh-CN" altLang="en-US" b="1" i="0" dirty="0">
                <a:solidFill>
                  <a:srgbClr val="FF3300"/>
                </a:solidFill>
              </a:rPr>
              <a:t>偏差</a:t>
            </a:r>
            <a:r>
              <a:rPr lang="zh-CN" altLang="en-US" b="1" i="0" dirty="0"/>
              <a:t>； </a:t>
            </a:r>
            <a:endParaRPr lang="zh-CN" altLang="en-US" b="1" i="0" dirty="0"/>
          </a:p>
        </p:txBody>
      </p:sp>
      <p:sp>
        <p:nvSpPr>
          <p:cNvPr id="12293" name="Text Box 5"/>
          <p:cNvSpPr txBox="1">
            <a:spLocks noChangeArrowheads="1"/>
          </p:cNvSpPr>
          <p:nvPr/>
        </p:nvSpPr>
        <p:spPr bwMode="auto">
          <a:xfrm>
            <a:off x="584200" y="2697450"/>
            <a:ext cx="7983538"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i="0" dirty="0"/>
              <a:t>        </a:t>
            </a:r>
            <a:r>
              <a:rPr lang="zh-CN" altLang="en-US" b="1" i="0" dirty="0">
                <a:latin typeface="宋体" panose="02010600030101010101" pitchFamily="2" charset="-122"/>
              </a:rPr>
              <a:t>③ 为了能从符号上区分偏差与公差、极限偏差（新国标把偏差、公差都称为偏差</a:t>
            </a:r>
            <a:r>
              <a:rPr lang="en-US" altLang="zh-CN" b="1" i="0" dirty="0">
                <a:latin typeface="宋体" panose="02010600030101010101" pitchFamily="2" charset="-122"/>
              </a:rPr>
              <a:t>,</a:t>
            </a:r>
            <a:r>
              <a:rPr lang="zh-CN" altLang="en-US" b="1" i="0" dirty="0">
                <a:latin typeface="宋体" panose="02010600030101010101" pitchFamily="2" charset="-122"/>
              </a:rPr>
              <a:t>称偏差的允许值），在</a:t>
            </a:r>
            <a:r>
              <a:rPr lang="zh-CN" altLang="en-US" b="1" i="0" dirty="0">
                <a:solidFill>
                  <a:srgbClr val="FF3300"/>
                </a:solidFill>
                <a:latin typeface="宋体" panose="02010600030101010101" pitchFamily="2" charset="-122"/>
              </a:rPr>
              <a:t>符号前加 </a:t>
            </a:r>
            <a:r>
              <a:rPr lang="zh-CN" altLang="en-US" b="1" i="0" dirty="0">
                <a:solidFill>
                  <a:srgbClr val="FF3300"/>
                </a:solidFill>
              </a:rPr>
              <a:t>“</a:t>
            </a:r>
            <a:r>
              <a:rPr lang="en-US" altLang="zh-CN" b="1" i="0" dirty="0">
                <a:solidFill>
                  <a:srgbClr val="FF3300"/>
                </a:solidFill>
                <a:latin typeface="宋体" panose="02010600030101010101" pitchFamily="2" charset="-122"/>
              </a:rPr>
              <a:t>Δ</a:t>
            </a:r>
            <a:r>
              <a:rPr lang="zh-CN" altLang="en-US" b="1" i="0" dirty="0">
                <a:solidFill>
                  <a:srgbClr val="FF3300"/>
                </a:solidFill>
                <a:latin typeface="宋体" panose="02010600030101010101" pitchFamily="2" charset="-122"/>
              </a:rPr>
              <a:t> </a:t>
            </a:r>
            <a:r>
              <a:rPr lang="zh-CN" altLang="en-US" b="1" i="0" dirty="0">
                <a:solidFill>
                  <a:srgbClr val="FF3300"/>
                </a:solidFill>
              </a:rPr>
              <a:t>”</a:t>
            </a:r>
            <a:r>
              <a:rPr lang="zh-CN" altLang="en-US" b="1" i="0" dirty="0">
                <a:solidFill>
                  <a:srgbClr val="FF3300"/>
                </a:solidFill>
                <a:latin typeface="宋体" panose="02010600030101010101" pitchFamily="2" charset="-122"/>
              </a:rPr>
              <a:t>的为偏差，未加</a:t>
            </a:r>
            <a:r>
              <a:rPr lang="zh-CN" altLang="en-US" b="1" i="0" dirty="0">
                <a:solidFill>
                  <a:srgbClr val="FF3300"/>
                </a:solidFill>
              </a:rPr>
              <a:t>“</a:t>
            </a:r>
            <a:r>
              <a:rPr lang="en-US" altLang="zh-CN" b="1" i="0" dirty="0">
                <a:solidFill>
                  <a:srgbClr val="FF3300"/>
                </a:solidFill>
                <a:latin typeface="宋体" panose="02010600030101010101" pitchFamily="2" charset="-122"/>
              </a:rPr>
              <a:t>Δ</a:t>
            </a:r>
            <a:r>
              <a:rPr lang="zh-CN" altLang="en-US" b="1" i="0" dirty="0">
                <a:solidFill>
                  <a:srgbClr val="FF3300"/>
                </a:solidFill>
                <a:latin typeface="宋体" panose="02010600030101010101" pitchFamily="2" charset="-122"/>
              </a:rPr>
              <a:t> </a:t>
            </a:r>
            <a:r>
              <a:rPr lang="zh-CN" altLang="en-US" b="1" i="0" dirty="0">
                <a:solidFill>
                  <a:srgbClr val="FF3300"/>
                </a:solidFill>
              </a:rPr>
              <a:t>” 的为偏差允许值</a:t>
            </a:r>
            <a:r>
              <a:rPr lang="zh-CN" altLang="en-US" b="1" i="0" dirty="0">
                <a:latin typeface="宋体" panose="02010600030101010101" pitchFamily="2" charset="-122"/>
              </a:rPr>
              <a:t>；</a:t>
            </a:r>
            <a:r>
              <a:rPr lang="zh-CN" altLang="en-US" b="1" i="0" dirty="0"/>
              <a:t> </a:t>
            </a:r>
            <a:endParaRPr lang="zh-CN" altLang="en-US" b="1" i="0" dirty="0"/>
          </a:p>
        </p:txBody>
      </p:sp>
      <p:sp>
        <p:nvSpPr>
          <p:cNvPr id="12298" name="Text Box 10"/>
          <p:cNvSpPr txBox="1">
            <a:spLocks noChangeArrowheads="1"/>
          </p:cNvSpPr>
          <p:nvPr/>
        </p:nvSpPr>
        <p:spPr bwMode="auto">
          <a:xfrm>
            <a:off x="555093" y="4084338"/>
            <a:ext cx="774700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i="0" dirty="0"/>
              <a:t>         </a:t>
            </a:r>
            <a:r>
              <a:rPr lang="zh-CN" altLang="en-US" b="1" i="0" dirty="0">
                <a:latin typeface="宋体" panose="02010600030101010101" pitchFamily="2" charset="-122"/>
              </a:rPr>
              <a:t>④ </a:t>
            </a:r>
            <a:r>
              <a:rPr lang="zh-CN" altLang="en-US" b="1" i="0" dirty="0">
                <a:solidFill>
                  <a:srgbClr val="FF3300"/>
                </a:solidFill>
                <a:latin typeface="宋体" panose="02010600030101010101" pitchFamily="2" charset="-122"/>
              </a:rPr>
              <a:t>小写</a:t>
            </a:r>
            <a:r>
              <a:rPr lang="zh-CN" altLang="en-US" b="1" i="0" dirty="0">
                <a:latin typeface="宋体" panose="02010600030101010101" pitchFamily="2" charset="-122"/>
              </a:rPr>
              <a:t>字母加上相应的脚标为</a:t>
            </a:r>
            <a:r>
              <a:rPr lang="zh-CN" altLang="en-US" b="1" i="0" dirty="0">
                <a:solidFill>
                  <a:srgbClr val="FF3300"/>
                </a:solidFill>
                <a:latin typeface="宋体" panose="02010600030101010101" pitchFamily="2" charset="-122"/>
              </a:rPr>
              <a:t>单项</a:t>
            </a:r>
            <a:r>
              <a:rPr lang="zh-CN" altLang="en-US" b="1" i="0" dirty="0">
                <a:latin typeface="宋体" panose="02010600030101010101" pitchFamily="2" charset="-122"/>
              </a:rPr>
              <a:t>要素测得的偏差值；</a:t>
            </a:r>
            <a:r>
              <a:rPr lang="zh-CN" altLang="en-US" b="1" i="0" dirty="0">
                <a:solidFill>
                  <a:srgbClr val="CC3300"/>
                </a:solidFill>
                <a:latin typeface="宋体" panose="02010600030101010101" pitchFamily="2" charset="-122"/>
              </a:rPr>
              <a:t>大写</a:t>
            </a:r>
            <a:r>
              <a:rPr lang="zh-CN" altLang="en-US" b="1" i="0" dirty="0">
                <a:latin typeface="宋体" panose="02010600030101010101" pitchFamily="2" charset="-122"/>
              </a:rPr>
              <a:t>字母加上相应的脚标为若干个单项要素组成</a:t>
            </a:r>
            <a:r>
              <a:rPr lang="zh-CN" altLang="en-US" b="1" i="0" dirty="0"/>
              <a:t>“</a:t>
            </a:r>
            <a:r>
              <a:rPr lang="zh-CN" altLang="en-US" b="1" i="0" dirty="0">
                <a:solidFill>
                  <a:srgbClr val="CC3300"/>
                </a:solidFill>
                <a:latin typeface="宋体" panose="02010600030101010101" pitchFamily="2" charset="-122"/>
              </a:rPr>
              <a:t>累积</a:t>
            </a:r>
            <a:r>
              <a:rPr lang="zh-CN" altLang="en-US" b="1" i="0" dirty="0"/>
              <a:t>”</a:t>
            </a:r>
            <a:r>
              <a:rPr lang="zh-CN" altLang="en-US" b="1" i="0" dirty="0">
                <a:latin typeface="宋体" panose="02010600030101010101" pitchFamily="2" charset="-122"/>
              </a:rPr>
              <a:t>或</a:t>
            </a:r>
            <a:r>
              <a:rPr lang="zh-CN" altLang="en-US" b="1" i="0" dirty="0"/>
              <a:t>“</a:t>
            </a:r>
            <a:r>
              <a:rPr lang="zh-CN" altLang="en-US" b="1" i="0" dirty="0">
                <a:solidFill>
                  <a:srgbClr val="CC3300"/>
                </a:solidFill>
                <a:latin typeface="宋体" panose="02010600030101010101" pitchFamily="2" charset="-122"/>
              </a:rPr>
              <a:t>总</a:t>
            </a:r>
            <a:r>
              <a:rPr lang="zh-CN" altLang="en-US" b="1" i="0" dirty="0"/>
              <a:t>”</a:t>
            </a:r>
            <a:r>
              <a:rPr lang="zh-CN" altLang="en-US" b="1" i="0" dirty="0">
                <a:latin typeface="宋体" panose="02010600030101010101" pitchFamily="2" charset="-122"/>
              </a:rPr>
              <a:t>的偏差值。</a:t>
            </a:r>
            <a:r>
              <a:rPr lang="zh-CN" altLang="en-US" b="1" i="0" dirty="0"/>
              <a:t> </a:t>
            </a:r>
            <a:endParaRPr lang="zh-CN" altLang="en-US"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left)">
                                      <p:cBhvr>
                                        <p:cTn id="12" dur="5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wipe(left)">
                                      <p:cBhvr>
                                        <p:cTn id="17" dur="500"/>
                                        <p:tgtEl>
                                          <p:spTgt spid="122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wipe(left)">
                                      <p:cBhvr>
                                        <p:cTn id="22" dur="500"/>
                                        <p:tgtEl>
                                          <p:spTgt spid="1229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98"/>
                                        </p:tgtEl>
                                        <p:attrNameLst>
                                          <p:attrName>style.visibility</p:attrName>
                                        </p:attrNameLst>
                                      </p:cBhvr>
                                      <p:to>
                                        <p:strVal val="visible"/>
                                      </p:to>
                                    </p:set>
                                    <p:animEffect transition="in" filter="wipe(left)">
                                      <p:cBhvr>
                                        <p:cTn id="27"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utoUpdateAnimBg="0"/>
      <p:bldP spid="12292" grpId="0" autoUpdateAnimBg="0"/>
      <p:bldP spid="12293" grpId="0" autoUpdateAnimBg="0"/>
      <p:bldP spid="1229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6C18883E-81E0-4E48-ABA3-E4DF8FB8C95A}" type="slidenum">
              <a:rPr kumimoji="0" lang="zh-CN" altLang="en-US" sz="2000" i="0" smtClean="0">
                <a:solidFill>
                  <a:srgbClr val="0000FF"/>
                </a:solidFill>
              </a:rPr>
            </a:fld>
            <a:endParaRPr kumimoji="0" lang="en-US" altLang="zh-CN" sz="2000" i="0" smtClean="0">
              <a:solidFill>
                <a:srgbClr val="0000FF"/>
              </a:solidFill>
            </a:endParaRPr>
          </a:p>
        </p:txBody>
      </p:sp>
      <p:sp>
        <p:nvSpPr>
          <p:cNvPr id="22530" name="Text Box 2"/>
          <p:cNvSpPr txBox="1">
            <a:spLocks noChangeArrowheads="1"/>
          </p:cNvSpPr>
          <p:nvPr/>
        </p:nvSpPr>
        <p:spPr bwMode="auto">
          <a:xfrm>
            <a:off x="1805644" y="1067027"/>
            <a:ext cx="47194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800" b="1" i="0" dirty="0" smtClean="0">
                <a:solidFill>
                  <a:srgbClr val="FF3300"/>
                </a:solidFill>
              </a:rPr>
              <a:t>内  容  提  要</a:t>
            </a:r>
            <a:endParaRPr lang="zh-CN" altLang="en-US" sz="2800" b="1" i="0" dirty="0">
              <a:solidFill>
                <a:srgbClr val="FF3300"/>
              </a:solidFill>
            </a:endParaRPr>
          </a:p>
        </p:txBody>
      </p:sp>
      <p:sp>
        <p:nvSpPr>
          <p:cNvPr id="22531" name="Text Box 3"/>
          <p:cNvSpPr txBox="1">
            <a:spLocks noChangeArrowheads="1"/>
          </p:cNvSpPr>
          <p:nvPr/>
        </p:nvSpPr>
        <p:spPr bwMode="auto">
          <a:xfrm>
            <a:off x="1643990" y="438497"/>
            <a:ext cx="593755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i="0" dirty="0">
                <a:latin typeface="宋体" panose="02010600030101010101" pitchFamily="2" charset="-122"/>
              </a:rPr>
              <a:t>第10章 </a:t>
            </a:r>
            <a:r>
              <a:rPr lang="zh-CN" altLang="en-US" sz="2800" b="1" i="0" dirty="0" smtClean="0">
                <a:latin typeface="宋体" panose="02010600030101010101" pitchFamily="2" charset="-122"/>
              </a:rPr>
              <a:t>圆柱齿轮</a:t>
            </a:r>
            <a:r>
              <a:rPr lang="zh-CN" altLang="en-US" sz="2800" b="1" i="0" dirty="0">
                <a:latin typeface="宋体" panose="02010600030101010101" pitchFamily="2" charset="-122"/>
              </a:rPr>
              <a:t>精度设计与检测</a:t>
            </a:r>
            <a:r>
              <a:rPr lang="zh-CN" altLang="en-US" sz="3200" b="1" i="0" dirty="0">
                <a:latin typeface="宋体" panose="02010600030101010101" pitchFamily="2" charset="-122"/>
              </a:rPr>
              <a:t> </a:t>
            </a:r>
            <a:endParaRPr lang="zh-CN" altLang="en-US" sz="3200" b="1" i="0" dirty="0">
              <a:latin typeface="宋体" panose="02010600030101010101" pitchFamily="2" charset="-122"/>
            </a:endParaRPr>
          </a:p>
        </p:txBody>
      </p:sp>
      <p:sp>
        <p:nvSpPr>
          <p:cNvPr id="22532" name="Text Box 4"/>
          <p:cNvSpPr txBox="1">
            <a:spLocks noChangeArrowheads="1"/>
          </p:cNvSpPr>
          <p:nvPr/>
        </p:nvSpPr>
        <p:spPr bwMode="auto">
          <a:xfrm>
            <a:off x="874053" y="1654876"/>
            <a:ext cx="7621895"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 齿轮传动的四个方面使用要求及其概念；</a:t>
            </a:r>
            <a:endParaRPr lang="zh-CN" altLang="en-US" b="1" i="0" dirty="0"/>
          </a:p>
          <a:p>
            <a:pPr eaLnBrk="1" hangingPunct="1">
              <a:spcBef>
                <a:spcPct val="50000"/>
              </a:spcBef>
            </a:pPr>
            <a:r>
              <a:rPr lang="zh-CN" altLang="en-US" b="1" i="0" dirty="0"/>
              <a:t>2. 评定圆柱齿轮精度、侧隙的检验项目和检验参数的</a:t>
            </a:r>
            <a:endParaRPr lang="zh-CN" altLang="en-US" b="1" i="0" dirty="0"/>
          </a:p>
          <a:p>
            <a:pPr eaLnBrk="1" hangingPunct="1">
              <a:spcBef>
                <a:spcPct val="50000"/>
              </a:spcBef>
            </a:pPr>
            <a:r>
              <a:rPr lang="zh-CN" altLang="en-US" b="1" i="0" dirty="0"/>
              <a:t>    名称代号及其公差值；</a:t>
            </a:r>
            <a:endParaRPr lang="zh-CN" altLang="en-US" b="1" i="0" dirty="0"/>
          </a:p>
          <a:p>
            <a:pPr eaLnBrk="1" hangingPunct="1">
              <a:spcBef>
                <a:spcPct val="50000"/>
              </a:spcBef>
            </a:pPr>
            <a:r>
              <a:rPr lang="zh-CN" altLang="en-US" b="1" i="0" dirty="0"/>
              <a:t>3. 圆柱齿轮的精度等级和侧隙在图样上的标注方法；</a:t>
            </a:r>
            <a:endParaRPr lang="zh-CN" altLang="en-US" b="1" i="0" dirty="0"/>
          </a:p>
          <a:p>
            <a:pPr eaLnBrk="1" hangingPunct="1">
              <a:spcBef>
                <a:spcPct val="50000"/>
              </a:spcBef>
            </a:pPr>
            <a:r>
              <a:rPr lang="zh-CN" altLang="en-US" b="1" i="0" dirty="0"/>
              <a:t>4. 齿坯和齿坯精度的概念；</a:t>
            </a:r>
            <a:endParaRPr lang="zh-CN" altLang="en-US" b="1" i="0" dirty="0"/>
          </a:p>
          <a:p>
            <a:pPr eaLnBrk="1" hangingPunct="1">
              <a:spcBef>
                <a:spcPct val="50000"/>
              </a:spcBef>
            </a:pPr>
            <a:r>
              <a:rPr lang="zh-CN" altLang="en-US" b="1" i="0" dirty="0"/>
              <a:t>5. 齿轮副的评定参数的名称和代号；</a:t>
            </a:r>
            <a:endParaRPr lang="zh-CN" altLang="en-US" b="1" i="0" dirty="0"/>
          </a:p>
          <a:p>
            <a:pPr eaLnBrk="1" hangingPunct="1">
              <a:spcBef>
                <a:spcPct val="50000"/>
              </a:spcBef>
            </a:pPr>
            <a:r>
              <a:rPr lang="zh-CN" altLang="en-US" b="1" i="0" dirty="0"/>
              <a:t>6. 齿轮检验参数的检测方法；</a:t>
            </a:r>
            <a:endParaRPr lang="zh-CN" altLang="en-US" b="1" i="0" dirty="0"/>
          </a:p>
          <a:p>
            <a:pPr eaLnBrk="1" hangingPunct="1">
              <a:spcBef>
                <a:spcPct val="50000"/>
              </a:spcBef>
            </a:pPr>
            <a:r>
              <a:rPr lang="zh-CN" altLang="en-US" b="1" i="0" dirty="0"/>
              <a:t>7. 圆柱齿轮精度设计的内容和基本方法。</a:t>
            </a:r>
            <a:endParaRPr lang="zh-CN" altLang="en-US"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wipe(left)">
                                      <p:cBhvr>
                                        <p:cTn id="7" dur="500"/>
                                        <p:tgtEl>
                                          <p:spTgt spid="22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0" end="0"/>
                                            </p:txEl>
                                          </p:spTgt>
                                        </p:tgtEl>
                                        <p:attrNameLst>
                                          <p:attrName>style.visibility</p:attrName>
                                        </p:attrNameLst>
                                      </p:cBhvr>
                                      <p:to>
                                        <p:strVal val="visible"/>
                                      </p:to>
                                    </p:set>
                                    <p:animEffect transition="in" filter="wipe(left)">
                                      <p:cBhvr>
                                        <p:cTn id="12" dur="500"/>
                                        <p:tgtEl>
                                          <p:spTgt spid="2253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2">
                                            <p:txEl>
                                              <p:pRg st="0" end="0"/>
                                            </p:txEl>
                                          </p:spTgt>
                                        </p:tgtEl>
                                        <p:attrNameLst>
                                          <p:attrName>style.visibility</p:attrName>
                                        </p:attrNameLst>
                                      </p:cBhvr>
                                      <p:to>
                                        <p:strVal val="visible"/>
                                      </p:to>
                                    </p:set>
                                    <p:animEffect transition="in" filter="wipe(left)">
                                      <p:cBhvr>
                                        <p:cTn id="17" dur="500"/>
                                        <p:tgtEl>
                                          <p:spTgt spid="2253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2">
                                            <p:txEl>
                                              <p:pRg st="1" end="1"/>
                                            </p:txEl>
                                          </p:spTgt>
                                        </p:tgtEl>
                                        <p:attrNameLst>
                                          <p:attrName>style.visibility</p:attrName>
                                        </p:attrNameLst>
                                      </p:cBhvr>
                                      <p:to>
                                        <p:strVal val="visible"/>
                                      </p:to>
                                    </p:set>
                                    <p:animEffect transition="in" filter="wipe(left)">
                                      <p:cBhvr>
                                        <p:cTn id="22" dur="500"/>
                                        <p:tgtEl>
                                          <p:spTgt spid="2253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2">
                                            <p:txEl>
                                              <p:pRg st="2" end="2"/>
                                            </p:txEl>
                                          </p:spTgt>
                                        </p:tgtEl>
                                        <p:attrNameLst>
                                          <p:attrName>style.visibility</p:attrName>
                                        </p:attrNameLst>
                                      </p:cBhvr>
                                      <p:to>
                                        <p:strVal val="visible"/>
                                      </p:to>
                                    </p:set>
                                    <p:animEffect transition="in" filter="wipe(left)">
                                      <p:cBhvr>
                                        <p:cTn id="27" dur="500"/>
                                        <p:tgtEl>
                                          <p:spTgt spid="2253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2">
                                            <p:txEl>
                                              <p:pRg st="3" end="3"/>
                                            </p:txEl>
                                          </p:spTgt>
                                        </p:tgtEl>
                                        <p:attrNameLst>
                                          <p:attrName>style.visibility</p:attrName>
                                        </p:attrNameLst>
                                      </p:cBhvr>
                                      <p:to>
                                        <p:strVal val="visible"/>
                                      </p:to>
                                    </p:set>
                                    <p:animEffect transition="in" filter="wipe(left)">
                                      <p:cBhvr>
                                        <p:cTn id="32" dur="500"/>
                                        <p:tgtEl>
                                          <p:spTgt spid="2253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2">
                                            <p:txEl>
                                              <p:pRg st="4" end="4"/>
                                            </p:txEl>
                                          </p:spTgt>
                                        </p:tgtEl>
                                        <p:attrNameLst>
                                          <p:attrName>style.visibility</p:attrName>
                                        </p:attrNameLst>
                                      </p:cBhvr>
                                      <p:to>
                                        <p:strVal val="visible"/>
                                      </p:to>
                                    </p:set>
                                    <p:animEffect transition="in" filter="wipe(left)">
                                      <p:cBhvr>
                                        <p:cTn id="37" dur="500"/>
                                        <p:tgtEl>
                                          <p:spTgt spid="2253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532">
                                            <p:txEl>
                                              <p:pRg st="5" end="5"/>
                                            </p:txEl>
                                          </p:spTgt>
                                        </p:tgtEl>
                                        <p:attrNameLst>
                                          <p:attrName>style.visibility</p:attrName>
                                        </p:attrNameLst>
                                      </p:cBhvr>
                                      <p:to>
                                        <p:strVal val="visible"/>
                                      </p:to>
                                    </p:set>
                                    <p:animEffect transition="in" filter="wipe(left)">
                                      <p:cBhvr>
                                        <p:cTn id="42" dur="500"/>
                                        <p:tgtEl>
                                          <p:spTgt spid="22532">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532">
                                            <p:txEl>
                                              <p:pRg st="6" end="6"/>
                                            </p:txEl>
                                          </p:spTgt>
                                        </p:tgtEl>
                                        <p:attrNameLst>
                                          <p:attrName>style.visibility</p:attrName>
                                        </p:attrNameLst>
                                      </p:cBhvr>
                                      <p:to>
                                        <p:strVal val="visible"/>
                                      </p:to>
                                    </p:set>
                                    <p:animEffect transition="in" filter="wipe(left)">
                                      <p:cBhvr>
                                        <p:cTn id="47" dur="500"/>
                                        <p:tgtEl>
                                          <p:spTgt spid="22532">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532">
                                            <p:txEl>
                                              <p:pRg st="7" end="7"/>
                                            </p:txEl>
                                          </p:spTgt>
                                        </p:tgtEl>
                                        <p:attrNameLst>
                                          <p:attrName>style.visibility</p:attrName>
                                        </p:attrNameLst>
                                      </p:cBhvr>
                                      <p:to>
                                        <p:strVal val="visible"/>
                                      </p:to>
                                    </p:set>
                                    <p:animEffect transition="in" filter="wipe(left)">
                                      <p:cBhvr>
                                        <p:cTn id="52" dur="500"/>
                                        <p:tgtEl>
                                          <p:spTgt spid="2253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dvAuto="2000" autoUpdateAnimBg="0" build="p"/>
      <p:bldP spid="22531" grpId="0" advAuto="1000" autoUpdateAnimBg="0" build="p"/>
      <p:bldP spid="22532" grpId="0" advAuto="1000" autoUpdateAnimBg="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65A64056-FBA2-4672-82E1-990067CF5D12}" type="slidenum">
              <a:rPr kumimoji="0" lang="zh-CN" altLang="en-US" sz="2000" i="0" smtClean="0">
                <a:solidFill>
                  <a:srgbClr val="0000FF"/>
                </a:solidFill>
              </a:rPr>
            </a:fld>
            <a:endParaRPr kumimoji="0" lang="en-US" altLang="zh-CN" sz="2000" i="0" smtClean="0">
              <a:solidFill>
                <a:srgbClr val="0000FF"/>
              </a:solidFill>
            </a:endParaRPr>
          </a:p>
        </p:txBody>
      </p:sp>
      <p:sp>
        <p:nvSpPr>
          <p:cNvPr id="20484" name="Text Box 4"/>
          <p:cNvSpPr txBox="1">
            <a:spLocks noChangeArrowheads="1"/>
          </p:cNvSpPr>
          <p:nvPr/>
        </p:nvSpPr>
        <p:spPr bwMode="auto">
          <a:xfrm>
            <a:off x="587217" y="449696"/>
            <a:ext cx="749147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t>          例10.1  已知</a:t>
            </a:r>
            <a:r>
              <a:rPr lang="en-US" altLang="zh-CN" b="1" dirty="0"/>
              <a:t>m</a:t>
            </a:r>
            <a:r>
              <a:rPr lang="en-US" altLang="zh-CN" b="1" i="0" dirty="0"/>
              <a:t>＝5，z＝8，</a:t>
            </a:r>
            <a:r>
              <a:rPr lang="en-US" altLang="zh-CN" b="1" dirty="0"/>
              <a:t>α</a:t>
            </a:r>
            <a:r>
              <a:rPr lang="en-US" altLang="zh-CN" b="1" i="0" dirty="0"/>
              <a:t>=20º</a:t>
            </a:r>
            <a:r>
              <a:rPr lang="zh-CN" altLang="en-US" b="1" i="0" dirty="0"/>
              <a:t>的圆柱直齿轮</a:t>
            </a:r>
            <a:r>
              <a:rPr lang="en-US" altLang="zh-CN" b="1" i="0" dirty="0"/>
              <a:t>，</a:t>
            </a:r>
            <a:r>
              <a:rPr lang="zh-CN" altLang="en-US" b="1" i="0" dirty="0"/>
              <a:t>用齿距</a:t>
            </a:r>
            <a:r>
              <a:rPr lang="zh-CN" altLang="en-US" b="1" i="0" dirty="0" smtClean="0"/>
              <a:t>仪</a:t>
            </a:r>
            <a:r>
              <a:rPr lang="en-US" altLang="zh-CN" b="1" i="0" dirty="0" smtClean="0"/>
              <a:t>(</a:t>
            </a:r>
            <a:r>
              <a:rPr lang="zh-CN" altLang="en-US" b="1" i="0" dirty="0" smtClean="0"/>
              <a:t>见图</a:t>
            </a:r>
            <a:r>
              <a:rPr lang="en-US" altLang="zh-CN" b="1" i="0" dirty="0" smtClean="0"/>
              <a:t>)</a:t>
            </a:r>
            <a:r>
              <a:rPr lang="zh-CN" altLang="en-US" b="1" i="0" dirty="0" smtClean="0"/>
              <a:t>相对</a:t>
            </a:r>
            <a:r>
              <a:rPr lang="zh-CN" altLang="en-US" b="1" i="0" dirty="0"/>
              <a:t>法测得数据为:</a:t>
            </a:r>
            <a:endParaRPr lang="zh-CN" altLang="en-US" b="1" i="0" dirty="0"/>
          </a:p>
        </p:txBody>
      </p:sp>
      <p:sp>
        <p:nvSpPr>
          <p:cNvPr id="20577" name="Rectangle 97"/>
          <p:cNvSpPr>
            <a:spLocks noChangeArrowheads="1"/>
          </p:cNvSpPr>
          <p:nvPr/>
        </p:nvSpPr>
        <p:spPr bwMode="auto">
          <a:xfrm>
            <a:off x="1186321" y="1384821"/>
            <a:ext cx="6111128"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spcBef>
                <a:spcPct val="50000"/>
              </a:spcBef>
            </a:pPr>
            <a:r>
              <a:rPr lang="zh-CN" altLang="en-US" b="1" i="0" dirty="0"/>
              <a:t>0，+3，</a:t>
            </a:r>
            <a:r>
              <a:rPr lang="zh-CN" altLang="en-US" b="1" i="0" dirty="0">
                <a:cs typeface="Times New Roman" panose="02020603050405020304" pitchFamily="18" charset="0"/>
              </a:rPr>
              <a:t>–2</a:t>
            </a:r>
            <a:r>
              <a:rPr lang="zh-CN" altLang="en-US" b="1" i="0" dirty="0"/>
              <a:t>，+3，+5，</a:t>
            </a:r>
            <a:r>
              <a:rPr lang="zh-CN" altLang="en-US" b="1" i="0" dirty="0">
                <a:cs typeface="Times New Roman" panose="02020603050405020304" pitchFamily="18" charset="0"/>
              </a:rPr>
              <a:t>–2</a:t>
            </a:r>
            <a:r>
              <a:rPr lang="zh-CN" altLang="en-US" b="1" i="0" dirty="0"/>
              <a:t>， +</a:t>
            </a:r>
            <a:r>
              <a:rPr lang="zh-CN" altLang="en-US" b="1" i="0" dirty="0">
                <a:cs typeface="Times New Roman" panose="02020603050405020304" pitchFamily="18" charset="0"/>
              </a:rPr>
              <a:t> 3 </a:t>
            </a:r>
            <a:r>
              <a:rPr lang="zh-CN" altLang="en-US" b="1" i="0" dirty="0"/>
              <a:t>，</a:t>
            </a:r>
            <a:r>
              <a:rPr lang="zh-CN" altLang="en-US" b="1" i="0" dirty="0">
                <a:cs typeface="Times New Roman" panose="02020603050405020304" pitchFamily="18" charset="0"/>
              </a:rPr>
              <a:t>–</a:t>
            </a:r>
            <a:r>
              <a:rPr lang="zh-CN" altLang="en-US" b="1" i="0" dirty="0"/>
              <a:t> 2(</a:t>
            </a:r>
            <a:r>
              <a:rPr lang="en-US" altLang="zh-CN" b="1" i="0" dirty="0" err="1"/>
              <a:t>μm</a:t>
            </a:r>
            <a:r>
              <a:rPr lang="en-US" altLang="zh-CN" b="1" i="0" dirty="0"/>
              <a:t>)。</a:t>
            </a:r>
            <a:endParaRPr lang="zh-CN" altLang="en-US" b="1" i="0" dirty="0"/>
          </a:p>
        </p:txBody>
      </p:sp>
      <p:sp>
        <p:nvSpPr>
          <p:cNvPr id="9" name="Rectangle 96"/>
          <p:cNvSpPr>
            <a:spLocks noChangeArrowheads="1"/>
          </p:cNvSpPr>
          <p:nvPr/>
        </p:nvSpPr>
        <p:spPr bwMode="auto">
          <a:xfrm>
            <a:off x="629894" y="1884472"/>
            <a:ext cx="7067054"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i="0" dirty="0"/>
              <a:t>        计算该齿轮的齿距累积总偏差</a:t>
            </a:r>
            <a:r>
              <a:rPr lang="en-US" altLang="zh-CN" b="1" i="0" dirty="0"/>
              <a:t>Δ</a:t>
            </a:r>
            <a:r>
              <a:rPr lang="en-US" altLang="zh-CN" b="1" dirty="0"/>
              <a:t>F</a:t>
            </a:r>
            <a:r>
              <a:rPr lang="en-US" altLang="zh-CN" b="1" i="0" baseline="-30000" dirty="0"/>
              <a:t>P</a:t>
            </a:r>
            <a:r>
              <a:rPr lang="en-US" altLang="zh-CN" b="1" dirty="0"/>
              <a:t>、</a:t>
            </a:r>
            <a:r>
              <a:rPr lang="zh-CN" altLang="en-US" b="1" i="0" dirty="0"/>
              <a:t>单个齿距偏差</a:t>
            </a:r>
            <a:r>
              <a:rPr lang="en-US" altLang="zh-CN" b="1" i="0" dirty="0" err="1"/>
              <a:t>Δ</a:t>
            </a:r>
            <a:r>
              <a:rPr lang="en-US" altLang="zh-CN" b="1" dirty="0" err="1"/>
              <a:t>f</a:t>
            </a:r>
            <a:r>
              <a:rPr lang="en-US" altLang="zh-CN" b="1" i="0" baseline="-30000" dirty="0" err="1"/>
              <a:t>Pt</a:t>
            </a:r>
            <a:r>
              <a:rPr lang="zh-CN" altLang="en-US" b="1" i="0" dirty="0"/>
              <a:t>和齿距累积偏差</a:t>
            </a:r>
            <a:r>
              <a:rPr lang="en-US" altLang="zh-CN" b="1" i="0" dirty="0" err="1"/>
              <a:t>Δ</a:t>
            </a:r>
            <a:r>
              <a:rPr lang="en-US" altLang="zh-CN" b="1" dirty="0" err="1"/>
              <a:t>F</a:t>
            </a:r>
            <a:r>
              <a:rPr lang="en-US" altLang="zh-CN" b="1" i="0" baseline="-30000" dirty="0" err="1"/>
              <a:t>Pk</a:t>
            </a:r>
            <a:r>
              <a:rPr lang="en-US" altLang="zh-CN" b="1" i="0" dirty="0" err="1"/>
              <a:t>（</a:t>
            </a:r>
            <a:r>
              <a:rPr lang="en-US" altLang="zh-CN" b="1" dirty="0" err="1"/>
              <a:t>k</a:t>
            </a:r>
            <a:r>
              <a:rPr lang="en-US" altLang="zh-CN" b="1" i="0" dirty="0"/>
              <a:t>=3）</a:t>
            </a:r>
            <a:r>
              <a:rPr lang="zh-CN" altLang="en-US" b="1" i="0" dirty="0"/>
              <a:t>的偏差值。 </a:t>
            </a:r>
            <a:endParaRPr lang="zh-CN" altLang="en-US" b="1" i="0" dirty="0"/>
          </a:p>
        </p:txBody>
      </p:sp>
      <p:pic>
        <p:nvPicPr>
          <p:cNvPr id="30770" name="Picture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36710" y="2994041"/>
            <a:ext cx="4137456" cy="319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ipe(left)">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70"/>
                                        </p:tgtEl>
                                        <p:attrNameLst>
                                          <p:attrName>style.visibility</p:attrName>
                                        </p:attrNameLst>
                                      </p:cBhvr>
                                      <p:to>
                                        <p:strVal val="visible"/>
                                      </p:to>
                                    </p:set>
                                    <p:anim calcmode="lin" valueType="num">
                                      <p:cBhvr additive="base">
                                        <p:cTn id="12" dur="500" fill="hold"/>
                                        <p:tgtEl>
                                          <p:spTgt spid="30770"/>
                                        </p:tgtEl>
                                        <p:attrNameLst>
                                          <p:attrName>ppt_x</p:attrName>
                                        </p:attrNameLst>
                                      </p:cBhvr>
                                      <p:tavLst>
                                        <p:tav tm="0">
                                          <p:val>
                                            <p:strVal val="#ppt_x"/>
                                          </p:val>
                                        </p:tav>
                                        <p:tav tm="100000">
                                          <p:val>
                                            <p:strVal val="#ppt_x"/>
                                          </p:val>
                                        </p:tav>
                                      </p:tavLst>
                                    </p:anim>
                                    <p:anim calcmode="lin" valueType="num">
                                      <p:cBhvr additive="base">
                                        <p:cTn id="13" dur="500" fill="hold"/>
                                        <p:tgtEl>
                                          <p:spTgt spid="307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0577"/>
                                        </p:tgtEl>
                                        <p:attrNameLst>
                                          <p:attrName>style.visibility</p:attrName>
                                        </p:attrNameLst>
                                      </p:cBhvr>
                                      <p:to>
                                        <p:strVal val="visible"/>
                                      </p:to>
                                    </p:set>
                                    <p:animEffect transition="in" filter="wipe(left)">
                                      <p:cBhvr>
                                        <p:cTn id="18" dur="500"/>
                                        <p:tgtEl>
                                          <p:spTgt spid="2057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p:bldP spid="20577" grpId="0" autoUpdateAnimBg="0"/>
      <p:bldP spid="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CEF4F8B1-C202-4AE4-912E-46C96583A474}" type="slidenum">
              <a:rPr kumimoji="0" lang="zh-CN" altLang="en-US" sz="2000" i="0" smtClean="0">
                <a:solidFill>
                  <a:srgbClr val="0000FF"/>
                </a:solidFill>
              </a:rPr>
            </a:fld>
            <a:endParaRPr kumimoji="0" lang="en-US" altLang="zh-CN" sz="2000" i="0" smtClean="0">
              <a:solidFill>
                <a:srgbClr val="0000FF"/>
              </a:solidFill>
            </a:endParaRPr>
          </a:p>
        </p:txBody>
      </p:sp>
      <p:sp>
        <p:nvSpPr>
          <p:cNvPr id="50181" name="Text Box 5"/>
          <p:cNvSpPr txBox="1">
            <a:spLocks noChangeArrowheads="1"/>
          </p:cNvSpPr>
          <p:nvPr/>
        </p:nvSpPr>
        <p:spPr bwMode="auto">
          <a:xfrm>
            <a:off x="1070424" y="533507"/>
            <a:ext cx="663542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解：</a:t>
            </a:r>
            <a:r>
              <a:rPr lang="en-US" altLang="zh-CN" b="1" i="0" dirty="0" err="1"/>
              <a:t>Δ</a:t>
            </a:r>
            <a:r>
              <a:rPr lang="en-US" altLang="zh-CN" b="1" dirty="0" err="1"/>
              <a:t>F</a:t>
            </a:r>
            <a:r>
              <a:rPr lang="en-US" altLang="zh-CN" b="1" i="0" baseline="-30000" dirty="0" err="1"/>
              <a:t>P</a:t>
            </a:r>
            <a:r>
              <a:rPr lang="en-US" altLang="zh-CN" b="1" dirty="0" err="1"/>
              <a:t>、</a:t>
            </a:r>
            <a:r>
              <a:rPr lang="en-US" altLang="zh-CN" b="1" i="0" dirty="0" err="1"/>
              <a:t>Δ</a:t>
            </a:r>
            <a:r>
              <a:rPr lang="en-US" altLang="zh-CN" b="1" dirty="0" err="1"/>
              <a:t>f</a:t>
            </a:r>
            <a:r>
              <a:rPr lang="en-US" altLang="zh-CN" b="1" i="0" baseline="-30000" dirty="0" err="1"/>
              <a:t>Pt</a:t>
            </a:r>
            <a:r>
              <a:rPr lang="zh-CN" altLang="en-US" b="1" i="0" dirty="0"/>
              <a:t>和</a:t>
            </a:r>
            <a:r>
              <a:rPr lang="en-US" altLang="zh-CN" b="1" i="0" dirty="0" err="1"/>
              <a:t>Δ</a:t>
            </a:r>
            <a:r>
              <a:rPr lang="en-US" altLang="zh-CN" b="1" dirty="0" err="1"/>
              <a:t>F</a:t>
            </a:r>
            <a:r>
              <a:rPr lang="en-US" altLang="zh-CN" b="1" i="0" baseline="-30000" dirty="0" err="1"/>
              <a:t>Pk</a:t>
            </a:r>
            <a:r>
              <a:rPr lang="en-US" altLang="zh-CN" b="1" i="0" dirty="0" err="1"/>
              <a:t>（</a:t>
            </a:r>
            <a:r>
              <a:rPr lang="en-US" altLang="zh-CN" b="1" dirty="0" err="1"/>
              <a:t>k</a:t>
            </a:r>
            <a:r>
              <a:rPr lang="en-US" altLang="zh-CN" b="1" i="0" dirty="0"/>
              <a:t>=3）</a:t>
            </a:r>
            <a:r>
              <a:rPr lang="zh-CN" altLang="en-US" b="1" i="0" dirty="0"/>
              <a:t>列表计算如下</a:t>
            </a:r>
            <a:endParaRPr lang="zh-CN" altLang="en-US" b="1" i="0" dirty="0"/>
          </a:p>
        </p:txBody>
      </p:sp>
      <p:pic>
        <p:nvPicPr>
          <p:cNvPr id="32379" name="Picture 63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79715" y="3722060"/>
            <a:ext cx="3139041" cy="7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81" name="Picture 6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2810" y="4394665"/>
            <a:ext cx="4872915" cy="634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85" name="Picture 6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823" y="5072966"/>
            <a:ext cx="5215308" cy="453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387" name="Picture 6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2810" y="5597611"/>
            <a:ext cx="49815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188" y="1111336"/>
            <a:ext cx="842962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wipe(left)">
                                      <p:cBhvr>
                                        <p:cTn id="7" dur="500"/>
                                        <p:tgtEl>
                                          <p:spTgt spid="501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wipe(left)">
                                      <p:cBhvr>
                                        <p:cTn id="12" dur="500"/>
                                        <p:tgtEl>
                                          <p:spTgt spid="389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379"/>
                                        </p:tgtEl>
                                        <p:attrNameLst>
                                          <p:attrName>style.visibility</p:attrName>
                                        </p:attrNameLst>
                                      </p:cBhvr>
                                      <p:to>
                                        <p:strVal val="visible"/>
                                      </p:to>
                                    </p:set>
                                    <p:animEffect transition="in" filter="wipe(left)">
                                      <p:cBhvr>
                                        <p:cTn id="17" dur="500"/>
                                        <p:tgtEl>
                                          <p:spTgt spid="323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381"/>
                                        </p:tgtEl>
                                        <p:attrNameLst>
                                          <p:attrName>style.visibility</p:attrName>
                                        </p:attrNameLst>
                                      </p:cBhvr>
                                      <p:to>
                                        <p:strVal val="visible"/>
                                      </p:to>
                                    </p:set>
                                    <p:animEffect transition="in" filter="wipe(left)">
                                      <p:cBhvr>
                                        <p:cTn id="22" dur="500"/>
                                        <p:tgtEl>
                                          <p:spTgt spid="323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385"/>
                                        </p:tgtEl>
                                        <p:attrNameLst>
                                          <p:attrName>style.visibility</p:attrName>
                                        </p:attrNameLst>
                                      </p:cBhvr>
                                      <p:to>
                                        <p:strVal val="visible"/>
                                      </p:to>
                                    </p:set>
                                    <p:animEffect transition="in" filter="wipe(left)">
                                      <p:cBhvr>
                                        <p:cTn id="27" dur="500"/>
                                        <p:tgtEl>
                                          <p:spTgt spid="323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2387"/>
                                        </p:tgtEl>
                                        <p:attrNameLst>
                                          <p:attrName>style.visibility</p:attrName>
                                        </p:attrNameLst>
                                      </p:cBhvr>
                                      <p:to>
                                        <p:strVal val="visible"/>
                                      </p:to>
                                    </p:set>
                                    <p:animEffect transition="in" filter="wipe(left)">
                                      <p:cBhvr>
                                        <p:cTn id="32" dur="500"/>
                                        <p:tgtEl>
                                          <p:spTgt spid="32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B3F2F991-735E-45C3-AF8B-658FC34B4B8C}" type="slidenum">
              <a:rPr kumimoji="0" lang="zh-CN" altLang="en-US" sz="2000" i="0" smtClean="0">
                <a:solidFill>
                  <a:srgbClr val="0000FF"/>
                </a:solidFill>
              </a:rPr>
            </a:fld>
            <a:endParaRPr kumimoji="0" lang="en-US" altLang="zh-CN" sz="2000" i="0" smtClean="0">
              <a:solidFill>
                <a:srgbClr val="0000FF"/>
              </a:solidFill>
            </a:endParaRPr>
          </a:p>
        </p:txBody>
      </p:sp>
      <p:sp>
        <p:nvSpPr>
          <p:cNvPr id="32771" name="Text Box 4"/>
          <p:cNvSpPr txBox="1">
            <a:spLocks noChangeArrowheads="1"/>
          </p:cNvSpPr>
          <p:nvPr/>
        </p:nvSpPr>
        <p:spPr bwMode="auto">
          <a:xfrm>
            <a:off x="2711450" y="1010698"/>
            <a:ext cx="3381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i="0"/>
              <a:t>课堂练习</a:t>
            </a:r>
            <a:endParaRPr lang="zh-CN" altLang="en-US" sz="2800" b="1" i="0"/>
          </a:p>
        </p:txBody>
      </p:sp>
      <p:sp>
        <p:nvSpPr>
          <p:cNvPr id="32772" name="Text Box 5"/>
          <p:cNvSpPr txBox="1">
            <a:spLocks noChangeArrowheads="1"/>
          </p:cNvSpPr>
          <p:nvPr/>
        </p:nvSpPr>
        <p:spPr bwMode="auto">
          <a:xfrm>
            <a:off x="522520" y="2054301"/>
            <a:ext cx="7422996"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800" b="1" i="0" dirty="0"/>
              <a:t>        请写出评定齿轮精度的必检参数的名称、代号及其作用。</a:t>
            </a:r>
            <a:endParaRPr lang="zh-CN" altLang="en-US" sz="2800" b="1" i="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ipe(left)">
                                      <p:cBhvr>
                                        <p:cTn id="7" dur="500"/>
                                        <p:tgtEl>
                                          <p:spTgt spid="327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wipe(left)">
                                      <p:cBhvr>
                                        <p:cTn id="12"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D439EAEC-3E20-426D-8E26-6E5B5C36D3F8}" type="slidenum">
              <a:rPr lang="zh-CN" altLang="en-US" smtClean="0"/>
            </a:fld>
            <a:endParaRPr lang="en-US" altLang="zh-CN"/>
          </a:p>
        </p:txBody>
      </p:sp>
      <p:sp>
        <p:nvSpPr>
          <p:cNvPr id="5" name="Text Box 4"/>
          <p:cNvSpPr txBox="1">
            <a:spLocks noChangeArrowheads="1"/>
          </p:cNvSpPr>
          <p:nvPr/>
        </p:nvSpPr>
        <p:spPr bwMode="auto">
          <a:xfrm>
            <a:off x="964947" y="640750"/>
            <a:ext cx="403736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一、</a:t>
            </a:r>
            <a:r>
              <a:rPr lang="zh-CN" altLang="en-US" b="1" i="0" dirty="0">
                <a:solidFill>
                  <a:srgbClr val="FF3300"/>
                </a:solidFill>
              </a:rPr>
              <a:t>主要参数及其</a:t>
            </a:r>
            <a:r>
              <a:rPr lang="zh-CN" altLang="en-US" b="1" i="0" dirty="0" smtClean="0">
                <a:solidFill>
                  <a:srgbClr val="FF3300"/>
                </a:solidFill>
              </a:rPr>
              <a:t>代号</a:t>
            </a:r>
            <a:endParaRPr lang="zh-CN" altLang="en-US" b="1" i="0" dirty="0"/>
          </a:p>
        </p:txBody>
      </p:sp>
      <p:sp>
        <p:nvSpPr>
          <p:cNvPr id="6" name="Text Box 5"/>
          <p:cNvSpPr txBox="1">
            <a:spLocks noChangeArrowheads="1"/>
          </p:cNvSpPr>
          <p:nvPr/>
        </p:nvSpPr>
        <p:spPr bwMode="auto">
          <a:xfrm>
            <a:off x="963361" y="1097950"/>
            <a:ext cx="773147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Z</a:t>
            </a:r>
            <a:r>
              <a:rPr lang="en-US" altLang="zh-CN" b="1" i="0" dirty="0"/>
              <a:t> — </a:t>
            </a:r>
            <a:r>
              <a:rPr lang="zh-CN" altLang="en-US" b="1" i="0" dirty="0"/>
              <a:t>齿数 ，</a:t>
            </a:r>
            <a:r>
              <a:rPr lang="zh-CN" altLang="en-US" b="1" i="0" dirty="0" smtClean="0"/>
              <a:t> </a:t>
            </a:r>
            <a:r>
              <a:rPr lang="en-US" altLang="zh-CN" b="1" dirty="0"/>
              <a:t>m — </a:t>
            </a:r>
            <a:r>
              <a:rPr lang="zh-CN" altLang="en-US" b="1" i="0" dirty="0"/>
              <a:t>模数 ， </a:t>
            </a:r>
            <a:r>
              <a:rPr lang="en-US" altLang="zh-CN" b="1" dirty="0" smtClean="0"/>
              <a:t>α </a:t>
            </a:r>
            <a:r>
              <a:rPr lang="en-US" altLang="zh-CN" b="1" dirty="0"/>
              <a:t>—  </a:t>
            </a:r>
            <a:r>
              <a:rPr lang="zh-CN" altLang="en-US" b="1" i="0" dirty="0"/>
              <a:t>齿形角（也</a:t>
            </a:r>
            <a:r>
              <a:rPr lang="zh-CN" altLang="en-US" b="1" i="0" dirty="0" smtClean="0"/>
              <a:t>称 </a:t>
            </a:r>
            <a:r>
              <a:rPr lang="zh-CN" altLang="en-US" b="1" i="0" dirty="0"/>
              <a:t>压力角）</a:t>
            </a:r>
            <a:endParaRPr lang="zh-CN" altLang="en-US" b="1" i="0" dirty="0"/>
          </a:p>
          <a:p>
            <a:pPr eaLnBrk="1" hangingPunct="1"/>
            <a:r>
              <a:rPr lang="en-US" altLang="zh-CN" b="1" dirty="0"/>
              <a:t>W  — </a:t>
            </a:r>
            <a:r>
              <a:rPr lang="zh-CN" altLang="en-US" b="1" i="0" dirty="0"/>
              <a:t>公法线 ，</a:t>
            </a:r>
            <a:r>
              <a:rPr lang="en-US" altLang="zh-CN" b="1" dirty="0"/>
              <a:t>S — </a:t>
            </a:r>
            <a:r>
              <a:rPr lang="zh-CN" altLang="en-US" b="1" i="0" dirty="0"/>
              <a:t>齿厚 ，   </a:t>
            </a:r>
            <a:r>
              <a:rPr lang="en-US" altLang="zh-CN" b="1" dirty="0" smtClean="0"/>
              <a:t>a </a:t>
            </a:r>
            <a:r>
              <a:rPr lang="en-US" altLang="zh-CN" b="1" dirty="0"/>
              <a:t>— </a:t>
            </a:r>
            <a:r>
              <a:rPr lang="zh-CN" altLang="en-US" b="1" i="0" dirty="0"/>
              <a:t>中心距</a:t>
            </a:r>
            <a:endParaRPr lang="zh-CN" altLang="en-US" b="1" i="0" dirty="0"/>
          </a:p>
          <a:p>
            <a:pPr eaLnBrk="1" hangingPunct="1"/>
            <a:r>
              <a:rPr lang="en-US" altLang="zh-CN" b="1" dirty="0"/>
              <a:t>P   — </a:t>
            </a:r>
            <a:r>
              <a:rPr lang="zh-CN" altLang="en-US" b="1" i="0" dirty="0"/>
              <a:t>齿距  ，  </a:t>
            </a:r>
            <a:r>
              <a:rPr lang="zh-CN" altLang="en-US" b="1" dirty="0"/>
              <a:t> </a:t>
            </a:r>
            <a:r>
              <a:rPr lang="en-US" altLang="zh-CN" b="1" dirty="0"/>
              <a:t>t</a:t>
            </a:r>
            <a:r>
              <a:rPr lang="en-US" altLang="zh-CN" b="1" i="0" dirty="0"/>
              <a:t> — </a:t>
            </a:r>
            <a:r>
              <a:rPr lang="zh-CN" altLang="en-US" b="1" i="0" dirty="0"/>
              <a:t>瑞面 ，   </a:t>
            </a:r>
            <a:r>
              <a:rPr lang="zh-CN" altLang="en-US" b="1" i="0" dirty="0" smtClean="0"/>
              <a:t> </a:t>
            </a:r>
            <a:r>
              <a:rPr lang="en-US" altLang="zh-CN" b="1" dirty="0"/>
              <a:t>b</a:t>
            </a:r>
            <a:r>
              <a:rPr lang="en-US" altLang="zh-CN" b="1" i="0" dirty="0"/>
              <a:t> — </a:t>
            </a:r>
            <a:r>
              <a:rPr lang="zh-CN" altLang="en-US" b="1" i="0" dirty="0"/>
              <a:t>齿宽</a:t>
            </a:r>
            <a:endParaRPr lang="zh-CN" altLang="en-US" b="1" i="0" dirty="0"/>
          </a:p>
        </p:txBody>
      </p:sp>
      <p:sp>
        <p:nvSpPr>
          <p:cNvPr id="7" name="Text Box 6"/>
          <p:cNvSpPr txBox="1">
            <a:spLocks noChangeArrowheads="1"/>
          </p:cNvSpPr>
          <p:nvPr/>
        </p:nvSpPr>
        <p:spPr bwMode="auto">
          <a:xfrm>
            <a:off x="900634" y="2307291"/>
            <a:ext cx="42040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二</a:t>
            </a:r>
            <a:r>
              <a:rPr lang="zh-CN" altLang="en-US" b="1" i="0" dirty="0">
                <a:solidFill>
                  <a:srgbClr val="FF3300"/>
                </a:solidFill>
              </a:rPr>
              <a:t>、主要计算</a:t>
            </a:r>
            <a:r>
              <a:rPr lang="zh-CN" altLang="en-US" b="1" i="0" dirty="0" smtClean="0">
                <a:solidFill>
                  <a:srgbClr val="FF3300"/>
                </a:solidFill>
              </a:rPr>
              <a:t>公式</a:t>
            </a:r>
            <a:endParaRPr lang="zh-CN" altLang="en-US" b="1" i="0" dirty="0"/>
          </a:p>
        </p:txBody>
      </p:sp>
      <p:sp>
        <p:nvSpPr>
          <p:cNvPr id="8" name="Text Box 7"/>
          <p:cNvSpPr txBox="1">
            <a:spLocks noChangeArrowheads="1"/>
          </p:cNvSpPr>
          <p:nvPr/>
        </p:nvSpPr>
        <p:spPr bwMode="auto">
          <a:xfrm>
            <a:off x="852588" y="2826704"/>
            <a:ext cx="52641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a:t>
            </a:r>
            <a:r>
              <a:rPr lang="zh-CN" altLang="en-US" b="1" i="0" dirty="0" smtClean="0"/>
              <a:t> </a:t>
            </a:r>
            <a:r>
              <a:rPr lang="zh-CN" altLang="en-US" b="1" i="0" dirty="0"/>
              <a:t>1.分度圆：</a:t>
            </a:r>
            <a:r>
              <a:rPr lang="en-US" altLang="zh-CN" b="1" dirty="0"/>
              <a:t>d</a:t>
            </a:r>
            <a:r>
              <a:rPr lang="en-US" altLang="zh-CN" b="1" i="0" dirty="0"/>
              <a:t> = </a:t>
            </a:r>
            <a:r>
              <a:rPr lang="en-US" altLang="zh-CN" b="1" dirty="0" err="1"/>
              <a:t>mz</a:t>
            </a:r>
            <a:r>
              <a:rPr lang="en-US" altLang="zh-CN" b="1" i="0" dirty="0"/>
              <a:t>，              ；</a:t>
            </a:r>
            <a:endParaRPr lang="en-US" altLang="zh-CN" b="1" i="0" dirty="0"/>
          </a:p>
        </p:txBody>
      </p:sp>
      <p:sp>
        <p:nvSpPr>
          <p:cNvPr id="9" name="Text Box 8"/>
          <p:cNvSpPr txBox="1">
            <a:spLocks noChangeArrowheads="1"/>
          </p:cNvSpPr>
          <p:nvPr/>
        </p:nvSpPr>
        <p:spPr bwMode="auto">
          <a:xfrm>
            <a:off x="938313" y="3383916"/>
            <a:ext cx="75310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a:t>
            </a:r>
            <a:r>
              <a:rPr lang="zh-CN" altLang="en-US" b="1" i="0" dirty="0" smtClean="0"/>
              <a:t>2</a:t>
            </a:r>
            <a:r>
              <a:rPr lang="zh-CN" altLang="en-US" b="1" i="0" dirty="0"/>
              <a:t>.基圆： </a:t>
            </a:r>
            <a:r>
              <a:rPr lang="en-US" altLang="zh-CN" b="1" dirty="0" err="1"/>
              <a:t>d</a:t>
            </a:r>
            <a:r>
              <a:rPr lang="en-US" altLang="zh-CN" b="1" i="0" baseline="-25000" dirty="0" err="1"/>
              <a:t>b</a:t>
            </a:r>
            <a:r>
              <a:rPr lang="en-US" altLang="zh-CN" b="1" i="0" baseline="-25000" dirty="0"/>
              <a:t> </a:t>
            </a:r>
            <a:r>
              <a:rPr lang="en-US" altLang="zh-CN" b="1" i="0" dirty="0"/>
              <a:t>= </a:t>
            </a:r>
            <a:r>
              <a:rPr lang="en-US" altLang="zh-CN" b="1" dirty="0" err="1"/>
              <a:t>mz</a:t>
            </a:r>
            <a:r>
              <a:rPr lang="en-US" altLang="zh-CN" b="1" dirty="0"/>
              <a:t> </a:t>
            </a:r>
            <a:r>
              <a:rPr lang="en-US" altLang="zh-CN" b="1" i="0" dirty="0"/>
              <a:t>COSα =</a:t>
            </a:r>
            <a:r>
              <a:rPr lang="en-US" altLang="zh-CN" b="1" dirty="0"/>
              <a:t> d</a:t>
            </a:r>
            <a:r>
              <a:rPr lang="en-US" altLang="zh-CN" b="1" i="0" dirty="0"/>
              <a:t> COSα ，</a:t>
            </a:r>
            <a:r>
              <a:rPr lang="en-US" altLang="zh-CN" b="1" dirty="0" err="1"/>
              <a:t>r</a:t>
            </a:r>
            <a:r>
              <a:rPr lang="en-US" altLang="zh-CN" b="1" i="0" baseline="-25000" dirty="0" err="1"/>
              <a:t>b</a:t>
            </a:r>
            <a:r>
              <a:rPr lang="en-US" altLang="zh-CN" b="1" i="0" baseline="-25000" dirty="0"/>
              <a:t> </a:t>
            </a:r>
            <a:r>
              <a:rPr lang="en-US" altLang="zh-CN" b="1" i="0" dirty="0"/>
              <a:t>=</a:t>
            </a:r>
            <a:r>
              <a:rPr lang="en-US" altLang="zh-CN" b="1" dirty="0"/>
              <a:t> r</a:t>
            </a:r>
            <a:r>
              <a:rPr lang="en-US" altLang="zh-CN" b="1" i="0" dirty="0"/>
              <a:t> COSα ；</a:t>
            </a:r>
            <a:endParaRPr lang="en-US" altLang="zh-CN" b="1" i="0" dirty="0"/>
          </a:p>
        </p:txBody>
      </p:sp>
      <p:sp>
        <p:nvSpPr>
          <p:cNvPr id="10" name="Text Box 9"/>
          <p:cNvSpPr txBox="1">
            <a:spLocks noChangeArrowheads="1"/>
          </p:cNvSpPr>
          <p:nvPr/>
        </p:nvSpPr>
        <p:spPr bwMode="auto">
          <a:xfrm>
            <a:off x="909738" y="3926841"/>
            <a:ext cx="486077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a:t>
            </a:r>
            <a:r>
              <a:rPr lang="zh-CN" altLang="en-US" b="1" i="0" dirty="0" smtClean="0"/>
              <a:t>3</a:t>
            </a:r>
            <a:r>
              <a:rPr lang="zh-CN" altLang="en-US" b="1" i="0" dirty="0"/>
              <a:t>.压力角：</a:t>
            </a:r>
            <a:r>
              <a:rPr lang="en-US" altLang="zh-CN" b="1" i="0" dirty="0" err="1"/>
              <a:t>cos</a:t>
            </a:r>
            <a:r>
              <a:rPr lang="en-US" altLang="zh-CN" b="1" i="0" dirty="0"/>
              <a:t>α= </a:t>
            </a:r>
            <a:r>
              <a:rPr lang="en-US" altLang="zh-CN" b="1" dirty="0"/>
              <a:t>r</a:t>
            </a:r>
            <a:r>
              <a:rPr lang="en-US" altLang="zh-CN" b="1" i="0" baseline="-25000" dirty="0"/>
              <a:t>b</a:t>
            </a:r>
            <a:r>
              <a:rPr lang="en-US" altLang="zh-CN" b="1" i="0" dirty="0"/>
              <a:t>／</a:t>
            </a:r>
            <a:r>
              <a:rPr lang="en-US" altLang="zh-CN" b="1" dirty="0"/>
              <a:t> r</a:t>
            </a:r>
            <a:r>
              <a:rPr lang="en-US" altLang="zh-CN" b="1" i="0" dirty="0"/>
              <a:t> ；</a:t>
            </a:r>
            <a:endParaRPr lang="en-US" altLang="zh-CN" b="1" i="0" dirty="0"/>
          </a:p>
        </p:txBody>
      </p:sp>
      <p:sp>
        <p:nvSpPr>
          <p:cNvPr id="11" name="Text Box 10"/>
          <p:cNvSpPr txBox="1">
            <a:spLocks noChangeArrowheads="1"/>
          </p:cNvSpPr>
          <p:nvPr/>
        </p:nvSpPr>
        <p:spPr bwMode="auto">
          <a:xfrm>
            <a:off x="995463" y="4441191"/>
            <a:ext cx="6710354"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30000"/>
              </a:lnSpc>
            </a:pPr>
            <a:r>
              <a:rPr lang="zh-CN" altLang="en-US" b="1" i="0" dirty="0"/>
              <a:t> </a:t>
            </a:r>
            <a:r>
              <a:rPr lang="zh-CN" altLang="en-US" b="1" i="0" dirty="0" smtClean="0"/>
              <a:t>4</a:t>
            </a:r>
            <a:r>
              <a:rPr lang="zh-CN" altLang="en-US" b="1" i="0" dirty="0"/>
              <a:t>.公法线：</a:t>
            </a:r>
            <a:r>
              <a:rPr lang="en-US" altLang="zh-CN" b="1" dirty="0"/>
              <a:t>W</a:t>
            </a:r>
            <a:r>
              <a:rPr lang="en-US" altLang="zh-CN" b="1" i="0" baseline="-25000" dirty="0"/>
              <a:t>K</a:t>
            </a:r>
            <a:r>
              <a:rPr lang="en-US" altLang="zh-CN" b="1" i="0" dirty="0"/>
              <a:t> = </a:t>
            </a:r>
            <a:r>
              <a:rPr lang="en-US" altLang="zh-CN" b="1" dirty="0"/>
              <a:t>m</a:t>
            </a:r>
            <a:r>
              <a:rPr lang="en-US" altLang="zh-CN" b="1" i="0" dirty="0"/>
              <a:t>〔2.9521（</a:t>
            </a:r>
            <a:r>
              <a:rPr lang="en-US" altLang="zh-CN" b="1" dirty="0"/>
              <a:t>k</a:t>
            </a:r>
            <a:r>
              <a:rPr lang="en-US" altLang="zh-CN" b="1" i="0" dirty="0"/>
              <a:t> - 0.5）+0.014</a:t>
            </a:r>
            <a:r>
              <a:rPr lang="en-US" altLang="zh-CN" b="1" dirty="0"/>
              <a:t>z</a:t>
            </a:r>
            <a:r>
              <a:rPr lang="en-US" altLang="zh-CN" b="1" i="0" dirty="0"/>
              <a:t>〕；</a:t>
            </a:r>
            <a:endParaRPr lang="en-US" altLang="zh-CN" b="1" i="0" dirty="0"/>
          </a:p>
          <a:p>
            <a:pPr eaLnBrk="1" hangingPunct="1">
              <a:lnSpc>
                <a:spcPct val="130000"/>
              </a:lnSpc>
            </a:pPr>
            <a:r>
              <a:rPr lang="en-US" altLang="zh-CN" b="1" i="0" dirty="0"/>
              <a:t>                    </a:t>
            </a:r>
            <a:r>
              <a:rPr lang="zh-CN" altLang="en-US" b="1" i="0" dirty="0" smtClean="0"/>
              <a:t>其中</a:t>
            </a:r>
            <a:r>
              <a:rPr lang="en-US" altLang="zh-CN" b="1" dirty="0"/>
              <a:t>k</a:t>
            </a:r>
            <a:r>
              <a:rPr lang="en-US" altLang="zh-CN" b="1" i="0" dirty="0"/>
              <a:t> = </a:t>
            </a:r>
            <a:r>
              <a:rPr lang="en-US" altLang="zh-CN" b="1" dirty="0"/>
              <a:t>z</a:t>
            </a:r>
            <a:r>
              <a:rPr lang="en-US" altLang="zh-CN" b="1" i="0" dirty="0"/>
              <a:t>／9   +0.5    （</a:t>
            </a:r>
            <a:r>
              <a:rPr lang="zh-CN" altLang="en-US" b="1" i="0" dirty="0"/>
              <a:t>取整数）</a:t>
            </a:r>
            <a:endParaRPr lang="zh-CN" altLang="en-US" b="1" dirty="0"/>
          </a:p>
        </p:txBody>
      </p:sp>
      <p:sp>
        <p:nvSpPr>
          <p:cNvPr id="12" name="Text Box 11"/>
          <p:cNvSpPr txBox="1">
            <a:spLocks noChangeArrowheads="1"/>
          </p:cNvSpPr>
          <p:nvPr/>
        </p:nvSpPr>
        <p:spPr bwMode="auto">
          <a:xfrm>
            <a:off x="938313" y="5427029"/>
            <a:ext cx="54003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a:t>
            </a:r>
            <a:r>
              <a:rPr lang="zh-CN" altLang="en-US" b="1" i="0" dirty="0" smtClean="0"/>
              <a:t> </a:t>
            </a:r>
            <a:r>
              <a:rPr lang="zh-CN" altLang="en-US" b="1" i="0" dirty="0"/>
              <a:t>5. 中心距：</a:t>
            </a:r>
            <a:r>
              <a:rPr lang="en-US" altLang="zh-CN" b="1" dirty="0"/>
              <a:t>a = m</a:t>
            </a:r>
            <a:r>
              <a:rPr lang="en-US" altLang="zh-CN" b="1" i="0" dirty="0"/>
              <a:t>（</a:t>
            </a:r>
            <a:r>
              <a:rPr lang="en-US" altLang="zh-CN" b="1" dirty="0"/>
              <a:t>z</a:t>
            </a:r>
            <a:r>
              <a:rPr lang="en-US" altLang="zh-CN" b="1" i="0" baseline="-25000" dirty="0"/>
              <a:t>1</a:t>
            </a:r>
            <a:r>
              <a:rPr lang="en-US" altLang="zh-CN" b="1" dirty="0"/>
              <a:t> +z</a:t>
            </a:r>
            <a:r>
              <a:rPr lang="en-US" altLang="zh-CN" b="1" i="0" baseline="-25000" dirty="0"/>
              <a:t>2</a:t>
            </a:r>
            <a:r>
              <a:rPr lang="en-US" altLang="zh-CN" b="1" i="0" dirty="0"/>
              <a:t>）／2 。</a:t>
            </a:r>
            <a:endParaRPr lang="en-US" altLang="zh-CN" b="1" i="0" dirty="0"/>
          </a:p>
        </p:txBody>
      </p:sp>
      <p:graphicFrame>
        <p:nvGraphicFramePr>
          <p:cNvPr id="13" name="Object 14"/>
          <p:cNvGraphicFramePr>
            <a:graphicFrameLocks noChangeAspect="1"/>
          </p:cNvGraphicFramePr>
          <p:nvPr/>
        </p:nvGraphicFramePr>
        <p:xfrm>
          <a:off x="4135538" y="2969572"/>
          <a:ext cx="1060450" cy="747713"/>
        </p:xfrm>
        <a:graphic>
          <a:graphicData uri="http://schemas.openxmlformats.org/presentationml/2006/ole">
            <mc:AlternateContent xmlns:mc="http://schemas.openxmlformats.org/markup-compatibility/2006">
              <mc:Choice xmlns:v="urn:schemas-microsoft-com:vml" Requires="v">
                <p:oleObj spid="_x0000_s37900" name="Equation" r:id="rId1" imgW="558800" imgH="393700" progId="Equation.3">
                  <p:embed/>
                </p:oleObj>
              </mc:Choice>
              <mc:Fallback>
                <p:oleObj name="Equation" r:id="rId1" imgW="558800" imgH="393700" progId="Equation.3">
                  <p:embed/>
                  <p:pic>
                    <p:nvPicPr>
                      <p:cNvPr id="0" name="图片 378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5538" y="2969572"/>
                        <a:ext cx="1060450" cy="747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4"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gtEl>
                                        <p:attrNameLst>
                                          <p:attrName>style.visibility</p:attrName>
                                        </p:attrNameLst>
                                      </p:cBhvr>
                                      <p:to>
                                        <p:strVal val="visible"/>
                                      </p:to>
                                    </p:set>
                                    <p:animEffect transition="in" filter="wipe(left)">
                                      <p:cBhvr>
                                        <p:cTn id="12" dur="3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
                                        </p:tgtEl>
                                        <p:attrNameLst>
                                          <p:attrName>style.visibility</p:attrName>
                                        </p:attrNameLst>
                                      </p:cBhvr>
                                      <p:to>
                                        <p:strVal val="visible"/>
                                      </p:to>
                                    </p:set>
                                    <p:animEffect transition="in" filter="wipe(left)">
                                      <p:cBhvr>
                                        <p:cTn id="17" dur="3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3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
                                        </p:tgtEl>
                                        <p:attrNameLst>
                                          <p:attrName>style.visibility</p:attrName>
                                        </p:attrNameLst>
                                      </p:cBhvr>
                                      <p:to>
                                        <p:strVal val="visible"/>
                                      </p:to>
                                    </p:set>
                                    <p:animEffect transition="in" filter="wipe(left)">
                                      <p:cBhvr>
                                        <p:cTn id="32" dur="3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
                                        </p:tgtEl>
                                        <p:attrNameLst>
                                          <p:attrName>style.visibility</p:attrName>
                                        </p:attrNameLst>
                                      </p:cBhvr>
                                      <p:to>
                                        <p:strVal val="visible"/>
                                      </p:to>
                                    </p:set>
                                    <p:animEffect transition="in" filter="wipe(left)">
                                      <p:cBhvr>
                                        <p:cTn id="37" dur="3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1"/>
                                        </p:tgtEl>
                                        <p:attrNameLst>
                                          <p:attrName>style.visibility</p:attrName>
                                        </p:attrNameLst>
                                      </p:cBhvr>
                                      <p:to>
                                        <p:strVal val="visible"/>
                                      </p:to>
                                    </p:set>
                                    <p:animEffect transition="in" filter="wipe(left)">
                                      <p:cBhvr>
                                        <p:cTn id="42" dur="3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2"/>
                                        </p:tgtEl>
                                        <p:attrNameLst>
                                          <p:attrName>style.visibility</p:attrName>
                                        </p:attrNameLst>
                                      </p:cBhvr>
                                      <p:to>
                                        <p:strVal val="visible"/>
                                      </p:to>
                                    </p:set>
                                    <p:animEffect transition="in" filter="wipe(left)">
                                      <p:cBhvr>
                                        <p:cTn id="47"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6FE8EEF5-2FC2-4322-9391-82DDAA2F1BB2}" type="slidenum">
              <a:rPr kumimoji="0" lang="zh-CN" altLang="en-US" sz="2000" i="0" smtClean="0">
                <a:solidFill>
                  <a:srgbClr val="0000FF"/>
                </a:solidFill>
              </a:rPr>
            </a:fld>
            <a:endParaRPr kumimoji="0" lang="en-US" altLang="zh-CN" sz="2000" i="0" smtClean="0">
              <a:solidFill>
                <a:srgbClr val="0000FF"/>
              </a:solidFill>
            </a:endParaRPr>
          </a:p>
        </p:txBody>
      </p:sp>
      <p:pic>
        <p:nvPicPr>
          <p:cNvPr id="358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3858" y="466258"/>
            <a:ext cx="8267700" cy="567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left)">
                                      <p:cBhvr>
                                        <p:cTn id="7" dur="5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79113793-BBD8-4501-9D32-06C5E7ADF379}" type="slidenum">
              <a:rPr kumimoji="0" lang="zh-CN" altLang="en-US" sz="2000" i="0" smtClean="0">
                <a:solidFill>
                  <a:srgbClr val="0000FF"/>
                </a:solidFill>
              </a:rPr>
            </a:fld>
            <a:endParaRPr kumimoji="0" lang="en-US" altLang="zh-CN" sz="2000" i="0" smtClean="0">
              <a:solidFill>
                <a:srgbClr val="0000FF"/>
              </a:solidFill>
            </a:endParaRPr>
          </a:p>
        </p:txBody>
      </p:sp>
      <p:pic>
        <p:nvPicPr>
          <p:cNvPr id="5" name="Picture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6778" y="969932"/>
            <a:ext cx="6246947" cy="4827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342C1357-1E43-4763-9619-A94AF8EB8F50}" type="slidenum">
              <a:rPr kumimoji="0" lang="zh-CN" altLang="en-US" sz="2000" i="0" smtClean="0">
                <a:solidFill>
                  <a:srgbClr val="0000FF"/>
                </a:solidFill>
              </a:rPr>
            </a:fld>
            <a:endParaRPr kumimoji="0" lang="en-US" altLang="zh-CN" sz="2000" i="0" smtClean="0">
              <a:solidFill>
                <a:srgbClr val="0000FF"/>
              </a:solidFill>
            </a:endParaRPr>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7300" y="1030782"/>
            <a:ext cx="6629400" cy="408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7"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0850F5E-87C2-4DC7-9861-F5141E10BCE0}" type="slidenum">
              <a:rPr lang="zh-CN" altLang="en-US" smtClean="0"/>
            </a:fld>
            <a:endParaRPr lang="en-US" altLang="zh-CN"/>
          </a:p>
        </p:txBody>
      </p:sp>
      <p:sp>
        <p:nvSpPr>
          <p:cNvPr id="3" name="矩形 2"/>
          <p:cNvSpPr/>
          <p:nvPr/>
        </p:nvSpPr>
        <p:spPr>
          <a:xfrm>
            <a:off x="581475" y="398058"/>
            <a:ext cx="7568213" cy="1938020"/>
          </a:xfrm>
          <a:prstGeom prst="rect">
            <a:avLst/>
          </a:prstGeom>
        </p:spPr>
        <p:txBody>
          <a:bodyPr wrap="square">
            <a:spAutoFit/>
          </a:bodyPr>
          <a:lstStyle/>
          <a:p>
            <a:r>
              <a:rPr lang="zh-CN" altLang="en-US" b="1" i="0" dirty="0" smtClean="0"/>
              <a:t>        齿轮</a:t>
            </a:r>
            <a:r>
              <a:rPr lang="zh-CN" altLang="en-US" b="1" i="0" dirty="0"/>
              <a:t>是机器、仪器中使用最多的传动元件</a:t>
            </a:r>
            <a:r>
              <a:rPr lang="en-US" altLang="zh-CN" b="1" i="0" dirty="0"/>
              <a:t>,</a:t>
            </a:r>
            <a:r>
              <a:rPr lang="zh-CN" altLang="en-US" b="1" i="0" dirty="0"/>
              <a:t>尤其是</a:t>
            </a:r>
            <a:r>
              <a:rPr lang="zh-CN" altLang="en-US" b="1" i="0" dirty="0">
                <a:solidFill>
                  <a:srgbClr val="FF0000"/>
                </a:solidFill>
              </a:rPr>
              <a:t>渐开线齿轮</a:t>
            </a:r>
            <a:r>
              <a:rPr lang="zh-CN" altLang="en-US" b="1" i="0" dirty="0"/>
              <a:t>应用更为广泛。各种</a:t>
            </a:r>
            <a:r>
              <a:rPr lang="zh-CN" altLang="en-US" b="1" i="0" dirty="0" smtClean="0"/>
              <a:t>类型</a:t>
            </a:r>
            <a:r>
              <a:rPr lang="zh-CN" altLang="en-US" b="1" i="0" dirty="0"/>
              <a:t>齿轮传动的精度标准和检测方法有许多相似之处</a:t>
            </a:r>
            <a:r>
              <a:rPr lang="en-US" altLang="zh-CN" b="1" i="0" dirty="0"/>
              <a:t>,</a:t>
            </a:r>
            <a:r>
              <a:rPr lang="zh-CN" altLang="en-US" b="1" i="0" dirty="0"/>
              <a:t>本章以渐开线圆柱齿轮传动为</a:t>
            </a:r>
            <a:r>
              <a:rPr lang="zh-CN" altLang="en-US" b="1" i="0" dirty="0" smtClean="0"/>
              <a:t>例</a:t>
            </a:r>
            <a:r>
              <a:rPr lang="zh-CN" altLang="en-US" b="1" i="0" dirty="0"/>
              <a:t>（</a:t>
            </a:r>
            <a:r>
              <a:rPr lang="en-US" altLang="zh-CN" b="1" i="0" dirty="0">
                <a:solidFill>
                  <a:srgbClr val="CC3300"/>
                </a:solidFill>
              </a:rPr>
              <a:t>GB/T 10095.1～.2</a:t>
            </a:r>
            <a:r>
              <a:rPr lang="en-US" altLang="zh-CN" b="1" i="0" dirty="0"/>
              <a:t>－2008</a:t>
            </a:r>
            <a:r>
              <a:rPr lang="zh-CN" altLang="en-US" b="1" i="0" dirty="0"/>
              <a:t>和</a:t>
            </a:r>
            <a:r>
              <a:rPr lang="en-US" altLang="zh-CN" b="1" i="0" dirty="0"/>
              <a:t>GB/Z18620.1～</a:t>
            </a:r>
            <a:endParaRPr lang="en-US" altLang="zh-CN" b="1" i="0" dirty="0"/>
          </a:p>
          <a:p>
            <a:r>
              <a:rPr lang="en-US" altLang="zh-CN" b="1" i="0" dirty="0"/>
              <a:t>.4－2008）</a:t>
            </a:r>
            <a:r>
              <a:rPr lang="en-US" altLang="zh-CN" b="1" i="0" dirty="0" smtClean="0"/>
              <a:t>,</a:t>
            </a:r>
            <a:r>
              <a:rPr lang="zh-CN" altLang="en-US" b="1" i="0" dirty="0" smtClean="0"/>
              <a:t>讲述</a:t>
            </a:r>
            <a:r>
              <a:rPr lang="zh-CN" altLang="en-US" b="1" i="0" dirty="0"/>
              <a:t>其精度设计与检测的基本</a:t>
            </a:r>
            <a:r>
              <a:rPr lang="zh-CN" altLang="en-US" b="1" i="0" dirty="0" smtClean="0"/>
              <a:t>方法。</a:t>
            </a:r>
            <a:endParaRPr lang="zh-CN" altLang="en-US" b="1" dirty="0"/>
          </a:p>
        </p:txBody>
      </p:sp>
      <p:sp>
        <p:nvSpPr>
          <p:cNvPr id="4" name="Text Box 7"/>
          <p:cNvSpPr txBox="1">
            <a:spLocks noChangeArrowheads="1"/>
          </p:cNvSpPr>
          <p:nvPr/>
        </p:nvSpPr>
        <p:spPr bwMode="auto">
          <a:xfrm>
            <a:off x="1905394" y="2301222"/>
            <a:ext cx="49126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i="0" dirty="0"/>
              <a:t>10.1</a:t>
            </a:r>
            <a:r>
              <a:rPr lang="zh-CN" altLang="en-US" sz="2800" b="1" i="0" dirty="0">
                <a:latin typeface="宋体" panose="02010600030101010101" pitchFamily="2" charset="-122"/>
              </a:rPr>
              <a:t> </a:t>
            </a:r>
            <a:r>
              <a:rPr lang="zh-CN" altLang="en-US" sz="2800" b="1" i="0" dirty="0" smtClean="0">
                <a:latin typeface="宋体" panose="02010600030101010101" pitchFamily="2" charset="-122"/>
              </a:rPr>
              <a:t>齿轮传动</a:t>
            </a:r>
            <a:r>
              <a:rPr lang="zh-CN" altLang="en-US" sz="2800" b="1" i="0" dirty="0">
                <a:latin typeface="宋体" panose="02010600030101010101" pitchFamily="2" charset="-122"/>
              </a:rPr>
              <a:t>的使用要求</a:t>
            </a:r>
            <a:r>
              <a:rPr lang="zh-CN" altLang="en-US" sz="2800" b="1" i="0" dirty="0"/>
              <a:t> </a:t>
            </a:r>
            <a:endParaRPr lang="zh-CN" altLang="en-US" sz="2800" b="1" i="0" dirty="0"/>
          </a:p>
        </p:txBody>
      </p:sp>
      <p:sp>
        <p:nvSpPr>
          <p:cNvPr id="5" name="矩形 4"/>
          <p:cNvSpPr/>
          <p:nvPr/>
        </p:nvSpPr>
        <p:spPr>
          <a:xfrm>
            <a:off x="679133" y="2784441"/>
            <a:ext cx="7665880" cy="830997"/>
          </a:xfrm>
          <a:prstGeom prst="rect">
            <a:avLst/>
          </a:prstGeom>
        </p:spPr>
        <p:txBody>
          <a:bodyPr wrap="square">
            <a:spAutoFit/>
          </a:bodyPr>
          <a:lstStyle/>
          <a:p>
            <a:r>
              <a:rPr lang="zh-CN" altLang="en-US" b="1" i="0" dirty="0" smtClean="0"/>
              <a:t>        各</a:t>
            </a:r>
            <a:r>
              <a:rPr lang="zh-CN" altLang="en-US" b="1" i="0" dirty="0"/>
              <a:t>类齿轮都是用来传递运动或动力的</a:t>
            </a:r>
            <a:r>
              <a:rPr lang="en-US" altLang="zh-CN" b="1" i="0" dirty="0"/>
              <a:t>,</a:t>
            </a:r>
            <a:r>
              <a:rPr lang="zh-CN" altLang="en-US" b="1" i="0" dirty="0"/>
              <a:t>其使用要求可以归纳为以下四个</a:t>
            </a:r>
            <a:r>
              <a:rPr lang="zh-CN" altLang="en-US" b="1" i="0" dirty="0" smtClean="0"/>
              <a:t>方面：</a:t>
            </a:r>
            <a:endParaRPr lang="zh-CN" altLang="en-US" b="1" dirty="0"/>
          </a:p>
        </p:txBody>
      </p:sp>
      <p:sp>
        <p:nvSpPr>
          <p:cNvPr id="6" name="Text Box 8"/>
          <p:cNvSpPr txBox="1">
            <a:spLocks noChangeArrowheads="1"/>
          </p:cNvSpPr>
          <p:nvPr/>
        </p:nvSpPr>
        <p:spPr bwMode="auto">
          <a:xfrm>
            <a:off x="1322488" y="3653752"/>
            <a:ext cx="395763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i="0" dirty="0"/>
              <a:t>根据齿轮传动的</a:t>
            </a:r>
            <a:r>
              <a:rPr lang="zh-CN" altLang="en-US" b="1" i="0" dirty="0">
                <a:solidFill>
                  <a:srgbClr val="FF3300"/>
                </a:solidFill>
              </a:rPr>
              <a:t>作用</a:t>
            </a:r>
            <a:endParaRPr lang="zh-CN" altLang="en-US" b="1" i="0" dirty="0">
              <a:solidFill>
                <a:srgbClr val="FF3300"/>
              </a:solidFill>
            </a:endParaRPr>
          </a:p>
        </p:txBody>
      </p:sp>
      <p:sp>
        <p:nvSpPr>
          <p:cNvPr id="7" name="Text Box 13"/>
          <p:cNvSpPr txBox="1">
            <a:spLocks noChangeArrowheads="1"/>
          </p:cNvSpPr>
          <p:nvPr/>
        </p:nvSpPr>
        <p:spPr bwMode="auto">
          <a:xfrm>
            <a:off x="4257924" y="5905102"/>
            <a:ext cx="35131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i="0" dirty="0"/>
              <a:t>(4)   </a:t>
            </a:r>
            <a:r>
              <a:rPr lang="zh-CN" altLang="en-US" sz="2000" b="1" i="0" dirty="0">
                <a:solidFill>
                  <a:srgbClr val="FF3300"/>
                </a:solidFill>
              </a:rPr>
              <a:t>侧隙</a:t>
            </a:r>
            <a:r>
              <a:rPr lang="zh-CN" altLang="en-US" sz="2000" b="1" i="0" dirty="0" smtClean="0">
                <a:solidFill>
                  <a:srgbClr val="FF3300"/>
                </a:solidFill>
              </a:rPr>
              <a:t>合理性</a:t>
            </a:r>
            <a:endParaRPr lang="zh-CN" altLang="en-US" sz="2000" b="1" i="0" dirty="0">
              <a:solidFill>
                <a:srgbClr val="FF3300"/>
              </a:solidFill>
            </a:endParaRPr>
          </a:p>
        </p:txBody>
      </p:sp>
      <p:sp>
        <p:nvSpPr>
          <p:cNvPr id="8" name="AutoShape 17"/>
          <p:cNvSpPr>
            <a:spLocks noChangeArrowheads="1"/>
          </p:cNvSpPr>
          <p:nvPr/>
        </p:nvSpPr>
        <p:spPr bwMode="auto">
          <a:xfrm>
            <a:off x="4571113" y="3527459"/>
            <a:ext cx="2681951" cy="798513"/>
          </a:xfrm>
          <a:prstGeom prst="notchedRightArrow">
            <a:avLst>
              <a:gd name="adj1" fmla="val 50000"/>
              <a:gd name="adj2" fmla="val 94781"/>
            </a:avLst>
          </a:prstGeom>
          <a:noFill/>
          <a:ln w="38100">
            <a:solidFill>
              <a:srgbClr val="FF3300"/>
            </a:solidFill>
            <a:miter lim="800000"/>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i="0" dirty="0"/>
              <a:t>有以下要求</a:t>
            </a:r>
            <a:endParaRPr lang="zh-CN" altLang="en-US" b="1" i="0" dirty="0"/>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1264" y="4393266"/>
            <a:ext cx="21145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937" y="4160506"/>
            <a:ext cx="20193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15"/>
          <p:cNvSpPr txBox="1">
            <a:spLocks noChangeArrowheads="1"/>
          </p:cNvSpPr>
          <p:nvPr/>
        </p:nvSpPr>
        <p:spPr bwMode="auto">
          <a:xfrm>
            <a:off x="3930641" y="4615833"/>
            <a:ext cx="24346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solidFill>
                  <a:srgbClr val="FF3300"/>
                </a:solidFill>
              </a:rPr>
              <a:t>  </a:t>
            </a:r>
            <a:r>
              <a:rPr lang="zh-CN" altLang="en-US" b="1" i="0" dirty="0"/>
              <a:t>(2) </a:t>
            </a:r>
            <a:r>
              <a:rPr lang="zh-CN" altLang="en-US" b="1" i="0" dirty="0" smtClean="0"/>
              <a:t>   </a:t>
            </a:r>
            <a:r>
              <a:rPr lang="zh-CN" altLang="en-US" b="1" i="0" dirty="0" smtClean="0">
                <a:solidFill>
                  <a:srgbClr val="FF3300"/>
                </a:solidFill>
              </a:rPr>
              <a:t>平稳性</a:t>
            </a:r>
            <a:endParaRPr lang="zh-CN" altLang="en-US" b="1" i="0" dirty="0">
              <a:solidFill>
                <a:srgbClr val="FF3300"/>
              </a:solidFill>
            </a:endParaRPr>
          </a:p>
        </p:txBody>
      </p:sp>
      <p:sp>
        <p:nvSpPr>
          <p:cNvPr id="12" name="Text Box 11"/>
          <p:cNvSpPr txBox="1">
            <a:spLocks noChangeArrowheads="1"/>
          </p:cNvSpPr>
          <p:nvPr/>
        </p:nvSpPr>
        <p:spPr bwMode="auto">
          <a:xfrm>
            <a:off x="1839248" y="5230883"/>
            <a:ext cx="28971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传递动力 </a:t>
            </a:r>
            <a:r>
              <a:rPr lang="zh-CN" altLang="en-US" sz="2800" b="1" i="0" dirty="0" smtClean="0"/>
              <a:t>—</a:t>
            </a:r>
            <a:endParaRPr lang="zh-CN" altLang="en-US" sz="2800" b="1" i="0" dirty="0"/>
          </a:p>
        </p:txBody>
      </p:sp>
      <p:sp>
        <p:nvSpPr>
          <p:cNvPr id="13" name="Text Box 12"/>
          <p:cNvSpPr txBox="1">
            <a:spLocks noChangeArrowheads="1"/>
          </p:cNvSpPr>
          <p:nvPr/>
        </p:nvSpPr>
        <p:spPr bwMode="auto">
          <a:xfrm>
            <a:off x="3983200" y="5248639"/>
            <a:ext cx="39560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i="0" dirty="0"/>
              <a:t> </a:t>
            </a:r>
            <a:r>
              <a:rPr lang="zh-CN" altLang="en-US" b="1" i="0" dirty="0"/>
              <a:t>(3)  </a:t>
            </a:r>
            <a:r>
              <a:rPr lang="zh-CN" altLang="en-US" b="1" i="0" dirty="0">
                <a:solidFill>
                  <a:srgbClr val="FF3300"/>
                </a:solidFill>
              </a:rPr>
              <a:t>载荷分布</a:t>
            </a:r>
            <a:r>
              <a:rPr lang="zh-CN" altLang="en-US" b="1" i="0" dirty="0" smtClean="0">
                <a:solidFill>
                  <a:srgbClr val="FF3300"/>
                </a:solidFill>
              </a:rPr>
              <a:t>均匀性</a:t>
            </a:r>
            <a:endParaRPr lang="zh-CN" altLang="en-US" b="1" i="0" dirty="0">
              <a:solidFill>
                <a:srgbClr val="FF3300"/>
              </a:solidFill>
            </a:endParaRPr>
          </a:p>
        </p:txBody>
      </p:sp>
      <p:sp>
        <p:nvSpPr>
          <p:cNvPr id="14" name="Text Box 11"/>
          <p:cNvSpPr txBox="1">
            <a:spLocks noChangeArrowheads="1"/>
          </p:cNvSpPr>
          <p:nvPr/>
        </p:nvSpPr>
        <p:spPr bwMode="auto">
          <a:xfrm>
            <a:off x="1806376" y="5823547"/>
            <a:ext cx="28971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smtClean="0"/>
              <a:t>非工作齿面间 </a:t>
            </a:r>
            <a:r>
              <a:rPr lang="zh-CN" altLang="en-US" sz="2800" b="1" i="0" dirty="0" smtClean="0"/>
              <a:t>—</a:t>
            </a:r>
            <a:endParaRPr lang="zh-CN" altLang="en-US" sz="2800" b="1" i="0" dirty="0"/>
          </a:p>
        </p:txBody>
      </p:sp>
      <p:pic>
        <p:nvPicPr>
          <p:cNvPr id="15"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3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iterate type="wd">
                                    <p:tmPct val="100000"/>
                                  </p:iterate>
                                  <p:childTnLst>
                                    <p:set>
                                      <p:cBhvr>
                                        <p:cTn id="26" dur="1" fill="hold">
                                          <p:stCondLst>
                                            <p:cond delay="0"/>
                                          </p:stCondLst>
                                        </p:cTn>
                                        <p:tgtEl>
                                          <p:spTgt spid="8"/>
                                        </p:tgtEl>
                                        <p:attrNameLst>
                                          <p:attrName>style.visibility</p:attrName>
                                        </p:attrNameLst>
                                      </p:cBhvr>
                                      <p:to>
                                        <p:strVal val="visible"/>
                                      </p:to>
                                    </p:set>
                                    <p:anim calcmode="lin" valueType="num">
                                      <p:cBhvr>
                                        <p:cTn id="27" dur="300" fill="hold"/>
                                        <p:tgtEl>
                                          <p:spTgt spid="8"/>
                                        </p:tgtEl>
                                        <p:attrNameLst>
                                          <p:attrName>ppt_x</p:attrName>
                                        </p:attrNameLst>
                                      </p:cBhvr>
                                      <p:tavLst>
                                        <p:tav tm="0">
                                          <p:val>
                                            <p:strVal val="#ppt_x-#ppt_w/2"/>
                                          </p:val>
                                        </p:tav>
                                        <p:tav tm="100000">
                                          <p:val>
                                            <p:strVal val="#ppt_x"/>
                                          </p:val>
                                        </p:tav>
                                      </p:tavLst>
                                    </p:anim>
                                    <p:anim calcmode="lin" valueType="num">
                                      <p:cBhvr>
                                        <p:cTn id="28" dur="300" fill="hold"/>
                                        <p:tgtEl>
                                          <p:spTgt spid="8"/>
                                        </p:tgtEl>
                                        <p:attrNameLst>
                                          <p:attrName>ppt_y</p:attrName>
                                        </p:attrNameLst>
                                      </p:cBhvr>
                                      <p:tavLst>
                                        <p:tav tm="0">
                                          <p:val>
                                            <p:strVal val="#ppt_y"/>
                                          </p:val>
                                        </p:tav>
                                        <p:tav tm="100000">
                                          <p:val>
                                            <p:strVal val="#ppt_y"/>
                                          </p:val>
                                        </p:tav>
                                      </p:tavLst>
                                    </p:anim>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11"/>
                                        </p:tgtEl>
                                        <p:attrNameLst>
                                          <p:attrName>style.visibility</p:attrName>
                                        </p:attrNameLst>
                                      </p:cBhvr>
                                      <p:to>
                                        <p:strVal val="visible"/>
                                      </p:to>
                                    </p:set>
                                    <p:animEffect transition="in" filter="wipe(left)">
                                      <p:cBhvr>
                                        <p:cTn id="45" dur="3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12"/>
                                        </p:tgtEl>
                                        <p:attrNameLst>
                                          <p:attrName>style.visibility</p:attrName>
                                        </p:attrNameLst>
                                      </p:cBhvr>
                                      <p:to>
                                        <p:strVal val="visible"/>
                                      </p:to>
                                    </p:set>
                                    <p:animEffect transition="in" filter="wipe(left)">
                                      <p:cBhvr>
                                        <p:cTn id="50" dur="3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iterate type="wd">
                                    <p:tmPct val="100000"/>
                                  </p:iterate>
                                  <p:childTnLst>
                                    <p:set>
                                      <p:cBhvr>
                                        <p:cTn id="54" dur="1" fill="hold">
                                          <p:stCondLst>
                                            <p:cond delay="0"/>
                                          </p:stCondLst>
                                        </p:cTn>
                                        <p:tgtEl>
                                          <p:spTgt spid="13"/>
                                        </p:tgtEl>
                                        <p:attrNameLst>
                                          <p:attrName>style.visibility</p:attrName>
                                        </p:attrNameLst>
                                      </p:cBhvr>
                                      <p:to>
                                        <p:strVal val="visible"/>
                                      </p:to>
                                    </p:set>
                                    <p:animEffect transition="in" filter="wipe(left)">
                                      <p:cBhvr>
                                        <p:cTn id="55" dur="3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14"/>
                                        </p:tgtEl>
                                        <p:attrNameLst>
                                          <p:attrName>style.visibility</p:attrName>
                                        </p:attrNameLst>
                                      </p:cBhvr>
                                      <p:to>
                                        <p:strVal val="visible"/>
                                      </p:to>
                                    </p:set>
                                    <p:animEffect transition="in" filter="wipe(left)">
                                      <p:cBhvr>
                                        <p:cTn id="60" dur="3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7"/>
                                        </p:tgtEl>
                                        <p:attrNameLst>
                                          <p:attrName>style.visibility</p:attrName>
                                        </p:attrNameLst>
                                      </p:cBhvr>
                                      <p:to>
                                        <p:strVal val="visible"/>
                                      </p:to>
                                    </p:set>
                                    <p:animEffect transition="in" filter="wipe(left)">
                                      <p:cBhvr>
                                        <p:cTn id="65"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utoUpdateAnimBg="0"/>
      <p:bldP spid="5" grpId="0"/>
      <p:bldP spid="6" grpId="0" autoUpdateAnimBg="0"/>
      <p:bldP spid="7" grpId="0" autoUpdateAnimBg="0"/>
      <p:bldP spid="8" grpId="0" animBg="1" autoUpdateAnimBg="0"/>
      <p:bldP spid="11" grpId="0" autoUpdateAnimBg="0"/>
      <p:bldP spid="12" grpId="0" autoUpdateAnimBg="0"/>
      <p:bldP spid="13" grpId="0" autoUpdateAnimBg="0"/>
      <p:bldP spid="1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172B0E54-ADFC-4062-B7EA-AEBB8E312FE9}" type="slidenum">
              <a:rPr kumimoji="0" lang="zh-CN" altLang="en-US" sz="2000" i="0" smtClean="0">
                <a:solidFill>
                  <a:srgbClr val="0000FF"/>
                </a:solidFill>
              </a:rPr>
            </a:fld>
            <a:endParaRPr kumimoji="0" lang="en-US" altLang="zh-CN" sz="2000" i="0" smtClean="0">
              <a:solidFill>
                <a:srgbClr val="0000FF"/>
              </a:solidFill>
            </a:endParaRPr>
          </a:p>
        </p:txBody>
      </p:sp>
      <p:sp>
        <p:nvSpPr>
          <p:cNvPr id="35844" name="Text Box 4"/>
          <p:cNvSpPr txBox="1">
            <a:spLocks noChangeArrowheads="1"/>
          </p:cNvSpPr>
          <p:nvPr/>
        </p:nvSpPr>
        <p:spPr bwMode="auto">
          <a:xfrm>
            <a:off x="1302658" y="230775"/>
            <a:ext cx="57551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10.1.1 传递运动的准确性（运动精度）</a:t>
            </a:r>
            <a:r>
              <a:rPr lang="zh-CN" altLang="en-US" i="0" dirty="0"/>
              <a:t> </a:t>
            </a:r>
            <a:endParaRPr lang="zh-CN" altLang="en-US" i="0" dirty="0"/>
          </a:p>
        </p:txBody>
      </p:sp>
      <p:sp>
        <p:nvSpPr>
          <p:cNvPr id="35845" name="Text Box 5"/>
          <p:cNvSpPr txBox="1">
            <a:spLocks noChangeArrowheads="1"/>
          </p:cNvSpPr>
          <p:nvPr/>
        </p:nvSpPr>
        <p:spPr bwMode="auto">
          <a:xfrm>
            <a:off x="695199" y="616537"/>
            <a:ext cx="7494463"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        准确性是指齿轮在</a:t>
            </a:r>
            <a:r>
              <a:rPr lang="zh-CN" altLang="en-US" b="1" i="0" dirty="0">
                <a:solidFill>
                  <a:srgbClr val="FF3300"/>
                </a:solidFill>
              </a:rPr>
              <a:t>一转范围内的传动比的大小</a:t>
            </a:r>
            <a:r>
              <a:rPr lang="zh-CN" altLang="en-US" b="1" i="0" dirty="0"/>
              <a:t>，保证主、从动齿轮的运动协调一致</a:t>
            </a:r>
            <a:r>
              <a:rPr lang="en-US" altLang="zh-CN" b="1" i="0" dirty="0"/>
              <a:t>。</a:t>
            </a:r>
            <a:r>
              <a:rPr lang="zh-CN" altLang="en-US" b="1" i="0" dirty="0"/>
              <a:t>用齿轮在一转中的最大转角误差来表示，如图</a:t>
            </a:r>
            <a:r>
              <a:rPr lang="en-US" altLang="zh-CN" b="1" i="0" dirty="0" smtClean="0"/>
              <a:t>10.1</a:t>
            </a:r>
            <a:r>
              <a:rPr lang="zh-CN" altLang="en-US" b="1" i="0" dirty="0" smtClean="0"/>
              <a:t>（</a:t>
            </a:r>
            <a:r>
              <a:rPr lang="en-US" altLang="zh-CN" b="1" i="0" dirty="0" smtClean="0"/>
              <a:t>a</a:t>
            </a:r>
            <a:r>
              <a:rPr lang="zh-CN" altLang="en-US" b="1" i="0" dirty="0" smtClean="0"/>
              <a:t>）所</a:t>
            </a:r>
            <a:r>
              <a:rPr lang="zh-CN" altLang="en-US" b="1" i="0" dirty="0"/>
              <a:t>示 。</a:t>
            </a:r>
            <a:endParaRPr lang="zh-CN" altLang="en-US" b="1" i="0" dirty="0"/>
          </a:p>
        </p:txBody>
      </p:sp>
      <p:sp>
        <p:nvSpPr>
          <p:cNvPr id="35848" name="Text Box 8"/>
          <p:cNvSpPr txBox="1">
            <a:spLocks noChangeArrowheads="1"/>
          </p:cNvSpPr>
          <p:nvPr/>
        </p:nvSpPr>
        <p:spPr bwMode="auto">
          <a:xfrm>
            <a:off x="1234204" y="5960236"/>
            <a:ext cx="2366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latin typeface="宋体" panose="02010600030101010101" pitchFamily="2" charset="-122"/>
              </a:rPr>
              <a:t>由图</a:t>
            </a:r>
            <a:r>
              <a:rPr lang="zh-CN" altLang="en-US" b="1" i="0" dirty="0"/>
              <a:t>10.</a:t>
            </a:r>
            <a:r>
              <a:rPr lang="zh-CN" altLang="en-US" b="1" i="0" dirty="0" smtClean="0"/>
              <a:t>1</a:t>
            </a:r>
            <a:r>
              <a:rPr lang="en-US" altLang="zh-CN" b="1" i="0" dirty="0" smtClean="0"/>
              <a:t>(a)</a:t>
            </a:r>
            <a:r>
              <a:rPr lang="zh-CN" altLang="en-US" b="1" i="0" dirty="0" smtClean="0">
                <a:latin typeface="宋体" panose="02010600030101010101" pitchFamily="2" charset="-122"/>
              </a:rPr>
              <a:t>得</a:t>
            </a:r>
            <a:r>
              <a:rPr lang="en-US" altLang="zh-CN" b="1" i="0" dirty="0" smtClean="0">
                <a:latin typeface="宋体" panose="02010600030101010101" pitchFamily="2" charset="-122"/>
              </a:rPr>
              <a:t>:</a:t>
            </a:r>
            <a:r>
              <a:rPr lang="zh-CN" altLang="en-US" b="1" i="0" dirty="0" smtClean="0"/>
              <a:t> </a:t>
            </a:r>
            <a:endParaRPr lang="zh-CN" altLang="en-US" b="1" i="0" dirty="0"/>
          </a:p>
        </p:txBody>
      </p:sp>
      <p:pic>
        <p:nvPicPr>
          <p:cNvPr id="6226" name="Picture 8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5598" y="1804175"/>
            <a:ext cx="3277940" cy="671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29" name="Picture 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4157" y="5976698"/>
            <a:ext cx="38290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3" name="Picture 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4550" y="2530396"/>
            <a:ext cx="4914900"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 41"/>
          <p:cNvGrpSpPr/>
          <p:nvPr/>
        </p:nvGrpSpPr>
        <p:grpSpPr bwMode="auto">
          <a:xfrm>
            <a:off x="1129024" y="2591105"/>
            <a:ext cx="1015191" cy="752475"/>
            <a:chOff x="423" y="1525"/>
            <a:chExt cx="684" cy="479"/>
          </a:xfrm>
          <a:solidFill>
            <a:srgbClr val="FFFFFF"/>
          </a:solidFill>
        </p:grpSpPr>
        <p:sp>
          <p:nvSpPr>
            <p:cNvPr id="18" name="AutoShape 23"/>
            <p:cNvSpPr>
              <a:spLocks noChangeArrowheads="1"/>
            </p:cNvSpPr>
            <p:nvPr/>
          </p:nvSpPr>
          <p:spPr bwMode="auto">
            <a:xfrm>
              <a:off x="423" y="1530"/>
              <a:ext cx="684" cy="474"/>
            </a:xfrm>
            <a:prstGeom prst="wedgeEllipseCallout">
              <a:avLst>
                <a:gd name="adj1" fmla="val 50002"/>
                <a:gd name="adj2" fmla="val 149664"/>
              </a:avLst>
            </a:prstGeom>
            <a:grpFill/>
            <a:ln w="28575">
              <a:solidFill>
                <a:schemeClr val="accent1">
                  <a:lumMod val="7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sz="2800" baseline="-25000"/>
            </a:p>
          </p:txBody>
        </p:sp>
        <p:graphicFrame>
          <p:nvGraphicFramePr>
            <p:cNvPr id="19" name="Object 38"/>
            <p:cNvGraphicFramePr>
              <a:graphicFrameLocks noChangeAspect="1"/>
            </p:cNvGraphicFramePr>
            <p:nvPr/>
          </p:nvGraphicFramePr>
          <p:xfrm>
            <a:off x="576" y="1525"/>
            <a:ext cx="302" cy="418"/>
          </p:xfrm>
          <a:graphic>
            <a:graphicData uri="http://schemas.openxmlformats.org/presentationml/2006/ole">
              <mc:AlternateContent xmlns:mc="http://schemas.openxmlformats.org/markup-compatibility/2006">
                <mc:Choice xmlns:v="urn:schemas-microsoft-com:vml" Requires="v">
                  <p:oleObj spid="_x0000_s6312" name="公式" r:id="rId4" imgW="165100" imgH="228600" progId="Equation.3">
                    <p:embed/>
                  </p:oleObj>
                </mc:Choice>
                <mc:Fallback>
                  <p:oleObj name="公式" r:id="rId4" imgW="165100" imgH="228600" progId="Equation.3">
                    <p:embed/>
                    <p:pic>
                      <p:nvPicPr>
                        <p:cNvPr id="0" name="图片 63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1525"/>
                          <a:ext cx="302" cy="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1" name="Group 42"/>
          <p:cNvGrpSpPr/>
          <p:nvPr/>
        </p:nvGrpSpPr>
        <p:grpSpPr bwMode="auto">
          <a:xfrm>
            <a:off x="1002617" y="4888125"/>
            <a:ext cx="859615" cy="554275"/>
            <a:chOff x="335" y="2825"/>
            <a:chExt cx="576" cy="397"/>
          </a:xfrm>
        </p:grpSpPr>
        <p:sp>
          <p:nvSpPr>
            <p:cNvPr id="22" name="AutoShape 36"/>
            <p:cNvSpPr>
              <a:spLocks noChangeArrowheads="1"/>
            </p:cNvSpPr>
            <p:nvPr/>
          </p:nvSpPr>
          <p:spPr bwMode="auto">
            <a:xfrm>
              <a:off x="335" y="2838"/>
              <a:ext cx="576" cy="384"/>
            </a:xfrm>
            <a:prstGeom prst="wedgeEllipseCallout">
              <a:avLst>
                <a:gd name="adj1" fmla="val 105251"/>
                <a:gd name="adj2" fmla="val -145764"/>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b="1"/>
            </a:p>
          </p:txBody>
        </p:sp>
        <p:graphicFrame>
          <p:nvGraphicFramePr>
            <p:cNvPr id="23" name="Object 40"/>
            <p:cNvGraphicFramePr>
              <a:graphicFrameLocks noChangeAspect="1"/>
            </p:cNvGraphicFramePr>
            <p:nvPr/>
          </p:nvGraphicFramePr>
          <p:xfrm>
            <a:off x="507" y="2825"/>
            <a:ext cx="232" cy="372"/>
          </p:xfrm>
          <a:graphic>
            <a:graphicData uri="http://schemas.openxmlformats.org/presentationml/2006/ole">
              <mc:AlternateContent xmlns:mc="http://schemas.openxmlformats.org/markup-compatibility/2006">
                <mc:Choice xmlns:v="urn:schemas-microsoft-com:vml" Requires="v">
                  <p:oleObj spid="_x0000_s6313" name="公式" r:id="rId6" imgW="127000" imgH="203200" progId="Equation.3">
                    <p:embed/>
                  </p:oleObj>
                </mc:Choice>
                <mc:Fallback>
                  <p:oleObj name="公式" r:id="rId6" imgW="127000" imgH="203200" progId="Equation.3">
                    <p:embed/>
                    <p:pic>
                      <p:nvPicPr>
                        <p:cNvPr id="0" name="图片 63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 y="2825"/>
                          <a:ext cx="232" cy="3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pic>
        <p:nvPicPr>
          <p:cNvPr id="16" name="Picture 3">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ipe(left)">
                                      <p:cBhvr>
                                        <p:cTn id="7" dur="500"/>
                                        <p:tgtEl>
                                          <p:spTgt spid="358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5845"/>
                                        </p:tgtEl>
                                        <p:attrNameLst>
                                          <p:attrName>style.visibility</p:attrName>
                                        </p:attrNameLst>
                                      </p:cBhvr>
                                      <p:to>
                                        <p:strVal val="visible"/>
                                      </p:to>
                                    </p:set>
                                    <p:animEffect transition="in" filter="wipe(left)">
                                      <p:cBhvr>
                                        <p:cTn id="12" dur="300"/>
                                        <p:tgtEl>
                                          <p:spTgt spid="3584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243"/>
                                        </p:tgtEl>
                                        <p:attrNameLst>
                                          <p:attrName>style.visibility</p:attrName>
                                        </p:attrNameLst>
                                      </p:cBhvr>
                                      <p:to>
                                        <p:strVal val="visible"/>
                                      </p:to>
                                    </p:set>
                                    <p:anim calcmode="lin" valueType="num">
                                      <p:cBhvr additive="base">
                                        <p:cTn id="17" dur="500" fill="hold"/>
                                        <p:tgtEl>
                                          <p:spTgt spid="6243"/>
                                        </p:tgtEl>
                                        <p:attrNameLst>
                                          <p:attrName>ppt_x</p:attrName>
                                        </p:attrNameLst>
                                      </p:cBhvr>
                                      <p:tavLst>
                                        <p:tav tm="0">
                                          <p:val>
                                            <p:strVal val="1+#ppt_w/2"/>
                                          </p:val>
                                        </p:tav>
                                        <p:tav tm="100000">
                                          <p:val>
                                            <p:strVal val="#ppt_x"/>
                                          </p:val>
                                        </p:tav>
                                      </p:tavLst>
                                    </p:anim>
                                    <p:anim calcmode="lin" valueType="num">
                                      <p:cBhvr additive="base">
                                        <p:cTn id="18" dur="500" fill="hold"/>
                                        <p:tgtEl>
                                          <p:spTgt spid="624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ppt_h/2"/>
                                          </p:val>
                                        </p:tav>
                                        <p:tav tm="100000">
                                          <p:val>
                                            <p:strVal val="#ppt_y"/>
                                          </p:val>
                                        </p:tav>
                                      </p:tavLst>
                                    </p:anim>
                                    <p:anim calcmode="lin" valueType="num">
                                      <p:cBhvr>
                                        <p:cTn id="25" dur="500" fill="hold"/>
                                        <p:tgtEl>
                                          <p:spTgt spid="21"/>
                                        </p:tgtEl>
                                        <p:attrNameLst>
                                          <p:attrName>ppt_w</p:attrName>
                                        </p:attrNameLst>
                                      </p:cBhvr>
                                      <p:tavLst>
                                        <p:tav tm="0">
                                          <p:val>
                                            <p:strVal val="#ppt_w"/>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ppt_x</p:attrName>
                                        </p:attrNameLst>
                                      </p:cBhvr>
                                      <p:tavLst>
                                        <p:tav tm="0">
                                          <p:val>
                                            <p:strVal val="#ppt_x"/>
                                          </p:val>
                                        </p:tav>
                                        <p:tav tm="100000">
                                          <p:val>
                                            <p:strVal val="#ppt_x"/>
                                          </p:val>
                                        </p:tav>
                                      </p:tavLst>
                                    </p:anim>
                                    <p:anim calcmode="lin" valueType="num">
                                      <p:cBhvr>
                                        <p:cTn id="32" dur="500" fill="hold"/>
                                        <p:tgtEl>
                                          <p:spTgt spid="17"/>
                                        </p:tgtEl>
                                        <p:attrNameLst>
                                          <p:attrName>ppt_y</p:attrName>
                                        </p:attrNameLst>
                                      </p:cBhvr>
                                      <p:tavLst>
                                        <p:tav tm="0">
                                          <p:val>
                                            <p:strVal val="#ppt_y-#ppt_h/2"/>
                                          </p:val>
                                        </p:tav>
                                        <p:tav tm="100000">
                                          <p:val>
                                            <p:strVal val="#ppt_y"/>
                                          </p:val>
                                        </p:tav>
                                      </p:tavLst>
                                    </p:anim>
                                    <p:anim calcmode="lin" valueType="num">
                                      <p:cBhvr>
                                        <p:cTn id="33" dur="500" fill="hold"/>
                                        <p:tgtEl>
                                          <p:spTgt spid="17"/>
                                        </p:tgtEl>
                                        <p:attrNameLst>
                                          <p:attrName>ppt_w</p:attrName>
                                        </p:attrNameLst>
                                      </p:cBhvr>
                                      <p:tavLst>
                                        <p:tav tm="0">
                                          <p:val>
                                            <p:strVal val="#ppt_w"/>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35848"/>
                                        </p:tgtEl>
                                        <p:attrNameLst>
                                          <p:attrName>style.visibility</p:attrName>
                                        </p:attrNameLst>
                                      </p:cBhvr>
                                      <p:to>
                                        <p:strVal val="visible"/>
                                      </p:to>
                                    </p:set>
                                    <p:animEffect transition="in" filter="wipe(left)">
                                      <p:cBhvr>
                                        <p:cTn id="39" dur="300"/>
                                        <p:tgtEl>
                                          <p:spTgt spid="3584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6226"/>
                                        </p:tgtEl>
                                        <p:attrNameLst>
                                          <p:attrName>style.visibility</p:attrName>
                                        </p:attrNameLst>
                                      </p:cBhvr>
                                      <p:to>
                                        <p:strVal val="visible"/>
                                      </p:to>
                                    </p:set>
                                    <p:animEffect transition="in" filter="wipe(left)">
                                      <p:cBhvr>
                                        <p:cTn id="44" dur="500"/>
                                        <p:tgtEl>
                                          <p:spTgt spid="62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6229"/>
                                        </p:tgtEl>
                                        <p:attrNameLst>
                                          <p:attrName>style.visibility</p:attrName>
                                        </p:attrNameLst>
                                      </p:cBhvr>
                                      <p:to>
                                        <p:strVal val="visible"/>
                                      </p:to>
                                    </p:set>
                                    <p:animEffect transition="in" filter="wipe(left)">
                                      <p:cBhvr>
                                        <p:cTn id="49" dur="500"/>
                                        <p:tgtEl>
                                          <p:spTgt spid="6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5" grpId="0" bldLvl="0" animBg="1" autoUpdateAnimBg="0"/>
      <p:bldP spid="3584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F7E9354B-0E69-42C5-B8F2-29B166EFC550}" type="slidenum">
              <a:rPr kumimoji="0" lang="zh-CN" altLang="en-US" sz="2000" i="0" smtClean="0">
                <a:solidFill>
                  <a:srgbClr val="0000FF"/>
                </a:solidFill>
              </a:rPr>
            </a:fld>
            <a:endParaRPr kumimoji="0" lang="en-US" altLang="zh-CN" sz="2000" i="0" smtClean="0">
              <a:solidFill>
                <a:srgbClr val="0000FF"/>
              </a:solidFill>
            </a:endParaRPr>
          </a:p>
        </p:txBody>
      </p:sp>
      <p:sp>
        <p:nvSpPr>
          <p:cNvPr id="5128" name="Text Box 8"/>
          <p:cNvSpPr txBox="1">
            <a:spLocks noChangeArrowheads="1"/>
          </p:cNvSpPr>
          <p:nvPr/>
        </p:nvSpPr>
        <p:spPr bwMode="auto">
          <a:xfrm>
            <a:off x="861563" y="219309"/>
            <a:ext cx="553924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10.1.2 传动的平稳性（平稳性精度）</a:t>
            </a:r>
            <a:r>
              <a:rPr lang="zh-CN" altLang="en-US" i="0" dirty="0"/>
              <a:t> </a:t>
            </a:r>
            <a:endParaRPr lang="zh-CN" altLang="en-US" i="0" dirty="0"/>
          </a:p>
        </p:txBody>
      </p:sp>
      <p:sp>
        <p:nvSpPr>
          <p:cNvPr id="5129" name="Text Box 9"/>
          <p:cNvSpPr txBox="1">
            <a:spLocks noChangeArrowheads="1"/>
          </p:cNvSpPr>
          <p:nvPr/>
        </p:nvSpPr>
        <p:spPr bwMode="auto">
          <a:xfrm>
            <a:off x="230188" y="628884"/>
            <a:ext cx="863758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i="0" dirty="0"/>
              <a:t>        平稳性是指齿轮在转一齿距范围内，</a:t>
            </a:r>
            <a:r>
              <a:rPr lang="zh-CN" altLang="en-US" b="1" i="0" dirty="0">
                <a:solidFill>
                  <a:srgbClr val="FF3300"/>
                </a:solidFill>
              </a:rPr>
              <a:t>瞬时传动比的大小</a:t>
            </a:r>
            <a:r>
              <a:rPr lang="en-US" altLang="zh-CN" b="1" i="0" dirty="0"/>
              <a:t>。</a:t>
            </a:r>
            <a:r>
              <a:rPr lang="zh-CN" altLang="en-US" b="1" i="0" dirty="0"/>
              <a:t>用齿轮转一齿中的最大转角误差来表示</a:t>
            </a:r>
            <a:r>
              <a:rPr lang="zh-CN" altLang="en-US" b="1" i="0" dirty="0" smtClean="0"/>
              <a:t>，图</a:t>
            </a:r>
            <a:r>
              <a:rPr lang="en-US" altLang="zh-CN" b="1" i="0" dirty="0" smtClean="0"/>
              <a:t>10.1</a:t>
            </a:r>
            <a:r>
              <a:rPr lang="zh-CN" altLang="en-US" b="1" i="0" dirty="0" smtClean="0"/>
              <a:t>（</a:t>
            </a:r>
            <a:r>
              <a:rPr lang="en-US" altLang="zh-CN" b="1" i="0" dirty="0" smtClean="0"/>
              <a:t>a</a:t>
            </a:r>
            <a:r>
              <a:rPr lang="zh-CN" altLang="en-US" b="1" i="0" dirty="0" smtClean="0"/>
              <a:t>）所</a:t>
            </a:r>
            <a:r>
              <a:rPr lang="zh-CN" altLang="en-US" b="1" i="0" dirty="0"/>
              <a:t>示 。</a:t>
            </a:r>
            <a:endParaRPr lang="en-US" altLang="zh-CN" b="1" i="0" dirty="0"/>
          </a:p>
        </p:txBody>
      </p:sp>
      <p:sp>
        <p:nvSpPr>
          <p:cNvPr id="5132" name="Text Box 12"/>
          <p:cNvSpPr txBox="1">
            <a:spLocks noChangeArrowheads="1"/>
          </p:cNvSpPr>
          <p:nvPr/>
        </p:nvSpPr>
        <p:spPr bwMode="auto">
          <a:xfrm>
            <a:off x="1054168" y="5817402"/>
            <a:ext cx="27543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由图10.</a:t>
            </a:r>
            <a:r>
              <a:rPr lang="zh-CN" altLang="en-US" b="1" i="0" dirty="0" smtClean="0"/>
              <a:t>1</a:t>
            </a:r>
            <a:r>
              <a:rPr lang="en-US" altLang="zh-CN" b="1" i="0" dirty="0" smtClean="0"/>
              <a:t>(a)</a:t>
            </a:r>
            <a:r>
              <a:rPr lang="zh-CN" altLang="en-US" b="1" i="0" dirty="0" smtClean="0"/>
              <a:t>得</a:t>
            </a:r>
            <a:r>
              <a:rPr lang="en-US" altLang="zh-CN" b="1" i="0" dirty="0" smtClean="0"/>
              <a:t>:</a:t>
            </a:r>
            <a:r>
              <a:rPr lang="zh-CN" altLang="en-US" b="1" i="0" dirty="0" smtClean="0"/>
              <a:t> </a:t>
            </a:r>
            <a:endParaRPr lang="zh-CN" altLang="en-US" b="1" i="0" dirty="0"/>
          </a:p>
        </p:txBody>
      </p:sp>
      <p:graphicFrame>
        <p:nvGraphicFramePr>
          <p:cNvPr id="5163" name="Object 43"/>
          <p:cNvGraphicFramePr>
            <a:graphicFrameLocks noChangeAspect="1"/>
          </p:cNvGraphicFramePr>
          <p:nvPr/>
        </p:nvGraphicFramePr>
        <p:xfrm>
          <a:off x="2586831" y="1597259"/>
          <a:ext cx="3615145" cy="613283"/>
        </p:xfrm>
        <a:graphic>
          <a:graphicData uri="http://schemas.openxmlformats.org/presentationml/2006/ole">
            <mc:AlternateContent xmlns:mc="http://schemas.openxmlformats.org/markup-compatibility/2006">
              <mc:Choice xmlns:v="urn:schemas-microsoft-com:vml" Requires="v">
                <p:oleObj spid="_x0000_s7310" name="公式" r:id="rId1" imgW="1497965" imgH="254000" progId="Equation.3">
                  <p:embed/>
                </p:oleObj>
              </mc:Choice>
              <mc:Fallback>
                <p:oleObj name="公式" r:id="rId1" imgW="1497965" imgH="254000" progId="Equation.3">
                  <p:embed/>
                  <p:pic>
                    <p:nvPicPr>
                      <p:cNvPr id="0" name="Object 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6831" y="1597259"/>
                        <a:ext cx="3615145" cy="613283"/>
                      </a:xfrm>
                      <a:prstGeom prst="rect">
                        <a:avLst/>
                      </a:prstGeom>
                      <a:solidFill>
                        <a:srgbClr val="FFCCFF"/>
                      </a:solidFill>
                      <a:ln>
                        <a:noFill/>
                      </a:ln>
                      <a:effectLst/>
                    </p:spPr>
                  </p:pic>
                </p:oleObj>
              </mc:Fallback>
            </mc:AlternateContent>
          </a:graphicData>
        </a:graphic>
      </p:graphicFrame>
      <p:pic>
        <p:nvPicPr>
          <p:cNvPr id="7215" name="Picture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758" y="2328631"/>
            <a:ext cx="5183403" cy="331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41"/>
          <p:cNvGrpSpPr/>
          <p:nvPr/>
        </p:nvGrpSpPr>
        <p:grpSpPr bwMode="auto">
          <a:xfrm>
            <a:off x="1109680" y="2184512"/>
            <a:ext cx="871357" cy="752475"/>
            <a:chOff x="423" y="1525"/>
            <a:chExt cx="684" cy="479"/>
          </a:xfrm>
          <a:solidFill>
            <a:srgbClr val="FFFFFF"/>
          </a:solidFill>
        </p:grpSpPr>
        <p:sp>
          <p:nvSpPr>
            <p:cNvPr id="17" name="AutoShape 23"/>
            <p:cNvSpPr>
              <a:spLocks noChangeArrowheads="1"/>
            </p:cNvSpPr>
            <p:nvPr/>
          </p:nvSpPr>
          <p:spPr bwMode="auto">
            <a:xfrm>
              <a:off x="423" y="1530"/>
              <a:ext cx="684" cy="474"/>
            </a:xfrm>
            <a:prstGeom prst="wedgeEllipseCallout">
              <a:avLst>
                <a:gd name="adj1" fmla="val 85856"/>
                <a:gd name="adj2" fmla="val 159202"/>
              </a:avLst>
            </a:prstGeom>
            <a:grpFill/>
            <a:ln w="28575">
              <a:solidFill>
                <a:schemeClr val="accent1">
                  <a:lumMod val="7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sz="2800" baseline="-25000"/>
            </a:p>
          </p:txBody>
        </p:sp>
        <p:graphicFrame>
          <p:nvGraphicFramePr>
            <p:cNvPr id="18" name="Object 38"/>
            <p:cNvGraphicFramePr>
              <a:graphicFrameLocks noChangeAspect="1"/>
            </p:cNvGraphicFramePr>
            <p:nvPr/>
          </p:nvGraphicFramePr>
          <p:xfrm>
            <a:off x="576" y="1525"/>
            <a:ext cx="302" cy="418"/>
          </p:xfrm>
          <a:graphic>
            <a:graphicData uri="http://schemas.openxmlformats.org/presentationml/2006/ole">
              <mc:AlternateContent xmlns:mc="http://schemas.openxmlformats.org/markup-compatibility/2006">
                <mc:Choice xmlns:v="urn:schemas-microsoft-com:vml" Requires="v">
                  <p:oleObj spid="_x0000_s7311" name="公式" r:id="rId4" imgW="165100" imgH="228600" progId="Equation.3">
                    <p:embed/>
                  </p:oleObj>
                </mc:Choice>
                <mc:Fallback>
                  <p:oleObj name="公式" r:id="rId4" imgW="165100" imgH="228600" progId="Equation.3">
                    <p:embed/>
                    <p:pic>
                      <p:nvPicPr>
                        <p:cNvPr id="0" name="图片 73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1525"/>
                          <a:ext cx="302" cy="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 name="Group 42"/>
          <p:cNvGrpSpPr/>
          <p:nvPr/>
        </p:nvGrpSpPr>
        <p:grpSpPr bwMode="auto">
          <a:xfrm>
            <a:off x="1531505" y="4621325"/>
            <a:ext cx="731755" cy="630238"/>
            <a:chOff x="335" y="2825"/>
            <a:chExt cx="576" cy="397"/>
          </a:xfrm>
        </p:grpSpPr>
        <p:sp>
          <p:nvSpPr>
            <p:cNvPr id="20" name="AutoShape 36"/>
            <p:cNvSpPr>
              <a:spLocks noChangeArrowheads="1"/>
            </p:cNvSpPr>
            <p:nvPr/>
          </p:nvSpPr>
          <p:spPr bwMode="auto">
            <a:xfrm>
              <a:off x="335" y="2838"/>
              <a:ext cx="576" cy="384"/>
            </a:xfrm>
            <a:prstGeom prst="wedgeEllipseCallout">
              <a:avLst>
                <a:gd name="adj1" fmla="val 72883"/>
                <a:gd name="adj2" fmla="val -137803"/>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b="1"/>
            </a:p>
          </p:txBody>
        </p:sp>
        <p:graphicFrame>
          <p:nvGraphicFramePr>
            <p:cNvPr id="21" name="Object 40"/>
            <p:cNvGraphicFramePr>
              <a:graphicFrameLocks noChangeAspect="1"/>
            </p:cNvGraphicFramePr>
            <p:nvPr/>
          </p:nvGraphicFramePr>
          <p:xfrm>
            <a:off x="507" y="2825"/>
            <a:ext cx="232" cy="372"/>
          </p:xfrm>
          <a:graphic>
            <a:graphicData uri="http://schemas.openxmlformats.org/presentationml/2006/ole">
              <mc:AlternateContent xmlns:mc="http://schemas.openxmlformats.org/markup-compatibility/2006">
                <mc:Choice xmlns:v="urn:schemas-microsoft-com:vml" Requires="v">
                  <p:oleObj spid="_x0000_s7312" name="公式" r:id="rId6" imgW="127000" imgH="203200" progId="Equation.3">
                    <p:embed/>
                  </p:oleObj>
                </mc:Choice>
                <mc:Fallback>
                  <p:oleObj name="公式" r:id="rId6" imgW="127000" imgH="203200" progId="Equation.3">
                    <p:embed/>
                    <p:pic>
                      <p:nvPicPr>
                        <p:cNvPr id="0" name="图片 73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 y="2825"/>
                          <a:ext cx="232" cy="3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pic>
        <p:nvPicPr>
          <p:cNvPr id="7216" name="Picture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52893" y="5868988"/>
            <a:ext cx="3047916"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Effect transition="in" filter="wipe(left)">
                                      <p:cBhvr>
                                        <p:cTn id="7" dur="500"/>
                                        <p:tgtEl>
                                          <p:spTgt spid="51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9"/>
                                        </p:tgtEl>
                                        <p:attrNameLst>
                                          <p:attrName>style.visibility</p:attrName>
                                        </p:attrNameLst>
                                      </p:cBhvr>
                                      <p:to>
                                        <p:strVal val="visible"/>
                                      </p:to>
                                    </p:set>
                                    <p:animEffect transition="in" filter="wipe(left)">
                                      <p:cBhvr>
                                        <p:cTn id="12" dur="300"/>
                                        <p:tgtEl>
                                          <p:spTgt spid="512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7215"/>
                                        </p:tgtEl>
                                        <p:attrNameLst>
                                          <p:attrName>style.visibility</p:attrName>
                                        </p:attrNameLst>
                                      </p:cBhvr>
                                      <p:to>
                                        <p:strVal val="visible"/>
                                      </p:to>
                                    </p:set>
                                    <p:anim calcmode="lin" valueType="num">
                                      <p:cBhvr additive="base">
                                        <p:cTn id="17" dur="500" fill="hold"/>
                                        <p:tgtEl>
                                          <p:spTgt spid="7215"/>
                                        </p:tgtEl>
                                        <p:attrNameLst>
                                          <p:attrName>ppt_x</p:attrName>
                                        </p:attrNameLst>
                                      </p:cBhvr>
                                      <p:tavLst>
                                        <p:tav tm="0">
                                          <p:val>
                                            <p:strVal val="1+#ppt_w/2"/>
                                          </p:val>
                                        </p:tav>
                                        <p:tav tm="100000">
                                          <p:val>
                                            <p:strVal val="#ppt_x"/>
                                          </p:val>
                                        </p:tav>
                                      </p:tavLst>
                                    </p:anim>
                                    <p:anim calcmode="lin" valueType="num">
                                      <p:cBhvr additive="base">
                                        <p:cTn id="18" dur="500" fill="hold"/>
                                        <p:tgtEl>
                                          <p:spTgt spid="721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ppt_x</p:attrName>
                                        </p:attrNameLst>
                                      </p:cBhvr>
                                      <p:tavLst>
                                        <p:tav tm="0">
                                          <p:val>
                                            <p:strVal val="#ppt_x"/>
                                          </p:val>
                                        </p:tav>
                                        <p:tav tm="100000">
                                          <p:val>
                                            <p:strVal val="#ppt_x"/>
                                          </p:val>
                                        </p:tav>
                                      </p:tavLst>
                                    </p:anim>
                                    <p:anim calcmode="lin" valueType="num">
                                      <p:cBhvr>
                                        <p:cTn id="24" dur="500" fill="hold"/>
                                        <p:tgtEl>
                                          <p:spTgt spid="19"/>
                                        </p:tgtEl>
                                        <p:attrNameLst>
                                          <p:attrName>ppt_y</p:attrName>
                                        </p:attrNameLst>
                                      </p:cBhvr>
                                      <p:tavLst>
                                        <p:tav tm="0">
                                          <p:val>
                                            <p:strVal val="#ppt_y+#ppt_h/2"/>
                                          </p:val>
                                        </p:tav>
                                        <p:tav tm="100000">
                                          <p:val>
                                            <p:strVal val="#ppt_y"/>
                                          </p:val>
                                        </p:tav>
                                      </p:tavLst>
                                    </p:anim>
                                    <p:anim calcmode="lin" valueType="num">
                                      <p:cBhvr>
                                        <p:cTn id="25" dur="500" fill="hold"/>
                                        <p:tgtEl>
                                          <p:spTgt spid="19"/>
                                        </p:tgtEl>
                                        <p:attrNameLst>
                                          <p:attrName>ppt_w</p:attrName>
                                        </p:attrNameLst>
                                      </p:cBhvr>
                                      <p:tavLst>
                                        <p:tav tm="0">
                                          <p:val>
                                            <p:strVal val="#ppt_w"/>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ppt_h/2"/>
                                          </p:val>
                                        </p:tav>
                                        <p:tav tm="100000">
                                          <p:val>
                                            <p:strVal val="#ppt_y"/>
                                          </p:val>
                                        </p:tav>
                                      </p:tavLst>
                                    </p:anim>
                                    <p:anim calcmode="lin" valueType="num">
                                      <p:cBhvr>
                                        <p:cTn id="33" dur="500" fill="hold"/>
                                        <p:tgtEl>
                                          <p:spTgt spid="16"/>
                                        </p:tgtEl>
                                        <p:attrNameLst>
                                          <p:attrName>ppt_w</p:attrName>
                                        </p:attrNameLst>
                                      </p:cBhvr>
                                      <p:tavLst>
                                        <p:tav tm="0">
                                          <p:val>
                                            <p:strVal val="#ppt_w"/>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5132"/>
                                        </p:tgtEl>
                                        <p:attrNameLst>
                                          <p:attrName>style.visibility</p:attrName>
                                        </p:attrNameLst>
                                      </p:cBhvr>
                                      <p:to>
                                        <p:strVal val="visible"/>
                                      </p:to>
                                    </p:set>
                                    <p:animEffect transition="in" filter="wipe(left)">
                                      <p:cBhvr>
                                        <p:cTn id="39" dur="300"/>
                                        <p:tgtEl>
                                          <p:spTgt spid="513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163"/>
                                        </p:tgtEl>
                                        <p:attrNameLst>
                                          <p:attrName>style.visibility</p:attrName>
                                        </p:attrNameLst>
                                      </p:cBhvr>
                                      <p:to>
                                        <p:strVal val="visible"/>
                                      </p:to>
                                    </p:set>
                                    <p:animEffect transition="in" filter="wipe(left)">
                                      <p:cBhvr>
                                        <p:cTn id="44" dur="2000"/>
                                        <p:tgtEl>
                                          <p:spTgt spid="516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216"/>
                                        </p:tgtEl>
                                        <p:attrNameLst>
                                          <p:attrName>style.visibility</p:attrName>
                                        </p:attrNameLst>
                                      </p:cBhvr>
                                      <p:to>
                                        <p:strVal val="visible"/>
                                      </p:to>
                                    </p:set>
                                    <p:animEffect transition="in" filter="wipe(left)">
                                      <p:cBhvr>
                                        <p:cTn id="49" dur="500"/>
                                        <p:tgtEl>
                                          <p:spTgt spid="7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utoUpdateAnimBg="0" build="p"/>
      <p:bldP spid="5129" grpId="0" autoUpdateAnimBg="0"/>
      <p:bldP spid="513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xfrm>
            <a:off x="7061440" y="310730"/>
            <a:ext cx="1905000" cy="457200"/>
          </a:xfrm>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D4397D68-284D-4652-9F37-D37F243E1900}" type="slidenum">
              <a:rPr kumimoji="0" lang="zh-CN" altLang="en-US" sz="2000" i="0" smtClean="0">
                <a:solidFill>
                  <a:srgbClr val="0000FF"/>
                </a:solidFill>
              </a:rPr>
            </a:fld>
            <a:endParaRPr kumimoji="0" lang="en-US" altLang="zh-CN" sz="2000" i="0" smtClean="0">
              <a:solidFill>
                <a:srgbClr val="0000FF"/>
              </a:solidFill>
            </a:endParaRPr>
          </a:p>
        </p:txBody>
      </p:sp>
      <p:sp>
        <p:nvSpPr>
          <p:cNvPr id="56328" name="Text Box 8"/>
          <p:cNvSpPr txBox="1">
            <a:spLocks noChangeArrowheads="1"/>
          </p:cNvSpPr>
          <p:nvPr/>
        </p:nvSpPr>
        <p:spPr bwMode="auto">
          <a:xfrm>
            <a:off x="1047494" y="1394993"/>
            <a:ext cx="5035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i="0" dirty="0"/>
              <a:t>也可用直角坐标图</a:t>
            </a:r>
            <a:r>
              <a:rPr lang="en-US" altLang="zh-CN" b="1" i="0" dirty="0"/>
              <a:t>10.1(b)</a:t>
            </a:r>
            <a:r>
              <a:rPr lang="zh-CN" altLang="en-US" b="1" i="0" dirty="0"/>
              <a:t>表示。</a:t>
            </a:r>
            <a:endParaRPr lang="zh-CN" altLang="en-US" b="1" i="0" dirty="0"/>
          </a:p>
        </p:txBody>
      </p:sp>
      <p:pic>
        <p:nvPicPr>
          <p:cNvPr id="8304" name="Picture 1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0265" y="1885877"/>
            <a:ext cx="584835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8"/>
          <p:cNvGrpSpPr/>
          <p:nvPr/>
        </p:nvGrpSpPr>
        <p:grpSpPr bwMode="auto">
          <a:xfrm>
            <a:off x="6409672" y="2624195"/>
            <a:ext cx="1472368" cy="609600"/>
            <a:chOff x="3829" y="1815"/>
            <a:chExt cx="971" cy="384"/>
          </a:xfrm>
        </p:grpSpPr>
        <p:sp>
          <p:nvSpPr>
            <p:cNvPr id="19" name="AutoShape 11"/>
            <p:cNvSpPr>
              <a:spLocks noChangeArrowheads="1"/>
            </p:cNvSpPr>
            <p:nvPr/>
          </p:nvSpPr>
          <p:spPr bwMode="auto">
            <a:xfrm>
              <a:off x="3829" y="1815"/>
              <a:ext cx="971" cy="384"/>
            </a:xfrm>
            <a:prstGeom prst="wedgeRoundRectCallout">
              <a:avLst>
                <a:gd name="adj1" fmla="val -141759"/>
                <a:gd name="adj2" fmla="val 177866"/>
                <a:gd name="adj3" fmla="val 16667"/>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20" name="Object 12"/>
            <p:cNvGraphicFramePr>
              <a:graphicFrameLocks noChangeAspect="1"/>
            </p:cNvGraphicFramePr>
            <p:nvPr/>
          </p:nvGraphicFramePr>
          <p:xfrm>
            <a:off x="3969" y="1861"/>
            <a:ext cx="713" cy="294"/>
          </p:xfrm>
          <a:graphic>
            <a:graphicData uri="http://schemas.openxmlformats.org/presentationml/2006/ole">
              <mc:AlternateContent xmlns:mc="http://schemas.openxmlformats.org/markup-compatibility/2006">
                <mc:Choice xmlns:v="urn:schemas-microsoft-com:vml" Requires="v">
                  <p:oleObj spid="_x0000_s8374" name="公式" r:id="rId2" imgW="584200" imgH="241300" progId="Equation.3">
                    <p:embed/>
                  </p:oleObj>
                </mc:Choice>
                <mc:Fallback>
                  <p:oleObj name="公式" r:id="rId2" imgW="584200" imgH="241300" progId="Equation.3">
                    <p:embed/>
                    <p:pic>
                      <p:nvPicPr>
                        <p:cNvPr id="0" name="图片 83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9" y="1861"/>
                          <a:ext cx="713" cy="294"/>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1" name="Group 20"/>
          <p:cNvGrpSpPr/>
          <p:nvPr/>
        </p:nvGrpSpPr>
        <p:grpSpPr bwMode="auto">
          <a:xfrm>
            <a:off x="1942363" y="5433610"/>
            <a:ext cx="1086595" cy="586117"/>
            <a:chOff x="3851" y="932"/>
            <a:chExt cx="740" cy="314"/>
          </a:xfrm>
        </p:grpSpPr>
        <p:sp>
          <p:nvSpPr>
            <p:cNvPr id="22" name="AutoShape 14"/>
            <p:cNvSpPr>
              <a:spLocks noChangeArrowheads="1"/>
            </p:cNvSpPr>
            <p:nvPr/>
          </p:nvSpPr>
          <p:spPr bwMode="auto">
            <a:xfrm>
              <a:off x="3851" y="982"/>
              <a:ext cx="740" cy="249"/>
            </a:xfrm>
            <a:prstGeom prst="wedgeRoundRectCallout">
              <a:avLst>
                <a:gd name="adj1" fmla="val 83454"/>
                <a:gd name="adj2" fmla="val -305986"/>
                <a:gd name="adj3" fmla="val 16667"/>
              </a:avLst>
            </a:prstGeom>
            <a:solidFill>
              <a:schemeClr val="bg1"/>
            </a:solidFill>
            <a:ln w="38100">
              <a:solidFill>
                <a:schemeClr val="accent1">
                  <a:lumMod val="75000"/>
                </a:schemeClr>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23" name="Object 15"/>
            <p:cNvGraphicFramePr>
              <a:graphicFrameLocks noChangeAspect="1"/>
            </p:cNvGraphicFramePr>
            <p:nvPr/>
          </p:nvGraphicFramePr>
          <p:xfrm>
            <a:off x="3854" y="932"/>
            <a:ext cx="646" cy="314"/>
          </p:xfrm>
          <a:graphic>
            <a:graphicData uri="http://schemas.openxmlformats.org/presentationml/2006/ole">
              <mc:AlternateContent xmlns:mc="http://schemas.openxmlformats.org/markup-compatibility/2006">
                <mc:Choice xmlns:v="urn:schemas-microsoft-com:vml" Requires="v">
                  <p:oleObj spid="_x0000_s8375" name="公式" r:id="rId4" imgW="508000" imgH="228600" progId="Equation.3">
                    <p:embed/>
                  </p:oleObj>
                </mc:Choice>
                <mc:Fallback>
                  <p:oleObj name="公式" r:id="rId4" imgW="508000" imgH="228600" progId="Equation.3">
                    <p:embed/>
                    <p:pic>
                      <p:nvPicPr>
                        <p:cNvPr id="0" name="图片 83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4" y="932"/>
                          <a:ext cx="646" cy="314"/>
                        </a:xfrm>
                        <a:prstGeom prst="rect">
                          <a:avLst/>
                        </a:prstGeom>
                        <a:noFill/>
                        <a:ln>
                          <a:noFill/>
                        </a:ln>
                        <a:effectLst/>
                      </p:spPr>
                    </p:pic>
                  </p:oleObj>
                </mc:Fallback>
              </mc:AlternateContent>
            </a:graphicData>
          </a:graphic>
        </p:graphicFrame>
      </p:grpSp>
      <p:pic>
        <p:nvPicPr>
          <p:cNvPr id="8311" name="Picture 1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730" y="616594"/>
            <a:ext cx="6324600" cy="6000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11"/>
                                        </p:tgtEl>
                                        <p:attrNameLst>
                                          <p:attrName>style.visibility</p:attrName>
                                        </p:attrNameLst>
                                      </p:cBhvr>
                                      <p:to>
                                        <p:strVal val="visible"/>
                                      </p:to>
                                    </p:set>
                                    <p:animEffect transition="in" filter="wipe(left)">
                                      <p:cBhvr>
                                        <p:cTn id="7" dur="500"/>
                                        <p:tgtEl>
                                          <p:spTgt spid="83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6328"/>
                                        </p:tgtEl>
                                        <p:attrNameLst>
                                          <p:attrName>style.visibility</p:attrName>
                                        </p:attrNameLst>
                                      </p:cBhvr>
                                      <p:to>
                                        <p:strVal val="visible"/>
                                      </p:to>
                                    </p:set>
                                    <p:animEffect transition="in" filter="wipe(left)">
                                      <p:cBhvr>
                                        <p:cTn id="12" dur="300"/>
                                        <p:tgtEl>
                                          <p:spTgt spid="5632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304"/>
                                        </p:tgtEl>
                                        <p:attrNameLst>
                                          <p:attrName>style.visibility</p:attrName>
                                        </p:attrNameLst>
                                      </p:cBhvr>
                                      <p:to>
                                        <p:strVal val="visible"/>
                                      </p:to>
                                    </p:set>
                                    <p:anim calcmode="lin" valueType="num">
                                      <p:cBhvr additive="base">
                                        <p:cTn id="17" dur="500" fill="hold"/>
                                        <p:tgtEl>
                                          <p:spTgt spid="8304"/>
                                        </p:tgtEl>
                                        <p:attrNameLst>
                                          <p:attrName>ppt_x</p:attrName>
                                        </p:attrNameLst>
                                      </p:cBhvr>
                                      <p:tavLst>
                                        <p:tav tm="0">
                                          <p:val>
                                            <p:strVal val="#ppt_x"/>
                                          </p:val>
                                        </p:tav>
                                        <p:tav tm="100000">
                                          <p:val>
                                            <p:strVal val="#ppt_x"/>
                                          </p:val>
                                        </p:tav>
                                      </p:tavLst>
                                    </p:anim>
                                    <p:anim calcmode="lin" valueType="num">
                                      <p:cBhvr additive="base">
                                        <p:cTn id="18" dur="500" fill="hold"/>
                                        <p:tgtEl>
                                          <p:spTgt spid="830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outHorizontal)">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2C4053D2-5AEA-4FBF-8316-1F04EDE02DDD}" type="slidenum">
              <a:rPr kumimoji="0" lang="zh-CN" altLang="en-US" sz="2000" i="0" smtClean="0">
                <a:solidFill>
                  <a:srgbClr val="0000FF"/>
                </a:solidFill>
              </a:rPr>
            </a:fld>
            <a:endParaRPr kumimoji="0" lang="en-US" altLang="zh-CN" sz="2000" i="0" smtClean="0">
              <a:solidFill>
                <a:srgbClr val="0000FF"/>
              </a:solidFill>
            </a:endParaRPr>
          </a:p>
        </p:txBody>
      </p:sp>
      <p:sp>
        <p:nvSpPr>
          <p:cNvPr id="37896" name="Text Box 8"/>
          <p:cNvSpPr txBox="1">
            <a:spLocks noChangeArrowheads="1"/>
          </p:cNvSpPr>
          <p:nvPr/>
        </p:nvSpPr>
        <p:spPr bwMode="auto">
          <a:xfrm>
            <a:off x="1266737" y="336359"/>
            <a:ext cx="55862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10.1.3  载荷分布的均匀性（接触精度）</a:t>
            </a:r>
            <a:r>
              <a:rPr lang="zh-CN" altLang="en-US" i="0" dirty="0"/>
              <a:t> </a:t>
            </a:r>
            <a:endParaRPr lang="zh-CN" altLang="en-US" i="0" dirty="0"/>
          </a:p>
        </p:txBody>
      </p:sp>
      <p:sp>
        <p:nvSpPr>
          <p:cNvPr id="37897" name="Text Box 9"/>
          <p:cNvSpPr txBox="1">
            <a:spLocks noChangeArrowheads="1"/>
          </p:cNvSpPr>
          <p:nvPr/>
        </p:nvSpPr>
        <p:spPr bwMode="auto">
          <a:xfrm>
            <a:off x="597714" y="793829"/>
            <a:ext cx="760525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i="0" dirty="0"/>
              <a:t>         </a:t>
            </a:r>
            <a:r>
              <a:rPr lang="zh-CN" altLang="en-US" b="1" i="0" dirty="0"/>
              <a:t>载荷分布的均匀性是指齿轮啮合时，工作齿面上</a:t>
            </a:r>
            <a:r>
              <a:rPr lang="zh-CN" altLang="en-US" b="1" i="0" dirty="0">
                <a:solidFill>
                  <a:srgbClr val="FF3300"/>
                </a:solidFill>
              </a:rPr>
              <a:t>接触面</a:t>
            </a:r>
            <a:r>
              <a:rPr lang="zh-CN" altLang="en-US" b="1" i="0" dirty="0"/>
              <a:t>的大小 (图 10.2 )。 从轮齿的齿长和齿宽两个方向上的接触区域的大小来表示接触精度。</a:t>
            </a:r>
            <a:endParaRPr lang="zh-CN" altLang="en-US" b="1" i="0" dirty="0"/>
          </a:p>
        </p:txBody>
      </p:sp>
      <p:pic>
        <p:nvPicPr>
          <p:cNvPr id="9290" name="Picture 7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5519" y="2375561"/>
            <a:ext cx="5630649" cy="394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896">
                                            <p:txEl>
                                              <p:pRg st="0" end="0"/>
                                            </p:txEl>
                                          </p:spTgt>
                                        </p:tgtEl>
                                        <p:attrNameLst>
                                          <p:attrName>style.visibility</p:attrName>
                                        </p:attrNameLst>
                                      </p:cBhvr>
                                      <p:to>
                                        <p:strVal val="visible"/>
                                      </p:to>
                                    </p:set>
                                    <p:animEffect transition="in" filter="wipe(left)">
                                      <p:cBhvr>
                                        <p:cTn id="7" dur="500"/>
                                        <p:tgtEl>
                                          <p:spTgt spid="3789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7897"/>
                                        </p:tgtEl>
                                        <p:attrNameLst>
                                          <p:attrName>style.visibility</p:attrName>
                                        </p:attrNameLst>
                                      </p:cBhvr>
                                      <p:to>
                                        <p:strVal val="visible"/>
                                      </p:to>
                                    </p:set>
                                    <p:animEffect transition="in" filter="wipe(left)">
                                      <p:cBhvr>
                                        <p:cTn id="12" dur="300"/>
                                        <p:tgtEl>
                                          <p:spTgt spid="3789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90"/>
                                        </p:tgtEl>
                                        <p:attrNameLst>
                                          <p:attrName>style.visibility</p:attrName>
                                        </p:attrNameLst>
                                      </p:cBhvr>
                                      <p:to>
                                        <p:strVal val="visible"/>
                                      </p:to>
                                    </p:set>
                                    <p:anim calcmode="lin" valueType="num">
                                      <p:cBhvr additive="base">
                                        <p:cTn id="17" dur="500" fill="hold"/>
                                        <p:tgtEl>
                                          <p:spTgt spid="9290"/>
                                        </p:tgtEl>
                                        <p:attrNameLst>
                                          <p:attrName>ppt_x</p:attrName>
                                        </p:attrNameLst>
                                      </p:cBhvr>
                                      <p:tavLst>
                                        <p:tav tm="0">
                                          <p:val>
                                            <p:strVal val="#ppt_x"/>
                                          </p:val>
                                        </p:tav>
                                        <p:tav tm="100000">
                                          <p:val>
                                            <p:strVal val="#ppt_x"/>
                                          </p:val>
                                        </p:tav>
                                      </p:tavLst>
                                    </p:anim>
                                    <p:anim calcmode="lin" valueType="num">
                                      <p:cBhvr additive="base">
                                        <p:cTn id="18" dur="500" fill="hold"/>
                                        <p:tgtEl>
                                          <p:spTgt spid="9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autoUpdateAnimBg="0" build="p"/>
      <p:bldP spid="3789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fld id="{24A2595B-303C-4F63-A866-EE256D8ECB40}" type="slidenum">
              <a:rPr kumimoji="0" lang="zh-CN" altLang="en-US" sz="2000" i="0" smtClean="0">
                <a:solidFill>
                  <a:srgbClr val="0000FF"/>
                </a:solidFill>
              </a:rPr>
            </a:fld>
            <a:endParaRPr kumimoji="0" lang="en-US" altLang="zh-CN" sz="2000" i="0" smtClean="0">
              <a:solidFill>
                <a:srgbClr val="0000FF"/>
              </a:solidFill>
            </a:endParaRPr>
          </a:p>
        </p:txBody>
      </p:sp>
      <p:sp>
        <p:nvSpPr>
          <p:cNvPr id="6151" name="Text Box 7"/>
          <p:cNvSpPr txBox="1">
            <a:spLocks noChangeArrowheads="1"/>
          </p:cNvSpPr>
          <p:nvPr/>
        </p:nvSpPr>
        <p:spPr bwMode="auto">
          <a:xfrm>
            <a:off x="1116144" y="517045"/>
            <a:ext cx="521171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i="0" dirty="0"/>
              <a:t>10.1.4  齿轮侧隙的合理性(</a:t>
            </a:r>
            <a:r>
              <a:rPr lang="zh-CN" altLang="en-US" i="0" dirty="0">
                <a:latin typeface="宋体" panose="02010600030101010101" pitchFamily="2" charset="-122"/>
              </a:rPr>
              <a:t>图</a:t>
            </a:r>
            <a:r>
              <a:rPr lang="zh-CN" altLang="en-US" i="0" dirty="0"/>
              <a:t>10.3</a:t>
            </a:r>
            <a:r>
              <a:rPr lang="zh-CN" altLang="en-US" b="1" i="0" dirty="0"/>
              <a:t>)</a:t>
            </a:r>
            <a:endParaRPr lang="zh-CN" altLang="en-US" i="0" dirty="0"/>
          </a:p>
        </p:txBody>
      </p:sp>
      <p:sp>
        <p:nvSpPr>
          <p:cNvPr id="6153" name="Text Box 9"/>
          <p:cNvSpPr txBox="1">
            <a:spLocks noChangeArrowheads="1"/>
          </p:cNvSpPr>
          <p:nvPr/>
        </p:nvSpPr>
        <p:spPr bwMode="auto">
          <a:xfrm>
            <a:off x="1114971" y="879289"/>
            <a:ext cx="6768444"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i="0" dirty="0">
                <a:solidFill>
                  <a:srgbClr val="FF3300"/>
                </a:solidFill>
              </a:rPr>
              <a:t>侧隙</a:t>
            </a:r>
            <a:r>
              <a:rPr lang="zh-CN" altLang="en-US" b="1" i="0" dirty="0"/>
              <a:t>是指齿轮啮合时，</a:t>
            </a:r>
            <a:r>
              <a:rPr lang="zh-CN" altLang="en-US" b="1" i="0" dirty="0">
                <a:solidFill>
                  <a:srgbClr val="FF3300"/>
                </a:solidFill>
              </a:rPr>
              <a:t>非工作</a:t>
            </a:r>
            <a:r>
              <a:rPr lang="zh-CN" altLang="en-US" b="1" i="0" dirty="0"/>
              <a:t>齿面之间的间隙。</a:t>
            </a:r>
            <a:endParaRPr lang="zh-CN" altLang="en-US" b="1" i="0" dirty="0"/>
          </a:p>
        </p:txBody>
      </p:sp>
      <p:sp>
        <p:nvSpPr>
          <p:cNvPr id="6156" name="Text Box 12"/>
          <p:cNvSpPr txBox="1">
            <a:spLocks noChangeArrowheads="1"/>
          </p:cNvSpPr>
          <p:nvPr/>
        </p:nvSpPr>
        <p:spPr bwMode="auto">
          <a:xfrm>
            <a:off x="1127083" y="1326669"/>
            <a:ext cx="636568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i="1">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i="1">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i="1">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i="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i="1">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zh-CN" altLang="en-US" b="1" i="0" dirty="0"/>
              <a:t>侧隙一般</a:t>
            </a:r>
            <a:r>
              <a:rPr lang="zh-CN" altLang="en-US" b="1" i="0" dirty="0">
                <a:solidFill>
                  <a:srgbClr val="FF3300"/>
                </a:solidFill>
              </a:rPr>
              <a:t>用法向侧隙 </a:t>
            </a:r>
            <a:r>
              <a:rPr lang="en-US" altLang="zh-CN" b="1" dirty="0" err="1">
                <a:solidFill>
                  <a:srgbClr val="FF3300"/>
                </a:solidFill>
              </a:rPr>
              <a:t>j</a:t>
            </a:r>
            <a:r>
              <a:rPr lang="en-US" altLang="zh-CN" b="1" i="0" baseline="-30000" dirty="0" err="1">
                <a:solidFill>
                  <a:srgbClr val="FF3300"/>
                </a:solidFill>
              </a:rPr>
              <a:t>bn</a:t>
            </a:r>
            <a:r>
              <a:rPr lang="zh-CN" altLang="en-US" b="1" i="0" dirty="0"/>
              <a:t>或圆周侧隙 </a:t>
            </a:r>
            <a:r>
              <a:rPr lang="en-US" altLang="zh-CN" b="1" dirty="0" err="1">
                <a:solidFill>
                  <a:srgbClr val="FF3300"/>
                </a:solidFill>
              </a:rPr>
              <a:t>j</a:t>
            </a:r>
            <a:r>
              <a:rPr lang="en-US" altLang="zh-CN" b="1" i="0" baseline="-30000" dirty="0" err="1">
                <a:solidFill>
                  <a:srgbClr val="FF3300"/>
                </a:solidFill>
              </a:rPr>
              <a:t>wt</a:t>
            </a:r>
            <a:r>
              <a:rPr lang="zh-CN" altLang="en-US" b="1" i="0" dirty="0"/>
              <a:t>评定。 </a:t>
            </a:r>
            <a:endParaRPr lang="zh-CN" altLang="en-US" b="1" i="0" dirty="0"/>
          </a:p>
        </p:txBody>
      </p:sp>
      <p:pic>
        <p:nvPicPr>
          <p:cNvPr id="10284" name="Picture 4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0694" y="2575998"/>
            <a:ext cx="4341398" cy="370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42"/>
          <p:cNvSpPr/>
          <p:nvPr/>
        </p:nvSpPr>
        <p:spPr bwMode="auto">
          <a:xfrm>
            <a:off x="5873833" y="3182374"/>
            <a:ext cx="1000541" cy="453347"/>
          </a:xfrm>
          <a:prstGeom prst="borderCallout1">
            <a:avLst>
              <a:gd name="adj1" fmla="val 56860"/>
              <a:gd name="adj2" fmla="val -6704"/>
              <a:gd name="adj3" fmla="val 199592"/>
              <a:gd name="adj4" fmla="val -132494"/>
            </a:avLst>
          </a:prstGeom>
          <a:solidFill>
            <a:srgbClr val="FFFFFF"/>
          </a:solidFill>
          <a:ln w="38100">
            <a:solidFill>
              <a:srgbClr val="FF0000"/>
            </a:solidFill>
            <a:miter lim="800000"/>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dirty="0"/>
              <a:t>法向</a:t>
            </a:r>
            <a:endParaRPr lang="en-US" altLang="zh-CN" b="1" i="0" dirty="0"/>
          </a:p>
        </p:txBody>
      </p:sp>
      <p:sp>
        <p:nvSpPr>
          <p:cNvPr id="22" name="AutoShape 43"/>
          <p:cNvSpPr>
            <a:spLocks noChangeArrowheads="1"/>
          </p:cNvSpPr>
          <p:nvPr/>
        </p:nvSpPr>
        <p:spPr bwMode="auto">
          <a:xfrm>
            <a:off x="5744075" y="4989141"/>
            <a:ext cx="1167574" cy="710320"/>
          </a:xfrm>
          <a:prstGeom prst="wedgeEllipseCallout">
            <a:avLst>
              <a:gd name="adj1" fmla="val -169269"/>
              <a:gd name="adj2" fmla="val -182543"/>
            </a:avLst>
          </a:prstGeom>
          <a:noFill/>
          <a:ln w="38100">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600" b="1" i="0" dirty="0"/>
              <a:t>非工作齿面</a:t>
            </a:r>
            <a:endParaRPr lang="zh-CN" altLang="en-US" sz="1600" b="1" i="0" dirty="0"/>
          </a:p>
        </p:txBody>
      </p:sp>
      <p:pic>
        <p:nvPicPr>
          <p:cNvPr id="10286" name="Picture 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1138" y="1846059"/>
            <a:ext cx="25431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椭圆 10"/>
          <p:cNvSpPr/>
          <p:nvPr/>
        </p:nvSpPr>
        <p:spPr bwMode="auto">
          <a:xfrm>
            <a:off x="3664669" y="5078024"/>
            <a:ext cx="698525" cy="38174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2" name="椭圆 11"/>
          <p:cNvSpPr/>
          <p:nvPr/>
        </p:nvSpPr>
        <p:spPr bwMode="auto">
          <a:xfrm>
            <a:off x="5181377" y="2805352"/>
            <a:ext cx="606858" cy="506027"/>
          </a:xfrm>
          <a:prstGeom prst="ellipse">
            <a:avLst/>
          </a:prstGeom>
          <a:no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13"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8737" y="5968523"/>
            <a:ext cx="1290358" cy="48786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wipe(left)">
                                      <p:cBhvr>
                                        <p:cTn id="7" dur="500"/>
                                        <p:tgtEl>
                                          <p:spTgt spid="61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84"/>
                                        </p:tgtEl>
                                        <p:attrNameLst>
                                          <p:attrName>style.visibility</p:attrName>
                                        </p:attrNameLst>
                                      </p:cBhvr>
                                      <p:to>
                                        <p:strVal val="visible"/>
                                      </p:to>
                                    </p:set>
                                    <p:anim calcmode="lin" valueType="num">
                                      <p:cBhvr additive="base">
                                        <p:cTn id="12" dur="500" fill="hold"/>
                                        <p:tgtEl>
                                          <p:spTgt spid="10284"/>
                                        </p:tgtEl>
                                        <p:attrNameLst>
                                          <p:attrName>ppt_x</p:attrName>
                                        </p:attrNameLst>
                                      </p:cBhvr>
                                      <p:tavLst>
                                        <p:tav tm="0">
                                          <p:val>
                                            <p:strVal val="#ppt_x"/>
                                          </p:val>
                                        </p:tav>
                                        <p:tav tm="100000">
                                          <p:val>
                                            <p:strVal val="#ppt_x"/>
                                          </p:val>
                                        </p:tav>
                                      </p:tavLst>
                                    </p:anim>
                                    <p:anim calcmode="lin" valueType="num">
                                      <p:cBhvr additive="base">
                                        <p:cTn id="13" dur="500" fill="hold"/>
                                        <p:tgtEl>
                                          <p:spTgt spid="1028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153"/>
                                        </p:tgtEl>
                                        <p:attrNameLst>
                                          <p:attrName>style.visibility</p:attrName>
                                        </p:attrNameLst>
                                      </p:cBhvr>
                                      <p:to>
                                        <p:strVal val="visible"/>
                                      </p:to>
                                    </p:set>
                                    <p:animEffect transition="in" filter="wipe(left)">
                                      <p:cBhvr>
                                        <p:cTn id="18" dur="300"/>
                                        <p:tgtEl>
                                          <p:spTgt spid="61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156"/>
                                        </p:tgtEl>
                                        <p:attrNameLst>
                                          <p:attrName>style.visibility</p:attrName>
                                        </p:attrNameLst>
                                      </p:cBhvr>
                                      <p:to>
                                        <p:strVal val="visible"/>
                                      </p:to>
                                    </p:set>
                                    <p:animEffect transition="in" filter="wipe(left)">
                                      <p:cBhvr>
                                        <p:cTn id="23" dur="300"/>
                                        <p:tgtEl>
                                          <p:spTgt spid="615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2"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ppt_x</p:attrName>
                                        </p:attrNameLst>
                                      </p:cBhvr>
                                      <p:tavLst>
                                        <p:tav tm="0">
                                          <p:val>
                                            <p:strVal val="#ppt_x+#ppt_w/2"/>
                                          </p:val>
                                        </p:tav>
                                        <p:tav tm="100000">
                                          <p:val>
                                            <p:strVal val="#ppt_x"/>
                                          </p:val>
                                        </p:tav>
                                      </p:tavLst>
                                    </p:anim>
                                    <p:anim calcmode="lin" valueType="num">
                                      <p:cBhvr>
                                        <p:cTn id="39" dur="500" fill="hold"/>
                                        <p:tgtEl>
                                          <p:spTgt spid="22"/>
                                        </p:tgtEl>
                                        <p:attrNameLst>
                                          <p:attrName>ppt_y</p:attrName>
                                        </p:attrNameLst>
                                      </p:cBhvr>
                                      <p:tavLst>
                                        <p:tav tm="0">
                                          <p:val>
                                            <p:strVal val="#ppt_y"/>
                                          </p:val>
                                        </p:tav>
                                        <p:tav tm="100000">
                                          <p:val>
                                            <p:strVal val="#ppt_y"/>
                                          </p:val>
                                        </p:tav>
                                      </p:tavLst>
                                    </p:anim>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0286"/>
                                        </p:tgtEl>
                                        <p:attrNameLst>
                                          <p:attrName>style.visibility</p:attrName>
                                        </p:attrNameLst>
                                      </p:cBhvr>
                                      <p:to>
                                        <p:strVal val="visible"/>
                                      </p:to>
                                    </p:set>
                                    <p:animEffect transition="in" filter="wipe(left)">
                                      <p:cBhvr>
                                        <p:cTn id="51" dur="500"/>
                                        <p:tgtEl>
                                          <p:spTgt spid="10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utoUpdateAnimBg="0" build="p"/>
      <p:bldP spid="6153" grpId="0" autoUpdateAnimBg="0"/>
      <p:bldP spid="6156" grpId="0" autoUpdateAnimBg="0"/>
      <p:bldP spid="21" grpId="0" animBg="1"/>
      <p:bldP spid="22" grpId="0" animBg="1" autoUpdateAnimBg="0"/>
      <p:bldP spid="11" grpId="0" animBg="1"/>
      <p:bldP spid="12"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5113</Words>
  <Application>WPS 演示</Application>
  <PresentationFormat>全屏显示(4:3)</PresentationFormat>
  <Paragraphs>404</Paragraphs>
  <Slides>36</Slides>
  <Notes>9</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10</vt:i4>
      </vt:variant>
      <vt:variant>
        <vt:lpstr>幻灯片标题</vt:lpstr>
      </vt:variant>
      <vt:variant>
        <vt:i4>36</vt:i4>
      </vt:variant>
    </vt:vector>
  </HeadingPairs>
  <TitlesOfParts>
    <vt:vector size="53" baseType="lpstr">
      <vt:lpstr>Arial</vt:lpstr>
      <vt:lpstr>宋体</vt:lpstr>
      <vt:lpstr>Wingdings</vt:lpstr>
      <vt:lpstr>Times New Roman</vt:lpstr>
      <vt:lpstr>微软雅黑</vt:lpstr>
      <vt:lpstr>Arial Unicode MS</vt:lpstr>
      <vt:lpstr>默认设计模板</vt:lpstr>
      <vt:lpstr>Equation.3</vt:lpstr>
      <vt:lpstr>Equation.3</vt:lpstr>
      <vt:lpstr>Equation.3</vt:lpstr>
      <vt:lpstr>Equation.3</vt:lpstr>
      <vt:lpstr>Equation.3</vt:lpstr>
      <vt:lpstr>Equation.3</vt:lpstr>
      <vt:lpstr>Equation.3</vt:lpstr>
      <vt:lpstr>Equation.3</vt:lpstr>
      <vt:lpstr>图像.文件</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298</cp:revision>
  <dcterms:created xsi:type="dcterms:W3CDTF">2113-01-01T00:00:00Z</dcterms:created>
  <dcterms:modified xsi:type="dcterms:W3CDTF">2021-03-06T00:54:09Z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